
<file path=[Content_Types].xml><?xml version="1.0" encoding="utf-8"?>
<Types xmlns="http://schemas.openxmlformats.org/package/2006/content-types">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fdc4e480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fdc4e480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deaf2e3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deaf2e3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6deaf2e3c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deaf2e3c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deaf2e3c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deaf2e3c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deaf2e3c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deaf2e3c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deaf2e3c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deaf2e3c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deaf2e3c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deaf2e3c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deaf2e3c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deaf2e3c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fdc4e48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fdc4e48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9.png"/><Relationship Id="rId7"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Flatiron Project 3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Analyzing the effects of price discounts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a PhD improve sales potential?</a:t>
            </a:r>
            <a:endParaRPr/>
          </a:p>
        </p:txBody>
      </p:sp>
      <p:sp>
        <p:nvSpPr>
          <p:cNvPr id="120" name="Google Shape;120;p22"/>
          <p:cNvSpPr txBox="1"/>
          <p:nvPr>
            <p:ph idx="1" type="body"/>
          </p:nvPr>
        </p:nvSpPr>
        <p:spPr>
          <a:xfrm>
            <a:off x="311700" y="1152475"/>
            <a:ext cx="5627700" cy="35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employee has a doctorate while the rest do not. Does this employee perform statistically better in marketing?</a:t>
            </a:r>
            <a:endParaRPr/>
          </a:p>
          <a:p>
            <a:pPr indent="0" lvl="0" marL="0" rtl="0" algn="l">
              <a:spcBef>
                <a:spcPts val="1600"/>
              </a:spcBef>
              <a:spcAft>
                <a:spcPts val="1600"/>
              </a:spcAft>
              <a:buNone/>
            </a:pPr>
            <a:r>
              <a:rPr lang="en"/>
              <a:t>Again, no. Statistics showed that advanced degrees do not increase sales potential.</a:t>
            </a:r>
            <a:endParaRPr/>
          </a:p>
        </p:txBody>
      </p:sp>
      <p:pic>
        <p:nvPicPr>
          <p:cNvPr id="121" name="Google Shape;121;p22"/>
          <p:cNvPicPr preferRelativeResize="0"/>
          <p:nvPr/>
        </p:nvPicPr>
        <p:blipFill>
          <a:blip r:embed="rId3">
            <a:alphaModFix/>
          </a:blip>
          <a:stretch>
            <a:fillRect/>
          </a:stretch>
        </p:blipFill>
        <p:spPr>
          <a:xfrm>
            <a:off x="5720649" y="1152475"/>
            <a:ext cx="3111700" cy="2092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Northwind database</a:t>
            </a:r>
            <a:endParaRPr/>
          </a:p>
        </p:txBody>
      </p:sp>
      <p:sp>
        <p:nvSpPr>
          <p:cNvPr id="61" name="Google Shape;61;p14"/>
          <p:cNvSpPr txBox="1"/>
          <p:nvPr>
            <p:ph idx="1" type="body"/>
          </p:nvPr>
        </p:nvSpPr>
        <p:spPr>
          <a:xfrm>
            <a:off x="311700" y="1152475"/>
            <a:ext cx="2311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Several tables show the entire supply chain: items sold, customer orders, supplier details, etc</a:t>
            </a:r>
            <a:endParaRPr/>
          </a:p>
        </p:txBody>
      </p:sp>
      <p:pic>
        <p:nvPicPr>
          <p:cNvPr id="62" name="Google Shape;62;p14"/>
          <p:cNvPicPr preferRelativeResize="0"/>
          <p:nvPr/>
        </p:nvPicPr>
        <p:blipFill>
          <a:blip r:embed="rId3">
            <a:alphaModFix/>
          </a:blip>
          <a:stretch>
            <a:fillRect/>
          </a:stretch>
        </p:blipFill>
        <p:spPr>
          <a:xfrm>
            <a:off x="2623300" y="1152475"/>
            <a:ext cx="6119200" cy="37734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from the orders</a:t>
            </a:r>
            <a:endParaRPr/>
          </a:p>
        </p:txBody>
      </p:sp>
      <p:sp>
        <p:nvSpPr>
          <p:cNvPr id="68" name="Google Shape;68;p15"/>
          <p:cNvSpPr txBox="1"/>
          <p:nvPr>
            <p:ph idx="1" type="body"/>
          </p:nvPr>
        </p:nvSpPr>
        <p:spPr>
          <a:xfrm>
            <a:off x="311700" y="1163400"/>
            <a:ext cx="5742600" cy="340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Here are 20 randomly selected orders from the database, showing the order ID number, the product name, the discount amount given, and the quantity ordered. We can see that all the items are foodstuffs.</a:t>
            </a:r>
            <a:endParaRPr/>
          </a:p>
        </p:txBody>
      </p:sp>
      <p:pic>
        <p:nvPicPr>
          <p:cNvPr id="69" name="Google Shape;69;p15"/>
          <p:cNvPicPr preferRelativeResize="0"/>
          <p:nvPr/>
        </p:nvPicPr>
        <p:blipFill>
          <a:blip r:embed="rId3">
            <a:alphaModFix/>
          </a:blip>
          <a:stretch>
            <a:fillRect/>
          </a:stretch>
        </p:blipFill>
        <p:spPr>
          <a:xfrm>
            <a:off x="6054300" y="576225"/>
            <a:ext cx="3030100" cy="39910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Price vs Quantity</a:t>
            </a:r>
            <a:endParaRPr/>
          </a:p>
        </p:txBody>
      </p:sp>
      <p:sp>
        <p:nvSpPr>
          <p:cNvPr id="75" name="Google Shape;75;p16"/>
          <p:cNvSpPr txBox="1"/>
          <p:nvPr>
            <p:ph idx="1" type="body"/>
          </p:nvPr>
        </p:nvSpPr>
        <p:spPr>
          <a:xfrm>
            <a:off x="311700" y="1194025"/>
            <a:ext cx="4379400" cy="337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scatterplot of quantity per order vs price clearly shows that there is a difference between low and high priced items. The cutoff appears to be $70. High priced items are ordered less frequently, and at lower quantities.</a:t>
            </a:r>
            <a:endParaRPr/>
          </a:p>
        </p:txBody>
      </p:sp>
      <p:pic>
        <p:nvPicPr>
          <p:cNvPr id="76" name="Google Shape;76;p16"/>
          <p:cNvPicPr preferRelativeResize="0"/>
          <p:nvPr/>
        </p:nvPicPr>
        <p:blipFill>
          <a:blip r:embed="rId3">
            <a:alphaModFix/>
          </a:blip>
          <a:stretch>
            <a:fillRect/>
          </a:stretch>
        </p:blipFill>
        <p:spPr>
          <a:xfrm>
            <a:off x="4691168" y="1106550"/>
            <a:ext cx="4141130" cy="3991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Histogram of high vs low prices</a:t>
            </a:r>
            <a:endParaRPr/>
          </a:p>
        </p:txBody>
      </p:sp>
      <p:sp>
        <p:nvSpPr>
          <p:cNvPr id="82" name="Google Shape;82;p17"/>
          <p:cNvSpPr txBox="1"/>
          <p:nvPr>
            <p:ph idx="1" type="body"/>
          </p:nvPr>
        </p:nvSpPr>
        <p:spPr>
          <a:xfrm>
            <a:off x="311700" y="1308825"/>
            <a:ext cx="4479600" cy="326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Q1: Does price affect quantity ordered?</a:t>
            </a:r>
            <a:endParaRPr/>
          </a:p>
          <a:p>
            <a:pPr indent="0" lvl="0" marL="0" rtl="0" algn="l">
              <a:spcBef>
                <a:spcPts val="1600"/>
              </a:spcBef>
              <a:spcAft>
                <a:spcPts val="1600"/>
              </a:spcAft>
              <a:buNone/>
            </a:pPr>
            <a:r>
              <a:rPr lang="en"/>
              <a:t>A1: Perhaps not, the histograms of both groups seem quite similar. The p-value of the t-test is .78, meaning we cannot assume base price has a significant affect on quantity.</a:t>
            </a:r>
            <a:endParaRPr/>
          </a:p>
        </p:txBody>
      </p:sp>
      <p:pic>
        <p:nvPicPr>
          <p:cNvPr id="83" name="Google Shape;83;p17"/>
          <p:cNvPicPr preferRelativeResize="0"/>
          <p:nvPr/>
        </p:nvPicPr>
        <p:blipFill>
          <a:blip r:embed="rId3">
            <a:alphaModFix/>
          </a:blip>
          <a:stretch>
            <a:fillRect/>
          </a:stretch>
        </p:blipFill>
        <p:spPr>
          <a:xfrm>
            <a:off x="4572004" y="1152475"/>
            <a:ext cx="4310595" cy="3991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Histograms of control (no discount) vs experimentals</a:t>
            </a:r>
            <a:endParaRPr/>
          </a:p>
        </p:txBody>
      </p:sp>
      <p:sp>
        <p:nvSpPr>
          <p:cNvPr id="89" name="Google Shape;89;p18"/>
          <p:cNvSpPr txBox="1"/>
          <p:nvPr>
            <p:ph idx="1" type="body"/>
          </p:nvPr>
        </p:nvSpPr>
        <p:spPr>
          <a:xfrm>
            <a:off x="311700" y="1152475"/>
            <a:ext cx="2913900" cy="185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As you can see, each level of discount was significant for alpha=.05</a:t>
            </a:r>
            <a:endParaRPr/>
          </a:p>
        </p:txBody>
      </p:sp>
      <p:pic>
        <p:nvPicPr>
          <p:cNvPr id="90" name="Google Shape;90;p18"/>
          <p:cNvPicPr preferRelativeResize="0"/>
          <p:nvPr/>
        </p:nvPicPr>
        <p:blipFill>
          <a:blip r:embed="rId3">
            <a:alphaModFix/>
          </a:blip>
          <a:stretch>
            <a:fillRect/>
          </a:stretch>
        </p:blipFill>
        <p:spPr>
          <a:xfrm>
            <a:off x="6028900" y="1152475"/>
            <a:ext cx="2803400" cy="2008625"/>
          </a:xfrm>
          <a:prstGeom prst="rect">
            <a:avLst/>
          </a:prstGeom>
          <a:noFill/>
          <a:ln>
            <a:noFill/>
          </a:ln>
        </p:spPr>
      </p:pic>
      <p:pic>
        <p:nvPicPr>
          <p:cNvPr id="91" name="Google Shape;91;p18"/>
          <p:cNvPicPr preferRelativeResize="0"/>
          <p:nvPr/>
        </p:nvPicPr>
        <p:blipFill>
          <a:blip r:embed="rId4">
            <a:alphaModFix/>
          </a:blip>
          <a:stretch>
            <a:fillRect/>
          </a:stretch>
        </p:blipFill>
        <p:spPr>
          <a:xfrm>
            <a:off x="3225500" y="1152475"/>
            <a:ext cx="2803400" cy="2008625"/>
          </a:xfrm>
          <a:prstGeom prst="rect">
            <a:avLst/>
          </a:prstGeom>
          <a:noFill/>
          <a:ln>
            <a:noFill/>
          </a:ln>
        </p:spPr>
      </p:pic>
      <p:pic>
        <p:nvPicPr>
          <p:cNvPr id="92" name="Google Shape;92;p18"/>
          <p:cNvPicPr preferRelativeResize="0"/>
          <p:nvPr/>
        </p:nvPicPr>
        <p:blipFill>
          <a:blip r:embed="rId5">
            <a:alphaModFix/>
          </a:blip>
          <a:stretch>
            <a:fillRect/>
          </a:stretch>
        </p:blipFill>
        <p:spPr>
          <a:xfrm>
            <a:off x="6028900" y="3161100"/>
            <a:ext cx="2803400" cy="1639175"/>
          </a:xfrm>
          <a:prstGeom prst="rect">
            <a:avLst/>
          </a:prstGeom>
          <a:noFill/>
          <a:ln>
            <a:noFill/>
          </a:ln>
        </p:spPr>
      </p:pic>
      <p:pic>
        <p:nvPicPr>
          <p:cNvPr id="93" name="Google Shape;93;p18"/>
          <p:cNvPicPr preferRelativeResize="0"/>
          <p:nvPr/>
        </p:nvPicPr>
        <p:blipFill>
          <a:blip r:embed="rId6">
            <a:alphaModFix/>
          </a:blip>
          <a:stretch>
            <a:fillRect/>
          </a:stretch>
        </p:blipFill>
        <p:spPr>
          <a:xfrm>
            <a:off x="3225500" y="3161100"/>
            <a:ext cx="2803400" cy="1639175"/>
          </a:xfrm>
          <a:prstGeom prst="rect">
            <a:avLst/>
          </a:prstGeom>
          <a:noFill/>
          <a:ln>
            <a:noFill/>
          </a:ln>
        </p:spPr>
      </p:pic>
      <p:pic>
        <p:nvPicPr>
          <p:cNvPr id="94" name="Google Shape;94;p18"/>
          <p:cNvPicPr preferRelativeResize="0"/>
          <p:nvPr/>
        </p:nvPicPr>
        <p:blipFill>
          <a:blip r:embed="rId7">
            <a:alphaModFix/>
          </a:blip>
          <a:stretch>
            <a:fillRect/>
          </a:stretch>
        </p:blipFill>
        <p:spPr>
          <a:xfrm>
            <a:off x="311700" y="3010200"/>
            <a:ext cx="2913800" cy="1790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Effect Sizes	</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Q2: How significant is the discount? </a:t>
            </a:r>
            <a:endParaRPr/>
          </a:p>
          <a:p>
            <a:pPr indent="0" lvl="0" marL="0" rtl="0" algn="l">
              <a:spcBef>
                <a:spcPts val="1600"/>
              </a:spcBef>
              <a:spcAft>
                <a:spcPts val="1600"/>
              </a:spcAft>
              <a:buNone/>
            </a:pPr>
            <a:r>
              <a:rPr lang="en"/>
              <a:t>A1: We can use Cohen’s d to find the effect size given the mean, standard deviation and size of the control and each experimental group. All effect sizes were lower than .4, which means that while discounting did increase sales, it did not do so very much.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model	</a:t>
            </a:r>
            <a:endParaRPr/>
          </a:p>
        </p:txBody>
      </p:sp>
      <p:sp>
        <p:nvSpPr>
          <p:cNvPr id="106" name="Google Shape;106;p20"/>
          <p:cNvSpPr txBox="1"/>
          <p:nvPr>
            <p:ph idx="1" type="body"/>
          </p:nvPr>
        </p:nvSpPr>
        <p:spPr>
          <a:xfrm>
            <a:off x="311700" y="1152475"/>
            <a:ext cx="5030100" cy="35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Q3: Is there a correlation between discount and effect size?</a:t>
            </a:r>
            <a:endParaRPr/>
          </a:p>
          <a:p>
            <a:pPr indent="0" lvl="0" marL="0" rtl="0" algn="l">
              <a:spcBef>
                <a:spcPts val="1600"/>
              </a:spcBef>
              <a:spcAft>
                <a:spcPts val="0"/>
              </a:spcAft>
              <a:buNone/>
            </a:pPr>
            <a:r>
              <a:rPr lang="en"/>
              <a:t>A1: No, this scatterplot appears utterly random.</a:t>
            </a:r>
            <a:endParaRPr/>
          </a:p>
          <a:p>
            <a:pPr indent="0" lvl="0" marL="0" rtl="0" algn="l">
              <a:spcBef>
                <a:spcPts val="1600"/>
              </a:spcBef>
              <a:spcAft>
                <a:spcPts val="1600"/>
              </a:spcAft>
              <a:buNone/>
            </a:pPr>
            <a:r>
              <a:rPr lang="en"/>
              <a:t>What this means is that a low discount of 5% is just as good at boosting sales as any higher discount.</a:t>
            </a:r>
            <a:endParaRPr/>
          </a:p>
        </p:txBody>
      </p:sp>
      <p:pic>
        <p:nvPicPr>
          <p:cNvPr id="107" name="Google Shape;107;p20"/>
          <p:cNvPicPr preferRelativeResize="0"/>
          <p:nvPr/>
        </p:nvPicPr>
        <p:blipFill>
          <a:blip r:embed="rId3">
            <a:alphaModFix/>
          </a:blip>
          <a:stretch>
            <a:fillRect/>
          </a:stretch>
        </p:blipFill>
        <p:spPr>
          <a:xfrm>
            <a:off x="5341800" y="1152475"/>
            <a:ext cx="3695700" cy="2400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there a relationship between sales and age?</a:t>
            </a:r>
            <a:endParaRPr/>
          </a:p>
        </p:txBody>
      </p:sp>
      <p:sp>
        <p:nvSpPr>
          <p:cNvPr id="113" name="Google Shape;113;p21"/>
          <p:cNvSpPr txBox="1"/>
          <p:nvPr>
            <p:ph idx="1" type="body"/>
          </p:nvPr>
        </p:nvSpPr>
        <p:spPr>
          <a:xfrm>
            <a:off x="311700" y="1152475"/>
            <a:ext cx="5863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employee group was split into an older and younger group (the cutoff being the year 1990). Statistics showed that both groups performed the same sales-wise, meaning experience did not scale with age.</a:t>
            </a:r>
            <a:endParaRPr/>
          </a:p>
        </p:txBody>
      </p:sp>
      <p:pic>
        <p:nvPicPr>
          <p:cNvPr id="114" name="Google Shape;114;p21"/>
          <p:cNvPicPr preferRelativeResize="0"/>
          <p:nvPr/>
        </p:nvPicPr>
        <p:blipFill>
          <a:blip r:embed="rId3">
            <a:alphaModFix/>
          </a:blip>
          <a:stretch>
            <a:fillRect/>
          </a:stretch>
        </p:blipFill>
        <p:spPr>
          <a:xfrm>
            <a:off x="6175100" y="1152475"/>
            <a:ext cx="2657200" cy="341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