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663fc72c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663fc72c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663fc72c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663fc72c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663fc72c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663fc72c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663fc72c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663fc72c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663fc72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663fc72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663fc72c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663fc72c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663fc72c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663fc72c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8663fc72c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663fc72c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663fc72c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663fc72c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663fc72c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663fc72c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663fc72c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663fc72c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663fc72c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663fc72c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Analyzing Seattle terry stops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Race</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Unfortunately, as one might have anticipated, whether the person is White or Black is very important whether or not an arrest is made.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features</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People without a weapon were far less likely to be arrested. The oldest officers were most likely to make an arrest. Young people between 18 and 35 were most likely to be arrested.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analysis</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Black people were 15.4% more likely to be arrested during a stop.</a:t>
            </a:r>
            <a:endParaRPr sz="1200"/>
          </a:p>
          <a:p>
            <a:pPr indent="0" lvl="0" marL="0" rtl="0" algn="l">
              <a:spcBef>
                <a:spcPts val="1600"/>
              </a:spcBef>
              <a:spcAft>
                <a:spcPts val="0"/>
              </a:spcAft>
              <a:buNone/>
            </a:pPr>
            <a:r>
              <a:rPr lang="en" sz="1200"/>
              <a:t>The XGB classifier was tested on data where all individuals had their races flipped: black people were replaced with white people and vice versa, while all other factors were kept the same.</a:t>
            </a:r>
            <a:endParaRPr sz="1200"/>
          </a:p>
          <a:p>
            <a:pPr indent="0" lvl="0" marL="0" rtl="0" algn="l">
              <a:spcBef>
                <a:spcPts val="1600"/>
              </a:spcBef>
              <a:spcAft>
                <a:spcPts val="0"/>
              </a:spcAft>
              <a:buNone/>
            </a:pPr>
            <a:r>
              <a:rPr lang="en" sz="1200"/>
              <a:t>Black-turned-white people were arrested 14.6% less often</a:t>
            </a:r>
            <a:endParaRPr sz="1200"/>
          </a:p>
          <a:p>
            <a:pPr indent="0" lvl="0" marL="0" rtl="0" algn="l">
              <a:spcBef>
                <a:spcPts val="1600"/>
              </a:spcBef>
              <a:spcAft>
                <a:spcPts val="0"/>
              </a:spcAft>
              <a:buNone/>
            </a:pPr>
            <a:r>
              <a:rPr lang="en" sz="1200"/>
              <a:t>White-turned-black people were arrested 13.1% less often</a:t>
            </a:r>
            <a:endParaRPr sz="1200"/>
          </a:p>
          <a:p>
            <a:pPr indent="0" lvl="0" marL="0" rtl="0" algn="l">
              <a:spcBef>
                <a:spcPts val="1600"/>
              </a:spcBef>
              <a:spcAft>
                <a:spcPts val="0"/>
              </a:spcAft>
              <a:buNone/>
            </a:pPr>
            <a:r>
              <a:rPr lang="en" sz="1200"/>
              <a:t>BtW people were arrested at the exact same rate as the original group of white people, which makes total sense. However, WtB people had their arrest rate drop as well! This is a very bizarre finding. No interpretation of this result that conforms with common understanding of police-race relations comes to mind</a:t>
            </a:r>
            <a:endParaRPr sz="1200"/>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Gender</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Finally, gender was surprisingly not included in the top 10 features. However, that is not to say that the gender disparity is not significant: as one can see in the original dataset, black women are more likely to be arrested than the average man.</a:t>
            </a:r>
            <a:endParaRPr/>
          </a:p>
        </p:txBody>
      </p:sp>
      <p:pic>
        <p:nvPicPr>
          <p:cNvPr id="135" name="Google Shape;135;p25"/>
          <p:cNvPicPr preferRelativeResize="0"/>
          <p:nvPr/>
        </p:nvPicPr>
        <p:blipFill>
          <a:blip r:embed="rId3">
            <a:alphaModFix/>
          </a:blip>
          <a:stretch>
            <a:fillRect/>
          </a:stretch>
        </p:blipFill>
        <p:spPr>
          <a:xfrm>
            <a:off x="2616050" y="2756988"/>
            <a:ext cx="4267200" cy="695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169900" y="197875"/>
            <a:ext cx="3042900" cy="10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by cleaning the dataset</a:t>
            </a:r>
            <a:endParaRPr/>
          </a:p>
        </p:txBody>
      </p:sp>
      <p:sp>
        <p:nvSpPr>
          <p:cNvPr id="61" name="Google Shape;61;p14"/>
          <p:cNvSpPr txBox="1"/>
          <p:nvPr>
            <p:ph idx="1" type="body"/>
          </p:nvPr>
        </p:nvSpPr>
        <p:spPr>
          <a:xfrm>
            <a:off x="311700" y="1544600"/>
            <a:ext cx="3503400" cy="301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Imagine provided by the seattle.gov terry stops dashboard.</a:t>
            </a:r>
            <a:endParaRPr/>
          </a:p>
        </p:txBody>
      </p:sp>
      <p:pic>
        <p:nvPicPr>
          <p:cNvPr id="62" name="Google Shape;62;p14"/>
          <p:cNvPicPr preferRelativeResize="0"/>
          <p:nvPr/>
        </p:nvPicPr>
        <p:blipFill>
          <a:blip r:embed="rId3">
            <a:alphaModFix/>
          </a:blip>
          <a:stretch>
            <a:fillRect/>
          </a:stretch>
        </p:blipFill>
        <p:spPr>
          <a:xfrm>
            <a:off x="3626548" y="0"/>
            <a:ext cx="5517454"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new dataset: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-Duplicates removed</a:t>
            </a:r>
            <a:endParaRPr sz="1200"/>
          </a:p>
          <a:p>
            <a:pPr indent="0" lvl="0" marL="0" rtl="0" algn="l">
              <a:spcBef>
                <a:spcPts val="1600"/>
              </a:spcBef>
              <a:spcAft>
                <a:spcPts val="0"/>
              </a:spcAft>
              <a:buNone/>
            </a:pPr>
            <a:r>
              <a:rPr lang="en" sz="1200"/>
              <a:t>-year of officer birth binned into decades</a:t>
            </a:r>
            <a:endParaRPr sz="1200"/>
          </a:p>
          <a:p>
            <a:pPr indent="0" lvl="0" marL="0" rtl="0" algn="l">
              <a:spcBef>
                <a:spcPts val="1600"/>
              </a:spcBef>
              <a:spcAft>
                <a:spcPts val="0"/>
              </a:spcAft>
              <a:buNone/>
            </a:pPr>
            <a:r>
              <a:rPr lang="en" sz="1200"/>
              <a:t>-arrest time binned into hours</a:t>
            </a:r>
            <a:endParaRPr sz="1200"/>
          </a:p>
          <a:p>
            <a:pPr indent="0" lvl="0" marL="0" rtl="0" algn="l">
              <a:spcBef>
                <a:spcPts val="1600"/>
              </a:spcBef>
              <a:spcAft>
                <a:spcPts val="0"/>
              </a:spcAft>
              <a:buNone/>
            </a:pPr>
            <a:r>
              <a:rPr lang="en" sz="1200"/>
              <a:t>-arrest date binned into days of week</a:t>
            </a:r>
            <a:endParaRPr sz="1200"/>
          </a:p>
          <a:p>
            <a:pPr indent="0" lvl="0" marL="0" rtl="0" algn="l">
              <a:spcBef>
                <a:spcPts val="1600"/>
              </a:spcBef>
              <a:spcAft>
                <a:spcPts val="0"/>
              </a:spcAft>
              <a:buNone/>
            </a:pPr>
            <a:r>
              <a:rPr lang="en" sz="1200"/>
              <a:t>-Subject ID, Go Num, Terry stop ID, Precinct and Sector removed</a:t>
            </a:r>
            <a:endParaRPr sz="1200"/>
          </a:p>
          <a:p>
            <a:pPr indent="0" lvl="0" marL="0" rtl="0" algn="l">
              <a:spcBef>
                <a:spcPts val="1600"/>
              </a:spcBef>
              <a:spcAft>
                <a:spcPts val="1600"/>
              </a:spcAft>
              <a:buNone/>
            </a:pPr>
            <a:r>
              <a:rPr lang="en" sz="1200"/>
              <a:t>-all data one hot encoded into categories</a:t>
            </a:r>
            <a:endParaRPr sz="1200"/>
          </a:p>
        </p:txBody>
      </p:sp>
      <p:pic>
        <p:nvPicPr>
          <p:cNvPr id="69" name="Google Shape;69;p15"/>
          <p:cNvPicPr preferRelativeResize="0"/>
          <p:nvPr/>
        </p:nvPicPr>
        <p:blipFill>
          <a:blip r:embed="rId3">
            <a:alphaModFix/>
          </a:blip>
          <a:stretch>
            <a:fillRect/>
          </a:stretch>
        </p:blipFill>
        <p:spPr>
          <a:xfrm>
            <a:off x="5064088" y="1152475"/>
            <a:ext cx="3819525" cy="3314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an algorithm	</a:t>
            </a:r>
            <a:endParaRPr/>
          </a:p>
        </p:txBody>
      </p:sp>
      <p:sp>
        <p:nvSpPr>
          <p:cNvPr id="75" name="Google Shape;75;p16"/>
          <p:cNvSpPr txBox="1"/>
          <p:nvPr>
            <p:ph idx="1" type="body"/>
          </p:nvPr>
        </p:nvSpPr>
        <p:spPr>
          <a:xfrm>
            <a:off x="311700" y="1152475"/>
            <a:ext cx="595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attempt was K Nearest Neighbor, which failed due to the size of the dataset</a:t>
            </a:r>
            <a:endParaRPr/>
          </a:p>
          <a:p>
            <a:pPr indent="0" lvl="0" marL="0" rtl="0" algn="l">
              <a:spcBef>
                <a:spcPts val="1600"/>
              </a:spcBef>
              <a:spcAft>
                <a:spcPts val="0"/>
              </a:spcAft>
              <a:buNone/>
            </a:pPr>
            <a:r>
              <a:rPr lang="en"/>
              <a:t>Next was a basic Decision tree. Note that a visualization is difficult due to the hundreds of columns present.</a:t>
            </a:r>
            <a:endParaRPr/>
          </a:p>
          <a:p>
            <a:pPr indent="0" lvl="0" marL="0" rtl="0" algn="l">
              <a:spcBef>
                <a:spcPts val="1600"/>
              </a:spcBef>
              <a:spcAft>
                <a:spcPts val="0"/>
              </a:spcAft>
              <a:buNone/>
            </a:pPr>
            <a:r>
              <a:rPr lang="en"/>
              <a:t>Both entropy and gini criteria were used</a:t>
            </a:r>
            <a:endParaRPr/>
          </a:p>
          <a:p>
            <a:pPr indent="0" lvl="0" marL="0" rtl="0" algn="l">
              <a:spcBef>
                <a:spcPts val="1600"/>
              </a:spcBef>
              <a:spcAft>
                <a:spcPts val="0"/>
              </a:spcAft>
              <a:buNone/>
            </a:pPr>
            <a:r>
              <a:rPr lang="en"/>
              <a:t>All of the training metrics were 99+, while the testing data was not.</a:t>
            </a:r>
            <a:endParaRPr/>
          </a:p>
          <a:p>
            <a:pPr indent="0" lvl="0" marL="0" rtl="0" algn="l">
              <a:spcBef>
                <a:spcPts val="1600"/>
              </a:spcBef>
              <a:spcAft>
                <a:spcPts val="1600"/>
              </a:spcAft>
              <a:buNone/>
            </a:pPr>
            <a:r>
              <a:rPr lang="en"/>
              <a:t>Clear case of overfitting, the model needs to be redone</a:t>
            </a:r>
            <a:endParaRPr/>
          </a:p>
        </p:txBody>
      </p:sp>
      <p:pic>
        <p:nvPicPr>
          <p:cNvPr id="76" name="Google Shape;76;p16"/>
          <p:cNvPicPr preferRelativeResize="0"/>
          <p:nvPr/>
        </p:nvPicPr>
        <p:blipFill>
          <a:blip r:embed="rId3">
            <a:alphaModFix/>
          </a:blip>
          <a:stretch>
            <a:fillRect/>
          </a:stretch>
        </p:blipFill>
        <p:spPr>
          <a:xfrm>
            <a:off x="6263988" y="3028313"/>
            <a:ext cx="2809875" cy="1990725"/>
          </a:xfrm>
          <a:prstGeom prst="rect">
            <a:avLst/>
          </a:prstGeom>
          <a:noFill/>
          <a:ln>
            <a:noFill/>
          </a:ln>
        </p:spPr>
      </p:pic>
      <p:pic>
        <p:nvPicPr>
          <p:cNvPr id="77" name="Google Shape;77;p16"/>
          <p:cNvPicPr preferRelativeResize="0"/>
          <p:nvPr/>
        </p:nvPicPr>
        <p:blipFill>
          <a:blip r:embed="rId4">
            <a:alphaModFix/>
          </a:blip>
          <a:stretch>
            <a:fillRect/>
          </a:stretch>
        </p:blipFill>
        <p:spPr>
          <a:xfrm>
            <a:off x="6221138" y="927675"/>
            <a:ext cx="2895600" cy="1945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Decision Tree</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grid search finds that the best factors are: criterion=gini, max_depth=none, min_samples_leaf=2,min_samples_split=10</a:t>
            </a:r>
            <a:endParaRPr/>
          </a:p>
          <a:p>
            <a:pPr indent="0" lvl="0" marL="0" rtl="0" algn="l">
              <a:spcBef>
                <a:spcPts val="1600"/>
              </a:spcBef>
              <a:spcAft>
                <a:spcPts val="1600"/>
              </a:spcAft>
              <a:buNone/>
            </a:pPr>
            <a:r>
              <a:rPr lang="en"/>
              <a:t>Much better metrics! Now we check if we can’t improve them</a:t>
            </a:r>
            <a:endParaRPr/>
          </a:p>
        </p:txBody>
      </p:sp>
      <p:pic>
        <p:nvPicPr>
          <p:cNvPr id="84" name="Google Shape;84;p17"/>
          <p:cNvPicPr preferRelativeResize="0"/>
          <p:nvPr/>
        </p:nvPicPr>
        <p:blipFill>
          <a:blip r:embed="rId3">
            <a:alphaModFix/>
          </a:blip>
          <a:stretch>
            <a:fillRect/>
          </a:stretch>
        </p:blipFill>
        <p:spPr>
          <a:xfrm>
            <a:off x="6088663" y="2860738"/>
            <a:ext cx="2867025" cy="2047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metric to use to score</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Accuracy was chosen as the preferred scoring tool rather than precision or recall. Precision is typically used to minimize false positives, recall is used to minimize false negatives. Since there is no particular reason to prefer one over the other, accuracy scoring was selected.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Playing with Decision Trees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Several different types of decision trees were used, included bagged trees, random forests, and extreme gradient boosted trees. The best was an XGB Classifier the parameters: </a:t>
            </a:r>
            <a:endParaRPr/>
          </a:p>
          <a:p>
            <a:pPr indent="0" lvl="0" marL="0" rtl="0" algn="l">
              <a:spcBef>
                <a:spcPts val="1600"/>
              </a:spcBef>
              <a:spcAft>
                <a:spcPts val="0"/>
              </a:spcAft>
              <a:buNone/>
            </a:pPr>
            <a:r>
              <a:rPr lang="en" sz="1050">
                <a:solidFill>
                  <a:schemeClr val="dk1"/>
                </a:solidFill>
                <a:highlight>
                  <a:srgbClr val="FFFFFF"/>
                </a:highlight>
                <a:latin typeface="Courier New"/>
                <a:ea typeface="Courier New"/>
                <a:cs typeface="Courier New"/>
                <a:sym typeface="Courier New"/>
              </a:rPr>
              <a:t>'learning_rate': 0.2, 'max_depth': 6, 'min_child_weight': 2, 'n_estimators': 100, 'subsample': 0.7</a:t>
            </a:r>
            <a:endParaRPr sz="1050">
              <a:solidFill>
                <a:schemeClr val="dk1"/>
              </a:solidFill>
              <a:highlight>
                <a:srgbClr val="FFFFFF"/>
              </a:highlight>
              <a:latin typeface="Courier New"/>
              <a:ea typeface="Courier New"/>
              <a:cs typeface="Courier New"/>
              <a:sym typeface="Courier New"/>
            </a:endParaRPr>
          </a:p>
          <a:p>
            <a:pPr indent="0" lvl="0" marL="0" rtl="0" algn="l">
              <a:spcBef>
                <a:spcPts val="1600"/>
              </a:spcBef>
              <a:spcAft>
                <a:spcPts val="1600"/>
              </a:spcAft>
              <a:buNone/>
            </a:pPr>
            <a:r>
              <a:t/>
            </a:r>
            <a:endParaRPr/>
          </a:p>
        </p:txBody>
      </p:sp>
      <p:pic>
        <p:nvPicPr>
          <p:cNvPr id="97" name="Google Shape;97;p19"/>
          <p:cNvPicPr preferRelativeResize="0"/>
          <p:nvPr/>
        </p:nvPicPr>
        <p:blipFill>
          <a:blip r:embed="rId3">
            <a:alphaModFix/>
          </a:blip>
          <a:stretch>
            <a:fillRect/>
          </a:stretch>
        </p:blipFill>
        <p:spPr>
          <a:xfrm>
            <a:off x="3127913" y="2690313"/>
            <a:ext cx="2733675" cy="1971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importance</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were the top 10 features determining if a person was arrested during the terry stop?</a:t>
            </a:r>
            <a:endParaRPr/>
          </a:p>
        </p:txBody>
      </p:sp>
      <p:pic>
        <p:nvPicPr>
          <p:cNvPr id="104" name="Google Shape;104;p20"/>
          <p:cNvPicPr preferRelativeResize="0"/>
          <p:nvPr/>
        </p:nvPicPr>
        <p:blipFill>
          <a:blip r:embed="rId3">
            <a:alphaModFix/>
          </a:blip>
          <a:stretch>
            <a:fillRect/>
          </a:stretch>
        </p:blipFill>
        <p:spPr>
          <a:xfrm>
            <a:off x="1214963" y="1892338"/>
            <a:ext cx="6219825" cy="267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 type - 911	</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It makes sense that this is the most important feature that determines an arrest. If someone is calling in police, it is quite likely that the person is correct in assuming that a crime is taking place (or at the very least, the responding officers would be more inclined to think so).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