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e3929f3c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e3929f3c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e3929f3c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e3929f3c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e3929f3c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e3929f3c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663fc72c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663fc72c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663fc72c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663fc72c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663fc72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663fc72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663fc72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663fc72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663fc72c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663fc72c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663fc72c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663fc72c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663fc72c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663fc72c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663fc72c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663fc72c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663fc72c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663fc72c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e3929f3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e3929f3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Analyzing Seattle terry stops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Anti-correlations</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-Officer Squad_other has a low score, implying that officers from squads that rarely conduct Terry Stops were also less likely to make an arrest during a stop.</a:t>
            </a:r>
            <a:endParaRPr/>
          </a:p>
          <a:p>
            <a:pPr indent="0" lvl="0" marL="0" rtl="0" algn="l">
              <a:spcBef>
                <a:spcPts val="1600"/>
              </a:spcBef>
              <a:spcAft>
                <a:spcPts val="0"/>
              </a:spcAft>
              <a:buNone/>
            </a:pPr>
            <a:r>
              <a:rPr lang="en"/>
              <a:t>-Frisk Flag_N also has a low score, meaning that if an officer does not suspect a weapon, the subject is more likely to be freed. Frisk Flag_Y does not appear in the top 10, presumably because it would split into “weapon found” and “weapon not found”.</a:t>
            </a:r>
            <a:endParaRPr/>
          </a:p>
          <a:p>
            <a:pPr indent="0" lvl="0" marL="0" rtl="0" algn="l">
              <a:spcBef>
                <a:spcPts val="1600"/>
              </a:spcBef>
              <a:spcAft>
                <a:spcPts val="0"/>
              </a:spcAft>
              <a:buNone/>
            </a:pPr>
            <a:r>
              <a:rPr lang="en"/>
              <a:t>-Young subjects, aged 18-25, were slightly less likely to be arrested.</a:t>
            </a:r>
            <a:endParaRPr/>
          </a:p>
          <a:p>
            <a:pPr indent="0" lvl="0" marL="0" rtl="0" algn="l">
              <a:spcBef>
                <a:spcPts val="1600"/>
              </a:spcBef>
              <a:spcAft>
                <a:spcPts val="1600"/>
              </a:spcAft>
              <a:buNone/>
            </a:pPr>
            <a:r>
              <a:rPr lang="en"/>
              <a:t>-White people are slightly less likely to be arrested, on average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 Correlations</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-Subjects aged 26-35 were SIGNIFICANTLY more likely to be arrested</a:t>
            </a:r>
            <a:endParaRPr/>
          </a:p>
          <a:p>
            <a:pPr indent="0" lvl="0" marL="0" rtl="0" algn="l">
              <a:spcBef>
                <a:spcPts val="1600"/>
              </a:spcBef>
              <a:spcAft>
                <a:spcPts val="0"/>
              </a:spcAft>
              <a:buNone/>
            </a:pPr>
            <a:r>
              <a:rPr lang="en"/>
              <a:t>-Officers born between 1989 and 1998 were very likely to make arrests. Officers born 78-85 were only slightly more likely to make arrests.</a:t>
            </a:r>
            <a:endParaRPr/>
          </a:p>
          <a:p>
            <a:pPr indent="0" lvl="0" marL="0" rtl="0" algn="l">
              <a:spcBef>
                <a:spcPts val="1600"/>
              </a:spcBef>
              <a:spcAft>
                <a:spcPts val="0"/>
              </a:spcAft>
              <a:buNone/>
            </a:pPr>
            <a:r>
              <a:rPr lang="en"/>
              <a:t>-Black people had the highest positive correlation of all the features. This supports the common knowledge that African Americans are vastly over-policed.</a:t>
            </a:r>
            <a:endParaRPr/>
          </a:p>
          <a:p>
            <a:pPr indent="0" lvl="0" marL="0" rtl="0" algn="l">
              <a:spcBef>
                <a:spcPts val="1600"/>
              </a:spcBef>
              <a:spcAft>
                <a:spcPts val="0"/>
              </a:spcAft>
              <a:buNone/>
            </a:pPr>
            <a:r>
              <a:rPr lang="en"/>
              <a:t>-Police are more likely to make an arrest if they initiate the stop by witnessing suspicious </a:t>
            </a:r>
            <a:r>
              <a:rPr lang="en"/>
              <a:t>activity</a:t>
            </a:r>
            <a:r>
              <a:rPr lang="en"/>
              <a:t> (as opposed to responding to 911).</a:t>
            </a:r>
            <a:endParaRPr/>
          </a:p>
          <a:p>
            <a:pPr indent="0" lvl="0" marL="0" rtl="0" algn="l">
              <a:spcBef>
                <a:spcPts val="1600"/>
              </a:spcBef>
              <a:spcAft>
                <a:spcPts val="0"/>
              </a:spcAft>
              <a:buNone/>
            </a:pPr>
            <a:r>
              <a:rPr lang="en"/>
              <a:t>-Surprisingly, not finding a weapon makes it MORE likely to arrest a suspect.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Confounding variables	</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It should be noted that further investigation would be needed to support the hypotheses presented as to why the features correlate/anti-correlate with arrest rate. In particular, one can divide each aggregate into subcomponents based on their interactions with other features, and one would likely find confounding factors: one subgroup could have a positive correlation, and another negative. This is likely why the features with higher F-scores don’t necessarily have higher deviations from average arrest rate.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analysis</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Black people were 8% more likely to be arrested during a stop.</a:t>
            </a:r>
            <a:endParaRPr sz="1200"/>
          </a:p>
          <a:p>
            <a:pPr indent="0" lvl="0" marL="0" rtl="0" algn="l">
              <a:spcBef>
                <a:spcPts val="1600"/>
              </a:spcBef>
              <a:spcAft>
                <a:spcPts val="0"/>
              </a:spcAft>
              <a:buNone/>
            </a:pPr>
            <a:r>
              <a:rPr lang="en" sz="1200"/>
              <a:t>The XGB classifier was tested on data where all individuals had their races flipped: black people were replaced with white people and vice versa, while all other factors were kept the same.</a:t>
            </a:r>
            <a:endParaRPr sz="1200"/>
          </a:p>
          <a:p>
            <a:pPr indent="0" lvl="0" marL="0" rtl="0" algn="l">
              <a:spcBef>
                <a:spcPts val="1600"/>
              </a:spcBef>
              <a:spcAft>
                <a:spcPts val="0"/>
              </a:spcAft>
              <a:buNone/>
            </a:pPr>
            <a:r>
              <a:rPr lang="en" sz="1200"/>
              <a:t>Black-turned-white people were arrested 4.5% less often</a:t>
            </a:r>
            <a:endParaRPr sz="1200"/>
          </a:p>
          <a:p>
            <a:pPr indent="0" lvl="0" marL="0" rtl="0" algn="l">
              <a:spcBef>
                <a:spcPts val="1600"/>
              </a:spcBef>
              <a:spcAft>
                <a:spcPts val="0"/>
              </a:spcAft>
              <a:buNone/>
            </a:pPr>
            <a:r>
              <a:rPr lang="en" sz="1200"/>
              <a:t>White-turned-black people were arrested 7.7% less often</a:t>
            </a:r>
            <a:endParaRPr sz="1200"/>
          </a:p>
          <a:p>
            <a:pPr indent="0" lvl="0" marL="0" rtl="0" algn="l">
              <a:spcBef>
                <a:spcPts val="1600"/>
              </a:spcBef>
              <a:spcAft>
                <a:spcPts val="0"/>
              </a:spcAft>
              <a:buNone/>
            </a:pPr>
            <a:r>
              <a:rPr lang="en" sz="1200"/>
              <a:t>BtW people were arrested at the same rate as the original group of white people, which makes total sense. However, WtB people had their arrest rate drop as well! This is a very bizarre finding. No interpretation of this result that conforms with common understanding of police-race relations comes to mind</a:t>
            </a:r>
            <a:endParaRPr sz="1200"/>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Gender</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Finally, gender was surprisingly not included in the top 10 features. However, that is not to say that the gender disparity is not significant: as one can see in the original dataset, black women are more likely to be arrested than the average man.</a:t>
            </a:r>
            <a:endParaRPr/>
          </a:p>
        </p:txBody>
      </p:sp>
      <p:pic>
        <p:nvPicPr>
          <p:cNvPr id="142" name="Google Shape;142;p26"/>
          <p:cNvPicPr preferRelativeResize="0"/>
          <p:nvPr/>
        </p:nvPicPr>
        <p:blipFill>
          <a:blip r:embed="rId3">
            <a:alphaModFix/>
          </a:blip>
          <a:stretch>
            <a:fillRect/>
          </a:stretch>
        </p:blipFill>
        <p:spPr>
          <a:xfrm>
            <a:off x="2196925" y="2866138"/>
            <a:ext cx="4533900" cy="847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69900" y="197875"/>
            <a:ext cx="3042900" cy="10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by cleaning the dataset</a:t>
            </a:r>
            <a:endParaRPr/>
          </a:p>
        </p:txBody>
      </p:sp>
      <p:sp>
        <p:nvSpPr>
          <p:cNvPr id="61" name="Google Shape;61;p14"/>
          <p:cNvSpPr txBox="1"/>
          <p:nvPr>
            <p:ph idx="1" type="body"/>
          </p:nvPr>
        </p:nvSpPr>
        <p:spPr>
          <a:xfrm>
            <a:off x="311700" y="1544600"/>
            <a:ext cx="3503400" cy="301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Imagine provided by the seattle.gov terry stops dashboard.</a:t>
            </a:r>
            <a:endParaRPr/>
          </a:p>
        </p:txBody>
      </p:sp>
      <p:pic>
        <p:nvPicPr>
          <p:cNvPr id="62" name="Google Shape;62;p14"/>
          <p:cNvPicPr preferRelativeResize="0"/>
          <p:nvPr/>
        </p:nvPicPr>
        <p:blipFill>
          <a:blip r:embed="rId3">
            <a:alphaModFix/>
          </a:blip>
          <a:stretch>
            <a:fillRect/>
          </a:stretch>
        </p:blipFill>
        <p:spPr>
          <a:xfrm>
            <a:off x="3626548" y="0"/>
            <a:ext cx="5517454"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new dataset: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-Duplicates removed</a:t>
            </a:r>
            <a:endParaRPr sz="1200"/>
          </a:p>
          <a:p>
            <a:pPr indent="0" lvl="0" marL="0" rtl="0" algn="l">
              <a:spcBef>
                <a:spcPts val="1600"/>
              </a:spcBef>
              <a:spcAft>
                <a:spcPts val="0"/>
              </a:spcAft>
              <a:buNone/>
            </a:pPr>
            <a:r>
              <a:rPr lang="en" sz="1200"/>
              <a:t>-year of officer birth binned into decades</a:t>
            </a:r>
            <a:endParaRPr sz="1200"/>
          </a:p>
          <a:p>
            <a:pPr indent="0" lvl="0" marL="0" rtl="0" algn="l">
              <a:spcBef>
                <a:spcPts val="1600"/>
              </a:spcBef>
              <a:spcAft>
                <a:spcPts val="0"/>
              </a:spcAft>
              <a:buNone/>
            </a:pPr>
            <a:r>
              <a:rPr lang="en" sz="1200"/>
              <a:t>-arrest time binned into hours</a:t>
            </a:r>
            <a:endParaRPr sz="1200"/>
          </a:p>
          <a:p>
            <a:pPr indent="0" lvl="0" marL="0" rtl="0" algn="l">
              <a:spcBef>
                <a:spcPts val="1600"/>
              </a:spcBef>
              <a:spcAft>
                <a:spcPts val="0"/>
              </a:spcAft>
              <a:buNone/>
            </a:pPr>
            <a:r>
              <a:rPr lang="en" sz="1200"/>
              <a:t>-arrest date binned into days of week</a:t>
            </a:r>
            <a:endParaRPr sz="1200"/>
          </a:p>
          <a:p>
            <a:pPr indent="0" lvl="0" marL="0" rtl="0" algn="l">
              <a:spcBef>
                <a:spcPts val="1600"/>
              </a:spcBef>
              <a:spcAft>
                <a:spcPts val="0"/>
              </a:spcAft>
              <a:buNone/>
            </a:pPr>
            <a:r>
              <a:rPr lang="en" sz="1200"/>
              <a:t>-missing data removed</a:t>
            </a:r>
            <a:endParaRPr sz="1200"/>
          </a:p>
          <a:p>
            <a:pPr indent="0" lvl="0" marL="0" rtl="0" algn="l">
              <a:spcBef>
                <a:spcPts val="1600"/>
              </a:spcBef>
              <a:spcAft>
                <a:spcPts val="0"/>
              </a:spcAft>
              <a:buNone/>
            </a:pPr>
            <a:r>
              <a:rPr lang="en" sz="1200"/>
              <a:t>-rare events grouped together</a:t>
            </a:r>
            <a:endParaRPr sz="1200"/>
          </a:p>
          <a:p>
            <a:pPr indent="0" lvl="0" marL="0" rtl="0" algn="l">
              <a:spcBef>
                <a:spcPts val="1600"/>
              </a:spcBef>
              <a:spcAft>
                <a:spcPts val="0"/>
              </a:spcAft>
              <a:buNone/>
            </a:pPr>
            <a:r>
              <a:rPr lang="en" sz="1200"/>
              <a:t>-Subject ID, Go Num, Terry stop ID, Precinct and Beat removed</a:t>
            </a:r>
            <a:endParaRPr sz="1200"/>
          </a:p>
          <a:p>
            <a:pPr indent="0" lvl="0" marL="0" rtl="0" algn="l">
              <a:spcBef>
                <a:spcPts val="1600"/>
              </a:spcBef>
              <a:spcAft>
                <a:spcPts val="1600"/>
              </a:spcAft>
              <a:buNone/>
            </a:pPr>
            <a:r>
              <a:rPr lang="en" sz="1200"/>
              <a:t>-all data one hot encoded into categories</a:t>
            </a:r>
            <a:endParaRPr sz="1200"/>
          </a:p>
        </p:txBody>
      </p:sp>
      <p:pic>
        <p:nvPicPr>
          <p:cNvPr id="69" name="Google Shape;69;p15"/>
          <p:cNvPicPr preferRelativeResize="0"/>
          <p:nvPr/>
        </p:nvPicPr>
        <p:blipFill>
          <a:blip r:embed="rId3">
            <a:alphaModFix/>
          </a:blip>
          <a:stretch>
            <a:fillRect/>
          </a:stretch>
        </p:blipFill>
        <p:spPr>
          <a:xfrm>
            <a:off x="4880925" y="901738"/>
            <a:ext cx="4000500" cy="3667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an algorithm	</a:t>
            </a:r>
            <a:endParaRPr/>
          </a:p>
        </p:txBody>
      </p:sp>
      <p:sp>
        <p:nvSpPr>
          <p:cNvPr id="75" name="Google Shape;75;p16"/>
          <p:cNvSpPr txBox="1"/>
          <p:nvPr>
            <p:ph idx="1" type="body"/>
          </p:nvPr>
        </p:nvSpPr>
        <p:spPr>
          <a:xfrm>
            <a:off x="311700" y="1152475"/>
            <a:ext cx="595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attempt was K Nearest Neighbor, which failed due to the size of the dataset</a:t>
            </a:r>
            <a:endParaRPr/>
          </a:p>
          <a:p>
            <a:pPr indent="0" lvl="0" marL="0" rtl="0" algn="l">
              <a:spcBef>
                <a:spcPts val="1600"/>
              </a:spcBef>
              <a:spcAft>
                <a:spcPts val="0"/>
              </a:spcAft>
              <a:buNone/>
            </a:pPr>
            <a:r>
              <a:rPr lang="en"/>
              <a:t>Next was a basic Decision tree. Note that a visualization is difficult due to the hundreds of columns present.</a:t>
            </a:r>
            <a:endParaRPr/>
          </a:p>
          <a:p>
            <a:pPr indent="0" lvl="0" marL="0" rtl="0" algn="l">
              <a:spcBef>
                <a:spcPts val="1600"/>
              </a:spcBef>
              <a:spcAft>
                <a:spcPts val="0"/>
              </a:spcAft>
              <a:buNone/>
            </a:pPr>
            <a:r>
              <a:rPr lang="en"/>
              <a:t>Both entropy and gini criteria were used</a:t>
            </a:r>
            <a:endParaRPr/>
          </a:p>
          <a:p>
            <a:pPr indent="0" lvl="0" marL="0" rtl="0" algn="l">
              <a:spcBef>
                <a:spcPts val="1600"/>
              </a:spcBef>
              <a:spcAft>
                <a:spcPts val="0"/>
              </a:spcAft>
              <a:buNone/>
            </a:pPr>
            <a:r>
              <a:rPr lang="en"/>
              <a:t>All of the training metrics were 99+, while the testing data was not.</a:t>
            </a:r>
            <a:endParaRPr/>
          </a:p>
          <a:p>
            <a:pPr indent="0" lvl="0" marL="0" rtl="0" algn="l">
              <a:spcBef>
                <a:spcPts val="1600"/>
              </a:spcBef>
              <a:spcAft>
                <a:spcPts val="1600"/>
              </a:spcAft>
              <a:buNone/>
            </a:pPr>
            <a:r>
              <a:rPr lang="en"/>
              <a:t>Clear case of overfitting, the model needs to be redone</a:t>
            </a:r>
            <a:endParaRPr/>
          </a:p>
        </p:txBody>
      </p:sp>
      <p:pic>
        <p:nvPicPr>
          <p:cNvPr id="76" name="Google Shape;76;p16"/>
          <p:cNvPicPr preferRelativeResize="0"/>
          <p:nvPr/>
        </p:nvPicPr>
        <p:blipFill>
          <a:blip r:embed="rId3">
            <a:alphaModFix/>
          </a:blip>
          <a:stretch>
            <a:fillRect/>
          </a:stretch>
        </p:blipFill>
        <p:spPr>
          <a:xfrm>
            <a:off x="6202067" y="1017726"/>
            <a:ext cx="2613332" cy="1858200"/>
          </a:xfrm>
          <a:prstGeom prst="rect">
            <a:avLst/>
          </a:prstGeom>
          <a:noFill/>
          <a:ln>
            <a:noFill/>
          </a:ln>
        </p:spPr>
      </p:pic>
      <p:pic>
        <p:nvPicPr>
          <p:cNvPr id="77" name="Google Shape;77;p16"/>
          <p:cNvPicPr preferRelativeResize="0"/>
          <p:nvPr/>
        </p:nvPicPr>
        <p:blipFill>
          <a:blip r:embed="rId4">
            <a:alphaModFix/>
          </a:blip>
          <a:stretch>
            <a:fillRect/>
          </a:stretch>
        </p:blipFill>
        <p:spPr>
          <a:xfrm>
            <a:off x="6264001" y="2898709"/>
            <a:ext cx="2460200" cy="20923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Decision Tree</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grid search finds that the best factors are: criterion=gini, max_depth=none, min_samples_leaf=6,min_samples_split=2</a:t>
            </a:r>
            <a:endParaRPr/>
          </a:p>
          <a:p>
            <a:pPr indent="0" lvl="0" marL="0" rtl="0" algn="l">
              <a:spcBef>
                <a:spcPts val="1600"/>
              </a:spcBef>
              <a:spcAft>
                <a:spcPts val="1600"/>
              </a:spcAft>
              <a:buNone/>
            </a:pPr>
            <a:r>
              <a:rPr lang="en"/>
              <a:t>Much better metrics! Now we check if we can’t improve them</a:t>
            </a:r>
            <a:endParaRPr/>
          </a:p>
        </p:txBody>
      </p:sp>
      <p:pic>
        <p:nvPicPr>
          <p:cNvPr id="84" name="Google Shape;84;p17"/>
          <p:cNvPicPr preferRelativeResize="0"/>
          <p:nvPr/>
        </p:nvPicPr>
        <p:blipFill>
          <a:blip r:embed="rId3">
            <a:alphaModFix/>
          </a:blip>
          <a:stretch>
            <a:fillRect/>
          </a:stretch>
        </p:blipFill>
        <p:spPr>
          <a:xfrm>
            <a:off x="6273488" y="2440450"/>
            <a:ext cx="2790825" cy="249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metric to use to score</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Accuracy was chosen as the preferred scoring tool rather than precision or recall. Precision is typically used to minimize false positives, recall is used to minimize false negatives. Since there is no particular reason to prefer one over the other, accuracy scoring was selected.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Playing with Decision Trees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Several different types of decision trees were used, included bagged trees, random forests, and extreme gradient boosted trees. The best was an XGB Classifier the parameters: </a:t>
            </a:r>
            <a:endParaRPr/>
          </a:p>
          <a:p>
            <a:pPr indent="0" lvl="0" marL="0" rtl="0" algn="l">
              <a:spcBef>
                <a:spcPts val="1600"/>
              </a:spcBef>
              <a:spcAft>
                <a:spcPts val="0"/>
              </a:spcAft>
              <a:buNone/>
            </a:pPr>
            <a:r>
              <a:rPr lang="en" sz="1050">
                <a:solidFill>
                  <a:schemeClr val="dk1"/>
                </a:solidFill>
                <a:highlight>
                  <a:srgbClr val="FFFFFF"/>
                </a:highlight>
                <a:latin typeface="Courier New"/>
                <a:ea typeface="Courier New"/>
                <a:cs typeface="Courier New"/>
                <a:sym typeface="Courier New"/>
              </a:rPr>
              <a:t>'learning_rate': 0.2, 'max_depth': 6, 'min_child_weight': 1, 'n_estimators': 100, 'subsample': 0.7</a:t>
            </a:r>
            <a:endParaRPr sz="1050">
              <a:solidFill>
                <a:schemeClr val="dk1"/>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t/>
            </a:r>
            <a:endParaRPr/>
          </a:p>
        </p:txBody>
      </p:sp>
      <p:pic>
        <p:nvPicPr>
          <p:cNvPr id="97" name="Google Shape;97;p19"/>
          <p:cNvPicPr preferRelativeResize="0"/>
          <p:nvPr/>
        </p:nvPicPr>
        <p:blipFill>
          <a:blip r:embed="rId3">
            <a:alphaModFix/>
          </a:blip>
          <a:stretch>
            <a:fillRect/>
          </a:stretch>
        </p:blipFill>
        <p:spPr>
          <a:xfrm>
            <a:off x="3133725" y="2571738"/>
            <a:ext cx="2876550" cy="244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were the top 10 features determining if a person was arrested during the terry stop?</a:t>
            </a:r>
            <a:endParaRPr/>
          </a:p>
        </p:txBody>
      </p:sp>
      <p:pic>
        <p:nvPicPr>
          <p:cNvPr id="104" name="Google Shape;104;p20"/>
          <p:cNvPicPr preferRelativeResize="0"/>
          <p:nvPr/>
        </p:nvPicPr>
        <p:blipFill>
          <a:blip r:embed="rId3">
            <a:alphaModFix/>
          </a:blip>
          <a:stretch>
            <a:fillRect/>
          </a:stretch>
        </p:blipFill>
        <p:spPr>
          <a:xfrm>
            <a:off x="1824025" y="1882825"/>
            <a:ext cx="5495925" cy="2686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or anti-correlation?</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feature appearing in the top 10 only means that it is a strong predictor, but it doesn’t say if it correlates with ‘arrest’ or ‘no arrest’. The average arrest rate is ~32%, each feature was subgrouped and the arrest rate was calculated as a proportion of the total.</a:t>
            </a:r>
            <a:endParaRPr/>
          </a:p>
        </p:txBody>
      </p:sp>
      <p:pic>
        <p:nvPicPr>
          <p:cNvPr id="111" name="Google Shape;111;p21"/>
          <p:cNvPicPr preferRelativeResize="0"/>
          <p:nvPr/>
        </p:nvPicPr>
        <p:blipFill>
          <a:blip r:embed="rId3">
            <a:alphaModFix/>
          </a:blip>
          <a:stretch>
            <a:fillRect/>
          </a:stretch>
        </p:blipFill>
        <p:spPr>
          <a:xfrm>
            <a:off x="2319325" y="2824163"/>
            <a:ext cx="4505325" cy="1781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