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7" r:id="rId11"/>
    <p:sldId id="268" r:id="rId12"/>
    <p:sldId id="270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דניאל קורן" initials="דק" lastIdx="4" clrIdx="0">
    <p:extLst>
      <p:ext uri="{19B8F6BF-5375-455C-9EA6-DF929625EA0E}">
        <p15:presenceInfo xmlns:p15="http://schemas.microsoft.com/office/powerpoint/2012/main" userId="4a128a2900a88e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07"/>
    <p:restoredTop sz="95976"/>
  </p:normalViewPr>
  <p:slideViewPr>
    <p:cSldViewPr snapToGrid="0" snapToObjects="1">
      <p:cViewPr varScale="1">
        <p:scale>
          <a:sx n="77" d="100"/>
          <a:sy n="77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4T21:52:11.768" idx="1">
    <p:pos x="1427" y="3895"/>
    <p:text>טדי ציין שגם השאלות הפשוטות הן לא כל כך פשוטות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4T23:04:17.875" idx="4">
    <p:pos x="6811" y="3557"/>
    <p:text>http://drbarak.pythonanywhere.com/chatbot
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hyperlink" Target="http://drbarak.pythonanywhere.com/chatbot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drbarak.pythonanywhere.com/chatbot" TargetMode="External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59C1-6AA1-4B5A-9866-A779506693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B590D9-3E51-4C0C-BE3C-46E87EE095A9}">
      <dgm:prSet/>
      <dgm:spPr/>
      <dgm:t>
        <a:bodyPr/>
        <a:lstStyle/>
        <a:p>
          <a:pPr>
            <a:defRPr cap="all"/>
          </a:pPr>
          <a:r>
            <a:rPr lang="en-US" b="1" i="1" u="sng" dirty="0">
              <a:hlinkClick xmlns:r="http://schemas.openxmlformats.org/officeDocument/2006/relationships" r:id="rId1"/>
            </a:rPr>
            <a:t>WeatherBot</a:t>
          </a:r>
          <a:endParaRPr lang="en-US" dirty="0"/>
        </a:p>
      </dgm:t>
    </dgm:pt>
    <dgm:pt modelId="{50A3BF4E-0AD7-4057-BE7E-E729720CFF08}" type="parTrans" cxnId="{942D597C-90DC-44E8-AFA2-AC7037603614}">
      <dgm:prSet/>
      <dgm:spPr/>
      <dgm:t>
        <a:bodyPr/>
        <a:lstStyle/>
        <a:p>
          <a:endParaRPr lang="en-US"/>
        </a:p>
      </dgm:t>
    </dgm:pt>
    <dgm:pt modelId="{78093782-8E56-4958-BD87-EF83AAC14F61}" type="sibTrans" cxnId="{942D597C-90DC-44E8-AFA2-AC7037603614}">
      <dgm:prSet/>
      <dgm:spPr/>
      <dgm:t>
        <a:bodyPr/>
        <a:lstStyle/>
        <a:p>
          <a:endParaRPr lang="en-US"/>
        </a:p>
      </dgm:t>
    </dgm:pt>
    <dgm:pt modelId="{CA3846F1-29D9-40D3-9F9E-00C880EFD11B}">
      <dgm:prSet/>
      <dgm:spPr/>
      <dgm:t>
        <a:bodyPr/>
        <a:lstStyle/>
        <a:p>
          <a:pPr>
            <a:defRPr cap="all"/>
          </a:pPr>
          <a:r>
            <a:rPr lang="he-IL" dirty="0"/>
            <a:t>מוזמנים להתנסות בעצמכם.... </a:t>
          </a:r>
          <a:endParaRPr lang="en-US" dirty="0"/>
        </a:p>
      </dgm:t>
    </dgm:pt>
    <dgm:pt modelId="{C71DB644-03AA-49DA-AD5E-9C9949828FBD}" type="parTrans" cxnId="{96CE9739-19ED-401C-A38D-DDFB86D34475}">
      <dgm:prSet/>
      <dgm:spPr/>
      <dgm:t>
        <a:bodyPr/>
        <a:lstStyle/>
        <a:p>
          <a:endParaRPr lang="en-US"/>
        </a:p>
      </dgm:t>
    </dgm:pt>
    <dgm:pt modelId="{B43367F3-BD5F-43C3-AE8D-19FE113920E9}" type="sibTrans" cxnId="{96CE9739-19ED-401C-A38D-DDFB86D34475}">
      <dgm:prSet/>
      <dgm:spPr/>
      <dgm:t>
        <a:bodyPr/>
        <a:lstStyle/>
        <a:p>
          <a:endParaRPr lang="en-US"/>
        </a:p>
      </dgm:t>
    </dgm:pt>
    <dgm:pt modelId="{93E3E8C6-4A30-4C2E-AC86-613B6CEDEC8C}" type="pres">
      <dgm:prSet presAssocID="{7EF159C1-6AA1-4B5A-9866-A7795066932D}" presName="root" presStyleCnt="0">
        <dgm:presLayoutVars>
          <dgm:dir/>
          <dgm:resizeHandles val="exact"/>
        </dgm:presLayoutVars>
      </dgm:prSet>
      <dgm:spPr/>
    </dgm:pt>
    <dgm:pt modelId="{D7C21239-E326-44DB-A3C8-0F83A8BB9D64}" type="pres">
      <dgm:prSet presAssocID="{51B590D9-3E51-4C0C-BE3C-46E87EE095A9}" presName="compNode" presStyleCnt="0"/>
      <dgm:spPr/>
    </dgm:pt>
    <dgm:pt modelId="{6EF8E99A-CA15-408C-91AF-C145AB6829A6}" type="pres">
      <dgm:prSet presAssocID="{51B590D9-3E51-4C0C-BE3C-46E87EE095A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4C473A3-F1F3-4163-A9A5-A1148DCA89C8}" type="pres">
      <dgm:prSet presAssocID="{51B590D9-3E51-4C0C-BE3C-46E87EE095A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mbrella"/>
        </a:ext>
      </dgm:extLst>
    </dgm:pt>
    <dgm:pt modelId="{EA2B7D4B-C02A-46AD-ADFE-3B0284BB876B}" type="pres">
      <dgm:prSet presAssocID="{51B590D9-3E51-4C0C-BE3C-46E87EE095A9}" presName="spaceRect" presStyleCnt="0"/>
      <dgm:spPr/>
    </dgm:pt>
    <dgm:pt modelId="{044F2F5E-18B6-40A9-8507-9158079D377E}" type="pres">
      <dgm:prSet presAssocID="{51B590D9-3E51-4C0C-BE3C-46E87EE095A9}" presName="textRect" presStyleLbl="revTx" presStyleIdx="0" presStyleCnt="2">
        <dgm:presLayoutVars>
          <dgm:chMax val="1"/>
          <dgm:chPref val="1"/>
        </dgm:presLayoutVars>
      </dgm:prSet>
      <dgm:spPr/>
    </dgm:pt>
    <dgm:pt modelId="{5FFAAFF0-FC8E-44B2-B465-BD299A0B5FEC}" type="pres">
      <dgm:prSet presAssocID="{78093782-8E56-4958-BD87-EF83AAC14F61}" presName="sibTrans" presStyleCnt="0"/>
      <dgm:spPr/>
    </dgm:pt>
    <dgm:pt modelId="{988911B1-D520-4704-8C16-8652B0FFD37C}" type="pres">
      <dgm:prSet presAssocID="{CA3846F1-29D9-40D3-9F9E-00C880EFD11B}" presName="compNode" presStyleCnt="0"/>
      <dgm:spPr/>
    </dgm:pt>
    <dgm:pt modelId="{2C9077B0-9449-47F3-97C3-2164290FB3BF}" type="pres">
      <dgm:prSet presAssocID="{CA3846F1-29D9-40D3-9F9E-00C880EFD11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6F18F9B-AA1B-4D0D-9382-C4365B8A5DFD}" type="pres">
      <dgm:prSet presAssocID="{CA3846F1-29D9-40D3-9F9E-00C880EFD11B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4DE172B-C013-421D-A1BB-3939390E0432}" type="pres">
      <dgm:prSet presAssocID="{CA3846F1-29D9-40D3-9F9E-00C880EFD11B}" presName="spaceRect" presStyleCnt="0"/>
      <dgm:spPr/>
    </dgm:pt>
    <dgm:pt modelId="{40DC3344-35EC-48D8-A548-6C45D4B4118F}" type="pres">
      <dgm:prSet presAssocID="{CA3846F1-29D9-40D3-9F9E-00C880EFD1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CE9739-19ED-401C-A38D-DDFB86D34475}" srcId="{7EF159C1-6AA1-4B5A-9866-A7795066932D}" destId="{CA3846F1-29D9-40D3-9F9E-00C880EFD11B}" srcOrd="1" destOrd="0" parTransId="{C71DB644-03AA-49DA-AD5E-9C9949828FBD}" sibTransId="{B43367F3-BD5F-43C3-AE8D-19FE113920E9}"/>
    <dgm:cxn modelId="{E6363B6A-6C83-4706-8583-D4A76F05FA95}" type="presOf" srcId="{7EF159C1-6AA1-4B5A-9866-A7795066932D}" destId="{93E3E8C6-4A30-4C2E-AC86-613B6CEDEC8C}" srcOrd="0" destOrd="0" presId="urn:microsoft.com/office/officeart/2018/5/layout/IconLeafLabelList"/>
    <dgm:cxn modelId="{4B2A666D-F9D9-47C2-890F-CFA02EFC2229}" type="presOf" srcId="{CA3846F1-29D9-40D3-9F9E-00C880EFD11B}" destId="{40DC3344-35EC-48D8-A548-6C45D4B4118F}" srcOrd="0" destOrd="0" presId="urn:microsoft.com/office/officeart/2018/5/layout/IconLeafLabelList"/>
    <dgm:cxn modelId="{942D597C-90DC-44E8-AFA2-AC7037603614}" srcId="{7EF159C1-6AA1-4B5A-9866-A7795066932D}" destId="{51B590D9-3E51-4C0C-BE3C-46E87EE095A9}" srcOrd="0" destOrd="0" parTransId="{50A3BF4E-0AD7-4057-BE7E-E729720CFF08}" sibTransId="{78093782-8E56-4958-BD87-EF83AAC14F61}"/>
    <dgm:cxn modelId="{CAEEB9D6-6159-4FA8-8496-31FEACA3DCD5}" type="presOf" srcId="{51B590D9-3E51-4C0C-BE3C-46E87EE095A9}" destId="{044F2F5E-18B6-40A9-8507-9158079D377E}" srcOrd="0" destOrd="0" presId="urn:microsoft.com/office/officeart/2018/5/layout/IconLeafLabelList"/>
    <dgm:cxn modelId="{5D58C8B0-9049-462D-A9A7-0B0EC5905106}" type="presParOf" srcId="{93E3E8C6-4A30-4C2E-AC86-613B6CEDEC8C}" destId="{D7C21239-E326-44DB-A3C8-0F83A8BB9D64}" srcOrd="0" destOrd="0" presId="urn:microsoft.com/office/officeart/2018/5/layout/IconLeafLabelList"/>
    <dgm:cxn modelId="{82743A42-B75E-4338-B6AF-D67FBC63FB1D}" type="presParOf" srcId="{D7C21239-E326-44DB-A3C8-0F83A8BB9D64}" destId="{6EF8E99A-CA15-408C-91AF-C145AB6829A6}" srcOrd="0" destOrd="0" presId="urn:microsoft.com/office/officeart/2018/5/layout/IconLeafLabelList"/>
    <dgm:cxn modelId="{69C5FDE2-EC8B-4E1C-A92B-77AF7EC53209}" type="presParOf" srcId="{D7C21239-E326-44DB-A3C8-0F83A8BB9D64}" destId="{74C473A3-F1F3-4163-A9A5-A1148DCA89C8}" srcOrd="1" destOrd="0" presId="urn:microsoft.com/office/officeart/2018/5/layout/IconLeafLabelList"/>
    <dgm:cxn modelId="{7CEBB112-7664-45FB-86A5-BC4A7BC044CF}" type="presParOf" srcId="{D7C21239-E326-44DB-A3C8-0F83A8BB9D64}" destId="{EA2B7D4B-C02A-46AD-ADFE-3B0284BB876B}" srcOrd="2" destOrd="0" presId="urn:microsoft.com/office/officeart/2018/5/layout/IconLeafLabelList"/>
    <dgm:cxn modelId="{E75A8D09-22CD-40E2-8A00-49343ED335A6}" type="presParOf" srcId="{D7C21239-E326-44DB-A3C8-0F83A8BB9D64}" destId="{044F2F5E-18B6-40A9-8507-9158079D377E}" srcOrd="3" destOrd="0" presId="urn:microsoft.com/office/officeart/2018/5/layout/IconLeafLabelList"/>
    <dgm:cxn modelId="{356B8AE5-411B-479D-8A0D-A2086A039DE9}" type="presParOf" srcId="{93E3E8C6-4A30-4C2E-AC86-613B6CEDEC8C}" destId="{5FFAAFF0-FC8E-44B2-B465-BD299A0B5FEC}" srcOrd="1" destOrd="0" presId="urn:microsoft.com/office/officeart/2018/5/layout/IconLeafLabelList"/>
    <dgm:cxn modelId="{D8D5DBDE-16C9-4559-A178-27666266BCCE}" type="presParOf" srcId="{93E3E8C6-4A30-4C2E-AC86-613B6CEDEC8C}" destId="{988911B1-D520-4704-8C16-8652B0FFD37C}" srcOrd="2" destOrd="0" presId="urn:microsoft.com/office/officeart/2018/5/layout/IconLeafLabelList"/>
    <dgm:cxn modelId="{F6F3605E-2CE2-43F6-8791-D98932BC2726}" type="presParOf" srcId="{988911B1-D520-4704-8C16-8652B0FFD37C}" destId="{2C9077B0-9449-47F3-97C3-2164290FB3BF}" srcOrd="0" destOrd="0" presId="urn:microsoft.com/office/officeart/2018/5/layout/IconLeafLabelList"/>
    <dgm:cxn modelId="{637417DA-E60F-4F04-8197-EAAA9CA7623E}" type="presParOf" srcId="{988911B1-D520-4704-8C16-8652B0FFD37C}" destId="{36F18F9B-AA1B-4D0D-9382-C4365B8A5DFD}" srcOrd="1" destOrd="0" presId="urn:microsoft.com/office/officeart/2018/5/layout/IconLeafLabelList"/>
    <dgm:cxn modelId="{5C9A1E54-281E-40F9-BC58-292887C1D143}" type="presParOf" srcId="{988911B1-D520-4704-8C16-8652B0FFD37C}" destId="{54DE172B-C013-421D-A1BB-3939390E0432}" srcOrd="2" destOrd="0" presId="urn:microsoft.com/office/officeart/2018/5/layout/IconLeafLabelList"/>
    <dgm:cxn modelId="{34696907-41F0-43A4-9EB4-E4C3A1C6E179}" type="presParOf" srcId="{988911B1-D520-4704-8C16-8652B0FFD37C}" destId="{40DC3344-35EC-48D8-A548-6C45D4B4118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8E99A-CA15-408C-91AF-C145AB6829A6}">
      <dsp:nvSpPr>
        <dsp:cNvPr id="0" name=""/>
        <dsp:cNvSpPr/>
      </dsp:nvSpPr>
      <dsp:spPr>
        <a:xfrm>
          <a:off x="561423" y="119049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473A3-F1F3-4163-A9A5-A1148DCA89C8}">
      <dsp:nvSpPr>
        <dsp:cNvPr id="0" name=""/>
        <dsp:cNvSpPr/>
      </dsp:nvSpPr>
      <dsp:spPr>
        <a:xfrm>
          <a:off x="897798" y="1526866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F2F5E-18B6-40A9-8507-9158079D377E}">
      <dsp:nvSpPr>
        <dsp:cNvPr id="0" name=""/>
        <dsp:cNvSpPr/>
      </dsp:nvSpPr>
      <dsp:spPr>
        <a:xfrm>
          <a:off x="56860" y="326049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i="1" u="sng" kern="1200" dirty="0">
              <a:hlinkClick xmlns:r="http://schemas.openxmlformats.org/officeDocument/2006/relationships" r:id="rId3"/>
            </a:rPr>
            <a:t>WeatherBot</a:t>
          </a:r>
          <a:endParaRPr lang="en-US" sz="2600" kern="1200" dirty="0"/>
        </a:p>
      </dsp:txBody>
      <dsp:txXfrm>
        <a:off x="56860" y="3260491"/>
        <a:ext cx="2587500" cy="720000"/>
      </dsp:txXfrm>
    </dsp:sp>
    <dsp:sp modelId="{2C9077B0-9449-47F3-97C3-2164290FB3BF}">
      <dsp:nvSpPr>
        <dsp:cNvPr id="0" name=""/>
        <dsp:cNvSpPr/>
      </dsp:nvSpPr>
      <dsp:spPr>
        <a:xfrm>
          <a:off x="3601735" y="119049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18F9B-AA1B-4D0D-9382-C4365B8A5DFD}">
      <dsp:nvSpPr>
        <dsp:cNvPr id="0" name=""/>
        <dsp:cNvSpPr/>
      </dsp:nvSpPr>
      <dsp:spPr>
        <a:xfrm>
          <a:off x="3938110" y="1526866"/>
          <a:ext cx="905625" cy="9056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C3344-35EC-48D8-A548-6C45D4B4118F}">
      <dsp:nvSpPr>
        <dsp:cNvPr id="0" name=""/>
        <dsp:cNvSpPr/>
      </dsp:nvSpPr>
      <dsp:spPr>
        <a:xfrm>
          <a:off x="3097173" y="326049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600" kern="1200" dirty="0"/>
            <a:t>מוזמנים להתנסות בעצמכם.... </a:t>
          </a:r>
          <a:endParaRPr lang="en-US" sz="2600" kern="1200" dirty="0"/>
        </a:p>
      </dsp:txBody>
      <dsp:txXfrm>
        <a:off x="3097173" y="3260491"/>
        <a:ext cx="25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DE376-1C45-AE42-9CBE-211D9C8822FB}" type="datetimeFigureOut">
              <a:rPr lang="en-IL" smtClean="0"/>
              <a:t>11/07/2021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B790B-53FF-6D4F-B9D0-156195ADF6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784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11A7E3B-6BE6-E44C-BCD9-6756FBEB2D82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DF-633F-FA4E-80BD-1DDC1AF77EBD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CCB0-88F9-8043-82AE-0BAA2A2B7B24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2F56-1F91-AF4E-B5D3-EFDD3E47B3C4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F93B-3D2B-1F45-8710-DF582A66E91A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9EA0-E13C-BF4F-8FB7-82076495BB44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5ED0-86DE-9B4D-8266-52F2D06B9773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26DB-6940-1140-B1D2-857FEA6A6DDD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24B6-4507-F44A-92FF-831006B3527E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FE71-C826-D445-AF32-213DEA6FFD99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81CB-B6DB-6D4F-90F8-BAB5F9853A6E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8915-0B18-5A4A-8FB3-166DC3050F44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184D-38FB-EF47-83C8-A9F735549CF7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4E4C-2FB5-F248-B8DC-C7D52C091E65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8E5D-206D-6F4C-AD08-6CC4D35C8A50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199D-F69E-0C47-B7ED-8253CE78045D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15A-348A-634E-81F2-0222D2BAEF49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4E0A78-4F74-744F-9AC0-2A1D06B06F41}" type="datetime1">
              <a:rPr lang="en-US" smtClean="0"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spacy.io/usage/spacy-10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5B32-C126-2846-B175-50701A8FF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Nlp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FE077-43BF-6542-A07B-C416F0FA0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weather</a:t>
            </a:r>
            <a:r>
              <a:rPr lang="en-US" dirty="0"/>
              <a:t> forecast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6C3EF-341A-8048-A7E7-3675306D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1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82A9-D22E-5742-81DF-B3FC8349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מאחורי הקלעים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3F01-0859-7C46-A45A-74737CF7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בהינתן קלט ממשתמש, מתבצעות הפעולות הבאות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בדיקת הקלט מול </a:t>
            </a:r>
            <a:r>
              <a:rPr lang="en-US" dirty="0"/>
              <a:t>Spacy</a:t>
            </a:r>
            <a:r>
              <a:rPr lang="he-IL" dirty="0"/>
              <a:t> – במידה ונמצאו האלמנטים הנחוצים (זמן, עיר, רכיב מזג אויר) יינתן מענה, אחרת...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הורדת סימני פיסוק ותווים מיוחדים למיניהם, וחזרה על סעיף 1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שליחת הקלט לתרגום בגוגל (</a:t>
            </a:r>
            <a:r>
              <a:rPr lang="he-IL" dirty="0" err="1"/>
              <a:t>תרגומון</a:t>
            </a:r>
            <a:r>
              <a:rPr lang="he-IL" dirty="0"/>
              <a:t>), וחזרה על סעיף 1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שליחת הקלט לגוגל (חיפוש) ובעזרת שימוש ב- </a:t>
            </a:r>
            <a:r>
              <a:rPr lang="en-US" dirty="0"/>
              <a:t>Beautiful Soup</a:t>
            </a:r>
            <a:r>
              <a:rPr lang="he-IL" dirty="0"/>
              <a:t>, </a:t>
            </a:r>
            <a:r>
              <a:rPr lang="en-US" dirty="0"/>
              <a:t>Web Scraping</a:t>
            </a:r>
            <a:r>
              <a:rPr lang="he-IL" dirty="0"/>
              <a:t> "שולים" מתוך הפלט של גוגל את התשובה, וחוזרים עם התוכן על סעיף 1</a:t>
            </a:r>
          </a:p>
          <a:p>
            <a:pPr marL="0" indent="0" algn="r" rtl="1">
              <a:buNone/>
            </a:pPr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B11BD-EA78-6449-B82F-1559155D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1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961EE-F0BC-F14A-9B83-02BF1954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ההצלחות שלנו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AE-084E-774E-B620-B3CDAB05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7" y="4851397"/>
            <a:ext cx="4529422" cy="914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התמודדות ותמיכה במגוון שפות....</a:t>
            </a:r>
          </a:p>
        </p:txBody>
      </p:sp>
      <p:grpSp>
        <p:nvGrpSpPr>
          <p:cNvPr id="95" name="Group 13">
            <a:extLst>
              <a:ext uri="{FF2B5EF4-FFF2-40B4-BE49-F238E27FC236}">
                <a16:creationId xmlns:a16="http://schemas.microsoft.com/office/drawing/2014/main" id="{283065FD-B0F7-45E5-B1A8-1CA91A50B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42CAA3-8EBB-4317-A40D-BC3146F75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15">
              <a:extLst>
                <a:ext uri="{FF2B5EF4-FFF2-40B4-BE49-F238E27FC236}">
                  <a16:creationId xmlns:a16="http://schemas.microsoft.com/office/drawing/2014/main" id="{B47B4247-177C-4ECE-93A6-E7976BB00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483CC-719D-4CA9-BE1D-1268CE863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7">
              <a:extLst>
                <a:ext uri="{FF2B5EF4-FFF2-40B4-BE49-F238E27FC236}">
                  <a16:creationId xmlns:a16="http://schemas.microsoft.com/office/drawing/2014/main" id="{7B86F437-AF9E-447B-B82C-FF85F87F9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10C0EC-7B10-46D4-A9D8-3B6542B2A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AE2774-4D0A-4284-A8D9-B7273045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48F878-F329-4298-9164-FF2FD5AD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A548C1-F82D-4A82-9833-C4286B424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791BAA-6730-4E2C-ABB5-911C71F2A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47DE4C-E636-4CB7-8AF8-AFD39FF7D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65126-9B69-46CA-AC20-596BF6F72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B15E186-BC2E-459B-9170-93AB477D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F9511-6FD8-40DC-89B6-7CFECBCA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C3D622-C6D7-4203-93F3-F8D94173E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2297AF-A48B-40E5-823A-444226FD5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89B02E-2434-4BDA-856C-9987B50CC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05DA09-F2D8-4FDD-9DC5-6275D513E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91FC1A5-EB90-4673-A38B-BC4AAC03E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D6E657-B660-491E-AD3C-FE0E7C654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5D5BF3-4BE1-476A-9B6C-04E08E656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039367F-C9AE-4C15-AC5A-3D0677157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552BED-9F24-4049-AB62-2D139E1EC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BFE8D4-F0C8-47C1-8FF4-B8A66BB26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6BBCA4C-DDE9-407A-B334-AEBD05499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4F37CE-AF47-4190-B957-9570B8E5C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5950A2-6DE2-4FDF-AEFF-A8E13A1AD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48192B-5E18-4BDB-AA6A-FF80D1FE9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AC204F-8BEA-42C7-8D81-315FA7FF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57634C-EA55-403E-BB50-AFE144061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826B88-955A-4792-9502-E7B3B618F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0684A5-438E-492F-994A-E7A982C18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662E891-DD61-44FD-892B-6B3BA4E4F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853C65-31E5-4D5A-9F19-3A83FB24D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B802CF-AD43-4186-B7F1-92A16F342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3B6B61-8CCC-44D3-B814-8452D7F1C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EDAF9F-37BD-4AB5-A0CF-116B1C105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7FD053-E3A6-4516-A623-4DF43E44D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5FD28C2-1473-4B02-8E85-D0F6F131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686368-F886-4490-8E7B-8C7091F3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F2E49D-D51F-4C78-AB5B-FC1DB6F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1C06E7-2FC3-484A-A4B6-5E90F7ACD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8C905E-8B21-4C12-94B6-4A1702459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24CDA-288B-41AE-9B42-71B8AC2AC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53ECD9-ECD7-41CC-B0B9-1A961AA53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A0FFDA-5629-44FA-876F-C6B7DF6B7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0A047E-AF84-430D-9D8A-0D1F68F6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21759C-3EF6-467E-9626-2396BAF1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EDF894-607B-4F26-BCE4-DDD07FCC5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F4812E-C8E8-4547-B15C-7FC0EF76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E438E46-1F41-4764-B8E8-F2304835C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332473-6023-4DFA-99E6-C5B346851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B51612-636C-472D-8152-3D702E6E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0B5507-9243-4460-A8E6-F12BE55B3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72D5895-C8E6-4874-995A-BB24A71EB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FE47C15-5FC5-424A-AA7D-A0F56B081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19EEA09-AD20-4F28-AB5C-61E27974F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7EEA3DB-9393-4656-A648-2ADD3668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32CFB2-E305-4092-84C8-306CCAAB7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A19374D-EEC6-481D-8E23-AE81BB9A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0189187-378E-4E82-978E-CF5592EB9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63FAF5D-893C-4CC3-B145-07B5F86FF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BD108F-6AF3-4670-86BD-D1728CE94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3160FA1-F88B-4FBF-A3C6-65807AE5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F862EC-C0D2-4DC5-86EE-0D133B6D6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4BC333-D48A-4C38-BA8C-9874DEA43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E2FB26-0B44-4AB7-AB05-F90A4828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B36E882-FCCD-40AE-ABCB-3DEAE6491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BEB9878-C460-401B-9B4D-7B0C337C4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772101E-0D81-4A23-8DFD-9DCD97237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81E74A-6751-40CA-B33A-B0B8269E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5B87EDB-550F-4759-9F5F-E04A0593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494E52-D57B-4925-BCA0-1F8E4DDDA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1561535-1545-42BF-AC49-9D9398FBA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A893FF4-29F3-4067-A107-2E68AFF5C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9A0AB0-9611-4F4C-B1DE-BF1B5224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5104D46-94B8-463E-BB31-45BA1FE2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B1CCA4-666D-43AD-A15F-6BFF39F8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A205952-9542-48F8-B117-339C03628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Freeform 5">
            <a:extLst>
              <a:ext uri="{FF2B5EF4-FFF2-40B4-BE49-F238E27FC236}">
                <a16:creationId xmlns:a16="http://schemas.microsoft.com/office/drawing/2014/main" id="{A2C189D2-DD61-433A-A0CC-789F81022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96" name="Freeform 14">
            <a:extLst>
              <a:ext uri="{FF2B5EF4-FFF2-40B4-BE49-F238E27FC236}">
                <a16:creationId xmlns:a16="http://schemas.microsoft.com/office/drawing/2014/main" id="{3C5CE441-0CF5-4A3A-B469-2F7275E7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BDD80-68BD-8648-AD54-F909DCB70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50" y="1770419"/>
            <a:ext cx="4269441" cy="1302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FA96B-B366-734F-AC7E-A4FAD7DA5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035" y="3355122"/>
            <a:ext cx="4613559" cy="1312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2BA295-323F-D948-80CD-D7A60881D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228" y="5043353"/>
            <a:ext cx="3485434" cy="12634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F3A1E-7BC1-6841-9413-C0555B03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961EE-F0BC-F14A-9B83-02BF1954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ההצלחות</a:t>
            </a:r>
            <a:r>
              <a:rPr lang="en-US" sz="4800" dirty="0"/>
              <a:t> </a:t>
            </a:r>
            <a:r>
              <a:rPr lang="en-US" sz="4800" dirty="0" err="1"/>
              <a:t>שלנו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AE-084E-774E-B620-B3CDAB05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7" y="4851397"/>
            <a:ext cx="4529422" cy="914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e-IL" cap="all" dirty="0"/>
              <a:t>התמודדות עם ג'יבריש</a:t>
            </a:r>
          </a:p>
          <a:p>
            <a:pPr marL="0" indent="0">
              <a:buNone/>
            </a:pPr>
            <a:r>
              <a:rPr lang="en-US" cap="all" dirty="0" err="1"/>
              <a:t>יחידות</a:t>
            </a:r>
            <a:r>
              <a:rPr lang="en-US" cap="all" dirty="0"/>
              <a:t> </a:t>
            </a:r>
            <a:r>
              <a:rPr lang="en-US" cap="all" dirty="0" err="1"/>
              <a:t>מידה</a:t>
            </a:r>
            <a:r>
              <a:rPr lang="en-US" cap="all" dirty="0"/>
              <a:t> </a:t>
            </a:r>
            <a:r>
              <a:rPr lang="en-US" cap="all" dirty="0" err="1"/>
              <a:t>מגוונות</a:t>
            </a:r>
            <a:r>
              <a:rPr lang="en-US" cap="all" dirty="0"/>
              <a:t> </a:t>
            </a:r>
            <a:r>
              <a:rPr lang="en-US" cap="all" dirty="0" err="1"/>
              <a:t>כמו</a:t>
            </a:r>
            <a:r>
              <a:rPr lang="en-US" cap="all" dirty="0"/>
              <a:t> </a:t>
            </a:r>
            <a:r>
              <a:rPr lang="en-US" cap="all" dirty="0" err="1"/>
              <a:t>צלסיוס</a:t>
            </a:r>
            <a:r>
              <a:rPr lang="en-US" cap="all" dirty="0"/>
              <a:t> </a:t>
            </a:r>
            <a:r>
              <a:rPr lang="en-US" cap="all" dirty="0" err="1"/>
              <a:t>מול</a:t>
            </a:r>
            <a:r>
              <a:rPr lang="en-US" cap="all" dirty="0"/>
              <a:t> </a:t>
            </a:r>
            <a:r>
              <a:rPr lang="en-US" cap="all" dirty="0" err="1"/>
              <a:t>פרנהייט</a:t>
            </a:r>
            <a:endParaRPr lang="he-IL" cap="all" dirty="0"/>
          </a:p>
          <a:p>
            <a:pPr marL="0" indent="0">
              <a:buNone/>
            </a:pPr>
            <a:endParaRPr lang="en-US" cap="al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C85E-7C56-0143-84A7-EF37F05E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65131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11" name="Freeform 5">
            <a:extLst>
              <a:ext uri="{FF2B5EF4-FFF2-40B4-BE49-F238E27FC236}">
                <a16:creationId xmlns:a16="http://schemas.microsoft.com/office/drawing/2014/main" id="{383ABEA8-C940-4E63-9425-2636E3E96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3" name="Freeform 14">
            <a:extLst>
              <a:ext uri="{FF2B5EF4-FFF2-40B4-BE49-F238E27FC236}">
                <a16:creationId xmlns:a16="http://schemas.microsoft.com/office/drawing/2014/main" id="{94E1F0CE-2445-403C-A97B-5F9410D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2930BEC-23C3-4943-BF3E-1489DF19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EE21198-6B2F-44DD-8ED1-08DBFDAC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233853C-FCDB-4072-A38A-F528AAFB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DF60640-56C1-4C2D-957C-A789DDD0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DBC8BAD-82DB-43C8-93D0-4CC4E2E95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CFCEA8D-83B8-4970-9BC8-EDA33C5EB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4345168-CE91-4C7A-BA9B-2AFCC817B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4C9779D-5807-497E-BDDA-12ECD503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B09AA2-4E46-45A7-88C3-B77EBA9C8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8ED08BD-C105-46BF-B6B0-9F80A5B3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C4D9F2C-627F-4C7A-B40A-78BCA3BC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248C129-86EE-4990-94FD-5931AD91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AB33CEB-3A03-483A-8E91-8E1943D84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00F4D10-7D5F-4765-A1AE-2F8CB7A39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BE66C8F-A0F6-46E9-B972-C7D4A8FF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D614F2D-DA48-4D64-8BFE-4117C2E1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2F83623-F07F-4A93-999E-67D5E4862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81F61E-B3F1-4730-A58B-C55D10BC0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2BF85AD-1922-4E38-87C6-287DC943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323152-1BCA-4B09-BF43-597B5ABF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16FA10F-4820-4210-BD18-A541FFD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C83EE3B-D583-44FD-8551-97D34E80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AE834B5-319F-4E49-B39F-751A8792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3845535-477D-4E7B-B4F8-2CE3E5AF7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7747927-13DA-4A4F-87AA-86E8D3D29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E899985-4FD6-485D-9006-4708F48C5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F1CB23D-807B-454C-B639-82CE0670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53295B9-732A-4D6D-91F1-03B91EB4F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BB9D0F5-242C-4D55-93CB-9A32D2FC4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C9AD0A8-54D7-406A-81E4-B0B4257DA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14846DC-ACE3-449F-8465-4385A9CE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1768A72-A55A-4170-BD6F-F5E044A4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7196028-3C6E-4164-9319-995F2D2C2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7037486-DA11-4DB7-A63F-7B3F5331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150956A-3D95-44EA-BB7D-340891BBC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58EA563-057B-4962-BD55-A9B16A3D0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2DEBB62-6CF4-4666-BBC6-45BE4E6F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E7B7F07-D687-4AA4-9EC8-6D12373A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D3C7D5A-9C54-4EAD-B5AC-9EA3C62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D845C49-1615-49DC-9137-9BB1FD331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5A45E8-D654-4F65-ADFA-C534AA86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CE5F5EA-83DF-432D-B01C-EE510FBBC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AB43556-FBEB-4AFE-ABE6-C5DDB6F1D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FEDFA0A-B41D-474D-9560-852C0B0C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C1FE481-1269-41D6-898E-7F3BCA9F1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BB1618C-0A00-47BD-B77A-F72DFAC6D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DFF1B51-61EA-4306-B86A-2CEB48F1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ADF9854-1522-4F7F-8477-0F838601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E78EA2C-1DB6-493B-8DBB-5D11A9D07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119DC58-4A07-4F18-82F5-851C513C5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A9A2687-5092-4705-B775-C09E61CF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0A8E5C5-1A42-46BE-90D6-E2AFB292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CAECC0B-1C7F-4349-9BC6-66A68F91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7D50278-8916-4102-8C76-2EA2E1CC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23209FF-E334-4CCE-86D6-B17F3C85B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6853839-0FD3-4E16-AE08-1698F5B71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A8790F0-552C-41DD-AE6C-257B378A9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7F97A08-46BA-4ACC-873F-27DF9CD9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10347AC-CBEE-4D99-93E2-8B060D6C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0445D16-8C32-44AD-B8E2-B5716A3B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E454F76-C337-406E-9892-CE67FCA73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5DF4D40-BED2-4EE1-97FC-8456FD24E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CBD62B4-CD5B-4B82-9C4D-4B7C517A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3B09B44-3747-41F4-AF15-849F94BD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7B87D5F-111A-458C-AF49-5B168BED4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98E8FA5-EF63-49AF-B78B-50D036473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522AB1B-D532-46BC-B1F8-E0E8BE80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0F7F324-7A69-4D1E-A4B4-F8BE4CFD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6EED720-808A-4918-A4E5-43475B20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E6C9635-DF11-42EF-B7D0-F4B04218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4375B25-5409-44CC-A33D-AC60D8DD0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8CA0C31-A1A1-4BE5-BF95-7AE8ECF8E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4BE7C7-D6AC-4F1C-BD18-9DABDB3C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2D9C4C0-AE48-4A10-887A-6228903F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7D20CE6-88F8-4E3E-87A4-717246F8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539F24A-EF5C-4195-B834-1BEAAEAC2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08B35F9-6E28-4A86-B329-B0AEC19F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B420921-5C06-44E1-938C-02BCE255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70DE2DB-6FAF-4ECD-943E-D556B7DF3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B807277-13C0-5C44-B3E4-13015A033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42" y="2163086"/>
            <a:ext cx="4653340" cy="1363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9E9F3-C970-3D45-8BC9-6B040551D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891" y="3978725"/>
            <a:ext cx="4653340" cy="17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30DCD-54C4-F044-9063-49D6C7A1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e-IL" sz="4800" dirty="0">
                <a:solidFill>
                  <a:srgbClr val="FFFFFF"/>
                </a:solidFill>
              </a:rPr>
              <a:t>מה יצא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2BFB-9996-464F-BABF-E70AAFE5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Web</a:t>
            </a:r>
          </a:p>
        </p:txBody>
      </p:sp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08572B8-E512-A741-876E-DE69085A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09" y="2433919"/>
            <a:ext cx="3868867" cy="32111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E65D0-A9CE-E540-BD06-DDF4C19E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64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961EE-F0BC-F14A-9B83-02BF1954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pPr defTabSz="457200" eaLnBrk="1" latinLnBrk="0" hangingPunct="1">
              <a:spcBef>
                <a:spcPct val="0"/>
              </a:spcBef>
              <a:buNone/>
            </a:pPr>
            <a:r>
              <a:rPr lang="he-IL">
                <a:solidFill>
                  <a:srgbClr val="FFFFFF"/>
                </a:solidFill>
              </a:rPr>
              <a:t>התנסות משותפת</a:t>
            </a:r>
            <a:endParaRPr lang="en-IL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3F717F-9214-4F27-98ED-F7B360901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08938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2C85F6-E272-D34C-B8EB-327D614FA098}"/>
              </a:ext>
            </a:extLst>
          </p:cNvPr>
          <p:cNvSpPr txBox="1"/>
          <p:nvPr/>
        </p:nvSpPr>
        <p:spPr>
          <a:xfrm>
            <a:off x="6429829" y="5596364"/>
            <a:ext cx="446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drbarak.pythonanywhere.com</a:t>
            </a:r>
            <a:r>
              <a:rPr lang="en-US" dirty="0"/>
              <a:t>/chatbot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96619-A9D6-F348-A85B-D9F729F5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36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0597-BD54-D646-9DE8-95C4651A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אג'נדה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2893-68AD-3942-9B2A-8C43DD66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הרעיון</a:t>
            </a:r>
          </a:p>
          <a:p>
            <a:pPr algn="r" rtl="1"/>
            <a:r>
              <a:rPr lang="he-IL" dirty="0"/>
              <a:t>אתגרים</a:t>
            </a:r>
          </a:p>
          <a:p>
            <a:pPr algn="r" rtl="1"/>
            <a:r>
              <a:rPr lang="he-IL" dirty="0"/>
              <a:t>מחקר		</a:t>
            </a:r>
            <a:endParaRPr lang="en-IL" dirty="0"/>
          </a:p>
          <a:p>
            <a:pPr algn="r" rtl="1"/>
            <a:r>
              <a:rPr lang="he-IL" dirty="0"/>
              <a:t>נתונים</a:t>
            </a:r>
            <a:endParaRPr lang="en-IL" dirty="0"/>
          </a:p>
          <a:p>
            <a:pPr algn="r" rtl="1"/>
            <a:r>
              <a:rPr lang="he-IL" dirty="0"/>
              <a:t>טכנולוגיות</a:t>
            </a:r>
          </a:p>
          <a:p>
            <a:pPr algn="r" rtl="1"/>
            <a:r>
              <a:rPr lang="he-IL" dirty="0"/>
              <a:t>מאחורי הקלעים</a:t>
            </a:r>
          </a:p>
          <a:p>
            <a:pPr algn="r" rtl="1"/>
            <a:r>
              <a:rPr lang="he-IL" dirty="0"/>
              <a:t>ההצלחות שלנו</a:t>
            </a:r>
            <a:endParaRPr lang="en-US" dirty="0"/>
          </a:p>
          <a:p>
            <a:pPr algn="r" rtl="1"/>
            <a:r>
              <a:rPr lang="he-IL" dirty="0"/>
              <a:t>מה יצא</a:t>
            </a:r>
            <a:endParaRPr lang="en-US" dirty="0"/>
          </a:p>
          <a:p>
            <a:pPr algn="r" rtl="1"/>
            <a:r>
              <a:rPr lang="he-IL" dirty="0"/>
              <a:t>התנסות</a:t>
            </a:r>
            <a:endParaRPr lang="en-IL" dirty="0"/>
          </a:p>
          <a:p>
            <a:pPr algn="r" rtl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5E6F0-BDF8-8445-AB4F-5ADE5891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1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A367-00EE-4D4B-AA3E-519F934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230-AA14-B249-861E-EB2593DE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r" rtl="1">
              <a:buNone/>
            </a:pPr>
            <a:r>
              <a:rPr lang="he-IL" dirty="0"/>
              <a:t>הצוות התגבש לבניית צ'אט-</a:t>
            </a:r>
            <a:r>
              <a:rPr lang="he-IL" dirty="0" err="1"/>
              <a:t>בוט</a:t>
            </a:r>
            <a:r>
              <a:rPr lang="he-IL" dirty="0"/>
              <a:t>, שיעסוק בסוגיית מזג </a:t>
            </a:r>
            <a:r>
              <a:rPr lang="he-IL" dirty="0" err="1"/>
              <a:t>האויר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בשלב הזה, החלטנו, שנכין משהו להצגה, מין אב-טיפוס, על מנת לשווק את הרעיון לטדי כדי להחליט האם ממצה מבחינת ההגדרה "</a:t>
            </a:r>
            <a:r>
              <a:rPr lang="he-IL" dirty="0" err="1"/>
              <a:t>פרוייקט</a:t>
            </a:r>
            <a:r>
              <a:rPr lang="he-IL" dirty="0"/>
              <a:t> גמר".</a:t>
            </a:r>
          </a:p>
          <a:p>
            <a:pPr marL="0" indent="0" algn="r" rtl="1">
              <a:buNone/>
            </a:pPr>
            <a:r>
              <a:rPr lang="he-IL" dirty="0"/>
              <a:t>אז הגדרנו כך, </a:t>
            </a:r>
          </a:p>
          <a:p>
            <a:pPr marL="0" indent="0" algn="r" rtl="1">
              <a:buNone/>
            </a:pPr>
            <a:r>
              <a:rPr lang="he-IL" sz="2900" dirty="0"/>
              <a:t>צ'אט-</a:t>
            </a:r>
            <a:r>
              <a:rPr lang="he-IL" sz="2900" dirty="0" err="1"/>
              <a:t>בוט</a:t>
            </a:r>
            <a:r>
              <a:rPr lang="he-IL" sz="2900" dirty="0"/>
              <a:t>, שמקבל בשפה טבעית, שאלות או בקשות בנושא מזג אויר, מפענח את הקלט, ונותן מענה מותאם למשתמש</a:t>
            </a:r>
            <a:endParaRPr lang="en-US" sz="2900" dirty="0"/>
          </a:p>
          <a:p>
            <a:pPr marL="0" indent="0" algn="r" rtl="1">
              <a:buNone/>
            </a:pPr>
            <a:endParaRPr lang="he-IL" sz="2100" dirty="0"/>
          </a:p>
          <a:p>
            <a:pPr marL="0" indent="0" algn="r" rtl="1">
              <a:buNone/>
            </a:pPr>
            <a:r>
              <a:rPr lang="he-IL" sz="2100" dirty="0"/>
              <a:t>הצגנו רשימת שאלות שחשבנו לתמוך בהן, מחולקות ל- שאלות פשוטות, שאלות בינוניות מבחינת המורכבות, ושאלות מחוץ לתחום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וכך היה, עד שהוצג לטדי, ואושר! 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אז יצאנו לדרך...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588B4-CCE6-8E41-8CD0-DBC9A7A8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23EE-FF22-A34E-9F9C-CFEFD510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אתגרים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A46C-8AD6-834E-8988-98C584FD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"מנוע" שיפענח את המילים המתקבלות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רכיב שיידע לתת את מזג </a:t>
            </a:r>
            <a:r>
              <a:rPr lang="he-IL" dirty="0" err="1"/>
              <a:t>האויר</a:t>
            </a: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טכנולוגיות שרצינו לממש בפרויקט על מנת להגיע לתוצר "מוגמר"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אתגרים למימוש בקוד, היו</a:t>
            </a:r>
          </a:p>
          <a:p>
            <a:pPr lvl="1" algn="r" rtl="1"/>
            <a:r>
              <a:rPr lang="he-IL" sz="1800" dirty="0"/>
              <a:t>תמיכה בזמנים</a:t>
            </a:r>
          </a:p>
          <a:p>
            <a:pPr lvl="1" algn="r" rtl="1"/>
            <a:r>
              <a:rPr lang="he-IL" sz="1800" dirty="0"/>
              <a:t>אוצר מילים בנושא מזג אויר</a:t>
            </a:r>
          </a:p>
          <a:p>
            <a:pPr lvl="1" algn="r" rtl="1"/>
            <a:r>
              <a:rPr lang="he-IL" sz="1800" dirty="0"/>
              <a:t>תמיכה בערים \ ארצות וכרכים שאינם בהכרח נתמכים ברכיב מזג </a:t>
            </a:r>
            <a:r>
              <a:rPr lang="he-IL" sz="1800" dirty="0" err="1"/>
              <a:t>האויר</a:t>
            </a:r>
            <a:r>
              <a:rPr lang="he-IL" sz="1800" dirty="0"/>
              <a:t> שלנו (API)</a:t>
            </a:r>
          </a:p>
          <a:p>
            <a:pPr lvl="1" algn="r" rtl="1"/>
            <a:r>
              <a:rPr lang="he-IL" dirty="0"/>
              <a:t>ניהול מגוון השגיאות הרחב האפשרי (גם לוגיות, כמו עיר וארץ שאינן שילוב נכון) ועוד....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ועוד...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28E46-1648-9446-945D-2CBB73B3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B79-42BD-3B4E-B299-C395DAE9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מחקר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8B9E-9FC2-1741-8B21-2EDF43DF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יצאנו לדרך, לחקור את האפשרויות... 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ומצאנו, </a:t>
            </a:r>
          </a:p>
          <a:p>
            <a:pPr lvl="1" algn="r" rtl="1"/>
            <a:r>
              <a:rPr lang="he-IL" dirty="0"/>
              <a:t>רכיב, קיים ולומד, בשם SPACY</a:t>
            </a:r>
          </a:p>
          <a:p>
            <a:pPr lvl="1" algn="r" rtl="1"/>
            <a:r>
              <a:rPr lang="he-IL" dirty="0"/>
              <a:t>ובאמצעות מעטפת </a:t>
            </a:r>
            <a:r>
              <a:rPr lang="en-US" dirty="0"/>
              <a:t>Flask</a:t>
            </a:r>
            <a:r>
              <a:rPr lang="he-IL" dirty="0"/>
              <a:t> ניתן להריץ את האפליקציה שלנו בתוך שרת, ולאפשר ממשק משתמש </a:t>
            </a:r>
            <a:r>
              <a:rPr lang="he-IL" dirty="0" err="1"/>
              <a:t>W</a:t>
            </a:r>
            <a:r>
              <a:rPr lang="en-US" dirty="0"/>
              <a:t>eb</a:t>
            </a:r>
            <a:r>
              <a:rPr lang="he-IL" dirty="0"/>
              <a:t>-י</a:t>
            </a:r>
          </a:p>
          <a:p>
            <a:pPr lvl="1" algn="r" rtl="1"/>
            <a:r>
              <a:rPr lang="he-IL" dirty="0"/>
              <a:t>במהלך העבודה גילינו שהאתר המארח, מוריד את האפליקציה מדי יום, וכניסה ראשונה לאחר מכן אורכת דקות ארוכות</a:t>
            </a:r>
          </a:p>
          <a:p>
            <a:pPr lvl="1" algn="r" rtl="1"/>
            <a:r>
              <a:rPr lang="he-IL" dirty="0"/>
              <a:t>בחינת</a:t>
            </a:r>
            <a:r>
              <a:rPr lang="en-US" dirty="0"/>
              <a:t> </a:t>
            </a:r>
            <a:r>
              <a:rPr lang="he-IL" dirty="0"/>
              <a:t>אופי העבודה לזיהוי תוכן, באמצעים כמו </a:t>
            </a:r>
            <a:r>
              <a:rPr lang="en-US" dirty="0" err="1"/>
              <a:t>Spacy.similarity</a:t>
            </a:r>
            <a:r>
              <a:rPr lang="en-US" dirty="0"/>
              <a:t>, </a:t>
            </a:r>
            <a:r>
              <a:rPr lang="en-US" dirty="0" err="1"/>
              <a:t>Levenstein</a:t>
            </a:r>
            <a:r>
              <a:rPr lang="he-IL" dirty="0"/>
              <a:t> 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775A-885F-4A45-8E95-DA5422CF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8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FE3D-7B88-D74A-8FCC-FB9ABA82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נתונים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CD9B-78B3-444E-B2D0-6FB7127D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לצורך מימוש הפרויקט שלנו בנינו את טבלאות הנתונים הבאות</a:t>
            </a:r>
          </a:p>
          <a:p>
            <a:pPr lvl="1" algn="r" rtl="1"/>
            <a:r>
              <a:rPr lang="he-IL" dirty="0"/>
              <a:t>עיר בירה לכל ארץ</a:t>
            </a:r>
          </a:p>
          <a:p>
            <a:pPr lvl="1" algn="r" rtl="1"/>
            <a:r>
              <a:rPr lang="he-IL" dirty="0"/>
              <a:t>רשימת יישובי ישראל ממופת לאזורים נתמכים</a:t>
            </a:r>
          </a:p>
          <a:p>
            <a:pPr lvl="1" algn="r" rtl="1"/>
            <a:r>
              <a:rPr lang="he-IL" dirty="0"/>
              <a:t>רשימת מילים בנושא מזג אויר</a:t>
            </a:r>
          </a:p>
          <a:p>
            <a:pPr lvl="1" algn="r" rtl="1"/>
            <a:r>
              <a:rPr lang="he-IL" dirty="0"/>
              <a:t>מילון לתמיכה ב - זמן</a:t>
            </a:r>
          </a:p>
          <a:p>
            <a:pPr lvl="1" algn="r" rtl="1"/>
            <a:r>
              <a:rPr lang="he-IL" dirty="0"/>
              <a:t>ערים נתמכות</a:t>
            </a:r>
          </a:p>
          <a:p>
            <a:pPr lvl="1" algn="r" rtl="1"/>
            <a:r>
              <a:rPr lang="he-IL" dirty="0"/>
              <a:t>מדינות העולם</a:t>
            </a:r>
          </a:p>
          <a:p>
            <a:pPr lvl="1" algn="r" rtl="1"/>
            <a:r>
              <a:rPr lang="he-IL" dirty="0"/>
              <a:t>ועוד...</a:t>
            </a:r>
          </a:p>
          <a:p>
            <a:pPr lvl="1" algn="r" rtl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680EE-603C-2B4A-B1C8-7BDDCD64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2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30DCD-54C4-F044-9063-49D6C7A1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טכנולוגיות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2BFB-9996-464F-BABF-E70AAFE5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rgbClr val="FFFFFF"/>
                </a:solidFill>
              </a:rPr>
              <a:t>SpacY</a:t>
            </a:r>
            <a:endParaRPr lang="en-US" cap="all" dirty="0">
              <a:solidFill>
                <a:srgbClr val="FFFFFF"/>
              </a:solidFill>
            </a:endParaRP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1F37024-138C-134B-9D91-037FE005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17" y="4655353"/>
            <a:ext cx="4968860" cy="1217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A21CA-F7A6-B847-AEEA-9C48B045FE59}"/>
              </a:ext>
            </a:extLst>
          </p:cNvPr>
          <p:cNvSpPr txBox="1"/>
          <p:nvPr/>
        </p:nvSpPr>
        <p:spPr>
          <a:xfrm>
            <a:off x="7597091" y="6310683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>
                <a:hlinkClick r:id="rId4"/>
              </a:rPr>
              <a:t>https://spacy.io/usage/spacy-101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F0F5F-5555-5848-998E-FEC5F8A3C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498" y="1264280"/>
            <a:ext cx="2961958" cy="1420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634FA-2F9C-3440-9762-401F520B7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1487" y="2848098"/>
            <a:ext cx="3060938" cy="1411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7D086B-CB8A-4840-BEA0-6F94DA4C8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6008" y="2921332"/>
            <a:ext cx="2902617" cy="121736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76FC86-4317-924A-A076-A97B14E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AABC7-E5BD-B943-83D4-E19A9972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טכנולוגיות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F0FA-C452-D549-B23D-FC5BC62C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 err="1">
                <a:solidFill>
                  <a:srgbClr val="FFFFFF"/>
                </a:solidFill>
              </a:rPr>
              <a:t>OpenWeather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</a:p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API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0D04A98-4A00-A64D-97C9-ED82E254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28" y="2437786"/>
            <a:ext cx="5124328" cy="3025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51A52-7C63-F54D-AFF5-5A8880DD025A}"/>
              </a:ext>
            </a:extLst>
          </p:cNvPr>
          <p:cNvSpPr txBox="1"/>
          <p:nvPr/>
        </p:nvSpPr>
        <p:spPr>
          <a:xfrm>
            <a:off x="7585907" y="640145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openweathermap.org</a:t>
            </a:r>
            <a:r>
              <a:rPr lang="en-US" dirty="0"/>
              <a:t>/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F2A3-EBC5-6A45-A5BD-7D6A8C7E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85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352EA84-E5DC-1F46-91E2-AAAB5B16A474}"/>
              </a:ext>
            </a:extLst>
          </p:cNvPr>
          <p:cNvSpPr/>
          <p:nvPr/>
        </p:nvSpPr>
        <p:spPr>
          <a:xfrm>
            <a:off x="10916682" y="1360170"/>
            <a:ext cx="868680" cy="433197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3200" dirty="0"/>
              <a:t>WEB HTML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12E8834A-FA88-E64A-9E3B-D2E830321248}"/>
              </a:ext>
            </a:extLst>
          </p:cNvPr>
          <p:cNvSpPr/>
          <p:nvPr/>
        </p:nvSpPr>
        <p:spPr>
          <a:xfrm>
            <a:off x="9516618" y="1360170"/>
            <a:ext cx="868680" cy="433197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3200" dirty="0"/>
              <a:t>Flask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8B6359AF-CE3E-EF46-8D47-3A4953A72BED}"/>
              </a:ext>
            </a:extLst>
          </p:cNvPr>
          <p:cNvSpPr/>
          <p:nvPr/>
        </p:nvSpPr>
        <p:spPr>
          <a:xfrm>
            <a:off x="2680826" y="571500"/>
            <a:ext cx="6382256" cy="55778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IL" sz="3200" dirty="0"/>
              <a:t>Python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9363C32D-8F7B-D941-A9A1-5AC40E3561D0}"/>
              </a:ext>
            </a:extLst>
          </p:cNvPr>
          <p:cNvSpPr/>
          <p:nvPr/>
        </p:nvSpPr>
        <p:spPr>
          <a:xfrm>
            <a:off x="7983433" y="1360170"/>
            <a:ext cx="868680" cy="4331970"/>
          </a:xfrm>
          <a:prstGeom prst="round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3200" dirty="0"/>
              <a:t>Spacy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14F984C0-A9AA-E343-8F57-85238DDFEEA4}"/>
              </a:ext>
            </a:extLst>
          </p:cNvPr>
          <p:cNvSpPr/>
          <p:nvPr/>
        </p:nvSpPr>
        <p:spPr>
          <a:xfrm>
            <a:off x="405765" y="1360170"/>
            <a:ext cx="868680" cy="4331970"/>
          </a:xfrm>
          <a:prstGeom prst="round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algn="ctr" defTabSz="457200" rtl="1" eaLnBrk="1" latinLnBrk="0" hangingPunct="1"/>
            <a:r>
              <a:rPr lang="en-US" sz="3200" dirty="0"/>
              <a:t>Weather API</a:t>
            </a:r>
            <a:endParaRPr lang="en-IL" sz="3200" dirty="0"/>
          </a:p>
        </p:txBody>
      </p:sp>
      <p:sp>
        <p:nvSpPr>
          <p:cNvPr id="15" name="Explosion 2 14">
            <a:extLst>
              <a:ext uri="{FF2B5EF4-FFF2-40B4-BE49-F238E27FC236}">
                <a16:creationId xmlns:a16="http://schemas.microsoft.com/office/drawing/2014/main" id="{9C9BEC98-8FDA-6F4E-B994-5A07D1E03414}"/>
              </a:ext>
            </a:extLst>
          </p:cNvPr>
          <p:cNvSpPr/>
          <p:nvPr/>
        </p:nvSpPr>
        <p:spPr>
          <a:xfrm>
            <a:off x="4002834" y="1437323"/>
            <a:ext cx="1757838" cy="14058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זמן</a:t>
            </a:r>
            <a:endParaRPr lang="en-IL" dirty="0"/>
          </a:p>
        </p:txBody>
      </p:sp>
      <p:sp>
        <p:nvSpPr>
          <p:cNvPr id="16" name="Explosion 2 15">
            <a:extLst>
              <a:ext uri="{FF2B5EF4-FFF2-40B4-BE49-F238E27FC236}">
                <a16:creationId xmlns:a16="http://schemas.microsoft.com/office/drawing/2014/main" id="{3405F87A-F8F8-DB48-A8C3-E52EE69768D5}"/>
              </a:ext>
            </a:extLst>
          </p:cNvPr>
          <p:cNvSpPr/>
          <p:nvPr/>
        </p:nvSpPr>
        <p:spPr>
          <a:xfrm>
            <a:off x="4002834" y="2843213"/>
            <a:ext cx="1757838" cy="1405890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he-IL" dirty="0"/>
              <a:t>מיקום</a:t>
            </a:r>
            <a:endParaRPr lang="en-IL" dirty="0"/>
          </a:p>
        </p:txBody>
      </p:sp>
      <p:sp>
        <p:nvSpPr>
          <p:cNvPr id="17" name="Explosion 2 16">
            <a:extLst>
              <a:ext uri="{FF2B5EF4-FFF2-40B4-BE49-F238E27FC236}">
                <a16:creationId xmlns:a16="http://schemas.microsoft.com/office/drawing/2014/main" id="{150D6DF2-B7C6-BA4E-8051-ECE05A401688}"/>
              </a:ext>
            </a:extLst>
          </p:cNvPr>
          <p:cNvSpPr/>
          <p:nvPr/>
        </p:nvSpPr>
        <p:spPr>
          <a:xfrm>
            <a:off x="4002834" y="4249103"/>
            <a:ext cx="1757838" cy="1405890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he-IL" dirty="0"/>
              <a:t>רכיב מזג  אויר</a:t>
            </a:r>
            <a:endParaRPr lang="en-IL" dirty="0"/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EF348649-AF4C-004F-B6EA-1BDB0E5A23E7}"/>
              </a:ext>
            </a:extLst>
          </p:cNvPr>
          <p:cNvSpPr/>
          <p:nvPr/>
        </p:nvSpPr>
        <p:spPr>
          <a:xfrm>
            <a:off x="2728708" y="1730364"/>
            <a:ext cx="844348" cy="819807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dirty="0"/>
              <a:t>Num</a:t>
            </a:r>
            <a:endParaRPr lang="en-IL" dirty="0"/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A657BB07-F19C-1B45-BEC8-D5E861AA43DF}"/>
              </a:ext>
            </a:extLst>
          </p:cNvPr>
          <p:cNvSpPr/>
          <p:nvPr/>
        </p:nvSpPr>
        <p:spPr>
          <a:xfrm>
            <a:off x="1779606" y="3233557"/>
            <a:ext cx="844348" cy="819807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dirty="0"/>
              <a:t>City</a:t>
            </a:r>
            <a:endParaRPr lang="en-IL" dirty="0"/>
          </a:p>
        </p:txBody>
      </p:sp>
      <p:sp>
        <p:nvSpPr>
          <p:cNvPr id="21" name="Heptagon 20">
            <a:extLst>
              <a:ext uri="{FF2B5EF4-FFF2-40B4-BE49-F238E27FC236}">
                <a16:creationId xmlns:a16="http://schemas.microsoft.com/office/drawing/2014/main" id="{9D1F5ED0-0AE6-6347-8308-EBA23752BB11}"/>
              </a:ext>
            </a:extLst>
          </p:cNvPr>
          <p:cNvSpPr/>
          <p:nvPr/>
        </p:nvSpPr>
        <p:spPr>
          <a:xfrm>
            <a:off x="2769680" y="4736750"/>
            <a:ext cx="844348" cy="819807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dirty="0"/>
              <a:t>Part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91A603-70B9-F043-BF78-FD582B334A4B}"/>
              </a:ext>
            </a:extLst>
          </p:cNvPr>
          <p:cNvCxnSpPr>
            <a:cxnSpLocks/>
          </p:cNvCxnSpPr>
          <p:nvPr/>
        </p:nvCxnSpPr>
        <p:spPr>
          <a:xfrm flipH="1" flipV="1">
            <a:off x="10517055" y="3526155"/>
            <a:ext cx="328190" cy="1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4DD54-A58F-404B-A73E-B678941032BD}"/>
              </a:ext>
            </a:extLst>
          </p:cNvPr>
          <p:cNvCxnSpPr>
            <a:cxnSpLocks/>
          </p:cNvCxnSpPr>
          <p:nvPr/>
        </p:nvCxnSpPr>
        <p:spPr>
          <a:xfrm flipH="1" flipV="1">
            <a:off x="5512061" y="3466796"/>
            <a:ext cx="2290356" cy="21486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4A24FE-9AFB-244F-928A-2D6547EDC978}"/>
              </a:ext>
            </a:extLst>
          </p:cNvPr>
          <p:cNvCxnSpPr>
            <a:cxnSpLocks/>
          </p:cNvCxnSpPr>
          <p:nvPr/>
        </p:nvCxnSpPr>
        <p:spPr>
          <a:xfrm flipH="1" flipV="1">
            <a:off x="5512061" y="2125473"/>
            <a:ext cx="2286123" cy="3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CC03DD-9420-0A49-B09D-6D9E3CC2E48A}"/>
              </a:ext>
            </a:extLst>
          </p:cNvPr>
          <p:cNvCxnSpPr>
            <a:cxnSpLocks/>
          </p:cNvCxnSpPr>
          <p:nvPr/>
        </p:nvCxnSpPr>
        <p:spPr>
          <a:xfrm flipH="1">
            <a:off x="5458048" y="4933600"/>
            <a:ext cx="2354161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8C28F3-6195-2D45-A23E-2A4489E9F6A8}"/>
              </a:ext>
            </a:extLst>
          </p:cNvPr>
          <p:cNvCxnSpPr>
            <a:cxnSpLocks/>
          </p:cNvCxnSpPr>
          <p:nvPr/>
        </p:nvCxnSpPr>
        <p:spPr>
          <a:xfrm flipH="1" flipV="1">
            <a:off x="9063081" y="3549184"/>
            <a:ext cx="328190" cy="1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4E25BA-10E3-7242-A9C4-3899D8443B98}"/>
              </a:ext>
            </a:extLst>
          </p:cNvPr>
          <p:cNvCxnSpPr>
            <a:cxnSpLocks/>
          </p:cNvCxnSpPr>
          <p:nvPr/>
        </p:nvCxnSpPr>
        <p:spPr>
          <a:xfrm flipH="1" flipV="1">
            <a:off x="3718163" y="2125473"/>
            <a:ext cx="328190" cy="1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AB3896-3EED-1941-A981-6B612FB19FA6}"/>
              </a:ext>
            </a:extLst>
          </p:cNvPr>
          <p:cNvCxnSpPr>
            <a:cxnSpLocks/>
          </p:cNvCxnSpPr>
          <p:nvPr/>
        </p:nvCxnSpPr>
        <p:spPr>
          <a:xfrm flipH="1">
            <a:off x="2915551" y="3634025"/>
            <a:ext cx="1111079" cy="9435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B2782F-AD8E-9C46-A6B9-C54FA2B2835A}"/>
              </a:ext>
            </a:extLst>
          </p:cNvPr>
          <p:cNvCxnSpPr>
            <a:cxnSpLocks/>
          </p:cNvCxnSpPr>
          <p:nvPr/>
        </p:nvCxnSpPr>
        <p:spPr>
          <a:xfrm flipH="1" flipV="1">
            <a:off x="3698440" y="5123459"/>
            <a:ext cx="328190" cy="1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164E28-3429-224D-8CD9-FDF603B16BFA}"/>
              </a:ext>
            </a:extLst>
          </p:cNvPr>
          <p:cNvCxnSpPr>
            <a:cxnSpLocks/>
          </p:cNvCxnSpPr>
          <p:nvPr/>
        </p:nvCxnSpPr>
        <p:spPr>
          <a:xfrm flipH="1" flipV="1">
            <a:off x="1345246" y="3643460"/>
            <a:ext cx="328190" cy="1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ardrop 43">
            <a:extLst>
              <a:ext uri="{FF2B5EF4-FFF2-40B4-BE49-F238E27FC236}">
                <a16:creationId xmlns:a16="http://schemas.microsoft.com/office/drawing/2014/main" id="{CA60E150-640C-BC44-BCE7-D05D530660DF}"/>
              </a:ext>
            </a:extLst>
          </p:cNvPr>
          <p:cNvSpPr/>
          <p:nvPr/>
        </p:nvSpPr>
        <p:spPr>
          <a:xfrm>
            <a:off x="5944968" y="2409145"/>
            <a:ext cx="1464915" cy="833338"/>
          </a:xfrm>
          <a:prstGeom prst="teardro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Google Translate </a:t>
            </a:r>
          </a:p>
          <a:p>
            <a:pPr algn="ctr"/>
            <a:endParaRPr lang="en-IL" dirty="0"/>
          </a:p>
        </p:txBody>
      </p:sp>
      <p:sp>
        <p:nvSpPr>
          <p:cNvPr id="45" name="Teardrop 44">
            <a:extLst>
              <a:ext uri="{FF2B5EF4-FFF2-40B4-BE49-F238E27FC236}">
                <a16:creationId xmlns:a16="http://schemas.microsoft.com/office/drawing/2014/main" id="{1B7DD92D-E8DB-174B-A6B6-51A009F77BBD}"/>
              </a:ext>
            </a:extLst>
          </p:cNvPr>
          <p:cNvSpPr/>
          <p:nvPr/>
        </p:nvSpPr>
        <p:spPr>
          <a:xfrm>
            <a:off x="5950309" y="3837692"/>
            <a:ext cx="1464915" cy="822821"/>
          </a:xfrm>
          <a:prstGeom prst="teardro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Google Search </a:t>
            </a:r>
          </a:p>
          <a:p>
            <a:pPr algn="ctr"/>
            <a:endParaRPr lang="en-IL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03AD88-61D3-EA43-B57E-9CEF0C97E12F}"/>
              </a:ext>
            </a:extLst>
          </p:cNvPr>
          <p:cNvCxnSpPr>
            <a:cxnSpLocks/>
          </p:cNvCxnSpPr>
          <p:nvPr/>
        </p:nvCxnSpPr>
        <p:spPr>
          <a:xfrm flipH="1" flipV="1">
            <a:off x="7438184" y="2696795"/>
            <a:ext cx="328190" cy="1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5CE684-40DC-D740-B82A-9FF299379EE8}"/>
              </a:ext>
            </a:extLst>
          </p:cNvPr>
          <p:cNvCxnSpPr>
            <a:cxnSpLocks/>
          </p:cNvCxnSpPr>
          <p:nvPr/>
        </p:nvCxnSpPr>
        <p:spPr>
          <a:xfrm flipH="1" flipV="1">
            <a:off x="7472096" y="4112539"/>
            <a:ext cx="328190" cy="1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DB1AE-2FF4-8A4E-86B2-B55E13E9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1083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D72B4F-606F-5240-ABEA-8D9C8AAE349B}"/>
              </a:ext>
            </a:extLst>
          </p:cNvPr>
          <p:cNvCxnSpPr>
            <a:cxnSpLocks/>
          </p:cNvCxnSpPr>
          <p:nvPr/>
        </p:nvCxnSpPr>
        <p:spPr>
          <a:xfrm>
            <a:off x="10473658" y="3827779"/>
            <a:ext cx="360000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9B5C35-C1AE-9B46-AF92-7AE985BC83CD}"/>
              </a:ext>
            </a:extLst>
          </p:cNvPr>
          <p:cNvCxnSpPr>
            <a:cxnSpLocks/>
          </p:cNvCxnSpPr>
          <p:nvPr/>
        </p:nvCxnSpPr>
        <p:spPr>
          <a:xfrm>
            <a:off x="9063081" y="3796059"/>
            <a:ext cx="360000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3CCEFF-217A-DE47-A272-2FF2F674BF6A}"/>
              </a:ext>
            </a:extLst>
          </p:cNvPr>
          <p:cNvCxnSpPr>
            <a:cxnSpLocks/>
          </p:cNvCxnSpPr>
          <p:nvPr/>
        </p:nvCxnSpPr>
        <p:spPr>
          <a:xfrm>
            <a:off x="1345246" y="3815903"/>
            <a:ext cx="360000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65C61F-743B-6548-8A3F-5E092C7E3131}"/>
              </a:ext>
            </a:extLst>
          </p:cNvPr>
          <p:cNvCxnSpPr>
            <a:cxnSpLocks/>
          </p:cNvCxnSpPr>
          <p:nvPr/>
        </p:nvCxnSpPr>
        <p:spPr>
          <a:xfrm>
            <a:off x="2680826" y="3804011"/>
            <a:ext cx="1322008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B001A3-29BF-EC41-B99D-61B432342C28}"/>
              </a:ext>
            </a:extLst>
          </p:cNvPr>
          <p:cNvCxnSpPr>
            <a:cxnSpLocks/>
          </p:cNvCxnSpPr>
          <p:nvPr/>
        </p:nvCxnSpPr>
        <p:spPr>
          <a:xfrm>
            <a:off x="1321945" y="2140267"/>
            <a:ext cx="1013245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4D401B-56AB-B64A-BEA1-FE269399E16B}"/>
              </a:ext>
            </a:extLst>
          </p:cNvPr>
          <p:cNvCxnSpPr>
            <a:cxnSpLocks/>
          </p:cNvCxnSpPr>
          <p:nvPr/>
        </p:nvCxnSpPr>
        <p:spPr>
          <a:xfrm>
            <a:off x="1345246" y="5140720"/>
            <a:ext cx="1059624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5A09BD-D751-5D48-B5E3-DD8F0C26032E}"/>
              </a:ext>
            </a:extLst>
          </p:cNvPr>
          <p:cNvCxnSpPr>
            <a:cxnSpLocks/>
          </p:cNvCxnSpPr>
          <p:nvPr/>
        </p:nvCxnSpPr>
        <p:spPr>
          <a:xfrm>
            <a:off x="7438184" y="2843213"/>
            <a:ext cx="360000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EF904D-910D-F941-A782-FE41C6DDEFF7}"/>
              </a:ext>
            </a:extLst>
          </p:cNvPr>
          <p:cNvCxnSpPr>
            <a:cxnSpLocks/>
          </p:cNvCxnSpPr>
          <p:nvPr/>
        </p:nvCxnSpPr>
        <p:spPr>
          <a:xfrm>
            <a:off x="7450471" y="4249102"/>
            <a:ext cx="360000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EB30B4-54DD-754B-98E4-6A72C181F1F8}"/>
              </a:ext>
            </a:extLst>
          </p:cNvPr>
          <p:cNvCxnSpPr>
            <a:cxnSpLocks/>
          </p:cNvCxnSpPr>
          <p:nvPr/>
        </p:nvCxnSpPr>
        <p:spPr>
          <a:xfrm>
            <a:off x="5512061" y="2278499"/>
            <a:ext cx="2298410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EE2DAA-F814-2243-88B3-71B0EDFE9201}"/>
              </a:ext>
            </a:extLst>
          </p:cNvPr>
          <p:cNvCxnSpPr>
            <a:cxnSpLocks/>
          </p:cNvCxnSpPr>
          <p:nvPr/>
        </p:nvCxnSpPr>
        <p:spPr>
          <a:xfrm>
            <a:off x="5499774" y="5119916"/>
            <a:ext cx="2298410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040876E-6D04-8543-8382-8ED10F2BC404}"/>
              </a:ext>
            </a:extLst>
          </p:cNvPr>
          <p:cNvCxnSpPr>
            <a:cxnSpLocks/>
          </p:cNvCxnSpPr>
          <p:nvPr/>
        </p:nvCxnSpPr>
        <p:spPr>
          <a:xfrm>
            <a:off x="5538063" y="3643460"/>
            <a:ext cx="2298410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4F78281-35AC-9944-B329-6EDA8C016E4E}"/>
              </a:ext>
            </a:extLst>
          </p:cNvPr>
          <p:cNvCxnSpPr>
            <a:cxnSpLocks/>
          </p:cNvCxnSpPr>
          <p:nvPr/>
        </p:nvCxnSpPr>
        <p:spPr>
          <a:xfrm>
            <a:off x="3642834" y="2292336"/>
            <a:ext cx="360000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86E7-0558-D24A-86B7-CE4938FDF025}"/>
              </a:ext>
            </a:extLst>
          </p:cNvPr>
          <p:cNvCxnSpPr>
            <a:cxnSpLocks/>
          </p:cNvCxnSpPr>
          <p:nvPr/>
        </p:nvCxnSpPr>
        <p:spPr>
          <a:xfrm>
            <a:off x="3682535" y="5298357"/>
            <a:ext cx="360000" cy="0"/>
          </a:xfrm>
          <a:prstGeom prst="straightConnector1">
            <a:avLst/>
          </a:prstGeom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35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6361</TotalTime>
  <Words>465</Words>
  <Application>Microsoft Macintosh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Nlp </vt:lpstr>
      <vt:lpstr>אג'נדה</vt:lpstr>
      <vt:lpstr>הרעיון</vt:lpstr>
      <vt:lpstr>אתגרים</vt:lpstr>
      <vt:lpstr>מחקר</vt:lpstr>
      <vt:lpstr>נתונים</vt:lpstr>
      <vt:lpstr>טכנולוגיות</vt:lpstr>
      <vt:lpstr>טכנולוגיות</vt:lpstr>
      <vt:lpstr>PowerPoint Presentation</vt:lpstr>
      <vt:lpstr>מאחורי הקלעים</vt:lpstr>
      <vt:lpstr>ההצלחות שלנו</vt:lpstr>
      <vt:lpstr>ההצלחות שלנו</vt:lpstr>
      <vt:lpstr>מה יצא</vt:lpstr>
      <vt:lpstr>התנסות משותפת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</dc:title>
  <dc:creator>דניאל קורן</dc:creator>
  <cp:lastModifiedBy>דניאל קורן</cp:lastModifiedBy>
  <cp:revision>38</cp:revision>
  <dcterms:created xsi:type="dcterms:W3CDTF">2021-06-30T17:56:35Z</dcterms:created>
  <dcterms:modified xsi:type="dcterms:W3CDTF">2021-07-11T20:23:52Z</dcterms:modified>
</cp:coreProperties>
</file>