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דניאל קורן" initials="דק" lastIdx="4" clrIdx="0">
    <p:extLst>
      <p:ext uri="{19B8F6BF-5375-455C-9EA6-DF929625EA0E}">
        <p15:presenceInfo xmlns:p15="http://schemas.microsoft.com/office/powerpoint/2012/main" userId="4a128a2900a88e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5976"/>
  </p:normalViewPr>
  <p:slideViewPr>
    <p:cSldViewPr snapToGrid="0" snapToObjects="1">
      <p:cViewPr varScale="1">
        <p:scale>
          <a:sx n="88" d="100"/>
          <a:sy n="88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4T21:52:11.768" idx="1">
    <p:pos x="1427" y="3895"/>
    <p:text>טדי ציין שגם השאלות הפשוטות הן לא כל כך פשוטות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4T22:07:43.996" idx="3">
    <p:pos x="10" y="10"/>
    <p:text>גורם מתווך בין הפייתון לבין ה - HTML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4T23:04:17.875" idx="4">
    <p:pos x="6811" y="3557"/>
    <p:text>http://drbarak.pythonanywhere.com/chatbot
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hyperlink" Target="http://drbarak.pythonanywhere.com/chatbot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drbarak.pythonanywhere.com/chatbot" TargetMode="External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59C1-6AA1-4B5A-9866-A779506693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B590D9-3E51-4C0C-BE3C-46E87EE095A9}">
      <dgm:prSet/>
      <dgm:spPr/>
      <dgm:t>
        <a:bodyPr/>
        <a:lstStyle/>
        <a:p>
          <a:pPr>
            <a:defRPr cap="all"/>
          </a:pPr>
          <a:r>
            <a:rPr lang="en-US" b="1" i="1" u="sng" dirty="0">
              <a:hlinkClick xmlns:r="http://schemas.openxmlformats.org/officeDocument/2006/relationships" r:id="rId1"/>
            </a:rPr>
            <a:t>WeatherBot</a:t>
          </a:r>
          <a:endParaRPr lang="en-US" dirty="0"/>
        </a:p>
      </dgm:t>
    </dgm:pt>
    <dgm:pt modelId="{50A3BF4E-0AD7-4057-BE7E-E729720CFF08}" type="parTrans" cxnId="{942D597C-90DC-44E8-AFA2-AC7037603614}">
      <dgm:prSet/>
      <dgm:spPr/>
      <dgm:t>
        <a:bodyPr/>
        <a:lstStyle/>
        <a:p>
          <a:endParaRPr lang="en-US"/>
        </a:p>
      </dgm:t>
    </dgm:pt>
    <dgm:pt modelId="{78093782-8E56-4958-BD87-EF83AAC14F61}" type="sibTrans" cxnId="{942D597C-90DC-44E8-AFA2-AC7037603614}">
      <dgm:prSet/>
      <dgm:spPr/>
      <dgm:t>
        <a:bodyPr/>
        <a:lstStyle/>
        <a:p>
          <a:endParaRPr lang="en-US"/>
        </a:p>
      </dgm:t>
    </dgm:pt>
    <dgm:pt modelId="{CA3846F1-29D9-40D3-9F9E-00C880EFD11B}">
      <dgm:prSet/>
      <dgm:spPr/>
      <dgm:t>
        <a:bodyPr/>
        <a:lstStyle/>
        <a:p>
          <a:pPr>
            <a:defRPr cap="all"/>
          </a:pPr>
          <a:r>
            <a:rPr lang="he-IL" dirty="0"/>
            <a:t>מוזמנים להתנסות בעצמכם.... </a:t>
          </a:r>
          <a:endParaRPr lang="en-US" dirty="0"/>
        </a:p>
      </dgm:t>
    </dgm:pt>
    <dgm:pt modelId="{C71DB644-03AA-49DA-AD5E-9C9949828FBD}" type="parTrans" cxnId="{96CE9739-19ED-401C-A38D-DDFB86D34475}">
      <dgm:prSet/>
      <dgm:spPr/>
      <dgm:t>
        <a:bodyPr/>
        <a:lstStyle/>
        <a:p>
          <a:endParaRPr lang="en-US"/>
        </a:p>
      </dgm:t>
    </dgm:pt>
    <dgm:pt modelId="{B43367F3-BD5F-43C3-AE8D-19FE113920E9}" type="sibTrans" cxnId="{96CE9739-19ED-401C-A38D-DDFB86D34475}">
      <dgm:prSet/>
      <dgm:spPr/>
      <dgm:t>
        <a:bodyPr/>
        <a:lstStyle/>
        <a:p>
          <a:endParaRPr lang="en-US"/>
        </a:p>
      </dgm:t>
    </dgm:pt>
    <dgm:pt modelId="{93E3E8C6-4A30-4C2E-AC86-613B6CEDEC8C}" type="pres">
      <dgm:prSet presAssocID="{7EF159C1-6AA1-4B5A-9866-A7795066932D}" presName="root" presStyleCnt="0">
        <dgm:presLayoutVars>
          <dgm:dir/>
          <dgm:resizeHandles val="exact"/>
        </dgm:presLayoutVars>
      </dgm:prSet>
      <dgm:spPr/>
    </dgm:pt>
    <dgm:pt modelId="{D7C21239-E326-44DB-A3C8-0F83A8BB9D64}" type="pres">
      <dgm:prSet presAssocID="{51B590D9-3E51-4C0C-BE3C-46E87EE095A9}" presName="compNode" presStyleCnt="0"/>
      <dgm:spPr/>
    </dgm:pt>
    <dgm:pt modelId="{6EF8E99A-CA15-408C-91AF-C145AB6829A6}" type="pres">
      <dgm:prSet presAssocID="{51B590D9-3E51-4C0C-BE3C-46E87EE095A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4C473A3-F1F3-4163-A9A5-A1148DCA89C8}" type="pres">
      <dgm:prSet presAssocID="{51B590D9-3E51-4C0C-BE3C-46E87EE095A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mbrella"/>
        </a:ext>
      </dgm:extLst>
    </dgm:pt>
    <dgm:pt modelId="{EA2B7D4B-C02A-46AD-ADFE-3B0284BB876B}" type="pres">
      <dgm:prSet presAssocID="{51B590D9-3E51-4C0C-BE3C-46E87EE095A9}" presName="spaceRect" presStyleCnt="0"/>
      <dgm:spPr/>
    </dgm:pt>
    <dgm:pt modelId="{044F2F5E-18B6-40A9-8507-9158079D377E}" type="pres">
      <dgm:prSet presAssocID="{51B590D9-3E51-4C0C-BE3C-46E87EE095A9}" presName="textRect" presStyleLbl="revTx" presStyleIdx="0" presStyleCnt="2">
        <dgm:presLayoutVars>
          <dgm:chMax val="1"/>
          <dgm:chPref val="1"/>
        </dgm:presLayoutVars>
      </dgm:prSet>
      <dgm:spPr/>
    </dgm:pt>
    <dgm:pt modelId="{5FFAAFF0-FC8E-44B2-B465-BD299A0B5FEC}" type="pres">
      <dgm:prSet presAssocID="{78093782-8E56-4958-BD87-EF83AAC14F61}" presName="sibTrans" presStyleCnt="0"/>
      <dgm:spPr/>
    </dgm:pt>
    <dgm:pt modelId="{988911B1-D520-4704-8C16-8652B0FFD37C}" type="pres">
      <dgm:prSet presAssocID="{CA3846F1-29D9-40D3-9F9E-00C880EFD11B}" presName="compNode" presStyleCnt="0"/>
      <dgm:spPr/>
    </dgm:pt>
    <dgm:pt modelId="{2C9077B0-9449-47F3-97C3-2164290FB3BF}" type="pres">
      <dgm:prSet presAssocID="{CA3846F1-29D9-40D3-9F9E-00C880EFD11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6F18F9B-AA1B-4D0D-9382-C4365B8A5DFD}" type="pres">
      <dgm:prSet presAssocID="{CA3846F1-29D9-40D3-9F9E-00C880EFD11B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4DE172B-C013-421D-A1BB-3939390E0432}" type="pres">
      <dgm:prSet presAssocID="{CA3846F1-29D9-40D3-9F9E-00C880EFD11B}" presName="spaceRect" presStyleCnt="0"/>
      <dgm:spPr/>
    </dgm:pt>
    <dgm:pt modelId="{40DC3344-35EC-48D8-A548-6C45D4B4118F}" type="pres">
      <dgm:prSet presAssocID="{CA3846F1-29D9-40D3-9F9E-00C880EFD1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CE9739-19ED-401C-A38D-DDFB86D34475}" srcId="{7EF159C1-6AA1-4B5A-9866-A7795066932D}" destId="{CA3846F1-29D9-40D3-9F9E-00C880EFD11B}" srcOrd="1" destOrd="0" parTransId="{C71DB644-03AA-49DA-AD5E-9C9949828FBD}" sibTransId="{B43367F3-BD5F-43C3-AE8D-19FE113920E9}"/>
    <dgm:cxn modelId="{E6363B6A-6C83-4706-8583-D4A76F05FA95}" type="presOf" srcId="{7EF159C1-6AA1-4B5A-9866-A7795066932D}" destId="{93E3E8C6-4A30-4C2E-AC86-613B6CEDEC8C}" srcOrd="0" destOrd="0" presId="urn:microsoft.com/office/officeart/2018/5/layout/IconLeafLabelList"/>
    <dgm:cxn modelId="{4B2A666D-F9D9-47C2-890F-CFA02EFC2229}" type="presOf" srcId="{CA3846F1-29D9-40D3-9F9E-00C880EFD11B}" destId="{40DC3344-35EC-48D8-A548-6C45D4B4118F}" srcOrd="0" destOrd="0" presId="urn:microsoft.com/office/officeart/2018/5/layout/IconLeafLabelList"/>
    <dgm:cxn modelId="{942D597C-90DC-44E8-AFA2-AC7037603614}" srcId="{7EF159C1-6AA1-4B5A-9866-A7795066932D}" destId="{51B590D9-3E51-4C0C-BE3C-46E87EE095A9}" srcOrd="0" destOrd="0" parTransId="{50A3BF4E-0AD7-4057-BE7E-E729720CFF08}" sibTransId="{78093782-8E56-4958-BD87-EF83AAC14F61}"/>
    <dgm:cxn modelId="{CAEEB9D6-6159-4FA8-8496-31FEACA3DCD5}" type="presOf" srcId="{51B590D9-3E51-4C0C-BE3C-46E87EE095A9}" destId="{044F2F5E-18B6-40A9-8507-9158079D377E}" srcOrd="0" destOrd="0" presId="urn:microsoft.com/office/officeart/2018/5/layout/IconLeafLabelList"/>
    <dgm:cxn modelId="{5D58C8B0-9049-462D-A9A7-0B0EC5905106}" type="presParOf" srcId="{93E3E8C6-4A30-4C2E-AC86-613B6CEDEC8C}" destId="{D7C21239-E326-44DB-A3C8-0F83A8BB9D64}" srcOrd="0" destOrd="0" presId="urn:microsoft.com/office/officeart/2018/5/layout/IconLeafLabelList"/>
    <dgm:cxn modelId="{82743A42-B75E-4338-B6AF-D67FBC63FB1D}" type="presParOf" srcId="{D7C21239-E326-44DB-A3C8-0F83A8BB9D64}" destId="{6EF8E99A-CA15-408C-91AF-C145AB6829A6}" srcOrd="0" destOrd="0" presId="urn:microsoft.com/office/officeart/2018/5/layout/IconLeafLabelList"/>
    <dgm:cxn modelId="{69C5FDE2-EC8B-4E1C-A92B-77AF7EC53209}" type="presParOf" srcId="{D7C21239-E326-44DB-A3C8-0F83A8BB9D64}" destId="{74C473A3-F1F3-4163-A9A5-A1148DCA89C8}" srcOrd="1" destOrd="0" presId="urn:microsoft.com/office/officeart/2018/5/layout/IconLeafLabelList"/>
    <dgm:cxn modelId="{7CEBB112-7664-45FB-86A5-BC4A7BC044CF}" type="presParOf" srcId="{D7C21239-E326-44DB-A3C8-0F83A8BB9D64}" destId="{EA2B7D4B-C02A-46AD-ADFE-3B0284BB876B}" srcOrd="2" destOrd="0" presId="urn:microsoft.com/office/officeart/2018/5/layout/IconLeafLabelList"/>
    <dgm:cxn modelId="{E75A8D09-22CD-40E2-8A00-49343ED335A6}" type="presParOf" srcId="{D7C21239-E326-44DB-A3C8-0F83A8BB9D64}" destId="{044F2F5E-18B6-40A9-8507-9158079D377E}" srcOrd="3" destOrd="0" presId="urn:microsoft.com/office/officeart/2018/5/layout/IconLeafLabelList"/>
    <dgm:cxn modelId="{356B8AE5-411B-479D-8A0D-A2086A039DE9}" type="presParOf" srcId="{93E3E8C6-4A30-4C2E-AC86-613B6CEDEC8C}" destId="{5FFAAFF0-FC8E-44B2-B465-BD299A0B5FEC}" srcOrd="1" destOrd="0" presId="urn:microsoft.com/office/officeart/2018/5/layout/IconLeafLabelList"/>
    <dgm:cxn modelId="{D8D5DBDE-16C9-4559-A178-27666266BCCE}" type="presParOf" srcId="{93E3E8C6-4A30-4C2E-AC86-613B6CEDEC8C}" destId="{988911B1-D520-4704-8C16-8652B0FFD37C}" srcOrd="2" destOrd="0" presId="urn:microsoft.com/office/officeart/2018/5/layout/IconLeafLabelList"/>
    <dgm:cxn modelId="{F6F3605E-2CE2-43F6-8791-D98932BC2726}" type="presParOf" srcId="{988911B1-D520-4704-8C16-8652B0FFD37C}" destId="{2C9077B0-9449-47F3-97C3-2164290FB3BF}" srcOrd="0" destOrd="0" presId="urn:microsoft.com/office/officeart/2018/5/layout/IconLeafLabelList"/>
    <dgm:cxn modelId="{637417DA-E60F-4F04-8197-EAAA9CA7623E}" type="presParOf" srcId="{988911B1-D520-4704-8C16-8652B0FFD37C}" destId="{36F18F9B-AA1B-4D0D-9382-C4365B8A5DFD}" srcOrd="1" destOrd="0" presId="urn:microsoft.com/office/officeart/2018/5/layout/IconLeafLabelList"/>
    <dgm:cxn modelId="{5C9A1E54-281E-40F9-BC58-292887C1D143}" type="presParOf" srcId="{988911B1-D520-4704-8C16-8652B0FFD37C}" destId="{54DE172B-C013-421D-A1BB-3939390E0432}" srcOrd="2" destOrd="0" presId="urn:microsoft.com/office/officeart/2018/5/layout/IconLeafLabelList"/>
    <dgm:cxn modelId="{34696907-41F0-43A4-9EB4-E4C3A1C6E179}" type="presParOf" srcId="{988911B1-D520-4704-8C16-8652B0FFD37C}" destId="{40DC3344-35EC-48D8-A548-6C45D4B411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8E99A-CA15-408C-91AF-C145AB6829A6}">
      <dsp:nvSpPr>
        <dsp:cNvPr id="0" name=""/>
        <dsp:cNvSpPr/>
      </dsp:nvSpPr>
      <dsp:spPr>
        <a:xfrm>
          <a:off x="561423" y="119049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473A3-F1F3-4163-A9A5-A1148DCA89C8}">
      <dsp:nvSpPr>
        <dsp:cNvPr id="0" name=""/>
        <dsp:cNvSpPr/>
      </dsp:nvSpPr>
      <dsp:spPr>
        <a:xfrm>
          <a:off x="897798" y="1526866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F2F5E-18B6-40A9-8507-9158079D377E}">
      <dsp:nvSpPr>
        <dsp:cNvPr id="0" name=""/>
        <dsp:cNvSpPr/>
      </dsp:nvSpPr>
      <dsp:spPr>
        <a:xfrm>
          <a:off x="56860" y="326049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b="1" i="1" u="sng" kern="1200" dirty="0">
              <a:hlinkClick xmlns:r="http://schemas.openxmlformats.org/officeDocument/2006/relationships" r:id="rId3"/>
            </a:rPr>
            <a:t>WeatherBot</a:t>
          </a:r>
          <a:endParaRPr lang="en-US" sz="2600" kern="1200" dirty="0"/>
        </a:p>
      </dsp:txBody>
      <dsp:txXfrm>
        <a:off x="56860" y="3260491"/>
        <a:ext cx="2587500" cy="720000"/>
      </dsp:txXfrm>
    </dsp:sp>
    <dsp:sp modelId="{2C9077B0-9449-47F3-97C3-2164290FB3BF}">
      <dsp:nvSpPr>
        <dsp:cNvPr id="0" name=""/>
        <dsp:cNvSpPr/>
      </dsp:nvSpPr>
      <dsp:spPr>
        <a:xfrm>
          <a:off x="3601735" y="119049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18F9B-AA1B-4D0D-9382-C4365B8A5DFD}">
      <dsp:nvSpPr>
        <dsp:cNvPr id="0" name=""/>
        <dsp:cNvSpPr/>
      </dsp:nvSpPr>
      <dsp:spPr>
        <a:xfrm>
          <a:off x="3938110" y="1526866"/>
          <a:ext cx="905625" cy="9056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C3344-35EC-48D8-A548-6C45D4B4118F}">
      <dsp:nvSpPr>
        <dsp:cNvPr id="0" name=""/>
        <dsp:cNvSpPr/>
      </dsp:nvSpPr>
      <dsp:spPr>
        <a:xfrm>
          <a:off x="3097173" y="326049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2600" kern="1200" dirty="0"/>
            <a:t>מוזמנים להתנסות בעצמכם.... </a:t>
          </a:r>
          <a:endParaRPr lang="en-US" sz="2600" kern="1200" dirty="0"/>
        </a:p>
      </dsp:txBody>
      <dsp:txXfrm>
        <a:off x="3097173" y="3260491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spacy.io/usage/spacy-10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5B32-C126-2846-B175-50701A8FF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Nlp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FE077-43BF-6542-A07B-C416F0FA0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weather</a:t>
            </a:r>
            <a:r>
              <a:rPr lang="en-US" dirty="0"/>
              <a:t> forecast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2471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30DCD-54C4-F044-9063-49D6C7A1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2BFB-9996-464F-BABF-E70AAFE5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Web</a:t>
            </a:r>
          </a:p>
        </p:txBody>
      </p:sp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08572B8-E512-A741-876E-DE69085A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409" y="2433919"/>
            <a:ext cx="3868867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64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82A9-D22E-5742-81DF-B3FC8349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מאחורי הקלעים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3F01-0859-7C46-A45A-74737CF7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בהינתן קלט ממשתמש, מתבצעות הפעולות הבאות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בדיקת הקלט מול </a:t>
            </a:r>
            <a:r>
              <a:rPr lang="en-US" dirty="0"/>
              <a:t>Spacy</a:t>
            </a:r>
            <a:r>
              <a:rPr lang="he-IL" dirty="0"/>
              <a:t> – במידה ונמצאו האלמנטים הנחוצים (זמן, עיר, רכיב מזג אויר) יינתן מענה, אחרת...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הורדת סימני פיסוק ותווים מיוחדים למיניהם, וחזרה על סעיף 1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שליחת הקלט לתרגום בגוגל (</a:t>
            </a:r>
            <a:r>
              <a:rPr lang="he-IL" dirty="0" err="1"/>
              <a:t>תרגומון</a:t>
            </a:r>
            <a:r>
              <a:rPr lang="he-IL" dirty="0"/>
              <a:t>), וחזרה על סעיף 1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he-IL" dirty="0"/>
              <a:t>שליחת הקלט לגוגל (חיפוש) ובעזרת שימוש ב- </a:t>
            </a:r>
            <a:r>
              <a:rPr lang="en-US" dirty="0"/>
              <a:t>Beautiful Soup</a:t>
            </a:r>
            <a:r>
              <a:rPr lang="he-IL" dirty="0"/>
              <a:t>, </a:t>
            </a:r>
            <a:r>
              <a:rPr lang="en-US" dirty="0"/>
              <a:t>Web Scraping</a:t>
            </a:r>
            <a:r>
              <a:rPr lang="he-IL" dirty="0"/>
              <a:t> "שולים" מתוך הפלט של גוגל את התשובה, וחוזרים עם התוכן על סעיף 1</a:t>
            </a:r>
          </a:p>
          <a:p>
            <a:pPr marL="0" indent="0" algn="r" rtl="1">
              <a:buNone/>
            </a:pP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196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ההצלחות שלנו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AE-084E-774E-B620-B3CDAB05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התמודדות ותמיכה במגוון שפות....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1730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ההצלחות שלנו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AE-084E-774E-B620-B3CDAB05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אפילו </a:t>
            </a:r>
            <a:r>
              <a:rPr lang="he-IL" dirty="0" err="1"/>
              <a:t>היבריש</a:t>
            </a:r>
            <a:r>
              <a:rPr lang="he-IL" dirty="0"/>
              <a:t> היה בין המקומות שתמכנו.....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תודות לגוגל כמובן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6546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ההצלחות שלנו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CCAE-084E-774E-B620-B3CDAB05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יחידות מידה מגוונות כמו צלסיוס מול פרנהייט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8152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961EE-F0BC-F14A-9B83-02BF1954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pPr defTabSz="457200" eaLnBrk="1" latinLnBrk="0" hangingPunct="1">
              <a:spcBef>
                <a:spcPct val="0"/>
              </a:spcBef>
              <a:buNone/>
            </a:pPr>
            <a:r>
              <a:rPr lang="he-IL">
                <a:solidFill>
                  <a:srgbClr val="FFFFFF"/>
                </a:solidFill>
              </a:rPr>
              <a:t>התנסות משותפת</a:t>
            </a:r>
            <a:endParaRPr lang="en-IL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3F717F-9214-4F27-98ED-F7B360901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08938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2C85F6-E272-D34C-B8EB-327D614FA098}"/>
              </a:ext>
            </a:extLst>
          </p:cNvPr>
          <p:cNvSpPr txBox="1"/>
          <p:nvPr/>
        </p:nvSpPr>
        <p:spPr>
          <a:xfrm>
            <a:off x="6429829" y="5596364"/>
            <a:ext cx="446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drbarak.pythonanywhere.com</a:t>
            </a:r>
            <a:r>
              <a:rPr lang="en-US" dirty="0"/>
              <a:t>/chatbot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05936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692395-A9D4-9444-A2FA-613567A2A1B3}"/>
              </a:ext>
            </a:extLst>
          </p:cNvPr>
          <p:cNvSpPr/>
          <p:nvPr/>
        </p:nvSpPr>
        <p:spPr>
          <a:xfrm>
            <a:off x="333828" y="1008743"/>
            <a:ext cx="580572" cy="3817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API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E0940D1-E7CC-A74C-90D9-5B814C990C8D}"/>
              </a:ext>
            </a:extLst>
          </p:cNvPr>
          <p:cNvSpPr/>
          <p:nvPr/>
        </p:nvSpPr>
        <p:spPr>
          <a:xfrm>
            <a:off x="10435771" y="1139372"/>
            <a:ext cx="841829" cy="3766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8E9D3D-78BC-2948-BA44-C97D24BA5DFA}"/>
              </a:ext>
            </a:extLst>
          </p:cNvPr>
          <p:cNvSpPr/>
          <p:nvPr/>
        </p:nvSpPr>
        <p:spPr>
          <a:xfrm>
            <a:off x="9361714" y="827315"/>
            <a:ext cx="537029" cy="433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FLASK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760633-E800-0C4E-95FE-9241A741BC74}"/>
              </a:ext>
            </a:extLst>
          </p:cNvPr>
          <p:cNvSpPr/>
          <p:nvPr/>
        </p:nvSpPr>
        <p:spPr>
          <a:xfrm>
            <a:off x="1393371" y="587827"/>
            <a:ext cx="1328061" cy="511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I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A89272-AC3B-524E-A2AC-B85F7F3C0AE9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1687282" y="3338284"/>
            <a:ext cx="27940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25FFD5-27EC-D54D-B212-35B06043E15C}"/>
              </a:ext>
            </a:extLst>
          </p:cNvPr>
          <p:cNvCxnSpPr>
            <a:stCxn id="5" idx="2"/>
          </p:cNvCxnSpPr>
          <p:nvPr/>
        </p:nvCxnSpPr>
        <p:spPr>
          <a:xfrm flipH="1" flipV="1">
            <a:off x="2478314" y="4510314"/>
            <a:ext cx="1857828" cy="97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39A804-C0CA-CF4E-AFB4-724CDDBE5827}"/>
              </a:ext>
            </a:extLst>
          </p:cNvPr>
          <p:cNvGrpSpPr/>
          <p:nvPr/>
        </p:nvGrpSpPr>
        <p:grpSpPr>
          <a:xfrm>
            <a:off x="3915226" y="388257"/>
            <a:ext cx="4913085" cy="6081486"/>
            <a:chOff x="4158344" y="348342"/>
            <a:chExt cx="4913085" cy="60814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F08280-DBA3-5949-A790-01CC58BB88BB}"/>
                </a:ext>
              </a:extLst>
            </p:cNvPr>
            <p:cNvSpPr/>
            <p:nvPr/>
          </p:nvSpPr>
          <p:spPr>
            <a:xfrm>
              <a:off x="4695372" y="587827"/>
              <a:ext cx="1901370" cy="1480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r>
                <a:rPr lang="he-IL" dirty="0"/>
                <a:t>זמן</a:t>
              </a:r>
              <a:endParaRPr lang="en-IL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216386-A46B-954A-B452-656D3069D042}"/>
                </a:ext>
              </a:extLst>
            </p:cNvPr>
            <p:cNvSpPr/>
            <p:nvPr/>
          </p:nvSpPr>
          <p:spPr>
            <a:xfrm>
              <a:off x="4579260" y="4470399"/>
              <a:ext cx="1901370" cy="1959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r>
                <a:rPr lang="he-IL" dirty="0"/>
                <a:t>רכיב</a:t>
              </a:r>
              <a:endParaRPr lang="en-IL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B5F118-77B0-B94D-AB5F-C210233CE732}"/>
                </a:ext>
              </a:extLst>
            </p:cNvPr>
            <p:cNvSpPr/>
            <p:nvPr/>
          </p:nvSpPr>
          <p:spPr>
            <a:xfrm>
              <a:off x="4724401" y="2420255"/>
              <a:ext cx="1756229" cy="1756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r>
                <a:rPr lang="he-IL" dirty="0"/>
                <a:t>מיקום</a:t>
              </a:r>
              <a:endParaRPr lang="en-I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407D01-41CA-A043-9709-8C196C01A12F}"/>
                </a:ext>
              </a:extLst>
            </p:cNvPr>
            <p:cNvSpPr/>
            <p:nvPr/>
          </p:nvSpPr>
          <p:spPr>
            <a:xfrm>
              <a:off x="7220854" y="348342"/>
              <a:ext cx="725716" cy="841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dirty="0"/>
                <a:t>SPACY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2240948-B5B3-5349-959C-BF45D01D2B4F}"/>
                </a:ext>
              </a:extLst>
            </p:cNvPr>
            <p:cNvSpPr/>
            <p:nvPr/>
          </p:nvSpPr>
          <p:spPr>
            <a:xfrm>
              <a:off x="4158344" y="1204684"/>
              <a:ext cx="1001486" cy="907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1" eaLnBrk="1" latinLnBrk="0" hangingPunct="1"/>
              <a:r>
                <a:rPr lang="he-IL" dirty="0"/>
                <a:t>מספר ימים</a:t>
              </a:r>
              <a:endParaRPr lang="en-IL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60D320-C857-024B-A036-4750FB26F5F6}"/>
                </a:ext>
              </a:extLst>
            </p:cNvPr>
            <p:cNvSpPr/>
            <p:nvPr/>
          </p:nvSpPr>
          <p:spPr>
            <a:xfrm>
              <a:off x="8570682" y="711200"/>
              <a:ext cx="500747" cy="47389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 err="1"/>
                <a:t>P</a:t>
              </a:r>
              <a:r>
                <a:rPr lang="en-US" dirty="0"/>
                <a:t>y</a:t>
              </a:r>
              <a:endParaRPr lang="en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3BA04A-D568-5E4C-BA96-587BABF28EF3}"/>
              </a:ext>
            </a:extLst>
          </p:cNvPr>
          <p:cNvSpPr txBox="1"/>
          <p:nvPr/>
        </p:nvSpPr>
        <p:spPr>
          <a:xfrm>
            <a:off x="7901357" y="258410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340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0597-BD54-D646-9DE8-95C4651A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אג'נדה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2893-68AD-3942-9B2A-8C43DD66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</a:p>
          <a:p>
            <a:pPr algn="r" rtl="1"/>
            <a:r>
              <a:rPr lang="he-IL" dirty="0"/>
              <a:t>אתגרים</a:t>
            </a:r>
          </a:p>
          <a:p>
            <a:pPr algn="r" rtl="1"/>
            <a:r>
              <a:rPr lang="he-IL" dirty="0"/>
              <a:t>מחקר		</a:t>
            </a:r>
            <a:endParaRPr lang="en-IL" dirty="0"/>
          </a:p>
          <a:p>
            <a:pPr algn="r" rtl="1"/>
            <a:r>
              <a:rPr lang="he-IL" dirty="0"/>
              <a:t>נתונים</a:t>
            </a:r>
            <a:endParaRPr lang="en-IL" dirty="0"/>
          </a:p>
          <a:p>
            <a:pPr algn="r" rtl="1"/>
            <a:r>
              <a:rPr lang="he-IL" dirty="0"/>
              <a:t>טכנולוגיות</a:t>
            </a:r>
          </a:p>
          <a:p>
            <a:pPr algn="r" rtl="1"/>
            <a:r>
              <a:rPr lang="he-IL" dirty="0"/>
              <a:t>מאחורי הקלעים</a:t>
            </a:r>
          </a:p>
          <a:p>
            <a:pPr algn="r" rtl="1"/>
            <a:r>
              <a:rPr lang="he-IL" dirty="0"/>
              <a:t>ההצלחות שלנו</a:t>
            </a:r>
            <a:endParaRPr lang="en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2821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A367-00EE-4D4B-AA3E-519F934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D230-AA14-B249-861E-EB2593DE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 rtl="1">
              <a:buNone/>
            </a:pPr>
            <a:r>
              <a:rPr lang="he-IL" dirty="0"/>
              <a:t>הצוות התגבש לבניית צ'אט-</a:t>
            </a:r>
            <a:r>
              <a:rPr lang="he-IL" dirty="0" err="1"/>
              <a:t>בוט</a:t>
            </a:r>
            <a:r>
              <a:rPr lang="he-IL" dirty="0"/>
              <a:t>, שיעסוק בסוגיית מזג </a:t>
            </a:r>
            <a:r>
              <a:rPr lang="he-IL" dirty="0" err="1"/>
              <a:t>האויר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בשלב הזה, החלטנו, שנכין משהו להצגה, מין אב-טיפוס, על מנת לשווק את הרעיון לטדי כדי להחליט האם ממצה מבחינת ההגדרה "</a:t>
            </a:r>
            <a:r>
              <a:rPr lang="he-IL" dirty="0" err="1"/>
              <a:t>פרוייקט</a:t>
            </a:r>
            <a:r>
              <a:rPr lang="he-IL" dirty="0"/>
              <a:t> גמר".</a:t>
            </a:r>
          </a:p>
          <a:p>
            <a:pPr marL="0" indent="0" algn="r" rtl="1">
              <a:buNone/>
            </a:pPr>
            <a:r>
              <a:rPr lang="he-IL" dirty="0"/>
              <a:t>אז הגדרנו כך, </a:t>
            </a:r>
          </a:p>
          <a:p>
            <a:pPr marL="0" indent="0" algn="r" rtl="1">
              <a:buNone/>
            </a:pPr>
            <a:r>
              <a:rPr lang="he-IL" sz="2900" dirty="0"/>
              <a:t>צ'אט-</a:t>
            </a:r>
            <a:r>
              <a:rPr lang="he-IL" sz="2900" dirty="0" err="1"/>
              <a:t>בוט</a:t>
            </a:r>
            <a:r>
              <a:rPr lang="he-IL" sz="2900" dirty="0"/>
              <a:t>, שמקבל בשפה טבעית, שאלות או בקשות בנושא מזג אויר, מפענח את הקלט, ונותן מענה מותאם למשתמש</a:t>
            </a:r>
            <a:endParaRPr lang="en-US" sz="2900" dirty="0"/>
          </a:p>
          <a:p>
            <a:pPr marL="0" indent="0" algn="r" rtl="1">
              <a:buNone/>
            </a:pPr>
            <a:endParaRPr lang="he-IL" sz="2100" dirty="0"/>
          </a:p>
          <a:p>
            <a:pPr marL="0" indent="0" algn="r" rtl="1">
              <a:buNone/>
            </a:pPr>
            <a:r>
              <a:rPr lang="he-IL" sz="2100" dirty="0"/>
              <a:t>הצגנו רשימת שאלות שחשבנו לתמוך בהן, מחולקות ל- שאלות פשוטות, שאלות בינוניות מבחינת המורכבות, ושאלות מחוץ לתחום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וכך היה, עד שהוצג לטדי, ואושר! 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אז יצאנו לדרך...</a:t>
            </a:r>
          </a:p>
        </p:txBody>
      </p:sp>
    </p:spTree>
    <p:extLst>
      <p:ext uri="{BB962C8B-B14F-4D97-AF65-F5344CB8AC3E}">
        <p14:creationId xmlns:p14="http://schemas.microsoft.com/office/powerpoint/2010/main" val="4398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23EE-FF22-A34E-9F9C-CFEFD510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אתגרים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A46C-8AD6-834E-8988-98C584FD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"מנוע" שיפענח את המילים המתקבלות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רכיב שיידע לתת את מזג </a:t>
            </a:r>
            <a:r>
              <a:rPr lang="he-IL" dirty="0" err="1"/>
              <a:t>האויר</a:t>
            </a:r>
            <a:endParaRPr lang="he-IL" dirty="0"/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טכנולוגיות שרצינו לממש בפרויקט על מנת להגיע לתוצר "מוגמר"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אתגרים למימוש בקוד, היו</a:t>
            </a:r>
          </a:p>
          <a:p>
            <a:pPr lvl="1" algn="r" rtl="1"/>
            <a:r>
              <a:rPr lang="he-IL" sz="1800" dirty="0"/>
              <a:t>תמיכה בזמנים</a:t>
            </a:r>
          </a:p>
          <a:p>
            <a:pPr lvl="1" algn="r" rtl="1"/>
            <a:r>
              <a:rPr lang="he-IL" sz="1800" dirty="0"/>
              <a:t>אוצר מילים בנושא מזג אויר</a:t>
            </a:r>
          </a:p>
          <a:p>
            <a:pPr lvl="1" algn="r" rtl="1"/>
            <a:r>
              <a:rPr lang="he-IL" sz="1800" dirty="0"/>
              <a:t>תמיכה בערים \ ארצות וכרכים שאינם בהכרח נתמכים ברכיב מזג </a:t>
            </a:r>
            <a:r>
              <a:rPr lang="he-IL" sz="1800" dirty="0" err="1"/>
              <a:t>האויר</a:t>
            </a:r>
            <a:r>
              <a:rPr lang="he-IL" sz="1800" dirty="0"/>
              <a:t> שלנו (API)</a:t>
            </a:r>
          </a:p>
          <a:p>
            <a:pPr lvl="1" algn="r" rtl="1"/>
            <a:r>
              <a:rPr lang="he-IL" dirty="0"/>
              <a:t>ניהול מגוון השגיאות הרחב האפשרי (גם לוגיות, כמו עיר וארץ שאינן שילוב נכון) ועוד....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ועוד...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5608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B79-42BD-3B4E-B299-C395DAE9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מחקר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8B9E-9FC2-1741-8B21-2EDF43DF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יצאנו לדרך, לחקור את האפשרויות... 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ומצאנו, </a:t>
            </a:r>
          </a:p>
          <a:p>
            <a:pPr lvl="1" algn="r" rtl="1"/>
            <a:r>
              <a:rPr lang="he-IL" dirty="0"/>
              <a:t>רכיב, קיים ולומד, בשם SPACY</a:t>
            </a:r>
          </a:p>
          <a:p>
            <a:pPr lvl="1" algn="r" rtl="1"/>
            <a:r>
              <a:rPr lang="he-IL" dirty="0"/>
              <a:t>ובאמצעות מעטפת </a:t>
            </a:r>
            <a:r>
              <a:rPr lang="en-US" dirty="0"/>
              <a:t>Flask</a:t>
            </a:r>
            <a:r>
              <a:rPr lang="he-IL" dirty="0"/>
              <a:t> ניתן להריץ את האפליקציה שלנו בתוך שרת, ולאפשר ממשק משתמש </a:t>
            </a:r>
            <a:r>
              <a:rPr lang="he-IL" dirty="0" err="1"/>
              <a:t>W</a:t>
            </a:r>
            <a:r>
              <a:rPr lang="en-US" dirty="0"/>
              <a:t>eb</a:t>
            </a:r>
            <a:r>
              <a:rPr lang="he-IL" dirty="0"/>
              <a:t>-י</a:t>
            </a:r>
          </a:p>
          <a:p>
            <a:pPr lvl="1" algn="r" rtl="1"/>
            <a:r>
              <a:rPr lang="he-IL" dirty="0"/>
              <a:t>במהלך העבודה גילינו שהאתר המארח, מוריד את האפליקציה מדי יום, וכניסה ראשונה לאחר מכן אורכת דקות ארוכות</a:t>
            </a:r>
          </a:p>
          <a:p>
            <a:pPr lvl="1" algn="r" rtl="1"/>
            <a:r>
              <a:rPr lang="he-IL" dirty="0"/>
              <a:t>בחינת</a:t>
            </a:r>
            <a:r>
              <a:rPr lang="en-US" dirty="0"/>
              <a:t> </a:t>
            </a:r>
            <a:r>
              <a:rPr lang="he-IL" dirty="0"/>
              <a:t>אופי העבודה לזיהוי תוכן, באמצעים כמו </a:t>
            </a:r>
            <a:r>
              <a:rPr lang="en-US" dirty="0" err="1"/>
              <a:t>Spacy.similarity</a:t>
            </a:r>
            <a:r>
              <a:rPr lang="en-US" dirty="0"/>
              <a:t>, </a:t>
            </a:r>
            <a:r>
              <a:rPr lang="en-US" dirty="0" err="1"/>
              <a:t>Levenstein</a:t>
            </a:r>
            <a:r>
              <a:rPr lang="he-IL" dirty="0"/>
              <a:t> </a:t>
            </a:r>
          </a:p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588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FE3D-7B88-D74A-8FCC-FB9ABA82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457200" eaLnBrk="1" latinLnBrk="0" hangingPunct="1">
              <a:spcBef>
                <a:spcPct val="0"/>
              </a:spcBef>
              <a:buNone/>
            </a:pPr>
            <a:r>
              <a:rPr lang="he-IL" dirty="0"/>
              <a:t>נתונים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CD9B-78B3-444E-B2D0-6FB7127D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he-IL" dirty="0"/>
              <a:t>לצורך מימוש הפרויקט שלנו בנינו את טבלאות הנתונים הבאות</a:t>
            </a:r>
          </a:p>
          <a:p>
            <a:pPr lvl="1" algn="r" rtl="1"/>
            <a:r>
              <a:rPr lang="he-IL" dirty="0"/>
              <a:t>ערי בירה לכל ארץ</a:t>
            </a:r>
          </a:p>
          <a:p>
            <a:pPr lvl="1" algn="r" rtl="1"/>
            <a:r>
              <a:rPr lang="he-IL" dirty="0"/>
              <a:t>רשימת יישובי ישראל </a:t>
            </a:r>
            <a:r>
              <a:rPr lang="he-IL" dirty="0" err="1"/>
              <a:t>ממופית</a:t>
            </a:r>
            <a:r>
              <a:rPr lang="he-IL" dirty="0"/>
              <a:t> לאזורים נתמכים ב API</a:t>
            </a:r>
          </a:p>
          <a:p>
            <a:pPr lvl="1" algn="r" rtl="1"/>
            <a:r>
              <a:rPr lang="he-IL" dirty="0"/>
              <a:t>רשימת מילים בנושא מזג אויר</a:t>
            </a:r>
          </a:p>
          <a:p>
            <a:pPr lvl="1" algn="r" rtl="1"/>
            <a:r>
              <a:rPr lang="he-IL" dirty="0"/>
              <a:t>מילון לתמיכה ב - זמן</a:t>
            </a:r>
          </a:p>
          <a:p>
            <a:pPr lvl="1" algn="r" rtl="1"/>
            <a:r>
              <a:rPr lang="he-IL" dirty="0"/>
              <a:t>ערים נתמכות API</a:t>
            </a:r>
          </a:p>
          <a:p>
            <a:pPr lvl="1" algn="r" rtl="1"/>
            <a:r>
              <a:rPr lang="he-IL" dirty="0"/>
              <a:t>מדינות העולם</a:t>
            </a:r>
          </a:p>
          <a:p>
            <a:pPr lvl="1" algn="r" rtl="1"/>
            <a:r>
              <a:rPr lang="he-IL" dirty="0"/>
              <a:t>ועוד...</a:t>
            </a:r>
          </a:p>
          <a:p>
            <a:pPr lvl="1"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33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30DCD-54C4-F044-9063-49D6C7A1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2BFB-9996-464F-BABF-E70AAFE5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rgbClr val="FFFFFF"/>
                </a:solidFill>
              </a:rPr>
              <a:t>SpacY</a:t>
            </a:r>
            <a:endParaRPr lang="en-US" cap="all" dirty="0">
              <a:solidFill>
                <a:srgbClr val="FFFFFF"/>
              </a:solidFill>
            </a:endParaRP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1F37024-138C-134B-9D91-037FE005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17" y="4655353"/>
            <a:ext cx="4968860" cy="1217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A21CA-F7A6-B847-AEEA-9C48B045FE59}"/>
              </a:ext>
            </a:extLst>
          </p:cNvPr>
          <p:cNvSpPr txBox="1"/>
          <p:nvPr/>
        </p:nvSpPr>
        <p:spPr>
          <a:xfrm>
            <a:off x="7597091" y="6310683"/>
            <a:ext cx="330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>
                <a:hlinkClick r:id="rId4"/>
              </a:rPr>
              <a:t>https://spacy.io/usage/spacy-101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F0F5F-5555-5848-998E-FEC5F8A3C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085" y="3033401"/>
            <a:ext cx="2459839" cy="1179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634FA-2F9C-3440-9762-401F520B7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491" y="2953921"/>
            <a:ext cx="3060938" cy="1411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7D086B-CB8A-4840-BEA0-6F94DA4C8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348" y="1459949"/>
            <a:ext cx="3073219" cy="12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AABC7-E5BD-B943-83D4-E19A9972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F0FA-C452-D549-B23D-FC5BC62C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 err="1">
                <a:solidFill>
                  <a:srgbClr val="FFFFFF"/>
                </a:solidFill>
              </a:rPr>
              <a:t>OpenWeather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</a:p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API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0D04A98-4A00-A64D-97C9-ED82E254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28" y="2437786"/>
            <a:ext cx="5124328" cy="3025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51A52-7C63-F54D-AFF5-5A8880DD025A}"/>
              </a:ext>
            </a:extLst>
          </p:cNvPr>
          <p:cNvSpPr txBox="1"/>
          <p:nvPr/>
        </p:nvSpPr>
        <p:spPr>
          <a:xfrm>
            <a:off x="7585907" y="640145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openweathermap.org</a:t>
            </a:r>
            <a:r>
              <a:rPr lang="en-US" dirty="0"/>
              <a:t>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92985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ABC7-E5BD-B943-83D4-E19A9972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טכנולוגיות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F0FA-C452-D549-B23D-FC5BC62C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>
                <a:solidFill>
                  <a:srgbClr val="FFFFFF"/>
                </a:solidFill>
              </a:rPr>
              <a:t>Flask </a:t>
            </a:r>
          </a:p>
          <a:p>
            <a:pPr marL="0" indent="0" algn="r">
              <a:buNone/>
            </a:pPr>
            <a:endParaRPr lang="en-US" cap="all" dirty="0">
              <a:solidFill>
                <a:srgbClr val="FFFFFF"/>
              </a:solidFill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8FA91DB-885E-FF42-BEDF-87AAA6D8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05985"/>
            <a:ext cx="4071093" cy="18454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939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5925</TotalTime>
  <Words>454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Nlp </vt:lpstr>
      <vt:lpstr>אג'נדה</vt:lpstr>
      <vt:lpstr>הרעיון</vt:lpstr>
      <vt:lpstr>אתגרים</vt:lpstr>
      <vt:lpstr>מחקר</vt:lpstr>
      <vt:lpstr>נתונים</vt:lpstr>
      <vt:lpstr>טכנולוגיות</vt:lpstr>
      <vt:lpstr>טכנולוגיות</vt:lpstr>
      <vt:lpstr>טכנולוגיות</vt:lpstr>
      <vt:lpstr>טכנולוגיות</vt:lpstr>
      <vt:lpstr>מאחורי הקלעים</vt:lpstr>
      <vt:lpstr>ההצלחות שלנו</vt:lpstr>
      <vt:lpstr>ההצלחות שלנו</vt:lpstr>
      <vt:lpstr>ההצלחות שלנו</vt:lpstr>
      <vt:lpstr>התנסות משותפת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</dc:title>
  <dc:creator>דניאל קורן</dc:creator>
  <cp:lastModifiedBy>דניאל קורן</cp:lastModifiedBy>
  <cp:revision>20</cp:revision>
  <dcterms:created xsi:type="dcterms:W3CDTF">2021-06-30T17:56:35Z</dcterms:created>
  <dcterms:modified xsi:type="dcterms:W3CDTF">2021-07-04T20:42:17Z</dcterms:modified>
</cp:coreProperties>
</file>