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114" d="100"/>
          <a:sy n="114" d="100"/>
        </p:scale>
        <p:origin x="512"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112C2-5CA4-4D2A-918E-AE704979DB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C2AE2DF5-9622-4506-958A-EB8CCC88AF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A55C8163-ABDC-4630-9CA5-910436F21265}"/>
              </a:ext>
            </a:extLst>
          </p:cNvPr>
          <p:cNvSpPr>
            <a:spLocks noGrp="1"/>
          </p:cNvSpPr>
          <p:nvPr>
            <p:ph type="dt" sz="half" idx="10"/>
          </p:nvPr>
        </p:nvSpPr>
        <p:spPr/>
        <p:txBody>
          <a:bodyPr/>
          <a:lstStyle/>
          <a:p>
            <a:fld id="{BF7E5485-E0D3-4B46-9CC9-1BB804591825}" type="datetimeFigureOut">
              <a:rPr lang="en-IL" smtClean="0"/>
              <a:t>04/03/2021</a:t>
            </a:fld>
            <a:endParaRPr lang="en-IL"/>
          </a:p>
        </p:txBody>
      </p:sp>
      <p:sp>
        <p:nvSpPr>
          <p:cNvPr id="5" name="Footer Placeholder 4">
            <a:extLst>
              <a:ext uri="{FF2B5EF4-FFF2-40B4-BE49-F238E27FC236}">
                <a16:creationId xmlns:a16="http://schemas.microsoft.com/office/drawing/2014/main" id="{8CDAF29D-1242-4889-AD66-BFC74FB6F99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0E8C190-FF34-4CBD-96C2-306A1117CFE6}"/>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2066598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D81A1-73BE-45F2-A84B-701940A3EB82}"/>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D988E1A1-C0BF-425F-B6ED-388E812C29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D689B61-BBE2-4768-81AB-4F65BF39BAE3}"/>
              </a:ext>
            </a:extLst>
          </p:cNvPr>
          <p:cNvSpPr>
            <a:spLocks noGrp="1"/>
          </p:cNvSpPr>
          <p:nvPr>
            <p:ph type="dt" sz="half" idx="10"/>
          </p:nvPr>
        </p:nvSpPr>
        <p:spPr/>
        <p:txBody>
          <a:bodyPr/>
          <a:lstStyle/>
          <a:p>
            <a:fld id="{BF7E5485-E0D3-4B46-9CC9-1BB804591825}" type="datetimeFigureOut">
              <a:rPr lang="en-IL" smtClean="0"/>
              <a:t>04/03/2021</a:t>
            </a:fld>
            <a:endParaRPr lang="en-IL"/>
          </a:p>
        </p:txBody>
      </p:sp>
      <p:sp>
        <p:nvSpPr>
          <p:cNvPr id="5" name="Footer Placeholder 4">
            <a:extLst>
              <a:ext uri="{FF2B5EF4-FFF2-40B4-BE49-F238E27FC236}">
                <a16:creationId xmlns:a16="http://schemas.microsoft.com/office/drawing/2014/main" id="{33D4F534-BAE9-45A8-8D9A-4734B983080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07885AD-C56E-4313-8BEC-7A4642530838}"/>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3869814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EC3BA5-9EFC-4794-A56C-B910FB69D7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438890BA-D857-40FA-8B88-F7A1FBF83D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54D796F-C380-4FD9-ABE6-384321FF24D2}"/>
              </a:ext>
            </a:extLst>
          </p:cNvPr>
          <p:cNvSpPr>
            <a:spLocks noGrp="1"/>
          </p:cNvSpPr>
          <p:nvPr>
            <p:ph type="dt" sz="half" idx="10"/>
          </p:nvPr>
        </p:nvSpPr>
        <p:spPr/>
        <p:txBody>
          <a:bodyPr/>
          <a:lstStyle/>
          <a:p>
            <a:fld id="{BF7E5485-E0D3-4B46-9CC9-1BB804591825}" type="datetimeFigureOut">
              <a:rPr lang="en-IL" smtClean="0"/>
              <a:t>04/03/2021</a:t>
            </a:fld>
            <a:endParaRPr lang="en-IL"/>
          </a:p>
        </p:txBody>
      </p:sp>
      <p:sp>
        <p:nvSpPr>
          <p:cNvPr id="5" name="Footer Placeholder 4">
            <a:extLst>
              <a:ext uri="{FF2B5EF4-FFF2-40B4-BE49-F238E27FC236}">
                <a16:creationId xmlns:a16="http://schemas.microsoft.com/office/drawing/2014/main" id="{CD876D29-5499-421F-91CB-D8B75640394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CC2EAE5-ECFF-4173-B21E-3BE216C00B94}"/>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3509092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C39F-D1D5-421E-96E8-399BE704C123}"/>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D6F750E1-7A68-44E7-915F-B38241DF19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9701C63-DC89-46E9-8FC2-B2553136A251}"/>
              </a:ext>
            </a:extLst>
          </p:cNvPr>
          <p:cNvSpPr>
            <a:spLocks noGrp="1"/>
          </p:cNvSpPr>
          <p:nvPr>
            <p:ph type="dt" sz="half" idx="10"/>
          </p:nvPr>
        </p:nvSpPr>
        <p:spPr/>
        <p:txBody>
          <a:bodyPr/>
          <a:lstStyle/>
          <a:p>
            <a:fld id="{BF7E5485-E0D3-4B46-9CC9-1BB804591825}" type="datetimeFigureOut">
              <a:rPr lang="en-IL" smtClean="0"/>
              <a:t>04/03/2021</a:t>
            </a:fld>
            <a:endParaRPr lang="en-IL"/>
          </a:p>
        </p:txBody>
      </p:sp>
      <p:sp>
        <p:nvSpPr>
          <p:cNvPr id="5" name="Footer Placeholder 4">
            <a:extLst>
              <a:ext uri="{FF2B5EF4-FFF2-40B4-BE49-F238E27FC236}">
                <a16:creationId xmlns:a16="http://schemas.microsoft.com/office/drawing/2014/main" id="{BDC0C43D-3B2A-4B68-87D2-919DCF6E34B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DB18E8F-6AA4-4C8B-8403-7D5B846EE0C4}"/>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1682921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7AF9A-518D-4E33-A3FE-F17572441E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E28F2EDE-0EE1-4CF9-98FC-6BC4B64F08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2B1F7F-828C-4F8B-9033-1377112988BF}"/>
              </a:ext>
            </a:extLst>
          </p:cNvPr>
          <p:cNvSpPr>
            <a:spLocks noGrp="1"/>
          </p:cNvSpPr>
          <p:nvPr>
            <p:ph type="dt" sz="half" idx="10"/>
          </p:nvPr>
        </p:nvSpPr>
        <p:spPr/>
        <p:txBody>
          <a:bodyPr/>
          <a:lstStyle/>
          <a:p>
            <a:fld id="{BF7E5485-E0D3-4B46-9CC9-1BB804591825}" type="datetimeFigureOut">
              <a:rPr lang="en-IL" smtClean="0"/>
              <a:t>04/03/2021</a:t>
            </a:fld>
            <a:endParaRPr lang="en-IL"/>
          </a:p>
        </p:txBody>
      </p:sp>
      <p:sp>
        <p:nvSpPr>
          <p:cNvPr id="5" name="Footer Placeholder 4">
            <a:extLst>
              <a:ext uri="{FF2B5EF4-FFF2-40B4-BE49-F238E27FC236}">
                <a16:creationId xmlns:a16="http://schemas.microsoft.com/office/drawing/2014/main" id="{96B6BA4A-58CC-4BD9-8309-D69CDE9C3AC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B6FE5C4-1950-45BC-962C-8B51E8C2501C}"/>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243257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01A9-7027-461B-B6C9-8C5EE7154CE2}"/>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12DD769F-5E86-4FE4-A5E7-6746619607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29505E4A-6517-4BAE-A4BE-48229C1B35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473C10A8-3DF1-4417-90A6-56D325732406}"/>
              </a:ext>
            </a:extLst>
          </p:cNvPr>
          <p:cNvSpPr>
            <a:spLocks noGrp="1"/>
          </p:cNvSpPr>
          <p:nvPr>
            <p:ph type="dt" sz="half" idx="10"/>
          </p:nvPr>
        </p:nvSpPr>
        <p:spPr/>
        <p:txBody>
          <a:bodyPr/>
          <a:lstStyle/>
          <a:p>
            <a:fld id="{BF7E5485-E0D3-4B46-9CC9-1BB804591825}" type="datetimeFigureOut">
              <a:rPr lang="en-IL" smtClean="0"/>
              <a:t>04/03/2021</a:t>
            </a:fld>
            <a:endParaRPr lang="en-IL"/>
          </a:p>
        </p:txBody>
      </p:sp>
      <p:sp>
        <p:nvSpPr>
          <p:cNvPr id="6" name="Footer Placeholder 5">
            <a:extLst>
              <a:ext uri="{FF2B5EF4-FFF2-40B4-BE49-F238E27FC236}">
                <a16:creationId xmlns:a16="http://schemas.microsoft.com/office/drawing/2014/main" id="{4061F211-C9DA-4E87-839C-E52D096B47E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5DCC191-31E4-427F-B7FA-D73DF9C0D7D4}"/>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1373852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EA47-22CE-4C8F-9FE7-5131F77937BC}"/>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123ED41-350C-429E-96DD-A0CC0D0669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FBFA94-761E-4113-9A33-D2458511ED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EED8E339-48AC-4227-B0A4-0460595131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135E2C-93A6-4F8B-BA09-C1EEF578A2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244952DC-EC60-4678-8C48-9ED135D524EB}"/>
              </a:ext>
            </a:extLst>
          </p:cNvPr>
          <p:cNvSpPr>
            <a:spLocks noGrp="1"/>
          </p:cNvSpPr>
          <p:nvPr>
            <p:ph type="dt" sz="half" idx="10"/>
          </p:nvPr>
        </p:nvSpPr>
        <p:spPr/>
        <p:txBody>
          <a:bodyPr/>
          <a:lstStyle/>
          <a:p>
            <a:fld id="{BF7E5485-E0D3-4B46-9CC9-1BB804591825}" type="datetimeFigureOut">
              <a:rPr lang="en-IL" smtClean="0"/>
              <a:t>04/03/2021</a:t>
            </a:fld>
            <a:endParaRPr lang="en-IL"/>
          </a:p>
        </p:txBody>
      </p:sp>
      <p:sp>
        <p:nvSpPr>
          <p:cNvPr id="8" name="Footer Placeholder 7">
            <a:extLst>
              <a:ext uri="{FF2B5EF4-FFF2-40B4-BE49-F238E27FC236}">
                <a16:creationId xmlns:a16="http://schemas.microsoft.com/office/drawing/2014/main" id="{E5662309-899B-4EA6-BC96-217D6ED2A101}"/>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051FAFAC-6EE7-44F1-9F80-B2108456ABBE}"/>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2905338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73E89-5938-472F-B9F4-61CB91B826EE}"/>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C9AF2DE-C3BD-4D78-A039-E19A6ACE385D}"/>
              </a:ext>
            </a:extLst>
          </p:cNvPr>
          <p:cNvSpPr>
            <a:spLocks noGrp="1"/>
          </p:cNvSpPr>
          <p:nvPr>
            <p:ph type="dt" sz="half" idx="10"/>
          </p:nvPr>
        </p:nvSpPr>
        <p:spPr/>
        <p:txBody>
          <a:bodyPr/>
          <a:lstStyle/>
          <a:p>
            <a:fld id="{BF7E5485-E0D3-4B46-9CC9-1BB804591825}" type="datetimeFigureOut">
              <a:rPr lang="en-IL" smtClean="0"/>
              <a:t>04/03/2021</a:t>
            </a:fld>
            <a:endParaRPr lang="en-IL"/>
          </a:p>
        </p:txBody>
      </p:sp>
      <p:sp>
        <p:nvSpPr>
          <p:cNvPr id="4" name="Footer Placeholder 3">
            <a:extLst>
              <a:ext uri="{FF2B5EF4-FFF2-40B4-BE49-F238E27FC236}">
                <a16:creationId xmlns:a16="http://schemas.microsoft.com/office/drawing/2014/main" id="{87E69004-6E8D-4B84-80B5-F2F844B796DE}"/>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715F50C1-B99F-429D-9806-C4BBECBB1451}"/>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3431491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C89873-9EF0-4BCB-A9F0-05CB0EDDAEAA}"/>
              </a:ext>
            </a:extLst>
          </p:cNvPr>
          <p:cNvSpPr>
            <a:spLocks noGrp="1"/>
          </p:cNvSpPr>
          <p:nvPr>
            <p:ph type="dt" sz="half" idx="10"/>
          </p:nvPr>
        </p:nvSpPr>
        <p:spPr/>
        <p:txBody>
          <a:bodyPr/>
          <a:lstStyle/>
          <a:p>
            <a:fld id="{BF7E5485-E0D3-4B46-9CC9-1BB804591825}" type="datetimeFigureOut">
              <a:rPr lang="en-IL" smtClean="0"/>
              <a:t>04/03/2021</a:t>
            </a:fld>
            <a:endParaRPr lang="en-IL"/>
          </a:p>
        </p:txBody>
      </p:sp>
      <p:sp>
        <p:nvSpPr>
          <p:cNvPr id="3" name="Footer Placeholder 2">
            <a:extLst>
              <a:ext uri="{FF2B5EF4-FFF2-40B4-BE49-F238E27FC236}">
                <a16:creationId xmlns:a16="http://schemas.microsoft.com/office/drawing/2014/main" id="{42DA03FD-C9CE-42B3-953B-FEBF3F276D59}"/>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D52BAC63-827C-4F79-BC3C-077E19902210}"/>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435420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9FD5-7BD4-4E69-AED3-A21C01B78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96750FFB-BEB5-4B1D-9D86-BFCCB002FC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97ECAFAA-E9D2-44D6-B21A-5B06F76CC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F6EC42-517E-4289-9A99-1004636CD3D0}"/>
              </a:ext>
            </a:extLst>
          </p:cNvPr>
          <p:cNvSpPr>
            <a:spLocks noGrp="1"/>
          </p:cNvSpPr>
          <p:nvPr>
            <p:ph type="dt" sz="half" idx="10"/>
          </p:nvPr>
        </p:nvSpPr>
        <p:spPr/>
        <p:txBody>
          <a:bodyPr/>
          <a:lstStyle/>
          <a:p>
            <a:fld id="{BF7E5485-E0D3-4B46-9CC9-1BB804591825}" type="datetimeFigureOut">
              <a:rPr lang="en-IL" smtClean="0"/>
              <a:t>04/03/2021</a:t>
            </a:fld>
            <a:endParaRPr lang="en-IL"/>
          </a:p>
        </p:txBody>
      </p:sp>
      <p:sp>
        <p:nvSpPr>
          <p:cNvPr id="6" name="Footer Placeholder 5">
            <a:extLst>
              <a:ext uri="{FF2B5EF4-FFF2-40B4-BE49-F238E27FC236}">
                <a16:creationId xmlns:a16="http://schemas.microsoft.com/office/drawing/2014/main" id="{EB96D3BE-36D4-472D-A78B-75869CEF66A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2D80841-4036-4E02-8C46-10F5678D19B1}"/>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3245003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C6F8-63F1-467C-8187-D69B97273C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B447E54A-1B6D-4C0E-99AF-903E3D0898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8928AD24-616A-4B85-96C1-2A38FC8794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3362FA-C2A9-4900-8CA6-58BB781DD166}"/>
              </a:ext>
            </a:extLst>
          </p:cNvPr>
          <p:cNvSpPr>
            <a:spLocks noGrp="1"/>
          </p:cNvSpPr>
          <p:nvPr>
            <p:ph type="dt" sz="half" idx="10"/>
          </p:nvPr>
        </p:nvSpPr>
        <p:spPr/>
        <p:txBody>
          <a:bodyPr/>
          <a:lstStyle/>
          <a:p>
            <a:fld id="{BF7E5485-E0D3-4B46-9CC9-1BB804591825}" type="datetimeFigureOut">
              <a:rPr lang="en-IL" smtClean="0"/>
              <a:t>04/03/2021</a:t>
            </a:fld>
            <a:endParaRPr lang="en-IL"/>
          </a:p>
        </p:txBody>
      </p:sp>
      <p:sp>
        <p:nvSpPr>
          <p:cNvPr id="6" name="Footer Placeholder 5">
            <a:extLst>
              <a:ext uri="{FF2B5EF4-FFF2-40B4-BE49-F238E27FC236}">
                <a16:creationId xmlns:a16="http://schemas.microsoft.com/office/drawing/2014/main" id="{D2E17DD2-9791-457B-9280-13374B27750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1CA61719-803F-48C3-9C3E-3AEA5F7D3FB2}"/>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221981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A1AA03-94EE-4D3F-A587-B29412E23B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2498D06D-44E1-4839-B00B-C03A892E65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976BE51-82A8-4BEE-9607-BB6EF0B8C8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7E5485-E0D3-4B46-9CC9-1BB804591825}" type="datetimeFigureOut">
              <a:rPr lang="en-IL" smtClean="0"/>
              <a:t>04/03/2021</a:t>
            </a:fld>
            <a:endParaRPr lang="en-IL"/>
          </a:p>
        </p:txBody>
      </p:sp>
      <p:sp>
        <p:nvSpPr>
          <p:cNvPr id="5" name="Footer Placeholder 4">
            <a:extLst>
              <a:ext uri="{FF2B5EF4-FFF2-40B4-BE49-F238E27FC236}">
                <a16:creationId xmlns:a16="http://schemas.microsoft.com/office/drawing/2014/main" id="{A5D6118D-7A4D-404E-804E-A2DE5DFA2A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ED05FF75-5C5E-46AC-BF44-FE9114D8D3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6627CA-D7E3-4BFC-9DF1-73843212B874}" type="slidenum">
              <a:rPr lang="en-IL" smtClean="0"/>
              <a:t>‹#›</a:t>
            </a:fld>
            <a:endParaRPr lang="en-IL"/>
          </a:p>
        </p:txBody>
      </p:sp>
    </p:spTree>
    <p:extLst>
      <p:ext uri="{BB962C8B-B14F-4D97-AF65-F5344CB8AC3E}">
        <p14:creationId xmlns:p14="http://schemas.microsoft.com/office/powerpoint/2010/main" val="2129589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64574-7A7F-4631-A49B-D044913BD37B}"/>
              </a:ext>
            </a:extLst>
          </p:cNvPr>
          <p:cNvSpPr>
            <a:spLocks noGrp="1"/>
          </p:cNvSpPr>
          <p:nvPr>
            <p:ph type="ctrTitle"/>
          </p:nvPr>
        </p:nvSpPr>
        <p:spPr/>
        <p:txBody>
          <a:bodyPr/>
          <a:lstStyle/>
          <a:p>
            <a:endParaRPr lang="en-IL" dirty="0"/>
          </a:p>
        </p:txBody>
      </p:sp>
      <p:sp>
        <p:nvSpPr>
          <p:cNvPr id="3" name="Subtitle 2">
            <a:extLst>
              <a:ext uri="{FF2B5EF4-FFF2-40B4-BE49-F238E27FC236}">
                <a16:creationId xmlns:a16="http://schemas.microsoft.com/office/drawing/2014/main" id="{023C5108-F618-4BF8-AF7A-8E440435305A}"/>
              </a:ext>
            </a:extLst>
          </p:cNvPr>
          <p:cNvSpPr>
            <a:spLocks noGrp="1"/>
          </p:cNvSpPr>
          <p:nvPr>
            <p:ph type="subTitle" idx="1"/>
          </p:nvPr>
        </p:nvSpPr>
        <p:spPr/>
        <p:txBody>
          <a:bodyPr/>
          <a:lstStyle/>
          <a:p>
            <a:endParaRPr lang="en-IL"/>
          </a:p>
        </p:txBody>
      </p:sp>
    </p:spTree>
    <p:extLst>
      <p:ext uri="{BB962C8B-B14F-4D97-AF65-F5344CB8AC3E}">
        <p14:creationId xmlns:p14="http://schemas.microsoft.com/office/powerpoint/2010/main" val="3703263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0C47C-32B4-4750-97B2-9713881FD63A}"/>
              </a:ext>
            </a:extLst>
          </p:cNvPr>
          <p:cNvSpPr>
            <a:spLocks noGrp="1"/>
          </p:cNvSpPr>
          <p:nvPr>
            <p:ph type="title"/>
          </p:nvPr>
        </p:nvSpPr>
        <p:spPr/>
        <p:txBody>
          <a:bodyPr/>
          <a:lstStyle/>
          <a:p>
            <a:r>
              <a:rPr lang="en-IL" dirty="0"/>
              <a:t>Split</a:t>
            </a:r>
          </a:p>
        </p:txBody>
      </p:sp>
      <p:sp>
        <p:nvSpPr>
          <p:cNvPr id="3" name="Content Placeholder 2">
            <a:extLst>
              <a:ext uri="{FF2B5EF4-FFF2-40B4-BE49-F238E27FC236}">
                <a16:creationId xmlns:a16="http://schemas.microsoft.com/office/drawing/2014/main" id="{E528C9BA-CC46-4737-B164-3E18944EAA09}"/>
              </a:ext>
            </a:extLst>
          </p:cNvPr>
          <p:cNvSpPr>
            <a:spLocks noGrp="1"/>
          </p:cNvSpPr>
          <p:nvPr>
            <p:ph idx="1"/>
          </p:nvPr>
        </p:nvSpPr>
        <p:spPr/>
        <p:txBody>
          <a:bodyPr/>
          <a:lstStyle/>
          <a:p>
            <a:r>
              <a:rPr lang="en-US" dirty="0"/>
              <a:t>So, we split the dataset to :</a:t>
            </a:r>
          </a:p>
          <a:p>
            <a:pPr lvl="1"/>
            <a:r>
              <a:rPr lang="en-US" dirty="0"/>
              <a:t>Over 1500 EUR price</a:t>
            </a:r>
          </a:p>
          <a:p>
            <a:pPr lvl="1"/>
            <a:r>
              <a:rPr lang="en-US" dirty="0"/>
              <a:t>Under 1500 EUR price</a:t>
            </a:r>
          </a:p>
          <a:p>
            <a:r>
              <a:rPr lang="en-US" dirty="0"/>
              <a:t>The feature importance support that decision</a:t>
            </a:r>
          </a:p>
          <a:p>
            <a:endParaRPr lang="en-US" dirty="0"/>
          </a:p>
          <a:p>
            <a:endParaRPr lang="en-US" dirty="0"/>
          </a:p>
          <a:p>
            <a:r>
              <a:rPr lang="he-IL" dirty="0"/>
              <a:t>להציג </a:t>
            </a:r>
            <a:r>
              <a:rPr lang="he-IL" dirty="0" err="1"/>
              <a:t>פיצר</a:t>
            </a:r>
            <a:r>
              <a:rPr lang="he-IL" dirty="0"/>
              <a:t> </a:t>
            </a:r>
            <a:r>
              <a:rPr lang="he-IL" dirty="0" err="1"/>
              <a:t>אימפורטנס</a:t>
            </a:r>
            <a:r>
              <a:rPr lang="he-IL" dirty="0"/>
              <a:t> של שני המודלים</a:t>
            </a:r>
            <a:endParaRPr lang="en-IL" dirty="0"/>
          </a:p>
        </p:txBody>
      </p:sp>
    </p:spTree>
    <p:extLst>
      <p:ext uri="{BB962C8B-B14F-4D97-AF65-F5344CB8AC3E}">
        <p14:creationId xmlns:p14="http://schemas.microsoft.com/office/powerpoint/2010/main" val="3050338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8BA03-47F5-4779-B066-CACC24233DD6}"/>
              </a:ext>
            </a:extLst>
          </p:cNvPr>
          <p:cNvSpPr>
            <a:spLocks noGrp="1"/>
          </p:cNvSpPr>
          <p:nvPr>
            <p:ph type="title"/>
          </p:nvPr>
        </p:nvSpPr>
        <p:spPr/>
        <p:txBody>
          <a:bodyPr/>
          <a:lstStyle/>
          <a:p>
            <a:r>
              <a:rPr lang="en-US" dirty="0"/>
              <a:t>Models run results</a:t>
            </a:r>
            <a:endParaRPr lang="en-IL" dirty="0"/>
          </a:p>
        </p:txBody>
      </p:sp>
      <p:sp>
        <p:nvSpPr>
          <p:cNvPr id="3" name="Content Placeholder 2">
            <a:extLst>
              <a:ext uri="{FF2B5EF4-FFF2-40B4-BE49-F238E27FC236}">
                <a16:creationId xmlns:a16="http://schemas.microsoft.com/office/drawing/2014/main" id="{71719A31-D3F5-446D-8EF8-BDAA26299810}"/>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997364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DCCAD-054A-4048-8E59-34094068A7E5}"/>
              </a:ext>
            </a:extLst>
          </p:cNvPr>
          <p:cNvSpPr>
            <a:spLocks noGrp="1"/>
          </p:cNvSpPr>
          <p:nvPr>
            <p:ph type="title"/>
          </p:nvPr>
        </p:nvSpPr>
        <p:spPr/>
        <p:txBody>
          <a:bodyPr/>
          <a:lstStyle/>
          <a:p>
            <a:r>
              <a:rPr lang="en-US" dirty="0"/>
              <a:t>Summary of done and future</a:t>
            </a:r>
            <a:endParaRPr lang="en-IL" dirty="0"/>
          </a:p>
        </p:txBody>
      </p:sp>
      <p:sp>
        <p:nvSpPr>
          <p:cNvPr id="3" name="Content Placeholder 2">
            <a:extLst>
              <a:ext uri="{FF2B5EF4-FFF2-40B4-BE49-F238E27FC236}">
                <a16:creationId xmlns:a16="http://schemas.microsoft.com/office/drawing/2014/main" id="{EF982A48-2BEC-4AF1-818D-DD44C12F51F1}"/>
              </a:ext>
            </a:extLst>
          </p:cNvPr>
          <p:cNvSpPr>
            <a:spLocks noGrp="1"/>
          </p:cNvSpPr>
          <p:nvPr>
            <p:ph idx="1"/>
          </p:nvPr>
        </p:nvSpPr>
        <p:spPr/>
        <p:txBody>
          <a:bodyPr>
            <a:normAutofit/>
          </a:bodyPr>
          <a:lstStyle/>
          <a:p>
            <a:r>
              <a:rPr lang="en-US" dirty="0"/>
              <a:t>Having Categorical dataset did not affect the result</a:t>
            </a:r>
          </a:p>
          <a:p>
            <a:r>
              <a:rPr lang="en-US" dirty="0"/>
              <a:t>Even after the dataset split, over 3K prediction was hard to the model</a:t>
            </a:r>
          </a:p>
          <a:p>
            <a:r>
              <a:rPr lang="en-US" dirty="0"/>
              <a:t>To set Random Forest model hyper-parameters, we used grid search</a:t>
            </a:r>
          </a:p>
          <a:p>
            <a:r>
              <a:rPr lang="en-US" dirty="0"/>
              <a:t>Use of models we didn’t learn in class</a:t>
            </a:r>
          </a:p>
          <a:p>
            <a:endParaRPr lang="en-US" dirty="0"/>
          </a:p>
          <a:p>
            <a:r>
              <a:rPr lang="en-US" b="1" dirty="0"/>
              <a:t>Future – To Do list</a:t>
            </a:r>
          </a:p>
          <a:p>
            <a:r>
              <a:rPr lang="en-US" dirty="0"/>
              <a:t>Permutation – check the effect of using it</a:t>
            </a:r>
          </a:p>
          <a:p>
            <a:r>
              <a:rPr lang="en-US" dirty="0"/>
              <a:t>Remove features with high correlation</a:t>
            </a:r>
            <a:endParaRPr lang="he-IL" dirty="0"/>
          </a:p>
        </p:txBody>
      </p:sp>
    </p:spTree>
    <p:extLst>
      <p:ext uri="{BB962C8B-B14F-4D97-AF65-F5344CB8AC3E}">
        <p14:creationId xmlns:p14="http://schemas.microsoft.com/office/powerpoint/2010/main" val="2031062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80CC9-A009-4D2E-A507-0EC04D2B0B19}"/>
              </a:ext>
            </a:extLst>
          </p:cNvPr>
          <p:cNvSpPr>
            <a:spLocks noGrp="1"/>
          </p:cNvSpPr>
          <p:nvPr>
            <p:ph type="title"/>
          </p:nvPr>
        </p:nvSpPr>
        <p:spPr/>
        <p:txBody>
          <a:bodyPr/>
          <a:lstStyle/>
          <a:p>
            <a:pPr algn="ctr"/>
            <a:r>
              <a:rPr lang="en-GB" dirty="0"/>
              <a:t>Laptop price prediction</a:t>
            </a:r>
            <a:endParaRPr lang="en-IL" dirty="0"/>
          </a:p>
        </p:txBody>
      </p:sp>
      <p:sp>
        <p:nvSpPr>
          <p:cNvPr id="3" name="Content Placeholder 2">
            <a:extLst>
              <a:ext uri="{FF2B5EF4-FFF2-40B4-BE49-F238E27FC236}">
                <a16:creationId xmlns:a16="http://schemas.microsoft.com/office/drawing/2014/main" id="{82700E00-C68D-4FD0-9095-F404A516C73D}"/>
              </a:ext>
            </a:extLst>
          </p:cNvPr>
          <p:cNvSpPr>
            <a:spLocks noGrp="1"/>
          </p:cNvSpPr>
          <p:nvPr>
            <p:ph idx="1"/>
          </p:nvPr>
        </p:nvSpPr>
        <p:spPr>
          <a:xfrm>
            <a:off x="838200" y="1825625"/>
            <a:ext cx="10515600" cy="1805849"/>
          </a:xfrm>
        </p:spPr>
        <p:txBody>
          <a:bodyPr>
            <a:normAutofit/>
          </a:bodyPr>
          <a:lstStyle/>
          <a:p>
            <a:r>
              <a:rPr lang="en-GB" sz="3200" dirty="0"/>
              <a:t>Our goals in this project was to find the most effective features to predict laptop prices</a:t>
            </a:r>
            <a:endParaRPr lang="en-US" sz="3200" dirty="0"/>
          </a:p>
          <a:p>
            <a:endParaRPr lang="he-IL" dirty="0"/>
          </a:p>
          <a:p>
            <a:endParaRPr lang="en-GB" dirty="0"/>
          </a:p>
          <a:p>
            <a:endParaRPr lang="en-GB" dirty="0"/>
          </a:p>
          <a:p>
            <a:endParaRPr lang="en-IL" dirty="0"/>
          </a:p>
        </p:txBody>
      </p:sp>
      <p:sp>
        <p:nvSpPr>
          <p:cNvPr id="4" name="TextBox 3">
            <a:extLst>
              <a:ext uri="{FF2B5EF4-FFF2-40B4-BE49-F238E27FC236}">
                <a16:creationId xmlns:a16="http://schemas.microsoft.com/office/drawing/2014/main" id="{7036F7AC-BE8A-4A88-999B-518F7F3213B6}"/>
              </a:ext>
            </a:extLst>
          </p:cNvPr>
          <p:cNvSpPr txBox="1"/>
          <p:nvPr/>
        </p:nvSpPr>
        <p:spPr>
          <a:xfrm>
            <a:off x="1672046" y="4641669"/>
            <a:ext cx="6775268" cy="369332"/>
          </a:xfrm>
          <a:prstGeom prst="rect">
            <a:avLst/>
          </a:prstGeom>
          <a:noFill/>
        </p:spPr>
        <p:txBody>
          <a:bodyPr wrap="square" rtlCol="0">
            <a:spAutoFit/>
          </a:bodyPr>
          <a:lstStyle/>
          <a:p>
            <a:r>
              <a:rPr lang="he-IL" dirty="0"/>
              <a:t>תמונה של לפטופ </a:t>
            </a:r>
            <a:endParaRPr lang="en-IL" dirty="0"/>
          </a:p>
        </p:txBody>
      </p:sp>
    </p:spTree>
    <p:extLst>
      <p:ext uri="{BB962C8B-B14F-4D97-AF65-F5344CB8AC3E}">
        <p14:creationId xmlns:p14="http://schemas.microsoft.com/office/powerpoint/2010/main" val="2741309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3F41A-224A-4149-B5D2-40153D057A33}"/>
              </a:ext>
            </a:extLst>
          </p:cNvPr>
          <p:cNvSpPr>
            <a:spLocks noGrp="1"/>
          </p:cNvSpPr>
          <p:nvPr>
            <p:ph type="title"/>
          </p:nvPr>
        </p:nvSpPr>
        <p:spPr/>
        <p:txBody>
          <a:bodyPr/>
          <a:lstStyle/>
          <a:p>
            <a:r>
              <a:rPr lang="en-US" dirty="0"/>
              <a:t>The Dataset</a:t>
            </a:r>
            <a:endParaRPr lang="en-IL" dirty="0"/>
          </a:p>
        </p:txBody>
      </p:sp>
      <p:sp>
        <p:nvSpPr>
          <p:cNvPr id="3" name="Content Placeholder 2">
            <a:extLst>
              <a:ext uri="{FF2B5EF4-FFF2-40B4-BE49-F238E27FC236}">
                <a16:creationId xmlns:a16="http://schemas.microsoft.com/office/drawing/2014/main" id="{9DFE88C1-BAA0-4C69-8542-60C75FDC367F}"/>
              </a:ext>
            </a:extLst>
          </p:cNvPr>
          <p:cNvSpPr>
            <a:spLocks noGrp="1"/>
          </p:cNvSpPr>
          <p:nvPr>
            <p:ph idx="1"/>
          </p:nvPr>
        </p:nvSpPr>
        <p:spPr>
          <a:xfrm>
            <a:off x="838200" y="1825625"/>
            <a:ext cx="10515600" cy="1788432"/>
          </a:xfrm>
        </p:spPr>
        <p:txBody>
          <a:bodyPr>
            <a:normAutofit/>
          </a:bodyPr>
          <a:lstStyle/>
          <a:p>
            <a:r>
              <a:rPr lang="en-US" sz="2400" dirty="0"/>
              <a:t>Dataset loaded from Kaggle, contain 1303 records and 12 columns.</a:t>
            </a:r>
          </a:p>
          <a:p>
            <a:r>
              <a:rPr lang="en-US" sz="2400" dirty="0"/>
              <a:t>our target variable is laptop price in EUR  </a:t>
            </a:r>
            <a:endParaRPr lang="en-IL" sz="2400" dirty="0"/>
          </a:p>
        </p:txBody>
      </p:sp>
      <p:sp>
        <p:nvSpPr>
          <p:cNvPr id="4" name="TextBox 3">
            <a:extLst>
              <a:ext uri="{FF2B5EF4-FFF2-40B4-BE49-F238E27FC236}">
                <a16:creationId xmlns:a16="http://schemas.microsoft.com/office/drawing/2014/main" id="{6000E7A6-FBA0-4AD6-975E-27FA3B605EC7}"/>
              </a:ext>
            </a:extLst>
          </p:cNvPr>
          <p:cNvSpPr txBox="1"/>
          <p:nvPr/>
        </p:nvSpPr>
        <p:spPr>
          <a:xfrm>
            <a:off x="1976845" y="4728755"/>
            <a:ext cx="5512526" cy="369332"/>
          </a:xfrm>
          <a:prstGeom prst="rect">
            <a:avLst/>
          </a:prstGeom>
          <a:noFill/>
        </p:spPr>
        <p:txBody>
          <a:bodyPr wrap="square" rtlCol="0">
            <a:spAutoFit/>
          </a:bodyPr>
          <a:lstStyle/>
          <a:p>
            <a:r>
              <a:rPr lang="he-IL" dirty="0" err="1"/>
              <a:t>היסטוגרמה</a:t>
            </a:r>
            <a:r>
              <a:rPr lang="he-IL" dirty="0"/>
              <a:t> של מחיר הלפטופ</a:t>
            </a:r>
            <a:endParaRPr lang="en-IL" dirty="0"/>
          </a:p>
        </p:txBody>
      </p:sp>
    </p:spTree>
    <p:extLst>
      <p:ext uri="{BB962C8B-B14F-4D97-AF65-F5344CB8AC3E}">
        <p14:creationId xmlns:p14="http://schemas.microsoft.com/office/powerpoint/2010/main" val="1772990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EF9D-4CB3-40C8-A327-09CD20D2C0C7}"/>
              </a:ext>
            </a:extLst>
          </p:cNvPr>
          <p:cNvSpPr>
            <a:spLocks noGrp="1"/>
          </p:cNvSpPr>
          <p:nvPr>
            <p:ph type="title"/>
          </p:nvPr>
        </p:nvSpPr>
        <p:spPr/>
        <p:txBody>
          <a:bodyPr/>
          <a:lstStyle/>
          <a:p>
            <a:r>
              <a:rPr lang="en-US" dirty="0"/>
              <a:t>Feature Engineering</a:t>
            </a:r>
            <a:endParaRPr lang="en-IL" dirty="0"/>
          </a:p>
        </p:txBody>
      </p:sp>
      <p:sp>
        <p:nvSpPr>
          <p:cNvPr id="3" name="Content Placeholder 2">
            <a:extLst>
              <a:ext uri="{FF2B5EF4-FFF2-40B4-BE49-F238E27FC236}">
                <a16:creationId xmlns:a16="http://schemas.microsoft.com/office/drawing/2014/main" id="{6FDAEE02-5F58-4FB7-A63F-05AC4E4D1E16}"/>
              </a:ext>
            </a:extLst>
          </p:cNvPr>
          <p:cNvSpPr>
            <a:spLocks noGrp="1"/>
          </p:cNvSpPr>
          <p:nvPr>
            <p:ph idx="1"/>
          </p:nvPr>
        </p:nvSpPr>
        <p:spPr>
          <a:xfrm>
            <a:off x="838200" y="1594625"/>
            <a:ext cx="10515600" cy="2312358"/>
          </a:xfrm>
        </p:spPr>
        <p:txBody>
          <a:bodyPr>
            <a:normAutofit/>
          </a:bodyPr>
          <a:lstStyle/>
          <a:p>
            <a:r>
              <a:rPr lang="en-US" sz="2400" dirty="0"/>
              <a:t>Enrichment 20 feature from 9 columns using regex  and split.</a:t>
            </a:r>
          </a:p>
          <a:p>
            <a:pPr>
              <a:lnSpc>
                <a:spcPct val="100000"/>
              </a:lnSpc>
            </a:pPr>
            <a:r>
              <a:rPr lang="en-US" sz="2400" dirty="0"/>
              <a:t>Drop two columns of id and Product which contain unique value for each row</a:t>
            </a:r>
          </a:p>
          <a:p>
            <a:r>
              <a:rPr lang="en-US" sz="2400" dirty="0"/>
              <a:t>We approach the solution using two different datasets:</a:t>
            </a:r>
          </a:p>
          <a:p>
            <a:pPr lvl="1"/>
            <a:r>
              <a:rPr lang="en-US" sz="2000" dirty="0"/>
              <a:t>Change categorial features to numeric rank based on avg price.</a:t>
            </a:r>
          </a:p>
          <a:p>
            <a:pPr lvl="1"/>
            <a:r>
              <a:rPr lang="en-US" sz="2000" dirty="0"/>
              <a:t>Use Dummies features (flat binary dataset)</a:t>
            </a:r>
          </a:p>
          <a:p>
            <a:pPr marL="0" indent="0">
              <a:buNone/>
            </a:pPr>
            <a:endParaRPr lang="en-US" dirty="0"/>
          </a:p>
        </p:txBody>
      </p:sp>
      <p:pic>
        <p:nvPicPr>
          <p:cNvPr id="5" name="Picture 4" descr="Treemap chart&#10;&#10;Description automatically generated">
            <a:extLst>
              <a:ext uri="{FF2B5EF4-FFF2-40B4-BE49-F238E27FC236}">
                <a16:creationId xmlns:a16="http://schemas.microsoft.com/office/drawing/2014/main" id="{5B53C852-1FC7-4E93-A8D5-F78B3FD39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245" y="3906982"/>
            <a:ext cx="4975377" cy="2920546"/>
          </a:xfrm>
          <a:prstGeom prst="rect">
            <a:avLst/>
          </a:prstGeom>
        </p:spPr>
      </p:pic>
    </p:spTree>
    <p:extLst>
      <p:ext uri="{BB962C8B-B14F-4D97-AF65-F5344CB8AC3E}">
        <p14:creationId xmlns:p14="http://schemas.microsoft.com/office/powerpoint/2010/main" val="2443118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55925F-822D-4AB2-82F6-871FC35AE6AD}"/>
              </a:ext>
            </a:extLst>
          </p:cNvPr>
          <p:cNvSpPr>
            <a:spLocks noGrp="1"/>
          </p:cNvSpPr>
          <p:nvPr>
            <p:ph type="title"/>
          </p:nvPr>
        </p:nvSpPr>
        <p:spPr>
          <a:xfrm>
            <a:off x="1046746" y="586822"/>
            <a:ext cx="3560252" cy="1645920"/>
          </a:xfrm>
        </p:spPr>
        <p:txBody>
          <a:bodyPr>
            <a:normAutofit/>
          </a:bodyPr>
          <a:lstStyle/>
          <a:p>
            <a:r>
              <a:rPr lang="en-US" sz="3200"/>
              <a:t>Procedure </a:t>
            </a:r>
            <a:endParaRPr lang="en-IL" sz="3200"/>
          </a:p>
        </p:txBody>
      </p:sp>
      <p:sp>
        <p:nvSpPr>
          <p:cNvPr id="18"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5D1C92E-5190-4546-AE53-AA6A79EB9960}"/>
              </a:ext>
            </a:extLst>
          </p:cNvPr>
          <p:cNvSpPr>
            <a:spLocks noGrp="1"/>
          </p:cNvSpPr>
          <p:nvPr>
            <p:ph idx="1"/>
          </p:nvPr>
        </p:nvSpPr>
        <p:spPr>
          <a:xfrm>
            <a:off x="5351164" y="586822"/>
            <a:ext cx="6002636" cy="1645920"/>
          </a:xfrm>
        </p:spPr>
        <p:txBody>
          <a:bodyPr anchor="ctr">
            <a:normAutofit/>
          </a:bodyPr>
          <a:lstStyle/>
          <a:p>
            <a:r>
              <a:rPr lang="en-US" sz="1800" dirty="0"/>
              <a:t>Create baseline model for each type of model (DT,LR,KNN,RF)</a:t>
            </a:r>
            <a:r>
              <a:rPr lang="he-IL" sz="1800" dirty="0"/>
              <a:t> </a:t>
            </a:r>
            <a:r>
              <a:rPr lang="en-US" sz="1800" dirty="0"/>
              <a:t>and the most accurate model is RF with RMSE of X</a:t>
            </a:r>
          </a:p>
          <a:p>
            <a:pPr marL="0" indent="0">
              <a:buNone/>
            </a:pPr>
            <a:endParaRPr lang="en-IL" sz="1800" dirty="0"/>
          </a:p>
        </p:txBody>
      </p:sp>
      <p:pic>
        <p:nvPicPr>
          <p:cNvPr id="5" name="Picture 4" descr="Table&#10;&#10;Description automatically generated">
            <a:extLst>
              <a:ext uri="{FF2B5EF4-FFF2-40B4-BE49-F238E27FC236}">
                <a16:creationId xmlns:a16="http://schemas.microsoft.com/office/drawing/2014/main" id="{6B2D4842-8AE2-0848-900C-C43ECA862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84" y="3094342"/>
            <a:ext cx="11164824" cy="2763292"/>
          </a:xfrm>
          <a:prstGeom prst="rect">
            <a:avLst/>
          </a:prstGeom>
        </p:spPr>
      </p:pic>
    </p:spTree>
    <p:extLst>
      <p:ext uri="{BB962C8B-B14F-4D97-AF65-F5344CB8AC3E}">
        <p14:creationId xmlns:p14="http://schemas.microsoft.com/office/powerpoint/2010/main" val="3829495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04AD-B5F0-4DC3-8BFA-CC5EBBF1AFEE}"/>
              </a:ext>
            </a:extLst>
          </p:cNvPr>
          <p:cNvSpPr>
            <a:spLocks noGrp="1"/>
          </p:cNvSpPr>
          <p:nvPr>
            <p:ph type="title"/>
          </p:nvPr>
        </p:nvSpPr>
        <p:spPr/>
        <p:txBody>
          <a:bodyPr>
            <a:normAutofit/>
          </a:bodyPr>
          <a:lstStyle/>
          <a:p>
            <a:r>
              <a:rPr lang="en-US" dirty="0"/>
              <a:t>First Run</a:t>
            </a:r>
            <a:endParaRPr lang="en-IL" dirty="0"/>
          </a:p>
        </p:txBody>
      </p:sp>
      <p:sp>
        <p:nvSpPr>
          <p:cNvPr id="3" name="Content Placeholder 2">
            <a:extLst>
              <a:ext uri="{FF2B5EF4-FFF2-40B4-BE49-F238E27FC236}">
                <a16:creationId xmlns:a16="http://schemas.microsoft.com/office/drawing/2014/main" id="{67C5B142-50E2-4354-9937-76560BDAC99A}"/>
              </a:ext>
            </a:extLst>
          </p:cNvPr>
          <p:cNvSpPr>
            <a:spLocks noGrp="1"/>
          </p:cNvSpPr>
          <p:nvPr>
            <p:ph idx="1"/>
          </p:nvPr>
        </p:nvSpPr>
        <p:spPr/>
        <p:txBody>
          <a:bodyPr/>
          <a:lstStyle/>
          <a:p>
            <a:r>
              <a:rPr lang="en-US" dirty="0"/>
              <a:t>Our first model runs showed that laptops with price over 3K made noise to the predictions, so we cut out of the dataset the few higher than 3K in price records</a:t>
            </a:r>
          </a:p>
          <a:p>
            <a:endParaRPr lang="en-US" dirty="0"/>
          </a:p>
          <a:p>
            <a:endParaRPr lang="en-US" dirty="0"/>
          </a:p>
          <a:p>
            <a:r>
              <a:rPr lang="he-IL" dirty="0"/>
              <a:t>תמונה של חיזוי מול ביצוע שלא עובר 3500</a:t>
            </a:r>
            <a:endParaRPr lang="en-IL" dirty="0"/>
          </a:p>
        </p:txBody>
      </p:sp>
    </p:spTree>
    <p:extLst>
      <p:ext uri="{BB962C8B-B14F-4D97-AF65-F5344CB8AC3E}">
        <p14:creationId xmlns:p14="http://schemas.microsoft.com/office/powerpoint/2010/main" val="1396120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2700E-0987-4B97-9C88-3FC60E032B9A}"/>
              </a:ext>
            </a:extLst>
          </p:cNvPr>
          <p:cNvSpPr>
            <a:spLocks noGrp="1"/>
          </p:cNvSpPr>
          <p:nvPr>
            <p:ph type="title"/>
          </p:nvPr>
        </p:nvSpPr>
        <p:spPr/>
        <p:txBody>
          <a:bodyPr>
            <a:normAutofit/>
          </a:bodyPr>
          <a:lstStyle/>
          <a:p>
            <a:r>
              <a:rPr lang="en-US" dirty="0"/>
              <a:t>First Run Conclusion</a:t>
            </a:r>
            <a:endParaRPr lang="en-IL" dirty="0"/>
          </a:p>
        </p:txBody>
      </p:sp>
      <p:sp>
        <p:nvSpPr>
          <p:cNvPr id="3" name="Content Placeholder 2">
            <a:extLst>
              <a:ext uri="{FF2B5EF4-FFF2-40B4-BE49-F238E27FC236}">
                <a16:creationId xmlns:a16="http://schemas.microsoft.com/office/drawing/2014/main" id="{5B9E14F8-1B9D-4972-A3C5-55240773646D}"/>
              </a:ext>
            </a:extLst>
          </p:cNvPr>
          <p:cNvSpPr>
            <a:spLocks noGrp="1"/>
          </p:cNvSpPr>
          <p:nvPr>
            <p:ph idx="1"/>
          </p:nvPr>
        </p:nvSpPr>
        <p:spPr/>
        <p:txBody>
          <a:bodyPr/>
          <a:lstStyle/>
          <a:p>
            <a:r>
              <a:rPr lang="en-US" dirty="0"/>
              <a:t>We saw that the most effective feature for the model was RAM memory size</a:t>
            </a:r>
          </a:p>
          <a:p>
            <a:r>
              <a:rPr lang="en-US" dirty="0"/>
              <a:t>We took it out of the dataset for second run, to see how it will use the other features</a:t>
            </a:r>
          </a:p>
          <a:p>
            <a:endParaRPr lang="en-US" dirty="0"/>
          </a:p>
          <a:p>
            <a:r>
              <a:rPr lang="he-IL" dirty="0" err="1"/>
              <a:t>פיצר</a:t>
            </a:r>
            <a:r>
              <a:rPr lang="he-IL" dirty="0"/>
              <a:t> </a:t>
            </a:r>
            <a:r>
              <a:rPr lang="he-IL" dirty="0" err="1"/>
              <a:t>אימפורטנס</a:t>
            </a:r>
            <a:r>
              <a:rPr lang="he-IL" dirty="0"/>
              <a:t> של </a:t>
            </a:r>
            <a:r>
              <a:rPr lang="he-IL" dirty="0" err="1"/>
              <a:t>הזכרון</a:t>
            </a:r>
            <a:r>
              <a:rPr lang="he-IL" dirty="0"/>
              <a:t> שתופס חמישים אחוז מה</a:t>
            </a:r>
            <a:r>
              <a:rPr lang="en-US" dirty="0"/>
              <a:t> </a:t>
            </a:r>
            <a:r>
              <a:rPr lang="he-IL" dirty="0"/>
              <a:t>השפעה</a:t>
            </a:r>
            <a:endParaRPr lang="en-IL" dirty="0"/>
          </a:p>
        </p:txBody>
      </p:sp>
    </p:spTree>
    <p:extLst>
      <p:ext uri="{BB962C8B-B14F-4D97-AF65-F5344CB8AC3E}">
        <p14:creationId xmlns:p14="http://schemas.microsoft.com/office/powerpoint/2010/main" val="526119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2CAF-BD85-44C5-B043-BA1EC1CCEAFD}"/>
              </a:ext>
            </a:extLst>
          </p:cNvPr>
          <p:cNvSpPr>
            <a:spLocks noGrp="1"/>
          </p:cNvSpPr>
          <p:nvPr>
            <p:ph type="title"/>
          </p:nvPr>
        </p:nvSpPr>
        <p:spPr/>
        <p:txBody>
          <a:bodyPr>
            <a:normAutofit/>
          </a:bodyPr>
          <a:lstStyle/>
          <a:p>
            <a:r>
              <a:rPr lang="en-IL" dirty="0"/>
              <a:t>Using 2 types of dataset conclusions</a:t>
            </a:r>
          </a:p>
        </p:txBody>
      </p:sp>
      <p:sp>
        <p:nvSpPr>
          <p:cNvPr id="3" name="Content Placeholder 2">
            <a:extLst>
              <a:ext uri="{FF2B5EF4-FFF2-40B4-BE49-F238E27FC236}">
                <a16:creationId xmlns:a16="http://schemas.microsoft.com/office/drawing/2014/main" id="{756029DD-D505-4B41-B500-2A9D3BE5726B}"/>
              </a:ext>
            </a:extLst>
          </p:cNvPr>
          <p:cNvSpPr>
            <a:spLocks noGrp="1"/>
          </p:cNvSpPr>
          <p:nvPr>
            <p:ph idx="1"/>
          </p:nvPr>
        </p:nvSpPr>
        <p:spPr/>
        <p:txBody>
          <a:bodyPr/>
          <a:lstStyle/>
          <a:p>
            <a:r>
              <a:rPr lang="en-US" dirty="0"/>
              <a:t>Both datasets came to same results more or less, with </a:t>
            </a:r>
            <a:r>
              <a:rPr lang="en-US" dirty="0" err="1"/>
              <a:t>ninor</a:t>
            </a:r>
            <a:r>
              <a:rPr lang="en-US" dirty="0"/>
              <a:t> advantage to the categorical dataset</a:t>
            </a:r>
          </a:p>
          <a:p>
            <a:endParaRPr lang="en-US" dirty="0"/>
          </a:p>
        </p:txBody>
      </p:sp>
    </p:spTree>
    <p:extLst>
      <p:ext uri="{BB962C8B-B14F-4D97-AF65-F5344CB8AC3E}">
        <p14:creationId xmlns:p14="http://schemas.microsoft.com/office/powerpoint/2010/main" val="2780999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F0246-D8EB-4475-A962-32B7E0FEA938}"/>
              </a:ext>
            </a:extLst>
          </p:cNvPr>
          <p:cNvSpPr>
            <a:spLocks noGrp="1"/>
          </p:cNvSpPr>
          <p:nvPr>
            <p:ph type="title"/>
          </p:nvPr>
        </p:nvSpPr>
        <p:spPr/>
        <p:txBody>
          <a:bodyPr/>
          <a:lstStyle/>
          <a:p>
            <a:r>
              <a:rPr lang="en-IL" dirty="0"/>
              <a:t>Predictions</a:t>
            </a:r>
          </a:p>
        </p:txBody>
      </p:sp>
      <p:sp>
        <p:nvSpPr>
          <p:cNvPr id="3" name="Content Placeholder 2">
            <a:extLst>
              <a:ext uri="{FF2B5EF4-FFF2-40B4-BE49-F238E27FC236}">
                <a16:creationId xmlns:a16="http://schemas.microsoft.com/office/drawing/2014/main" id="{77B47E91-4632-4DCC-AF78-42B771AF37B9}"/>
              </a:ext>
            </a:extLst>
          </p:cNvPr>
          <p:cNvSpPr>
            <a:spLocks noGrp="1"/>
          </p:cNvSpPr>
          <p:nvPr>
            <p:ph idx="1"/>
          </p:nvPr>
        </p:nvSpPr>
        <p:spPr/>
        <p:txBody>
          <a:bodyPr/>
          <a:lstStyle/>
          <a:p>
            <a:r>
              <a:rPr lang="en-US" dirty="0"/>
              <a:t>Random Forest model made the best predictions, but, we did notice that laptops over 1500 EUR, gave worse predictions than the under 1500 EUR</a:t>
            </a:r>
          </a:p>
          <a:p>
            <a:pPr marL="0" indent="0">
              <a:buNone/>
            </a:pPr>
            <a:endParaRPr lang="en-US" dirty="0"/>
          </a:p>
          <a:p>
            <a:r>
              <a:rPr lang="he-IL" dirty="0"/>
              <a:t>גרף של טעות מול ביצוע </a:t>
            </a:r>
            <a:endParaRPr lang="en-IL" dirty="0"/>
          </a:p>
        </p:txBody>
      </p:sp>
    </p:spTree>
    <p:extLst>
      <p:ext uri="{BB962C8B-B14F-4D97-AF65-F5344CB8AC3E}">
        <p14:creationId xmlns:p14="http://schemas.microsoft.com/office/powerpoint/2010/main" val="4193051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372</Words>
  <Application>Microsoft Macintosh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Laptop price prediction</vt:lpstr>
      <vt:lpstr>The Dataset</vt:lpstr>
      <vt:lpstr>Feature Engineering</vt:lpstr>
      <vt:lpstr>Procedure </vt:lpstr>
      <vt:lpstr>First Run</vt:lpstr>
      <vt:lpstr>First Run Conclusion</vt:lpstr>
      <vt:lpstr>Using 2 types of dataset conclusions</vt:lpstr>
      <vt:lpstr>Predictions</vt:lpstr>
      <vt:lpstr>Split</vt:lpstr>
      <vt:lpstr>Models run results</vt:lpstr>
      <vt:lpstr>Summary of done and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Itay Bactizan</dc:creator>
  <cp:lastModifiedBy>1</cp:lastModifiedBy>
  <cp:revision>14</cp:revision>
  <dcterms:created xsi:type="dcterms:W3CDTF">2021-03-04T15:59:33Z</dcterms:created>
  <dcterms:modified xsi:type="dcterms:W3CDTF">2021-03-04T18:59:35Z</dcterms:modified>
</cp:coreProperties>
</file>