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104" d="100"/>
          <a:sy n="104" d="100"/>
        </p:scale>
        <p:origin x="14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12C2-5CA4-4D2A-918E-AE704979DB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C2AE2DF5-9622-4506-958A-EB8CCC88AF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A55C8163-ABDC-4630-9CA5-910436F21265}"/>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5" name="Footer Placeholder 4">
            <a:extLst>
              <a:ext uri="{FF2B5EF4-FFF2-40B4-BE49-F238E27FC236}">
                <a16:creationId xmlns:a16="http://schemas.microsoft.com/office/drawing/2014/main" id="{8CDAF29D-1242-4889-AD66-BFC74FB6F99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0E8C190-FF34-4CBD-96C2-306A1117CFE6}"/>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066598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D81A1-73BE-45F2-A84B-701940A3EB82}"/>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D988E1A1-C0BF-425F-B6ED-388E812C2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D689B61-BBE2-4768-81AB-4F65BF39BAE3}"/>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5" name="Footer Placeholder 4">
            <a:extLst>
              <a:ext uri="{FF2B5EF4-FFF2-40B4-BE49-F238E27FC236}">
                <a16:creationId xmlns:a16="http://schemas.microsoft.com/office/drawing/2014/main" id="{33D4F534-BAE9-45A8-8D9A-4734B983080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07885AD-C56E-4313-8BEC-7A4642530838}"/>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86981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EC3BA5-9EFC-4794-A56C-B910FB69D7F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438890BA-D857-40FA-8B88-F7A1FBF83D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54D796F-C380-4FD9-ABE6-384321FF24D2}"/>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5" name="Footer Placeholder 4">
            <a:extLst>
              <a:ext uri="{FF2B5EF4-FFF2-40B4-BE49-F238E27FC236}">
                <a16:creationId xmlns:a16="http://schemas.microsoft.com/office/drawing/2014/main" id="{CD876D29-5499-421F-91CB-D8B756403942}"/>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CC2EAE5-ECFF-4173-B21E-3BE216C00B94}"/>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509092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BC39F-D1D5-421E-96E8-399BE704C123}"/>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6F750E1-7A68-44E7-915F-B38241DF19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9701C63-DC89-46E9-8FC2-B2553136A251}"/>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5" name="Footer Placeholder 4">
            <a:extLst>
              <a:ext uri="{FF2B5EF4-FFF2-40B4-BE49-F238E27FC236}">
                <a16:creationId xmlns:a16="http://schemas.microsoft.com/office/drawing/2014/main" id="{BDC0C43D-3B2A-4B68-87D2-919DCF6E34BA}"/>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4DB18E8F-6AA4-4C8B-8403-7D5B846EE0C4}"/>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168292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AF9A-518D-4E33-A3FE-F17572441E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E28F2EDE-0EE1-4CF9-98FC-6BC4B64F08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2B1F7F-828C-4F8B-9033-1377112988BF}"/>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5" name="Footer Placeholder 4">
            <a:extLst>
              <a:ext uri="{FF2B5EF4-FFF2-40B4-BE49-F238E27FC236}">
                <a16:creationId xmlns:a16="http://schemas.microsoft.com/office/drawing/2014/main" id="{96B6BA4A-58CC-4BD9-8309-D69CDE9C3AC9}"/>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B6FE5C4-1950-45BC-962C-8B51E8C2501C}"/>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43257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01A9-7027-461B-B6C9-8C5EE7154CE2}"/>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12DD769F-5E86-4FE4-A5E7-6746619607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29505E4A-6517-4BAE-A4BE-48229C1B35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473C10A8-3DF1-4417-90A6-56D325732406}"/>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6" name="Footer Placeholder 5">
            <a:extLst>
              <a:ext uri="{FF2B5EF4-FFF2-40B4-BE49-F238E27FC236}">
                <a16:creationId xmlns:a16="http://schemas.microsoft.com/office/drawing/2014/main" id="{4061F211-C9DA-4E87-839C-E52D096B47E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45DCC191-31E4-427F-B7FA-D73DF9C0D7D4}"/>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1373852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5EA47-22CE-4C8F-9FE7-5131F77937B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1123ED41-350C-429E-96DD-A0CC0D0669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FBFA94-761E-4113-9A33-D2458511ED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EED8E339-48AC-4227-B0A4-0460595131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135E2C-93A6-4F8B-BA09-C1EEF578A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244952DC-EC60-4678-8C48-9ED135D524EB}"/>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8" name="Footer Placeholder 7">
            <a:extLst>
              <a:ext uri="{FF2B5EF4-FFF2-40B4-BE49-F238E27FC236}">
                <a16:creationId xmlns:a16="http://schemas.microsoft.com/office/drawing/2014/main" id="{E5662309-899B-4EA6-BC96-217D6ED2A101}"/>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051FAFAC-6EE7-44F1-9F80-B2108456ABBE}"/>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905338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73E89-5938-472F-B9F4-61CB91B826EE}"/>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FC9AF2DE-C3BD-4D78-A039-E19A6ACE385D}"/>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4" name="Footer Placeholder 3">
            <a:extLst>
              <a:ext uri="{FF2B5EF4-FFF2-40B4-BE49-F238E27FC236}">
                <a16:creationId xmlns:a16="http://schemas.microsoft.com/office/drawing/2014/main" id="{87E69004-6E8D-4B84-80B5-F2F844B796DE}"/>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715F50C1-B99F-429D-9806-C4BBECBB1451}"/>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431491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C89873-9EF0-4BCB-A9F0-05CB0EDDAEAA}"/>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3" name="Footer Placeholder 2">
            <a:extLst>
              <a:ext uri="{FF2B5EF4-FFF2-40B4-BE49-F238E27FC236}">
                <a16:creationId xmlns:a16="http://schemas.microsoft.com/office/drawing/2014/main" id="{42DA03FD-C9CE-42B3-953B-FEBF3F276D59}"/>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D52BAC63-827C-4F79-BC3C-077E19902210}"/>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43542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9FD5-7BD4-4E69-AED3-A21C01B78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96750FFB-BEB5-4B1D-9D86-BFCCB002FC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97ECAFAA-E9D2-44D6-B21A-5B06F76CC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6EC42-517E-4289-9A99-1004636CD3D0}"/>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6" name="Footer Placeholder 5">
            <a:extLst>
              <a:ext uri="{FF2B5EF4-FFF2-40B4-BE49-F238E27FC236}">
                <a16:creationId xmlns:a16="http://schemas.microsoft.com/office/drawing/2014/main" id="{EB96D3BE-36D4-472D-A78B-75869CEF66A5}"/>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32D80841-4036-4E02-8C46-10F5678D19B1}"/>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3245003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C6F8-63F1-467C-8187-D69B97273C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B447E54A-1B6D-4C0E-99AF-903E3D0898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8928AD24-616A-4B85-96C1-2A38FC879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3362FA-C2A9-4900-8CA6-58BB781DD166}"/>
              </a:ext>
            </a:extLst>
          </p:cNvPr>
          <p:cNvSpPr>
            <a:spLocks noGrp="1"/>
          </p:cNvSpPr>
          <p:nvPr>
            <p:ph type="dt" sz="half" idx="10"/>
          </p:nvPr>
        </p:nvSpPr>
        <p:spPr/>
        <p:txBody>
          <a:bodyPr/>
          <a:lstStyle/>
          <a:p>
            <a:fld id="{BF7E5485-E0D3-4B46-9CC9-1BB804591825}" type="datetimeFigureOut">
              <a:rPr lang="en-IL" smtClean="0"/>
              <a:t>03/08/2021</a:t>
            </a:fld>
            <a:endParaRPr lang="en-IL"/>
          </a:p>
        </p:txBody>
      </p:sp>
      <p:sp>
        <p:nvSpPr>
          <p:cNvPr id="6" name="Footer Placeholder 5">
            <a:extLst>
              <a:ext uri="{FF2B5EF4-FFF2-40B4-BE49-F238E27FC236}">
                <a16:creationId xmlns:a16="http://schemas.microsoft.com/office/drawing/2014/main" id="{D2E17DD2-9791-457B-9280-13374B27750C}"/>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CA61719-803F-48C3-9C3E-3AEA5F7D3FB2}"/>
              </a:ext>
            </a:extLst>
          </p:cNvPr>
          <p:cNvSpPr>
            <a:spLocks noGrp="1"/>
          </p:cNvSpPr>
          <p:nvPr>
            <p:ph type="sldNum" sz="quarter" idx="12"/>
          </p:nvPr>
        </p:nvSpPr>
        <p:spPr/>
        <p:txBody>
          <a:bodyPr/>
          <a:lstStyle/>
          <a:p>
            <a:fld id="{EF6627CA-D7E3-4BFC-9DF1-73843212B874}" type="slidenum">
              <a:rPr lang="en-IL" smtClean="0"/>
              <a:t>‹#›</a:t>
            </a:fld>
            <a:endParaRPr lang="en-IL"/>
          </a:p>
        </p:txBody>
      </p:sp>
    </p:spTree>
    <p:extLst>
      <p:ext uri="{BB962C8B-B14F-4D97-AF65-F5344CB8AC3E}">
        <p14:creationId xmlns:p14="http://schemas.microsoft.com/office/powerpoint/2010/main" val="221981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A1AA03-94EE-4D3F-A587-B29412E23B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2498D06D-44E1-4839-B00B-C03A892E6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F976BE51-82A8-4BEE-9607-BB6EF0B8C8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E5485-E0D3-4B46-9CC9-1BB804591825}" type="datetimeFigureOut">
              <a:rPr lang="en-IL" smtClean="0"/>
              <a:t>03/08/2021</a:t>
            </a:fld>
            <a:endParaRPr lang="en-IL"/>
          </a:p>
        </p:txBody>
      </p:sp>
      <p:sp>
        <p:nvSpPr>
          <p:cNvPr id="5" name="Footer Placeholder 4">
            <a:extLst>
              <a:ext uri="{FF2B5EF4-FFF2-40B4-BE49-F238E27FC236}">
                <a16:creationId xmlns:a16="http://schemas.microsoft.com/office/drawing/2014/main" id="{A5D6118D-7A4D-404E-804E-A2DE5DFA2A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L"/>
          </a:p>
        </p:txBody>
      </p:sp>
      <p:sp>
        <p:nvSpPr>
          <p:cNvPr id="6" name="Slide Number Placeholder 5">
            <a:extLst>
              <a:ext uri="{FF2B5EF4-FFF2-40B4-BE49-F238E27FC236}">
                <a16:creationId xmlns:a16="http://schemas.microsoft.com/office/drawing/2014/main" id="{ED05FF75-5C5E-46AC-BF44-FE9114D8D3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6627CA-D7E3-4BFC-9DF1-73843212B874}" type="slidenum">
              <a:rPr lang="en-IL" smtClean="0"/>
              <a:t>‹#›</a:t>
            </a:fld>
            <a:endParaRPr lang="en-IL"/>
          </a:p>
        </p:txBody>
      </p:sp>
    </p:spTree>
    <p:extLst>
      <p:ext uri="{BB962C8B-B14F-4D97-AF65-F5344CB8AC3E}">
        <p14:creationId xmlns:p14="http://schemas.microsoft.com/office/powerpoint/2010/main" val="2129589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muhammetvarl/laptop-pric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134">
            <a:extLst>
              <a:ext uri="{FF2B5EF4-FFF2-40B4-BE49-F238E27FC236}">
                <a16:creationId xmlns:a16="http://schemas.microsoft.com/office/drawing/2014/main" id="{19245A10-7F37-4569-80D2-2F692931E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8">
            <a:extLst>
              <a:ext uri="{FF2B5EF4-FFF2-40B4-BE49-F238E27FC236}">
                <a16:creationId xmlns:a16="http://schemas.microsoft.com/office/drawing/2014/main" id="{9267F70F-11C6-4597-9381-D0D80FC18F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6152" y="2355786"/>
            <a:ext cx="498574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0D64574-7A7F-4631-A49B-D044913BD37B}"/>
              </a:ext>
            </a:extLst>
          </p:cNvPr>
          <p:cNvSpPr>
            <a:spLocks noGrp="1"/>
          </p:cNvSpPr>
          <p:nvPr>
            <p:ph type="ctrTitle"/>
          </p:nvPr>
        </p:nvSpPr>
        <p:spPr>
          <a:xfrm>
            <a:off x="7559812" y="2723322"/>
            <a:ext cx="3510355" cy="2236738"/>
          </a:xfrm>
        </p:spPr>
        <p:txBody>
          <a:bodyPr>
            <a:normAutofit/>
          </a:bodyPr>
          <a:lstStyle/>
          <a:p>
            <a:pPr algn="l"/>
            <a:r>
              <a:rPr lang="en-US" sz="4400">
                <a:solidFill>
                  <a:srgbClr val="FFFFFF"/>
                </a:solidFill>
              </a:rPr>
              <a:t>Laptop price</a:t>
            </a:r>
            <a:endParaRPr lang="en-IL" sz="4400">
              <a:solidFill>
                <a:srgbClr val="FFFFFF"/>
              </a:solidFill>
            </a:endParaRPr>
          </a:p>
        </p:txBody>
      </p:sp>
      <p:sp>
        <p:nvSpPr>
          <p:cNvPr id="3092" name="Freeform 5">
            <a:extLst>
              <a:ext uri="{FF2B5EF4-FFF2-40B4-BE49-F238E27FC236}">
                <a16:creationId xmlns:a16="http://schemas.microsoft.com/office/drawing/2014/main" id="{2C20A93E-E407-4683-A405-147DE26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09782" y="1654168"/>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3" name="Freeform 6">
            <a:extLst>
              <a:ext uri="{FF2B5EF4-FFF2-40B4-BE49-F238E27FC236}">
                <a16:creationId xmlns:a16="http://schemas.microsoft.com/office/drawing/2014/main" id="{9E8E3DD9-D235-48D9-A0EC-D6817EC84B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311136"/>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94" name="Freeform 7">
            <a:extLst>
              <a:ext uri="{FF2B5EF4-FFF2-40B4-BE49-F238E27FC236}">
                <a16:creationId xmlns:a16="http://schemas.microsoft.com/office/drawing/2014/main" id="{EA83A145-578D-4A0B-94A7-AEAB2027D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544520" y="1126737"/>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3074" name="Picture 2" descr="The best new laptops announced at CES 2021 - Android Authority">
            <a:extLst>
              <a:ext uri="{FF2B5EF4-FFF2-40B4-BE49-F238E27FC236}">
                <a16:creationId xmlns:a16="http://schemas.microsoft.com/office/drawing/2014/main" id="{3142383F-0FD8-4844-B583-C130F98C2A4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14" r="6157"/>
          <a:stretch/>
        </p:blipFill>
        <p:spPr bwMode="auto">
          <a:xfrm>
            <a:off x="1258859" y="1120046"/>
            <a:ext cx="5635819" cy="3509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263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490C47C-32B4-4750-97B2-9713881FD63A}"/>
              </a:ext>
            </a:extLst>
          </p:cNvPr>
          <p:cNvSpPr>
            <a:spLocks noGrp="1"/>
          </p:cNvSpPr>
          <p:nvPr>
            <p:ph type="title"/>
          </p:nvPr>
        </p:nvSpPr>
        <p:spPr>
          <a:xfrm>
            <a:off x="1051560" y="586822"/>
            <a:ext cx="3657600" cy="1645920"/>
          </a:xfrm>
        </p:spPr>
        <p:txBody>
          <a:bodyPr>
            <a:normAutofit/>
          </a:bodyPr>
          <a:lstStyle/>
          <a:p>
            <a:r>
              <a:rPr lang="en-IL" sz="3200"/>
              <a:t>Split</a:t>
            </a:r>
          </a:p>
        </p:txBody>
      </p:sp>
      <p:sp>
        <p:nvSpPr>
          <p:cNvPr id="24" name="Rectangle 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528C9BA-CC46-4737-B164-3E18944EAA09}"/>
              </a:ext>
            </a:extLst>
          </p:cNvPr>
          <p:cNvSpPr>
            <a:spLocks noGrp="1"/>
          </p:cNvSpPr>
          <p:nvPr>
            <p:ph idx="1"/>
          </p:nvPr>
        </p:nvSpPr>
        <p:spPr>
          <a:xfrm>
            <a:off x="5250106" y="586822"/>
            <a:ext cx="6106742" cy="1645920"/>
          </a:xfrm>
        </p:spPr>
        <p:txBody>
          <a:bodyPr anchor="ctr">
            <a:normAutofit/>
          </a:bodyPr>
          <a:lstStyle/>
          <a:p>
            <a:r>
              <a:rPr lang="en-US" sz="1800"/>
              <a:t>So, we split the dataset to :</a:t>
            </a:r>
          </a:p>
          <a:p>
            <a:pPr lvl="1"/>
            <a:r>
              <a:rPr lang="en-US" sz="1800"/>
              <a:t>Over 1500 EUR price</a:t>
            </a:r>
          </a:p>
          <a:p>
            <a:pPr lvl="1"/>
            <a:r>
              <a:rPr lang="en-US" sz="1800"/>
              <a:t>Under 1500 EUR price</a:t>
            </a:r>
          </a:p>
          <a:p>
            <a:r>
              <a:rPr lang="en-US" sz="1800"/>
              <a:t>The feature importance support that decision</a:t>
            </a:r>
          </a:p>
          <a:p>
            <a:endParaRPr lang="en-US" sz="1800"/>
          </a:p>
          <a:p>
            <a:endParaRPr lang="en-US" sz="1800"/>
          </a:p>
        </p:txBody>
      </p:sp>
      <p:pic>
        <p:nvPicPr>
          <p:cNvPr id="5" name="תמונה 4">
            <a:extLst>
              <a:ext uri="{FF2B5EF4-FFF2-40B4-BE49-F238E27FC236}">
                <a16:creationId xmlns:a16="http://schemas.microsoft.com/office/drawing/2014/main" id="{89D38239-3C2C-4066-90F5-0135BF25477A}"/>
              </a:ext>
            </a:extLst>
          </p:cNvPr>
          <p:cNvPicPr>
            <a:picLocks noChangeAspect="1"/>
          </p:cNvPicPr>
          <p:nvPr/>
        </p:nvPicPr>
        <p:blipFill>
          <a:blip r:embed="rId2"/>
          <a:stretch>
            <a:fillRect/>
          </a:stretch>
        </p:blipFill>
        <p:spPr>
          <a:xfrm>
            <a:off x="6425111" y="3053556"/>
            <a:ext cx="4248614" cy="3483864"/>
          </a:xfrm>
          <a:prstGeom prst="rect">
            <a:avLst/>
          </a:prstGeom>
        </p:spPr>
      </p:pic>
      <p:pic>
        <p:nvPicPr>
          <p:cNvPr id="4" name="תמונה 3">
            <a:extLst>
              <a:ext uri="{FF2B5EF4-FFF2-40B4-BE49-F238E27FC236}">
                <a16:creationId xmlns:a16="http://schemas.microsoft.com/office/drawing/2014/main" id="{CD5D0DFC-5961-4D85-A526-A8880E41F52A}"/>
              </a:ext>
            </a:extLst>
          </p:cNvPr>
          <p:cNvPicPr>
            <a:picLocks noChangeAspect="1"/>
          </p:cNvPicPr>
          <p:nvPr/>
        </p:nvPicPr>
        <p:blipFill>
          <a:blip r:embed="rId3"/>
          <a:stretch>
            <a:fillRect/>
          </a:stretch>
        </p:blipFill>
        <p:spPr>
          <a:xfrm>
            <a:off x="743020" y="3080716"/>
            <a:ext cx="4274680" cy="3483864"/>
          </a:xfrm>
          <a:prstGeom prst="rect">
            <a:avLst/>
          </a:prstGeom>
        </p:spPr>
      </p:pic>
      <p:sp>
        <p:nvSpPr>
          <p:cNvPr id="6" name="תיבת טקסט 5">
            <a:extLst>
              <a:ext uri="{FF2B5EF4-FFF2-40B4-BE49-F238E27FC236}">
                <a16:creationId xmlns:a16="http://schemas.microsoft.com/office/drawing/2014/main" id="{4D462366-6395-4C87-9E38-1055CA19C0BF}"/>
              </a:ext>
            </a:extLst>
          </p:cNvPr>
          <p:cNvSpPr txBox="1"/>
          <p:nvPr/>
        </p:nvSpPr>
        <p:spPr>
          <a:xfrm>
            <a:off x="1748786" y="2582913"/>
            <a:ext cx="3235419" cy="369332"/>
          </a:xfrm>
          <a:prstGeom prst="rect">
            <a:avLst/>
          </a:prstGeom>
          <a:noFill/>
        </p:spPr>
        <p:txBody>
          <a:bodyPr wrap="square" rtlCol="1">
            <a:spAutoFit/>
          </a:bodyPr>
          <a:lstStyle/>
          <a:p>
            <a:r>
              <a:rPr lang="en-US" dirty="0"/>
              <a:t>Laptop price less 1500 EUR</a:t>
            </a:r>
            <a:endParaRPr lang="he-IL" dirty="0"/>
          </a:p>
        </p:txBody>
      </p:sp>
      <p:sp>
        <p:nvSpPr>
          <p:cNvPr id="16" name="תיבת טקסט 15">
            <a:extLst>
              <a:ext uri="{FF2B5EF4-FFF2-40B4-BE49-F238E27FC236}">
                <a16:creationId xmlns:a16="http://schemas.microsoft.com/office/drawing/2014/main" id="{8F9E5C89-5047-447C-9C82-58186006D555}"/>
              </a:ext>
            </a:extLst>
          </p:cNvPr>
          <p:cNvSpPr txBox="1"/>
          <p:nvPr/>
        </p:nvSpPr>
        <p:spPr>
          <a:xfrm>
            <a:off x="7128967" y="2582913"/>
            <a:ext cx="3235419" cy="369332"/>
          </a:xfrm>
          <a:prstGeom prst="rect">
            <a:avLst/>
          </a:prstGeom>
          <a:noFill/>
        </p:spPr>
        <p:txBody>
          <a:bodyPr wrap="square" rtlCol="1">
            <a:spAutoFit/>
          </a:bodyPr>
          <a:lstStyle/>
          <a:p>
            <a:r>
              <a:rPr lang="en-US" dirty="0"/>
              <a:t>Laptop price over 1500 EUR</a:t>
            </a:r>
            <a:endParaRPr lang="he-IL" dirty="0"/>
          </a:p>
        </p:txBody>
      </p:sp>
    </p:spTree>
    <p:extLst>
      <p:ext uri="{BB962C8B-B14F-4D97-AF65-F5344CB8AC3E}">
        <p14:creationId xmlns:p14="http://schemas.microsoft.com/office/powerpoint/2010/main" val="305033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18BA03-47F5-4779-B066-CACC24233DD6}"/>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kern="1200">
                <a:solidFill>
                  <a:schemeClr val="tx1"/>
                </a:solidFill>
                <a:latin typeface="+mj-lt"/>
                <a:ea typeface="+mj-ea"/>
                <a:cs typeface="+mj-cs"/>
              </a:rPr>
              <a:t>Models run results</a:t>
            </a:r>
          </a:p>
        </p:txBody>
      </p:sp>
      <p:sp>
        <p:nvSpPr>
          <p:cNvPr id="25" name="Rectangle 2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תמונה 4">
            <a:extLst>
              <a:ext uri="{FF2B5EF4-FFF2-40B4-BE49-F238E27FC236}">
                <a16:creationId xmlns:a16="http://schemas.microsoft.com/office/drawing/2014/main" id="{224656A5-D7F2-45DB-995D-F0BDECE22127}"/>
              </a:ext>
            </a:extLst>
          </p:cNvPr>
          <p:cNvPicPr>
            <a:picLocks noChangeAspect="1"/>
          </p:cNvPicPr>
          <p:nvPr/>
        </p:nvPicPr>
        <p:blipFill>
          <a:blip r:embed="rId2"/>
          <a:stretch>
            <a:fillRect/>
          </a:stretch>
        </p:blipFill>
        <p:spPr>
          <a:xfrm>
            <a:off x="778271" y="2485599"/>
            <a:ext cx="10635458" cy="3799795"/>
          </a:xfrm>
          <a:prstGeom prst="rect">
            <a:avLst/>
          </a:prstGeom>
        </p:spPr>
      </p:pic>
    </p:spTree>
    <p:extLst>
      <p:ext uri="{BB962C8B-B14F-4D97-AF65-F5344CB8AC3E}">
        <p14:creationId xmlns:p14="http://schemas.microsoft.com/office/powerpoint/2010/main" val="1997364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CCAD-054A-4048-8E59-34094068A7E5}"/>
              </a:ext>
            </a:extLst>
          </p:cNvPr>
          <p:cNvSpPr>
            <a:spLocks noGrp="1"/>
          </p:cNvSpPr>
          <p:nvPr>
            <p:ph type="title"/>
          </p:nvPr>
        </p:nvSpPr>
        <p:spPr/>
        <p:txBody>
          <a:bodyPr/>
          <a:lstStyle/>
          <a:p>
            <a:r>
              <a:rPr lang="en-US" dirty="0"/>
              <a:t>Summary of done and future</a:t>
            </a:r>
            <a:endParaRPr lang="en-IL" dirty="0"/>
          </a:p>
        </p:txBody>
      </p:sp>
      <p:sp>
        <p:nvSpPr>
          <p:cNvPr id="3" name="Content Placeholder 2">
            <a:extLst>
              <a:ext uri="{FF2B5EF4-FFF2-40B4-BE49-F238E27FC236}">
                <a16:creationId xmlns:a16="http://schemas.microsoft.com/office/drawing/2014/main" id="{EF982A48-2BEC-4AF1-818D-DD44C12F51F1}"/>
              </a:ext>
            </a:extLst>
          </p:cNvPr>
          <p:cNvSpPr>
            <a:spLocks noGrp="1"/>
          </p:cNvSpPr>
          <p:nvPr>
            <p:ph idx="1"/>
          </p:nvPr>
        </p:nvSpPr>
        <p:spPr/>
        <p:txBody>
          <a:bodyPr>
            <a:normAutofit/>
          </a:bodyPr>
          <a:lstStyle/>
          <a:p>
            <a:r>
              <a:rPr lang="en-US" dirty="0"/>
              <a:t>Having Categorical dataset did not affect the result</a:t>
            </a:r>
          </a:p>
          <a:p>
            <a:r>
              <a:rPr lang="en-US" dirty="0"/>
              <a:t>Even after the dataset split, over 3K prediction was hard to the model</a:t>
            </a:r>
          </a:p>
          <a:p>
            <a:r>
              <a:rPr lang="en-US" dirty="0"/>
              <a:t>To set Random Forest model hyper-parameters, we used grid search</a:t>
            </a:r>
          </a:p>
          <a:p>
            <a:r>
              <a:rPr lang="en-US" dirty="0"/>
              <a:t>Use of models we didn’t learn in class</a:t>
            </a:r>
          </a:p>
          <a:p>
            <a:endParaRPr lang="en-US" dirty="0"/>
          </a:p>
          <a:p>
            <a:r>
              <a:rPr lang="en-US" b="1" dirty="0"/>
              <a:t>Future – To Do list</a:t>
            </a:r>
          </a:p>
          <a:p>
            <a:r>
              <a:rPr lang="en-US" dirty="0"/>
              <a:t>Permutation – check the effect of using it</a:t>
            </a:r>
          </a:p>
          <a:p>
            <a:r>
              <a:rPr lang="en-US" dirty="0"/>
              <a:t>Remove features with high correlation</a:t>
            </a:r>
            <a:endParaRPr lang="he-IL" dirty="0"/>
          </a:p>
        </p:txBody>
      </p:sp>
    </p:spTree>
    <p:extLst>
      <p:ext uri="{BB962C8B-B14F-4D97-AF65-F5344CB8AC3E}">
        <p14:creationId xmlns:p14="http://schemas.microsoft.com/office/powerpoint/2010/main" val="2031062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2880CC9-A009-4D2E-A507-0EC04D2B0B19}"/>
              </a:ext>
            </a:extLst>
          </p:cNvPr>
          <p:cNvSpPr>
            <a:spLocks noGrp="1"/>
          </p:cNvSpPr>
          <p:nvPr>
            <p:ph type="title"/>
          </p:nvPr>
        </p:nvSpPr>
        <p:spPr>
          <a:xfrm>
            <a:off x="1046746" y="586822"/>
            <a:ext cx="3560252" cy="1645920"/>
          </a:xfrm>
        </p:spPr>
        <p:txBody>
          <a:bodyPr>
            <a:normAutofit/>
          </a:bodyPr>
          <a:lstStyle/>
          <a:p>
            <a:r>
              <a:rPr lang="en-GB" sz="3200"/>
              <a:t>Laptop price prediction</a:t>
            </a:r>
            <a:endParaRPr lang="en-IL" sz="32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2700E00-C68D-4FD0-9095-F404A516C73D}"/>
              </a:ext>
            </a:extLst>
          </p:cNvPr>
          <p:cNvSpPr>
            <a:spLocks noGrp="1"/>
          </p:cNvSpPr>
          <p:nvPr>
            <p:ph idx="1"/>
          </p:nvPr>
        </p:nvSpPr>
        <p:spPr>
          <a:xfrm>
            <a:off x="5351164" y="586822"/>
            <a:ext cx="6002636" cy="1645920"/>
          </a:xfrm>
        </p:spPr>
        <p:txBody>
          <a:bodyPr anchor="ctr">
            <a:normAutofit fontScale="85000" lnSpcReduction="20000"/>
          </a:bodyPr>
          <a:lstStyle/>
          <a:p>
            <a:endParaRPr lang="en-GB" sz="1800" dirty="0"/>
          </a:p>
          <a:p>
            <a:endParaRPr lang="en-GB" sz="1800" dirty="0"/>
          </a:p>
          <a:p>
            <a:endParaRPr lang="en-GB" sz="1800" dirty="0"/>
          </a:p>
          <a:p>
            <a:endParaRPr lang="en-GB" sz="1800" dirty="0"/>
          </a:p>
          <a:p>
            <a:r>
              <a:rPr lang="en-GB" sz="1800" dirty="0"/>
              <a:t>Our goals in this project was to find the most effective features to predict laptop prices</a:t>
            </a:r>
            <a:endParaRPr lang="en-US" sz="1800" dirty="0"/>
          </a:p>
          <a:p>
            <a:endParaRPr lang="he-IL" sz="1800" dirty="0"/>
          </a:p>
          <a:p>
            <a:endParaRPr lang="en-GB" sz="1800" dirty="0"/>
          </a:p>
          <a:p>
            <a:endParaRPr lang="en-GB" sz="1800" dirty="0"/>
          </a:p>
          <a:p>
            <a:endParaRPr lang="en-IL" sz="1800" dirty="0"/>
          </a:p>
        </p:txBody>
      </p:sp>
      <p:pic>
        <p:nvPicPr>
          <p:cNvPr id="5" name="תמונה 4">
            <a:extLst>
              <a:ext uri="{FF2B5EF4-FFF2-40B4-BE49-F238E27FC236}">
                <a16:creationId xmlns:a16="http://schemas.microsoft.com/office/drawing/2014/main" id="{B9CB3F55-0E09-4535-BD8F-C37E851CE724}"/>
              </a:ext>
            </a:extLst>
          </p:cNvPr>
          <p:cNvPicPr>
            <a:picLocks noChangeAspect="1"/>
          </p:cNvPicPr>
          <p:nvPr/>
        </p:nvPicPr>
        <p:blipFill>
          <a:blip r:embed="rId2"/>
          <a:stretch>
            <a:fillRect/>
          </a:stretch>
        </p:blipFill>
        <p:spPr>
          <a:xfrm>
            <a:off x="3642802" y="2734056"/>
            <a:ext cx="4994787" cy="3483864"/>
          </a:xfrm>
          <a:prstGeom prst="rect">
            <a:avLst/>
          </a:prstGeom>
        </p:spPr>
      </p:pic>
    </p:spTree>
    <p:extLst>
      <p:ext uri="{BB962C8B-B14F-4D97-AF65-F5344CB8AC3E}">
        <p14:creationId xmlns:p14="http://schemas.microsoft.com/office/powerpoint/2010/main" val="2741309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D3F41A-224A-4149-B5D2-40153D057A33}"/>
              </a:ext>
            </a:extLst>
          </p:cNvPr>
          <p:cNvSpPr>
            <a:spLocks noGrp="1"/>
          </p:cNvSpPr>
          <p:nvPr>
            <p:ph type="title"/>
          </p:nvPr>
        </p:nvSpPr>
        <p:spPr>
          <a:xfrm>
            <a:off x="1046746" y="641850"/>
            <a:ext cx="3611880" cy="1535865"/>
          </a:xfrm>
        </p:spPr>
        <p:txBody>
          <a:bodyPr>
            <a:normAutofit/>
          </a:bodyPr>
          <a:lstStyle/>
          <a:p>
            <a:r>
              <a:rPr lang="en-US" sz="3200"/>
              <a:t>The Dataset</a:t>
            </a:r>
            <a:endParaRPr lang="en-IL" sz="3200"/>
          </a:p>
        </p:txBody>
      </p:sp>
      <p:sp>
        <p:nvSpPr>
          <p:cNvPr id="20"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9DFE88C1-BAA0-4C69-8542-60C75FDC367F}"/>
              </a:ext>
            </a:extLst>
          </p:cNvPr>
          <p:cNvSpPr>
            <a:spLocks noGrp="1"/>
          </p:cNvSpPr>
          <p:nvPr>
            <p:ph idx="1"/>
          </p:nvPr>
        </p:nvSpPr>
        <p:spPr>
          <a:xfrm>
            <a:off x="5300640" y="641850"/>
            <a:ext cx="6053160" cy="1535865"/>
          </a:xfrm>
        </p:spPr>
        <p:txBody>
          <a:bodyPr anchor="ctr">
            <a:normAutofit/>
          </a:bodyPr>
          <a:lstStyle/>
          <a:p>
            <a:r>
              <a:rPr lang="en-US" sz="1800"/>
              <a:t>Dataset loaded from Kaggle, contain 1303 records and 12 columns.</a:t>
            </a:r>
          </a:p>
          <a:p>
            <a:pPr marL="0" indent="0">
              <a:buNone/>
            </a:pPr>
            <a:r>
              <a:rPr lang="en-US" sz="1800">
                <a:hlinkClick r:id="rId2"/>
              </a:rPr>
              <a:t>https://www.kaggle.com/muhammetvarl/laptop-price</a:t>
            </a:r>
            <a:endParaRPr lang="en-US" sz="1800"/>
          </a:p>
          <a:p>
            <a:r>
              <a:rPr lang="en-US" sz="1800"/>
              <a:t>our target variable is laptop price in EUR  </a:t>
            </a:r>
            <a:endParaRPr lang="en-IL" sz="1800"/>
          </a:p>
        </p:txBody>
      </p:sp>
      <p:pic>
        <p:nvPicPr>
          <p:cNvPr id="5" name="תמונה 4">
            <a:extLst>
              <a:ext uri="{FF2B5EF4-FFF2-40B4-BE49-F238E27FC236}">
                <a16:creationId xmlns:a16="http://schemas.microsoft.com/office/drawing/2014/main" id="{72FD6D30-1AFB-4163-85E3-74D691399A07}"/>
              </a:ext>
            </a:extLst>
          </p:cNvPr>
          <p:cNvPicPr>
            <a:picLocks noChangeAspect="1"/>
          </p:cNvPicPr>
          <p:nvPr/>
        </p:nvPicPr>
        <p:blipFill rotWithShape="1">
          <a:blip r:embed="rId3"/>
          <a:srcRect t="2479" r="1" b="1"/>
          <a:stretch/>
        </p:blipFill>
        <p:spPr>
          <a:xfrm>
            <a:off x="554416" y="2731167"/>
            <a:ext cx="11167447" cy="3484983"/>
          </a:xfrm>
          <a:prstGeom prst="rect">
            <a:avLst/>
          </a:prstGeom>
        </p:spPr>
      </p:pic>
    </p:spTree>
    <p:extLst>
      <p:ext uri="{BB962C8B-B14F-4D97-AF65-F5344CB8AC3E}">
        <p14:creationId xmlns:p14="http://schemas.microsoft.com/office/powerpoint/2010/main" val="177299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B78EF9D-4CB3-40C8-A327-09CD20D2C0C7}"/>
              </a:ext>
            </a:extLst>
          </p:cNvPr>
          <p:cNvSpPr>
            <a:spLocks noGrp="1"/>
          </p:cNvSpPr>
          <p:nvPr>
            <p:ph type="title"/>
          </p:nvPr>
        </p:nvSpPr>
        <p:spPr>
          <a:xfrm>
            <a:off x="1051560" y="586822"/>
            <a:ext cx="3657600" cy="1645920"/>
          </a:xfrm>
        </p:spPr>
        <p:txBody>
          <a:bodyPr>
            <a:normAutofit/>
          </a:bodyPr>
          <a:lstStyle/>
          <a:p>
            <a:r>
              <a:rPr lang="en-US" sz="3200" dirty="0"/>
              <a:t>Feature Engineering</a:t>
            </a:r>
            <a:endParaRPr lang="en-IL" sz="3200" dirty="0"/>
          </a:p>
        </p:txBody>
      </p:sp>
      <p:sp>
        <p:nvSpPr>
          <p:cNvPr id="30" name="Rectangle 29">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2" name="Rectangle 31">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FDAEE02-5F58-4FB7-A63F-05AC4E4D1E16}"/>
              </a:ext>
            </a:extLst>
          </p:cNvPr>
          <p:cNvSpPr>
            <a:spLocks noGrp="1"/>
          </p:cNvSpPr>
          <p:nvPr>
            <p:ph idx="1"/>
          </p:nvPr>
        </p:nvSpPr>
        <p:spPr>
          <a:xfrm>
            <a:off x="5250106" y="586822"/>
            <a:ext cx="6106742" cy="1645920"/>
          </a:xfrm>
        </p:spPr>
        <p:txBody>
          <a:bodyPr anchor="ctr">
            <a:normAutofit/>
          </a:bodyPr>
          <a:lstStyle/>
          <a:p>
            <a:r>
              <a:rPr lang="en-US" sz="1400"/>
              <a:t>Enrichment 20 features from 9 columns using regex  and split.</a:t>
            </a:r>
          </a:p>
          <a:p>
            <a:r>
              <a:rPr lang="en-US" sz="1400"/>
              <a:t>Drop two columns of ID and Product which contain unique value for each row</a:t>
            </a:r>
          </a:p>
          <a:p>
            <a:r>
              <a:rPr lang="en-US" sz="1400"/>
              <a:t>We approach the solution using two different datasets:</a:t>
            </a:r>
          </a:p>
          <a:p>
            <a:pPr lvl="1"/>
            <a:r>
              <a:rPr lang="en-US" sz="1400"/>
              <a:t>Change categorial features to numeric rank based on avg price.</a:t>
            </a:r>
          </a:p>
          <a:p>
            <a:pPr lvl="1"/>
            <a:r>
              <a:rPr lang="en-US" sz="1400"/>
              <a:t>Use Dummies features (flat binary dataset)</a:t>
            </a:r>
          </a:p>
          <a:p>
            <a:pPr marL="0" indent="0">
              <a:buNone/>
            </a:pPr>
            <a:endParaRPr lang="en-US" sz="1400"/>
          </a:p>
        </p:txBody>
      </p:sp>
      <p:pic>
        <p:nvPicPr>
          <p:cNvPr id="5" name="Picture 4" descr="Treemap chart&#10;&#10;Description automatically generated">
            <a:extLst>
              <a:ext uri="{FF2B5EF4-FFF2-40B4-BE49-F238E27FC236}">
                <a16:creationId xmlns:a16="http://schemas.microsoft.com/office/drawing/2014/main" id="{5B53C852-1FC7-4E93-A8D5-F78B3FD399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9836" y="3839354"/>
            <a:ext cx="4950373" cy="2908343"/>
          </a:xfrm>
          <a:prstGeom prst="rect">
            <a:avLst/>
          </a:prstGeom>
        </p:spPr>
      </p:pic>
      <p:pic>
        <p:nvPicPr>
          <p:cNvPr id="6" name="תמונה 5">
            <a:extLst>
              <a:ext uri="{FF2B5EF4-FFF2-40B4-BE49-F238E27FC236}">
                <a16:creationId xmlns:a16="http://schemas.microsoft.com/office/drawing/2014/main" id="{B9D779AD-13B8-4915-BD3A-B1D81C8F045B}"/>
              </a:ext>
            </a:extLst>
          </p:cNvPr>
          <p:cNvPicPr>
            <a:picLocks noChangeAspect="1"/>
          </p:cNvPicPr>
          <p:nvPr/>
        </p:nvPicPr>
        <p:blipFill>
          <a:blip r:embed="rId3"/>
          <a:stretch>
            <a:fillRect/>
          </a:stretch>
        </p:blipFill>
        <p:spPr>
          <a:xfrm>
            <a:off x="1619075" y="2685085"/>
            <a:ext cx="8063574" cy="1068422"/>
          </a:xfrm>
          <a:prstGeom prst="rect">
            <a:avLst/>
          </a:prstGeom>
        </p:spPr>
      </p:pic>
    </p:spTree>
    <p:extLst>
      <p:ext uri="{BB962C8B-B14F-4D97-AF65-F5344CB8AC3E}">
        <p14:creationId xmlns:p14="http://schemas.microsoft.com/office/powerpoint/2010/main" val="2443118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55925F-822D-4AB2-82F6-871FC35AE6AD}"/>
              </a:ext>
            </a:extLst>
          </p:cNvPr>
          <p:cNvSpPr>
            <a:spLocks noGrp="1"/>
          </p:cNvSpPr>
          <p:nvPr>
            <p:ph type="title"/>
          </p:nvPr>
        </p:nvSpPr>
        <p:spPr>
          <a:xfrm>
            <a:off x="1046746" y="586822"/>
            <a:ext cx="3560252" cy="1645920"/>
          </a:xfrm>
        </p:spPr>
        <p:txBody>
          <a:bodyPr>
            <a:normAutofit/>
          </a:bodyPr>
          <a:lstStyle/>
          <a:p>
            <a:r>
              <a:rPr lang="en-US" sz="3200" dirty="0"/>
              <a:t>Procedure </a:t>
            </a:r>
            <a:endParaRPr lang="en-IL" sz="3200" dirty="0"/>
          </a:p>
        </p:txBody>
      </p:sp>
      <p:sp>
        <p:nvSpPr>
          <p:cNvPr id="18"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05D1C92E-5190-4546-AE53-AA6A79EB9960}"/>
              </a:ext>
            </a:extLst>
          </p:cNvPr>
          <p:cNvSpPr>
            <a:spLocks noGrp="1"/>
          </p:cNvSpPr>
          <p:nvPr>
            <p:ph idx="1"/>
          </p:nvPr>
        </p:nvSpPr>
        <p:spPr>
          <a:xfrm>
            <a:off x="5351164" y="586822"/>
            <a:ext cx="6002636" cy="1645920"/>
          </a:xfrm>
        </p:spPr>
        <p:txBody>
          <a:bodyPr anchor="ctr">
            <a:normAutofit/>
          </a:bodyPr>
          <a:lstStyle/>
          <a:p>
            <a:r>
              <a:rPr lang="en-US" sz="1800" dirty="0"/>
              <a:t>Create baseline model for each type of model (DT,LR,KNN,RF)</a:t>
            </a:r>
            <a:r>
              <a:rPr lang="he-IL" sz="1800" dirty="0"/>
              <a:t> </a:t>
            </a:r>
            <a:r>
              <a:rPr lang="en-US" sz="1800" dirty="0"/>
              <a:t>and the most accurate model is RF with RMSE of X</a:t>
            </a:r>
          </a:p>
          <a:p>
            <a:pPr marL="0" indent="0">
              <a:buNone/>
            </a:pPr>
            <a:endParaRPr lang="en-IL" sz="1800" dirty="0"/>
          </a:p>
        </p:txBody>
      </p:sp>
      <p:pic>
        <p:nvPicPr>
          <p:cNvPr id="5" name="Picture 4" descr="Table&#10;&#10;Description automatically generated">
            <a:extLst>
              <a:ext uri="{FF2B5EF4-FFF2-40B4-BE49-F238E27FC236}">
                <a16:creationId xmlns:a16="http://schemas.microsoft.com/office/drawing/2014/main" id="{6B2D4842-8AE2-0848-900C-C43ECA862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4" y="3094342"/>
            <a:ext cx="11164824" cy="2763292"/>
          </a:xfrm>
          <a:prstGeom prst="rect">
            <a:avLst/>
          </a:prstGeom>
        </p:spPr>
      </p:pic>
    </p:spTree>
    <p:extLst>
      <p:ext uri="{BB962C8B-B14F-4D97-AF65-F5344CB8AC3E}">
        <p14:creationId xmlns:p14="http://schemas.microsoft.com/office/powerpoint/2010/main" val="382949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D304AD-B5F0-4DC3-8BFA-CC5EBBF1AFEE}"/>
              </a:ext>
            </a:extLst>
          </p:cNvPr>
          <p:cNvSpPr>
            <a:spLocks noGrp="1"/>
          </p:cNvSpPr>
          <p:nvPr>
            <p:ph type="title"/>
          </p:nvPr>
        </p:nvSpPr>
        <p:spPr>
          <a:xfrm>
            <a:off x="1051560" y="586822"/>
            <a:ext cx="3657600" cy="1645920"/>
          </a:xfrm>
        </p:spPr>
        <p:txBody>
          <a:bodyPr>
            <a:normAutofit/>
          </a:bodyPr>
          <a:lstStyle/>
          <a:p>
            <a:r>
              <a:rPr lang="en-US" sz="3200"/>
              <a:t>First Run</a:t>
            </a:r>
            <a:endParaRPr lang="en-IL" sz="3200"/>
          </a:p>
        </p:txBody>
      </p:sp>
      <p:sp>
        <p:nvSpPr>
          <p:cNvPr id="24" name="Rectangle 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C5B142-50E2-4354-9937-76560BDAC99A}"/>
              </a:ext>
            </a:extLst>
          </p:cNvPr>
          <p:cNvSpPr>
            <a:spLocks noGrp="1"/>
          </p:cNvSpPr>
          <p:nvPr>
            <p:ph idx="1"/>
          </p:nvPr>
        </p:nvSpPr>
        <p:spPr>
          <a:xfrm>
            <a:off x="5250106" y="586822"/>
            <a:ext cx="6106742" cy="1645920"/>
          </a:xfrm>
        </p:spPr>
        <p:txBody>
          <a:bodyPr anchor="ctr">
            <a:normAutofit/>
          </a:bodyPr>
          <a:lstStyle/>
          <a:p>
            <a:r>
              <a:rPr lang="en-US" sz="1800"/>
              <a:t>Our first model runs showed that laptops with price over 3K made noise to the predictions, so we cut out of the dataset the few higher than 3K in price records</a:t>
            </a:r>
          </a:p>
          <a:p>
            <a:endParaRPr lang="en-US" sz="1800"/>
          </a:p>
        </p:txBody>
      </p:sp>
      <p:pic>
        <p:nvPicPr>
          <p:cNvPr id="5" name="תמונה 4">
            <a:extLst>
              <a:ext uri="{FF2B5EF4-FFF2-40B4-BE49-F238E27FC236}">
                <a16:creationId xmlns:a16="http://schemas.microsoft.com/office/drawing/2014/main" id="{80C3E8C3-4598-42DC-AC14-ACFA8380FF31}"/>
              </a:ext>
            </a:extLst>
          </p:cNvPr>
          <p:cNvPicPr>
            <a:picLocks noChangeAspect="1"/>
          </p:cNvPicPr>
          <p:nvPr/>
        </p:nvPicPr>
        <p:blipFill>
          <a:blip r:embed="rId2"/>
          <a:stretch>
            <a:fillRect/>
          </a:stretch>
        </p:blipFill>
        <p:spPr>
          <a:xfrm>
            <a:off x="864809" y="2729397"/>
            <a:ext cx="4867456" cy="3483864"/>
          </a:xfrm>
          <a:prstGeom prst="rect">
            <a:avLst/>
          </a:prstGeom>
        </p:spPr>
      </p:pic>
      <p:pic>
        <p:nvPicPr>
          <p:cNvPr id="4" name="תמונה 3">
            <a:extLst>
              <a:ext uri="{FF2B5EF4-FFF2-40B4-BE49-F238E27FC236}">
                <a16:creationId xmlns:a16="http://schemas.microsoft.com/office/drawing/2014/main" id="{341E4AF6-2D9E-463A-B182-59203DD49B59}"/>
              </a:ext>
            </a:extLst>
          </p:cNvPr>
          <p:cNvPicPr>
            <a:picLocks noChangeAspect="1"/>
          </p:cNvPicPr>
          <p:nvPr/>
        </p:nvPicPr>
        <p:blipFill>
          <a:blip r:embed="rId3"/>
          <a:stretch>
            <a:fillRect/>
          </a:stretch>
        </p:blipFill>
        <p:spPr>
          <a:xfrm>
            <a:off x="6486599" y="2729397"/>
            <a:ext cx="4947446" cy="3483864"/>
          </a:xfrm>
          <a:prstGeom prst="rect">
            <a:avLst/>
          </a:prstGeom>
        </p:spPr>
      </p:pic>
    </p:spTree>
    <p:extLst>
      <p:ext uri="{BB962C8B-B14F-4D97-AF65-F5344CB8AC3E}">
        <p14:creationId xmlns:p14="http://schemas.microsoft.com/office/powerpoint/2010/main" val="1396120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92700E-0987-4B97-9C88-3FC60E032B9A}"/>
              </a:ext>
            </a:extLst>
          </p:cNvPr>
          <p:cNvSpPr>
            <a:spLocks noGrp="1"/>
          </p:cNvSpPr>
          <p:nvPr>
            <p:ph type="title"/>
          </p:nvPr>
        </p:nvSpPr>
        <p:spPr>
          <a:xfrm>
            <a:off x="1051560" y="586822"/>
            <a:ext cx="3657600" cy="1645920"/>
          </a:xfrm>
        </p:spPr>
        <p:txBody>
          <a:bodyPr>
            <a:normAutofit/>
          </a:bodyPr>
          <a:lstStyle/>
          <a:p>
            <a:r>
              <a:rPr lang="en-US" sz="3200" dirty="0"/>
              <a:t>First Run Conclusion</a:t>
            </a:r>
            <a:endParaRPr lang="en-IL" sz="3200" dirty="0"/>
          </a:p>
        </p:txBody>
      </p:sp>
      <p:sp>
        <p:nvSpPr>
          <p:cNvPr id="24" name="Rectangle 2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5B9E14F8-1B9D-4972-A3C5-55240773646D}"/>
              </a:ext>
            </a:extLst>
          </p:cNvPr>
          <p:cNvSpPr>
            <a:spLocks noGrp="1"/>
          </p:cNvSpPr>
          <p:nvPr>
            <p:ph idx="1"/>
          </p:nvPr>
        </p:nvSpPr>
        <p:spPr>
          <a:xfrm>
            <a:off x="5250106" y="586822"/>
            <a:ext cx="6106742" cy="1645920"/>
          </a:xfrm>
        </p:spPr>
        <p:txBody>
          <a:bodyPr anchor="ctr">
            <a:normAutofit/>
          </a:bodyPr>
          <a:lstStyle/>
          <a:p>
            <a:r>
              <a:rPr lang="en-US" sz="1500"/>
              <a:t>We saw that the most effective feature for the model was RAM memory size</a:t>
            </a:r>
          </a:p>
          <a:p>
            <a:r>
              <a:rPr lang="en-US" sz="1500"/>
              <a:t>We took it out of the dataset for second run, to see how it will use the other features</a:t>
            </a:r>
          </a:p>
          <a:p>
            <a:r>
              <a:rPr lang="en-US" sz="1500"/>
              <a:t>The result of the accuracy declined ,so we decided not to drop it from the model.</a:t>
            </a:r>
          </a:p>
        </p:txBody>
      </p:sp>
      <p:pic>
        <p:nvPicPr>
          <p:cNvPr id="4" name="תמונה 3">
            <a:extLst>
              <a:ext uri="{FF2B5EF4-FFF2-40B4-BE49-F238E27FC236}">
                <a16:creationId xmlns:a16="http://schemas.microsoft.com/office/drawing/2014/main" id="{EE83E034-A15F-4EAB-BB3C-0D4E5B70330D}"/>
              </a:ext>
            </a:extLst>
          </p:cNvPr>
          <p:cNvPicPr>
            <a:picLocks noChangeAspect="1"/>
          </p:cNvPicPr>
          <p:nvPr/>
        </p:nvPicPr>
        <p:blipFill>
          <a:blip r:embed="rId2"/>
          <a:stretch>
            <a:fillRect/>
          </a:stretch>
        </p:blipFill>
        <p:spPr>
          <a:xfrm>
            <a:off x="1051560" y="3033084"/>
            <a:ext cx="4222865" cy="3483864"/>
          </a:xfrm>
          <a:prstGeom prst="rect">
            <a:avLst/>
          </a:prstGeom>
        </p:spPr>
      </p:pic>
      <p:pic>
        <p:nvPicPr>
          <p:cNvPr id="6" name="תמונה 5">
            <a:extLst>
              <a:ext uri="{FF2B5EF4-FFF2-40B4-BE49-F238E27FC236}">
                <a16:creationId xmlns:a16="http://schemas.microsoft.com/office/drawing/2014/main" id="{D3C29755-E874-4AE2-9A4B-9F79EAE27E3D}"/>
              </a:ext>
            </a:extLst>
          </p:cNvPr>
          <p:cNvPicPr>
            <a:picLocks noChangeAspect="1"/>
          </p:cNvPicPr>
          <p:nvPr/>
        </p:nvPicPr>
        <p:blipFill>
          <a:blip r:embed="rId3"/>
          <a:stretch>
            <a:fillRect/>
          </a:stretch>
        </p:blipFill>
        <p:spPr>
          <a:xfrm>
            <a:off x="6716486" y="3033084"/>
            <a:ext cx="4423954" cy="3483864"/>
          </a:xfrm>
          <a:prstGeom prst="rect">
            <a:avLst/>
          </a:prstGeom>
        </p:spPr>
      </p:pic>
      <p:sp>
        <p:nvSpPr>
          <p:cNvPr id="5" name="תיבת טקסט 4">
            <a:extLst>
              <a:ext uri="{FF2B5EF4-FFF2-40B4-BE49-F238E27FC236}">
                <a16:creationId xmlns:a16="http://schemas.microsoft.com/office/drawing/2014/main" id="{5C388AC1-F79E-4143-A491-0EDE31ACA5C0}"/>
              </a:ext>
            </a:extLst>
          </p:cNvPr>
          <p:cNvSpPr txBox="1"/>
          <p:nvPr/>
        </p:nvSpPr>
        <p:spPr>
          <a:xfrm>
            <a:off x="1874534" y="2663752"/>
            <a:ext cx="2706254" cy="369332"/>
          </a:xfrm>
          <a:prstGeom prst="rect">
            <a:avLst/>
          </a:prstGeom>
          <a:noFill/>
        </p:spPr>
        <p:txBody>
          <a:bodyPr wrap="square" rtlCol="1">
            <a:spAutoFit/>
          </a:bodyPr>
          <a:lstStyle/>
          <a:p>
            <a:pPr>
              <a:spcAft>
                <a:spcPts val="600"/>
              </a:spcAft>
            </a:pPr>
            <a:r>
              <a:rPr lang="en-US" dirty="0"/>
              <a:t>Before removed Ram</a:t>
            </a:r>
            <a:endParaRPr lang="he-IL" dirty="0"/>
          </a:p>
        </p:txBody>
      </p:sp>
      <p:sp>
        <p:nvSpPr>
          <p:cNvPr id="16" name="תיבת טקסט 15">
            <a:extLst>
              <a:ext uri="{FF2B5EF4-FFF2-40B4-BE49-F238E27FC236}">
                <a16:creationId xmlns:a16="http://schemas.microsoft.com/office/drawing/2014/main" id="{83C9C50F-28B8-4591-8D95-10048DBBC787}"/>
              </a:ext>
            </a:extLst>
          </p:cNvPr>
          <p:cNvSpPr txBox="1"/>
          <p:nvPr/>
        </p:nvSpPr>
        <p:spPr>
          <a:xfrm>
            <a:off x="8076753" y="2658134"/>
            <a:ext cx="2706254" cy="369332"/>
          </a:xfrm>
          <a:prstGeom prst="rect">
            <a:avLst/>
          </a:prstGeom>
          <a:noFill/>
        </p:spPr>
        <p:txBody>
          <a:bodyPr wrap="square" rtlCol="1">
            <a:spAutoFit/>
          </a:bodyPr>
          <a:lstStyle/>
          <a:p>
            <a:pPr>
              <a:spcAft>
                <a:spcPts val="600"/>
              </a:spcAft>
            </a:pPr>
            <a:r>
              <a:rPr lang="en-US" dirty="0"/>
              <a:t>after removed Ram</a:t>
            </a:r>
            <a:endParaRPr lang="he-IL" dirty="0"/>
          </a:p>
        </p:txBody>
      </p:sp>
    </p:spTree>
    <p:extLst>
      <p:ext uri="{BB962C8B-B14F-4D97-AF65-F5344CB8AC3E}">
        <p14:creationId xmlns:p14="http://schemas.microsoft.com/office/powerpoint/2010/main" val="526119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282CAF-BD85-44C5-B043-BA1EC1CCEAFD}"/>
              </a:ext>
            </a:extLst>
          </p:cNvPr>
          <p:cNvSpPr>
            <a:spLocks noGrp="1"/>
          </p:cNvSpPr>
          <p:nvPr>
            <p:ph type="title"/>
          </p:nvPr>
        </p:nvSpPr>
        <p:spPr>
          <a:xfrm>
            <a:off x="1046746" y="586822"/>
            <a:ext cx="3560252" cy="1645920"/>
          </a:xfrm>
        </p:spPr>
        <p:txBody>
          <a:bodyPr>
            <a:normAutofit/>
          </a:bodyPr>
          <a:lstStyle/>
          <a:p>
            <a:r>
              <a:rPr lang="en-IL" sz="3200"/>
              <a:t>Using 2 types of dataset conclusions</a:t>
            </a:r>
          </a:p>
        </p:txBody>
      </p:sp>
      <p:sp>
        <p:nvSpPr>
          <p:cNvPr id="75" name="Rectangle 7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77" name="Rectangle 7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56029DD-D505-4B41-B500-2A9D3BE5726B}"/>
              </a:ext>
            </a:extLst>
          </p:cNvPr>
          <p:cNvSpPr>
            <a:spLocks noGrp="1"/>
          </p:cNvSpPr>
          <p:nvPr>
            <p:ph idx="1"/>
          </p:nvPr>
        </p:nvSpPr>
        <p:spPr>
          <a:xfrm>
            <a:off x="5351164" y="586822"/>
            <a:ext cx="6002636" cy="1645920"/>
          </a:xfrm>
        </p:spPr>
        <p:txBody>
          <a:bodyPr anchor="ctr">
            <a:normAutofit/>
          </a:bodyPr>
          <a:lstStyle/>
          <a:p>
            <a:r>
              <a:rPr lang="en-US" sz="1800" dirty="0"/>
              <a:t>Both datasets came to same results more or less, with </a:t>
            </a:r>
            <a:r>
              <a:rPr lang="en-US" sz="1800" dirty="0" err="1"/>
              <a:t>ninor</a:t>
            </a:r>
            <a:r>
              <a:rPr lang="en-US" sz="1800" dirty="0"/>
              <a:t> advantage to the categorical dataset</a:t>
            </a:r>
          </a:p>
          <a:p>
            <a:r>
              <a:rPr lang="en-US" sz="1800" dirty="0"/>
              <a:t>The dataset with the dummies contains 700 features</a:t>
            </a:r>
          </a:p>
          <a:p>
            <a:endParaRPr lang="en-US" sz="1800" dirty="0"/>
          </a:p>
        </p:txBody>
      </p:sp>
      <p:pic>
        <p:nvPicPr>
          <p:cNvPr id="1026" name="Picture 2">
            <a:extLst>
              <a:ext uri="{FF2B5EF4-FFF2-40B4-BE49-F238E27FC236}">
                <a16:creationId xmlns:a16="http://schemas.microsoft.com/office/drawing/2014/main" id="{D1DA149D-8C18-44EA-AABA-8B79369A56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7784" y="4071263"/>
            <a:ext cx="11164824" cy="809449"/>
          </a:xfrm>
          <a:prstGeom prst="rect">
            <a:avLst/>
          </a:prstGeom>
          <a:noFill/>
          <a:extLst>
            <a:ext uri="{909E8E84-426E-40DD-AFC4-6F175D3DCCD1}">
              <a14:hiddenFill xmlns:a14="http://schemas.microsoft.com/office/drawing/2010/main">
                <a:solidFill>
                  <a:srgbClr val="FFFFFF"/>
                </a:solidFill>
              </a14:hiddenFill>
            </a:ext>
          </a:extLst>
        </p:spPr>
      </p:pic>
      <p:sp>
        <p:nvSpPr>
          <p:cNvPr id="5" name="תיבת טקסט 4">
            <a:extLst>
              <a:ext uri="{FF2B5EF4-FFF2-40B4-BE49-F238E27FC236}">
                <a16:creationId xmlns:a16="http://schemas.microsoft.com/office/drawing/2014/main" id="{C4A2AF45-0E32-4CB5-9228-8CF9622B6A4C}"/>
              </a:ext>
            </a:extLst>
          </p:cNvPr>
          <p:cNvSpPr txBox="1"/>
          <p:nvPr/>
        </p:nvSpPr>
        <p:spPr>
          <a:xfrm>
            <a:off x="3011055" y="3258420"/>
            <a:ext cx="5772728" cy="369332"/>
          </a:xfrm>
          <a:prstGeom prst="rect">
            <a:avLst/>
          </a:prstGeom>
          <a:noFill/>
        </p:spPr>
        <p:txBody>
          <a:bodyPr wrap="square" rtlCol="1">
            <a:spAutoFit/>
          </a:bodyPr>
          <a:lstStyle/>
          <a:p>
            <a:r>
              <a:rPr lang="en-US" dirty="0"/>
              <a:t>Feature importance of categorially features as dummies </a:t>
            </a:r>
            <a:endParaRPr lang="he-IL" dirty="0"/>
          </a:p>
        </p:txBody>
      </p:sp>
    </p:spTree>
    <p:extLst>
      <p:ext uri="{BB962C8B-B14F-4D97-AF65-F5344CB8AC3E}">
        <p14:creationId xmlns:p14="http://schemas.microsoft.com/office/powerpoint/2010/main" val="2780999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4" name="Rectangle 26">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FF0246-D8EB-4475-A962-32B7E0FEA938}"/>
              </a:ext>
            </a:extLst>
          </p:cNvPr>
          <p:cNvSpPr>
            <a:spLocks noGrp="1"/>
          </p:cNvSpPr>
          <p:nvPr>
            <p:ph type="title"/>
          </p:nvPr>
        </p:nvSpPr>
        <p:spPr>
          <a:xfrm>
            <a:off x="1051560" y="586822"/>
            <a:ext cx="3657600" cy="1645920"/>
          </a:xfrm>
        </p:spPr>
        <p:txBody>
          <a:bodyPr>
            <a:normAutofit/>
          </a:bodyPr>
          <a:lstStyle/>
          <a:p>
            <a:r>
              <a:rPr lang="en-IL" sz="3200"/>
              <a:t>Predictions</a:t>
            </a:r>
          </a:p>
        </p:txBody>
      </p:sp>
      <p:sp>
        <p:nvSpPr>
          <p:cNvPr id="35" name="Rectangle 2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36" name="Rectangle 30">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77B47E91-4632-4DCC-AF78-42B771AF37B9}"/>
              </a:ext>
            </a:extLst>
          </p:cNvPr>
          <p:cNvSpPr>
            <a:spLocks noGrp="1"/>
          </p:cNvSpPr>
          <p:nvPr>
            <p:ph idx="1"/>
          </p:nvPr>
        </p:nvSpPr>
        <p:spPr>
          <a:xfrm>
            <a:off x="5250106" y="586822"/>
            <a:ext cx="6106742" cy="1645920"/>
          </a:xfrm>
        </p:spPr>
        <p:txBody>
          <a:bodyPr anchor="ctr">
            <a:normAutofit/>
          </a:bodyPr>
          <a:lstStyle/>
          <a:p>
            <a:r>
              <a:rPr lang="en-US" sz="1800"/>
              <a:t>Random Forest model made the best predictions, but we did notice that laptops over 1500 EUR, gave worse predictions than the under 1500 EUR</a:t>
            </a:r>
          </a:p>
          <a:p>
            <a:pPr marL="0" indent="0">
              <a:buNone/>
            </a:pPr>
            <a:endParaRPr lang="en-US" sz="1800"/>
          </a:p>
        </p:txBody>
      </p:sp>
      <p:pic>
        <p:nvPicPr>
          <p:cNvPr id="5" name="תמונה 4">
            <a:extLst>
              <a:ext uri="{FF2B5EF4-FFF2-40B4-BE49-F238E27FC236}">
                <a16:creationId xmlns:a16="http://schemas.microsoft.com/office/drawing/2014/main" id="{5B0A7A22-200E-45CB-951C-8356F7FB6FAF}"/>
              </a:ext>
            </a:extLst>
          </p:cNvPr>
          <p:cNvPicPr>
            <a:picLocks noChangeAspect="1"/>
          </p:cNvPicPr>
          <p:nvPr/>
        </p:nvPicPr>
        <p:blipFill>
          <a:blip r:embed="rId2"/>
          <a:stretch>
            <a:fillRect/>
          </a:stretch>
        </p:blipFill>
        <p:spPr>
          <a:xfrm>
            <a:off x="1354503" y="2729397"/>
            <a:ext cx="3888069" cy="3483864"/>
          </a:xfrm>
          <a:prstGeom prst="rect">
            <a:avLst/>
          </a:prstGeom>
        </p:spPr>
      </p:pic>
      <p:pic>
        <p:nvPicPr>
          <p:cNvPr id="4" name="תמונה 3">
            <a:extLst>
              <a:ext uri="{FF2B5EF4-FFF2-40B4-BE49-F238E27FC236}">
                <a16:creationId xmlns:a16="http://schemas.microsoft.com/office/drawing/2014/main" id="{67C1EC10-F5BE-4EE2-BFFC-9ADE9300FBEF}"/>
              </a:ext>
            </a:extLst>
          </p:cNvPr>
          <p:cNvPicPr>
            <a:picLocks noChangeAspect="1"/>
          </p:cNvPicPr>
          <p:nvPr/>
        </p:nvPicPr>
        <p:blipFill>
          <a:blip r:embed="rId3"/>
          <a:stretch>
            <a:fillRect/>
          </a:stretch>
        </p:blipFill>
        <p:spPr>
          <a:xfrm>
            <a:off x="7007396" y="2729397"/>
            <a:ext cx="3905852" cy="3483864"/>
          </a:xfrm>
          <a:prstGeom prst="rect">
            <a:avLst/>
          </a:prstGeom>
        </p:spPr>
      </p:pic>
    </p:spTree>
    <p:extLst>
      <p:ext uri="{BB962C8B-B14F-4D97-AF65-F5344CB8AC3E}">
        <p14:creationId xmlns:p14="http://schemas.microsoft.com/office/powerpoint/2010/main" val="41930510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398</Words>
  <Application>Microsoft Office PowerPoint</Application>
  <PresentationFormat>מסך רחב</PresentationFormat>
  <Paragraphs>52</Paragraphs>
  <Slides>12</Slides>
  <Notes>0</Notes>
  <HiddenSlides>0</HiddenSlides>
  <MMClips>0</MMClips>
  <ScaleCrop>false</ScaleCrop>
  <HeadingPairs>
    <vt:vector size="6" baseType="variant">
      <vt:variant>
        <vt:lpstr>גופנים בשימוש</vt:lpstr>
      </vt:variant>
      <vt:variant>
        <vt:i4>3</vt:i4>
      </vt:variant>
      <vt:variant>
        <vt:lpstr>ערכת נושא</vt:lpstr>
      </vt:variant>
      <vt:variant>
        <vt:i4>1</vt:i4>
      </vt:variant>
      <vt:variant>
        <vt:lpstr>כותרות שקופיות</vt:lpstr>
      </vt:variant>
      <vt:variant>
        <vt:i4>12</vt:i4>
      </vt:variant>
    </vt:vector>
  </HeadingPairs>
  <TitlesOfParts>
    <vt:vector size="16" baseType="lpstr">
      <vt:lpstr>Arial</vt:lpstr>
      <vt:lpstr>Calibri</vt:lpstr>
      <vt:lpstr>Calibri Light</vt:lpstr>
      <vt:lpstr>Office Theme</vt:lpstr>
      <vt:lpstr>Laptop price</vt:lpstr>
      <vt:lpstr>Laptop price prediction</vt:lpstr>
      <vt:lpstr>The Dataset</vt:lpstr>
      <vt:lpstr>Feature Engineering</vt:lpstr>
      <vt:lpstr>Procedure </vt:lpstr>
      <vt:lpstr>First Run</vt:lpstr>
      <vt:lpstr>First Run Conclusion</vt:lpstr>
      <vt:lpstr>Using 2 types of dataset conclusions</vt:lpstr>
      <vt:lpstr>Predictions</vt:lpstr>
      <vt:lpstr>Split</vt:lpstr>
      <vt:lpstr>Models run results</vt:lpstr>
      <vt:lpstr>Summary of done and future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price</dc:title>
  <dc:creator>BAITAY28</dc:creator>
  <cp:lastModifiedBy>BAITAY28</cp:lastModifiedBy>
  <cp:revision>2</cp:revision>
  <dcterms:created xsi:type="dcterms:W3CDTF">2021-03-04T21:26:48Z</dcterms:created>
  <dcterms:modified xsi:type="dcterms:W3CDTF">2021-03-08T05:36:46Z</dcterms:modified>
</cp:coreProperties>
</file>