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86" r:id="rId3"/>
    <p:sldId id="287" r:id="rId4"/>
    <p:sldId id="288" r:id="rId5"/>
    <p:sldId id="289" r:id="rId6"/>
    <p:sldId id="290" r:id="rId7"/>
    <p:sldId id="291" r:id="rId8"/>
    <p:sldId id="292" r:id="rId9"/>
    <p:sldId id="293" r:id="rId10"/>
    <p:sldId id="295" r:id="rId11"/>
    <p:sldId id="296" r:id="rId12"/>
    <p:sldId id="294" r:id="rId13"/>
    <p:sldId id="297" r:id="rId14"/>
    <p:sldId id="298" r:id="rId15"/>
    <p:sldId id="299" r:id="rId16"/>
    <p:sldId id="300" r:id="rId17"/>
    <p:sldId id="28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93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44" d="100"/>
          <a:sy n="144" d="100"/>
        </p:scale>
        <p:origin x="8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2CA06C-6C79-4CBB-9AB9-656F73ED38CD}"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182665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CA06C-6C79-4CBB-9AB9-656F73ED38CD}"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169149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12CA06C-6C79-4CBB-9AB9-656F73ED38CD}" type="datetimeFigureOut">
              <a:rPr lang="en-GB" smtClean="0"/>
              <a:t>29/01/2020</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358390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CA06C-6C79-4CBB-9AB9-656F73ED38CD}"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191767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12CA06C-6C79-4CBB-9AB9-656F73ED38CD}" type="datetimeFigureOut">
              <a:rPr lang="en-GB" smtClean="0"/>
              <a:t>29/01/2020</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9E18BA8-E84B-47EE-8B1F-42A18A1355C4}" type="slidenum">
              <a:rPr lang="en-GB" smtClean="0"/>
              <a:t>‹#›</a:t>
            </a:fld>
            <a:endParaRPr lang="en-GB"/>
          </a:p>
        </p:txBody>
      </p:sp>
    </p:spTree>
    <p:extLst>
      <p:ext uri="{BB962C8B-B14F-4D97-AF65-F5344CB8AC3E}">
        <p14:creationId xmlns:p14="http://schemas.microsoft.com/office/powerpoint/2010/main" val="16429485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CA06C-6C79-4CBB-9AB9-656F73ED38CD}" type="datetimeFigureOut">
              <a:rPr lang="en-GB" smtClean="0"/>
              <a:t>29/01/2020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42542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CA06C-6C79-4CBB-9AB9-656F73ED38CD}" type="datetimeFigureOut">
              <a:rPr lang="en-GB" smtClean="0"/>
              <a:t>29/01/2020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9861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CA06C-6C79-4CBB-9AB9-656F73ED38CD}" type="datetimeFigureOut">
              <a:rPr lang="en-GB" smtClean="0"/>
              <a:t>29/01/2020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209557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CA06C-6C79-4CBB-9AB9-656F73ED38CD}" type="datetimeFigureOut">
              <a:rPr lang="en-GB" smtClean="0"/>
              <a:t>29/01/2020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199092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CA06C-6C79-4CBB-9AB9-656F73ED38CD}" type="datetimeFigureOut">
              <a:rPr lang="en-GB" smtClean="0"/>
              <a:t>29/01/2020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109032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CA06C-6C79-4CBB-9AB9-656F73ED38CD}" type="datetimeFigureOut">
              <a:rPr lang="en-GB" smtClean="0"/>
              <a:t>29/01/2020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18BA8-E84B-47EE-8B1F-42A18A1355C4}" type="slidenum">
              <a:rPr lang="en-GB" smtClean="0"/>
              <a:t>‹#›</a:t>
            </a:fld>
            <a:endParaRPr lang="en-GB"/>
          </a:p>
        </p:txBody>
      </p:sp>
    </p:spTree>
    <p:extLst>
      <p:ext uri="{BB962C8B-B14F-4D97-AF65-F5344CB8AC3E}">
        <p14:creationId xmlns:p14="http://schemas.microsoft.com/office/powerpoint/2010/main" val="364104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12CA06C-6C79-4CBB-9AB9-656F73ED38CD}" type="datetimeFigureOut">
              <a:rPr lang="en-GB" smtClean="0"/>
              <a:t>29/01/2020</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9E18BA8-E84B-47EE-8B1F-42A18A1355C4}" type="slidenum">
              <a:rPr lang="en-GB" smtClean="0"/>
              <a:t>‹#›</a:t>
            </a:fld>
            <a:endParaRPr lang="en-GB"/>
          </a:p>
        </p:txBody>
      </p:sp>
    </p:spTree>
    <p:extLst>
      <p:ext uri="{BB962C8B-B14F-4D97-AF65-F5344CB8AC3E}">
        <p14:creationId xmlns:p14="http://schemas.microsoft.com/office/powerpoint/2010/main" val="424281697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hyperlink" Target="mailto:40283208@live.napier.ac.uk" TargetMode="External"/><Relationship Id="rId2" Type="http://schemas.openxmlformats.org/officeDocument/2006/relationships/hyperlink" Target="mailto:40214314@live.napier.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F16E-8B90-48DF-A96C-A53254D8C91C}"/>
              </a:ext>
            </a:extLst>
          </p:cNvPr>
          <p:cNvSpPr>
            <a:spLocks noGrp="1"/>
          </p:cNvSpPr>
          <p:nvPr>
            <p:ph type="ctrTitle"/>
          </p:nvPr>
        </p:nvSpPr>
        <p:spPr>
          <a:xfrm>
            <a:off x="4963246" y="2194560"/>
            <a:ext cx="6905666" cy="1739347"/>
          </a:xfrm>
        </p:spPr>
        <p:txBody>
          <a:bodyPr>
            <a:normAutofit/>
          </a:bodyPr>
          <a:lstStyle/>
          <a:p>
            <a:r>
              <a:rPr lang="en-GB" dirty="0">
                <a:solidFill>
                  <a:srgbClr val="EC931C"/>
                </a:solidFill>
                <a:latin typeface="Arial Black" panose="020B0A04020102020204" pitchFamily="34" charset="0"/>
              </a:rPr>
              <a:t>User Interface</a:t>
            </a:r>
          </a:p>
        </p:txBody>
      </p:sp>
      <p:sp>
        <p:nvSpPr>
          <p:cNvPr id="3" name="Subtitle 2">
            <a:extLst>
              <a:ext uri="{FF2B5EF4-FFF2-40B4-BE49-F238E27FC236}">
                <a16:creationId xmlns:a16="http://schemas.microsoft.com/office/drawing/2014/main" id="{31988458-42EB-4A3A-B90C-3021C70791AF}"/>
              </a:ext>
            </a:extLst>
          </p:cNvPr>
          <p:cNvSpPr>
            <a:spLocks noGrp="1"/>
          </p:cNvSpPr>
          <p:nvPr>
            <p:ph type="subTitle" idx="1"/>
          </p:nvPr>
        </p:nvSpPr>
        <p:spPr>
          <a:xfrm>
            <a:off x="4963246" y="3996250"/>
            <a:ext cx="6905666" cy="1942434"/>
          </a:xfrm>
        </p:spPr>
        <p:txBody>
          <a:bodyPr>
            <a:normAutofit/>
          </a:bodyPr>
          <a:lstStyle/>
          <a:p>
            <a:endParaRPr lang="en-GB" dirty="0">
              <a:solidFill>
                <a:schemeClr val="accent2">
                  <a:lumMod val="75000"/>
                </a:schemeClr>
              </a:solidFill>
            </a:endParaRPr>
          </a:p>
        </p:txBody>
      </p:sp>
      <p:pic>
        <p:nvPicPr>
          <p:cNvPr id="6" name="Graphic 5" descr="Browser window">
            <a:extLst>
              <a:ext uri="{FF2B5EF4-FFF2-40B4-BE49-F238E27FC236}">
                <a16:creationId xmlns:a16="http://schemas.microsoft.com/office/drawing/2014/main" id="{F2DC76CD-61F7-4D5C-A5AC-48D71DBCD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6331" y="1613452"/>
            <a:ext cx="2689087" cy="2689087"/>
          </a:xfrm>
          <a:prstGeom prst="rect">
            <a:avLst/>
          </a:prstGeom>
        </p:spPr>
      </p:pic>
    </p:spTree>
    <p:extLst>
      <p:ext uri="{BB962C8B-B14F-4D97-AF65-F5344CB8AC3E}">
        <p14:creationId xmlns:p14="http://schemas.microsoft.com/office/powerpoint/2010/main" val="61007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7A6D-21EE-4D81-A57B-B58F8EFF9461}"/>
              </a:ext>
            </a:extLst>
          </p:cNvPr>
          <p:cNvSpPr>
            <a:spLocks noGrp="1"/>
          </p:cNvSpPr>
          <p:nvPr>
            <p:ph type="title"/>
          </p:nvPr>
        </p:nvSpPr>
        <p:spPr/>
        <p:txBody>
          <a:bodyPr/>
          <a:lstStyle/>
          <a:p>
            <a:r>
              <a:rPr lang="en-GB" dirty="0"/>
              <a:t>Anchors</a:t>
            </a:r>
          </a:p>
        </p:txBody>
      </p:sp>
      <p:sp>
        <p:nvSpPr>
          <p:cNvPr id="3" name="Content Placeholder 2">
            <a:extLst>
              <a:ext uri="{FF2B5EF4-FFF2-40B4-BE49-F238E27FC236}">
                <a16:creationId xmlns:a16="http://schemas.microsoft.com/office/drawing/2014/main" id="{AF162A98-D5FF-4E97-AE77-D56EC4B4167A}"/>
              </a:ext>
            </a:extLst>
          </p:cNvPr>
          <p:cNvSpPr>
            <a:spLocks noGrp="1"/>
          </p:cNvSpPr>
          <p:nvPr>
            <p:ph idx="1"/>
          </p:nvPr>
        </p:nvSpPr>
        <p:spPr>
          <a:xfrm>
            <a:off x="1202919" y="2011680"/>
            <a:ext cx="5162199" cy="4206240"/>
          </a:xfrm>
        </p:spPr>
        <p:txBody>
          <a:bodyPr/>
          <a:lstStyle/>
          <a:p>
            <a:r>
              <a:rPr lang="en-GB" dirty="0"/>
              <a:t>You’ll notice your UI elements move around to different positions if you scale the screen.</a:t>
            </a:r>
          </a:p>
          <a:p>
            <a:r>
              <a:rPr lang="en-GB" dirty="0"/>
              <a:t>A way to address this is to use anchors to determine where they go.</a:t>
            </a:r>
          </a:p>
          <a:p>
            <a:r>
              <a:rPr lang="en-GB" dirty="0"/>
              <a:t>This example shows the panel and the text anchored to left.</a:t>
            </a:r>
          </a:p>
          <a:p>
            <a:r>
              <a:rPr lang="en-GB" dirty="0"/>
              <a:t>This introduces a scaling problem.</a:t>
            </a:r>
          </a:p>
          <a:p>
            <a:endParaRPr lang="en-GB" dirty="0"/>
          </a:p>
        </p:txBody>
      </p:sp>
      <p:pic>
        <p:nvPicPr>
          <p:cNvPr id="4" name="Picture 3">
            <a:extLst>
              <a:ext uri="{FF2B5EF4-FFF2-40B4-BE49-F238E27FC236}">
                <a16:creationId xmlns:a16="http://schemas.microsoft.com/office/drawing/2014/main" id="{DDD223C3-765A-4DDB-B8E7-089046254CF5}"/>
              </a:ext>
            </a:extLst>
          </p:cNvPr>
          <p:cNvPicPr>
            <a:picLocks noChangeAspect="1"/>
          </p:cNvPicPr>
          <p:nvPr/>
        </p:nvPicPr>
        <p:blipFill>
          <a:blip r:embed="rId2"/>
          <a:stretch>
            <a:fillRect/>
          </a:stretch>
        </p:blipFill>
        <p:spPr>
          <a:xfrm>
            <a:off x="6463956" y="4396664"/>
            <a:ext cx="2510528" cy="1543258"/>
          </a:xfrm>
          <a:prstGeom prst="rect">
            <a:avLst/>
          </a:prstGeom>
        </p:spPr>
      </p:pic>
      <p:pic>
        <p:nvPicPr>
          <p:cNvPr id="5" name="Picture 4">
            <a:extLst>
              <a:ext uri="{FF2B5EF4-FFF2-40B4-BE49-F238E27FC236}">
                <a16:creationId xmlns:a16="http://schemas.microsoft.com/office/drawing/2014/main" id="{078850AE-B316-41CC-9C45-F8A1E27B72C9}"/>
              </a:ext>
            </a:extLst>
          </p:cNvPr>
          <p:cNvPicPr>
            <a:picLocks noChangeAspect="1"/>
          </p:cNvPicPr>
          <p:nvPr/>
        </p:nvPicPr>
        <p:blipFill>
          <a:blip r:embed="rId3"/>
          <a:stretch>
            <a:fillRect/>
          </a:stretch>
        </p:blipFill>
        <p:spPr>
          <a:xfrm>
            <a:off x="9289311" y="4205784"/>
            <a:ext cx="2084618" cy="2573983"/>
          </a:xfrm>
          <a:prstGeom prst="rect">
            <a:avLst/>
          </a:prstGeom>
        </p:spPr>
      </p:pic>
      <p:pic>
        <p:nvPicPr>
          <p:cNvPr id="6" name="Picture 5">
            <a:extLst>
              <a:ext uri="{FF2B5EF4-FFF2-40B4-BE49-F238E27FC236}">
                <a16:creationId xmlns:a16="http://schemas.microsoft.com/office/drawing/2014/main" id="{0963F812-BA16-4845-AF42-8B7DF8CCCFFA}"/>
              </a:ext>
            </a:extLst>
          </p:cNvPr>
          <p:cNvPicPr>
            <a:picLocks noChangeAspect="1"/>
          </p:cNvPicPr>
          <p:nvPr/>
        </p:nvPicPr>
        <p:blipFill>
          <a:blip r:embed="rId4"/>
          <a:stretch>
            <a:fillRect/>
          </a:stretch>
        </p:blipFill>
        <p:spPr>
          <a:xfrm>
            <a:off x="6463956" y="2087300"/>
            <a:ext cx="5108663" cy="2118484"/>
          </a:xfrm>
          <a:prstGeom prst="rect">
            <a:avLst/>
          </a:prstGeom>
        </p:spPr>
      </p:pic>
    </p:spTree>
    <p:extLst>
      <p:ext uri="{BB962C8B-B14F-4D97-AF65-F5344CB8AC3E}">
        <p14:creationId xmlns:p14="http://schemas.microsoft.com/office/powerpoint/2010/main" val="203798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0261-4254-4194-8F75-CE109EA715B3}"/>
              </a:ext>
            </a:extLst>
          </p:cNvPr>
          <p:cNvSpPr>
            <a:spLocks noGrp="1"/>
          </p:cNvSpPr>
          <p:nvPr>
            <p:ph type="title"/>
          </p:nvPr>
        </p:nvSpPr>
        <p:spPr/>
        <p:txBody>
          <a:bodyPr/>
          <a:lstStyle/>
          <a:p>
            <a:r>
              <a:rPr lang="en-GB" dirty="0"/>
              <a:t>Scaling</a:t>
            </a:r>
          </a:p>
        </p:txBody>
      </p:sp>
      <p:sp>
        <p:nvSpPr>
          <p:cNvPr id="3" name="Content Placeholder 2">
            <a:extLst>
              <a:ext uri="{FF2B5EF4-FFF2-40B4-BE49-F238E27FC236}">
                <a16:creationId xmlns:a16="http://schemas.microsoft.com/office/drawing/2014/main" id="{4494CD42-8BB9-465D-9D6E-DC70DB14EDF6}"/>
              </a:ext>
            </a:extLst>
          </p:cNvPr>
          <p:cNvSpPr>
            <a:spLocks noGrp="1"/>
          </p:cNvSpPr>
          <p:nvPr>
            <p:ph idx="1"/>
          </p:nvPr>
        </p:nvSpPr>
        <p:spPr>
          <a:xfrm>
            <a:off x="1202919" y="2011680"/>
            <a:ext cx="9694785" cy="4206240"/>
          </a:xfrm>
        </p:spPr>
        <p:txBody>
          <a:bodyPr/>
          <a:lstStyle/>
          <a:p>
            <a:r>
              <a:rPr lang="en-GB" dirty="0"/>
              <a:t>In the base canvas we can use the canvas scaler so that at any resolution the UI looks the same as it would at your chosen resolution.</a:t>
            </a:r>
          </a:p>
          <a:p>
            <a:r>
              <a:rPr lang="en-GB" dirty="0"/>
              <a:t>If it goes blurry it’s because your game view is in 16x9 mode. Change it to a custom size and give it pixels width by height you want to test.</a:t>
            </a:r>
          </a:p>
        </p:txBody>
      </p:sp>
      <p:pic>
        <p:nvPicPr>
          <p:cNvPr id="4" name="Picture 3">
            <a:extLst>
              <a:ext uri="{FF2B5EF4-FFF2-40B4-BE49-F238E27FC236}">
                <a16:creationId xmlns:a16="http://schemas.microsoft.com/office/drawing/2014/main" id="{755EAAAA-420C-4768-BABA-DBD93F653898}"/>
              </a:ext>
            </a:extLst>
          </p:cNvPr>
          <p:cNvPicPr>
            <a:picLocks noChangeAspect="1"/>
          </p:cNvPicPr>
          <p:nvPr/>
        </p:nvPicPr>
        <p:blipFill>
          <a:blip r:embed="rId2"/>
          <a:stretch>
            <a:fillRect/>
          </a:stretch>
        </p:blipFill>
        <p:spPr>
          <a:xfrm>
            <a:off x="3448467" y="3494771"/>
            <a:ext cx="4267200" cy="852560"/>
          </a:xfrm>
          <a:prstGeom prst="rect">
            <a:avLst/>
          </a:prstGeom>
        </p:spPr>
      </p:pic>
      <p:pic>
        <p:nvPicPr>
          <p:cNvPr id="5" name="Picture 4">
            <a:extLst>
              <a:ext uri="{FF2B5EF4-FFF2-40B4-BE49-F238E27FC236}">
                <a16:creationId xmlns:a16="http://schemas.microsoft.com/office/drawing/2014/main" id="{A48B3EDF-3587-4A76-83F1-EF297A199B75}"/>
              </a:ext>
            </a:extLst>
          </p:cNvPr>
          <p:cNvPicPr>
            <a:picLocks noChangeAspect="1"/>
          </p:cNvPicPr>
          <p:nvPr/>
        </p:nvPicPr>
        <p:blipFill>
          <a:blip r:embed="rId3"/>
          <a:stretch>
            <a:fillRect/>
          </a:stretch>
        </p:blipFill>
        <p:spPr>
          <a:xfrm>
            <a:off x="2150619" y="4456703"/>
            <a:ext cx="3431449" cy="2401297"/>
          </a:xfrm>
          <a:prstGeom prst="rect">
            <a:avLst/>
          </a:prstGeom>
        </p:spPr>
      </p:pic>
      <p:pic>
        <p:nvPicPr>
          <p:cNvPr id="6" name="Picture 5">
            <a:extLst>
              <a:ext uri="{FF2B5EF4-FFF2-40B4-BE49-F238E27FC236}">
                <a16:creationId xmlns:a16="http://schemas.microsoft.com/office/drawing/2014/main" id="{D4F6310C-4E0A-4684-8C7E-61EABC6D6E5C}"/>
              </a:ext>
            </a:extLst>
          </p:cNvPr>
          <p:cNvPicPr>
            <a:picLocks noChangeAspect="1"/>
          </p:cNvPicPr>
          <p:nvPr/>
        </p:nvPicPr>
        <p:blipFill>
          <a:blip r:embed="rId4"/>
          <a:stretch>
            <a:fillRect/>
          </a:stretch>
        </p:blipFill>
        <p:spPr>
          <a:xfrm>
            <a:off x="5582067" y="4456703"/>
            <a:ext cx="3539845" cy="2404145"/>
          </a:xfrm>
          <a:prstGeom prst="rect">
            <a:avLst/>
          </a:prstGeom>
        </p:spPr>
      </p:pic>
    </p:spTree>
    <p:extLst>
      <p:ext uri="{BB962C8B-B14F-4D97-AF65-F5344CB8AC3E}">
        <p14:creationId xmlns:p14="http://schemas.microsoft.com/office/powerpoint/2010/main" val="279045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335-A245-4512-95D7-1C00F5A801D7}"/>
              </a:ext>
            </a:extLst>
          </p:cNvPr>
          <p:cNvSpPr>
            <a:spLocks noGrp="1"/>
          </p:cNvSpPr>
          <p:nvPr>
            <p:ph type="title"/>
          </p:nvPr>
        </p:nvSpPr>
        <p:spPr/>
        <p:txBody>
          <a:bodyPr/>
          <a:lstStyle/>
          <a:p>
            <a:r>
              <a:rPr lang="en-GB" dirty="0"/>
              <a:t>Images</a:t>
            </a:r>
          </a:p>
        </p:txBody>
      </p:sp>
      <p:sp>
        <p:nvSpPr>
          <p:cNvPr id="3" name="Content Placeholder 2">
            <a:extLst>
              <a:ext uri="{FF2B5EF4-FFF2-40B4-BE49-F238E27FC236}">
                <a16:creationId xmlns:a16="http://schemas.microsoft.com/office/drawing/2014/main" id="{BE600D45-D848-4C57-B4AD-9E9A6EAF2C7C}"/>
              </a:ext>
            </a:extLst>
          </p:cNvPr>
          <p:cNvSpPr>
            <a:spLocks noGrp="1"/>
          </p:cNvSpPr>
          <p:nvPr>
            <p:ph idx="1"/>
          </p:nvPr>
        </p:nvSpPr>
        <p:spPr/>
        <p:txBody>
          <a:bodyPr/>
          <a:lstStyle/>
          <a:p>
            <a:r>
              <a:rPr lang="en-GB" dirty="0"/>
              <a:t>Unlike the Unity 2D system (I’ve unfortunately not had time to show you yet), the UI does not use the sprite format of graphic asset. It is referenced as an Image type.</a:t>
            </a:r>
          </a:p>
          <a:p>
            <a:r>
              <a:rPr lang="en-GB" dirty="0"/>
              <a:t>Create one in the hierarchy and add an image file. Doesn’t matter what. Preferably something small. I actually like to got to paint and make a 1x1 pixel white dot because it can be very flexible. Make sure when you import your graphic to select “2D and UI” from the “texture type” dropdown.</a:t>
            </a:r>
          </a:p>
        </p:txBody>
      </p:sp>
    </p:spTree>
    <p:extLst>
      <p:ext uri="{BB962C8B-B14F-4D97-AF65-F5344CB8AC3E}">
        <p14:creationId xmlns:p14="http://schemas.microsoft.com/office/powerpoint/2010/main" val="10182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7BDF-28BD-42AB-AB2D-8499627A6534}"/>
              </a:ext>
            </a:extLst>
          </p:cNvPr>
          <p:cNvSpPr>
            <a:spLocks noGrp="1"/>
          </p:cNvSpPr>
          <p:nvPr>
            <p:ph type="title"/>
          </p:nvPr>
        </p:nvSpPr>
        <p:spPr/>
        <p:txBody>
          <a:bodyPr/>
          <a:lstStyle/>
          <a:p>
            <a:r>
              <a:rPr lang="en-GB" dirty="0" err="1"/>
              <a:t>Healthbars</a:t>
            </a:r>
            <a:endParaRPr lang="en-GB" dirty="0"/>
          </a:p>
        </p:txBody>
      </p:sp>
      <p:sp>
        <p:nvSpPr>
          <p:cNvPr id="5" name="Content Placeholder 4">
            <a:extLst>
              <a:ext uri="{FF2B5EF4-FFF2-40B4-BE49-F238E27FC236}">
                <a16:creationId xmlns:a16="http://schemas.microsoft.com/office/drawing/2014/main" id="{20E96646-3B73-4539-B92A-6E8E15913728}"/>
              </a:ext>
            </a:extLst>
          </p:cNvPr>
          <p:cNvSpPr>
            <a:spLocks noGrp="1"/>
          </p:cNvSpPr>
          <p:nvPr>
            <p:ph idx="1"/>
          </p:nvPr>
        </p:nvSpPr>
        <p:spPr>
          <a:xfrm>
            <a:off x="244345" y="2027225"/>
            <a:ext cx="6702199" cy="4206240"/>
          </a:xfrm>
        </p:spPr>
        <p:txBody>
          <a:bodyPr/>
          <a:lstStyle/>
          <a:p>
            <a:r>
              <a:rPr lang="en-GB" dirty="0"/>
              <a:t>Make a second image on top of your original image. </a:t>
            </a:r>
          </a:p>
          <a:p>
            <a:r>
              <a:rPr lang="en-GB" dirty="0"/>
              <a:t>Set image type of the top one to filled and change it’s colour.</a:t>
            </a:r>
          </a:p>
          <a:p>
            <a:r>
              <a:rPr lang="en-GB" dirty="0"/>
              <a:t>You can see the effect of dragging the fill amount slider.</a:t>
            </a:r>
          </a:p>
        </p:txBody>
      </p:sp>
      <p:pic>
        <p:nvPicPr>
          <p:cNvPr id="6" name="Content Placeholder 3">
            <a:extLst>
              <a:ext uri="{FF2B5EF4-FFF2-40B4-BE49-F238E27FC236}">
                <a16:creationId xmlns:a16="http://schemas.microsoft.com/office/drawing/2014/main" id="{BC67DC48-5701-4CC9-BD2E-CDB6E94303AB}"/>
              </a:ext>
            </a:extLst>
          </p:cNvPr>
          <p:cNvPicPr>
            <a:picLocks noChangeAspect="1"/>
          </p:cNvPicPr>
          <p:nvPr/>
        </p:nvPicPr>
        <p:blipFill>
          <a:blip r:embed="rId2"/>
          <a:stretch>
            <a:fillRect/>
          </a:stretch>
        </p:blipFill>
        <p:spPr>
          <a:xfrm>
            <a:off x="6946544" y="1909763"/>
            <a:ext cx="4746716" cy="4206875"/>
          </a:xfrm>
          <a:prstGeom prst="rect">
            <a:avLst/>
          </a:prstGeom>
        </p:spPr>
      </p:pic>
    </p:spTree>
    <p:extLst>
      <p:ext uri="{BB962C8B-B14F-4D97-AF65-F5344CB8AC3E}">
        <p14:creationId xmlns:p14="http://schemas.microsoft.com/office/powerpoint/2010/main" val="53834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6E6B-49B1-4AA0-B290-0214A10AAEE3}"/>
              </a:ext>
            </a:extLst>
          </p:cNvPr>
          <p:cNvSpPr>
            <a:spLocks noGrp="1"/>
          </p:cNvSpPr>
          <p:nvPr>
            <p:ph type="title"/>
          </p:nvPr>
        </p:nvSpPr>
        <p:spPr/>
        <p:txBody>
          <a:bodyPr/>
          <a:lstStyle/>
          <a:p>
            <a:r>
              <a:rPr lang="en-GB" dirty="0"/>
              <a:t>Horizontal</a:t>
            </a:r>
          </a:p>
        </p:txBody>
      </p:sp>
      <p:sp>
        <p:nvSpPr>
          <p:cNvPr id="3" name="Content Placeholder 2">
            <a:extLst>
              <a:ext uri="{FF2B5EF4-FFF2-40B4-BE49-F238E27FC236}">
                <a16:creationId xmlns:a16="http://schemas.microsoft.com/office/drawing/2014/main" id="{B0985C14-C84D-4286-8D8B-98B930ABAFE5}"/>
              </a:ext>
            </a:extLst>
          </p:cNvPr>
          <p:cNvSpPr>
            <a:spLocks noGrp="1"/>
          </p:cNvSpPr>
          <p:nvPr>
            <p:ph idx="1"/>
          </p:nvPr>
        </p:nvSpPr>
        <p:spPr>
          <a:xfrm>
            <a:off x="1202919" y="2011680"/>
            <a:ext cx="9784080" cy="4206240"/>
          </a:xfrm>
        </p:spPr>
        <p:txBody>
          <a:bodyPr/>
          <a:lstStyle/>
          <a:p>
            <a:r>
              <a:rPr lang="en-GB" dirty="0"/>
              <a:t>Use horizonal fill style on the top one to make a sliding health bar.</a:t>
            </a:r>
          </a:p>
          <a:p>
            <a:endParaRPr lang="en-GB" dirty="0"/>
          </a:p>
        </p:txBody>
      </p:sp>
      <p:pic>
        <p:nvPicPr>
          <p:cNvPr id="4" name="Picture 3">
            <a:extLst>
              <a:ext uri="{FF2B5EF4-FFF2-40B4-BE49-F238E27FC236}">
                <a16:creationId xmlns:a16="http://schemas.microsoft.com/office/drawing/2014/main" id="{FEED991B-D1E3-451E-BEA9-184DC32CB04D}"/>
              </a:ext>
            </a:extLst>
          </p:cNvPr>
          <p:cNvPicPr>
            <a:picLocks noChangeAspect="1"/>
          </p:cNvPicPr>
          <p:nvPr/>
        </p:nvPicPr>
        <p:blipFill>
          <a:blip r:embed="rId2"/>
          <a:stretch>
            <a:fillRect/>
          </a:stretch>
        </p:blipFill>
        <p:spPr>
          <a:xfrm>
            <a:off x="3007409" y="2751174"/>
            <a:ext cx="4947338" cy="2297381"/>
          </a:xfrm>
          <a:prstGeom prst="rect">
            <a:avLst/>
          </a:prstGeom>
        </p:spPr>
      </p:pic>
    </p:spTree>
    <p:extLst>
      <p:ext uri="{BB962C8B-B14F-4D97-AF65-F5344CB8AC3E}">
        <p14:creationId xmlns:p14="http://schemas.microsoft.com/office/powerpoint/2010/main" val="67544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A210-BF1D-497A-9F00-EDE5979B9582}"/>
              </a:ext>
            </a:extLst>
          </p:cNvPr>
          <p:cNvSpPr>
            <a:spLocks noGrp="1"/>
          </p:cNvSpPr>
          <p:nvPr>
            <p:ph type="title"/>
          </p:nvPr>
        </p:nvSpPr>
        <p:spPr/>
        <p:txBody>
          <a:bodyPr/>
          <a:lstStyle/>
          <a:p>
            <a:r>
              <a:rPr lang="en-GB" dirty="0"/>
              <a:t>Radial</a:t>
            </a:r>
          </a:p>
        </p:txBody>
      </p:sp>
      <p:sp>
        <p:nvSpPr>
          <p:cNvPr id="3" name="Content Placeholder 2">
            <a:extLst>
              <a:ext uri="{FF2B5EF4-FFF2-40B4-BE49-F238E27FC236}">
                <a16:creationId xmlns:a16="http://schemas.microsoft.com/office/drawing/2014/main" id="{CA46D630-816A-4574-841B-3F8A312ABA72}"/>
              </a:ext>
            </a:extLst>
          </p:cNvPr>
          <p:cNvSpPr>
            <a:spLocks noGrp="1"/>
          </p:cNvSpPr>
          <p:nvPr>
            <p:ph idx="1"/>
          </p:nvPr>
        </p:nvSpPr>
        <p:spPr/>
        <p:txBody>
          <a:bodyPr/>
          <a:lstStyle/>
          <a:p>
            <a:r>
              <a:rPr lang="en-GB" dirty="0"/>
              <a:t>An image can be filled radially to get an effect like Link’s hears in Zelda Breath Of the Wild.</a:t>
            </a:r>
          </a:p>
          <a:p>
            <a:endParaRPr lang="en-GB" dirty="0"/>
          </a:p>
        </p:txBody>
      </p:sp>
      <p:pic>
        <p:nvPicPr>
          <p:cNvPr id="4" name="Picture 3">
            <a:extLst>
              <a:ext uri="{FF2B5EF4-FFF2-40B4-BE49-F238E27FC236}">
                <a16:creationId xmlns:a16="http://schemas.microsoft.com/office/drawing/2014/main" id="{038A60E5-437A-4619-A6D2-C7E998B5E0D8}"/>
              </a:ext>
            </a:extLst>
          </p:cNvPr>
          <p:cNvPicPr>
            <a:picLocks noChangeAspect="1"/>
          </p:cNvPicPr>
          <p:nvPr/>
        </p:nvPicPr>
        <p:blipFill>
          <a:blip r:embed="rId2"/>
          <a:stretch>
            <a:fillRect/>
          </a:stretch>
        </p:blipFill>
        <p:spPr>
          <a:xfrm>
            <a:off x="2319130" y="3056510"/>
            <a:ext cx="6926470" cy="3254092"/>
          </a:xfrm>
          <a:prstGeom prst="rect">
            <a:avLst/>
          </a:prstGeom>
        </p:spPr>
      </p:pic>
    </p:spTree>
    <p:extLst>
      <p:ext uri="{BB962C8B-B14F-4D97-AF65-F5344CB8AC3E}">
        <p14:creationId xmlns:p14="http://schemas.microsoft.com/office/powerpoint/2010/main" val="189556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441E-8526-429F-9186-7962E97A634F}"/>
              </a:ext>
            </a:extLst>
          </p:cNvPr>
          <p:cNvSpPr>
            <a:spLocks noGrp="1"/>
          </p:cNvSpPr>
          <p:nvPr>
            <p:ph type="title"/>
          </p:nvPr>
        </p:nvSpPr>
        <p:spPr/>
        <p:txBody>
          <a:bodyPr/>
          <a:lstStyle/>
          <a:p>
            <a:r>
              <a:rPr lang="en-GB" dirty="0"/>
              <a:t>Simple Addition in code</a:t>
            </a:r>
          </a:p>
        </p:txBody>
      </p:sp>
      <p:sp>
        <p:nvSpPr>
          <p:cNvPr id="3" name="Content Placeholder 2">
            <a:extLst>
              <a:ext uri="{FF2B5EF4-FFF2-40B4-BE49-F238E27FC236}">
                <a16:creationId xmlns:a16="http://schemas.microsoft.com/office/drawing/2014/main" id="{EAC66F2A-B311-4FB8-9298-0D7947D40024}"/>
              </a:ext>
            </a:extLst>
          </p:cNvPr>
          <p:cNvSpPr>
            <a:spLocks noGrp="1"/>
          </p:cNvSpPr>
          <p:nvPr>
            <p:ph idx="1"/>
          </p:nvPr>
        </p:nvSpPr>
        <p:spPr>
          <a:xfrm>
            <a:off x="1202919" y="2011680"/>
            <a:ext cx="3682716" cy="4206240"/>
          </a:xfrm>
        </p:spPr>
        <p:txBody>
          <a:bodyPr/>
          <a:lstStyle/>
          <a:p>
            <a:r>
              <a:rPr lang="en-GB" dirty="0"/>
              <a:t>Add your image variables.</a:t>
            </a:r>
          </a:p>
          <a:p>
            <a:endParaRPr lang="en-GB" dirty="0"/>
          </a:p>
          <a:p>
            <a:endParaRPr lang="en-GB" dirty="0"/>
          </a:p>
          <a:p>
            <a:r>
              <a:rPr lang="en-GB" dirty="0"/>
              <a:t>Set your references. </a:t>
            </a:r>
          </a:p>
          <a:p>
            <a:endParaRPr lang="en-GB" dirty="0"/>
          </a:p>
          <a:p>
            <a:endParaRPr lang="en-GB" dirty="0"/>
          </a:p>
          <a:p>
            <a:r>
              <a:rPr lang="en-GB" dirty="0"/>
              <a:t>Set the value equal to your hp as a percentage of your max (between 0 and 1)</a:t>
            </a:r>
          </a:p>
        </p:txBody>
      </p:sp>
      <p:pic>
        <p:nvPicPr>
          <p:cNvPr id="4" name="Picture 3">
            <a:extLst>
              <a:ext uri="{FF2B5EF4-FFF2-40B4-BE49-F238E27FC236}">
                <a16:creationId xmlns:a16="http://schemas.microsoft.com/office/drawing/2014/main" id="{F5634773-47C8-404B-8058-FBF1106E6F36}"/>
              </a:ext>
            </a:extLst>
          </p:cNvPr>
          <p:cNvPicPr>
            <a:picLocks noChangeAspect="1"/>
          </p:cNvPicPr>
          <p:nvPr/>
        </p:nvPicPr>
        <p:blipFill>
          <a:blip r:embed="rId2"/>
          <a:stretch>
            <a:fillRect/>
          </a:stretch>
        </p:blipFill>
        <p:spPr>
          <a:xfrm>
            <a:off x="4986408" y="1850889"/>
            <a:ext cx="1915146" cy="1224054"/>
          </a:xfrm>
          <a:prstGeom prst="rect">
            <a:avLst/>
          </a:prstGeom>
        </p:spPr>
      </p:pic>
      <p:pic>
        <p:nvPicPr>
          <p:cNvPr id="5" name="Picture 4">
            <a:extLst>
              <a:ext uri="{FF2B5EF4-FFF2-40B4-BE49-F238E27FC236}">
                <a16:creationId xmlns:a16="http://schemas.microsoft.com/office/drawing/2014/main" id="{2E56D2DA-4FC1-490D-BE46-64B680F77253}"/>
              </a:ext>
            </a:extLst>
          </p:cNvPr>
          <p:cNvPicPr>
            <a:picLocks noChangeAspect="1"/>
          </p:cNvPicPr>
          <p:nvPr/>
        </p:nvPicPr>
        <p:blipFill>
          <a:blip r:embed="rId3"/>
          <a:stretch>
            <a:fillRect/>
          </a:stretch>
        </p:blipFill>
        <p:spPr>
          <a:xfrm>
            <a:off x="4986408" y="3344931"/>
            <a:ext cx="5009941" cy="1377260"/>
          </a:xfrm>
          <a:prstGeom prst="rect">
            <a:avLst/>
          </a:prstGeom>
        </p:spPr>
      </p:pic>
      <p:pic>
        <p:nvPicPr>
          <p:cNvPr id="6" name="Picture 5">
            <a:extLst>
              <a:ext uri="{FF2B5EF4-FFF2-40B4-BE49-F238E27FC236}">
                <a16:creationId xmlns:a16="http://schemas.microsoft.com/office/drawing/2014/main" id="{E2062780-9A80-4D4A-AC29-5E37EA6905D6}"/>
              </a:ext>
            </a:extLst>
          </p:cNvPr>
          <p:cNvPicPr>
            <a:picLocks noChangeAspect="1"/>
          </p:cNvPicPr>
          <p:nvPr/>
        </p:nvPicPr>
        <p:blipFill>
          <a:blip r:embed="rId4"/>
          <a:stretch>
            <a:fillRect/>
          </a:stretch>
        </p:blipFill>
        <p:spPr>
          <a:xfrm>
            <a:off x="4986408" y="4914347"/>
            <a:ext cx="4890604" cy="1474373"/>
          </a:xfrm>
          <a:prstGeom prst="rect">
            <a:avLst/>
          </a:prstGeom>
        </p:spPr>
      </p:pic>
    </p:spTree>
    <p:extLst>
      <p:ext uri="{BB962C8B-B14F-4D97-AF65-F5344CB8AC3E}">
        <p14:creationId xmlns:p14="http://schemas.microsoft.com/office/powerpoint/2010/main" val="414051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4D3A-BEDE-49EC-BF6F-394168D6A5DF}"/>
              </a:ext>
            </a:extLst>
          </p:cNvPr>
          <p:cNvSpPr>
            <a:spLocks noGrp="1"/>
          </p:cNvSpPr>
          <p:nvPr>
            <p:ph type="title"/>
          </p:nvPr>
        </p:nvSpPr>
        <p:spPr/>
        <p:txBody>
          <a:bodyPr/>
          <a:lstStyle/>
          <a:p>
            <a:r>
              <a:rPr lang="en-GB" dirty="0">
                <a:solidFill>
                  <a:srgbClr val="EC931C"/>
                </a:solidFill>
              </a:rPr>
              <a:t>Contacts</a:t>
            </a:r>
          </a:p>
        </p:txBody>
      </p:sp>
      <p:sp>
        <p:nvSpPr>
          <p:cNvPr id="3" name="Content Placeholder 2">
            <a:extLst>
              <a:ext uri="{FF2B5EF4-FFF2-40B4-BE49-F238E27FC236}">
                <a16:creationId xmlns:a16="http://schemas.microsoft.com/office/drawing/2014/main" id="{94432AD4-EABB-4FE7-9AE0-C92210EC112B}"/>
              </a:ext>
            </a:extLst>
          </p:cNvPr>
          <p:cNvSpPr>
            <a:spLocks noGrp="1"/>
          </p:cNvSpPr>
          <p:nvPr>
            <p:ph idx="1"/>
          </p:nvPr>
        </p:nvSpPr>
        <p:spPr/>
        <p:txBody>
          <a:bodyPr>
            <a:normAutofit/>
          </a:bodyPr>
          <a:lstStyle/>
          <a:p>
            <a:r>
              <a:rPr lang="en-GB" sz="3200" dirty="0"/>
              <a:t>Daniel “Dan” Korsah : </a:t>
            </a:r>
            <a:r>
              <a:rPr lang="en-GB" sz="3200" dirty="0">
                <a:hlinkClick r:id="rId2">
                  <a:extLst>
                    <a:ext uri="{A12FA001-AC4F-418D-AE19-62706E023703}">
                      <ahyp:hlinkClr xmlns:ahyp="http://schemas.microsoft.com/office/drawing/2018/hyperlinkcolor" val="tx"/>
                    </a:ext>
                  </a:extLst>
                </a:hlinkClick>
              </a:rPr>
              <a:t>40214314@live.napier.ac.uk</a:t>
            </a:r>
            <a:endParaRPr lang="en-GB" sz="3200" dirty="0"/>
          </a:p>
          <a:p>
            <a:r>
              <a:rPr lang="en-GB" sz="3200" dirty="0"/>
              <a:t>Krzysztof “Kris” Czerwinski : </a:t>
            </a:r>
            <a:r>
              <a:rPr lang="en-GB" sz="3200" dirty="0">
                <a:hlinkClick r:id="rId3">
                  <a:extLst>
                    <a:ext uri="{A12FA001-AC4F-418D-AE19-62706E023703}">
                      <ahyp:hlinkClr xmlns:ahyp="http://schemas.microsoft.com/office/drawing/2018/hyperlinkcolor" val="tx"/>
                    </a:ext>
                  </a:extLst>
                </a:hlinkClick>
              </a:rPr>
              <a:t>40283208@live.napier.ac.uk</a:t>
            </a:r>
            <a:r>
              <a:rPr lang="en-GB" sz="3200" dirty="0"/>
              <a:t> </a:t>
            </a:r>
          </a:p>
          <a:p>
            <a:endParaRPr lang="en-GB" sz="3200" dirty="0"/>
          </a:p>
          <a:p>
            <a:r>
              <a:rPr lang="en-GB" sz="3200" dirty="0"/>
              <a:t>Complaints to Thomas “Tom” Methven : T.Methven@napier.ac.uk</a:t>
            </a:r>
          </a:p>
        </p:txBody>
      </p:sp>
    </p:spTree>
    <p:extLst>
      <p:ext uri="{BB962C8B-B14F-4D97-AF65-F5344CB8AC3E}">
        <p14:creationId xmlns:p14="http://schemas.microsoft.com/office/powerpoint/2010/main" val="211445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0AA6-5E11-4C1D-9712-01A2C3F326AC}"/>
              </a:ext>
            </a:extLst>
          </p:cNvPr>
          <p:cNvSpPr>
            <a:spLocks noGrp="1"/>
          </p:cNvSpPr>
          <p:nvPr>
            <p:ph type="title"/>
          </p:nvPr>
        </p:nvSpPr>
        <p:spPr/>
        <p:txBody>
          <a:bodyPr/>
          <a:lstStyle/>
          <a:p>
            <a:r>
              <a:rPr lang="en-GB" dirty="0"/>
              <a:t>Use the previous Project</a:t>
            </a:r>
          </a:p>
        </p:txBody>
      </p:sp>
      <p:sp>
        <p:nvSpPr>
          <p:cNvPr id="3" name="Content Placeholder 2">
            <a:extLst>
              <a:ext uri="{FF2B5EF4-FFF2-40B4-BE49-F238E27FC236}">
                <a16:creationId xmlns:a16="http://schemas.microsoft.com/office/drawing/2014/main" id="{9BC6FAF3-173A-481D-8174-9D389D219182}"/>
              </a:ext>
            </a:extLst>
          </p:cNvPr>
          <p:cNvSpPr>
            <a:spLocks noGrp="1"/>
          </p:cNvSpPr>
          <p:nvPr>
            <p:ph idx="1"/>
          </p:nvPr>
        </p:nvSpPr>
        <p:spPr/>
        <p:txBody>
          <a:bodyPr/>
          <a:lstStyle/>
          <a:p>
            <a:r>
              <a:rPr lang="en-GB" dirty="0"/>
              <a:t>You don’t have to as we can simulate stuff happening with keypresses but if you use an existing project you’ll see a game really coming together.</a:t>
            </a:r>
          </a:p>
        </p:txBody>
      </p:sp>
    </p:spTree>
    <p:extLst>
      <p:ext uri="{BB962C8B-B14F-4D97-AF65-F5344CB8AC3E}">
        <p14:creationId xmlns:p14="http://schemas.microsoft.com/office/powerpoint/2010/main" val="394559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FF6E-B26E-42CB-BC80-11F1E5C885E0}"/>
              </a:ext>
            </a:extLst>
          </p:cNvPr>
          <p:cNvSpPr>
            <a:spLocks noGrp="1"/>
          </p:cNvSpPr>
          <p:nvPr>
            <p:ph type="title"/>
          </p:nvPr>
        </p:nvSpPr>
        <p:spPr/>
        <p:txBody>
          <a:bodyPr/>
          <a:lstStyle/>
          <a:p>
            <a:r>
              <a:rPr lang="en-GB" dirty="0"/>
              <a:t>The canvas</a:t>
            </a:r>
          </a:p>
        </p:txBody>
      </p:sp>
      <p:sp>
        <p:nvSpPr>
          <p:cNvPr id="3" name="Content Placeholder 2">
            <a:extLst>
              <a:ext uri="{FF2B5EF4-FFF2-40B4-BE49-F238E27FC236}">
                <a16:creationId xmlns:a16="http://schemas.microsoft.com/office/drawing/2014/main" id="{1579D22A-2E5F-45A8-A418-40C4DE6F0889}"/>
              </a:ext>
            </a:extLst>
          </p:cNvPr>
          <p:cNvSpPr>
            <a:spLocks noGrp="1"/>
          </p:cNvSpPr>
          <p:nvPr>
            <p:ph idx="1"/>
          </p:nvPr>
        </p:nvSpPr>
        <p:spPr/>
        <p:txBody>
          <a:bodyPr/>
          <a:lstStyle/>
          <a:p>
            <a:r>
              <a:rPr lang="en-GB" dirty="0"/>
              <a:t>Right click the hierarchy and go to UI in the dropdown and select Canvas.</a:t>
            </a:r>
          </a:p>
          <a:p>
            <a:r>
              <a:rPr lang="en-GB" dirty="0"/>
              <a:t>A canvas is the base UI object that represents your screen space.</a:t>
            </a:r>
          </a:p>
          <a:p>
            <a:r>
              <a:rPr lang="en-GB" dirty="0"/>
              <a:t>When you do this an </a:t>
            </a:r>
            <a:r>
              <a:rPr lang="en-GB" dirty="0" err="1"/>
              <a:t>EventSystem</a:t>
            </a:r>
            <a:r>
              <a:rPr lang="en-GB" dirty="0"/>
              <a:t> object will be created automatically. Do not delete this, it’s necessary to register UI events.</a:t>
            </a:r>
          </a:p>
          <a:p>
            <a:pPr marL="0" indent="0">
              <a:buNone/>
            </a:pPr>
            <a:endParaRPr lang="en-GB" dirty="0"/>
          </a:p>
        </p:txBody>
      </p:sp>
      <p:pic>
        <p:nvPicPr>
          <p:cNvPr id="4" name="Picture 3">
            <a:extLst>
              <a:ext uri="{FF2B5EF4-FFF2-40B4-BE49-F238E27FC236}">
                <a16:creationId xmlns:a16="http://schemas.microsoft.com/office/drawing/2014/main" id="{D6234A8A-937E-4BB9-87D8-C36C40A1B38F}"/>
              </a:ext>
            </a:extLst>
          </p:cNvPr>
          <p:cNvPicPr>
            <a:picLocks noChangeAspect="1"/>
          </p:cNvPicPr>
          <p:nvPr/>
        </p:nvPicPr>
        <p:blipFill>
          <a:blip r:embed="rId2"/>
          <a:stretch>
            <a:fillRect/>
          </a:stretch>
        </p:blipFill>
        <p:spPr>
          <a:xfrm>
            <a:off x="8623513" y="3429000"/>
            <a:ext cx="2701409" cy="3389242"/>
          </a:xfrm>
          <a:prstGeom prst="rect">
            <a:avLst/>
          </a:prstGeom>
        </p:spPr>
      </p:pic>
    </p:spTree>
    <p:extLst>
      <p:ext uri="{BB962C8B-B14F-4D97-AF65-F5344CB8AC3E}">
        <p14:creationId xmlns:p14="http://schemas.microsoft.com/office/powerpoint/2010/main" val="280167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EE0C-C63A-4195-95B3-8A50430B139F}"/>
              </a:ext>
            </a:extLst>
          </p:cNvPr>
          <p:cNvSpPr>
            <a:spLocks noGrp="1"/>
          </p:cNvSpPr>
          <p:nvPr>
            <p:ph type="title"/>
          </p:nvPr>
        </p:nvSpPr>
        <p:spPr>
          <a:xfrm>
            <a:off x="1202919" y="284176"/>
            <a:ext cx="9784080" cy="1390015"/>
          </a:xfrm>
        </p:spPr>
        <p:txBody>
          <a:bodyPr/>
          <a:lstStyle/>
          <a:p>
            <a:r>
              <a:rPr lang="en-GB" dirty="0"/>
              <a:t>Panels</a:t>
            </a:r>
          </a:p>
        </p:txBody>
      </p:sp>
      <p:sp>
        <p:nvSpPr>
          <p:cNvPr id="3" name="Content Placeholder 2">
            <a:extLst>
              <a:ext uri="{FF2B5EF4-FFF2-40B4-BE49-F238E27FC236}">
                <a16:creationId xmlns:a16="http://schemas.microsoft.com/office/drawing/2014/main" id="{3D2A6B5E-D005-43F7-A056-E7EF6240068A}"/>
              </a:ext>
            </a:extLst>
          </p:cNvPr>
          <p:cNvSpPr>
            <a:spLocks noGrp="1"/>
          </p:cNvSpPr>
          <p:nvPr>
            <p:ph idx="1"/>
          </p:nvPr>
        </p:nvSpPr>
        <p:spPr>
          <a:xfrm>
            <a:off x="653775" y="2011680"/>
            <a:ext cx="5539407" cy="4206240"/>
          </a:xfrm>
        </p:spPr>
        <p:txBody>
          <a:bodyPr/>
          <a:lstStyle/>
          <a:p>
            <a:r>
              <a:rPr lang="en-GB" dirty="0"/>
              <a:t>Panels are the most basic natural subdivision for organising the UI.</a:t>
            </a:r>
          </a:p>
          <a:p>
            <a:r>
              <a:rPr lang="en-GB" dirty="0"/>
              <a:t>Think of it as a div in HTML. A container that can be moved or flexed to fit requirements.</a:t>
            </a:r>
          </a:p>
          <a:p>
            <a:r>
              <a:rPr lang="en-GB" dirty="0"/>
              <a:t>UI elements like the panel have a </a:t>
            </a:r>
            <a:r>
              <a:rPr lang="en-GB" dirty="0" err="1"/>
              <a:t>Rect</a:t>
            </a:r>
            <a:r>
              <a:rPr lang="en-GB" dirty="0"/>
              <a:t> Transform </a:t>
            </a:r>
          </a:p>
          <a:p>
            <a:r>
              <a:rPr lang="en-GB" dirty="0"/>
              <a:t>You can edit this in the scene view by using the </a:t>
            </a:r>
            <a:r>
              <a:rPr lang="en-GB" dirty="0" err="1"/>
              <a:t>Rect</a:t>
            </a:r>
            <a:r>
              <a:rPr lang="en-GB" dirty="0"/>
              <a:t> gizmo on the top left</a:t>
            </a:r>
          </a:p>
        </p:txBody>
      </p:sp>
      <p:pic>
        <p:nvPicPr>
          <p:cNvPr id="5" name="Picture 4">
            <a:extLst>
              <a:ext uri="{FF2B5EF4-FFF2-40B4-BE49-F238E27FC236}">
                <a16:creationId xmlns:a16="http://schemas.microsoft.com/office/drawing/2014/main" id="{E1F8AFF1-61B2-40FD-9409-96EB305CB42E}"/>
              </a:ext>
            </a:extLst>
          </p:cNvPr>
          <p:cNvPicPr>
            <a:picLocks noChangeAspect="1"/>
          </p:cNvPicPr>
          <p:nvPr/>
        </p:nvPicPr>
        <p:blipFill>
          <a:blip r:embed="rId2"/>
          <a:stretch>
            <a:fillRect/>
          </a:stretch>
        </p:blipFill>
        <p:spPr>
          <a:xfrm>
            <a:off x="6193182" y="1809914"/>
            <a:ext cx="5998817" cy="5048085"/>
          </a:xfrm>
          <a:prstGeom prst="rect">
            <a:avLst/>
          </a:prstGeom>
        </p:spPr>
      </p:pic>
    </p:spTree>
    <p:extLst>
      <p:ext uri="{BB962C8B-B14F-4D97-AF65-F5344CB8AC3E}">
        <p14:creationId xmlns:p14="http://schemas.microsoft.com/office/powerpoint/2010/main" val="255510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1AAB-7E37-4192-99A6-5478ACC9F4E9}"/>
              </a:ext>
            </a:extLst>
          </p:cNvPr>
          <p:cNvSpPr>
            <a:spLocks noGrp="1"/>
          </p:cNvSpPr>
          <p:nvPr>
            <p:ph type="title"/>
          </p:nvPr>
        </p:nvSpPr>
        <p:spPr>
          <a:xfrm>
            <a:off x="1202919" y="284176"/>
            <a:ext cx="9784080" cy="1385598"/>
          </a:xfrm>
        </p:spPr>
        <p:txBody>
          <a:bodyPr/>
          <a:lstStyle/>
          <a:p>
            <a:r>
              <a:rPr lang="en-GB" dirty="0"/>
              <a:t>Text</a:t>
            </a:r>
          </a:p>
        </p:txBody>
      </p:sp>
      <p:sp>
        <p:nvSpPr>
          <p:cNvPr id="3" name="Content Placeholder 2">
            <a:extLst>
              <a:ext uri="{FF2B5EF4-FFF2-40B4-BE49-F238E27FC236}">
                <a16:creationId xmlns:a16="http://schemas.microsoft.com/office/drawing/2014/main" id="{09431910-8FB6-4C34-BD36-7D2A61374351}"/>
              </a:ext>
            </a:extLst>
          </p:cNvPr>
          <p:cNvSpPr>
            <a:spLocks noGrp="1"/>
          </p:cNvSpPr>
          <p:nvPr>
            <p:ph idx="1"/>
          </p:nvPr>
        </p:nvSpPr>
        <p:spPr>
          <a:xfrm>
            <a:off x="534505" y="2011680"/>
            <a:ext cx="7275444" cy="4440580"/>
          </a:xfrm>
        </p:spPr>
        <p:txBody>
          <a:bodyPr>
            <a:normAutofit fontScale="92500" lnSpcReduction="10000"/>
          </a:bodyPr>
          <a:lstStyle/>
          <a:p>
            <a:r>
              <a:rPr lang="en-GB" dirty="0"/>
              <a:t>Simply show strings on the screen.</a:t>
            </a:r>
          </a:p>
          <a:p>
            <a:r>
              <a:rPr lang="en-GB" dirty="0"/>
              <a:t>Right click the hierarchy and under UI find Text</a:t>
            </a:r>
          </a:p>
          <a:p>
            <a:r>
              <a:rPr lang="en-GB" dirty="0"/>
              <a:t>Place this as a child of your panel.</a:t>
            </a:r>
          </a:p>
          <a:p>
            <a:r>
              <a:rPr lang="en-GB" dirty="0"/>
              <a:t>Rich text allows you to embed information like colour or italics using HTML tags.</a:t>
            </a:r>
          </a:p>
          <a:p>
            <a:r>
              <a:rPr lang="en-GB" dirty="0"/>
              <a:t>Try &lt;</a:t>
            </a:r>
            <a:r>
              <a:rPr lang="en-GB" dirty="0" err="1"/>
              <a:t>color</a:t>
            </a:r>
            <a:r>
              <a:rPr lang="en-GB" dirty="0"/>
              <a:t>=green&gt; Hello&lt;/</a:t>
            </a:r>
            <a:r>
              <a:rPr lang="en-GB" dirty="0" err="1"/>
              <a:t>color</a:t>
            </a:r>
            <a:r>
              <a:rPr lang="en-GB" dirty="0"/>
              <a:t>&gt; &lt;</a:t>
            </a:r>
            <a:r>
              <a:rPr lang="en-GB" dirty="0" err="1"/>
              <a:t>color</a:t>
            </a:r>
            <a:r>
              <a:rPr lang="en-GB" dirty="0"/>
              <a:t>=red&gt; World&lt;/</a:t>
            </a:r>
            <a:r>
              <a:rPr lang="en-GB" dirty="0" err="1"/>
              <a:t>color</a:t>
            </a:r>
            <a:r>
              <a:rPr lang="en-GB" dirty="0"/>
              <a:t>&gt;</a:t>
            </a:r>
          </a:p>
          <a:p>
            <a:r>
              <a:rPr lang="en-GB" dirty="0" err="1"/>
              <a:t>Ameican</a:t>
            </a:r>
            <a:r>
              <a:rPr lang="en-GB" dirty="0"/>
              <a:t> spellings are unfortunately necessary.</a:t>
            </a:r>
          </a:p>
          <a:p>
            <a:r>
              <a:rPr lang="en-GB" dirty="0"/>
              <a:t>The overflow dropdowns determine if the text is allowed to run outside it’s box if too large or if it get cut off instead.</a:t>
            </a:r>
          </a:p>
          <a:p>
            <a:r>
              <a:rPr lang="en-GB" dirty="0"/>
              <a:t>You may see the option for a </a:t>
            </a:r>
            <a:r>
              <a:rPr lang="en-GB" dirty="0" err="1"/>
              <a:t>Textmesh</a:t>
            </a:r>
            <a:r>
              <a:rPr lang="en-GB" dirty="0"/>
              <a:t> Pro text object. Ignore that for now. That’s a text object with a lot more power but too much detail to work with right now.</a:t>
            </a:r>
          </a:p>
        </p:txBody>
      </p:sp>
      <p:pic>
        <p:nvPicPr>
          <p:cNvPr id="4" name="Picture 3">
            <a:extLst>
              <a:ext uri="{FF2B5EF4-FFF2-40B4-BE49-F238E27FC236}">
                <a16:creationId xmlns:a16="http://schemas.microsoft.com/office/drawing/2014/main" id="{8AE26114-7363-4E61-81D3-398E3CEDE58A}"/>
              </a:ext>
            </a:extLst>
          </p:cNvPr>
          <p:cNvPicPr>
            <a:picLocks noChangeAspect="1"/>
          </p:cNvPicPr>
          <p:nvPr/>
        </p:nvPicPr>
        <p:blipFill>
          <a:blip r:embed="rId2"/>
          <a:stretch>
            <a:fillRect/>
          </a:stretch>
        </p:blipFill>
        <p:spPr>
          <a:xfrm>
            <a:off x="7809948" y="1817968"/>
            <a:ext cx="4382052" cy="5040031"/>
          </a:xfrm>
          <a:prstGeom prst="rect">
            <a:avLst/>
          </a:prstGeom>
        </p:spPr>
      </p:pic>
    </p:spTree>
    <p:extLst>
      <p:ext uri="{BB962C8B-B14F-4D97-AF65-F5344CB8AC3E}">
        <p14:creationId xmlns:p14="http://schemas.microsoft.com/office/powerpoint/2010/main" val="315728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4DD8-FF13-4679-BBFC-E6B80F3A1099}"/>
              </a:ext>
            </a:extLst>
          </p:cNvPr>
          <p:cNvSpPr>
            <a:spLocks noGrp="1"/>
          </p:cNvSpPr>
          <p:nvPr>
            <p:ph type="title"/>
          </p:nvPr>
        </p:nvSpPr>
        <p:spPr>
          <a:xfrm>
            <a:off x="1202919" y="284176"/>
            <a:ext cx="9784080" cy="1508760"/>
          </a:xfrm>
        </p:spPr>
        <p:txBody>
          <a:bodyPr/>
          <a:lstStyle/>
          <a:p>
            <a:r>
              <a:rPr lang="en-GB"/>
              <a:t>Accessing elements from code</a:t>
            </a:r>
            <a:endParaRPr lang="en-GB" dirty="0"/>
          </a:p>
        </p:txBody>
      </p:sp>
      <p:sp>
        <p:nvSpPr>
          <p:cNvPr id="3" name="Content Placeholder 2">
            <a:extLst>
              <a:ext uri="{FF2B5EF4-FFF2-40B4-BE49-F238E27FC236}">
                <a16:creationId xmlns:a16="http://schemas.microsoft.com/office/drawing/2014/main" id="{BAF6575E-169F-4CA0-8400-DA1F094AB852}"/>
              </a:ext>
            </a:extLst>
          </p:cNvPr>
          <p:cNvSpPr>
            <a:spLocks noGrp="1"/>
          </p:cNvSpPr>
          <p:nvPr>
            <p:ph idx="1"/>
          </p:nvPr>
        </p:nvSpPr>
        <p:spPr>
          <a:xfrm>
            <a:off x="454992" y="2011680"/>
            <a:ext cx="9470886" cy="4119659"/>
          </a:xfrm>
        </p:spPr>
        <p:txBody>
          <a:bodyPr>
            <a:normAutofit/>
          </a:bodyPr>
          <a:lstStyle/>
          <a:p>
            <a:r>
              <a:rPr lang="en-GB" dirty="0"/>
              <a:t>We don’t want every scene to have many objects making separate calls to many UI elements.</a:t>
            </a:r>
          </a:p>
          <a:p>
            <a:r>
              <a:rPr lang="en-GB" dirty="0"/>
              <a:t>We’ll have a UI manager class whose sole responsibility to </a:t>
            </a:r>
            <a:r>
              <a:rPr lang="en-GB" dirty="0" err="1"/>
              <a:t>to</a:t>
            </a:r>
            <a:r>
              <a:rPr lang="en-GB" dirty="0"/>
              <a:t> take requests from objects and change the UI or from UI elements and pass them where they need to go.</a:t>
            </a:r>
          </a:p>
          <a:p>
            <a:r>
              <a:rPr lang="en-GB" dirty="0"/>
              <a:t>We’ll use a simple implementation of the Singleton design pattern to achieve this.</a:t>
            </a:r>
          </a:p>
          <a:p>
            <a:r>
              <a:rPr lang="en-GB" dirty="0"/>
              <a:t>The singleton pattern lets us guarantee there is one and only one instance of the manager object persisting throughout the game.</a:t>
            </a:r>
          </a:p>
          <a:p>
            <a:endParaRPr lang="en-GB" dirty="0"/>
          </a:p>
        </p:txBody>
      </p:sp>
    </p:spTree>
    <p:extLst>
      <p:ext uri="{BB962C8B-B14F-4D97-AF65-F5344CB8AC3E}">
        <p14:creationId xmlns:p14="http://schemas.microsoft.com/office/powerpoint/2010/main" val="292290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43CF-1860-46B9-BCD7-D72D86DD160D}"/>
              </a:ext>
            </a:extLst>
          </p:cNvPr>
          <p:cNvSpPr>
            <a:spLocks noGrp="1"/>
          </p:cNvSpPr>
          <p:nvPr>
            <p:ph type="title"/>
          </p:nvPr>
        </p:nvSpPr>
        <p:spPr/>
        <p:txBody>
          <a:bodyPr/>
          <a:lstStyle/>
          <a:p>
            <a:r>
              <a:rPr lang="en-GB" dirty="0"/>
              <a:t>Singleton setup</a:t>
            </a:r>
          </a:p>
        </p:txBody>
      </p:sp>
      <p:sp>
        <p:nvSpPr>
          <p:cNvPr id="3" name="Content Placeholder 2">
            <a:extLst>
              <a:ext uri="{FF2B5EF4-FFF2-40B4-BE49-F238E27FC236}">
                <a16:creationId xmlns:a16="http://schemas.microsoft.com/office/drawing/2014/main" id="{09F64B3B-40AC-40FA-B245-5ADDF8421EBE}"/>
              </a:ext>
            </a:extLst>
          </p:cNvPr>
          <p:cNvSpPr>
            <a:spLocks noGrp="1"/>
          </p:cNvSpPr>
          <p:nvPr>
            <p:ph idx="1"/>
          </p:nvPr>
        </p:nvSpPr>
        <p:spPr>
          <a:xfrm>
            <a:off x="631687" y="2011680"/>
            <a:ext cx="4421809" cy="4206240"/>
          </a:xfrm>
        </p:spPr>
        <p:txBody>
          <a:bodyPr>
            <a:normAutofit fontScale="92500" lnSpcReduction="10000"/>
          </a:bodyPr>
          <a:lstStyle/>
          <a:p>
            <a:r>
              <a:rPr lang="en-GB" dirty="0"/>
              <a:t>We want to make sure the is only one of something which anything can access if it has to. </a:t>
            </a:r>
          </a:p>
          <a:p>
            <a:r>
              <a:rPr lang="en-GB" dirty="0"/>
              <a:t>The static keyword allows us to have objects which are the same everywhere they are used. If you change the value in one place it changes everywhere.</a:t>
            </a:r>
          </a:p>
          <a:p>
            <a:r>
              <a:rPr lang="en-GB" dirty="0"/>
              <a:t>Public allows other scripts and Unity’s button system to call functions belonging to the instance.</a:t>
            </a:r>
          </a:p>
          <a:p>
            <a:r>
              <a:rPr lang="en-GB" dirty="0" err="1"/>
              <a:t>DontDestroyOnLoad</a:t>
            </a:r>
            <a:r>
              <a:rPr lang="en-GB" dirty="0"/>
              <a:t>() marks a </a:t>
            </a:r>
            <a:r>
              <a:rPr lang="en-GB" dirty="0" err="1"/>
              <a:t>GameObject</a:t>
            </a:r>
            <a:r>
              <a:rPr lang="en-GB" dirty="0"/>
              <a:t> to persist to other scenes when changing between scenes.</a:t>
            </a:r>
          </a:p>
          <a:p>
            <a:endParaRPr lang="en-GB" dirty="0"/>
          </a:p>
        </p:txBody>
      </p:sp>
      <p:pic>
        <p:nvPicPr>
          <p:cNvPr id="4" name="Picture 3">
            <a:extLst>
              <a:ext uri="{FF2B5EF4-FFF2-40B4-BE49-F238E27FC236}">
                <a16:creationId xmlns:a16="http://schemas.microsoft.com/office/drawing/2014/main" id="{D259772B-22B3-4090-9DF0-B0D0100247C9}"/>
              </a:ext>
            </a:extLst>
          </p:cNvPr>
          <p:cNvPicPr>
            <a:picLocks noChangeAspect="1"/>
          </p:cNvPicPr>
          <p:nvPr/>
        </p:nvPicPr>
        <p:blipFill>
          <a:blip r:embed="rId2"/>
          <a:stretch>
            <a:fillRect/>
          </a:stretch>
        </p:blipFill>
        <p:spPr>
          <a:xfrm>
            <a:off x="5031096" y="2134739"/>
            <a:ext cx="7160904" cy="3678548"/>
          </a:xfrm>
          <a:prstGeom prst="rect">
            <a:avLst/>
          </a:prstGeom>
        </p:spPr>
      </p:pic>
    </p:spTree>
    <p:extLst>
      <p:ext uri="{BB962C8B-B14F-4D97-AF65-F5344CB8AC3E}">
        <p14:creationId xmlns:p14="http://schemas.microsoft.com/office/powerpoint/2010/main" val="120019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C1C9-1137-4F73-8174-368C7ECA388F}"/>
              </a:ext>
            </a:extLst>
          </p:cNvPr>
          <p:cNvSpPr>
            <a:spLocks noGrp="1"/>
          </p:cNvSpPr>
          <p:nvPr>
            <p:ph type="title"/>
          </p:nvPr>
        </p:nvSpPr>
        <p:spPr>
          <a:xfrm>
            <a:off x="1202919" y="284176"/>
            <a:ext cx="9784080" cy="1434189"/>
          </a:xfrm>
        </p:spPr>
        <p:txBody>
          <a:bodyPr/>
          <a:lstStyle/>
          <a:p>
            <a:r>
              <a:rPr lang="en-GB" dirty="0"/>
              <a:t>Public functions to change things</a:t>
            </a:r>
          </a:p>
        </p:txBody>
      </p:sp>
      <p:sp>
        <p:nvSpPr>
          <p:cNvPr id="3" name="Content Placeholder 2">
            <a:extLst>
              <a:ext uri="{FF2B5EF4-FFF2-40B4-BE49-F238E27FC236}">
                <a16:creationId xmlns:a16="http://schemas.microsoft.com/office/drawing/2014/main" id="{F2DBDCB5-CCAA-4990-B00C-83EAD0340FF1}"/>
              </a:ext>
            </a:extLst>
          </p:cNvPr>
          <p:cNvSpPr>
            <a:spLocks noGrp="1"/>
          </p:cNvSpPr>
          <p:nvPr>
            <p:ph idx="1"/>
          </p:nvPr>
        </p:nvSpPr>
        <p:spPr>
          <a:xfrm>
            <a:off x="198782" y="2011679"/>
            <a:ext cx="5269947" cy="4526059"/>
          </a:xfrm>
        </p:spPr>
        <p:txBody>
          <a:bodyPr>
            <a:normAutofit/>
          </a:bodyPr>
          <a:lstStyle/>
          <a:p>
            <a:r>
              <a:rPr lang="en-GB" dirty="0"/>
              <a:t>We can write a function to update our text.</a:t>
            </a:r>
          </a:p>
          <a:p>
            <a:r>
              <a:rPr lang="en-GB" dirty="0"/>
              <a:t>Remember to use the </a:t>
            </a:r>
            <a:r>
              <a:rPr lang="en-GB" dirty="0" err="1"/>
              <a:t>UnityEngine.UI</a:t>
            </a:r>
            <a:r>
              <a:rPr lang="en-GB" dirty="0"/>
              <a:t> namespace.</a:t>
            </a:r>
          </a:p>
          <a:p>
            <a:r>
              <a:rPr lang="en-GB" dirty="0"/>
              <a:t>I’m going to have a public Text object that I find by name on start.</a:t>
            </a:r>
          </a:p>
          <a:p>
            <a:r>
              <a:rPr lang="en-GB" dirty="0"/>
              <a:t>I’m going to make it a health indicator.</a:t>
            </a:r>
          </a:p>
          <a:p>
            <a:r>
              <a:rPr lang="en-GB" dirty="0"/>
              <a:t>I can now update the health/score/whatever from anywhere.</a:t>
            </a:r>
          </a:p>
          <a:p>
            <a:r>
              <a:rPr lang="en-GB" dirty="0"/>
              <a:t>You may want to make it a health tracker if you didn’t get as far as shooting things last time or simply bind it to an input.</a:t>
            </a:r>
          </a:p>
          <a:p>
            <a:pPr marL="0" indent="0">
              <a:buNone/>
            </a:pPr>
            <a:endParaRPr lang="en-GB" dirty="0"/>
          </a:p>
        </p:txBody>
      </p:sp>
      <p:pic>
        <p:nvPicPr>
          <p:cNvPr id="7" name="Picture 6">
            <a:extLst>
              <a:ext uri="{FF2B5EF4-FFF2-40B4-BE49-F238E27FC236}">
                <a16:creationId xmlns:a16="http://schemas.microsoft.com/office/drawing/2014/main" id="{B920323C-36AD-44B3-B919-A236B503C8BF}"/>
              </a:ext>
            </a:extLst>
          </p:cNvPr>
          <p:cNvPicPr>
            <a:picLocks noChangeAspect="1"/>
          </p:cNvPicPr>
          <p:nvPr/>
        </p:nvPicPr>
        <p:blipFill>
          <a:blip r:embed="rId2"/>
          <a:stretch>
            <a:fillRect/>
          </a:stretch>
        </p:blipFill>
        <p:spPr>
          <a:xfrm>
            <a:off x="5885473" y="1819965"/>
            <a:ext cx="6306527" cy="5038035"/>
          </a:xfrm>
          <a:prstGeom prst="rect">
            <a:avLst/>
          </a:prstGeom>
        </p:spPr>
      </p:pic>
    </p:spTree>
    <p:extLst>
      <p:ext uri="{BB962C8B-B14F-4D97-AF65-F5344CB8AC3E}">
        <p14:creationId xmlns:p14="http://schemas.microsoft.com/office/powerpoint/2010/main" val="96332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F593-23AB-4545-BF7E-D27434B94F6D}"/>
              </a:ext>
            </a:extLst>
          </p:cNvPr>
          <p:cNvSpPr>
            <a:spLocks noGrp="1"/>
          </p:cNvSpPr>
          <p:nvPr>
            <p:ph type="title"/>
          </p:nvPr>
        </p:nvSpPr>
        <p:spPr/>
        <p:txBody>
          <a:bodyPr/>
          <a:lstStyle/>
          <a:p>
            <a:r>
              <a:rPr lang="en-GB" dirty="0"/>
              <a:t>Accessing this function</a:t>
            </a:r>
          </a:p>
        </p:txBody>
      </p:sp>
      <p:sp>
        <p:nvSpPr>
          <p:cNvPr id="3" name="Content Placeholder 2">
            <a:extLst>
              <a:ext uri="{FF2B5EF4-FFF2-40B4-BE49-F238E27FC236}">
                <a16:creationId xmlns:a16="http://schemas.microsoft.com/office/drawing/2014/main" id="{6C5DA4DD-398E-4C35-BDDC-A68594BE5CBB}"/>
              </a:ext>
            </a:extLst>
          </p:cNvPr>
          <p:cNvSpPr>
            <a:spLocks noGrp="1"/>
          </p:cNvSpPr>
          <p:nvPr>
            <p:ph idx="1"/>
          </p:nvPr>
        </p:nvSpPr>
        <p:spPr>
          <a:xfrm>
            <a:off x="508001" y="2011680"/>
            <a:ext cx="3769076" cy="4206240"/>
          </a:xfrm>
        </p:spPr>
        <p:txBody>
          <a:bodyPr/>
          <a:lstStyle/>
          <a:p>
            <a:r>
              <a:rPr lang="en-GB" dirty="0"/>
              <a:t>Easy one-liner.</a:t>
            </a:r>
          </a:p>
          <a:p>
            <a:r>
              <a:rPr lang="en-GB" dirty="0"/>
              <a:t>On start the player tells the UI it’s health.</a:t>
            </a:r>
          </a:p>
          <a:p>
            <a:r>
              <a:rPr lang="en-GB" dirty="0"/>
              <a:t>I use a timer to subtract health ever 2 second I’m on the death zone.</a:t>
            </a:r>
          </a:p>
          <a:p>
            <a:r>
              <a:rPr lang="en-GB" dirty="0"/>
              <a:t>Every time that happens I deal damage to the player.</a:t>
            </a:r>
          </a:p>
          <a:p>
            <a:r>
              <a:rPr lang="en-GB" dirty="0"/>
              <a:t>The player then reports its updated health the UI.</a:t>
            </a:r>
          </a:p>
        </p:txBody>
      </p:sp>
      <p:pic>
        <p:nvPicPr>
          <p:cNvPr id="5" name="Picture 4">
            <a:extLst>
              <a:ext uri="{FF2B5EF4-FFF2-40B4-BE49-F238E27FC236}">
                <a16:creationId xmlns:a16="http://schemas.microsoft.com/office/drawing/2014/main" id="{8DD90D61-C369-42F2-A118-8F3797177D32}"/>
              </a:ext>
            </a:extLst>
          </p:cNvPr>
          <p:cNvPicPr>
            <a:picLocks noChangeAspect="1"/>
          </p:cNvPicPr>
          <p:nvPr/>
        </p:nvPicPr>
        <p:blipFill>
          <a:blip r:embed="rId2"/>
          <a:stretch>
            <a:fillRect/>
          </a:stretch>
        </p:blipFill>
        <p:spPr>
          <a:xfrm>
            <a:off x="4884605" y="1931996"/>
            <a:ext cx="3769076" cy="944188"/>
          </a:xfrm>
          <a:prstGeom prst="rect">
            <a:avLst/>
          </a:prstGeom>
        </p:spPr>
      </p:pic>
      <p:pic>
        <p:nvPicPr>
          <p:cNvPr id="6" name="Picture 5">
            <a:extLst>
              <a:ext uri="{FF2B5EF4-FFF2-40B4-BE49-F238E27FC236}">
                <a16:creationId xmlns:a16="http://schemas.microsoft.com/office/drawing/2014/main" id="{D8A4A782-2F6C-4AEE-9358-63C09A2D5B74}"/>
              </a:ext>
            </a:extLst>
          </p:cNvPr>
          <p:cNvPicPr>
            <a:picLocks noChangeAspect="1"/>
          </p:cNvPicPr>
          <p:nvPr/>
        </p:nvPicPr>
        <p:blipFill>
          <a:blip r:embed="rId3"/>
          <a:stretch>
            <a:fillRect/>
          </a:stretch>
        </p:blipFill>
        <p:spPr>
          <a:xfrm>
            <a:off x="4884605" y="3015245"/>
            <a:ext cx="3030320" cy="3005318"/>
          </a:xfrm>
          <a:prstGeom prst="rect">
            <a:avLst/>
          </a:prstGeom>
        </p:spPr>
      </p:pic>
      <p:pic>
        <p:nvPicPr>
          <p:cNvPr id="7" name="Picture 6">
            <a:extLst>
              <a:ext uri="{FF2B5EF4-FFF2-40B4-BE49-F238E27FC236}">
                <a16:creationId xmlns:a16="http://schemas.microsoft.com/office/drawing/2014/main" id="{A95E0EE9-41F4-4BC1-8CC3-D72119417208}"/>
              </a:ext>
            </a:extLst>
          </p:cNvPr>
          <p:cNvPicPr>
            <a:picLocks noChangeAspect="1"/>
          </p:cNvPicPr>
          <p:nvPr/>
        </p:nvPicPr>
        <p:blipFill>
          <a:blip r:embed="rId4"/>
          <a:stretch>
            <a:fillRect/>
          </a:stretch>
        </p:blipFill>
        <p:spPr>
          <a:xfrm>
            <a:off x="8073949" y="3015245"/>
            <a:ext cx="3769076" cy="3558579"/>
          </a:xfrm>
          <a:prstGeom prst="rect">
            <a:avLst/>
          </a:prstGeom>
        </p:spPr>
      </p:pic>
    </p:spTree>
    <p:extLst>
      <p:ext uri="{BB962C8B-B14F-4D97-AF65-F5344CB8AC3E}">
        <p14:creationId xmlns:p14="http://schemas.microsoft.com/office/powerpoint/2010/main" val="1592123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177</TotalTime>
  <Words>953</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 Black</vt:lpstr>
      <vt:lpstr>Corbel</vt:lpstr>
      <vt:lpstr>Wingdings</vt:lpstr>
      <vt:lpstr>Banded</vt:lpstr>
      <vt:lpstr>User Interface</vt:lpstr>
      <vt:lpstr>Use the previous Project</vt:lpstr>
      <vt:lpstr>The canvas</vt:lpstr>
      <vt:lpstr>Panels</vt:lpstr>
      <vt:lpstr>Text</vt:lpstr>
      <vt:lpstr>Accessing elements from code</vt:lpstr>
      <vt:lpstr>Singleton setup</vt:lpstr>
      <vt:lpstr>Public functions to change things</vt:lpstr>
      <vt:lpstr>Accessing this function</vt:lpstr>
      <vt:lpstr>Anchors</vt:lpstr>
      <vt:lpstr>Scaling</vt:lpstr>
      <vt:lpstr>Images</vt:lpstr>
      <vt:lpstr>Healthbars</vt:lpstr>
      <vt:lpstr>Horizontal</vt:lpstr>
      <vt:lpstr>Radial</vt:lpstr>
      <vt:lpstr>Simple Addition in code</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Object-Object interaction</dc:title>
  <dc:creator>Daniel Korsah</dc:creator>
  <cp:lastModifiedBy>Daniel Korsah</cp:lastModifiedBy>
  <cp:revision>18</cp:revision>
  <dcterms:created xsi:type="dcterms:W3CDTF">2020-01-22T12:10:00Z</dcterms:created>
  <dcterms:modified xsi:type="dcterms:W3CDTF">2020-01-29T12:35:50Z</dcterms:modified>
</cp:coreProperties>
</file>