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9" r:id="rId10"/>
    <p:sldId id="268" r:id="rId11"/>
    <p:sldId id="263" r:id="rId12"/>
    <p:sldId id="264" r:id="rId13"/>
    <p:sldId id="265" r:id="rId14"/>
    <p:sldId id="266" r:id="rId15"/>
    <p:sldId id="267" r:id="rId16"/>
    <p:sldId id="271" r:id="rId17"/>
    <p:sldId id="272" r:id="rId1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587" autoAdjust="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1FB4038B-7EF4-41CC-BD3D-28340A646431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85803F99-89DB-416F-AB7E-44628627DC6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8210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Calculate mean and standard deviation of </a:t>
            </a:r>
            <a:r>
              <a:rPr lang="en-US" dirty="0" err="1"/>
              <a:t>credit_amount</a:t>
            </a:r>
            <a:r>
              <a:rPr lang="en-US" dirty="0"/>
              <a:t> by purpose: To create reference points for classifying credit amounts as 'high' or 'normal' based on their purpose.</a:t>
            </a:r>
          </a:p>
          <a:p>
            <a:endParaRPr lang="en-US" dirty="0"/>
          </a:p>
          <a:p>
            <a:r>
              <a:rPr lang="en-US" dirty="0"/>
              <a:t>Classify </a:t>
            </a:r>
            <a:r>
              <a:rPr lang="en-US" dirty="0" err="1"/>
              <a:t>credit_amount</a:t>
            </a:r>
            <a:r>
              <a:rPr lang="en-US" dirty="0"/>
              <a:t> as 'high' or 'normal' based on deviation from the mean: To categorize credit amounts relative to typical values for better risk assessment.</a:t>
            </a:r>
          </a:p>
          <a:p>
            <a:endParaRPr lang="en-US" dirty="0"/>
          </a:p>
          <a:p>
            <a:r>
              <a:rPr lang="en-US" dirty="0"/>
              <a:t>Calculate </a:t>
            </a:r>
            <a:r>
              <a:rPr lang="en-US" dirty="0" err="1"/>
              <a:t>duration_age_ratio</a:t>
            </a:r>
            <a:r>
              <a:rPr lang="en-US" dirty="0"/>
              <a:t> as percentage of duration over </a:t>
            </a:r>
            <a:r>
              <a:rPr lang="en-US" dirty="0" err="1"/>
              <a:t>age:To</a:t>
            </a:r>
            <a:r>
              <a:rPr lang="en-US" dirty="0"/>
              <a:t> normalize loan duration by borrower age for evaluating risk related to loan duration.</a:t>
            </a:r>
          </a:p>
          <a:p>
            <a:endParaRPr lang="en-US" dirty="0"/>
          </a:p>
          <a:p>
            <a:r>
              <a:rPr lang="en-US" dirty="0"/>
              <a:t>Split </a:t>
            </a:r>
            <a:r>
              <a:rPr lang="en-US" dirty="0" err="1"/>
              <a:t>personal_status</a:t>
            </a:r>
            <a:r>
              <a:rPr lang="en-US" dirty="0"/>
              <a:t> into sex and marriage, then drop </a:t>
            </a:r>
            <a:r>
              <a:rPr lang="en-US" dirty="0" err="1"/>
              <a:t>personal_status</a:t>
            </a:r>
            <a:r>
              <a:rPr lang="en-US" dirty="0"/>
              <a:t>: To separate and simplify the composite feature for clearer analysis. And create a feature that might give meaningful insights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Simplify categories in </a:t>
            </a:r>
            <a:r>
              <a:rPr lang="en-US" b="1" dirty="0" err="1"/>
              <a:t>credit_history</a:t>
            </a:r>
            <a:r>
              <a:rPr lang="en-US" b="1" dirty="0"/>
              <a:t>: </a:t>
            </a:r>
            <a:r>
              <a:rPr lang="en-US" dirty="0"/>
              <a:t>To consolidate categories into smaller groups for better interpretability and analysis.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Group employment statuses into stable and unstable: To categorize employment duration into stable and unstable for simplified risk assessment.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Simplify job categories: </a:t>
            </a:r>
            <a:r>
              <a:rPr lang="en-US" dirty="0"/>
              <a:t>To reduce the complexity of job categories for better clarity in analysis.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Simplify housing </a:t>
            </a:r>
            <a:r>
              <a:rPr lang="en-US" dirty="0" err="1"/>
              <a:t>categories:To</a:t>
            </a:r>
            <a:r>
              <a:rPr lang="en-US" dirty="0"/>
              <a:t> categorize housing status into ownership and non-ownership for easier analysis.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Simplify </a:t>
            </a:r>
            <a:r>
              <a:rPr lang="en-US" dirty="0" err="1"/>
              <a:t>other_payment_plans</a:t>
            </a:r>
            <a:r>
              <a:rPr lang="en-US" dirty="0"/>
              <a:t> categories: To group payment plans into existent and non-existent categories for better interpretability.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Simplify </a:t>
            </a:r>
            <a:r>
              <a:rPr lang="en-US" dirty="0" err="1"/>
              <a:t>property_magnitude</a:t>
            </a:r>
            <a:r>
              <a:rPr lang="en-US" dirty="0"/>
              <a:t> categories: To consolidate property types into broader categories for simplified analysis.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03F99-89DB-416F-AB7E-44628627DC6F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0707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Calculate mean and standard deviation of </a:t>
            </a:r>
            <a:r>
              <a:rPr lang="en-US" dirty="0" err="1"/>
              <a:t>credit_amount</a:t>
            </a:r>
            <a:r>
              <a:rPr lang="en-US" dirty="0"/>
              <a:t> by purpose: To create reference points for classifying credit amounts as 'high' or 'normal' based on their purpose.</a:t>
            </a:r>
          </a:p>
          <a:p>
            <a:endParaRPr lang="en-US" dirty="0"/>
          </a:p>
          <a:p>
            <a:r>
              <a:rPr lang="en-US" dirty="0"/>
              <a:t>Classify </a:t>
            </a:r>
            <a:r>
              <a:rPr lang="en-US" dirty="0" err="1"/>
              <a:t>credit_amount</a:t>
            </a:r>
            <a:r>
              <a:rPr lang="en-US" dirty="0"/>
              <a:t> as 'high' or 'normal' based on deviation from the mean: To categorize credit amounts relative to typical values for better risk assessment.</a:t>
            </a:r>
          </a:p>
          <a:p>
            <a:endParaRPr lang="en-US" dirty="0"/>
          </a:p>
          <a:p>
            <a:r>
              <a:rPr lang="en-US" dirty="0"/>
              <a:t>Calculate </a:t>
            </a:r>
            <a:r>
              <a:rPr lang="en-US" dirty="0" err="1"/>
              <a:t>duration_age_ratio</a:t>
            </a:r>
            <a:r>
              <a:rPr lang="en-US" dirty="0"/>
              <a:t> as percentage of duration over </a:t>
            </a:r>
            <a:r>
              <a:rPr lang="en-US" dirty="0" err="1"/>
              <a:t>age:To</a:t>
            </a:r>
            <a:r>
              <a:rPr lang="en-US" dirty="0"/>
              <a:t> normalize loan duration by borrower age for evaluating risk related to loan duration.</a:t>
            </a:r>
          </a:p>
          <a:p>
            <a:endParaRPr lang="en-US" dirty="0"/>
          </a:p>
          <a:p>
            <a:r>
              <a:rPr lang="en-US" dirty="0"/>
              <a:t>Split </a:t>
            </a:r>
            <a:r>
              <a:rPr lang="en-US" dirty="0" err="1"/>
              <a:t>personal_status</a:t>
            </a:r>
            <a:r>
              <a:rPr lang="en-US" dirty="0"/>
              <a:t> into sex and marriage, then drop </a:t>
            </a:r>
            <a:r>
              <a:rPr lang="en-US" dirty="0" err="1"/>
              <a:t>personal_status</a:t>
            </a:r>
            <a:r>
              <a:rPr lang="en-US" dirty="0"/>
              <a:t>: To separate and simplify the composite feature for clearer analysis. And create a feature that might give meaningful insights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Simplify categories in </a:t>
            </a:r>
            <a:r>
              <a:rPr lang="en-US" b="1" dirty="0" err="1"/>
              <a:t>credit_history</a:t>
            </a:r>
            <a:r>
              <a:rPr lang="en-US" b="1" dirty="0"/>
              <a:t>: </a:t>
            </a:r>
            <a:r>
              <a:rPr lang="en-US" dirty="0"/>
              <a:t>To consolidate categories into smaller groups for better interpretability and analysis.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Group employment statuses into stable and unstable: To categorize employment duration into stable and unstable for simplified risk assessment.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Simplify job categories: </a:t>
            </a:r>
            <a:r>
              <a:rPr lang="en-US" dirty="0"/>
              <a:t>To reduce the complexity of job categories for better clarity in analysis.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Simplify housing </a:t>
            </a:r>
            <a:r>
              <a:rPr lang="en-US" dirty="0" err="1"/>
              <a:t>categories:To</a:t>
            </a:r>
            <a:r>
              <a:rPr lang="en-US" dirty="0"/>
              <a:t> categorize housing status into ownership and non-ownership for easier analysis.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Simplify </a:t>
            </a:r>
            <a:r>
              <a:rPr lang="en-US" dirty="0" err="1"/>
              <a:t>other_payment_plans</a:t>
            </a:r>
            <a:r>
              <a:rPr lang="en-US" dirty="0"/>
              <a:t> categories: To group payment plans into existent and non-existent categories for better interpretability.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Simplify </a:t>
            </a:r>
            <a:r>
              <a:rPr lang="en-US" dirty="0" err="1"/>
              <a:t>property_magnitude</a:t>
            </a:r>
            <a:r>
              <a:rPr lang="en-US" dirty="0"/>
              <a:t> categories: To consolidate property types into broader categories for simplified analysis.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03F99-89DB-416F-AB7E-44628627DC6F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2074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Calculate mean and standard deviation of </a:t>
            </a:r>
            <a:r>
              <a:rPr lang="en-US" dirty="0" err="1"/>
              <a:t>credit_amount</a:t>
            </a:r>
            <a:r>
              <a:rPr lang="en-US" dirty="0"/>
              <a:t> by purpose: To create reference points for classifying credit amounts as 'high' or 'normal' based on their purpose.</a:t>
            </a:r>
          </a:p>
          <a:p>
            <a:endParaRPr lang="en-US" dirty="0"/>
          </a:p>
          <a:p>
            <a:r>
              <a:rPr lang="en-US" dirty="0"/>
              <a:t>Classify </a:t>
            </a:r>
            <a:r>
              <a:rPr lang="en-US" dirty="0" err="1"/>
              <a:t>credit_amount</a:t>
            </a:r>
            <a:r>
              <a:rPr lang="en-US" dirty="0"/>
              <a:t> as 'high' or 'normal' based on deviation from the mean: To categorize credit amounts relative to typical values for better risk assessment.</a:t>
            </a:r>
          </a:p>
          <a:p>
            <a:endParaRPr lang="en-US" dirty="0"/>
          </a:p>
          <a:p>
            <a:r>
              <a:rPr lang="en-US" dirty="0"/>
              <a:t>Calculate </a:t>
            </a:r>
            <a:r>
              <a:rPr lang="en-US" dirty="0" err="1"/>
              <a:t>duration_age_ratio</a:t>
            </a:r>
            <a:r>
              <a:rPr lang="en-US" dirty="0"/>
              <a:t> as percentage of duration over </a:t>
            </a:r>
            <a:r>
              <a:rPr lang="en-US" dirty="0" err="1"/>
              <a:t>age:To</a:t>
            </a:r>
            <a:r>
              <a:rPr lang="en-US" dirty="0"/>
              <a:t> normalize loan duration by borrower age for evaluating risk related to loan duration.</a:t>
            </a:r>
          </a:p>
          <a:p>
            <a:endParaRPr lang="en-US" dirty="0"/>
          </a:p>
          <a:p>
            <a:r>
              <a:rPr lang="en-US" dirty="0"/>
              <a:t>Split </a:t>
            </a:r>
            <a:r>
              <a:rPr lang="en-US" dirty="0" err="1"/>
              <a:t>personal_status</a:t>
            </a:r>
            <a:r>
              <a:rPr lang="en-US" dirty="0"/>
              <a:t> into sex and marriage, then drop </a:t>
            </a:r>
            <a:r>
              <a:rPr lang="en-US" dirty="0" err="1"/>
              <a:t>personal_status</a:t>
            </a:r>
            <a:r>
              <a:rPr lang="en-US" dirty="0"/>
              <a:t>: To separate and simplify the composite feature for clearer analysis. And create a feature that might give meaningful insights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Simplify categories in </a:t>
            </a:r>
            <a:r>
              <a:rPr lang="en-US" b="1" dirty="0" err="1"/>
              <a:t>credit_history</a:t>
            </a:r>
            <a:r>
              <a:rPr lang="en-US" b="1" dirty="0"/>
              <a:t>: </a:t>
            </a:r>
            <a:r>
              <a:rPr lang="en-US" dirty="0"/>
              <a:t>To consolidate categories into smaller groups for better interpretability and analysis.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Group employment statuses into stable and unstable: To categorize employment duration into stable and unstable for simplified risk assessment.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Simplify job categories: </a:t>
            </a:r>
            <a:r>
              <a:rPr lang="en-US" dirty="0"/>
              <a:t>To reduce the complexity of job categories for better clarity in analysis.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Simplify housing </a:t>
            </a:r>
            <a:r>
              <a:rPr lang="en-US" dirty="0" err="1"/>
              <a:t>categories:To</a:t>
            </a:r>
            <a:r>
              <a:rPr lang="en-US" dirty="0"/>
              <a:t> categorize housing status into ownership and non-ownership for easier analysis.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Simplify </a:t>
            </a:r>
            <a:r>
              <a:rPr lang="en-US" dirty="0" err="1"/>
              <a:t>other_payment_plans</a:t>
            </a:r>
            <a:r>
              <a:rPr lang="en-US" dirty="0"/>
              <a:t> categories: To group payment plans into existent and non-existent categories for better interpretability.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Simplify </a:t>
            </a:r>
            <a:r>
              <a:rPr lang="en-US" dirty="0" err="1"/>
              <a:t>property_magnitude</a:t>
            </a:r>
            <a:r>
              <a:rPr lang="en-US" dirty="0"/>
              <a:t> categories: To consolidate property types into broader categories for simplified analysis.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03F99-89DB-416F-AB7E-44628627DC6F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7817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A49B4-348D-4507-B562-8471086B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5AF3D-3186-459B-8D4C-9FE24824A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C22EB-D2B0-4C49-80C7-14A6DEF7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7571-19FD-4A28-B4BC-51C38E48887B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47E55-50E6-46B8-98BA-1642CAF5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2ED03-1BDD-4A2D-843D-F4BF6FC1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3CE1-7B9F-469E-9999-E938C42EAC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549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E3D4-BB75-4F29-8205-09BAFB78E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72E0D-358F-4F51-A128-E917264BE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423A2-5862-4F3A-BAD9-CD14294C2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7571-19FD-4A28-B4BC-51C38E48887B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93E5D-E324-42B9-B338-376551340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11B37-CD1C-4FC7-A3E0-5561EC96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3CE1-7B9F-469E-9999-E938C42EAC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638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4E0F9E-99F2-489D-A12A-9036736A0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C8E2A-0ACF-4C67-9078-207A48E80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B6808-68AD-4586-B57B-66593212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7571-19FD-4A28-B4BC-51C38E48887B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0F501-24EA-4BAF-9FC1-E28268AF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CB494-FC06-4281-A78D-96E94169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3CE1-7B9F-469E-9999-E938C42EAC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9794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528E2-B5D3-4418-8771-F1358A61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2BBCB-6679-4A91-9A54-966BC27A0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2E73C-06D1-4495-83A4-864192C5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7571-19FD-4A28-B4BC-51C38E48887B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76391-AD15-4367-A20D-33AA8A17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990A2-AAE6-466E-A248-A8194B8F9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3CE1-7B9F-469E-9999-E938C42EAC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517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C23D2-8C4A-4DAE-8208-298918438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66F20-77CE-4F96-857D-5966ED002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09D2F-A3B5-4DB6-9C50-363A99B3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7571-19FD-4A28-B4BC-51C38E48887B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0F26D-B195-40DD-957D-C4A5B8BC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13BA8-D80B-4A87-81DF-7F09407F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3CE1-7B9F-469E-9999-E938C42EAC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0762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1F90B-CEDA-43F4-8936-AD49FB1E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3A144-C798-43C2-9D69-7A7DE0E2A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5A4B3-3AF1-4860-BF55-CEB094CF1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749FB-81FE-478C-AE12-B9359C3A9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7571-19FD-4A28-B4BC-51C38E48887B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C05D5-F498-4819-B23B-C2505F028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E7D26-6899-425E-9ACB-929C78050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3CE1-7B9F-469E-9999-E938C42EAC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44966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938C-4498-4306-ADDE-FE232A355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C47A7-DD7D-4623-AB38-B8E87A7A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71CFF-2D85-4032-80B2-DA99AE4CF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D29E1-2411-475B-87ED-67300663D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4B02D-46EB-41DA-9DBE-4AC2D70D3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CBCB3-52EF-44F8-9363-2FDC10BA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7571-19FD-4A28-B4BC-51C38E48887B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F4BC65-1A41-49E4-9475-9137B82D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BB5A50-C0C1-49CB-8F22-C4C698FE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3CE1-7B9F-469E-9999-E938C42EAC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549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0D21-DEAA-415D-8B3D-ADC09EEC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6A00A-80CD-4E3B-8C2E-11C1C442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7571-19FD-4A28-B4BC-51C38E48887B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8FF50-0F3D-4539-96ED-F1EA1E8D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C9B68-8305-4B4D-AEB5-2D23C4E5A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3CE1-7B9F-469E-9999-E938C42EAC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047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B92516-BD7D-423E-8758-2173A91ED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7571-19FD-4A28-B4BC-51C38E48887B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08C14C-3FF1-4916-850B-4981C085A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30B98-A7C4-4137-B096-303BD72B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3CE1-7B9F-469E-9999-E938C42EAC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363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AC75-E402-4377-A22E-F287D44DB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5DAF-FC58-425F-B8B3-F81AD2F77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2F646-FB29-4708-B4E3-54A826E6B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1F2AE-2746-465C-A442-1D0A63DF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7571-19FD-4A28-B4BC-51C38E48887B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3FE01-F008-4183-8E41-0F5B2EDE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CED93-45B8-4485-BEB4-E923C41F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3CE1-7B9F-469E-9999-E938C42EAC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234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2BCA-9806-41EB-8AA1-2149E833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9E5E17-DD0C-45CD-AB53-0875FCD0D6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57679-E70C-440B-B1E8-16349EC15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6CDCC-CC0D-47D1-AA5A-ED53BA1D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7571-19FD-4A28-B4BC-51C38E48887B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0B4AE-B788-48B8-8DF2-FA29DA5D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3D0D4-E40B-4160-8F8A-F64DF4F7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C3CE1-7B9F-469E-9999-E938C42EAC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879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8BEE22-1B9F-474F-ACFF-5DBD000FD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84561-8DB4-4A15-B56D-A3782068E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65919-D93E-46D0-B5FC-A48BCF46E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A7571-19FD-4A28-B4BC-51C38E48887B}" type="datetimeFigureOut">
              <a:rPr lang="he-IL" smtClean="0"/>
              <a:t>י"א/תמוז/תשפ"ד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0301E-A2B4-4454-8041-F2C6AA153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76C15-0A3C-4A7D-8124-821B5A823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C3CE1-7B9F-469E-9999-E938C42EAC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029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002B33D-E8DA-4A11-8942-F88C5506AE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6"/>
          <a:stretch/>
        </p:blipFill>
        <p:spPr>
          <a:xfrm>
            <a:off x="383117" y="103983"/>
            <a:ext cx="3732859" cy="2709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AF17B9-676A-4D28-A86F-235D01BFB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02038"/>
            <a:ext cx="6076950" cy="2971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DD09ED-1600-4925-BBDE-4AFA87CB8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 Loan Approval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59C33-2242-49B8-9947-D7DD229601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Nofar Selouk</a:t>
            </a:r>
          </a:p>
          <a:p>
            <a:r>
              <a:rPr lang="en-US" dirty="0"/>
              <a:t>Naama Elbaz</a:t>
            </a:r>
          </a:p>
          <a:p>
            <a:r>
              <a:rPr lang="en-US" dirty="0"/>
              <a:t>Daniel</a:t>
            </a:r>
            <a:r>
              <a:rPr lang="he-IL" dirty="0"/>
              <a:t> </a:t>
            </a:r>
            <a:r>
              <a:rPr lang="en-US" dirty="0" err="1"/>
              <a:t>Kuznetsov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6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8A315-BB4E-40E3-9FB5-A14BCFBCA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64" y="363860"/>
            <a:ext cx="9441581" cy="1325563"/>
          </a:xfrm>
        </p:spPr>
        <p:txBody>
          <a:bodyPr/>
          <a:lstStyle/>
          <a:p>
            <a:r>
              <a:rPr lang="en-US" dirty="0"/>
              <a:t>Pre Processing - </a:t>
            </a:r>
            <a:r>
              <a:rPr lang="en-US" sz="3200" dirty="0"/>
              <a:t>Feature aggregating/engineering 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5E58C3-C8AF-4E4D-8C9B-725C1A4F63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49" b="1"/>
          <a:stretch/>
        </p:blipFill>
        <p:spPr>
          <a:xfrm>
            <a:off x="9601203" y="650875"/>
            <a:ext cx="2169690" cy="763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AA32DC-515A-4D8B-8C11-DDFD18F84D86}"/>
              </a:ext>
            </a:extLst>
          </p:cNvPr>
          <p:cNvSpPr txBox="1"/>
          <p:nvPr/>
        </p:nvSpPr>
        <p:spPr>
          <a:xfrm>
            <a:off x="313267" y="1690688"/>
            <a:ext cx="1175886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Critical step for XAI and understanding of each feature impact on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dataset is not organized and preprocessing is a critical step.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DE9BAC-D9FD-4C69-9E6F-CFAA82F7FEFC}"/>
              </a:ext>
            </a:extLst>
          </p:cNvPr>
          <p:cNvSpPr/>
          <p:nvPr/>
        </p:nvSpPr>
        <p:spPr>
          <a:xfrm>
            <a:off x="313267" y="2614018"/>
            <a:ext cx="2250041" cy="647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Personal status?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E579B6-E81F-415C-8B7C-33420DE19CAF}"/>
              </a:ext>
            </a:extLst>
          </p:cNvPr>
          <p:cNvSpPr/>
          <p:nvPr/>
        </p:nvSpPr>
        <p:spPr>
          <a:xfrm>
            <a:off x="313266" y="3429000"/>
            <a:ext cx="2250041" cy="647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Credit history?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F851BC1-0126-476A-89B8-FF7EE8CB3AE3}"/>
              </a:ext>
            </a:extLst>
          </p:cNvPr>
          <p:cNvSpPr/>
          <p:nvPr/>
        </p:nvSpPr>
        <p:spPr>
          <a:xfrm>
            <a:off x="313265" y="4195650"/>
            <a:ext cx="2250041" cy="647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Employment?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FC1779-2654-4E92-ACFF-9A3A6E36A1EF}"/>
              </a:ext>
            </a:extLst>
          </p:cNvPr>
          <p:cNvSpPr/>
          <p:nvPr/>
        </p:nvSpPr>
        <p:spPr>
          <a:xfrm>
            <a:off x="313265" y="5010632"/>
            <a:ext cx="2250041" cy="647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Skilled job?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42AA85C-E5B2-4BF5-84EA-04713AECF8E9}"/>
              </a:ext>
            </a:extLst>
          </p:cNvPr>
          <p:cNvSpPr/>
          <p:nvPr/>
        </p:nvSpPr>
        <p:spPr>
          <a:xfrm>
            <a:off x="313264" y="5777282"/>
            <a:ext cx="2250041" cy="647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Properties?</a:t>
            </a:r>
            <a:endParaRPr lang="he-IL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4C1D09C-643B-48B8-BACD-4355F33556DD}"/>
              </a:ext>
            </a:extLst>
          </p:cNvPr>
          <p:cNvCxnSpPr>
            <a:stCxn id="35" idx="3"/>
          </p:cNvCxnSpPr>
          <p:nvPr/>
        </p:nvCxnSpPr>
        <p:spPr>
          <a:xfrm flipV="1">
            <a:off x="2563308" y="2625048"/>
            <a:ext cx="549762" cy="312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BAE3E9-9D8F-4A51-BDC7-66AF96CA46D4}"/>
              </a:ext>
            </a:extLst>
          </p:cNvPr>
          <p:cNvCxnSpPr>
            <a:stCxn id="35" idx="3"/>
          </p:cNvCxnSpPr>
          <p:nvPr/>
        </p:nvCxnSpPr>
        <p:spPr>
          <a:xfrm>
            <a:off x="2563308" y="2937654"/>
            <a:ext cx="590858" cy="178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EE86139-452F-4216-AA97-F22EBCCA6CAA}"/>
              </a:ext>
            </a:extLst>
          </p:cNvPr>
          <p:cNvSpPr/>
          <p:nvPr/>
        </p:nvSpPr>
        <p:spPr>
          <a:xfrm>
            <a:off x="3113070" y="2247589"/>
            <a:ext cx="2250041" cy="647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Sex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A1F8AB-2246-4CE2-A5EA-1BE71BF6487C}"/>
              </a:ext>
            </a:extLst>
          </p:cNvPr>
          <p:cNvSpPr/>
          <p:nvPr/>
        </p:nvSpPr>
        <p:spPr>
          <a:xfrm>
            <a:off x="3113069" y="2778405"/>
            <a:ext cx="2250041" cy="647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Marriage </a:t>
            </a:r>
            <a:endParaRPr lang="he-IL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C8A7DC-6A35-46D4-95C2-016A884FB6F4}"/>
              </a:ext>
            </a:extLst>
          </p:cNvPr>
          <p:cNvCxnSpPr>
            <a:stCxn id="36" idx="3"/>
          </p:cNvCxnSpPr>
          <p:nvPr/>
        </p:nvCxnSpPr>
        <p:spPr>
          <a:xfrm flipV="1">
            <a:off x="2563307" y="3524036"/>
            <a:ext cx="549762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56D80F0-69F2-48A8-9856-84A3096C1563}"/>
              </a:ext>
            </a:extLst>
          </p:cNvPr>
          <p:cNvSpPr/>
          <p:nvPr/>
        </p:nvSpPr>
        <p:spPr>
          <a:xfrm>
            <a:off x="3113069" y="3144834"/>
            <a:ext cx="2250041" cy="647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Paid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6E1A19D-46FF-4917-AED4-6FC2CC0B3D86}"/>
              </a:ext>
            </a:extLst>
          </p:cNvPr>
          <p:cNvSpPr/>
          <p:nvPr/>
        </p:nvSpPr>
        <p:spPr>
          <a:xfrm>
            <a:off x="3113068" y="3524036"/>
            <a:ext cx="2250041" cy="647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Delayed/not paid</a:t>
            </a:r>
            <a:endParaRPr lang="he-IL" dirty="0">
              <a:solidFill>
                <a:schemeClr val="bg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11D8B85-9D22-48F2-9F86-219EEC9D6077}"/>
              </a:ext>
            </a:extLst>
          </p:cNvPr>
          <p:cNvCxnSpPr>
            <a:stCxn id="36" idx="3"/>
            <a:endCxn id="49" idx="1"/>
          </p:cNvCxnSpPr>
          <p:nvPr/>
        </p:nvCxnSpPr>
        <p:spPr>
          <a:xfrm>
            <a:off x="2563307" y="3752636"/>
            <a:ext cx="549761" cy="95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0FE4744-047D-463E-A6ED-559DFE6DE7CC}"/>
              </a:ext>
            </a:extLst>
          </p:cNvPr>
          <p:cNvSpPr/>
          <p:nvPr/>
        </p:nvSpPr>
        <p:spPr>
          <a:xfrm>
            <a:off x="3154166" y="3946031"/>
            <a:ext cx="2250041" cy="647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Stable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A70B7F5-3394-4DFF-838E-B6615E3B194A}"/>
              </a:ext>
            </a:extLst>
          </p:cNvPr>
          <p:cNvSpPr/>
          <p:nvPr/>
        </p:nvSpPr>
        <p:spPr>
          <a:xfrm>
            <a:off x="3154165" y="4357421"/>
            <a:ext cx="2250041" cy="647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Unstable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0728EFE-2DB7-4156-9812-3A8BD88CB9E6}"/>
              </a:ext>
            </a:extLst>
          </p:cNvPr>
          <p:cNvSpPr/>
          <p:nvPr/>
        </p:nvSpPr>
        <p:spPr>
          <a:xfrm>
            <a:off x="3154165" y="4795794"/>
            <a:ext cx="2250041" cy="647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Skilled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4BB90C4-F4AC-4BEC-8635-D13624AFFCF0}"/>
              </a:ext>
            </a:extLst>
          </p:cNvPr>
          <p:cNvSpPr/>
          <p:nvPr/>
        </p:nvSpPr>
        <p:spPr>
          <a:xfrm>
            <a:off x="3154165" y="5278044"/>
            <a:ext cx="2250041" cy="647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Management/High quality job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2DF66C-53CA-4BF3-A770-2B82C7DD8B81}"/>
              </a:ext>
            </a:extLst>
          </p:cNvPr>
          <p:cNvSpPr/>
          <p:nvPr/>
        </p:nvSpPr>
        <p:spPr>
          <a:xfrm>
            <a:off x="3154165" y="5843366"/>
            <a:ext cx="2250041" cy="647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65A0D62-60DA-4FB9-A5A6-EBE069665D4F}"/>
              </a:ext>
            </a:extLst>
          </p:cNvPr>
          <p:cNvSpPr/>
          <p:nvPr/>
        </p:nvSpPr>
        <p:spPr>
          <a:xfrm>
            <a:off x="3154165" y="6198667"/>
            <a:ext cx="2250041" cy="647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</a:t>
            </a:r>
            <a:endParaRPr lang="he-IL" dirty="0">
              <a:solidFill>
                <a:schemeClr val="bg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4FB9AF5-93DE-4F26-ACAC-0C84E3C347AC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2563306" y="4269667"/>
            <a:ext cx="590859" cy="24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6CFB1DA-2ED9-4E93-B0A6-F92A13F6C24C}"/>
              </a:ext>
            </a:extLst>
          </p:cNvPr>
          <p:cNvCxnSpPr>
            <a:cxnSpLocks/>
            <a:stCxn id="37" idx="3"/>
            <a:endCxn id="53" idx="1"/>
          </p:cNvCxnSpPr>
          <p:nvPr/>
        </p:nvCxnSpPr>
        <p:spPr>
          <a:xfrm>
            <a:off x="2563306" y="4519286"/>
            <a:ext cx="590859" cy="16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A8743BF-B0FA-4F1B-BA6C-0BCD66C935EF}"/>
              </a:ext>
            </a:extLst>
          </p:cNvPr>
          <p:cNvCxnSpPr>
            <a:stCxn id="38" idx="3"/>
            <a:endCxn id="54" idx="1"/>
          </p:cNvCxnSpPr>
          <p:nvPr/>
        </p:nvCxnSpPr>
        <p:spPr>
          <a:xfrm flipV="1">
            <a:off x="2563306" y="5119430"/>
            <a:ext cx="590859" cy="214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6BE8CC1-9E24-4536-B9D2-EE496260B036}"/>
              </a:ext>
            </a:extLst>
          </p:cNvPr>
          <p:cNvCxnSpPr>
            <a:stCxn id="38" idx="3"/>
            <a:endCxn id="55" idx="1"/>
          </p:cNvCxnSpPr>
          <p:nvPr/>
        </p:nvCxnSpPr>
        <p:spPr>
          <a:xfrm>
            <a:off x="2563306" y="5334268"/>
            <a:ext cx="590859" cy="26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140207D-AED3-4830-9619-FAA6669E5C13}"/>
              </a:ext>
            </a:extLst>
          </p:cNvPr>
          <p:cNvCxnSpPr>
            <a:stCxn id="39" idx="3"/>
            <a:endCxn id="57" idx="1"/>
          </p:cNvCxnSpPr>
          <p:nvPr/>
        </p:nvCxnSpPr>
        <p:spPr>
          <a:xfrm>
            <a:off x="2563305" y="6100918"/>
            <a:ext cx="590860" cy="42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A4D4B86-F5D0-485A-AFFA-3E6548157E47}"/>
              </a:ext>
            </a:extLst>
          </p:cNvPr>
          <p:cNvCxnSpPr>
            <a:stCxn id="39" idx="3"/>
          </p:cNvCxnSpPr>
          <p:nvPr/>
        </p:nvCxnSpPr>
        <p:spPr>
          <a:xfrm>
            <a:off x="2563305" y="6100918"/>
            <a:ext cx="590860" cy="6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65150C-C641-49C5-8FDA-B5FA3573C00D}"/>
              </a:ext>
            </a:extLst>
          </p:cNvPr>
          <p:cNvCxnSpPr/>
          <p:nvPr/>
        </p:nvCxnSpPr>
        <p:spPr>
          <a:xfrm>
            <a:off x="5363109" y="2571225"/>
            <a:ext cx="2038718" cy="169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3DA9E2E-4C43-433D-BB16-48EF4AAEA639}"/>
              </a:ext>
            </a:extLst>
          </p:cNvPr>
          <p:cNvCxnSpPr/>
          <p:nvPr/>
        </p:nvCxnSpPr>
        <p:spPr>
          <a:xfrm>
            <a:off x="5363107" y="3444411"/>
            <a:ext cx="2038720" cy="817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ABF9278-8ED3-4366-A9F7-504EFCEE13CC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5363110" y="3102041"/>
            <a:ext cx="2038717" cy="1183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EF9E218-12C8-441A-BAAF-966F17893B74}"/>
              </a:ext>
            </a:extLst>
          </p:cNvPr>
          <p:cNvCxnSpPr>
            <a:stCxn id="49" idx="3"/>
          </p:cNvCxnSpPr>
          <p:nvPr/>
        </p:nvCxnSpPr>
        <p:spPr>
          <a:xfrm>
            <a:off x="5363109" y="3847672"/>
            <a:ext cx="2038718" cy="453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404201E-EADD-4A12-86A0-E15263599360}"/>
              </a:ext>
            </a:extLst>
          </p:cNvPr>
          <p:cNvCxnSpPr/>
          <p:nvPr/>
        </p:nvCxnSpPr>
        <p:spPr>
          <a:xfrm>
            <a:off x="5404203" y="4293399"/>
            <a:ext cx="1997624" cy="19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685F10B-AB67-4F97-851F-F5EC639615AF}"/>
              </a:ext>
            </a:extLst>
          </p:cNvPr>
          <p:cNvCxnSpPr>
            <a:stCxn id="53" idx="3"/>
          </p:cNvCxnSpPr>
          <p:nvPr/>
        </p:nvCxnSpPr>
        <p:spPr>
          <a:xfrm flipV="1">
            <a:off x="5404206" y="4324200"/>
            <a:ext cx="1997621" cy="35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FFC27F5-C458-460B-A26D-152A19848786}"/>
              </a:ext>
            </a:extLst>
          </p:cNvPr>
          <p:cNvCxnSpPr>
            <a:stCxn id="54" idx="3"/>
          </p:cNvCxnSpPr>
          <p:nvPr/>
        </p:nvCxnSpPr>
        <p:spPr>
          <a:xfrm flipV="1">
            <a:off x="5404206" y="4330848"/>
            <a:ext cx="1997621" cy="788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59AC7FB-5736-40B6-A5F1-73F64ECBDD7D}"/>
              </a:ext>
            </a:extLst>
          </p:cNvPr>
          <p:cNvCxnSpPr>
            <a:stCxn id="55" idx="3"/>
          </p:cNvCxnSpPr>
          <p:nvPr/>
        </p:nvCxnSpPr>
        <p:spPr>
          <a:xfrm flipV="1">
            <a:off x="5404206" y="4352629"/>
            <a:ext cx="1997621" cy="124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8BAB8FD-2D21-4D26-BFF8-5163FEAEB126}"/>
              </a:ext>
            </a:extLst>
          </p:cNvPr>
          <p:cNvCxnSpPr>
            <a:stCxn id="56" idx="3"/>
          </p:cNvCxnSpPr>
          <p:nvPr/>
        </p:nvCxnSpPr>
        <p:spPr>
          <a:xfrm flipV="1">
            <a:off x="5404206" y="4367416"/>
            <a:ext cx="1997621" cy="1799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DAA6BB8-60BA-4818-B69B-6F5657623C4F}"/>
              </a:ext>
            </a:extLst>
          </p:cNvPr>
          <p:cNvCxnSpPr>
            <a:stCxn id="57" idx="3"/>
          </p:cNvCxnSpPr>
          <p:nvPr/>
        </p:nvCxnSpPr>
        <p:spPr>
          <a:xfrm flipV="1">
            <a:off x="5404206" y="4381455"/>
            <a:ext cx="1997621" cy="2140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43490BF-CD68-46BD-AF1D-ECA4278B5C4B}"/>
              </a:ext>
            </a:extLst>
          </p:cNvPr>
          <p:cNvSpPr/>
          <p:nvPr/>
        </p:nvSpPr>
        <p:spPr>
          <a:xfrm>
            <a:off x="10918879" y="3946031"/>
            <a:ext cx="1287280" cy="647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Meaningful features </a:t>
            </a:r>
            <a:endParaRPr lang="he-IL" dirty="0">
              <a:solidFill>
                <a:schemeClr val="bg1"/>
              </a:solidFill>
            </a:endParaRP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68BA4577-8D91-49DC-AE0F-DB932BC73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2921" y="2723537"/>
            <a:ext cx="2724524" cy="3341878"/>
          </a:xfrm>
          <a:prstGeom prst="rect">
            <a:avLst/>
          </a:prstGeom>
        </p:spPr>
      </p:pic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203FD3C6-F8DB-4B93-8A43-9C0F40EB3933}"/>
              </a:ext>
            </a:extLst>
          </p:cNvPr>
          <p:cNvSpPr/>
          <p:nvPr/>
        </p:nvSpPr>
        <p:spPr>
          <a:xfrm>
            <a:off x="10424160" y="4074502"/>
            <a:ext cx="413886" cy="444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218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8A315-BB4E-40E3-9FB5-A14BCFBC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Processing - </a:t>
            </a:r>
            <a:r>
              <a:rPr lang="en-US" sz="3200" dirty="0"/>
              <a:t>Data Standardization</a:t>
            </a:r>
            <a:endParaRPr lang="he-IL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AA32DC-515A-4D8B-8C11-DDFD18F84D86}"/>
              </a:ext>
            </a:extLst>
          </p:cNvPr>
          <p:cNvSpPr txBox="1"/>
          <p:nvPr/>
        </p:nvSpPr>
        <p:spPr>
          <a:xfrm>
            <a:off x="313267" y="1690688"/>
            <a:ext cx="9829800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all numerical entries the only way to preprocess them is to standardize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implemented this using </a:t>
            </a:r>
            <a:r>
              <a:rPr lang="en-US" dirty="0" err="1"/>
              <a:t>Standardscaler</a:t>
            </a:r>
            <a:r>
              <a:rPr lang="en-US" dirty="0"/>
              <a:t>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Standardizing the features ensures that they all contribute equally to the model by having the same scale. This is particularly important for algorithms like k-nearest neighbors (KNN) and support vector machines (SVM), which are sensitive to the scale of input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6494E3-B0DE-47D6-A6CB-C39D024AD2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49" b="1"/>
          <a:stretch/>
        </p:blipFill>
        <p:spPr>
          <a:xfrm>
            <a:off x="9601203" y="650875"/>
            <a:ext cx="2169690" cy="763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935709-8257-4A0B-9B72-B6B7D1C13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81111"/>
            <a:ext cx="2481082" cy="228704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DE9B009-66BE-4827-8F99-BCF0B2C28C78}"/>
              </a:ext>
            </a:extLst>
          </p:cNvPr>
          <p:cNvSpPr/>
          <p:nvPr/>
        </p:nvSpPr>
        <p:spPr>
          <a:xfrm>
            <a:off x="2562600" y="5029005"/>
            <a:ext cx="856649" cy="442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99196C-5703-48A0-8710-17B9F1FE2F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94"/>
          <a:stretch/>
        </p:blipFill>
        <p:spPr>
          <a:xfrm>
            <a:off x="3500767" y="3705820"/>
            <a:ext cx="1780674" cy="292298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8A179868-7E23-4289-9752-DBD8EB6F5230}"/>
              </a:ext>
            </a:extLst>
          </p:cNvPr>
          <p:cNvSpPr/>
          <p:nvPr/>
        </p:nvSpPr>
        <p:spPr>
          <a:xfrm>
            <a:off x="5281441" y="5048253"/>
            <a:ext cx="1074821" cy="442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D91635-C50C-4AD8-B56B-0D1EF47809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5341" y="4810295"/>
            <a:ext cx="2867025" cy="828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A4688D-6F35-4778-9599-92CD320F03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1"/>
          <a:stretch/>
        </p:blipFill>
        <p:spPr>
          <a:xfrm>
            <a:off x="9820543" y="2805777"/>
            <a:ext cx="2371457" cy="4052223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D69CDD38-3BC7-41A9-AFD5-AF9DC0F110E9}"/>
              </a:ext>
            </a:extLst>
          </p:cNvPr>
          <p:cNvSpPr/>
          <p:nvPr/>
        </p:nvSpPr>
        <p:spPr>
          <a:xfrm>
            <a:off x="9307805" y="5029005"/>
            <a:ext cx="476323" cy="423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3381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8A315-BB4E-40E3-9FB5-A14BCFBC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– </a:t>
            </a:r>
            <a:r>
              <a:rPr lang="en-US" sz="3200" dirty="0"/>
              <a:t>Basic models comparison</a:t>
            </a:r>
            <a:endParaRPr lang="he-IL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AA32DC-515A-4D8B-8C11-DDFD18F84D86}"/>
              </a:ext>
            </a:extLst>
          </p:cNvPr>
          <p:cNvSpPr txBox="1"/>
          <p:nvPr/>
        </p:nvSpPr>
        <p:spPr>
          <a:xfrm>
            <a:off x="345923" y="1426488"/>
            <a:ext cx="11631083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evaluate multiple machine learning models, including Random Forest, Decision Tree, Logistic Regression, Neural Network, </a:t>
            </a:r>
            <a:r>
              <a:rPr lang="en-US" dirty="0" err="1"/>
              <a:t>XGBoost</a:t>
            </a:r>
            <a:r>
              <a:rPr lang="en-US" dirty="0"/>
              <a:t>, and others. After splitting the data into training and test sets, we train each model, measure its accuracy, and record the training time. This is a basic model without any hyperparameter optimizing to get the baseline.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6494E3-B0DE-47D6-A6CB-C39D024AD2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49" b="1"/>
          <a:stretch/>
        </p:blipFill>
        <p:spPr>
          <a:xfrm>
            <a:off x="9601203" y="650875"/>
            <a:ext cx="2169690" cy="7630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226D87-7BCE-4B48-907D-AED38B3C5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3" y="638320"/>
            <a:ext cx="2169690" cy="7756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8F3EB1-A894-4B9D-994D-F8FE3886D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852" y="2338474"/>
            <a:ext cx="8780296" cy="433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42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8A315-BB4E-40E3-9FB5-A14BCFBC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– </a:t>
            </a:r>
            <a:r>
              <a:rPr lang="en-US" sz="3200" dirty="0"/>
              <a:t>Random forest improvements</a:t>
            </a:r>
            <a:endParaRPr lang="he-IL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AA32DC-515A-4D8B-8C11-DDFD18F84D86}"/>
              </a:ext>
            </a:extLst>
          </p:cNvPr>
          <p:cNvSpPr txBox="1"/>
          <p:nvPr/>
        </p:nvSpPr>
        <p:spPr>
          <a:xfrm>
            <a:off x="345923" y="1426488"/>
            <a:ext cx="11631083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slide showed Random forest to preform the best, as a baseline we will continue to improve on this model by creating a </a:t>
            </a:r>
            <a:r>
              <a:rPr lang="en-US" dirty="0" err="1"/>
              <a:t>gridsearch</a:t>
            </a:r>
            <a:r>
              <a:rPr lang="en-US" dirty="0"/>
              <a:t> on different hyperparameters and testing the different evaluation methods on it.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6494E3-B0DE-47D6-A6CB-C39D024AD2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49" b="1"/>
          <a:stretch/>
        </p:blipFill>
        <p:spPr>
          <a:xfrm>
            <a:off x="9601203" y="650875"/>
            <a:ext cx="2169690" cy="7630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226D87-7BCE-4B48-907D-AED38B3C5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3" y="638320"/>
            <a:ext cx="2169690" cy="7756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40D963-4B37-4D07-839A-4668E0D80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34" y="3411181"/>
            <a:ext cx="5121571" cy="162741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87264EE-0AED-4511-B24A-E56CCBB20F18}"/>
              </a:ext>
            </a:extLst>
          </p:cNvPr>
          <p:cNvSpPr/>
          <p:nvPr/>
        </p:nvSpPr>
        <p:spPr>
          <a:xfrm>
            <a:off x="5600700" y="3829050"/>
            <a:ext cx="1787979" cy="679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A44BAD-8E43-4A81-BFDC-AB82D04C1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9888" y="3267005"/>
            <a:ext cx="3315296" cy="190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05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8A315-BB4E-40E3-9FB5-A14BCFBC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– </a:t>
            </a:r>
            <a:r>
              <a:rPr lang="en-US" sz="3200" dirty="0"/>
              <a:t>Random forest results</a:t>
            </a:r>
            <a:endParaRPr lang="he-IL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AA32DC-515A-4D8B-8C11-DDFD18F84D86}"/>
              </a:ext>
            </a:extLst>
          </p:cNvPr>
          <p:cNvSpPr txBox="1"/>
          <p:nvPr/>
        </p:nvSpPr>
        <p:spPr>
          <a:xfrm>
            <a:off x="345924" y="1426488"/>
            <a:ext cx="1163108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Evaluation on Random Forest classifier results: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6494E3-B0DE-47D6-A6CB-C39D024AD2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49" b="1"/>
          <a:stretch/>
        </p:blipFill>
        <p:spPr>
          <a:xfrm>
            <a:off x="9601203" y="650875"/>
            <a:ext cx="2169690" cy="7630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226D87-7BCE-4B48-907D-AED38B3C5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3" y="638320"/>
            <a:ext cx="2169690" cy="7756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ECEE42-566E-49C6-B2E8-781394956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755" y="1877290"/>
            <a:ext cx="9744075" cy="590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4C5699-CDA5-49DF-A04F-8B79294282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4" y="3073389"/>
            <a:ext cx="5590812" cy="363566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CF0A165-D893-4CEC-994A-CD7564BEC4B4}"/>
              </a:ext>
            </a:extLst>
          </p:cNvPr>
          <p:cNvSpPr/>
          <p:nvPr/>
        </p:nvSpPr>
        <p:spPr>
          <a:xfrm rot="7331421">
            <a:off x="5222058" y="2647637"/>
            <a:ext cx="642257" cy="39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9C874F-03F4-4973-91FD-FBF3958491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2924" y="3175429"/>
            <a:ext cx="4630812" cy="3671944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89DE709E-352E-40BC-9E14-5911BD8C5C3F}"/>
              </a:ext>
            </a:extLst>
          </p:cNvPr>
          <p:cNvSpPr/>
          <p:nvPr/>
        </p:nvSpPr>
        <p:spPr>
          <a:xfrm rot="2964364">
            <a:off x="6579951" y="2677744"/>
            <a:ext cx="642257" cy="397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8968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8A315-BB4E-40E3-9FB5-A14BCFBC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– </a:t>
            </a:r>
            <a:r>
              <a:rPr lang="en-US" sz="3200" dirty="0"/>
              <a:t>Random forest Insights</a:t>
            </a:r>
            <a:endParaRPr lang="he-IL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AA32DC-515A-4D8B-8C11-DDFD18F84D86}"/>
              </a:ext>
            </a:extLst>
          </p:cNvPr>
          <p:cNvSpPr txBox="1"/>
          <p:nvPr/>
        </p:nvSpPr>
        <p:spPr>
          <a:xfrm>
            <a:off x="345924" y="1426488"/>
            <a:ext cx="1163108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using XAI we gain insight into the features – which in CRISP-DM takes us back to data preparation.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6494E3-B0DE-47D6-A6CB-C39D024AD2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49" b="1"/>
          <a:stretch/>
        </p:blipFill>
        <p:spPr>
          <a:xfrm>
            <a:off x="9601203" y="650875"/>
            <a:ext cx="2169690" cy="7630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226D87-7BCE-4B48-907D-AED38B3C5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3" y="638320"/>
            <a:ext cx="2169690" cy="775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972397-48EA-402D-83B6-2A234205F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1017"/>
            <a:ext cx="7796893" cy="4237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B79D7B-51B6-46A8-8538-08DB3969DD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929" y="2114589"/>
            <a:ext cx="3946071" cy="474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556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8A315-BB4E-40E3-9FB5-A14BCFBC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next steps</a:t>
            </a:r>
            <a:endParaRPr lang="he-IL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AA32DC-515A-4D8B-8C11-DDFD18F84D86}"/>
              </a:ext>
            </a:extLst>
          </p:cNvPr>
          <p:cNvSpPr txBox="1"/>
          <p:nvPr/>
        </p:nvSpPr>
        <p:spPr>
          <a:xfrm>
            <a:off x="345924" y="1426488"/>
            <a:ext cx="11631083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gained an insight into the importance of feature engineering and the impact of them on our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part of our modeling step we evaluated the model and based on CRISP DM we went back to the feature engineering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last step showed the importance of evaluation and we gained insights into the importance of our feature engineering.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this we concluded we might create more features and </a:t>
            </a:r>
            <a:r>
              <a:rPr lang="en-US" dirty="0" err="1"/>
              <a:t>analyse</a:t>
            </a:r>
            <a:r>
              <a:rPr lang="en-US" dirty="0"/>
              <a:t> the impact of them on our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u="sng" dirty="0"/>
              <a:t>Next step: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Proceed with the evaluation phase on our models to decide on the most fitting one based on our baseline.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Continue developing more features that prove impact on the model ( while avoiding information leakage and overfitting)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Deploy a final model for the task which improves the baseline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6494E3-B0DE-47D6-A6CB-C39D024AD2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49" b="1"/>
          <a:stretch/>
        </p:blipFill>
        <p:spPr>
          <a:xfrm>
            <a:off x="9601203" y="650875"/>
            <a:ext cx="2169690" cy="7630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226D87-7BCE-4B48-907D-AED38B3C5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3" y="638320"/>
            <a:ext cx="2169690" cy="77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1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9DADBE-17C3-4F02-817C-83EB4E3BB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210" y="1530415"/>
            <a:ext cx="7459580" cy="559468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81EACE6-B0B0-4D20-87A4-66BF0A3ECDD9}"/>
              </a:ext>
            </a:extLst>
          </p:cNvPr>
          <p:cNvSpPr/>
          <p:nvPr/>
        </p:nvSpPr>
        <p:spPr>
          <a:xfrm>
            <a:off x="3660101" y="529390"/>
            <a:ext cx="487179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57661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4FC1-7A6A-49A7-9FE0-EA9CA523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CRISP-DM Methodology-</a:t>
            </a:r>
            <a:endParaRPr lang="he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66F9EB-E319-4FF3-915E-B35D675E4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253" y="1312630"/>
            <a:ext cx="5394748" cy="53760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F4C049-948A-4BCE-A8EB-FADF0651364C}"/>
              </a:ext>
            </a:extLst>
          </p:cNvPr>
          <p:cNvSpPr txBox="1"/>
          <p:nvPr/>
        </p:nvSpPr>
        <p:spPr>
          <a:xfrm>
            <a:off x="659660" y="2789958"/>
            <a:ext cx="5918200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What is CRISP-DM?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Cross-Industry Standard Process for Data Mining.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widely used methodology for data mining projects.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a structured approach to data mining.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0164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0" name="Picture 36" descr="Loan Approval | Myke Leatham">
            <a:extLst>
              <a:ext uri="{FF2B5EF4-FFF2-40B4-BE49-F238E27FC236}">
                <a16:creationId xmlns:a16="http://schemas.microsoft.com/office/drawing/2014/main" id="{D04D4A19-A7C9-4504-8D80-AA85E74FD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652" y="3931146"/>
            <a:ext cx="4974695" cy="284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74C239-AD80-45E6-8662-CCDCF4A0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problem – Predict Loan Approval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CA32AF-C774-4255-A5CC-DE3FA14F7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7494" y="558799"/>
            <a:ext cx="1745976" cy="71574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9F616D9-C7E2-44FB-8C96-4B0E7869246F}"/>
              </a:ext>
            </a:extLst>
          </p:cNvPr>
          <p:cNvSpPr txBox="1"/>
          <p:nvPr/>
        </p:nvSpPr>
        <p:spPr>
          <a:xfrm>
            <a:off x="897467" y="1566333"/>
            <a:ext cx="10766003" cy="258532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Relevance</a:t>
            </a:r>
            <a:r>
              <a:rPr lang="en-US" dirty="0"/>
              <a:t>: Loan approval is a critical decision for financial institutions, predicting loan approval can streamline operations and improve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Impact</a:t>
            </a:r>
            <a:r>
              <a:rPr lang="en-US" dirty="0"/>
              <a:t>: Accurate predictions can reduce default rates, leading to significant financial savings and increased profitability.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Customer Experience</a:t>
            </a:r>
            <a:r>
              <a:rPr lang="en-US" dirty="0"/>
              <a:t>: A streamlined loan approval process enhances customer satisfaction by reducing wait times and improving transparency.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Competitive Advantage</a:t>
            </a:r>
            <a:r>
              <a:rPr lang="en-US" dirty="0"/>
              <a:t>: Leveraging predictive analytics can provide a competitive edge in the financial services industry by enabling more informed and faster decision-making.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4202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236AD84-13CE-4C8E-8D35-918F41762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95962">
            <a:off x="5756218" y="449078"/>
            <a:ext cx="2059946" cy="11576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D4901A-5483-4355-93CE-C5E19A82B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059" y="4385381"/>
            <a:ext cx="1964266" cy="23172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B0B70C-6358-4137-A0CD-D61F4E5D5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191" y="4329420"/>
            <a:ext cx="5325218" cy="2429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856A2C-81F3-444D-8EA9-FE37EC8AD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080" y="2194049"/>
            <a:ext cx="7083908" cy="22311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E5B444-34B7-4831-83B8-3DA74DD2A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545"/>
            <a:ext cx="10515600" cy="1325563"/>
          </a:xfrm>
        </p:spPr>
        <p:txBody>
          <a:bodyPr/>
          <a:lstStyle/>
          <a:p>
            <a:r>
              <a:rPr lang="en-US" dirty="0"/>
              <a:t>Dataset Overview - 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68B8A8-3767-463E-8AAE-57B8434596E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856"/>
          <a:stretch/>
        </p:blipFill>
        <p:spPr>
          <a:xfrm>
            <a:off x="9817944" y="456210"/>
            <a:ext cx="1832189" cy="705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1F0A29-550B-4864-89E8-402660102CBD}"/>
              </a:ext>
            </a:extLst>
          </p:cNvPr>
          <p:cNvSpPr txBox="1"/>
          <p:nvPr/>
        </p:nvSpPr>
        <p:spPr>
          <a:xfrm>
            <a:off x="541867" y="1643499"/>
            <a:ext cx="651086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 of the dataset: </a:t>
            </a:r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credit_risk_customers</a:t>
            </a:r>
            <a:r>
              <a:rPr lang="en-US" dirty="0">
                <a:solidFill>
                  <a:srgbClr val="202124"/>
                </a:solidFill>
                <a:latin typeface="zeitung"/>
              </a:rPr>
              <a:t> from </a:t>
            </a:r>
            <a:r>
              <a:rPr lang="en-US" dirty="0"/>
              <a:t>Kaggle.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The dataset consists of 20 features of the customers.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71579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BF0A34C-2B94-44C7-B0EA-482193BF1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039" y="231730"/>
            <a:ext cx="4274745" cy="23264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8CC544-CBA2-4074-AF4E-F9C8C1AAA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40" y="1977060"/>
            <a:ext cx="4377890" cy="23264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88D866-6381-48EF-A8D4-CA6134EBB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EDA - </a:t>
            </a:r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B8C1E2-2ADC-40C1-A88C-B826DC7AE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73" y="1371313"/>
            <a:ext cx="3733354" cy="21677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43FEEB-79CD-446B-B104-5E7DE53E00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922" y="3717704"/>
            <a:ext cx="4725745" cy="24931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AB0351-8CAD-4D2B-99AC-E5C3922D6F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819454"/>
            <a:ext cx="4220712" cy="18304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541B630-DEE8-4D92-A68C-7E7B970881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0596" y="3191933"/>
            <a:ext cx="3904229" cy="151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1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DBAA20E-9FBB-48E6-974C-FB0BC2417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230" y="1251449"/>
            <a:ext cx="6616557" cy="56065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48A315-BB4E-40E3-9FB5-A14BCFBC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of features vs label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5E58C3-C8AF-4E4D-8C9B-725C1A4F6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3" y="580454"/>
            <a:ext cx="2169690" cy="8334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AA32DC-515A-4D8B-8C11-DDFD18F84D86}"/>
              </a:ext>
            </a:extLst>
          </p:cNvPr>
          <p:cNvSpPr txBox="1"/>
          <p:nvPr/>
        </p:nvSpPr>
        <p:spPr>
          <a:xfrm>
            <a:off x="362380" y="1657112"/>
            <a:ext cx="344933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Understanding correlation of features vs label after encoding all the categorical variables.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8F4C98-1357-4DAD-9CD7-A86B5C3A50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27"/>
          <a:stretch/>
        </p:blipFill>
        <p:spPr>
          <a:xfrm>
            <a:off x="9601203" y="581381"/>
            <a:ext cx="2169689" cy="83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9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86960D-CB3E-4EA2-B7AD-99293EA86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751" y="1272139"/>
            <a:ext cx="6129451" cy="55858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48A315-BB4E-40E3-9FB5-A14BCFBC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of features vs features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5E58C3-C8AF-4E4D-8C9B-725C1A4F6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3" y="580454"/>
            <a:ext cx="2169690" cy="8334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AA32DC-515A-4D8B-8C11-DDFD18F84D86}"/>
              </a:ext>
            </a:extLst>
          </p:cNvPr>
          <p:cNvSpPr txBox="1"/>
          <p:nvPr/>
        </p:nvSpPr>
        <p:spPr>
          <a:xfrm>
            <a:off x="362379" y="1657112"/>
            <a:ext cx="299726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Understanding correlation of features vs features  after label encoding </a:t>
            </a:r>
          </a:p>
          <a:p>
            <a:r>
              <a:rPr lang="en-US" dirty="0"/>
              <a:t>     all the categorical variables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8F4C98-1357-4DAD-9CD7-A86B5C3A50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27"/>
          <a:stretch/>
        </p:blipFill>
        <p:spPr>
          <a:xfrm>
            <a:off x="9601203" y="581381"/>
            <a:ext cx="2169689" cy="83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27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8A315-BB4E-40E3-9FB5-A14BCFBC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Processing - </a:t>
            </a:r>
            <a:r>
              <a:rPr lang="en-US" sz="3200" dirty="0"/>
              <a:t>Feature Engineering 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5E58C3-C8AF-4E4D-8C9B-725C1A4F63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49" b="1"/>
          <a:stretch/>
        </p:blipFill>
        <p:spPr>
          <a:xfrm>
            <a:off x="9601203" y="650875"/>
            <a:ext cx="2169690" cy="763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AA32DC-515A-4D8B-8C11-DDFD18F84D86}"/>
              </a:ext>
            </a:extLst>
          </p:cNvPr>
          <p:cNvSpPr txBox="1"/>
          <p:nvPr/>
        </p:nvSpPr>
        <p:spPr>
          <a:xfrm>
            <a:off x="313267" y="1690688"/>
            <a:ext cx="982980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Credit Amount Classification – classifies each </a:t>
            </a:r>
            <a:r>
              <a:rPr lang="en-US" dirty="0" err="1"/>
              <a:t>credit_amout</a:t>
            </a:r>
            <a:r>
              <a:rPr lang="en-US" dirty="0"/>
              <a:t> as either ‘high’ or ‘normal’ based on the mean and standard deviation of credit_amount for each purpose.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Monthly Return Calculation – calculates the monthly return by dividing the credit_amount by the duration.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Duration to Age Ratio - calculates the ratio of duration to age, scaled by 100.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Splitting </a:t>
            </a:r>
            <a:r>
              <a:rPr lang="en-US" dirty="0" err="1"/>
              <a:t>personal_status</a:t>
            </a:r>
            <a:r>
              <a:rPr lang="en-US" dirty="0"/>
              <a:t> - split into two new columns: sex and marriage, and remove the original column.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79AA16-0FBB-4CB1-A3EB-99D3388DF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260" y="3429000"/>
            <a:ext cx="6174298" cy="340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0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8A315-BB4E-40E3-9FB5-A14BCFBC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Processing - </a:t>
            </a:r>
            <a:r>
              <a:rPr lang="en-US" sz="3200" dirty="0"/>
              <a:t>Feature Engineering 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5E58C3-C8AF-4E4D-8C9B-725C1A4F63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49" b="1"/>
          <a:stretch/>
        </p:blipFill>
        <p:spPr>
          <a:xfrm>
            <a:off x="9601203" y="650875"/>
            <a:ext cx="2169690" cy="763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AA32DC-515A-4D8B-8C11-DDFD18F84D86}"/>
              </a:ext>
            </a:extLst>
          </p:cNvPr>
          <p:cNvSpPr txBox="1"/>
          <p:nvPr/>
        </p:nvSpPr>
        <p:spPr>
          <a:xfrm>
            <a:off x="313267" y="1690688"/>
            <a:ext cx="11758868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Credit Amount based on mean by purpose – To categorize credit amounts relative to typical values for better risk assessment.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Monthly return as credit amount divided by duration - Important feature in loans, To assess the monthly financial burden of the credit amount on the borrower and ability to repay.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duration age ratio as percentage of duration over age - To normalize loan duration by borrower age for evaluating risk related to loan duration.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573B58-F181-401D-8DC3-A8CC1A5E3DB5}"/>
              </a:ext>
            </a:extLst>
          </p:cNvPr>
          <p:cNvSpPr/>
          <p:nvPr/>
        </p:nvSpPr>
        <p:spPr>
          <a:xfrm>
            <a:off x="2" y="3910262"/>
            <a:ext cx="2250041" cy="647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Credit</a:t>
            </a:r>
            <a:endParaRPr lang="he-IL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37AD52-DB90-4FE0-8B31-D2A185408860}"/>
              </a:ext>
            </a:extLst>
          </p:cNvPr>
          <p:cNvCxnSpPr>
            <a:cxnSpLocks/>
          </p:cNvCxnSpPr>
          <p:nvPr/>
        </p:nvCxnSpPr>
        <p:spPr>
          <a:xfrm>
            <a:off x="1633595" y="4233898"/>
            <a:ext cx="1880171" cy="92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981EAEE-FA9F-46BB-ABB0-91B93DEF8B22}"/>
              </a:ext>
            </a:extLst>
          </p:cNvPr>
          <p:cNvSpPr/>
          <p:nvPr/>
        </p:nvSpPr>
        <p:spPr>
          <a:xfrm>
            <a:off x="1" y="4834289"/>
            <a:ext cx="2250041" cy="647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Credit by duration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2843F4-6C72-4EFF-89CC-5DF696851AF6}"/>
              </a:ext>
            </a:extLst>
          </p:cNvPr>
          <p:cNvSpPr/>
          <p:nvPr/>
        </p:nvSpPr>
        <p:spPr>
          <a:xfrm>
            <a:off x="0" y="5720587"/>
            <a:ext cx="2250041" cy="647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Duration by age</a:t>
            </a:r>
            <a:endParaRPr lang="he-IL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FA4F43-D4E0-4F8A-9341-D0A4E2C0AE5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250042" y="5157925"/>
            <a:ext cx="12637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B1E905-7684-4028-927E-0D0482DE261D}"/>
              </a:ext>
            </a:extLst>
          </p:cNvPr>
          <p:cNvCxnSpPr>
            <a:stCxn id="12" idx="3"/>
          </p:cNvCxnSpPr>
          <p:nvPr/>
        </p:nvCxnSpPr>
        <p:spPr>
          <a:xfrm flipV="1">
            <a:off x="2250041" y="5157925"/>
            <a:ext cx="1263725" cy="88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F8CD8789-6A91-4DC6-A68D-EF58A98CF1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766" y="4233897"/>
            <a:ext cx="3123340" cy="175687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DF1550C-2DE4-4029-AE09-1BEC3B26B0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598" y="4064000"/>
            <a:ext cx="5105400" cy="2143125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68CCA054-90E5-4F94-8587-9380AE1EE308}"/>
              </a:ext>
            </a:extLst>
          </p:cNvPr>
          <p:cNvSpPr/>
          <p:nvPr/>
        </p:nvSpPr>
        <p:spPr>
          <a:xfrm>
            <a:off x="6709025" y="4972692"/>
            <a:ext cx="380144" cy="508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068515-107F-47D3-A92C-1DBE0275C5D7}"/>
              </a:ext>
            </a:extLst>
          </p:cNvPr>
          <p:cNvSpPr/>
          <p:nvPr/>
        </p:nvSpPr>
        <p:spPr>
          <a:xfrm rot="20234253">
            <a:off x="6195496" y="3745635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273C5E-A98E-455D-86B2-F659A6E35FCE}"/>
              </a:ext>
            </a:extLst>
          </p:cNvPr>
          <p:cNvSpPr/>
          <p:nvPr/>
        </p:nvSpPr>
        <p:spPr>
          <a:xfrm rot="1388109">
            <a:off x="3551200" y="3769384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55683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1515</Words>
  <Application>Microsoft Office PowerPoint</Application>
  <PresentationFormat>Widescreen</PresentationFormat>
  <Paragraphs>146</Paragraphs>
  <Slides>17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Inter</vt:lpstr>
      <vt:lpstr>Times New Roman</vt:lpstr>
      <vt:lpstr>zeitung</vt:lpstr>
      <vt:lpstr>Office Theme</vt:lpstr>
      <vt:lpstr>Predict Loan Approval</vt:lpstr>
      <vt:lpstr>CRISP-DM Methodology-</vt:lpstr>
      <vt:lpstr>Our problem – Predict Loan Approval</vt:lpstr>
      <vt:lpstr>Dataset Overview - </vt:lpstr>
      <vt:lpstr>Some EDA - </vt:lpstr>
      <vt:lpstr>Correlation of features vs label</vt:lpstr>
      <vt:lpstr>Correlation of features vs features</vt:lpstr>
      <vt:lpstr>Pre Processing - Feature Engineering </vt:lpstr>
      <vt:lpstr>Pre Processing - Feature Engineering </vt:lpstr>
      <vt:lpstr>Pre Processing - Feature aggregating/engineering </vt:lpstr>
      <vt:lpstr>Pre Processing - Data Standardization</vt:lpstr>
      <vt:lpstr>Modeling – Basic models comparison</vt:lpstr>
      <vt:lpstr>Modeling – Random forest improvements</vt:lpstr>
      <vt:lpstr>Modeling – Random forest results</vt:lpstr>
      <vt:lpstr>Modeling – Random forest Insights</vt:lpstr>
      <vt:lpstr>Conclusions and 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Loan Approval</dc:title>
  <dc:creator>Nofar Selouk</dc:creator>
  <cp:lastModifiedBy>Administrator</cp:lastModifiedBy>
  <cp:revision>20</cp:revision>
  <dcterms:created xsi:type="dcterms:W3CDTF">2024-07-14T17:47:20Z</dcterms:created>
  <dcterms:modified xsi:type="dcterms:W3CDTF">2024-07-17T07:02:32Z</dcterms:modified>
</cp:coreProperties>
</file>