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3" r:id="rId3"/>
    <p:sldId id="346" r:id="rId4"/>
    <p:sldId id="581" r:id="rId5"/>
    <p:sldId id="596" r:id="rId6"/>
    <p:sldId id="597" r:id="rId7"/>
    <p:sldId id="605" r:id="rId8"/>
    <p:sldId id="598" r:id="rId9"/>
    <p:sldId id="562" r:id="rId10"/>
    <p:sldId id="599" r:id="rId11"/>
    <p:sldId id="600" r:id="rId12"/>
    <p:sldId id="564" r:id="rId13"/>
    <p:sldId id="601" r:id="rId14"/>
    <p:sldId id="566" r:id="rId15"/>
    <p:sldId id="602" r:id="rId16"/>
    <p:sldId id="603" r:id="rId17"/>
    <p:sldId id="604" r:id="rId18"/>
    <p:sldId id="568" r:id="rId19"/>
    <p:sldId id="266" r:id="rId20"/>
  </p:sldIdLst>
  <p:sldSz cx="12192000" cy="6858000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19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46" userDrawn="1">
          <p15:clr>
            <a:srgbClr val="A4A3A4"/>
          </p15:clr>
        </p15:guide>
        <p15:guide id="9" pos="166" userDrawn="1">
          <p15:clr>
            <a:srgbClr val="A4A3A4"/>
          </p15:clr>
        </p15:guide>
        <p15:guide id="10" pos="3704" userDrawn="1">
          <p15:clr>
            <a:srgbClr val="A4A3A4"/>
          </p15:clr>
        </p15:guide>
        <p15:guide id="11" pos="3952" userDrawn="1">
          <p15:clr>
            <a:srgbClr val="A4A3A4"/>
          </p15:clr>
        </p15:guide>
        <p15:guide id="12" pos="7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33CC"/>
    <a:srgbClr val="3333FF"/>
    <a:srgbClr val="E28700"/>
    <a:srgbClr val="A50034"/>
    <a:srgbClr val="C5003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57187-A8FA-3671-A2CB-44C7581A183C}" v="192" dt="2022-11-11T16:58:12.797"/>
    <p1510:client id="{24E39E17-2E22-B486-77CF-777450499CC3}" v="2098" dt="2023-03-11T14:40:52.942"/>
    <p1510:client id="{319A1BB2-D61D-3548-AF58-A9CF2939C341}" v="4" dt="2022-11-24T01:29:41.961"/>
    <p1510:client id="{3325744D-5811-5E9C-4EE5-B2D5B7B5E667}" v="13" dt="2022-11-12T13:55:26.931"/>
    <p1510:client id="{34500D41-EB10-682E-4083-FB91E6C6E19A}" v="1339" dt="2022-11-22T15:50:53.929"/>
    <p1510:client id="{58259F59-3304-98CA-0336-CFC984BA5730}" v="1" dt="2022-11-24T04:32:54.687"/>
    <p1510:client id="{58BAB58A-BBA2-D11F-2516-CB335FF2F934}" v="135" dt="2022-11-12T15:40:29.103"/>
    <p1510:client id="{612BAEA1-1C22-B9BD-D9F4-1E717154E1C1}" v="888" dt="2023-03-12T10:07:14.273"/>
    <p1510:client id="{824E05D9-58C5-D97F-96EF-9DB38E035AD6}" v="20" dt="2023-03-12T02:58:09.693"/>
    <p1510:client id="{8E0D370C-E258-4AF8-F0E8-71C8261397C8}" v="179" dt="2022-11-23T15:45:47.864"/>
    <p1510:client id="{C86F48C1-3A51-815C-1677-871C8E789FE0}" v="41" dt="2022-11-13T15:43:51.921"/>
    <p1510:client id="{F4A490F2-99BF-B88E-BF6A-862827F4B223}" v="1" dt="2022-11-24T04:45:32.488"/>
    <p1510:client id="{F57CF17D-286A-2D10-1B69-7C8C88275191}" v="117" dt="2023-03-12T14:52:52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92" autoAdjust="0"/>
  </p:normalViewPr>
  <p:slideViewPr>
    <p:cSldViewPr snapToGrid="0">
      <p:cViewPr varScale="1">
        <p:scale>
          <a:sx n="103" d="100"/>
          <a:sy n="103" d="100"/>
        </p:scale>
        <p:origin x="84" y="248"/>
      </p:cViewPr>
      <p:guideLst>
        <p:guide orient="horz" pos="164"/>
        <p:guide orient="horz" pos="119"/>
        <p:guide orient="horz" pos="4042"/>
        <p:guide orient="horz" pos="2296"/>
        <p:guide pos="3840"/>
        <p:guide pos="211"/>
        <p:guide pos="7446"/>
        <p:guide pos="166"/>
        <p:guide pos="3704"/>
        <p:guide pos="395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59137C0-7968-40FC-B149-1354B9F06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C8A2DC-18A1-43F2-868F-84143212F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B521-7C1A-42BB-BD26-F611F361112B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DB3A63-AF89-408C-BD66-0E27B7B1F9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72673C-BA81-4767-B5A7-6012E380EC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35128-8D40-493A-A312-846A6F9C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8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9BD65-8259-44B3-A69B-9C8B99C856D1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1F0BF-A1E4-4CC4-8880-38A6075C7C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3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30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95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1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LG스마트체 Regular"/>
              <a:ea typeface="LG스마트체 Regular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42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LG스마트체 Regular"/>
              <a:ea typeface="LG스마트체 Regular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90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LG스마트체 Regular"/>
              <a:ea typeface="LG스마트체 Regular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20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LG스마트체 Regular"/>
              <a:ea typeface="LG스마트체 Regular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78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LG스마트체 Regular"/>
              <a:ea typeface="LG스마트체 Regular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8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LG스마트체 Regular"/>
              <a:ea typeface="LG스마트체 Regular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50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5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9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2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5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5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5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68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6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1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84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0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75799" y="274640"/>
            <a:ext cx="2971801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00" y="274640"/>
            <a:ext cx="871220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1421" y="836712"/>
            <a:ext cx="11339282" cy="0"/>
          </a:xfrm>
          <a:prstGeom prst="line">
            <a:avLst/>
          </a:prstGeom>
          <a:ln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5378560" y="6381328"/>
            <a:ext cx="13813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F614ADE3-5DF1-49E3-95FE-AED3C2ED5E3B}" type="slidenum">
              <a:rPr lang="en-US" altLang="ko-KR" sz="1200" b="1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‹#›</a:t>
            </a:fld>
            <a:r>
              <a:rPr lang="en-US" altLang="ko-KR" sz="1200" b="0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/16</a:t>
            </a:r>
            <a:endParaRPr lang="en-US" altLang="ko-KR" sz="1100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18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1421" y="836712"/>
            <a:ext cx="11339282" cy="0"/>
          </a:xfrm>
          <a:prstGeom prst="line">
            <a:avLst/>
          </a:prstGeom>
          <a:ln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8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1421" y="836712"/>
            <a:ext cx="11339282" cy="0"/>
          </a:xfrm>
          <a:prstGeom prst="line">
            <a:avLst/>
          </a:prstGeom>
          <a:ln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5378560" y="6381328"/>
            <a:ext cx="13813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F614ADE3-5DF1-49E3-95FE-AED3C2ED5E3B}" type="slidenum">
              <a:rPr lang="en-US" altLang="ko-KR" sz="1200" b="1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‹#›</a:t>
            </a:fld>
            <a:r>
              <a:rPr lang="en-US" altLang="ko-KR" sz="1200" b="0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/18</a:t>
            </a:r>
            <a:endParaRPr lang="en-US" altLang="ko-KR" sz="1100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18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28" y="6460654"/>
            <a:ext cx="904113" cy="28803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371421" y="1101403"/>
            <a:ext cx="11339282" cy="0"/>
          </a:xfrm>
          <a:prstGeom prst="line">
            <a:avLst/>
          </a:prstGeom>
          <a:ln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9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8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01" y="1600202"/>
            <a:ext cx="5842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05601" y="1600202"/>
            <a:ext cx="5842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3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54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DDF2-6991-4A58-9654-7B0E250C29DF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35485" y="1385481"/>
            <a:ext cx="6881676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/>
            <a:r>
              <a:rPr lang="en-US" sz="4200" b="1" spc="-100" dirty="0" err="1">
                <a:ea typeface="+mn-lt"/>
                <a:cs typeface="+mn-lt"/>
              </a:rPr>
              <a:t>게임</a:t>
            </a:r>
            <a:r>
              <a:rPr lang="en-US" sz="4200" b="1" spc="-100" dirty="0">
                <a:ea typeface="+mn-lt"/>
                <a:cs typeface="+mn-lt"/>
              </a:rPr>
              <a:t> </a:t>
            </a:r>
            <a:r>
              <a:rPr lang="en-US" sz="4200" b="1" spc="-100" dirty="0" err="1">
                <a:ea typeface="+mn-lt"/>
                <a:cs typeface="+mn-lt"/>
              </a:rPr>
              <a:t>데이터를</a:t>
            </a:r>
            <a:r>
              <a:rPr lang="en-US" sz="4200" b="1" spc="-100" dirty="0">
                <a:ea typeface="+mn-lt"/>
                <a:cs typeface="+mn-lt"/>
              </a:rPr>
              <a:t> </a:t>
            </a:r>
            <a:r>
              <a:rPr lang="ko-KR" altLang="en-US" sz="4200" b="1" spc="-100" dirty="0">
                <a:ea typeface="+mn-lt"/>
                <a:cs typeface="+mn-lt"/>
              </a:rPr>
              <a:t>분석하여</a:t>
            </a:r>
            <a:r>
              <a:rPr lang="en-US" sz="4200" b="1" spc="-100" dirty="0">
                <a:ea typeface="+mn-lt"/>
                <a:cs typeface="+mn-lt"/>
              </a:rPr>
              <a:t> </a:t>
            </a:r>
            <a:endParaRPr lang="ko-KR" altLang="en-US" sz="4200" b="1" spc="-100" dirty="0" err="1">
              <a:ea typeface="+mn-lt"/>
              <a:cs typeface="+mn-lt"/>
            </a:endParaRPr>
          </a:p>
          <a:p>
            <a:r>
              <a:rPr lang="en-US" sz="4200" b="1" spc="-100" dirty="0" err="1">
                <a:ea typeface="+mn-lt"/>
                <a:cs typeface="+mn-lt"/>
              </a:rPr>
              <a:t>다음</a:t>
            </a:r>
            <a:r>
              <a:rPr lang="en-US" sz="4200" b="1" spc="-100" dirty="0">
                <a:ea typeface="+mn-lt"/>
                <a:cs typeface="+mn-lt"/>
              </a:rPr>
              <a:t> </a:t>
            </a:r>
            <a:r>
              <a:rPr lang="en-US" sz="4200" b="1" spc="-100" dirty="0" err="1">
                <a:ea typeface="+mn-lt"/>
                <a:cs typeface="+mn-lt"/>
              </a:rPr>
              <a:t>분기에</a:t>
            </a:r>
            <a:r>
              <a:rPr lang="en-US" sz="4200" b="1" spc="-100" dirty="0">
                <a:ea typeface="+mn-lt"/>
                <a:cs typeface="+mn-lt"/>
              </a:rPr>
              <a:t> </a:t>
            </a:r>
            <a:r>
              <a:rPr lang="en-US" sz="4200" b="1" spc="-100" dirty="0" err="1">
                <a:ea typeface="+mn-lt"/>
                <a:cs typeface="+mn-lt"/>
              </a:rPr>
              <a:t>출시할</a:t>
            </a:r>
            <a:r>
              <a:rPr lang="en-US" sz="4200" b="1" spc="-100" dirty="0">
                <a:ea typeface="+mn-lt"/>
                <a:cs typeface="+mn-lt"/>
              </a:rPr>
              <a:t> </a:t>
            </a:r>
            <a:endParaRPr lang="ko-KR" altLang="en-US" sz="4200" b="1" spc="-100" dirty="0">
              <a:ea typeface="+mn-lt"/>
              <a:cs typeface="+mn-lt"/>
            </a:endParaRPr>
          </a:p>
          <a:p>
            <a:r>
              <a:rPr lang="en-US" sz="4200" b="1" spc="-100" dirty="0" err="1">
                <a:ea typeface="+mn-lt"/>
                <a:cs typeface="+mn-lt"/>
              </a:rPr>
              <a:t>게임</a:t>
            </a:r>
            <a:r>
              <a:rPr lang="en-US" sz="4200" b="1" spc="-100" dirty="0">
                <a:ea typeface="+mn-lt"/>
                <a:cs typeface="+mn-lt"/>
              </a:rPr>
              <a:t> </a:t>
            </a:r>
            <a:r>
              <a:rPr lang="en-US" sz="4200" b="1" spc="-100" dirty="0" err="1">
                <a:ea typeface="+mn-lt"/>
                <a:cs typeface="+mn-lt"/>
              </a:rPr>
              <a:t>설계하기</a:t>
            </a:r>
            <a:endParaRPr lang="ko-KR" altLang="en-US" sz="4200" b="1" spc="-1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F051D-1110-5BEC-8A28-C3CA2C3547FE}"/>
              </a:ext>
            </a:extLst>
          </p:cNvPr>
          <p:cNvSpPr txBox="1"/>
          <p:nvPr/>
        </p:nvSpPr>
        <p:spPr>
          <a:xfrm>
            <a:off x="1127448" y="715345"/>
            <a:ext cx="48327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latin typeface="맑은 고딕"/>
                <a:ea typeface="맑은 고딕"/>
                <a:cs typeface="Microsoft GothicNeo"/>
              </a:rPr>
              <a:t>AI 18 </a:t>
            </a:r>
            <a:r>
              <a:rPr lang="en-US" altLang="ko-KR" sz="2000" b="1" dirty="0" err="1">
                <a:latin typeface="맑은 고딕"/>
                <a:ea typeface="맑은 고딕"/>
                <a:cs typeface="Microsoft GothicNeo"/>
              </a:rPr>
              <a:t>경동연</a:t>
            </a:r>
            <a:r>
              <a:rPr lang="en-US" altLang="ko-KR" sz="2000" b="1" dirty="0">
                <a:latin typeface="맑은 고딕"/>
                <a:ea typeface="맑은 고딕"/>
                <a:cs typeface="Microsoft GothicNeo"/>
              </a:rPr>
              <a:t> Project1</a:t>
            </a:r>
            <a:r>
              <a:rPr lang="ko-KR" altLang="en-US" sz="2000" b="1" dirty="0">
                <a:latin typeface="맑은 고딕"/>
                <a:ea typeface="맑은 고딕"/>
                <a:cs typeface="Microsoft GothicNeo"/>
              </a:rPr>
              <a:t>소개영상</a:t>
            </a:r>
            <a:endParaRPr lang="ko-KR" altLang="en-US" sz="2000" b="1" dirty="0">
              <a:latin typeface="맑은 고딕"/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472963-EC30-1A6C-52BF-E29510B9F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8"/>
          <a:stretch/>
        </p:blipFill>
        <p:spPr>
          <a:xfrm>
            <a:off x="7182173" y="-701040"/>
            <a:ext cx="2906713" cy="2180665"/>
          </a:xfrm>
          <a:prstGeom prst="rect">
            <a:avLst/>
          </a:prstGeom>
        </p:spPr>
      </p:pic>
      <p:pic>
        <p:nvPicPr>
          <p:cNvPr id="11" name="그림 10" descr="계란, 옅은이(가) 표시된 사진&#10;&#10;자동 생성된 설명">
            <a:extLst>
              <a:ext uri="{FF2B5EF4-FFF2-40B4-BE49-F238E27FC236}">
                <a16:creationId xmlns:a16="http://schemas.microsoft.com/office/drawing/2014/main" id="{0EF3A699-E55D-85F7-40AC-4CE6A184A3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58"/>
          <a:stretch/>
        </p:blipFill>
        <p:spPr>
          <a:xfrm>
            <a:off x="1343472" y="3750292"/>
            <a:ext cx="4238625" cy="23923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27448" y="5220489"/>
            <a:ext cx="4176018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 spc="-100" dirty="0">
                <a:latin typeface="맑은 고딕"/>
                <a:ea typeface="맑은 고딕"/>
              </a:rPr>
              <a:t>AI_18_</a:t>
            </a:r>
            <a:r>
              <a:rPr lang="ko-KR" altLang="en-US" b="1" spc="-100" dirty="0" err="1">
                <a:latin typeface="맑은 고딕"/>
                <a:ea typeface="맑은 고딕"/>
              </a:rPr>
              <a:t>경동연</a:t>
            </a:r>
            <a:endParaRPr lang="ko-KR" altLang="ko-KR" b="1" spc="-100" dirty="0" err="1">
              <a:latin typeface="맑은 고딕"/>
              <a:ea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A5CA21-3951-3240-CAB0-05BF4EEFCB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-7572" r="-2081" b="-3704"/>
          <a:stretch/>
        </p:blipFill>
        <p:spPr>
          <a:xfrm>
            <a:off x="10014372" y="3544179"/>
            <a:ext cx="1981201" cy="2159624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4423D202-CF0D-B910-F25A-7AEC65210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0100" y="3282391"/>
            <a:ext cx="5079265" cy="28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2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728" y="154142"/>
            <a:ext cx="6658547" cy="5749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4. </a:t>
            </a:r>
            <a:r>
              <a:rPr lang="en-US" sz="2400" b="1" dirty="0" err="1">
                <a:latin typeface="LG스마트체 Regular"/>
                <a:ea typeface="LG스마트체 Regular"/>
                <a:cs typeface="Arial Unicode MS"/>
              </a:rPr>
              <a:t>지역에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 </a:t>
            </a:r>
            <a:r>
              <a:rPr lang="en-US" sz="2400" b="1" dirty="0" err="1">
                <a:latin typeface="LG스마트체 Regular"/>
                <a:ea typeface="LG스마트체 Regular"/>
                <a:cs typeface="Arial Unicode MS"/>
              </a:rPr>
              <a:t>따라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 </a:t>
            </a:r>
            <a:r>
              <a:rPr lang="en-US" sz="2400" b="1" dirty="0" err="1">
                <a:latin typeface="LG스마트체 Regular"/>
                <a:ea typeface="LG스마트체 Regular"/>
                <a:cs typeface="Arial Unicode MS"/>
              </a:rPr>
              <a:t>선호하는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 </a:t>
            </a:r>
            <a:r>
              <a:rPr lang="en-US" sz="2400" b="1" dirty="0" err="1">
                <a:latin typeface="LG스마트체 Regular"/>
                <a:ea typeface="LG스마트체 Regular"/>
                <a:cs typeface="Arial Unicode MS"/>
              </a:rPr>
              <a:t>게임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 </a:t>
            </a:r>
            <a:r>
              <a:rPr lang="en-US" sz="2400" b="1" dirty="0" err="1">
                <a:latin typeface="LG스마트체 Regular"/>
                <a:ea typeface="LG스마트체 Regular"/>
                <a:cs typeface="Arial Unicode MS"/>
              </a:rPr>
              <a:t>장르의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 </a:t>
            </a:r>
            <a:r>
              <a:rPr lang="ko-KR" altLang="en-US" sz="2400" b="1" dirty="0">
                <a:latin typeface="LG스마트체 Regular"/>
                <a:ea typeface="LG스마트체 Regular"/>
                <a:cs typeface="Arial Unicode MS"/>
              </a:rPr>
              <a:t>유무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 </a:t>
            </a:r>
            <a:r>
              <a:rPr lang="ko-KR" altLang="en-US" sz="2400" b="1" dirty="0">
                <a:latin typeface="LG스마트체 Regular"/>
                <a:ea typeface="LG스마트체 Regular"/>
                <a:cs typeface="Arial Unicode MS"/>
              </a:rPr>
              <a:t>분석</a:t>
            </a:r>
            <a:endParaRPr lang="ko-KR" altLang="en-US" dirty="0"/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015BB8C-E840-0DC3-A25A-C0FB2FC61F68}"/>
              </a:ext>
            </a:extLst>
          </p:cNvPr>
          <p:cNvSpPr/>
          <p:nvPr/>
        </p:nvSpPr>
        <p:spPr bwMode="auto">
          <a:xfrm>
            <a:off x="6852745" y="1107094"/>
            <a:ext cx="4591268" cy="941839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ko-KR" altLang="en-US" sz="2000" b="1" kern="0" dirty="0">
                <a:solidFill>
                  <a:schemeClr val="bg1"/>
                </a:solidFill>
                <a:ea typeface="+mn-lt"/>
                <a:cs typeface="+mn-lt"/>
              </a:rPr>
              <a:t>지역을 구분한 </a:t>
            </a:r>
            <a:r>
              <a:rPr lang="ko-KR" sz="2000" b="1" kern="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altLang="ko-KR" sz="2000" b="1" kern="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 defTabSz="914126">
              <a:defRPr/>
            </a:pPr>
            <a:r>
              <a:rPr lang="ko-KR" sz="2000" b="1" kern="0" dirty="0">
                <a:solidFill>
                  <a:schemeClr val="bg1"/>
                </a:solidFill>
                <a:ea typeface="+mn-lt"/>
                <a:cs typeface="+mn-lt"/>
              </a:rPr>
              <a:t>장르별 출고량 </a:t>
            </a:r>
            <a:r>
              <a:rPr lang="ko-KR" altLang="en-US" sz="2000" b="1" kern="0" dirty="0">
                <a:solidFill>
                  <a:schemeClr val="bg1"/>
                </a:solidFill>
                <a:ea typeface="+mn-lt"/>
                <a:cs typeface="+mn-lt"/>
              </a:rPr>
              <a:t>그래프</a:t>
            </a:r>
            <a:endParaRPr lang="ko-KR" sz="2000" b="1" kern="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CB03D267-C4D0-DD77-0E0C-FCF804F1F7A1}"/>
              </a:ext>
            </a:extLst>
          </p:cNvPr>
          <p:cNvSpPr/>
          <p:nvPr/>
        </p:nvSpPr>
        <p:spPr bwMode="auto">
          <a:xfrm>
            <a:off x="864905" y="1107093"/>
            <a:ext cx="4748923" cy="941839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히트맵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분석</a:t>
            </a:r>
          </a:p>
        </p:txBody>
      </p:sp>
      <p:pic>
        <p:nvPicPr>
          <p:cNvPr id="8" name="그림 9">
            <a:extLst>
              <a:ext uri="{FF2B5EF4-FFF2-40B4-BE49-F238E27FC236}">
                <a16:creationId xmlns:a16="http://schemas.microsoft.com/office/drawing/2014/main" id="{41BBFA21-7F00-F269-292D-8F68A798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05" y="2202130"/>
            <a:ext cx="4748924" cy="2945389"/>
          </a:xfrm>
          <a:prstGeom prst="rect">
            <a:avLst/>
          </a:prstGeom>
        </p:spPr>
      </p:pic>
      <p:pic>
        <p:nvPicPr>
          <p:cNvPr id="10" name="그림 11">
            <a:extLst>
              <a:ext uri="{FF2B5EF4-FFF2-40B4-BE49-F238E27FC236}">
                <a16:creationId xmlns:a16="http://schemas.microsoft.com/office/drawing/2014/main" id="{D2207246-D43F-6B71-ACE6-3F400458F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678" y="2291318"/>
            <a:ext cx="4238588" cy="34498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F5F0D5-80C2-40CB-9208-23C190101270}"/>
              </a:ext>
            </a:extLst>
          </p:cNvPr>
          <p:cNvSpPr/>
          <p:nvPr/>
        </p:nvSpPr>
        <p:spPr>
          <a:xfrm>
            <a:off x="7470537" y="3229222"/>
            <a:ext cx="1412852" cy="49268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북미지역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FC7E53-FE65-42C9-97D9-D4D9D2DD4E2E}"/>
              </a:ext>
            </a:extLst>
          </p:cNvPr>
          <p:cNvSpPr/>
          <p:nvPr/>
        </p:nvSpPr>
        <p:spPr>
          <a:xfrm>
            <a:off x="7470537" y="4575420"/>
            <a:ext cx="1412852" cy="49268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일본지역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9CE611-4D73-4F16-9B32-2EF708381009}"/>
              </a:ext>
            </a:extLst>
          </p:cNvPr>
          <p:cNvSpPr/>
          <p:nvPr/>
        </p:nvSpPr>
        <p:spPr>
          <a:xfrm>
            <a:off x="9559812" y="4575420"/>
            <a:ext cx="1412852" cy="49268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기타지역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AA706D-05C6-49AF-A622-20BE7896C79A}"/>
              </a:ext>
            </a:extLst>
          </p:cNvPr>
          <p:cNvSpPr/>
          <p:nvPr/>
        </p:nvSpPr>
        <p:spPr>
          <a:xfrm>
            <a:off x="9559812" y="3229222"/>
            <a:ext cx="1412852" cy="49268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유럽지역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B5842-2B3E-4A19-816E-D197C86C3CB8}"/>
              </a:ext>
            </a:extLst>
          </p:cNvPr>
          <p:cNvSpPr txBox="1"/>
          <p:nvPr/>
        </p:nvSpPr>
        <p:spPr>
          <a:xfrm>
            <a:off x="731349" y="5143353"/>
            <a:ext cx="567791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+mn-lt"/>
                <a:cs typeface="+mn-lt"/>
              </a:rPr>
              <a:t>NA_Sales</a:t>
            </a:r>
            <a:r>
              <a:rPr lang="en-US" altLang="ko-KR" sz="1600" b="1" dirty="0">
                <a:ea typeface="+mn-lt"/>
                <a:cs typeface="+mn-lt"/>
              </a:rPr>
              <a:t>(</a:t>
            </a:r>
            <a:r>
              <a:rPr lang="ko-KR" altLang="en-US" sz="1600" b="1" dirty="0">
                <a:ea typeface="+mn-lt"/>
                <a:cs typeface="+mn-lt"/>
              </a:rPr>
              <a:t>북미</a:t>
            </a:r>
            <a:r>
              <a:rPr lang="en-US" altLang="ko-KR" sz="1600" b="1" dirty="0">
                <a:ea typeface="+mn-lt"/>
                <a:cs typeface="+mn-lt"/>
              </a:rPr>
              <a:t>),</a:t>
            </a:r>
            <a:r>
              <a:rPr lang="ko-KR" altLang="en-US" sz="1600" b="1" dirty="0">
                <a:ea typeface="+mn-lt"/>
                <a:cs typeface="+mn-lt"/>
              </a:rPr>
              <a:t> </a:t>
            </a:r>
            <a:r>
              <a:rPr lang="en-US" altLang="ko-KR" sz="1600" b="1" dirty="0" err="1">
                <a:ea typeface="+mn-lt"/>
                <a:cs typeface="+mn-lt"/>
              </a:rPr>
              <a:t>EU_Sales</a:t>
            </a:r>
            <a:r>
              <a:rPr lang="en-US" altLang="ko-KR" sz="1600" b="1" dirty="0">
                <a:ea typeface="+mn-lt"/>
                <a:cs typeface="+mn-lt"/>
              </a:rPr>
              <a:t>(</a:t>
            </a:r>
            <a:r>
              <a:rPr lang="ko-KR" altLang="en-US" sz="1600" b="1" dirty="0">
                <a:ea typeface="+mn-lt"/>
                <a:cs typeface="+mn-lt"/>
              </a:rPr>
              <a:t>유럽</a:t>
            </a:r>
            <a:r>
              <a:rPr lang="en-US" altLang="ko-KR" sz="1600" b="1" dirty="0">
                <a:ea typeface="+mn-lt"/>
                <a:cs typeface="+mn-lt"/>
              </a:rPr>
              <a:t>),</a:t>
            </a:r>
            <a:r>
              <a:rPr lang="ko-KR" altLang="en-US" sz="1600" b="1" dirty="0">
                <a:ea typeface="+mn-lt"/>
                <a:cs typeface="+mn-lt"/>
              </a:rPr>
              <a:t> </a:t>
            </a:r>
            <a:endParaRPr lang="ko-KR" altLang="en-US" sz="1600" b="1" dirty="0">
              <a:ea typeface="맑은 고딕" panose="020B0503020000020004" pitchFamily="34" charset="-127"/>
              <a:cs typeface="+mn-lt"/>
            </a:endParaRPr>
          </a:p>
          <a:p>
            <a:r>
              <a:rPr lang="en-US" altLang="ko-KR" sz="1600" b="1" dirty="0" err="1">
                <a:ea typeface="+mn-lt"/>
                <a:cs typeface="+mn-lt"/>
              </a:rPr>
              <a:t>Other_Sales</a:t>
            </a:r>
            <a:r>
              <a:rPr lang="en-US" altLang="ko-KR" sz="1600" b="1" dirty="0">
                <a:ea typeface="+mn-lt"/>
                <a:cs typeface="+mn-lt"/>
              </a:rPr>
              <a:t>(</a:t>
            </a:r>
            <a:r>
              <a:rPr lang="ko-KR" altLang="en-US" sz="1600" b="1" dirty="0">
                <a:ea typeface="+mn-lt"/>
                <a:cs typeface="+mn-lt"/>
              </a:rPr>
              <a:t>기타지역</a:t>
            </a:r>
            <a:r>
              <a:rPr lang="en-US" altLang="ko-KR" sz="1600" b="1" dirty="0">
                <a:ea typeface="+mn-lt"/>
                <a:cs typeface="+mn-lt"/>
              </a:rPr>
              <a:t>)</a:t>
            </a:r>
            <a:r>
              <a:rPr lang="ko-KR" altLang="en-US" sz="1600" b="1" dirty="0">
                <a:ea typeface="+mn-lt"/>
                <a:cs typeface="+mn-lt"/>
              </a:rPr>
              <a:t>끼리 서로에게 영향을 끼치고 </a:t>
            </a:r>
            <a:endParaRPr lang="ko-KR" altLang="en-US" sz="1600" b="1" dirty="0">
              <a:ea typeface="맑은 고딕"/>
            </a:endParaRPr>
          </a:p>
          <a:p>
            <a:r>
              <a:rPr lang="en-US" altLang="ko-KR" sz="1600" b="1" dirty="0" err="1">
                <a:ea typeface="+mn-lt"/>
                <a:cs typeface="+mn-lt"/>
              </a:rPr>
              <a:t>JP_Sales</a:t>
            </a:r>
            <a:r>
              <a:rPr lang="en-US" altLang="ko-KR" sz="1600" b="1" dirty="0">
                <a:ea typeface="+mn-lt"/>
                <a:cs typeface="+mn-lt"/>
              </a:rPr>
              <a:t>(</a:t>
            </a:r>
            <a:r>
              <a:rPr lang="ko-KR" altLang="en-US" sz="1600" b="1" dirty="0">
                <a:ea typeface="+mn-lt"/>
                <a:cs typeface="+mn-lt"/>
              </a:rPr>
              <a:t>일본</a:t>
            </a:r>
            <a:r>
              <a:rPr lang="en-US" altLang="ko-KR" sz="1600" b="1" dirty="0">
                <a:ea typeface="+mn-lt"/>
                <a:cs typeface="+mn-lt"/>
              </a:rPr>
              <a:t>)</a:t>
            </a:r>
            <a:r>
              <a:rPr lang="ko-KR" altLang="en-US" sz="1600" b="1" dirty="0">
                <a:ea typeface="+mn-lt"/>
                <a:cs typeface="+mn-lt"/>
              </a:rPr>
              <a:t> 지역은 다른 지역에 </a:t>
            </a:r>
            <a:endParaRPr lang="ko-KR" sz="1600" b="1" dirty="0">
              <a:ea typeface="맑은 고딕" panose="020B0503020000020004" pitchFamily="34" charset="-127"/>
              <a:cs typeface="+mn-lt"/>
            </a:endParaRPr>
          </a:p>
          <a:p>
            <a:r>
              <a:rPr lang="ko-KR" altLang="en-US" sz="1600" b="1" dirty="0">
                <a:ea typeface="+mn-lt"/>
                <a:cs typeface="+mn-lt"/>
              </a:rPr>
              <a:t>별로 영향을 안 받는 </a:t>
            </a:r>
            <a:r>
              <a:rPr lang="ko-KR" sz="1600" b="1" dirty="0">
                <a:ea typeface="+mn-lt"/>
                <a:cs typeface="+mn-lt"/>
              </a:rPr>
              <a:t>것을 </a:t>
            </a:r>
            <a:r>
              <a:rPr lang="ko-KR" altLang="en-US" sz="1600" b="1" dirty="0">
                <a:ea typeface="+mn-lt"/>
                <a:cs typeface="+mn-lt"/>
              </a:rPr>
              <a:t>볼 수</a:t>
            </a:r>
            <a:r>
              <a:rPr lang="ko-KR" sz="1600" b="1" dirty="0">
                <a:ea typeface="+mn-lt"/>
                <a:cs typeface="+mn-lt"/>
              </a:rPr>
              <a:t> </a:t>
            </a:r>
            <a:r>
              <a:rPr lang="ko-KR" altLang="en-US" sz="1600" b="1" dirty="0">
                <a:ea typeface="+mn-lt"/>
                <a:cs typeface="+mn-lt"/>
              </a:rPr>
              <a:t>있다</a:t>
            </a:r>
            <a:r>
              <a:rPr lang="en-US" altLang="ko-KR" sz="1600" b="1" dirty="0">
                <a:ea typeface="+mn-lt"/>
                <a:cs typeface="+mn-lt"/>
              </a:rPr>
              <a:t>.</a:t>
            </a:r>
            <a:r>
              <a:rPr lang="ko-KR" altLang="en-US" sz="1600" b="1" dirty="0">
                <a:ea typeface="+mn-lt"/>
                <a:cs typeface="+mn-lt"/>
              </a:rPr>
              <a:t> </a:t>
            </a:r>
            <a:endParaRPr lang="ko-KR" altLang="en-US" sz="16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3849431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728" y="154142"/>
            <a:ext cx="6658547" cy="5749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4. </a:t>
            </a:r>
            <a:r>
              <a:rPr lang="en-US" sz="2400" b="1" dirty="0" err="1">
                <a:latin typeface="LG스마트체 Regular"/>
                <a:ea typeface="LG스마트체 Regular"/>
                <a:cs typeface="Arial Unicode MS"/>
              </a:rPr>
              <a:t>지역에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 </a:t>
            </a:r>
            <a:r>
              <a:rPr lang="en-US" sz="2400" b="1" dirty="0" err="1">
                <a:latin typeface="LG스마트체 Regular"/>
                <a:ea typeface="LG스마트체 Regular"/>
                <a:cs typeface="Arial Unicode MS"/>
              </a:rPr>
              <a:t>따라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 </a:t>
            </a:r>
            <a:r>
              <a:rPr lang="en-US" sz="2400" b="1" dirty="0" err="1">
                <a:latin typeface="LG스마트체 Regular"/>
                <a:ea typeface="LG스마트체 Regular"/>
                <a:cs typeface="Arial Unicode MS"/>
              </a:rPr>
              <a:t>선호하는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 </a:t>
            </a:r>
            <a:r>
              <a:rPr lang="en-US" sz="2400" b="1" dirty="0" err="1">
                <a:latin typeface="LG스마트체 Regular"/>
                <a:ea typeface="LG스마트체 Regular"/>
                <a:cs typeface="Arial Unicode MS"/>
              </a:rPr>
              <a:t>게임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 </a:t>
            </a:r>
            <a:r>
              <a:rPr lang="en-US" sz="2400" b="1" dirty="0" err="1">
                <a:latin typeface="LG스마트체 Regular"/>
                <a:ea typeface="LG스마트체 Regular"/>
                <a:cs typeface="Arial Unicode MS"/>
              </a:rPr>
              <a:t>장르의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 </a:t>
            </a:r>
            <a:r>
              <a:rPr lang="ko-KR" altLang="en-US" sz="2400" b="1" dirty="0">
                <a:latin typeface="LG스마트체 Regular"/>
                <a:ea typeface="LG스마트체 Regular"/>
                <a:cs typeface="Arial Unicode MS"/>
              </a:rPr>
              <a:t>유무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 </a:t>
            </a:r>
            <a:r>
              <a:rPr lang="ko-KR" altLang="en-US" sz="2400" b="1" dirty="0">
                <a:latin typeface="LG스마트체 Regular"/>
                <a:ea typeface="LG스마트체 Regular"/>
                <a:cs typeface="Arial Unicode MS"/>
              </a:rPr>
              <a:t>분석</a:t>
            </a:r>
            <a:endParaRPr lang="ko-KR" altLang="en-US" dirty="0"/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C67AFC6A-28EF-21B0-EA50-6776680B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04" y="2625795"/>
            <a:ext cx="4354786" cy="3314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E24E63-ACCB-0712-BC2E-1F6CE6E5905D}"/>
              </a:ext>
            </a:extLst>
          </p:cNvPr>
          <p:cNvSpPr txBox="1"/>
          <p:nvPr/>
        </p:nvSpPr>
        <p:spPr>
          <a:xfrm>
            <a:off x="6152055" y="3736223"/>
            <a:ext cx="5407571" cy="2308324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b="1" dirty="0" err="1">
                <a:latin typeface="+mn-ea"/>
                <a:cs typeface="+mn-lt"/>
              </a:rPr>
              <a:t>p-value</a:t>
            </a:r>
            <a:r>
              <a:rPr lang="ko-KR" sz="1600" b="1" dirty="0">
                <a:latin typeface="+mn-ea"/>
                <a:cs typeface="+mn-lt"/>
              </a:rPr>
              <a:t> : 0.99로 0.05보다 크므로 이므로 </a:t>
            </a:r>
            <a:r>
              <a:rPr lang="ko-KR" sz="1600" b="1" dirty="0" err="1">
                <a:latin typeface="+mn-ea"/>
                <a:cs typeface="+mn-lt"/>
              </a:rPr>
              <a:t>귀무가설을</a:t>
            </a:r>
            <a:r>
              <a:rPr lang="ko-KR" sz="1600" b="1" dirty="0">
                <a:latin typeface="+mn-ea"/>
                <a:cs typeface="+mn-lt"/>
              </a:rPr>
              <a:t> 기각 할 수 없게 된다.</a:t>
            </a:r>
            <a:endParaRPr lang="en-US" altLang="ko-KR" sz="1600" b="1" dirty="0">
              <a:latin typeface="+mn-ea"/>
              <a:cs typeface="+mn-lt"/>
            </a:endParaRPr>
          </a:p>
          <a:p>
            <a:endParaRPr lang="ko-KR" sz="1600" b="1" dirty="0">
              <a:latin typeface="+mn-ea"/>
            </a:endParaRPr>
          </a:p>
          <a:p>
            <a:r>
              <a:rPr lang="ko-KR" sz="1600" b="1" dirty="0">
                <a:latin typeface="+mn-ea"/>
                <a:cs typeface="+mn-lt"/>
              </a:rPr>
              <a:t>따라서 </a:t>
            </a:r>
            <a:r>
              <a:rPr lang="ko-KR" sz="1600" b="1" dirty="0" err="1">
                <a:latin typeface="+mn-ea"/>
                <a:cs typeface="+mn-lt"/>
              </a:rPr>
              <a:t>전체출고량</a:t>
            </a:r>
            <a:r>
              <a:rPr lang="ko-KR" sz="1600" b="1" dirty="0">
                <a:latin typeface="+mn-ea"/>
                <a:cs typeface="+mn-lt"/>
              </a:rPr>
              <a:t>(</a:t>
            </a:r>
            <a:r>
              <a:rPr lang="ko-KR" sz="1600" b="1" dirty="0" err="1">
                <a:latin typeface="+mn-ea"/>
                <a:cs typeface="+mn-lt"/>
              </a:rPr>
              <a:t>Global_Sales</a:t>
            </a:r>
            <a:r>
              <a:rPr lang="ko-KR" sz="1600" b="1" dirty="0">
                <a:latin typeface="+mn-ea"/>
                <a:cs typeface="+mn-lt"/>
              </a:rPr>
              <a:t>)의 분포와 일본지역(</a:t>
            </a:r>
            <a:r>
              <a:rPr lang="ko-KR" sz="1600" b="1" dirty="0" err="1">
                <a:latin typeface="+mn-ea"/>
                <a:cs typeface="+mn-lt"/>
              </a:rPr>
              <a:t>JP_Sales</a:t>
            </a:r>
            <a:r>
              <a:rPr lang="ko-KR" sz="1600" b="1" dirty="0">
                <a:latin typeface="+mn-ea"/>
                <a:cs typeface="+mn-lt"/>
              </a:rPr>
              <a:t>) 출고량의 분포의 차이가 </a:t>
            </a:r>
            <a:r>
              <a:rPr lang="ko-KR" altLang="en-US" sz="1600" b="1" dirty="0">
                <a:latin typeface="+mn-ea"/>
                <a:cs typeface="+mn-lt"/>
              </a:rPr>
              <a:t>없음.</a:t>
            </a:r>
            <a:endParaRPr 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맑은 고딕"/>
                <a:ea typeface="맑은 고딕"/>
              </a:rPr>
              <a:t>즉 </a:t>
            </a:r>
            <a:r>
              <a:rPr lang="ko-KR" sz="1600" b="1" dirty="0">
                <a:latin typeface="맑은 고딕"/>
                <a:ea typeface="맑은 고딕"/>
                <a:cs typeface="+mn-lt"/>
              </a:rPr>
              <a:t>지역별로 선호하는 특정 장르는 있지만</a:t>
            </a:r>
            <a:r>
              <a:rPr lang="ko-KR" altLang="en-US" sz="1600" b="1" dirty="0">
                <a:latin typeface="맑은 고딕"/>
                <a:ea typeface="맑은 고딕"/>
                <a:cs typeface="+mn-lt"/>
              </a:rPr>
              <a:t> </a:t>
            </a:r>
          </a:p>
          <a:p>
            <a:r>
              <a:rPr lang="ko-KR" altLang="en-US" sz="1600" b="1" dirty="0">
                <a:latin typeface="맑은 고딕"/>
                <a:ea typeface="맑은 고딕"/>
                <a:cs typeface="+mn-lt"/>
              </a:rPr>
              <a:t>전체적인 장르의 선호도 분포는 지역별로 다르지 않다고</a:t>
            </a:r>
            <a:r>
              <a:rPr lang="ko-KR" sz="1600" b="1" dirty="0">
                <a:latin typeface="맑은 고딕"/>
                <a:ea typeface="맑은 고딕"/>
                <a:cs typeface="+mn-lt"/>
              </a:rPr>
              <a:t> 생각</a:t>
            </a:r>
            <a:endParaRPr lang="ko-KR" altLang="en-US" sz="1600" b="1" dirty="0">
              <a:latin typeface="맑은 고딕"/>
              <a:ea typeface="맑은 고딕"/>
            </a:endParaRPr>
          </a:p>
        </p:txBody>
      </p:sp>
      <p:pic>
        <p:nvPicPr>
          <p:cNvPr id="5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3B90696-8F07-D4FC-7D40-391B6A37C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055" y="2672175"/>
            <a:ext cx="5878786" cy="911637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3999EDB-FAE2-475D-954C-53DCFFDD0C5E}"/>
              </a:ext>
            </a:extLst>
          </p:cNvPr>
          <p:cNvSpPr/>
          <p:nvPr/>
        </p:nvSpPr>
        <p:spPr bwMode="auto">
          <a:xfrm>
            <a:off x="6578174" y="1107094"/>
            <a:ext cx="4865839" cy="10431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ko-KR" altLang="ko-KR" sz="2000" b="1" kern="0" dirty="0">
                <a:solidFill>
                  <a:schemeClr val="bg1"/>
                </a:solidFill>
                <a:ea typeface="+mn-lt"/>
                <a:cs typeface="+mn-lt"/>
              </a:rPr>
              <a:t>일본의 판매량분포(</a:t>
            </a:r>
            <a:r>
              <a:rPr lang="ko-KR" altLang="ko-KR" sz="2000" b="1" kern="0" dirty="0" err="1">
                <a:solidFill>
                  <a:schemeClr val="bg1"/>
                </a:solidFill>
                <a:ea typeface="+mn-lt"/>
                <a:cs typeface="+mn-lt"/>
              </a:rPr>
              <a:t>JP_Sales</a:t>
            </a:r>
            <a:r>
              <a:rPr lang="ko-KR" altLang="ko-KR" sz="2000" b="1" kern="0" dirty="0">
                <a:solidFill>
                  <a:schemeClr val="bg1"/>
                </a:solidFill>
                <a:ea typeface="+mn-lt"/>
                <a:cs typeface="+mn-lt"/>
              </a:rPr>
              <a:t>)와 전체 판매량분포(</a:t>
            </a:r>
            <a:r>
              <a:rPr lang="en-US" altLang="ko-KR" sz="2000" b="1" kern="0" dirty="0">
                <a:solidFill>
                  <a:schemeClr val="bg1"/>
                </a:solidFill>
                <a:ea typeface="+mn-lt"/>
                <a:cs typeface="+mn-lt"/>
              </a:rPr>
              <a:t>Global_</a:t>
            </a:r>
            <a:r>
              <a:rPr lang="ko-KR" altLang="ko-KR" sz="2000" b="1" kern="0" dirty="0" err="1">
                <a:solidFill>
                  <a:schemeClr val="bg1"/>
                </a:solidFill>
                <a:ea typeface="+mn-lt"/>
                <a:cs typeface="+mn-lt"/>
              </a:rPr>
              <a:t>Sales</a:t>
            </a:r>
            <a:r>
              <a:rPr lang="ko-KR" altLang="ko-KR" sz="2000" b="1" kern="0" dirty="0">
                <a:solidFill>
                  <a:schemeClr val="bg1"/>
                </a:solidFill>
                <a:ea typeface="+mn-lt"/>
                <a:cs typeface="+mn-lt"/>
              </a:rPr>
              <a:t>) 적합도 검정</a:t>
            </a:r>
            <a:endParaRPr lang="ko-KR" altLang="ko-KR" sz="2000" b="1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395B6B38-4878-4466-B7C3-021D2BFDAB5F}"/>
              </a:ext>
            </a:extLst>
          </p:cNvPr>
          <p:cNvSpPr/>
          <p:nvPr/>
        </p:nvSpPr>
        <p:spPr bwMode="auto">
          <a:xfrm>
            <a:off x="864905" y="1107093"/>
            <a:ext cx="4628639" cy="10431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+mn-lt"/>
                <a:cs typeface="+mn-lt"/>
              </a:rPr>
              <a:t>일본의</a:t>
            </a:r>
            <a:r>
              <a:rPr lang="en-US" altLang="ko-KR" sz="2000" b="1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+mn-lt"/>
                <a:cs typeface="+mn-lt"/>
              </a:rPr>
              <a:t>판매량분포</a:t>
            </a:r>
            <a:r>
              <a:rPr lang="en-US" altLang="ko-KR" sz="2000" b="1" kern="0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en-US" altLang="ko-KR" sz="2000" b="1" kern="0" dirty="0" err="1">
                <a:solidFill>
                  <a:schemeClr val="bg1"/>
                </a:solidFill>
                <a:ea typeface="+mn-lt"/>
                <a:cs typeface="+mn-lt"/>
              </a:rPr>
              <a:t>JP_Sales</a:t>
            </a:r>
            <a:r>
              <a:rPr lang="en-US" altLang="ko-KR" sz="2000" b="1" kern="0" dirty="0">
                <a:solidFill>
                  <a:schemeClr val="bg1"/>
                </a:solidFill>
                <a:ea typeface="+mn-lt"/>
                <a:cs typeface="+mn-lt"/>
              </a:rPr>
              <a:t>)와 </a:t>
            </a:r>
          </a:p>
          <a:p>
            <a:pPr algn="ctr" defTabSz="914126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+mn-lt"/>
                <a:cs typeface="+mn-lt"/>
              </a:rPr>
              <a:t>전체</a:t>
            </a:r>
            <a:r>
              <a:rPr lang="en-US" altLang="ko-KR" sz="2000" b="1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+mn-lt"/>
                <a:cs typeface="+mn-lt"/>
              </a:rPr>
              <a:t>판매량분포</a:t>
            </a:r>
            <a:r>
              <a:rPr lang="en-US" altLang="ko-KR" sz="2000" b="1" kern="0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en-US" altLang="ko-KR" sz="2000" b="1" kern="0" dirty="0" err="1">
                <a:solidFill>
                  <a:schemeClr val="bg1"/>
                </a:solidFill>
                <a:ea typeface="+mn-lt"/>
                <a:cs typeface="+mn-lt"/>
              </a:rPr>
              <a:t>Global_Sales</a:t>
            </a:r>
            <a:r>
              <a:rPr lang="en-US" altLang="ko-KR" sz="2000" b="1" kern="0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ko-KR" altLang="en-US" sz="2000" b="1" kern="0" dirty="0">
                <a:solidFill>
                  <a:schemeClr val="bg1"/>
                </a:solidFill>
                <a:ea typeface="+mn-lt"/>
                <a:cs typeface="+mn-lt"/>
              </a:rPr>
              <a:t>비교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9611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46805" y="1002489"/>
            <a:ext cx="3677069" cy="6480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b="1" dirty="0">
                <a:ea typeface="+mn-lt"/>
                <a:cs typeface="+mn-lt"/>
              </a:rPr>
              <a:t>연도별</a:t>
            </a:r>
            <a:r>
              <a:rPr lang="ko-KR" sz="2000" b="1" dirty="0">
                <a:ea typeface="+mn-lt"/>
                <a:cs typeface="+mn-lt"/>
              </a:rPr>
              <a:t> 총 출고량 </a:t>
            </a:r>
            <a:r>
              <a:rPr lang="ko-KR" altLang="en-US" sz="2000" b="1" dirty="0">
                <a:ea typeface="+mn-lt"/>
                <a:cs typeface="+mn-lt"/>
              </a:rPr>
              <a:t>추이</a:t>
            </a:r>
            <a:endParaRPr lang="ko-KR" sz="2000" b="1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9E8D7551-51C5-C81A-E426-B315C6333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3" y="1702543"/>
            <a:ext cx="10852968" cy="3715374"/>
          </a:xfrm>
          <a:prstGeom prst="rect">
            <a:avLst/>
          </a:prstGeom>
        </p:spPr>
      </p:pic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8EECB33C-0C65-F028-48EC-E1FC5EA19742}"/>
              </a:ext>
            </a:extLst>
          </p:cNvPr>
          <p:cNvSpPr/>
          <p:nvPr/>
        </p:nvSpPr>
        <p:spPr bwMode="auto">
          <a:xfrm>
            <a:off x="916131" y="5462957"/>
            <a:ext cx="10624560" cy="93317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en-US" sz="1600" b="1" kern="0" dirty="0" err="1">
                <a:ea typeface="+mn-lt"/>
                <a:cs typeface="+mn-lt"/>
              </a:rPr>
              <a:t>연도별</a:t>
            </a:r>
            <a:r>
              <a:rPr lang="en-US" sz="1600" b="1" kern="0" dirty="0">
                <a:ea typeface="+mn-lt"/>
                <a:cs typeface="+mn-lt"/>
              </a:rPr>
              <a:t> 총 </a:t>
            </a:r>
            <a:r>
              <a:rPr lang="en-US" sz="1600" b="1" kern="0" dirty="0" err="1">
                <a:ea typeface="+mn-lt"/>
                <a:cs typeface="+mn-lt"/>
              </a:rPr>
              <a:t>출고량을</a:t>
            </a:r>
            <a:r>
              <a:rPr lang="en-US" sz="1600" b="1" kern="0" dirty="0">
                <a:ea typeface="+mn-lt"/>
                <a:cs typeface="+mn-lt"/>
              </a:rPr>
              <a:t> </a:t>
            </a:r>
            <a:r>
              <a:rPr lang="en-US" sz="1600" b="1" kern="0" dirty="0" err="1">
                <a:ea typeface="+mn-lt"/>
                <a:cs typeface="+mn-lt"/>
              </a:rPr>
              <a:t>보면</a:t>
            </a:r>
            <a:r>
              <a:rPr lang="en-US" sz="1600" b="1" kern="0" dirty="0">
                <a:ea typeface="+mn-lt"/>
                <a:cs typeface="+mn-lt"/>
              </a:rPr>
              <a:t> 1980년대에 </a:t>
            </a:r>
            <a:r>
              <a:rPr lang="en-US" sz="1600" b="1" kern="0" dirty="0" err="1">
                <a:ea typeface="+mn-lt"/>
                <a:cs typeface="+mn-lt"/>
              </a:rPr>
              <a:t>비디오게임이</a:t>
            </a:r>
            <a:r>
              <a:rPr lang="en-US" sz="1600" b="1" kern="0" dirty="0">
                <a:ea typeface="+mn-lt"/>
                <a:cs typeface="+mn-lt"/>
              </a:rPr>
              <a:t> </a:t>
            </a:r>
            <a:r>
              <a:rPr lang="en-US" sz="1600" b="1" kern="0" dirty="0" err="1">
                <a:ea typeface="+mn-lt"/>
                <a:cs typeface="+mn-lt"/>
              </a:rPr>
              <a:t>출시되서</a:t>
            </a:r>
            <a:r>
              <a:rPr lang="en-US" sz="1600" b="1" kern="0" dirty="0">
                <a:ea typeface="+mn-lt"/>
                <a:cs typeface="+mn-lt"/>
              </a:rPr>
              <a:t> 2000년대 </a:t>
            </a:r>
            <a:r>
              <a:rPr lang="en-US" sz="1600" b="1" kern="0" dirty="0" err="1">
                <a:ea typeface="+mn-lt"/>
                <a:cs typeface="+mn-lt"/>
              </a:rPr>
              <a:t>까지</a:t>
            </a:r>
            <a:r>
              <a:rPr lang="en-US" sz="1600" b="1" kern="0" dirty="0">
                <a:ea typeface="+mn-lt"/>
                <a:cs typeface="+mn-lt"/>
              </a:rPr>
              <a:t> </a:t>
            </a:r>
            <a:r>
              <a:rPr lang="en-US" sz="1600" b="1" kern="0" dirty="0" err="1">
                <a:ea typeface="+mn-lt"/>
                <a:cs typeface="+mn-lt"/>
              </a:rPr>
              <a:t>점차</a:t>
            </a:r>
            <a:r>
              <a:rPr lang="en-US" sz="1600" b="1" kern="0" dirty="0">
                <a:ea typeface="+mn-lt"/>
                <a:cs typeface="+mn-lt"/>
              </a:rPr>
              <a:t> </a:t>
            </a:r>
            <a:r>
              <a:rPr lang="en-US" sz="1600" b="1" kern="0" dirty="0" err="1">
                <a:ea typeface="+mn-lt"/>
                <a:cs typeface="+mn-lt"/>
              </a:rPr>
              <a:t>성장하고</a:t>
            </a:r>
            <a:endParaRPr lang="ko-KR" altLang="en-US" sz="1600" b="1" dirty="0" err="1">
              <a:ea typeface="맑은 고딕"/>
            </a:endParaRPr>
          </a:p>
          <a:p>
            <a:pPr algn="ctr" defTabSz="914126">
              <a:defRPr/>
            </a:pPr>
            <a:r>
              <a:rPr lang="en-US" sz="1600" b="1" kern="0" dirty="0">
                <a:ea typeface="+mn-lt"/>
                <a:cs typeface="+mn-lt"/>
              </a:rPr>
              <a:t>2000년에서 2010년까지 </a:t>
            </a:r>
            <a:r>
              <a:rPr lang="en-US" sz="1600" b="1" kern="0" dirty="0" err="1">
                <a:ea typeface="+mn-lt"/>
                <a:cs typeface="+mn-lt"/>
              </a:rPr>
              <a:t>급격한</a:t>
            </a:r>
            <a:r>
              <a:rPr lang="en-US" sz="1600" b="1" kern="0" dirty="0">
                <a:ea typeface="+mn-lt"/>
                <a:cs typeface="+mn-lt"/>
              </a:rPr>
              <a:t> </a:t>
            </a:r>
            <a:r>
              <a:rPr lang="en-US" sz="1600" b="1" kern="0" dirty="0" err="1">
                <a:ea typeface="+mn-lt"/>
                <a:cs typeface="+mn-lt"/>
              </a:rPr>
              <a:t>성장세를</a:t>
            </a:r>
            <a:r>
              <a:rPr lang="en-US" sz="1600" b="1" kern="0" dirty="0">
                <a:ea typeface="+mn-lt"/>
                <a:cs typeface="+mn-lt"/>
              </a:rPr>
              <a:t> </a:t>
            </a:r>
            <a:r>
              <a:rPr lang="en-US" sz="1600" b="1" kern="0" dirty="0" err="1">
                <a:ea typeface="+mn-lt"/>
                <a:cs typeface="+mn-lt"/>
              </a:rPr>
              <a:t>보여주고</a:t>
            </a:r>
            <a:r>
              <a:rPr lang="en-US" sz="1600" b="1" kern="0" dirty="0">
                <a:ea typeface="+mn-lt"/>
                <a:cs typeface="+mn-lt"/>
              </a:rPr>
              <a:t> 그 </a:t>
            </a:r>
            <a:r>
              <a:rPr lang="en-US" sz="1600" b="1" kern="0" dirty="0" err="1">
                <a:ea typeface="+mn-lt"/>
                <a:cs typeface="+mn-lt"/>
              </a:rPr>
              <a:t>이후</a:t>
            </a:r>
            <a:r>
              <a:rPr lang="en-US" sz="1600" b="1" kern="0" dirty="0">
                <a:ea typeface="+mn-lt"/>
                <a:cs typeface="+mn-lt"/>
              </a:rPr>
              <a:t> </a:t>
            </a:r>
            <a:r>
              <a:rPr lang="en-US" sz="1600" b="1" kern="0" dirty="0" err="1">
                <a:ea typeface="+mn-lt"/>
                <a:cs typeface="+mn-lt"/>
              </a:rPr>
              <a:t>지속적으로</a:t>
            </a:r>
            <a:r>
              <a:rPr lang="en-US" sz="1600" b="1" kern="0" dirty="0">
                <a:ea typeface="+mn-lt"/>
                <a:cs typeface="+mn-lt"/>
              </a:rPr>
              <a:t> </a:t>
            </a:r>
            <a:r>
              <a:rPr lang="en-US" sz="1600" b="1" kern="0" dirty="0" err="1">
                <a:ea typeface="+mn-lt"/>
                <a:cs typeface="+mn-lt"/>
              </a:rPr>
              <a:t>감소한</a:t>
            </a:r>
            <a:r>
              <a:rPr lang="en-US" sz="1600" b="1" kern="0" dirty="0">
                <a:ea typeface="+mn-lt"/>
                <a:cs typeface="+mn-lt"/>
              </a:rPr>
              <a:t> </a:t>
            </a:r>
            <a:r>
              <a:rPr lang="en-US" sz="1600" b="1" kern="0" dirty="0" err="1">
                <a:ea typeface="+mn-lt"/>
                <a:cs typeface="+mn-lt"/>
              </a:rPr>
              <a:t>것을</a:t>
            </a:r>
            <a:r>
              <a:rPr lang="en-US" sz="1600" b="1" kern="0" dirty="0">
                <a:ea typeface="+mn-lt"/>
                <a:cs typeface="+mn-lt"/>
              </a:rPr>
              <a:t> 알 수 있</a:t>
            </a:r>
            <a:r>
              <a:rPr lang="ko-KR" altLang="en-US" sz="1600" b="1" kern="0" dirty="0">
                <a:ea typeface="+mn-lt"/>
                <a:cs typeface="+mn-lt"/>
              </a:rPr>
              <a:t>음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6EE3E-00C2-4F99-AE88-FBF19E6725BA}"/>
              </a:ext>
            </a:extLst>
          </p:cNvPr>
          <p:cNvSpPr txBox="1"/>
          <p:nvPr/>
        </p:nvSpPr>
        <p:spPr>
          <a:xfrm>
            <a:off x="479728" y="154142"/>
            <a:ext cx="6658547" cy="5838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latin typeface="Malgun Gothic"/>
                <a:ea typeface="LG스마트체 Bold"/>
              </a:rPr>
              <a:t>5.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연도별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 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게임의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 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트렌드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 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알아보기</a:t>
            </a:r>
            <a:endParaRPr lang="en-US" altLang="ko-KR" sz="2400" dirty="0">
              <a:latin typeface="LG스마트체 Regular"/>
              <a:ea typeface="LG스마트체2.0 Bold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4479257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7068" y="966148"/>
            <a:ext cx="4673128" cy="78396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sz="2000" b="1" dirty="0">
                <a:ea typeface="+mn-lt"/>
                <a:cs typeface="+mn-lt"/>
              </a:rPr>
              <a:t>연도별 </a:t>
            </a:r>
            <a:r>
              <a:rPr lang="ko-KR" altLang="en-US" sz="2000" b="1" dirty="0">
                <a:ea typeface="+mn-lt"/>
                <a:cs typeface="+mn-lt"/>
              </a:rPr>
              <a:t>비디오 게임 장르의 </a:t>
            </a:r>
            <a:endParaRPr lang="ko-KR" sz="2000" b="1" dirty="0">
              <a:ea typeface="+mn-lt"/>
              <a:cs typeface="+mn-lt"/>
            </a:endParaRPr>
          </a:p>
          <a:p>
            <a:pPr algn="ctr"/>
            <a:r>
              <a:rPr lang="ko-KR" altLang="en-US" sz="2000" b="1" dirty="0">
                <a:ea typeface="+mn-lt"/>
                <a:cs typeface="+mn-lt"/>
              </a:rPr>
              <a:t>출고량을</a:t>
            </a:r>
            <a:r>
              <a:rPr lang="ko-KR" sz="2000" b="1" dirty="0">
                <a:ea typeface="+mn-lt"/>
                <a:cs typeface="+mn-lt"/>
              </a:rPr>
              <a:t> 시각화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B0B5DC-EF93-443C-AE3E-A19ED57DB874}"/>
              </a:ext>
            </a:extLst>
          </p:cNvPr>
          <p:cNvSpPr txBox="1"/>
          <p:nvPr/>
        </p:nvSpPr>
        <p:spPr>
          <a:xfrm>
            <a:off x="558555" y="110349"/>
            <a:ext cx="5607514" cy="5860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latin typeface="Malgun Gothic"/>
                <a:ea typeface="LG스마트체 Bold"/>
              </a:rPr>
              <a:t>5. </a:t>
            </a:r>
            <a:r>
              <a:rPr lang="en-US" sz="2400" b="1" dirty="0" err="1">
                <a:latin typeface="LG스마트체 Regular"/>
                <a:ea typeface="LG스마트체2.0 Bold"/>
                <a:cs typeface="Arial Unicode MS"/>
              </a:rPr>
              <a:t>연도별</a:t>
            </a:r>
            <a:r>
              <a:rPr lang="en-US" sz="2400" b="1" dirty="0">
                <a:latin typeface="LG스마트체 Regular"/>
                <a:ea typeface="LG스마트체2.0 Bold"/>
                <a:cs typeface="Arial Unicode MS"/>
              </a:rPr>
              <a:t> </a:t>
            </a:r>
            <a:r>
              <a:rPr lang="en-US" sz="2400" b="1" dirty="0" err="1">
                <a:latin typeface="LG스마트체 Regular"/>
                <a:ea typeface="LG스마트체2.0 Bold"/>
                <a:cs typeface="Arial Unicode MS"/>
              </a:rPr>
              <a:t>게임의</a:t>
            </a:r>
            <a:r>
              <a:rPr lang="en-US" sz="2400" b="1" dirty="0">
                <a:latin typeface="LG스마트체 Regular"/>
                <a:ea typeface="LG스마트체2.0 Bold"/>
                <a:cs typeface="Arial Unicode MS"/>
              </a:rPr>
              <a:t> </a:t>
            </a:r>
            <a:r>
              <a:rPr lang="en-US" sz="2400" b="1" dirty="0" err="1">
                <a:latin typeface="LG스마트체 Regular"/>
                <a:ea typeface="LG스마트체2.0 Bold"/>
                <a:cs typeface="Arial Unicode MS"/>
              </a:rPr>
              <a:t>트렌드</a:t>
            </a:r>
            <a:r>
              <a:rPr lang="en-US" sz="2400" b="1" dirty="0">
                <a:latin typeface="LG스마트체 Regular"/>
                <a:ea typeface="LG스마트체2.0 Bold"/>
                <a:cs typeface="Arial Unicode MS"/>
              </a:rPr>
              <a:t> </a:t>
            </a:r>
            <a:r>
              <a:rPr lang="en-US" sz="2400" b="1" dirty="0" err="1">
                <a:latin typeface="LG스마트체 Regular"/>
                <a:ea typeface="LG스마트체2.0 Bold"/>
                <a:cs typeface="Arial Unicode MS"/>
              </a:rPr>
              <a:t>알아보기</a:t>
            </a:r>
            <a:endParaRPr lang="en-US" sz="2400" dirty="0" err="1">
              <a:latin typeface="LG스마트체 Regular"/>
              <a:ea typeface="LG스마트체2.0 Bold"/>
              <a:cs typeface="Arial Unicode MS"/>
            </a:endParaRPr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8EECB33C-0C65-F028-48EC-E1FC5EA19742}"/>
              </a:ext>
            </a:extLst>
          </p:cNvPr>
          <p:cNvSpPr/>
          <p:nvPr/>
        </p:nvSpPr>
        <p:spPr bwMode="auto">
          <a:xfrm>
            <a:off x="367067" y="1934452"/>
            <a:ext cx="4673129" cy="2062931"/>
          </a:xfrm>
          <a:prstGeom prst="roundRect">
            <a:avLst>
              <a:gd name="adj" fmla="val 4397"/>
            </a:avLst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defTabSz="914126">
              <a:defRPr/>
            </a:pPr>
            <a:endParaRPr lang="en-US" sz="1400" b="1" kern="0" dirty="0">
              <a:latin typeface="+mn-ea"/>
              <a:cs typeface="+mn-lt"/>
            </a:endParaRPr>
          </a:p>
          <a:p>
            <a:pPr defTabSz="914126">
              <a:defRPr/>
            </a:pPr>
            <a:r>
              <a:rPr lang="en-US" sz="1400" b="1" kern="0" dirty="0">
                <a:latin typeface="+mn-ea"/>
                <a:cs typeface="+mn-lt"/>
              </a:rPr>
              <a:t>1980</a:t>
            </a:r>
            <a:r>
              <a:rPr lang="ko-KR" altLang="en-US" sz="1400" b="1" kern="0" dirty="0">
                <a:latin typeface="+mn-ea"/>
                <a:cs typeface="+mn-lt"/>
              </a:rPr>
              <a:t>년</a:t>
            </a:r>
            <a:r>
              <a:rPr lang="en-US" sz="1400" b="1" kern="0" dirty="0">
                <a:latin typeface="+mn-ea"/>
                <a:cs typeface="+mn-lt"/>
              </a:rPr>
              <a:t>-1990</a:t>
            </a:r>
            <a:r>
              <a:rPr lang="ko-KR" altLang="en-US" sz="1400" b="1" kern="0" dirty="0">
                <a:latin typeface="+mn-ea"/>
                <a:cs typeface="+mn-lt"/>
              </a:rPr>
              <a:t>년대:</a:t>
            </a:r>
            <a:r>
              <a:rPr lang="en-US" sz="1400" b="1" kern="0" dirty="0">
                <a:latin typeface="+mn-ea"/>
                <a:cs typeface="+mn-lt"/>
              </a:rPr>
              <a:t> platform </a:t>
            </a:r>
            <a:r>
              <a:rPr lang="ko-KR" altLang="en-US" sz="1400" b="1" kern="0" dirty="0">
                <a:latin typeface="+mn-ea"/>
                <a:cs typeface="+mn-lt"/>
              </a:rPr>
              <a:t>장르가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트랜드</a:t>
            </a:r>
            <a:endParaRPr lang="en-US" altLang="ko-KR" sz="1400" b="1" kern="0" dirty="0">
              <a:latin typeface="+mn-ea"/>
            </a:endParaRPr>
          </a:p>
          <a:p>
            <a:pPr defTabSz="914126">
              <a:defRPr/>
            </a:pPr>
            <a:r>
              <a:rPr lang="en-US" sz="1400" b="1" kern="0" dirty="0">
                <a:latin typeface="+mn-ea"/>
                <a:cs typeface="+mn-lt"/>
              </a:rPr>
              <a:t>1990</a:t>
            </a:r>
            <a:r>
              <a:rPr lang="ko-KR" altLang="en-US" sz="1400" b="1" kern="0" dirty="0">
                <a:latin typeface="+mn-ea"/>
                <a:cs typeface="+mn-lt"/>
              </a:rPr>
              <a:t>년</a:t>
            </a:r>
            <a:r>
              <a:rPr lang="en-US" sz="1400" b="1" kern="0" dirty="0">
                <a:latin typeface="+mn-ea"/>
                <a:cs typeface="+mn-lt"/>
              </a:rPr>
              <a:t>-2000</a:t>
            </a:r>
            <a:r>
              <a:rPr lang="ko-KR" altLang="en-US" sz="1400" b="1" kern="0" dirty="0">
                <a:latin typeface="+mn-ea"/>
                <a:cs typeface="+mn-lt"/>
              </a:rPr>
              <a:t>년대:</a:t>
            </a:r>
            <a:r>
              <a:rPr lang="en-US" sz="1400" b="1" kern="0" dirty="0">
                <a:latin typeface="+mn-ea"/>
                <a:cs typeface="+mn-lt"/>
              </a:rPr>
              <a:t> Platform </a:t>
            </a:r>
            <a:r>
              <a:rPr lang="ko-KR" altLang="en-US" sz="1400" b="1" kern="0" dirty="0">
                <a:latin typeface="+mn-ea"/>
                <a:cs typeface="+mn-lt"/>
              </a:rPr>
              <a:t>장르의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판매량</a:t>
            </a:r>
            <a:r>
              <a:rPr lang="en-US" altLang="ko-KR" sz="1400" b="1" kern="0" dirty="0">
                <a:latin typeface="+mn-ea"/>
                <a:cs typeface="+mn-lt"/>
              </a:rPr>
              <a:t> </a:t>
            </a:r>
            <a:r>
              <a:rPr lang="ko-KR" altLang="en-US" sz="1400" b="1" kern="0" dirty="0">
                <a:latin typeface="+mn-ea"/>
                <a:cs typeface="+mn-lt"/>
              </a:rPr>
              <a:t>감소, 다른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장르들 전체적으로 판매량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증가</a:t>
            </a:r>
            <a:endParaRPr lang="en-US" altLang="ko-KR" sz="1400" b="1" kern="0" dirty="0">
              <a:latin typeface="+mn-ea"/>
            </a:endParaRPr>
          </a:p>
          <a:p>
            <a:pPr defTabSz="914126">
              <a:defRPr/>
            </a:pPr>
            <a:r>
              <a:rPr lang="en-US" sz="1400" b="1" kern="0" dirty="0">
                <a:latin typeface="+mn-ea"/>
                <a:cs typeface="+mn-lt"/>
              </a:rPr>
              <a:t>2000</a:t>
            </a:r>
            <a:r>
              <a:rPr lang="ko-KR" altLang="en-US" sz="1400" b="1" kern="0" dirty="0">
                <a:latin typeface="+mn-ea"/>
                <a:cs typeface="+mn-lt"/>
              </a:rPr>
              <a:t>년</a:t>
            </a:r>
            <a:r>
              <a:rPr lang="en-US" sz="1400" b="1" kern="0" dirty="0">
                <a:latin typeface="+mn-ea"/>
                <a:cs typeface="+mn-lt"/>
              </a:rPr>
              <a:t>-2010</a:t>
            </a:r>
            <a:r>
              <a:rPr lang="ko-KR" altLang="en-US" sz="1400" b="1" kern="0" dirty="0">
                <a:latin typeface="+mn-ea"/>
                <a:cs typeface="+mn-lt"/>
              </a:rPr>
              <a:t>년대:</a:t>
            </a:r>
            <a:r>
              <a:rPr lang="en-US" sz="1400" b="1" kern="0" dirty="0">
                <a:latin typeface="+mn-ea"/>
                <a:cs typeface="+mn-lt"/>
              </a:rPr>
              <a:t> Action, sports </a:t>
            </a:r>
            <a:r>
              <a:rPr lang="ko-KR" altLang="en-US" sz="1400" b="1" kern="0" dirty="0">
                <a:latin typeface="+mn-ea"/>
                <a:cs typeface="+mn-lt"/>
              </a:rPr>
              <a:t>장르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급격히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성장</a:t>
            </a:r>
            <a:endParaRPr lang="en-US" altLang="ko-KR" sz="1400" b="1" dirty="0">
              <a:latin typeface="+mn-ea"/>
              <a:cs typeface="+mn-lt"/>
            </a:endParaRPr>
          </a:p>
          <a:p>
            <a:pPr defTabSz="914126">
              <a:defRPr/>
            </a:pPr>
            <a:r>
              <a:rPr lang="en-US" sz="1400" b="1" kern="0" dirty="0">
                <a:latin typeface="+mn-ea"/>
                <a:cs typeface="+mn-lt"/>
              </a:rPr>
              <a:t>2010</a:t>
            </a:r>
            <a:r>
              <a:rPr lang="ko-KR" altLang="en-US" sz="1400" b="1" kern="0" dirty="0">
                <a:latin typeface="+mn-ea"/>
                <a:cs typeface="+mn-lt"/>
              </a:rPr>
              <a:t>년</a:t>
            </a:r>
            <a:r>
              <a:rPr lang="en-US" sz="1400" b="1" kern="0" dirty="0">
                <a:latin typeface="+mn-ea"/>
                <a:cs typeface="+mn-lt"/>
              </a:rPr>
              <a:t>-2020</a:t>
            </a:r>
            <a:r>
              <a:rPr lang="ko-KR" altLang="en-US" sz="1400" b="1" kern="0" dirty="0">
                <a:latin typeface="+mn-ea"/>
                <a:cs typeface="+mn-lt"/>
              </a:rPr>
              <a:t>년대:</a:t>
            </a:r>
            <a:r>
              <a:rPr lang="en-US" sz="1400" b="1" kern="0" dirty="0">
                <a:latin typeface="+mn-ea"/>
                <a:cs typeface="+mn-lt"/>
              </a:rPr>
              <a:t> Action, Shooter</a:t>
            </a:r>
            <a:r>
              <a:rPr lang="en-US" altLang="ko-KR" sz="1400" b="1" kern="0" dirty="0">
                <a:latin typeface="+mn-ea"/>
                <a:cs typeface="+mn-lt"/>
              </a:rPr>
              <a:t> </a:t>
            </a:r>
            <a:r>
              <a:rPr lang="ko-KR" altLang="en-US" sz="1400" b="1" kern="0" dirty="0">
                <a:latin typeface="+mn-ea"/>
                <a:cs typeface="+mn-lt"/>
              </a:rPr>
              <a:t>장르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인기</a:t>
            </a:r>
            <a:r>
              <a:rPr lang="en-US" altLang="ko-KR" sz="1400" b="1" kern="0" dirty="0">
                <a:latin typeface="+mn-ea"/>
                <a:cs typeface="+mn-lt"/>
              </a:rPr>
              <a:t> </a:t>
            </a:r>
          </a:p>
          <a:p>
            <a:pPr defTabSz="914126">
              <a:defRPr/>
            </a:pPr>
            <a:r>
              <a:rPr lang="ko-KR" altLang="en-US" sz="1400" b="1" kern="0" dirty="0">
                <a:latin typeface="+mn-ea"/>
                <a:cs typeface="+mn-lt"/>
              </a:rPr>
              <a:t>하지만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모든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비디오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게임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들이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서서히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감소</a:t>
            </a:r>
            <a:endParaRPr lang="ko-KR" altLang="en-US" sz="1400" b="1" kern="0" dirty="0">
              <a:latin typeface="+mn-ea"/>
            </a:endParaRPr>
          </a:p>
          <a:p>
            <a:pPr defTabSz="914126">
              <a:defRPr/>
            </a:pPr>
            <a:endParaRPr lang="ko-KR" altLang="en-US" sz="1400" b="1" kern="0" dirty="0">
              <a:latin typeface="+mn-ea"/>
              <a:cs typeface="+mn-lt"/>
            </a:endParaRPr>
          </a:p>
          <a:p>
            <a:pPr defTabSz="914126">
              <a:defRPr/>
            </a:pPr>
            <a:r>
              <a:rPr lang="ko-KR" altLang="en-US" sz="1400" b="1" kern="0" dirty="0">
                <a:latin typeface="+mn-ea"/>
                <a:cs typeface="+mn-lt"/>
              </a:rPr>
              <a:t>이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그래프들을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통해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연대별로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비디오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게임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장르의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트랜드가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변화한다는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en-US" sz="1400" b="1" kern="0" dirty="0" err="1">
                <a:latin typeface="+mn-ea"/>
                <a:cs typeface="+mn-lt"/>
              </a:rPr>
              <a:t>것을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예측</a:t>
            </a:r>
            <a:r>
              <a:rPr lang="en-US" sz="1400" b="1" kern="0" dirty="0">
                <a:latin typeface="+mn-ea"/>
                <a:cs typeface="+mn-lt"/>
              </a:rPr>
              <a:t> </a:t>
            </a:r>
            <a:r>
              <a:rPr lang="ko-KR" altLang="en-US" sz="1400" b="1" kern="0" dirty="0">
                <a:latin typeface="+mn-ea"/>
                <a:cs typeface="+mn-lt"/>
              </a:rPr>
              <a:t>할</a:t>
            </a:r>
            <a:r>
              <a:rPr lang="en-US" sz="1400" b="1" kern="0" dirty="0">
                <a:latin typeface="+mn-ea"/>
                <a:cs typeface="+mn-lt"/>
              </a:rPr>
              <a:t> 수 </a:t>
            </a:r>
            <a:r>
              <a:rPr lang="ko-KR" altLang="en-US" sz="1400" b="1" kern="0" dirty="0">
                <a:latin typeface="+mn-ea"/>
                <a:cs typeface="+mn-lt"/>
              </a:rPr>
              <a:t>있다</a:t>
            </a:r>
            <a:r>
              <a:rPr lang="en-US" sz="1400" b="1" kern="0" dirty="0">
                <a:latin typeface="+mn-ea"/>
                <a:cs typeface="+mn-lt"/>
              </a:rPr>
              <a:t>.</a:t>
            </a:r>
            <a:endParaRPr lang="en-US" sz="1400" b="1" dirty="0">
              <a:latin typeface="+mn-ea"/>
              <a:cs typeface="+mn-lt"/>
            </a:endParaRPr>
          </a:p>
          <a:p>
            <a:pPr defTabSz="914126">
              <a:defRPr/>
            </a:pPr>
            <a:endParaRPr lang="en-US" sz="1400" b="1" kern="0" dirty="0">
              <a:latin typeface="+mn-ea"/>
            </a:endParaRP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824217BB-C712-7666-268F-A209BA45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075" y="913923"/>
            <a:ext cx="6911248" cy="5443286"/>
          </a:xfrm>
          <a:prstGeom prst="rect">
            <a:avLst/>
          </a:prstGeom>
        </p:spPr>
      </p:pic>
      <p:sp>
        <p:nvSpPr>
          <p:cNvPr id="6" name="모서리가 둥근 직사각형 9">
            <a:extLst>
              <a:ext uri="{FF2B5EF4-FFF2-40B4-BE49-F238E27FC236}">
                <a16:creationId xmlns:a16="http://schemas.microsoft.com/office/drawing/2014/main" id="{EF669610-EE42-A8A1-64EF-049BA9F0A39E}"/>
              </a:ext>
            </a:extLst>
          </p:cNvPr>
          <p:cNvSpPr/>
          <p:nvPr/>
        </p:nvSpPr>
        <p:spPr bwMode="auto">
          <a:xfrm>
            <a:off x="346958" y="4595982"/>
            <a:ext cx="4693239" cy="1725508"/>
          </a:xfrm>
          <a:prstGeom prst="roundRect">
            <a:avLst>
              <a:gd name="adj" fmla="val 8338"/>
            </a:avLst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marL="179388" indent="-179388" defTabSz="914126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b="1" kern="0" dirty="0" err="1">
                <a:latin typeface="+mn-ea"/>
                <a:cs typeface="+mn-lt"/>
              </a:rPr>
              <a:t>귀무가설</a:t>
            </a:r>
            <a:r>
              <a:rPr lang="ko-KR" sz="1400" b="1" kern="0" dirty="0">
                <a:latin typeface="+mn-ea"/>
                <a:cs typeface="+mn-lt"/>
              </a:rPr>
              <a:t> : 연대와 </a:t>
            </a:r>
            <a:r>
              <a:rPr lang="ko-KR" altLang="en-US" sz="1400" b="1" kern="0" dirty="0">
                <a:latin typeface="+mn-ea"/>
                <a:cs typeface="+mn-lt"/>
              </a:rPr>
              <a:t>비디오게임</a:t>
            </a:r>
            <a:r>
              <a:rPr lang="ko-KR" sz="1400" b="1" kern="0" dirty="0">
                <a:latin typeface="+mn-ea"/>
                <a:cs typeface="+mn-lt"/>
              </a:rPr>
              <a:t> 장르사이에 관련이 없다.</a:t>
            </a:r>
            <a:endParaRPr lang="ko-KR" sz="1400" b="1" dirty="0">
              <a:latin typeface="+mn-ea"/>
            </a:endParaRPr>
          </a:p>
          <a:p>
            <a:pPr marL="179388" indent="-179388" defTabSz="914126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sz="1400" b="1" kern="0" dirty="0">
                <a:latin typeface="+mn-ea"/>
                <a:cs typeface="+mn-lt"/>
              </a:rPr>
              <a:t>대립가설 : 연대와 비디오게임 장르사이에 관련이 있다.</a:t>
            </a:r>
            <a:endParaRPr lang="ko-KR" sz="1400" b="1" dirty="0">
              <a:latin typeface="+mn-ea"/>
            </a:endParaRPr>
          </a:p>
          <a:p>
            <a:pPr marL="179388" indent="-179388" defTabSz="914126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sz="1400" b="1" kern="0" dirty="0" err="1">
                <a:latin typeface="+mn-ea"/>
                <a:cs typeface="+mn-lt"/>
              </a:rPr>
              <a:t>p-value가</a:t>
            </a:r>
            <a:r>
              <a:rPr lang="ko-KR" sz="1400" b="1" kern="0" dirty="0">
                <a:latin typeface="+mn-ea"/>
                <a:cs typeface="+mn-lt"/>
              </a:rPr>
              <a:t> 0.0 이 나왔으므로 대립가설을 </a:t>
            </a:r>
            <a:r>
              <a:rPr lang="ko-KR" altLang="en-US" sz="1400" b="1" kern="0" dirty="0">
                <a:latin typeface="+mn-ea"/>
                <a:cs typeface="+mn-lt"/>
              </a:rPr>
              <a:t>채택 </a:t>
            </a:r>
            <a:endParaRPr lang="ko-KR" sz="1400" b="1" dirty="0">
              <a:latin typeface="+mn-ea"/>
              <a:cs typeface="+mn-lt"/>
            </a:endParaRPr>
          </a:p>
          <a:p>
            <a:pPr marL="179388" indent="-179388" defTabSz="914126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b="1" kern="0" dirty="0">
                <a:latin typeface="+mn-ea"/>
                <a:cs typeface="+mn-lt"/>
              </a:rPr>
              <a:t>연대와</a:t>
            </a:r>
            <a:r>
              <a:rPr lang="ko-KR" sz="1400" b="1" kern="0" dirty="0">
                <a:latin typeface="+mn-ea"/>
                <a:cs typeface="+mn-lt"/>
              </a:rPr>
              <a:t> 게임 장르사이에 관련이 있으므로 </a:t>
            </a:r>
            <a:r>
              <a:rPr lang="ko-KR" altLang="en-US" sz="1400" b="1" kern="0" dirty="0">
                <a:latin typeface="+mn-ea"/>
                <a:cs typeface="+mn-lt"/>
              </a:rPr>
              <a:t>비디오게임 장르의 연도별 트랜드가 존재</a:t>
            </a:r>
            <a:endParaRPr lang="ko-KR" sz="14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7110D-B65C-B1FE-7A71-FB61F72C0D10}"/>
              </a:ext>
            </a:extLst>
          </p:cNvPr>
          <p:cNvSpPr/>
          <p:nvPr/>
        </p:nvSpPr>
        <p:spPr>
          <a:xfrm>
            <a:off x="5324675" y="1130076"/>
            <a:ext cx="1220162" cy="30875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Action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83CE86-084D-79D8-CD2F-57AB258EF78B}"/>
              </a:ext>
            </a:extLst>
          </p:cNvPr>
          <p:cNvSpPr/>
          <p:nvPr/>
        </p:nvSpPr>
        <p:spPr>
          <a:xfrm>
            <a:off x="5324674" y="5509386"/>
            <a:ext cx="1220162" cy="30875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Simulation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0E38AD-9DB6-5FAC-616D-50D72C54B45A}"/>
              </a:ext>
            </a:extLst>
          </p:cNvPr>
          <p:cNvSpPr/>
          <p:nvPr/>
        </p:nvSpPr>
        <p:spPr>
          <a:xfrm>
            <a:off x="5324673" y="4002902"/>
            <a:ext cx="1220162" cy="30875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Racing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8A7F70-D782-2207-4EF4-E7701362A727}"/>
              </a:ext>
            </a:extLst>
          </p:cNvPr>
          <p:cNvSpPr/>
          <p:nvPr/>
        </p:nvSpPr>
        <p:spPr>
          <a:xfrm>
            <a:off x="7707018" y="4318212"/>
            <a:ext cx="1885817" cy="25619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Role-Playing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FD34FD-6BB8-8E0F-70D4-0E2A8A6EF6DC}"/>
              </a:ext>
            </a:extLst>
          </p:cNvPr>
          <p:cNvSpPr/>
          <p:nvPr/>
        </p:nvSpPr>
        <p:spPr>
          <a:xfrm>
            <a:off x="5324673" y="2645316"/>
            <a:ext cx="1220162" cy="30875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Misc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FD6725-3144-55E3-569B-E9242936DEC2}"/>
              </a:ext>
            </a:extLst>
          </p:cNvPr>
          <p:cNvSpPr/>
          <p:nvPr/>
        </p:nvSpPr>
        <p:spPr>
          <a:xfrm>
            <a:off x="10747717" y="2496419"/>
            <a:ext cx="1220162" cy="30875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Puzzle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7EC116-4239-E85C-4563-99870B3B5494}"/>
              </a:ext>
            </a:extLst>
          </p:cNvPr>
          <p:cNvSpPr/>
          <p:nvPr/>
        </p:nvSpPr>
        <p:spPr>
          <a:xfrm>
            <a:off x="10176949" y="1103799"/>
            <a:ext cx="1220162" cy="30875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Fighting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FC4386-29A9-7A24-01C8-10725D010BCC}"/>
              </a:ext>
            </a:extLst>
          </p:cNvPr>
          <p:cNvSpPr/>
          <p:nvPr/>
        </p:nvSpPr>
        <p:spPr>
          <a:xfrm>
            <a:off x="10071846" y="4002903"/>
            <a:ext cx="1220162" cy="30875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Shooter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98F602-2E83-E7E6-5161-08806227E796}"/>
              </a:ext>
            </a:extLst>
          </p:cNvPr>
          <p:cNvSpPr/>
          <p:nvPr/>
        </p:nvSpPr>
        <p:spPr>
          <a:xfrm>
            <a:off x="10817787" y="5150282"/>
            <a:ext cx="1220162" cy="30875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Strategy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69944E-9C4F-431C-5392-2DD29A5A0F99}"/>
              </a:ext>
            </a:extLst>
          </p:cNvPr>
          <p:cNvSpPr/>
          <p:nvPr/>
        </p:nvSpPr>
        <p:spPr>
          <a:xfrm>
            <a:off x="7707018" y="5246627"/>
            <a:ext cx="1220162" cy="30875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Sports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B82D0B-EA11-02BB-6EA7-48D1045D3936}"/>
              </a:ext>
            </a:extLst>
          </p:cNvPr>
          <p:cNvSpPr/>
          <p:nvPr/>
        </p:nvSpPr>
        <p:spPr>
          <a:xfrm>
            <a:off x="7707018" y="1287730"/>
            <a:ext cx="1412851" cy="29123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Adventure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748446-9A8A-DAFD-AA20-37B6729A414C}"/>
              </a:ext>
            </a:extLst>
          </p:cNvPr>
          <p:cNvSpPr/>
          <p:nvPr/>
        </p:nvSpPr>
        <p:spPr>
          <a:xfrm>
            <a:off x="8223777" y="3205868"/>
            <a:ext cx="1220162" cy="30875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Platform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AB2E6F-C95A-40C8-80C7-8FD901810DD3}"/>
              </a:ext>
            </a:extLst>
          </p:cNvPr>
          <p:cNvSpPr/>
          <p:nvPr/>
        </p:nvSpPr>
        <p:spPr>
          <a:xfrm>
            <a:off x="334963" y="4181721"/>
            <a:ext cx="1285876" cy="40322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가설검증</a:t>
            </a:r>
          </a:p>
        </p:txBody>
      </p:sp>
    </p:spTree>
    <p:extLst>
      <p:ext uri="{BB962C8B-B14F-4D97-AF65-F5344CB8AC3E}">
        <p14:creationId xmlns:p14="http://schemas.microsoft.com/office/powerpoint/2010/main" val="374296494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303039"/>
            <a:ext cx="56075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2400" b="1" dirty="0">
                <a:latin typeface="LG스마트체 Bold"/>
                <a:ea typeface="LG스마트체 Bold"/>
              </a:rPr>
              <a:t>6. </a:t>
            </a:r>
            <a:r>
              <a:rPr lang="en-US" altLang="ko-KR" sz="2400" b="1" dirty="0" err="1">
                <a:latin typeface="LG스마트체 Bold"/>
                <a:ea typeface="LG스마트체 Bold" panose="020B0600000101010101" pitchFamily="50" charset="-127"/>
                <a:cs typeface="Arial"/>
              </a:rPr>
              <a:t>최근에</a:t>
            </a:r>
            <a:r>
              <a:rPr lang="en-US" altLang="ko-KR" sz="2400" b="1" dirty="0">
                <a:latin typeface="LG스마트체 Bold"/>
                <a:ea typeface="LG스마트체 Bold" panose="020B0600000101010101" pitchFamily="50" charset="-127"/>
                <a:cs typeface="Arial"/>
              </a:rPr>
              <a:t> </a:t>
            </a:r>
            <a:r>
              <a:rPr lang="en-US" altLang="ko-KR" sz="2400" b="1" dirty="0" err="1">
                <a:latin typeface="LG스마트체 Bold"/>
                <a:ea typeface="LG스마트체 Bold" panose="020B0600000101010101" pitchFamily="50" charset="-127"/>
                <a:cs typeface="Arial"/>
              </a:rPr>
              <a:t>인기가</a:t>
            </a:r>
            <a:r>
              <a:rPr lang="en-US" altLang="ko-KR" sz="2400" b="1" dirty="0">
                <a:latin typeface="LG스마트체 Bold"/>
                <a:ea typeface="LG스마트체 Bold" panose="020B0600000101010101" pitchFamily="50" charset="-127"/>
                <a:cs typeface="Arial"/>
              </a:rPr>
              <a:t> </a:t>
            </a:r>
            <a:r>
              <a:rPr lang="en-US" altLang="ko-KR" sz="2400" b="1" dirty="0" err="1">
                <a:latin typeface="LG스마트체 Bold"/>
                <a:ea typeface="LG스마트체 Bold" panose="020B0600000101010101" pitchFamily="50" charset="-127"/>
                <a:cs typeface="Arial"/>
              </a:rPr>
              <a:t>많은</a:t>
            </a:r>
            <a:r>
              <a:rPr lang="en-US" altLang="ko-KR" sz="2400" b="1" dirty="0">
                <a:latin typeface="LG스마트체 Bold"/>
                <a:ea typeface="LG스마트체 Bold" panose="020B0600000101010101" pitchFamily="50" charset="-127"/>
                <a:cs typeface="Arial"/>
              </a:rPr>
              <a:t> </a:t>
            </a:r>
            <a:r>
              <a:rPr lang="en-US" altLang="ko-KR" sz="2400" b="1" dirty="0" err="1">
                <a:latin typeface="LG스마트체 Bold"/>
                <a:ea typeface="LG스마트체 Bold" panose="020B0600000101010101" pitchFamily="50" charset="-127"/>
                <a:cs typeface="Arial"/>
              </a:rPr>
              <a:t>게임에</a:t>
            </a:r>
            <a:r>
              <a:rPr lang="en-US" altLang="ko-KR" sz="2400" b="1" dirty="0">
                <a:latin typeface="LG스마트체 Bold"/>
                <a:ea typeface="LG스마트체 Bold" panose="020B0600000101010101" pitchFamily="50" charset="-127"/>
                <a:cs typeface="Arial"/>
              </a:rPr>
              <a:t> </a:t>
            </a:r>
            <a:r>
              <a:rPr lang="en-US" altLang="ko-KR" sz="2400" b="1" dirty="0" err="1">
                <a:latin typeface="LG스마트체 Bold"/>
                <a:ea typeface="LG스마트체 Bold" panose="020B0600000101010101" pitchFamily="50" charset="-127"/>
                <a:cs typeface="Arial"/>
              </a:rPr>
              <a:t>대한</a:t>
            </a:r>
            <a:r>
              <a:rPr lang="en-US" altLang="ko-KR" sz="2400" b="1" dirty="0">
                <a:latin typeface="LG스마트체 Bold"/>
                <a:ea typeface="LG스마트체 Bold" panose="020B0600000101010101" pitchFamily="50" charset="-127"/>
                <a:cs typeface="Arial"/>
              </a:rPr>
              <a:t> </a:t>
            </a:r>
            <a:r>
              <a:rPr lang="en-US" altLang="ko-KR" sz="2400" b="1" dirty="0" err="1">
                <a:latin typeface="LG스마트체 Bold"/>
                <a:ea typeface="LG스마트체 Bold" panose="020B0600000101010101" pitchFamily="50" charset="-127"/>
                <a:cs typeface="Arial"/>
              </a:rPr>
              <a:t>분석</a:t>
            </a:r>
            <a:endParaRPr lang="en-US" altLang="ko-KR" sz="2400" b="1" dirty="0" err="1">
              <a:latin typeface="Arial"/>
              <a:ea typeface="LG스마트체 Bold" panose="020B0600000101010101" pitchFamily="50" charset="-127"/>
              <a:cs typeface="Arial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2956" y="1079514"/>
            <a:ext cx="4600415" cy="7732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2000" b="1" dirty="0">
                <a:latin typeface="+mn-ea"/>
                <a:cs typeface="+mn-lt"/>
              </a:rPr>
              <a:t>2015</a:t>
            </a:r>
            <a:r>
              <a:rPr lang="ko-KR" sz="2000" b="1" dirty="0">
                <a:latin typeface="+mn-ea"/>
                <a:cs typeface="+mn-lt"/>
              </a:rPr>
              <a:t>년 이후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 </a:t>
            </a:r>
            <a:r>
              <a:rPr lang="ko-KR" sz="2000" b="1" dirty="0">
                <a:latin typeface="+mn-ea"/>
                <a:cs typeface="+mn-lt"/>
              </a:rPr>
              <a:t>출고량이 많은 상위 </a:t>
            </a:r>
            <a:endParaRPr lang="ko-KR" altLang="en-US" sz="2000" b="1" dirty="0">
              <a:latin typeface="+mn-ea"/>
              <a:cs typeface="+mn-lt"/>
            </a:endParaRPr>
          </a:p>
          <a:p>
            <a:pPr algn="ctr"/>
            <a:r>
              <a:rPr lang="ko-KR" sz="2000" b="1" dirty="0">
                <a:latin typeface="+mn-ea"/>
                <a:cs typeface="+mn-lt"/>
              </a:rPr>
              <a:t>100개의 게임의 장르별 출시 횟수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CA0A2CAA-466A-F399-47D2-13CF2E42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64" y="1967022"/>
            <a:ext cx="4478356" cy="3416730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41F4C91C-2EED-025A-F651-FE02DEE03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880" y="1971306"/>
            <a:ext cx="4542621" cy="3426523"/>
          </a:xfrm>
          <a:prstGeom prst="rect">
            <a:avLst/>
          </a:prstGeom>
        </p:spPr>
      </p:pic>
      <p:sp>
        <p:nvSpPr>
          <p:cNvPr id="8" name="모서리가 둥근 직사각형 40">
            <a:extLst>
              <a:ext uri="{FF2B5EF4-FFF2-40B4-BE49-F238E27FC236}">
                <a16:creationId xmlns:a16="http://schemas.microsoft.com/office/drawing/2014/main" id="{5CD5BDE3-79BE-DBAB-77D8-658B536820A4}"/>
              </a:ext>
            </a:extLst>
          </p:cNvPr>
          <p:cNvSpPr/>
          <p:nvPr/>
        </p:nvSpPr>
        <p:spPr>
          <a:xfrm>
            <a:off x="6631506" y="1079513"/>
            <a:ext cx="4618776" cy="7732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000" b="1" dirty="0">
                <a:latin typeface="+mn-ea"/>
                <a:cs typeface="+mn-lt"/>
              </a:rPr>
              <a:t>2015</a:t>
            </a:r>
            <a:r>
              <a:rPr lang="ko-KR" altLang="en-US" sz="2000" b="1" dirty="0">
                <a:latin typeface="+mn-ea"/>
                <a:cs typeface="+mn-lt"/>
              </a:rPr>
              <a:t>년 이후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cs typeface="+mn-lt"/>
              </a:rPr>
              <a:t> </a:t>
            </a:r>
            <a:r>
              <a:rPr lang="ko-KR" altLang="en-US" sz="2000" b="1" dirty="0">
                <a:latin typeface="+mn-ea"/>
                <a:cs typeface="+mn-lt"/>
              </a:rPr>
              <a:t>출고량이 많은 상위</a:t>
            </a:r>
            <a:r>
              <a:rPr lang="ko-KR" sz="2000" b="1" dirty="0">
                <a:latin typeface="+mn-ea"/>
                <a:cs typeface="+mn-lt"/>
              </a:rPr>
              <a:t> </a:t>
            </a:r>
          </a:p>
          <a:p>
            <a:pPr algn="ctr"/>
            <a:r>
              <a:rPr lang="ko-KR" sz="2000" b="1" dirty="0">
                <a:latin typeface="+mn-ea"/>
                <a:cs typeface="+mn-lt"/>
              </a:rPr>
              <a:t>100개의 게임의 장르별 출고량</a:t>
            </a:r>
            <a:r>
              <a:rPr lang="ko-KR" altLang="en-US" sz="2000" b="1" dirty="0">
                <a:latin typeface="+mn-ea"/>
                <a:cs typeface="+mn-lt"/>
              </a:rPr>
              <a:t> 평균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4CD63DEF-6A64-E3E1-8BD2-F1917128CA22}"/>
              </a:ext>
            </a:extLst>
          </p:cNvPr>
          <p:cNvSpPr/>
          <p:nvPr/>
        </p:nvSpPr>
        <p:spPr bwMode="auto">
          <a:xfrm>
            <a:off x="2028956" y="2636849"/>
            <a:ext cx="2866947" cy="104259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ko-KR" sz="1600" b="1" kern="0" dirty="0" err="1">
                <a:ea typeface="+mn-lt"/>
                <a:cs typeface="+mn-lt"/>
              </a:rPr>
              <a:t>Action</a:t>
            </a:r>
            <a:r>
              <a:rPr lang="ko-KR" sz="1600" b="1" kern="0" dirty="0">
                <a:ea typeface="+mn-lt"/>
                <a:cs typeface="+mn-lt"/>
              </a:rPr>
              <a:t>,</a:t>
            </a:r>
            <a:r>
              <a:rPr lang="ko-KR" altLang="en-US" sz="1600" b="1" kern="0" dirty="0">
                <a:ea typeface="+mn-lt"/>
                <a:cs typeface="+mn-lt"/>
              </a:rPr>
              <a:t> </a:t>
            </a:r>
            <a:r>
              <a:rPr lang="en-US" altLang="ko-KR" sz="1600" b="1" kern="0" dirty="0">
                <a:ea typeface="+mn-lt"/>
                <a:cs typeface="+mn-lt"/>
              </a:rPr>
              <a:t>RPG,</a:t>
            </a:r>
            <a:r>
              <a:rPr lang="ko-KR" altLang="en-US" sz="1600" b="1" kern="0" dirty="0">
                <a:ea typeface="+mn-lt"/>
                <a:cs typeface="+mn-lt"/>
              </a:rPr>
              <a:t> </a:t>
            </a:r>
            <a:r>
              <a:rPr lang="en-US" altLang="ko-KR" sz="1600" b="1" kern="0" dirty="0">
                <a:ea typeface="+mn-lt"/>
                <a:cs typeface="+mn-lt"/>
              </a:rPr>
              <a:t>Adventure</a:t>
            </a:r>
            <a:r>
              <a:rPr lang="ko-KR" altLang="en-US" sz="1600" b="1" kern="0" dirty="0">
                <a:ea typeface="+mn-lt"/>
                <a:cs typeface="+mn-lt"/>
              </a:rPr>
              <a:t> 순으로 </a:t>
            </a:r>
            <a:r>
              <a:rPr lang="ko-KR" sz="1600" b="1" kern="0" dirty="0">
                <a:ea typeface="+mn-lt"/>
                <a:cs typeface="+mn-lt"/>
              </a:rPr>
              <a:t>게임 출시가</a:t>
            </a:r>
            <a:r>
              <a:rPr lang="ko-KR" altLang="en-US" sz="1600" b="1" kern="0" dirty="0">
                <a:ea typeface="+mn-lt"/>
                <a:cs typeface="+mn-lt"/>
              </a:rPr>
              <a:t> </a:t>
            </a:r>
            <a:r>
              <a:rPr lang="ko-KR" sz="1600" b="1" kern="0" dirty="0">
                <a:ea typeface="+mn-lt"/>
                <a:cs typeface="+mn-lt"/>
              </a:rPr>
              <a:t>많이 된 것을 알 수 있</a:t>
            </a:r>
            <a:r>
              <a:rPr lang="ko-KR" altLang="en-US" sz="1600" b="1" kern="0" dirty="0">
                <a:ea typeface="+mn-lt"/>
                <a:cs typeface="+mn-lt"/>
              </a:rPr>
              <a:t>음</a:t>
            </a:r>
            <a:endParaRPr lang="ko-KR" sz="1600" b="1" dirty="0">
              <a:ea typeface="+mn-lt"/>
              <a:cs typeface="+mn-lt"/>
            </a:endParaRP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C8F2C7A6-C4CF-99D5-5C55-3D3EE2B8AD91}"/>
              </a:ext>
            </a:extLst>
          </p:cNvPr>
          <p:cNvSpPr/>
          <p:nvPr/>
        </p:nvSpPr>
        <p:spPr bwMode="auto">
          <a:xfrm>
            <a:off x="7750292" y="2374090"/>
            <a:ext cx="3243566" cy="107763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ko-KR" altLang="en-US" sz="1600" b="1" kern="0" dirty="0">
                <a:ea typeface="+mn-lt"/>
                <a:cs typeface="+mn-lt"/>
              </a:rPr>
              <a:t> 가장 잘 팔린</a:t>
            </a:r>
            <a:r>
              <a:rPr lang="ko-KR" sz="1600" b="1" kern="0" dirty="0">
                <a:ea typeface="+mn-lt"/>
                <a:cs typeface="+mn-lt"/>
              </a:rPr>
              <a:t> 장르는 </a:t>
            </a:r>
            <a:r>
              <a:rPr lang="ko-KR" sz="1600" b="1" kern="0" dirty="0" err="1">
                <a:ea typeface="+mn-lt"/>
                <a:cs typeface="+mn-lt"/>
              </a:rPr>
              <a:t>Shooter</a:t>
            </a:r>
            <a:r>
              <a:rPr lang="ko-KR" altLang="en-US" sz="1600" b="1" kern="0" dirty="0">
                <a:ea typeface="+mn-lt"/>
                <a:cs typeface="+mn-lt"/>
              </a:rPr>
              <a:t> 게임인</a:t>
            </a:r>
            <a:r>
              <a:rPr lang="ko-KR" sz="1600" b="1" kern="0" dirty="0">
                <a:ea typeface="+mn-lt"/>
                <a:cs typeface="+mn-lt"/>
              </a:rPr>
              <a:t> 것을 알 수 있</a:t>
            </a:r>
            <a:r>
              <a:rPr lang="ko-KR" altLang="en-US" sz="1600" b="1" kern="0" dirty="0">
                <a:ea typeface="+mn-lt"/>
                <a:cs typeface="+mn-lt"/>
              </a:rPr>
              <a:t>음</a:t>
            </a:r>
            <a:endParaRPr lang="ko-KR" sz="1600" b="1" dirty="0">
              <a:ea typeface="+mn-lt"/>
              <a:cs typeface="+mn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6DB4DB-0826-1740-23AE-B3D186495427}"/>
              </a:ext>
            </a:extLst>
          </p:cNvPr>
          <p:cNvSpPr/>
          <p:nvPr/>
        </p:nvSpPr>
        <p:spPr>
          <a:xfrm>
            <a:off x="1012520" y="2282221"/>
            <a:ext cx="315290" cy="254313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DBCB94-ADB5-FFF9-2009-DF11F30C087A}"/>
              </a:ext>
            </a:extLst>
          </p:cNvPr>
          <p:cNvSpPr/>
          <p:nvPr/>
        </p:nvSpPr>
        <p:spPr>
          <a:xfrm>
            <a:off x="9374316" y="4349254"/>
            <a:ext cx="280256" cy="4761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7AFC8E-2130-0A89-A742-1E44C88F2360}"/>
              </a:ext>
            </a:extLst>
          </p:cNvPr>
          <p:cNvSpPr/>
          <p:nvPr/>
        </p:nvSpPr>
        <p:spPr>
          <a:xfrm>
            <a:off x="4034244" y="4664564"/>
            <a:ext cx="297773" cy="16079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F0E112-F387-F189-676C-CA04EBD2D41D}"/>
              </a:ext>
            </a:extLst>
          </p:cNvPr>
          <p:cNvSpPr/>
          <p:nvPr/>
        </p:nvSpPr>
        <p:spPr>
          <a:xfrm>
            <a:off x="6930661" y="2238426"/>
            <a:ext cx="297773" cy="258693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9">
            <a:extLst>
              <a:ext uri="{FF2B5EF4-FFF2-40B4-BE49-F238E27FC236}">
                <a16:creationId xmlns:a16="http://schemas.microsoft.com/office/drawing/2014/main" id="{7E19C80A-927A-772D-B0E8-5727025F20E4}"/>
              </a:ext>
            </a:extLst>
          </p:cNvPr>
          <p:cNvSpPr/>
          <p:nvPr/>
        </p:nvSpPr>
        <p:spPr bwMode="auto">
          <a:xfrm>
            <a:off x="2028829" y="5461040"/>
            <a:ext cx="8136730" cy="76117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ko-KR" altLang="en-US" sz="1600" b="1" kern="0" dirty="0">
                <a:ea typeface="+mn-lt"/>
                <a:cs typeface="+mn-lt"/>
              </a:rPr>
              <a:t>게임 출시 횟수는 </a:t>
            </a:r>
            <a:r>
              <a:rPr lang="ko-KR" altLang="en-US" sz="1600" b="1" kern="0" dirty="0" err="1">
                <a:ea typeface="+mn-lt"/>
                <a:cs typeface="+mn-lt"/>
              </a:rPr>
              <a:t>Action이</a:t>
            </a:r>
            <a:r>
              <a:rPr lang="ko-KR" altLang="en-US" sz="1600" b="1" kern="0" dirty="0">
                <a:ea typeface="+mn-lt"/>
                <a:cs typeface="+mn-lt"/>
              </a:rPr>
              <a:t> 가장 많고 </a:t>
            </a:r>
            <a:r>
              <a:rPr lang="ko-KR" altLang="en-US" sz="1600" b="1" kern="0" dirty="0" err="1">
                <a:ea typeface="+mn-lt"/>
                <a:cs typeface="+mn-lt"/>
              </a:rPr>
              <a:t>shooter는</a:t>
            </a:r>
            <a:r>
              <a:rPr lang="ko-KR" altLang="en-US" sz="1600" b="1" kern="0" dirty="0">
                <a:ea typeface="+mn-lt"/>
                <a:cs typeface="+mn-lt"/>
              </a:rPr>
              <a:t> 하위권이지만 가장 잘 팔린 장르는 </a:t>
            </a:r>
            <a:r>
              <a:rPr lang="ko-KR" sz="1600" b="1" kern="0" dirty="0" err="1">
                <a:ea typeface="+mn-lt"/>
                <a:cs typeface="+mn-lt"/>
              </a:rPr>
              <a:t>shooter가</a:t>
            </a:r>
            <a:r>
              <a:rPr lang="ko-KR" sz="1600" b="1" kern="0" dirty="0">
                <a:ea typeface="+mn-lt"/>
                <a:cs typeface="+mn-lt"/>
              </a:rPr>
              <a:t> </a:t>
            </a:r>
            <a:r>
              <a:rPr lang="en-US" altLang="ko-KR" sz="1600" b="1" kern="0" dirty="0">
                <a:ea typeface="+mn-lt"/>
                <a:cs typeface="+mn-lt"/>
              </a:rPr>
              <a:t>1</a:t>
            </a:r>
            <a:r>
              <a:rPr lang="ko-KR" sz="1600" b="1" kern="0" dirty="0">
                <a:ea typeface="+mn-lt"/>
                <a:cs typeface="+mn-lt"/>
              </a:rPr>
              <a:t>위이고 </a:t>
            </a:r>
            <a:r>
              <a:rPr lang="en-US" altLang="ko-KR" sz="1600" b="1" kern="0" dirty="0" err="1">
                <a:ea typeface="+mn-lt"/>
                <a:cs typeface="+mn-lt"/>
              </a:rPr>
              <a:t>Action은</a:t>
            </a:r>
            <a:r>
              <a:rPr lang="en-US" altLang="ko-KR" sz="1600" b="1" kern="0" dirty="0">
                <a:ea typeface="+mn-lt"/>
                <a:cs typeface="+mn-lt"/>
              </a:rPr>
              <a:t> </a:t>
            </a:r>
            <a:r>
              <a:rPr lang="en-US" altLang="ko-KR" sz="1600" b="1" kern="0" dirty="0" err="1">
                <a:ea typeface="+mn-lt"/>
                <a:cs typeface="+mn-lt"/>
              </a:rPr>
              <a:t>하위권인</a:t>
            </a:r>
            <a:r>
              <a:rPr lang="en-US" altLang="ko-KR" sz="1600" b="1" kern="0" dirty="0">
                <a:ea typeface="+mn-lt"/>
                <a:cs typeface="+mn-lt"/>
              </a:rPr>
              <a:t> </a:t>
            </a:r>
            <a:r>
              <a:rPr lang="en-US" altLang="ko-KR" sz="1600" b="1" kern="0" dirty="0" err="1">
                <a:ea typeface="+mn-lt"/>
                <a:cs typeface="+mn-lt"/>
              </a:rPr>
              <a:t>것을</a:t>
            </a:r>
            <a:r>
              <a:rPr lang="en-US" altLang="ko-KR" sz="1600" b="1" kern="0" dirty="0">
                <a:ea typeface="+mn-lt"/>
                <a:cs typeface="+mn-lt"/>
              </a:rPr>
              <a:t> 알 수 </a:t>
            </a:r>
            <a:r>
              <a:rPr lang="en-US" altLang="ko-KR" sz="1600" b="1" kern="0" dirty="0" err="1">
                <a:ea typeface="+mn-lt"/>
                <a:cs typeface="+mn-lt"/>
              </a:rPr>
              <a:t>있다</a:t>
            </a:r>
            <a:r>
              <a:rPr lang="en-US" altLang="ko-KR" sz="1600" b="1" kern="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38204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303039"/>
            <a:ext cx="56075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sz="2400" b="1" dirty="0">
                <a:latin typeface="LG스마트체 Bold"/>
                <a:ea typeface="LG스마트체 Regular"/>
              </a:rPr>
              <a:t>7. </a:t>
            </a:r>
            <a:r>
              <a:rPr lang="en-US" sz="2400" b="1" dirty="0" err="1">
                <a:latin typeface="LG스마트체 Bold"/>
                <a:ea typeface="LG스마트체 Regular"/>
                <a:cs typeface="Arial"/>
              </a:rPr>
              <a:t>협업할</a:t>
            </a:r>
            <a:r>
              <a:rPr lang="en-US" sz="2400" b="1" dirty="0">
                <a:latin typeface="LG스마트체 Bold"/>
                <a:ea typeface="LG스마트체 Regular"/>
                <a:cs typeface="Arial"/>
              </a:rPr>
              <a:t> </a:t>
            </a:r>
            <a:r>
              <a:rPr lang="en-US" sz="2400" b="1" dirty="0" err="1">
                <a:latin typeface="LG스마트체 Bold"/>
                <a:ea typeface="LG스마트체 Regular"/>
                <a:cs typeface="Arial"/>
              </a:rPr>
              <a:t>게임회사</a:t>
            </a:r>
            <a:r>
              <a:rPr lang="en-US" sz="2400" b="1" dirty="0">
                <a:latin typeface="LG스마트체 Bold"/>
                <a:ea typeface="LG스마트체 Regular"/>
                <a:cs typeface="Arial"/>
              </a:rPr>
              <a:t> </a:t>
            </a:r>
            <a:r>
              <a:rPr lang="en-US" sz="2400" b="1" dirty="0" err="1">
                <a:latin typeface="LG스마트체 Bold"/>
                <a:ea typeface="LG스마트체 Regular"/>
                <a:cs typeface="Arial"/>
              </a:rPr>
              <a:t>찾고</a:t>
            </a:r>
            <a:r>
              <a:rPr lang="en-US" sz="2400" b="1" dirty="0">
                <a:latin typeface="LG스마트체 Bold"/>
                <a:ea typeface="LG스마트체 Regular"/>
                <a:cs typeface="Arial"/>
              </a:rPr>
              <a:t> </a:t>
            </a:r>
            <a:r>
              <a:rPr lang="en-US" sz="2400" b="1" dirty="0" err="1">
                <a:latin typeface="LG스마트체 Bold"/>
                <a:ea typeface="LG스마트체 Regular"/>
                <a:cs typeface="Arial"/>
              </a:rPr>
              <a:t>분석하기</a:t>
            </a:r>
            <a:endParaRPr lang="ko-KR" altLang="en-US" dirty="0" err="1"/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1681" y="1059805"/>
            <a:ext cx="4983295" cy="86033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2000" b="1" dirty="0">
                <a:ea typeface="+mn-lt"/>
                <a:cs typeface="+mn-lt"/>
              </a:rPr>
              <a:t>shooter</a:t>
            </a:r>
            <a:r>
              <a:rPr lang="ko-KR" altLang="en-US" sz="2000" b="1" dirty="0">
                <a:ea typeface="+mn-lt"/>
                <a:cs typeface="+mn-lt"/>
              </a:rPr>
              <a:t>을 가장 잘 팔 수 있는</a:t>
            </a:r>
            <a:endParaRPr lang="en-US" altLang="ko-KR" sz="2000" b="1" dirty="0">
              <a:ea typeface="+mn-lt"/>
              <a:cs typeface="+mn-lt"/>
            </a:endParaRPr>
          </a:p>
          <a:p>
            <a:pPr algn="ctr"/>
            <a:r>
              <a:rPr lang="ko-KR" altLang="en-US" sz="2000" b="1" dirty="0">
                <a:ea typeface="+mn-lt"/>
                <a:cs typeface="+mn-lt"/>
              </a:rPr>
              <a:t>배급사 찾기</a:t>
            </a:r>
            <a:endParaRPr lang="ko-KR" sz="2000" b="1" dirty="0">
              <a:ea typeface="맑은 고딕"/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4CD63DEF-6A64-E3E1-8BD2-F1917128CA22}"/>
              </a:ext>
            </a:extLst>
          </p:cNvPr>
          <p:cNvSpPr/>
          <p:nvPr/>
        </p:nvSpPr>
        <p:spPr bwMode="auto">
          <a:xfrm>
            <a:off x="621681" y="3035747"/>
            <a:ext cx="4983295" cy="2479529"/>
          </a:xfrm>
          <a:prstGeom prst="roundRect">
            <a:avLst>
              <a:gd name="adj" fmla="val 3776"/>
            </a:avLst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defTabSz="914126">
              <a:defRPr/>
            </a:pPr>
            <a:r>
              <a:rPr lang="en-US" altLang="ko-KR" sz="1600" b="1" kern="0" dirty="0">
                <a:ea typeface="+mn-lt"/>
                <a:cs typeface="+mn-lt"/>
              </a:rPr>
              <a:t>Activision</a:t>
            </a:r>
            <a:r>
              <a:rPr lang="ko-KR" sz="1600" b="1" kern="0" dirty="0">
                <a:ea typeface="+mn-lt"/>
                <a:cs typeface="+mn-lt"/>
              </a:rPr>
              <a:t> </a:t>
            </a:r>
            <a:r>
              <a:rPr lang="ko-KR" altLang="en-US" sz="1600" b="1" kern="0" dirty="0">
                <a:ea typeface="+mn-lt"/>
                <a:cs typeface="+mn-lt"/>
              </a:rPr>
              <a:t>배급사가 </a:t>
            </a:r>
            <a:r>
              <a:rPr lang="ko-KR" sz="1600" b="1" kern="0" dirty="0" err="1">
                <a:ea typeface="+mn-lt"/>
                <a:cs typeface="+mn-lt"/>
              </a:rPr>
              <a:t>shooter장르</a:t>
            </a:r>
            <a:r>
              <a:rPr lang="ko-KR" altLang="en-US" sz="1600" b="1" kern="0" dirty="0">
                <a:ea typeface="+mn-lt"/>
                <a:cs typeface="+mn-lt"/>
              </a:rPr>
              <a:t> 게임을 </a:t>
            </a:r>
            <a:r>
              <a:rPr lang="ko-KR" sz="1600" b="1" kern="0" dirty="0">
                <a:ea typeface="+mn-lt"/>
                <a:cs typeface="+mn-lt"/>
              </a:rPr>
              <a:t>가장</a:t>
            </a:r>
            <a:r>
              <a:rPr lang="ko-KR" altLang="en-US" sz="1600" b="1" kern="0" dirty="0">
                <a:ea typeface="+mn-lt"/>
                <a:cs typeface="+mn-lt"/>
              </a:rPr>
              <a:t> 잘 판</a:t>
            </a:r>
            <a:r>
              <a:rPr lang="ko-KR" sz="1600" b="1" kern="0" dirty="0">
                <a:ea typeface="+mn-lt"/>
                <a:cs typeface="+mn-lt"/>
              </a:rPr>
              <a:t> 것을 알 수 </a:t>
            </a:r>
            <a:r>
              <a:rPr lang="ko-KR" altLang="en-US" sz="1600" b="1" kern="0" dirty="0">
                <a:ea typeface="+mn-lt"/>
                <a:cs typeface="+mn-lt"/>
              </a:rPr>
              <a:t>있다</a:t>
            </a:r>
            <a:r>
              <a:rPr lang="ko-KR" sz="1600" b="1" kern="0" dirty="0">
                <a:ea typeface="+mn-lt"/>
                <a:cs typeface="+mn-lt"/>
              </a:rPr>
              <a:t>.</a:t>
            </a:r>
            <a:endParaRPr lang="ko-KR" sz="1600" b="1" dirty="0">
              <a:ea typeface="+mn-lt"/>
              <a:cs typeface="+mn-lt"/>
            </a:endParaRPr>
          </a:p>
          <a:p>
            <a:pPr defTabSz="914126">
              <a:defRPr/>
            </a:pPr>
            <a:endParaRPr lang="ko-KR" sz="1600" b="1" kern="0" dirty="0">
              <a:ea typeface="+mn-lt"/>
              <a:cs typeface="+mn-lt"/>
            </a:endParaRPr>
          </a:p>
          <a:p>
            <a:pPr defTabSz="914126">
              <a:defRPr/>
            </a:pPr>
            <a:r>
              <a:rPr lang="ko-KR" altLang="en-US" sz="1600" b="1" kern="0" dirty="0">
                <a:ea typeface="+mn-lt"/>
                <a:cs typeface="+mn-lt"/>
              </a:rPr>
              <a:t>따라서 </a:t>
            </a:r>
            <a:r>
              <a:rPr lang="en-US" altLang="ko-KR" sz="1600" b="1" kern="0" dirty="0">
                <a:ea typeface="+mn-lt"/>
                <a:cs typeface="+mn-lt"/>
              </a:rPr>
              <a:t>Activision</a:t>
            </a:r>
            <a:r>
              <a:rPr lang="ko-KR" altLang="en-US" sz="1600" b="1" kern="0" dirty="0">
                <a:ea typeface="+mn-lt"/>
                <a:cs typeface="+mn-lt"/>
              </a:rPr>
              <a:t>과 협업하여 </a:t>
            </a:r>
            <a:r>
              <a:rPr lang="en-US" altLang="ko-KR" sz="1600" b="1" kern="0" dirty="0">
                <a:ea typeface="+mn-lt"/>
                <a:cs typeface="+mn-lt"/>
              </a:rPr>
              <a:t>shooter</a:t>
            </a:r>
            <a:r>
              <a:rPr lang="ko-KR" altLang="en-US" sz="1600" b="1" kern="0" dirty="0">
                <a:ea typeface="+mn-lt"/>
                <a:cs typeface="+mn-lt"/>
              </a:rPr>
              <a:t>장르 게임을 개발해야 하며 이를 위해 </a:t>
            </a:r>
            <a:r>
              <a:rPr lang="ko-KR" sz="1600" b="1" kern="0" dirty="0" err="1">
                <a:ea typeface="+mn-lt"/>
                <a:cs typeface="+mn-lt"/>
              </a:rPr>
              <a:t>Activision에</a:t>
            </a:r>
            <a:r>
              <a:rPr lang="ko-KR" sz="1600" b="1" kern="0" dirty="0">
                <a:ea typeface="+mn-lt"/>
                <a:cs typeface="+mn-lt"/>
              </a:rPr>
              <a:t> 대해 분석해 </a:t>
            </a:r>
            <a:r>
              <a:rPr lang="ko-KR" altLang="en-US" sz="1600" b="1" kern="0" dirty="0">
                <a:ea typeface="+mn-lt"/>
                <a:cs typeface="+mn-lt"/>
              </a:rPr>
              <a:t>보겠다</a:t>
            </a:r>
            <a:r>
              <a:rPr lang="en-US" altLang="ko-KR" sz="1600" b="1" kern="0" dirty="0">
                <a:ea typeface="+mn-lt"/>
                <a:cs typeface="+mn-lt"/>
              </a:rPr>
              <a:t>.</a:t>
            </a:r>
            <a:endParaRPr lang="ko-KR" altLang="en-US" sz="1600" b="1" dirty="0">
              <a:ea typeface="맑은 고딕" panose="020B0503020000020004" pitchFamily="34" charset="-127"/>
              <a:cs typeface="+mn-lt"/>
            </a:endParaRPr>
          </a:p>
          <a:p>
            <a:pPr defTabSz="914126">
              <a:defRPr/>
            </a:pPr>
            <a:endParaRPr lang="ko-KR" sz="1600" b="1" kern="0" dirty="0">
              <a:ea typeface="맑은 고딕"/>
            </a:endParaRPr>
          </a:p>
        </p:txBody>
      </p:sp>
      <p:pic>
        <p:nvPicPr>
          <p:cNvPr id="5" name="그림 8">
            <a:extLst>
              <a:ext uri="{FF2B5EF4-FFF2-40B4-BE49-F238E27FC236}">
                <a16:creationId xmlns:a16="http://schemas.microsoft.com/office/drawing/2014/main" id="{4F7370B1-7E66-4840-01C9-6D4B3CBB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1489973"/>
            <a:ext cx="5681031" cy="478865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066D404-9E20-A9C0-0E59-94884AE7BC05}"/>
              </a:ext>
            </a:extLst>
          </p:cNvPr>
          <p:cNvSpPr/>
          <p:nvPr/>
        </p:nvSpPr>
        <p:spPr>
          <a:xfrm>
            <a:off x="7058882" y="2154835"/>
            <a:ext cx="2306230" cy="74668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장르별 판매량</a:t>
            </a:r>
          </a:p>
        </p:txBody>
      </p:sp>
    </p:spTree>
    <p:extLst>
      <p:ext uri="{BB962C8B-B14F-4D97-AF65-F5344CB8AC3E}">
        <p14:creationId xmlns:p14="http://schemas.microsoft.com/office/powerpoint/2010/main" val="192754757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303039"/>
            <a:ext cx="56075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sz="2400" b="1" dirty="0">
                <a:latin typeface="LG스마트체 Bold"/>
                <a:ea typeface="LG스마트체 Regular"/>
              </a:rPr>
              <a:t>7. </a:t>
            </a:r>
            <a:r>
              <a:rPr lang="en-US" sz="2400" b="1" dirty="0" err="1">
                <a:latin typeface="LG스마트체 Bold"/>
                <a:ea typeface="LG스마트체 Regular"/>
                <a:cs typeface="Arial"/>
              </a:rPr>
              <a:t>협업할</a:t>
            </a:r>
            <a:r>
              <a:rPr lang="en-US" sz="2400" b="1" dirty="0">
                <a:latin typeface="LG스마트체 Bold"/>
                <a:ea typeface="LG스마트체 Regular"/>
                <a:cs typeface="Arial"/>
              </a:rPr>
              <a:t> </a:t>
            </a:r>
            <a:r>
              <a:rPr lang="en-US" sz="2400" b="1" dirty="0" err="1">
                <a:latin typeface="LG스마트체 Bold"/>
                <a:ea typeface="LG스마트체 Regular"/>
                <a:cs typeface="Arial"/>
              </a:rPr>
              <a:t>게임회사</a:t>
            </a:r>
            <a:r>
              <a:rPr lang="en-US" sz="2400" b="1" dirty="0">
                <a:latin typeface="LG스마트체 Bold"/>
                <a:ea typeface="LG스마트체 Regular"/>
                <a:cs typeface="Arial"/>
              </a:rPr>
              <a:t> </a:t>
            </a:r>
            <a:r>
              <a:rPr lang="en-US" sz="2400" b="1" dirty="0" err="1">
                <a:latin typeface="LG스마트체 Bold"/>
                <a:ea typeface="LG스마트체 Regular"/>
                <a:cs typeface="Arial"/>
              </a:rPr>
              <a:t>찾고</a:t>
            </a:r>
            <a:r>
              <a:rPr lang="en-US" sz="2400" b="1" dirty="0">
                <a:latin typeface="LG스마트체 Bold"/>
                <a:ea typeface="LG스마트체 Regular"/>
                <a:cs typeface="Arial"/>
              </a:rPr>
              <a:t> </a:t>
            </a:r>
            <a:r>
              <a:rPr lang="en-US" sz="2400" b="1" dirty="0" err="1">
                <a:latin typeface="LG스마트체 Bold"/>
                <a:ea typeface="LG스마트체 Regular"/>
                <a:cs typeface="Arial"/>
              </a:rPr>
              <a:t>분석하기</a:t>
            </a:r>
            <a:endParaRPr lang="ko-KR" altLang="en-US" dirty="0" err="1"/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45551" y="1129712"/>
            <a:ext cx="5298150" cy="1249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000" b="1" dirty="0">
                <a:ea typeface="+mn-lt"/>
                <a:cs typeface="+mn-lt"/>
              </a:rPr>
              <a:t>Activision </a:t>
            </a:r>
            <a:r>
              <a:rPr lang="ko-KR" altLang="en-US" sz="2000" b="1" dirty="0">
                <a:ea typeface="+mn-lt"/>
                <a:cs typeface="+mn-lt"/>
              </a:rPr>
              <a:t>분석</a:t>
            </a:r>
            <a:endParaRPr lang="ko-KR" sz="2000" b="1" dirty="0"/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4CD63DEF-6A64-E3E1-8BD2-F1917128CA22}"/>
              </a:ext>
            </a:extLst>
          </p:cNvPr>
          <p:cNvSpPr/>
          <p:nvPr/>
        </p:nvSpPr>
        <p:spPr bwMode="auto">
          <a:xfrm>
            <a:off x="660756" y="2632396"/>
            <a:ext cx="5298150" cy="3402789"/>
          </a:xfrm>
          <a:prstGeom prst="roundRect">
            <a:avLst>
              <a:gd name="adj" fmla="val 7010"/>
            </a:avLst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defTabSz="914126">
              <a:defRPr/>
            </a:pPr>
            <a:endParaRPr lang="en-US" altLang="ko-KR" sz="1600" b="1" kern="0" dirty="0">
              <a:ea typeface="+mn-lt"/>
              <a:cs typeface="+mn-lt"/>
            </a:endParaRPr>
          </a:p>
          <a:p>
            <a:pPr defTabSz="914126">
              <a:defRPr/>
            </a:pPr>
            <a:endParaRPr lang="en-US" altLang="ko-KR" sz="1600" b="1" kern="0" dirty="0">
              <a:ea typeface="+mn-lt"/>
              <a:cs typeface="+mn-lt"/>
            </a:endParaRPr>
          </a:p>
          <a:p>
            <a:pPr defTabSz="914126">
              <a:defRPr/>
            </a:pPr>
            <a:r>
              <a:rPr lang="en-US" altLang="ko-KR" sz="1600" b="1" kern="0" dirty="0">
                <a:ea typeface="+mn-lt"/>
                <a:cs typeface="+mn-lt"/>
              </a:rPr>
              <a:t>Activision</a:t>
            </a:r>
            <a:r>
              <a:rPr lang="ko-KR" sz="1600" b="1" kern="0" dirty="0">
                <a:ea typeface="+mn-lt"/>
                <a:cs typeface="+mn-lt"/>
              </a:rPr>
              <a:t>이 주로 사용한 </a:t>
            </a:r>
            <a:r>
              <a:rPr lang="ko-KR" altLang="en-US" sz="1600" b="1" kern="0" dirty="0">
                <a:ea typeface="+mn-lt"/>
                <a:cs typeface="+mn-lt"/>
              </a:rPr>
              <a:t>플랫폼은 </a:t>
            </a:r>
            <a:r>
              <a:rPr lang="en-US" altLang="ko-KR" sz="1600" b="1" kern="0" dirty="0">
                <a:ea typeface="+mn-lt"/>
                <a:cs typeface="+mn-lt"/>
              </a:rPr>
              <a:t>PS4</a:t>
            </a:r>
            <a:r>
              <a:rPr lang="ko-KR" sz="1600" b="1" kern="0" dirty="0">
                <a:ea typeface="+mn-lt"/>
                <a:cs typeface="+mn-lt"/>
              </a:rPr>
              <a:t>와 </a:t>
            </a:r>
            <a:r>
              <a:rPr lang="en-US" altLang="ko-KR" sz="1600" b="1" kern="0" dirty="0" err="1">
                <a:ea typeface="+mn-lt"/>
                <a:cs typeface="+mn-lt"/>
              </a:rPr>
              <a:t>XOne</a:t>
            </a:r>
            <a:endParaRPr lang="ko-KR" sz="1600" b="1" kern="0" dirty="0">
              <a:ea typeface="+mn-lt"/>
              <a:cs typeface="+mn-lt"/>
            </a:endParaRPr>
          </a:p>
          <a:p>
            <a:pPr defTabSz="914126">
              <a:defRPr/>
            </a:pPr>
            <a:r>
              <a:rPr lang="ko-KR" sz="1600" b="1" kern="0" dirty="0">
                <a:ea typeface="+mn-lt"/>
                <a:cs typeface="+mn-lt"/>
              </a:rPr>
              <a:t>주로 개발하는 장르는 </a:t>
            </a:r>
            <a:r>
              <a:rPr lang="en-US" altLang="ko-KR" sz="1600" b="1" kern="0" dirty="0">
                <a:ea typeface="+mn-lt"/>
                <a:cs typeface="+mn-lt"/>
              </a:rPr>
              <a:t>Action</a:t>
            </a:r>
            <a:r>
              <a:rPr lang="ko-KR" sz="1600" b="1" kern="0" dirty="0">
                <a:ea typeface="+mn-lt"/>
                <a:cs typeface="+mn-lt"/>
              </a:rPr>
              <a:t>과 </a:t>
            </a:r>
            <a:r>
              <a:rPr lang="en-US" altLang="ko-KR" sz="1600" b="1" kern="0" dirty="0">
                <a:ea typeface="+mn-lt"/>
                <a:cs typeface="+mn-lt"/>
              </a:rPr>
              <a:t>Shotting</a:t>
            </a:r>
            <a:endParaRPr lang="ko-KR" sz="1600" b="1" kern="0" dirty="0">
              <a:ea typeface="+mn-lt"/>
              <a:cs typeface="+mn-lt"/>
            </a:endParaRPr>
          </a:p>
          <a:p>
            <a:pPr defTabSz="914126">
              <a:defRPr/>
            </a:pPr>
            <a:r>
              <a:rPr lang="ko-KR" sz="1600" b="1" kern="0" dirty="0" err="1">
                <a:ea typeface="+mn-lt"/>
                <a:cs typeface="+mn-lt"/>
              </a:rPr>
              <a:t>Activision의</a:t>
            </a:r>
            <a:r>
              <a:rPr lang="ko-KR" sz="1600" b="1" kern="0" dirty="0">
                <a:ea typeface="+mn-lt"/>
                <a:cs typeface="+mn-lt"/>
              </a:rPr>
              <a:t> 게임이 잘 팔린 지역은 북미와 유럽지역</a:t>
            </a:r>
            <a:endParaRPr lang="ko-KR" sz="1600" b="1" dirty="0">
              <a:ea typeface="+mn-lt"/>
              <a:cs typeface="+mn-lt"/>
            </a:endParaRPr>
          </a:p>
          <a:p>
            <a:pPr defTabSz="914126">
              <a:defRPr/>
            </a:pPr>
            <a:endParaRPr lang="ko-KR" altLang="en-US" sz="1600" b="1" kern="0" dirty="0">
              <a:ea typeface="+mn-lt"/>
              <a:cs typeface="+mn-lt"/>
            </a:endParaRPr>
          </a:p>
          <a:p>
            <a:pPr defTabSz="914126">
              <a:defRPr/>
            </a:pPr>
            <a:r>
              <a:rPr lang="ko-KR" sz="1600" b="1" kern="0" dirty="0">
                <a:ea typeface="+mn-lt"/>
                <a:cs typeface="+mn-lt"/>
              </a:rPr>
              <a:t>또한 </a:t>
            </a:r>
            <a:r>
              <a:rPr lang="ko-KR" sz="1600" b="1" kern="0" dirty="0" err="1">
                <a:ea typeface="+mn-lt"/>
                <a:cs typeface="+mn-lt"/>
              </a:rPr>
              <a:t>Shooting</a:t>
            </a:r>
            <a:r>
              <a:rPr lang="ko-KR" sz="1600" b="1" kern="0" dirty="0">
                <a:ea typeface="+mn-lt"/>
                <a:cs typeface="+mn-lt"/>
              </a:rPr>
              <a:t> 장르 </a:t>
            </a:r>
            <a:r>
              <a:rPr lang="ko-KR" altLang="en-US" sz="1600" b="1" kern="0" dirty="0">
                <a:ea typeface="+mn-lt"/>
                <a:cs typeface="+mn-lt"/>
              </a:rPr>
              <a:t>게임으로 </a:t>
            </a:r>
            <a:r>
              <a:rPr lang="ko-KR" sz="1600" b="1" kern="0" dirty="0">
                <a:ea typeface="+mn-lt"/>
                <a:cs typeface="+mn-lt"/>
              </a:rPr>
              <a:t>콜 오브 </a:t>
            </a:r>
            <a:r>
              <a:rPr lang="ko-KR" sz="1600" b="1" kern="0" dirty="0" err="1">
                <a:ea typeface="+mn-lt"/>
                <a:cs typeface="+mn-lt"/>
              </a:rPr>
              <a:t>듀티</a:t>
            </a:r>
            <a:r>
              <a:rPr lang="ko-KR" sz="1600" b="1" kern="0" dirty="0">
                <a:ea typeface="+mn-lt"/>
                <a:cs typeface="+mn-lt"/>
              </a:rPr>
              <a:t> 시리즈, </a:t>
            </a:r>
            <a:endParaRPr lang="en-US" altLang="ko-KR" sz="1600" b="1" kern="0" dirty="0">
              <a:ea typeface="+mn-lt"/>
              <a:cs typeface="+mn-lt"/>
            </a:endParaRPr>
          </a:p>
          <a:p>
            <a:pPr defTabSz="914126">
              <a:defRPr/>
            </a:pPr>
            <a:r>
              <a:rPr lang="ko-KR" sz="1600" b="1" kern="0" dirty="0" err="1">
                <a:ea typeface="+mn-lt"/>
                <a:cs typeface="+mn-lt"/>
              </a:rPr>
              <a:t>데스티니</a:t>
            </a:r>
            <a:r>
              <a:rPr lang="ko-KR" sz="1600" b="1" kern="0" dirty="0">
                <a:ea typeface="+mn-lt"/>
                <a:cs typeface="+mn-lt"/>
              </a:rPr>
              <a:t> 시리즈</a:t>
            </a:r>
            <a:r>
              <a:rPr lang="en-US" altLang="ko-KR" sz="1600" b="1" kern="0" dirty="0">
                <a:ea typeface="+mn-lt"/>
                <a:cs typeface="+mn-lt"/>
              </a:rPr>
              <a:t>,</a:t>
            </a:r>
            <a:r>
              <a:rPr lang="ko-KR" altLang="en-US" sz="1600" b="1" kern="0" dirty="0">
                <a:ea typeface="+mn-lt"/>
                <a:cs typeface="+mn-lt"/>
              </a:rPr>
              <a:t> </a:t>
            </a:r>
            <a:r>
              <a:rPr lang="ko-KR" altLang="en-US" sz="1600" b="1" kern="0" dirty="0" err="1">
                <a:ea typeface="+mn-lt"/>
                <a:cs typeface="+mn-lt"/>
              </a:rPr>
              <a:t>오버워치를</a:t>
            </a:r>
            <a:r>
              <a:rPr lang="ko-KR" altLang="en-US" sz="1600" b="1" kern="0" dirty="0">
                <a:ea typeface="+mn-lt"/>
                <a:cs typeface="+mn-lt"/>
              </a:rPr>
              <a:t> 만든</a:t>
            </a:r>
            <a:r>
              <a:rPr lang="ko-KR" sz="1600" b="1" kern="0" dirty="0">
                <a:ea typeface="+mn-lt"/>
                <a:cs typeface="+mn-lt"/>
              </a:rPr>
              <a:t> 것을 알 수 있습니다.</a:t>
            </a:r>
            <a:endParaRPr lang="ko-KR" sz="1600" b="1" dirty="0">
              <a:ea typeface="+mn-lt"/>
              <a:cs typeface="+mn-lt"/>
            </a:endParaRPr>
          </a:p>
          <a:p>
            <a:pPr defTabSz="914126">
              <a:defRPr/>
            </a:pPr>
            <a:endParaRPr lang="ko-KR" sz="1600" b="1" kern="0" dirty="0">
              <a:ea typeface="맑은 고딕" panose="020B0503020000020004" pitchFamily="34" charset="-127"/>
              <a:cs typeface="+mn-lt"/>
            </a:endParaRPr>
          </a:p>
          <a:p>
            <a:pPr defTabSz="914126">
              <a:defRPr/>
            </a:pPr>
            <a:endParaRPr lang="ko-KR" sz="1600" b="1" kern="0" dirty="0">
              <a:ea typeface="맑은 고딕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B4AFDEE9-C694-4755-DD40-227006AD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490" y="929119"/>
            <a:ext cx="4762959" cy="55394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16D03F-72D2-C3ED-BC5C-1E9FFA37FEF9}"/>
              </a:ext>
            </a:extLst>
          </p:cNvPr>
          <p:cNvSpPr/>
          <p:nvPr/>
        </p:nvSpPr>
        <p:spPr>
          <a:xfrm>
            <a:off x="7814918" y="1129171"/>
            <a:ext cx="1220163" cy="58369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ea typeface="맑은 고딕"/>
              </a:rPr>
              <a:t>Activision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사용 플랫폼</a:t>
            </a:r>
            <a:endParaRPr 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7BB6F4-1A3D-B304-BF0C-91EEDA4E0CF5}"/>
              </a:ext>
            </a:extLst>
          </p:cNvPr>
          <p:cNvSpPr/>
          <p:nvPr/>
        </p:nvSpPr>
        <p:spPr>
          <a:xfrm>
            <a:off x="10273743" y="1137027"/>
            <a:ext cx="1220163" cy="58369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ea typeface="맑은 고딕"/>
              </a:rPr>
              <a:t>Activision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 </a:t>
            </a:r>
            <a:endParaRPr lang="ko-KR" sz="12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출시 장르</a:t>
            </a:r>
            <a:endParaRPr 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32D0DD-EEEF-EB40-421D-72184B0A55AC}"/>
              </a:ext>
            </a:extLst>
          </p:cNvPr>
          <p:cNvSpPr/>
          <p:nvPr/>
        </p:nvSpPr>
        <p:spPr>
          <a:xfrm>
            <a:off x="7814918" y="3061666"/>
            <a:ext cx="1220163" cy="58369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ea typeface="맑은 고딕"/>
              </a:rPr>
              <a:t>Activision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 </a:t>
            </a:r>
            <a:endParaRPr lang="ko-KR" sz="12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지역별 출고량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12BAD-8441-9EA7-5019-296B0CB4B5C3}"/>
              </a:ext>
            </a:extLst>
          </p:cNvPr>
          <p:cNvSpPr/>
          <p:nvPr/>
        </p:nvSpPr>
        <p:spPr>
          <a:xfrm>
            <a:off x="10328732" y="3006676"/>
            <a:ext cx="1220163" cy="58369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ea typeface="맑은 고딕"/>
              </a:rPr>
              <a:t>Activision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 </a:t>
            </a:r>
            <a:endParaRPr lang="ko-KR" sz="12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출시한 게임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27112B-75B8-11D4-8D79-6C198FC3250A}"/>
              </a:ext>
            </a:extLst>
          </p:cNvPr>
          <p:cNvSpPr/>
          <p:nvPr/>
        </p:nvSpPr>
        <p:spPr>
          <a:xfrm>
            <a:off x="7092196" y="4915604"/>
            <a:ext cx="1220163" cy="58369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ea typeface="맑은 고딕"/>
              </a:rPr>
              <a:t>Activision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 </a:t>
            </a:r>
            <a:endParaRPr lang="ko-KR" sz="12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연도별 출고량</a:t>
            </a:r>
          </a:p>
        </p:txBody>
      </p:sp>
    </p:spTree>
    <p:extLst>
      <p:ext uri="{BB962C8B-B14F-4D97-AF65-F5344CB8AC3E}">
        <p14:creationId xmlns:p14="http://schemas.microsoft.com/office/powerpoint/2010/main" val="258589716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303039"/>
            <a:ext cx="56075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sz="2400" b="1" dirty="0">
                <a:latin typeface="LG스마트체 Bold"/>
                <a:ea typeface="LG스마트체 Regular"/>
              </a:rPr>
              <a:t>7. </a:t>
            </a:r>
            <a:r>
              <a:rPr lang="en-US" sz="2400" b="1" dirty="0" err="1">
                <a:latin typeface="LG스마트체 Bold"/>
                <a:ea typeface="LG스마트체 Regular"/>
                <a:cs typeface="Arial"/>
              </a:rPr>
              <a:t>협업할</a:t>
            </a:r>
            <a:r>
              <a:rPr lang="en-US" sz="2400" b="1" dirty="0">
                <a:latin typeface="LG스마트체 Bold"/>
                <a:ea typeface="LG스마트체 Regular"/>
                <a:cs typeface="Arial"/>
              </a:rPr>
              <a:t> </a:t>
            </a:r>
            <a:r>
              <a:rPr lang="en-US" sz="2400" b="1" dirty="0" err="1">
                <a:latin typeface="LG스마트체 Bold"/>
                <a:ea typeface="LG스마트체 Regular"/>
                <a:cs typeface="Arial"/>
              </a:rPr>
              <a:t>게임회사</a:t>
            </a:r>
            <a:r>
              <a:rPr lang="en-US" sz="2400" b="1" dirty="0">
                <a:latin typeface="LG스마트체 Bold"/>
                <a:ea typeface="LG스마트체 Regular"/>
                <a:cs typeface="Arial"/>
              </a:rPr>
              <a:t> </a:t>
            </a:r>
            <a:r>
              <a:rPr lang="en-US" sz="2400" b="1" dirty="0" err="1">
                <a:latin typeface="LG스마트체 Bold"/>
                <a:ea typeface="LG스마트체 Regular"/>
                <a:cs typeface="Arial"/>
              </a:rPr>
              <a:t>찾고</a:t>
            </a:r>
            <a:r>
              <a:rPr lang="en-US" sz="2400" b="1" dirty="0">
                <a:latin typeface="LG스마트체 Bold"/>
                <a:ea typeface="LG스마트체 Regular"/>
                <a:cs typeface="Arial"/>
              </a:rPr>
              <a:t> </a:t>
            </a:r>
            <a:r>
              <a:rPr lang="en-US" sz="2400" b="1" dirty="0" err="1">
                <a:latin typeface="LG스마트체 Bold"/>
                <a:ea typeface="LG스마트체 Regular"/>
                <a:cs typeface="Arial"/>
              </a:rPr>
              <a:t>분석하기</a:t>
            </a:r>
            <a:endParaRPr lang="ko-KR" altLang="en-US" dirty="0" err="1"/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8009" y="973640"/>
            <a:ext cx="5316511" cy="74269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게임회사와 플랫폼의 상관관계 검정</a:t>
            </a: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4CD63DEF-6A64-E3E1-8BD2-F1917128CA22}"/>
              </a:ext>
            </a:extLst>
          </p:cNvPr>
          <p:cNvSpPr/>
          <p:nvPr/>
        </p:nvSpPr>
        <p:spPr bwMode="auto">
          <a:xfrm>
            <a:off x="556136" y="4943527"/>
            <a:ext cx="5611033" cy="123613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defTabSz="914126">
              <a:defRPr/>
            </a:pPr>
            <a:endParaRPr lang="en-US" altLang="ko-KR" b="1" kern="0" dirty="0">
              <a:ea typeface="+mn-lt"/>
              <a:cs typeface="+mn-lt"/>
            </a:endParaRPr>
          </a:p>
          <a:p>
            <a:pPr defTabSz="914126">
              <a:defRPr/>
            </a:pPr>
            <a:r>
              <a:rPr lang="en-US" b="1" kern="0" dirty="0">
                <a:ea typeface="+mn-lt"/>
                <a:cs typeface="+mn-lt"/>
              </a:rPr>
              <a:t>p-</a:t>
            </a:r>
            <a:r>
              <a:rPr lang="en-US" b="1" kern="0" dirty="0" err="1">
                <a:ea typeface="+mn-lt"/>
                <a:cs typeface="+mn-lt"/>
              </a:rPr>
              <a:t>value가</a:t>
            </a:r>
            <a:r>
              <a:rPr lang="en-US" b="1" kern="0" dirty="0">
                <a:ea typeface="+mn-lt"/>
                <a:cs typeface="+mn-lt"/>
              </a:rPr>
              <a:t> 0보다 </a:t>
            </a:r>
            <a:r>
              <a:rPr lang="en-US" b="1" kern="0" dirty="0" err="1">
                <a:ea typeface="+mn-lt"/>
                <a:cs typeface="+mn-lt"/>
              </a:rPr>
              <a:t>작으므로</a:t>
            </a:r>
            <a:r>
              <a:rPr lang="en-US" b="1" kern="0" dirty="0">
                <a:ea typeface="+mn-lt"/>
                <a:cs typeface="+mn-lt"/>
              </a:rPr>
              <a:t> </a:t>
            </a:r>
            <a:r>
              <a:rPr lang="en-US" b="1" kern="0" dirty="0" err="1">
                <a:ea typeface="+mn-lt"/>
                <a:cs typeface="+mn-lt"/>
              </a:rPr>
              <a:t>귀무가설을</a:t>
            </a:r>
            <a:r>
              <a:rPr lang="en-US" b="1" kern="0" dirty="0">
                <a:ea typeface="+mn-lt"/>
                <a:cs typeface="+mn-lt"/>
              </a:rPr>
              <a:t> </a:t>
            </a:r>
            <a:r>
              <a:rPr lang="en-US" b="1" kern="0" dirty="0" err="1">
                <a:ea typeface="+mn-lt"/>
                <a:cs typeface="+mn-lt"/>
              </a:rPr>
              <a:t>기각한다</a:t>
            </a:r>
            <a:r>
              <a:rPr lang="en-US" b="1" kern="0" dirty="0">
                <a:ea typeface="+mn-lt"/>
                <a:cs typeface="+mn-lt"/>
              </a:rPr>
              <a:t>. 즉, </a:t>
            </a:r>
            <a:r>
              <a:rPr lang="en-US" b="1" kern="0" dirty="0" err="1">
                <a:ea typeface="+mn-lt"/>
                <a:cs typeface="+mn-lt"/>
              </a:rPr>
              <a:t>게임회사와</a:t>
            </a:r>
            <a:r>
              <a:rPr lang="en-US" b="1" kern="0" dirty="0">
                <a:ea typeface="+mn-lt"/>
                <a:cs typeface="+mn-lt"/>
              </a:rPr>
              <a:t> </a:t>
            </a:r>
            <a:r>
              <a:rPr lang="en-US" b="1" kern="0" dirty="0" err="1">
                <a:ea typeface="+mn-lt"/>
                <a:cs typeface="+mn-lt"/>
              </a:rPr>
              <a:t>플렛폼은</a:t>
            </a:r>
            <a:r>
              <a:rPr lang="en-US" b="1" kern="0" dirty="0">
                <a:ea typeface="+mn-lt"/>
                <a:cs typeface="+mn-lt"/>
              </a:rPr>
              <a:t> </a:t>
            </a:r>
            <a:r>
              <a:rPr lang="en-US" b="1" kern="0" dirty="0" err="1">
                <a:ea typeface="+mn-lt"/>
                <a:cs typeface="+mn-lt"/>
              </a:rPr>
              <a:t>상관관계가</a:t>
            </a:r>
            <a:r>
              <a:rPr lang="en-US" b="1" kern="0" dirty="0">
                <a:ea typeface="+mn-lt"/>
                <a:cs typeface="+mn-lt"/>
              </a:rPr>
              <a:t> </a:t>
            </a:r>
            <a:r>
              <a:rPr lang="en-US" b="1" kern="0" dirty="0" err="1">
                <a:ea typeface="+mn-lt"/>
                <a:cs typeface="+mn-lt"/>
              </a:rPr>
              <a:t>있다고</a:t>
            </a:r>
            <a:r>
              <a:rPr lang="en-US" b="1" kern="0" dirty="0">
                <a:ea typeface="+mn-lt"/>
                <a:cs typeface="+mn-lt"/>
              </a:rPr>
              <a:t> </a:t>
            </a:r>
            <a:r>
              <a:rPr lang="en-US" b="1" kern="0" dirty="0" err="1">
                <a:ea typeface="+mn-lt"/>
                <a:cs typeface="+mn-lt"/>
              </a:rPr>
              <a:t>판단한다</a:t>
            </a:r>
            <a:r>
              <a:rPr lang="en-US" b="1" kern="0" dirty="0">
                <a:ea typeface="+mn-lt"/>
                <a:cs typeface="+mn-lt"/>
              </a:rPr>
              <a:t>.</a:t>
            </a:r>
            <a:endParaRPr lang="en-US" b="1" dirty="0">
              <a:ea typeface="맑은 고딕"/>
            </a:endParaRPr>
          </a:p>
          <a:p>
            <a:pPr algn="ctr" defTabSz="914126">
              <a:defRPr/>
            </a:pPr>
            <a:endParaRPr lang="ko-KR" b="1" kern="0" dirty="0">
              <a:ea typeface="맑은 고딕" panose="020B0503020000020004" pitchFamily="34" charset="-127"/>
              <a:cs typeface="+mn-lt"/>
            </a:endParaRPr>
          </a:p>
          <a:p>
            <a:pPr algn="ctr" defTabSz="914126">
              <a:defRPr/>
            </a:pPr>
            <a:endParaRPr lang="ko-KR" b="1" kern="0" dirty="0">
              <a:ea typeface="맑은 고딕"/>
            </a:endParaRPr>
          </a:p>
        </p:txBody>
      </p:sp>
      <p:sp>
        <p:nvSpPr>
          <p:cNvPr id="3" name="모서리가 둥근 직사각형 40">
            <a:extLst>
              <a:ext uri="{FF2B5EF4-FFF2-40B4-BE49-F238E27FC236}">
                <a16:creationId xmlns:a16="http://schemas.microsoft.com/office/drawing/2014/main" id="{516C6480-912E-3106-9053-96511CCA5382}"/>
              </a:ext>
            </a:extLst>
          </p:cNvPr>
          <p:cNvSpPr/>
          <p:nvPr/>
        </p:nvSpPr>
        <p:spPr>
          <a:xfrm>
            <a:off x="6346780" y="973639"/>
            <a:ext cx="5316511" cy="74269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게임회사와 장르의 상관관계 검정</a:t>
            </a:r>
          </a:p>
        </p:txBody>
      </p:sp>
      <p:pic>
        <p:nvPicPr>
          <p:cNvPr id="5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0EFF4CB-1084-EBB8-A8F4-B39A2BC33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7" y="2016674"/>
            <a:ext cx="5488236" cy="2347255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C157EAB-6928-740F-DD6F-759C12FD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88" y="2016674"/>
            <a:ext cx="5322983" cy="2282990"/>
          </a:xfrm>
          <a:prstGeom prst="rect">
            <a:avLst/>
          </a:prstGeom>
        </p:spPr>
      </p:pic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B5813C88-ECFD-79E5-F620-5230B3076C13}"/>
              </a:ext>
            </a:extLst>
          </p:cNvPr>
          <p:cNvSpPr/>
          <p:nvPr/>
        </p:nvSpPr>
        <p:spPr bwMode="auto">
          <a:xfrm>
            <a:off x="6349172" y="4943527"/>
            <a:ext cx="5611033" cy="123613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defTabSz="914126">
              <a:defRPr/>
            </a:pPr>
            <a:endParaRPr lang="en-US" altLang="ko-KR" b="1" kern="0" dirty="0">
              <a:ea typeface="+mn-lt"/>
              <a:cs typeface="+mn-lt"/>
            </a:endParaRPr>
          </a:p>
          <a:p>
            <a:pPr defTabSz="914126">
              <a:defRPr/>
            </a:pPr>
            <a:r>
              <a:rPr lang="en-US" b="1" kern="0" dirty="0">
                <a:ea typeface="+mn-lt"/>
                <a:cs typeface="+mn-lt"/>
              </a:rPr>
              <a:t>p-</a:t>
            </a:r>
            <a:r>
              <a:rPr lang="en-US" b="1" kern="0" dirty="0" err="1">
                <a:ea typeface="+mn-lt"/>
                <a:cs typeface="+mn-lt"/>
              </a:rPr>
              <a:t>value가</a:t>
            </a:r>
            <a:r>
              <a:rPr lang="en-US" b="1" kern="0" dirty="0">
                <a:ea typeface="+mn-lt"/>
                <a:cs typeface="+mn-lt"/>
              </a:rPr>
              <a:t> 0보다 </a:t>
            </a:r>
            <a:r>
              <a:rPr lang="en-US" b="1" kern="0" dirty="0" err="1">
                <a:ea typeface="+mn-lt"/>
                <a:cs typeface="+mn-lt"/>
              </a:rPr>
              <a:t>작으므로</a:t>
            </a:r>
            <a:r>
              <a:rPr lang="en-US" b="1" kern="0" dirty="0">
                <a:ea typeface="+mn-lt"/>
                <a:cs typeface="+mn-lt"/>
              </a:rPr>
              <a:t> </a:t>
            </a:r>
            <a:r>
              <a:rPr lang="en-US" b="1" kern="0" dirty="0" err="1">
                <a:ea typeface="+mn-lt"/>
                <a:cs typeface="+mn-lt"/>
              </a:rPr>
              <a:t>귀무가설을</a:t>
            </a:r>
            <a:r>
              <a:rPr lang="en-US" b="1" kern="0" dirty="0">
                <a:ea typeface="+mn-lt"/>
                <a:cs typeface="+mn-lt"/>
              </a:rPr>
              <a:t> </a:t>
            </a:r>
            <a:r>
              <a:rPr lang="en-US" b="1" kern="0" dirty="0" err="1">
                <a:ea typeface="+mn-lt"/>
                <a:cs typeface="+mn-lt"/>
              </a:rPr>
              <a:t>기각한다</a:t>
            </a:r>
            <a:r>
              <a:rPr lang="en-US" b="1" kern="0" dirty="0">
                <a:ea typeface="+mn-lt"/>
                <a:cs typeface="+mn-lt"/>
              </a:rPr>
              <a:t>. 즉, </a:t>
            </a:r>
            <a:r>
              <a:rPr lang="en-US" b="1" kern="0" dirty="0" err="1">
                <a:ea typeface="+mn-lt"/>
                <a:cs typeface="+mn-lt"/>
              </a:rPr>
              <a:t>게임회사와</a:t>
            </a:r>
            <a:r>
              <a:rPr lang="en-US" b="1" kern="0" dirty="0">
                <a:ea typeface="+mn-lt"/>
                <a:cs typeface="+mn-lt"/>
              </a:rPr>
              <a:t> </a:t>
            </a:r>
            <a:r>
              <a:rPr lang="ko-KR" altLang="en-US" b="1" kern="0" dirty="0">
                <a:ea typeface="+mn-lt"/>
                <a:cs typeface="+mn-lt"/>
              </a:rPr>
              <a:t>장르는</a:t>
            </a:r>
            <a:r>
              <a:rPr lang="en-US" b="1" kern="0" dirty="0">
                <a:ea typeface="+mn-lt"/>
                <a:cs typeface="+mn-lt"/>
              </a:rPr>
              <a:t> </a:t>
            </a:r>
            <a:r>
              <a:rPr lang="en-US" b="1" kern="0" dirty="0" err="1">
                <a:ea typeface="+mn-lt"/>
                <a:cs typeface="+mn-lt"/>
              </a:rPr>
              <a:t>상관관계가</a:t>
            </a:r>
            <a:r>
              <a:rPr lang="en-US" b="1" kern="0" dirty="0">
                <a:ea typeface="+mn-lt"/>
                <a:cs typeface="+mn-lt"/>
              </a:rPr>
              <a:t> </a:t>
            </a:r>
            <a:r>
              <a:rPr lang="en-US" b="1" kern="0" dirty="0" err="1">
                <a:ea typeface="+mn-lt"/>
                <a:cs typeface="+mn-lt"/>
              </a:rPr>
              <a:t>있다고</a:t>
            </a:r>
            <a:r>
              <a:rPr lang="en-US" b="1" kern="0" dirty="0">
                <a:ea typeface="+mn-lt"/>
                <a:cs typeface="+mn-lt"/>
              </a:rPr>
              <a:t> </a:t>
            </a:r>
            <a:r>
              <a:rPr lang="en-US" b="1" kern="0" dirty="0" err="1">
                <a:ea typeface="+mn-lt"/>
                <a:cs typeface="+mn-lt"/>
              </a:rPr>
              <a:t>판단한다</a:t>
            </a:r>
            <a:r>
              <a:rPr lang="en-US" b="1" kern="0" dirty="0">
                <a:ea typeface="+mn-lt"/>
                <a:cs typeface="+mn-lt"/>
              </a:rPr>
              <a:t>.</a:t>
            </a:r>
            <a:endParaRPr lang="en-US" b="1" dirty="0">
              <a:ea typeface="+mn-lt"/>
              <a:cs typeface="+mn-lt"/>
            </a:endParaRPr>
          </a:p>
          <a:p>
            <a:pPr algn="ctr" defTabSz="914126">
              <a:defRPr/>
            </a:pPr>
            <a:endParaRPr lang="ko-KR" b="1" kern="0" dirty="0">
              <a:ea typeface="맑은 고딕" panose="020B0503020000020004" pitchFamily="34" charset="-127"/>
              <a:cs typeface="+mn-lt"/>
            </a:endParaRPr>
          </a:p>
          <a:p>
            <a:pPr algn="ctr" defTabSz="914126">
              <a:defRPr/>
            </a:pPr>
            <a:endParaRPr lang="ko-KR" b="1" kern="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323741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303039"/>
            <a:ext cx="56075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2400" b="1" dirty="0">
                <a:latin typeface="Malgun Gothic"/>
                <a:ea typeface="LG스마트체 Bold"/>
              </a:rPr>
              <a:t>8. </a:t>
            </a:r>
            <a:r>
              <a:rPr lang="en-US" altLang="ko-KR" sz="2400" b="1" dirty="0" err="1">
                <a:latin typeface="Malgun Gothic"/>
                <a:ea typeface="LG스마트체2.0 Bold"/>
                <a:cs typeface="Arial Unicode MS"/>
              </a:rPr>
              <a:t>결론</a:t>
            </a:r>
            <a:endParaRPr lang="en-US" altLang="ko-KR" sz="2400" b="1" dirty="0" err="1">
              <a:latin typeface="Malgun Gothic"/>
              <a:ea typeface="LG스마트체 Bold" panose="020B0600000101010101" pitchFamily="50" charset="-127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52908" y="1481639"/>
            <a:ext cx="10650511" cy="4351269"/>
          </a:xfrm>
          <a:prstGeom prst="roundRect">
            <a:avLst>
              <a:gd name="adj" fmla="val 4975"/>
            </a:avLst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2400" b="1" dirty="0">
                <a:latin typeface="+mn-ea"/>
                <a:cs typeface="+mn-lt"/>
              </a:rPr>
              <a:t>게임회사 </a:t>
            </a:r>
            <a:r>
              <a:rPr lang="ko-KR" sz="2400" b="1" dirty="0" err="1">
                <a:latin typeface="+mn-ea"/>
                <a:cs typeface="+mn-lt"/>
              </a:rPr>
              <a:t>Activision과</a:t>
            </a:r>
            <a:r>
              <a:rPr lang="ko-KR" sz="2400" b="1" dirty="0">
                <a:latin typeface="+mn-ea"/>
                <a:cs typeface="+mn-lt"/>
              </a:rPr>
              <a:t> 협력 하여 다음 분기에 출시할 게임을 개발합니다.</a:t>
            </a:r>
            <a:endParaRPr lang="ko-KR" sz="2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2400" b="1" dirty="0">
                <a:latin typeface="+mn-ea"/>
                <a:cs typeface="+mn-lt"/>
              </a:rPr>
              <a:t>플랫폼은 PS4와 </a:t>
            </a:r>
            <a:r>
              <a:rPr lang="ko-KR" sz="2400" b="1" dirty="0" err="1">
                <a:latin typeface="+mn-ea"/>
                <a:cs typeface="+mn-lt"/>
              </a:rPr>
              <a:t>XboxOne으로</a:t>
            </a:r>
            <a:r>
              <a:rPr lang="ko-KR" sz="2400" b="1" dirty="0">
                <a:latin typeface="+mn-ea"/>
                <a:cs typeface="+mn-lt"/>
              </a:rPr>
              <a:t> 이용</a:t>
            </a:r>
            <a:endParaRPr lang="ko-KR" sz="2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2400" b="1" dirty="0">
                <a:latin typeface="+mn-ea"/>
                <a:cs typeface="+mn-lt"/>
              </a:rPr>
              <a:t>출시하여 공략할 시장은 북미(NA)와 유럽</a:t>
            </a:r>
            <a:r>
              <a:rPr lang="en-US" altLang="ko-KR" sz="2400" b="1" dirty="0">
                <a:latin typeface="+mn-ea"/>
                <a:cs typeface="+mn-lt"/>
              </a:rPr>
              <a:t>(EU)</a:t>
            </a:r>
            <a:r>
              <a:rPr lang="ko-KR" sz="2400" b="1" dirty="0">
                <a:latin typeface="+mn-ea"/>
                <a:cs typeface="+mn-lt"/>
              </a:rPr>
              <a:t> 시장입니다.</a:t>
            </a:r>
            <a:endParaRPr lang="ko-KR" sz="2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2400" b="1" dirty="0">
                <a:latin typeface="+mn-ea"/>
                <a:cs typeface="+mn-lt"/>
              </a:rPr>
              <a:t>게임의 장르는 </a:t>
            </a:r>
            <a:r>
              <a:rPr lang="ko-KR" sz="2400" b="1" dirty="0" err="1">
                <a:latin typeface="+mn-ea"/>
                <a:cs typeface="+mn-lt"/>
              </a:rPr>
              <a:t>Shooting</a:t>
            </a:r>
            <a:r>
              <a:rPr lang="ko-KR" sz="2400" b="1" dirty="0">
                <a:latin typeface="+mn-ea"/>
                <a:cs typeface="+mn-lt"/>
              </a:rPr>
              <a:t> 게임으로 </a:t>
            </a:r>
            <a:r>
              <a:rPr lang="ko-KR" sz="2400" b="1" dirty="0" err="1">
                <a:latin typeface="+mn-ea"/>
                <a:cs typeface="+mn-lt"/>
              </a:rPr>
              <a:t>Activision의</a:t>
            </a:r>
            <a:r>
              <a:rPr lang="ko-KR" sz="2400" b="1" dirty="0">
                <a:latin typeface="+mn-ea"/>
                <a:cs typeface="+mn-lt"/>
              </a:rPr>
              <a:t> 슈팅 게임 중 인기가 많았던 </a:t>
            </a:r>
            <a:r>
              <a:rPr lang="ko-KR" sz="2400" b="1" dirty="0" err="1">
                <a:latin typeface="+mn-ea"/>
                <a:cs typeface="+mn-lt"/>
              </a:rPr>
              <a:t>콜오브</a:t>
            </a:r>
            <a:r>
              <a:rPr lang="ko-KR" sz="2400" b="1" dirty="0">
                <a:latin typeface="+mn-ea"/>
                <a:cs typeface="+mn-lt"/>
              </a:rPr>
              <a:t> </a:t>
            </a:r>
            <a:r>
              <a:rPr lang="ko-KR" sz="2400" b="1" dirty="0" err="1">
                <a:latin typeface="+mn-ea"/>
                <a:cs typeface="+mn-lt"/>
              </a:rPr>
              <a:t>듀티의</a:t>
            </a:r>
            <a:r>
              <a:rPr lang="ko-KR" sz="2400" b="1" dirty="0">
                <a:latin typeface="+mn-ea"/>
                <a:cs typeface="+mn-lt"/>
              </a:rPr>
              <a:t> 새 시리즈를 출시하는 </a:t>
            </a:r>
            <a:r>
              <a:rPr lang="ko-KR" altLang="en-US" sz="2400" b="1" dirty="0">
                <a:latin typeface="+mn-ea"/>
                <a:cs typeface="+mn-lt"/>
              </a:rPr>
              <a:t>것이 </a:t>
            </a:r>
            <a:r>
              <a:rPr lang="ko-KR" sz="2400" b="1" dirty="0">
                <a:latin typeface="+mn-ea"/>
                <a:cs typeface="+mn-lt"/>
              </a:rPr>
              <a:t>좋을 것이라고 결론 </a:t>
            </a:r>
            <a:r>
              <a:rPr lang="ko-KR" altLang="en-US" sz="2400" b="1" dirty="0">
                <a:latin typeface="+mn-ea"/>
                <a:cs typeface="+mn-lt"/>
              </a:rPr>
              <a:t>지었습니다</a:t>
            </a:r>
            <a:r>
              <a:rPr lang="ko-KR" sz="2400" b="1" dirty="0">
                <a:latin typeface="+mn-ea"/>
                <a:cs typeface="+mn-lt"/>
              </a:rPr>
              <a:t>.</a:t>
            </a:r>
            <a:endParaRPr 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082595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7309" y="2701137"/>
            <a:ext cx="237584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Malgun Gothic"/>
                <a:ea typeface="LG스마트체 SemiBold"/>
              </a:rPr>
              <a:t>Thank you</a:t>
            </a:r>
            <a:endParaRPr lang="ko-KR" altLang="en-US" sz="3600" b="1" spc="-1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  <a:latin typeface="Malgun Gothic"/>
              <a:ea typeface="LG스마트체 Semi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55840" y="3429000"/>
            <a:ext cx="28993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3472963-EC30-1A6C-52BF-E29510B9F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8"/>
          <a:stretch/>
        </p:blipFill>
        <p:spPr>
          <a:xfrm>
            <a:off x="7182173" y="-701040"/>
            <a:ext cx="2906713" cy="2180665"/>
          </a:xfrm>
          <a:prstGeom prst="rect">
            <a:avLst/>
          </a:prstGeom>
        </p:spPr>
      </p:pic>
      <p:pic>
        <p:nvPicPr>
          <p:cNvPr id="8" name="그림 7" descr="계란, 옅은이(가) 표시된 사진&#10;&#10;자동 생성된 설명">
            <a:extLst>
              <a:ext uri="{FF2B5EF4-FFF2-40B4-BE49-F238E27FC236}">
                <a16:creationId xmlns:a16="http://schemas.microsoft.com/office/drawing/2014/main" id="{0EF3A699-E55D-85F7-40AC-4CE6A184A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58"/>
          <a:stretch/>
        </p:blipFill>
        <p:spPr>
          <a:xfrm>
            <a:off x="1337627" y="3764597"/>
            <a:ext cx="4238625" cy="23923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A5CA21-3951-3240-CAB0-05BF4EEFCB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-7572" r="-2081" b="-3704"/>
          <a:stretch/>
        </p:blipFill>
        <p:spPr>
          <a:xfrm>
            <a:off x="10014372" y="3544179"/>
            <a:ext cx="1981201" cy="21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8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31363" y="1418974"/>
            <a:ext cx="6378669" cy="445295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데이터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설명</a:t>
            </a:r>
            <a:endParaRPr lang="en-US" altLang="ko-KR" sz="2400" b="1" dirty="0">
              <a:latin typeface="LG스마트체 Regular"/>
              <a:ea typeface="LG스마트체2.0 Bold"/>
              <a:cs typeface="Arial Unicode MS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EDA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과정</a:t>
            </a:r>
            <a:endParaRPr lang="en-US" dirty="0" err="1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PCA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분석</a:t>
            </a:r>
            <a:endParaRPr lang="en-US" altLang="ko-KR" sz="2400" b="1" dirty="0" err="1">
              <a:ea typeface="LG스마트체2.0 Bold"/>
              <a:cs typeface="Arial Unicode MS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지역에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따라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선호하는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게임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장르의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유무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분석</a:t>
            </a:r>
            <a:endParaRPr lang="en-US" altLang="ko-KR" sz="2400" b="1" dirty="0" err="1">
              <a:ea typeface="LG스마트체2.0 Bold"/>
              <a:cs typeface="Arial Unicode MS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연도별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게임의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트렌드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알아보기</a:t>
            </a:r>
            <a:endParaRPr lang="en-US" dirty="0" err="1">
              <a:latin typeface="LG스마트체 Regular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최근에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인기가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 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많은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게임에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대한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분석</a:t>
            </a:r>
            <a:endParaRPr lang="en-US" dirty="0" err="1">
              <a:latin typeface="LG스마트체 Regular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latin typeface="LG스마트체2.0 Bold"/>
                <a:ea typeface="LG스마트체2.0 Bold"/>
                <a:cs typeface="Arial Unicode MS"/>
              </a:rPr>
              <a:t>협업할</a:t>
            </a:r>
            <a:r>
              <a:rPr lang="en-US" altLang="ko-KR" sz="2400" b="1" dirty="0">
                <a:latin typeface="LG스마트체2.0 Bold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2.0 Bold"/>
                <a:ea typeface="LG스마트체2.0 Bold"/>
                <a:cs typeface="Arial Unicode MS"/>
              </a:rPr>
              <a:t>게임회사</a:t>
            </a:r>
            <a:r>
              <a:rPr lang="en-US" altLang="ko-KR" sz="2400" b="1" dirty="0">
                <a:latin typeface="LG스마트체2.0 Bold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2.0 Bold"/>
                <a:ea typeface="LG스마트체2.0 Bold"/>
                <a:cs typeface="Arial Unicode MS"/>
              </a:rPr>
              <a:t>찾고</a:t>
            </a:r>
            <a:r>
              <a:rPr lang="en-US" altLang="ko-KR" sz="2400" b="1" dirty="0">
                <a:latin typeface="LG스마트체2.0 Bold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2.0 Bold"/>
                <a:ea typeface="LG스마트체2.0 Bold"/>
                <a:cs typeface="Arial Unicode MS"/>
              </a:rPr>
              <a:t>분석하기</a:t>
            </a:r>
            <a:endParaRPr lang="en-US" altLang="ko-KR" sz="2400" b="1" dirty="0" err="1">
              <a:latin typeface="LG스마트체2.0 Bold" panose="020B0600000101010101" pitchFamily="50" charset="-127"/>
              <a:ea typeface="LG스마트체2.0 Bold"/>
              <a:cs typeface="Arial Unicode MS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latin typeface="LG스마트체2.0 Bold" panose="020B0600000101010101" pitchFamily="50" charset="-127"/>
                <a:ea typeface="LG스마트체2.0 Bold"/>
                <a:cs typeface="Arial Unicode MS"/>
              </a:rPr>
              <a:t>결론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75521" y="620688"/>
            <a:ext cx="1580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Contents</a:t>
            </a:r>
            <a:endParaRPr lang="ko-KR" altLang="en-US" sz="2800"/>
          </a:p>
        </p:txBody>
      </p:sp>
      <p:cxnSp>
        <p:nvCxnSpPr>
          <p:cNvPr id="5" name="직선 연결선 4"/>
          <p:cNvCxnSpPr/>
          <p:nvPr/>
        </p:nvCxnSpPr>
        <p:spPr>
          <a:xfrm>
            <a:off x="1891081" y="1162958"/>
            <a:ext cx="1324599" cy="0"/>
          </a:xfrm>
          <a:prstGeom prst="line">
            <a:avLst/>
          </a:prstGeom>
          <a:ln w="57150" cap="rnd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7282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t="21591" r="52303" b="23500"/>
          <a:stretch/>
        </p:blipFill>
        <p:spPr>
          <a:xfrm>
            <a:off x="551384" y="277240"/>
            <a:ext cx="1521129" cy="139875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E12B6F-10EA-4875-836F-8979BEA77498}"/>
              </a:ext>
            </a:extLst>
          </p:cNvPr>
          <p:cNvSpPr/>
          <p:nvPr/>
        </p:nvSpPr>
        <p:spPr>
          <a:xfrm>
            <a:off x="856431" y="665067"/>
            <a:ext cx="4303781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b="1" dirty="0">
                <a:latin typeface="Malgun Gothic"/>
                <a:ea typeface="Malgun Gothic"/>
              </a:rPr>
              <a:t>Goal</a:t>
            </a:r>
            <a:endParaRPr lang="en-US" altLang="ko-KR" sz="3200" b="1" dirty="0">
              <a:latin typeface="Malgun Gothic"/>
              <a:ea typeface="Malgun Gothic"/>
            </a:endParaRPr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2CC2DFAD-F1CF-49B2-85A1-7683A08A80B6}"/>
              </a:ext>
            </a:extLst>
          </p:cNvPr>
          <p:cNvSpPr/>
          <p:nvPr/>
        </p:nvSpPr>
        <p:spPr>
          <a:xfrm>
            <a:off x="1320800" y="3644900"/>
            <a:ext cx="9550400" cy="1100666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ea typeface="+mn-lt"/>
                <a:cs typeface="+mn-lt"/>
              </a:rPr>
              <a:t>게임</a:t>
            </a:r>
            <a:r>
              <a:rPr lang="en-US" altLang="ko-KR" sz="2400" b="1" dirty="0">
                <a:ea typeface="+mn-lt"/>
                <a:cs typeface="+mn-lt"/>
              </a:rPr>
              <a:t> </a:t>
            </a:r>
            <a:r>
              <a:rPr lang="en-US" altLang="ko-KR" sz="2400" b="1" dirty="0" err="1">
                <a:ea typeface="+mn-lt"/>
                <a:cs typeface="+mn-lt"/>
              </a:rPr>
              <a:t>데이터를</a:t>
            </a:r>
            <a:r>
              <a:rPr lang="en-US" altLang="ko-KR" sz="2400" b="1" dirty="0">
                <a:ea typeface="+mn-lt"/>
                <a:cs typeface="+mn-lt"/>
              </a:rPr>
              <a:t> </a:t>
            </a:r>
            <a:r>
              <a:rPr lang="ko-KR" altLang="en-US" sz="2400" b="1" dirty="0">
                <a:ea typeface="+mn-lt"/>
                <a:cs typeface="+mn-lt"/>
              </a:rPr>
              <a:t>분석하여 </a:t>
            </a:r>
            <a:r>
              <a:rPr lang="en-US" altLang="ko-KR" sz="2400" b="1" dirty="0" err="1">
                <a:ea typeface="+mn-lt"/>
                <a:cs typeface="+mn-lt"/>
              </a:rPr>
              <a:t>다음분기에</a:t>
            </a:r>
            <a:r>
              <a:rPr lang="en-US" altLang="ko-KR" sz="2400" b="1" dirty="0">
                <a:ea typeface="+mn-lt"/>
                <a:cs typeface="+mn-lt"/>
              </a:rPr>
              <a:t> </a:t>
            </a:r>
            <a:r>
              <a:rPr lang="en-US" altLang="ko-KR" sz="2400" b="1" dirty="0" err="1">
                <a:ea typeface="+mn-lt"/>
                <a:cs typeface="+mn-lt"/>
              </a:rPr>
              <a:t>출시</a:t>
            </a:r>
            <a:r>
              <a:rPr lang="en-US" altLang="ko-KR" sz="2400" b="1" dirty="0">
                <a:ea typeface="+mn-lt"/>
                <a:cs typeface="+mn-lt"/>
              </a:rPr>
              <a:t> 할 </a:t>
            </a:r>
            <a:r>
              <a:rPr lang="ko-KR" altLang="en-US" sz="2400" b="1" dirty="0">
                <a:ea typeface="+mn-lt"/>
                <a:cs typeface="+mn-lt"/>
              </a:rPr>
              <a:t>게임을 설계</a:t>
            </a:r>
            <a:endParaRPr lang="en-US" altLang="ko-KR" sz="2400" b="1" dirty="0">
              <a:ea typeface="맑은 고딕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2755024E-E091-1118-A77E-EA496548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575" y="1349116"/>
            <a:ext cx="2533003" cy="25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215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E72119A-3DC5-FB44-38BC-60ECCC1BB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7" y="1173217"/>
            <a:ext cx="5463819" cy="5208533"/>
          </a:xfrm>
          <a:prstGeom prst="rect">
            <a:avLst/>
          </a:prstGeom>
          <a:ln>
            <a:noFill/>
          </a:ln>
        </p:spPr>
      </p:pic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303039"/>
            <a:ext cx="56075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2400" b="1" dirty="0">
                <a:latin typeface="Malgun Gothic"/>
                <a:ea typeface="LG스마트체 Bold"/>
              </a:rPr>
              <a:t>1. </a:t>
            </a:r>
            <a:r>
              <a:rPr lang="en-US" altLang="ko-KR" sz="2400" b="1" dirty="0" err="1">
                <a:latin typeface="LG스마트체2.0 Bold"/>
                <a:ea typeface="LG스마트체2.0 Bold"/>
                <a:cs typeface="Arial Unicode MS"/>
              </a:rPr>
              <a:t>데이터</a:t>
            </a:r>
            <a:r>
              <a:rPr lang="en-US" altLang="ko-KR" sz="2400" b="1" dirty="0">
                <a:latin typeface="LG스마트체2.0 Bold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2.0 Bold"/>
                <a:ea typeface="LG스마트체2.0 Bold"/>
                <a:cs typeface="Arial Unicode MS"/>
              </a:rPr>
              <a:t>설명</a:t>
            </a:r>
            <a:endParaRPr lang="en-US" altLang="ko-KR" sz="2400" b="1" dirty="0" err="1">
              <a:latin typeface="LG스마트체2.0 Bold" panose="020B0600000101010101" pitchFamily="50" charset="-127"/>
              <a:ea typeface="LG스마트체2.0 Bold" panose="020B0600000101010101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6C484C-6643-4974-B9B4-96DF93FE96C8}"/>
              </a:ext>
            </a:extLst>
          </p:cNvPr>
          <p:cNvSpPr/>
          <p:nvPr/>
        </p:nvSpPr>
        <p:spPr>
          <a:xfrm>
            <a:off x="6396341" y="1312917"/>
            <a:ext cx="1453915" cy="1502250"/>
          </a:xfrm>
          <a:prstGeom prst="ellipse">
            <a:avLst/>
          </a:prstGeom>
          <a:solidFill>
            <a:srgbClr val="A50034"/>
          </a:solidFill>
          <a:ln>
            <a:solidFill>
              <a:srgbClr val="A50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Data</a:t>
            </a:r>
            <a:endParaRPr lang="en-US" altLang="ko-KR" sz="20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Columns</a:t>
            </a:r>
            <a:endParaRPr lang="en-US" altLang="ko-KR" sz="20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825603-73C2-4B1B-9A72-B1CD09821089}"/>
              </a:ext>
            </a:extLst>
          </p:cNvPr>
          <p:cNvSpPr txBox="1"/>
          <p:nvPr/>
        </p:nvSpPr>
        <p:spPr>
          <a:xfrm>
            <a:off x="6406925" y="2805931"/>
            <a:ext cx="5067526" cy="31667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FF"/>
                </a:solidFill>
                <a:latin typeface="+mn-ea"/>
                <a:cs typeface="+mn-lt"/>
              </a:rPr>
              <a:t>Name</a:t>
            </a:r>
            <a:r>
              <a:rPr lang="ko-KR" sz="1600" dirty="0">
                <a:solidFill>
                  <a:srgbClr val="0000FF"/>
                </a:solidFill>
                <a:latin typeface="+mn-ea"/>
                <a:cs typeface="+mn-lt"/>
              </a:rPr>
              <a:t> : 게임의 이름</a:t>
            </a:r>
            <a:endParaRPr lang="ko-KR" sz="16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sz="1600" dirty="0" err="1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Platform</a:t>
            </a:r>
            <a:r>
              <a:rPr lang="ko-KR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 : 게임이 지원되는 </a:t>
            </a:r>
            <a:r>
              <a:rPr lang="ko-KR" altLang="en-US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플랫폼</a:t>
            </a:r>
            <a:endParaRPr lang="ko-KR" sz="16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sz="1600" dirty="0" err="1">
                <a:solidFill>
                  <a:srgbClr val="0000FF"/>
                </a:solidFill>
                <a:latin typeface="+mn-ea"/>
                <a:cs typeface="+mn-lt"/>
              </a:rPr>
              <a:t>Year</a:t>
            </a:r>
            <a:r>
              <a:rPr lang="ko-KR" altLang="en-US" sz="1600" dirty="0">
                <a:solidFill>
                  <a:srgbClr val="0000FF"/>
                </a:solidFill>
                <a:latin typeface="+mn-ea"/>
                <a:cs typeface="+mn-lt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cs typeface="+mn-lt"/>
              </a:rPr>
              <a:t>:</a:t>
            </a:r>
            <a:r>
              <a:rPr lang="ko-KR" altLang="en-US" sz="1600" dirty="0">
                <a:solidFill>
                  <a:srgbClr val="0000FF"/>
                </a:solidFill>
                <a:latin typeface="+mn-ea"/>
                <a:cs typeface="+mn-lt"/>
              </a:rPr>
              <a:t> 게임이</a:t>
            </a:r>
            <a:r>
              <a:rPr lang="ko-KR" sz="1600" dirty="0">
                <a:solidFill>
                  <a:srgbClr val="0000FF"/>
                </a:solidFill>
                <a:latin typeface="+mn-ea"/>
                <a:cs typeface="+mn-lt"/>
              </a:rPr>
              <a:t> 출시된 연도</a:t>
            </a:r>
            <a:endParaRPr lang="en-US" sz="16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sz="1600" dirty="0" err="1">
                <a:solidFill>
                  <a:srgbClr val="0000FF"/>
                </a:solidFill>
                <a:latin typeface="+mn-ea"/>
                <a:cs typeface="+mn-lt"/>
              </a:rPr>
              <a:t>Genre</a:t>
            </a:r>
            <a:r>
              <a:rPr lang="ko-KR" sz="1600" dirty="0">
                <a:solidFill>
                  <a:srgbClr val="0000FF"/>
                </a:solidFill>
                <a:latin typeface="+mn-ea"/>
                <a:cs typeface="+mn-lt"/>
              </a:rPr>
              <a:t> : 게임의 장르</a:t>
            </a:r>
            <a:endParaRPr lang="en-US" sz="16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sz="1600" dirty="0">
                <a:solidFill>
                  <a:srgbClr val="0000FF"/>
                </a:solidFill>
                <a:latin typeface="+mn-ea"/>
                <a:cs typeface="+mn-lt"/>
              </a:rPr>
              <a:t>Publisher : 게임을 배급한 회사</a:t>
            </a:r>
            <a:endParaRPr lang="en-US" sz="16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sz="1600" dirty="0" err="1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NA_Sales</a:t>
            </a:r>
            <a:r>
              <a:rPr lang="ko-KR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 : </a:t>
            </a:r>
            <a:r>
              <a:rPr lang="ko-KR" altLang="en-US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북미지역</a:t>
            </a:r>
            <a:r>
              <a:rPr lang="ko-KR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 출고량</a:t>
            </a:r>
            <a:endParaRPr lang="ko-KR" altLang="en-US" sz="1600" dirty="0">
              <a:solidFill>
                <a:srgbClr val="0000FF"/>
              </a:solidFill>
              <a:latin typeface="맑은 고딕"/>
              <a:ea typeface="맑은 고딕"/>
              <a:cs typeface="+mn-lt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sz="1600" dirty="0" err="1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EU_Sales</a:t>
            </a:r>
            <a:r>
              <a:rPr lang="ko-KR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 : </a:t>
            </a:r>
            <a:r>
              <a:rPr lang="ko-KR" altLang="en-US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유럽지역</a:t>
            </a:r>
            <a:r>
              <a:rPr lang="ko-KR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 출고량</a:t>
            </a:r>
            <a:endParaRPr lang="en-US" sz="16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JP_</a:t>
            </a:r>
            <a:r>
              <a:rPr lang="en-US" altLang="ko-KR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Sales</a:t>
            </a:r>
            <a:r>
              <a:rPr lang="ko-KR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 : </a:t>
            </a:r>
            <a:r>
              <a:rPr lang="ko-KR" altLang="en-US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일본지역</a:t>
            </a:r>
            <a:r>
              <a:rPr lang="ko-KR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 출고량</a:t>
            </a:r>
            <a:endParaRPr lang="en-US" sz="16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sz="1600" dirty="0" err="1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Other_Sales</a:t>
            </a:r>
            <a:r>
              <a:rPr lang="ko-KR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 : </a:t>
            </a:r>
            <a:r>
              <a:rPr lang="ko-KR" altLang="en-US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기타지역</a:t>
            </a:r>
            <a:r>
              <a:rPr lang="ko-KR" sz="1600" dirty="0">
                <a:solidFill>
                  <a:srgbClr val="0000FF"/>
                </a:solidFill>
                <a:latin typeface="맑은 고딕"/>
                <a:ea typeface="맑은 고딕"/>
                <a:cs typeface="+mn-lt"/>
              </a:rPr>
              <a:t> 출고량</a:t>
            </a:r>
            <a:endParaRPr lang="ko-KR" altLang="en-US" sz="1400" b="1" dirty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6852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145384"/>
            <a:ext cx="5607514" cy="5860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2. </a:t>
            </a:r>
            <a:r>
              <a:rPr lang="en-US" sz="2400" b="1" dirty="0">
                <a:latin typeface="LG스마트체 Regular"/>
                <a:ea typeface="LG스마트체2.0 Bold"/>
                <a:cs typeface="Arial Unicode MS"/>
              </a:rPr>
              <a:t>EDA </a:t>
            </a:r>
            <a:r>
              <a:rPr lang="en-US" sz="2400" b="1" dirty="0" err="1">
                <a:latin typeface="LG스마트체 Regular"/>
                <a:ea typeface="LG스마트체2.0 Bold"/>
                <a:cs typeface="Arial Unicode MS"/>
              </a:rPr>
              <a:t>과정</a:t>
            </a:r>
            <a:endParaRPr lang="en-US" sz="2400" dirty="0" err="1">
              <a:latin typeface="LG스마트체 Regular"/>
              <a:ea typeface="LG스마트체2.0 Bold"/>
              <a:cs typeface="Arial Unicode MS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5960426-33EE-A591-8C1B-418BA935F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81" y="2709332"/>
            <a:ext cx="2410373" cy="3580525"/>
          </a:xfrm>
          <a:prstGeom prst="rect">
            <a:avLst/>
          </a:prstGeom>
        </p:spPr>
      </p:pic>
      <p:sp>
        <p:nvSpPr>
          <p:cNvPr id="13" name="오각형 6">
            <a:extLst>
              <a:ext uri="{FF2B5EF4-FFF2-40B4-BE49-F238E27FC236}">
                <a16:creationId xmlns:a16="http://schemas.microsoft.com/office/drawing/2014/main" id="{FF2B6AF8-B6EB-4935-8EAB-9B111ED63AC2}"/>
              </a:ext>
            </a:extLst>
          </p:cNvPr>
          <p:cNvSpPr/>
          <p:nvPr/>
        </p:nvSpPr>
        <p:spPr>
          <a:xfrm>
            <a:off x="401087" y="1109561"/>
            <a:ext cx="3345464" cy="1244168"/>
          </a:xfrm>
          <a:prstGeom prst="homePlate">
            <a:avLst>
              <a:gd name="adj" fmla="val 25974"/>
            </a:avLst>
          </a:prstGeom>
          <a:solidFill>
            <a:schemeClr val="tx1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 defTabSz="914126" latinLnBrk="0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결측치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확인</a:t>
            </a:r>
            <a:endParaRPr lang="en-US" altLang="ko-KR" sz="2000" b="1" kern="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오각형 6">
            <a:extLst>
              <a:ext uri="{FF2B5EF4-FFF2-40B4-BE49-F238E27FC236}">
                <a16:creationId xmlns:a16="http://schemas.microsoft.com/office/drawing/2014/main" id="{BE9B5D57-CDE3-438C-946B-343CF75AB2FE}"/>
              </a:ext>
            </a:extLst>
          </p:cNvPr>
          <p:cNvSpPr/>
          <p:nvPr/>
        </p:nvSpPr>
        <p:spPr>
          <a:xfrm>
            <a:off x="6315844" y="1092044"/>
            <a:ext cx="3345464" cy="1244168"/>
          </a:xfrm>
          <a:prstGeom prst="homePlate">
            <a:avLst>
              <a:gd name="adj" fmla="val 25974"/>
            </a:avLst>
          </a:prstGeom>
          <a:solidFill>
            <a:schemeClr val="tx1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 defTabSz="914126" latinLnBrk="0">
              <a:defRPr/>
            </a:pP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결측치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,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중복값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, </a:t>
            </a:r>
          </a:p>
          <a:p>
            <a:pPr algn="ctr" defTabSz="914126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필요없는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칼럼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제거</a:t>
            </a:r>
            <a:endParaRPr lang="en-US" altLang="ko-KR" sz="2000" b="1" kern="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B88F55-FF9F-42B8-BFAB-F31BC2E2B930}"/>
              </a:ext>
            </a:extLst>
          </p:cNvPr>
          <p:cNvSpPr/>
          <p:nvPr/>
        </p:nvSpPr>
        <p:spPr>
          <a:xfrm>
            <a:off x="641350" y="4057649"/>
            <a:ext cx="2595033" cy="3534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CB7B4-2393-46F3-99A9-A36B6EF4CB2B}"/>
              </a:ext>
            </a:extLst>
          </p:cNvPr>
          <p:cNvSpPr txBox="1"/>
          <p:nvPr/>
        </p:nvSpPr>
        <p:spPr>
          <a:xfrm>
            <a:off x="5436476" y="27131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작업전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C5DCE-EABA-4963-BF2F-FBB88BC9162C}"/>
              </a:ext>
            </a:extLst>
          </p:cNvPr>
          <p:cNvSpPr txBox="1"/>
          <p:nvPr/>
        </p:nvSpPr>
        <p:spPr>
          <a:xfrm>
            <a:off x="9946918" y="25902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작업후</a:t>
            </a:r>
            <a:endParaRPr lang="ko-KR" altLang="en-US" b="1" dirty="0"/>
          </a:p>
        </p:txBody>
      </p:sp>
      <p:pic>
        <p:nvPicPr>
          <p:cNvPr id="2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DA43EC1-A37F-14EF-6BB6-4DBFA92C6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331" y="3112354"/>
            <a:ext cx="3802993" cy="29368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666CB60-AB7E-9A9D-069C-4324F0C82375}"/>
              </a:ext>
            </a:extLst>
          </p:cNvPr>
          <p:cNvSpPr/>
          <p:nvPr/>
        </p:nvSpPr>
        <p:spPr>
          <a:xfrm>
            <a:off x="3895360" y="3529254"/>
            <a:ext cx="1377036" cy="25518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5F1FBF42-BEDA-18FD-D7FB-B10BEA5DF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262" y="3074905"/>
            <a:ext cx="3802993" cy="299418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6765E2-5033-4CDD-86FF-D27940792F4C}"/>
              </a:ext>
            </a:extLst>
          </p:cNvPr>
          <p:cNvSpPr/>
          <p:nvPr/>
        </p:nvSpPr>
        <p:spPr>
          <a:xfrm>
            <a:off x="8143293" y="3380359"/>
            <a:ext cx="1263175" cy="27007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404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145384"/>
            <a:ext cx="5607514" cy="5860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2. </a:t>
            </a:r>
            <a:r>
              <a:rPr lang="en-US" sz="2400" b="1" dirty="0">
                <a:latin typeface="LG스마트체 Regular"/>
                <a:ea typeface="LG스마트체2.0 Bold"/>
                <a:cs typeface="Arial Unicode MS"/>
              </a:rPr>
              <a:t>EDA </a:t>
            </a:r>
            <a:r>
              <a:rPr lang="en-US" sz="2400" b="1" dirty="0" err="1">
                <a:latin typeface="LG스마트체 Regular"/>
                <a:ea typeface="LG스마트체2.0 Bold"/>
                <a:cs typeface="Arial Unicode MS"/>
              </a:rPr>
              <a:t>과정</a:t>
            </a:r>
            <a:endParaRPr lang="en-US" sz="2400" dirty="0" err="1">
              <a:latin typeface="LG스마트체 Regular"/>
              <a:ea typeface="LG스마트체2.0 Bold"/>
              <a:cs typeface="Arial Unicode MS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89CD0C04-AB91-A073-7E6D-FF984B2D6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39" y="2377118"/>
            <a:ext cx="3487976" cy="4004632"/>
          </a:xfrm>
          <a:prstGeom prst="rect">
            <a:avLst/>
          </a:prstGeom>
        </p:spPr>
      </p:pic>
      <p:sp>
        <p:nvSpPr>
          <p:cNvPr id="9" name="오각형 6">
            <a:extLst>
              <a:ext uri="{FF2B5EF4-FFF2-40B4-BE49-F238E27FC236}">
                <a16:creationId xmlns:a16="http://schemas.microsoft.com/office/drawing/2014/main" id="{F836ABFB-3D98-4EC5-B6B8-BF10700F37CB}"/>
              </a:ext>
            </a:extLst>
          </p:cNvPr>
          <p:cNvSpPr/>
          <p:nvPr/>
        </p:nvSpPr>
        <p:spPr>
          <a:xfrm>
            <a:off x="1196955" y="1109561"/>
            <a:ext cx="3345464" cy="1244168"/>
          </a:xfrm>
          <a:prstGeom prst="homePlate">
            <a:avLst>
              <a:gd name="adj" fmla="val 25974"/>
            </a:avLst>
          </a:prstGeom>
          <a:solidFill>
            <a:schemeClr val="tx1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 defTabSz="914126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정제전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출고량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데이터</a:t>
            </a:r>
            <a:endParaRPr lang="en-US" altLang="ko-KR" sz="2000" b="1" kern="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오각형 6">
            <a:extLst>
              <a:ext uri="{FF2B5EF4-FFF2-40B4-BE49-F238E27FC236}">
                <a16:creationId xmlns:a16="http://schemas.microsoft.com/office/drawing/2014/main" id="{E648B964-E607-4EE1-B3A7-AC14736B63AE}"/>
              </a:ext>
            </a:extLst>
          </p:cNvPr>
          <p:cNvSpPr/>
          <p:nvPr/>
        </p:nvSpPr>
        <p:spPr>
          <a:xfrm>
            <a:off x="7427313" y="1109561"/>
            <a:ext cx="3345464" cy="1244168"/>
          </a:xfrm>
          <a:prstGeom prst="homePlate">
            <a:avLst>
              <a:gd name="adj" fmla="val 25974"/>
            </a:avLst>
          </a:prstGeom>
          <a:solidFill>
            <a:schemeClr val="tx1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 defTabSz="914126" latinLnBrk="0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출고량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단위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통일과</a:t>
            </a:r>
            <a:endParaRPr lang="en-US" altLang="ko-KR" sz="2000" b="1" kern="0" dirty="0">
              <a:solidFill>
                <a:schemeClr val="bg1"/>
              </a:solidFill>
              <a:ea typeface="맑은 고딕"/>
            </a:endParaRPr>
          </a:p>
          <a:p>
            <a:pPr algn="ctr" defTabSz="914126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float으로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형변환</a:t>
            </a:r>
            <a:endParaRPr lang="en-US" altLang="ko-KR" sz="2000" b="1" kern="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9F94520B-4F7B-4810-829C-C8F238B41C36}"/>
              </a:ext>
            </a:extLst>
          </p:cNvPr>
          <p:cNvSpPr/>
          <p:nvPr/>
        </p:nvSpPr>
        <p:spPr>
          <a:xfrm>
            <a:off x="5808133" y="3203438"/>
            <a:ext cx="575733" cy="136313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CCD977-1190-48A5-A59D-60603D7CEFC9}"/>
              </a:ext>
            </a:extLst>
          </p:cNvPr>
          <p:cNvSpPr/>
          <p:nvPr/>
        </p:nvSpPr>
        <p:spPr>
          <a:xfrm>
            <a:off x="1123950" y="3429000"/>
            <a:ext cx="3418469" cy="358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676291A-1F3C-D2DC-2E92-DC1DE60ED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780" y="2602541"/>
            <a:ext cx="5265682" cy="356229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A049D1-2619-4DE8-B40A-96A4A94756DE}"/>
              </a:ext>
            </a:extLst>
          </p:cNvPr>
          <p:cNvSpPr/>
          <p:nvPr/>
        </p:nvSpPr>
        <p:spPr>
          <a:xfrm>
            <a:off x="6837549" y="4263573"/>
            <a:ext cx="5005666" cy="2974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467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145384"/>
            <a:ext cx="5607514" cy="5860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2. </a:t>
            </a:r>
            <a:r>
              <a:rPr lang="en-US" sz="2400" b="1" dirty="0">
                <a:latin typeface="LG스마트체 Regular"/>
                <a:ea typeface="LG스마트체2.0 Bold"/>
                <a:cs typeface="Arial Unicode MS"/>
              </a:rPr>
              <a:t>EDA </a:t>
            </a:r>
            <a:r>
              <a:rPr lang="en-US" sz="2400" b="1" dirty="0" err="1">
                <a:latin typeface="LG스마트체 Regular"/>
                <a:ea typeface="LG스마트체2.0 Bold"/>
                <a:cs typeface="Arial Unicode MS"/>
              </a:rPr>
              <a:t>과정</a:t>
            </a:r>
            <a:endParaRPr lang="en-US" sz="2400" dirty="0" err="1">
              <a:latin typeface="LG스마트체 Regular"/>
              <a:ea typeface="LG스마트체2.0 Bold"/>
              <a:cs typeface="Arial Unicode MS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7">
            <a:extLst>
              <a:ext uri="{FF2B5EF4-FFF2-40B4-BE49-F238E27FC236}">
                <a16:creationId xmlns:a16="http://schemas.microsoft.com/office/drawing/2014/main" id="{9A7216F4-D994-8E2B-1D93-9AA95E8E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537" y="3526169"/>
            <a:ext cx="4197131" cy="2205524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682D0AD8-9327-0FBE-6B73-C8AAF1578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95" y="3014366"/>
            <a:ext cx="3404212" cy="2931654"/>
          </a:xfrm>
          <a:prstGeom prst="rect">
            <a:avLst/>
          </a:prstGeom>
        </p:spPr>
      </p:pic>
      <p:sp>
        <p:nvSpPr>
          <p:cNvPr id="12" name="오각형 6">
            <a:extLst>
              <a:ext uri="{FF2B5EF4-FFF2-40B4-BE49-F238E27FC236}">
                <a16:creationId xmlns:a16="http://schemas.microsoft.com/office/drawing/2014/main" id="{69621FA6-47BF-4194-8F52-ED839C401BA9}"/>
              </a:ext>
            </a:extLst>
          </p:cNvPr>
          <p:cNvSpPr/>
          <p:nvPr/>
        </p:nvSpPr>
        <p:spPr>
          <a:xfrm>
            <a:off x="401087" y="1109561"/>
            <a:ext cx="3345464" cy="1244168"/>
          </a:xfrm>
          <a:prstGeom prst="homePlate">
            <a:avLst>
              <a:gd name="adj" fmla="val 25974"/>
            </a:avLst>
          </a:prstGeom>
          <a:solidFill>
            <a:schemeClr val="tx1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 defTabSz="914126" latinLnBrk="0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데이터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형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변환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전</a:t>
            </a:r>
          </a:p>
        </p:txBody>
      </p:sp>
      <p:sp>
        <p:nvSpPr>
          <p:cNvPr id="13" name="오각형 6">
            <a:extLst>
              <a:ext uri="{FF2B5EF4-FFF2-40B4-BE49-F238E27FC236}">
                <a16:creationId xmlns:a16="http://schemas.microsoft.com/office/drawing/2014/main" id="{C6F033D0-CA20-4ABA-B461-CA4220D42B07}"/>
              </a:ext>
            </a:extLst>
          </p:cNvPr>
          <p:cNvSpPr/>
          <p:nvPr/>
        </p:nvSpPr>
        <p:spPr>
          <a:xfrm>
            <a:off x="4454363" y="1109561"/>
            <a:ext cx="3345464" cy="1244168"/>
          </a:xfrm>
          <a:prstGeom prst="homePlate">
            <a:avLst>
              <a:gd name="adj" fmla="val 25974"/>
            </a:avLst>
          </a:prstGeom>
          <a:solidFill>
            <a:schemeClr val="tx1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 defTabSz="914126" latinLnBrk="0">
              <a:defRPr/>
            </a:pP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Year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데이터</a:t>
            </a:r>
            <a:endParaRPr lang="en-US" altLang="ko-KR" sz="2000" b="1" kern="0" dirty="0">
              <a:solidFill>
                <a:schemeClr val="bg1"/>
              </a:solidFill>
              <a:ea typeface="맑은 고딕"/>
            </a:endParaRPr>
          </a:p>
          <a:p>
            <a:pPr algn="ctr" defTabSz="914126" latinLnBrk="0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int형으로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변환</a:t>
            </a:r>
            <a:endParaRPr lang="en-US" altLang="ko-KR" sz="2000" b="1" kern="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오각형 6">
            <a:extLst>
              <a:ext uri="{FF2B5EF4-FFF2-40B4-BE49-F238E27FC236}">
                <a16:creationId xmlns:a16="http://schemas.microsoft.com/office/drawing/2014/main" id="{1E98FF04-C023-48C6-ADA6-ECD3F92E3B81}"/>
              </a:ext>
            </a:extLst>
          </p:cNvPr>
          <p:cNvSpPr/>
          <p:nvPr/>
        </p:nvSpPr>
        <p:spPr>
          <a:xfrm>
            <a:off x="8417913" y="1109561"/>
            <a:ext cx="3345464" cy="1244168"/>
          </a:xfrm>
          <a:prstGeom prst="homePlate">
            <a:avLst>
              <a:gd name="adj" fmla="val 25974"/>
            </a:avLst>
          </a:prstGeom>
          <a:solidFill>
            <a:schemeClr val="tx1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 defTabSz="914126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+mn-lt"/>
                <a:cs typeface="+mn-lt"/>
              </a:rPr>
              <a:t>boxplot으로</a:t>
            </a:r>
            <a:r>
              <a:rPr lang="en-US" altLang="ko-KR" sz="2000" b="1" kern="0" dirty="0">
                <a:solidFill>
                  <a:schemeClr val="bg1"/>
                </a:solidFill>
                <a:ea typeface="+mn-lt"/>
                <a:cs typeface="+mn-lt"/>
              </a:rPr>
              <a:t> EDA </a:t>
            </a:r>
            <a:r>
              <a:rPr lang="ko-KR" altLang="en-US" sz="2000" b="1" kern="0" dirty="0">
                <a:solidFill>
                  <a:schemeClr val="bg1"/>
                </a:solidFill>
                <a:ea typeface="+mn-lt"/>
                <a:cs typeface="+mn-lt"/>
              </a:rPr>
              <a:t>후의</a:t>
            </a:r>
            <a:endParaRPr lang="ko-KR" altLang="en-US" sz="2000" b="1" dirty="0">
              <a:solidFill>
                <a:schemeClr val="bg1"/>
              </a:solidFill>
              <a:ea typeface="맑은 고딕" panose="020B0503020000020004" pitchFamily="34" charset="-127"/>
              <a:cs typeface="+mn-lt"/>
            </a:endParaRPr>
          </a:p>
          <a:p>
            <a:pPr algn="ctr" defTabSz="914126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+mn-lt"/>
                <a:cs typeface="+mn-lt"/>
              </a:rPr>
              <a:t>출고량들의</a:t>
            </a:r>
            <a:r>
              <a:rPr lang="en-US" altLang="ko-KR" sz="2000" b="1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+mn-lt"/>
                <a:cs typeface="+mn-lt"/>
              </a:rPr>
              <a:t>분포확인</a:t>
            </a:r>
            <a:endParaRPr lang="ko-KR" altLang="en-US" sz="2000" b="1" dirty="0" err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2F828B-9C52-48E0-8A56-3E14398FF551}"/>
              </a:ext>
            </a:extLst>
          </p:cNvPr>
          <p:cNvSpPr/>
          <p:nvPr/>
        </p:nvSpPr>
        <p:spPr>
          <a:xfrm>
            <a:off x="697210" y="4480193"/>
            <a:ext cx="3188116" cy="3534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90DB779-E5BB-030B-9EAA-6C91BC1AA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090" y="3017451"/>
            <a:ext cx="3636578" cy="29426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BCF73F-BFEB-4B6A-8838-8535F5122571}"/>
              </a:ext>
            </a:extLst>
          </p:cNvPr>
          <p:cNvSpPr/>
          <p:nvPr/>
        </p:nvSpPr>
        <p:spPr>
          <a:xfrm>
            <a:off x="4498156" y="4390878"/>
            <a:ext cx="3188116" cy="3534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7476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145384"/>
            <a:ext cx="5607514" cy="5860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2. </a:t>
            </a:r>
            <a:r>
              <a:rPr lang="en-US" sz="2400" b="1" dirty="0">
                <a:latin typeface="LG스마트체 Regular"/>
                <a:ea typeface="LG스마트체2.0 Bold"/>
                <a:cs typeface="Arial Unicode MS"/>
              </a:rPr>
              <a:t>EDA </a:t>
            </a:r>
            <a:r>
              <a:rPr lang="en-US" sz="2400" b="1" dirty="0" err="1">
                <a:latin typeface="LG스마트체 Regular"/>
                <a:ea typeface="LG스마트체2.0 Bold"/>
                <a:cs typeface="Arial Unicode MS"/>
              </a:rPr>
              <a:t>과정</a:t>
            </a:r>
            <a:endParaRPr lang="en-US" sz="2400" dirty="0" err="1">
              <a:latin typeface="LG스마트체 Regular"/>
              <a:ea typeface="LG스마트체2.0 Bold"/>
              <a:cs typeface="Arial Unicode MS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7" descr="텍스트, 낱말맞추기게임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1BD2D2F5-525D-D1C9-E591-BDF034CD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92" y="2980096"/>
            <a:ext cx="6088993" cy="3323947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515EA711-9259-0CA3-49D8-8AC7B372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960" y="2901355"/>
            <a:ext cx="4635062" cy="3205834"/>
          </a:xfrm>
          <a:prstGeom prst="rect">
            <a:avLst/>
          </a:prstGeom>
        </p:spPr>
      </p:pic>
      <p:sp>
        <p:nvSpPr>
          <p:cNvPr id="10" name="오각형 6">
            <a:extLst>
              <a:ext uri="{FF2B5EF4-FFF2-40B4-BE49-F238E27FC236}">
                <a16:creationId xmlns:a16="http://schemas.microsoft.com/office/drawing/2014/main" id="{1EA18C75-A624-42FA-8F54-7063A0BEA58E}"/>
              </a:ext>
            </a:extLst>
          </p:cNvPr>
          <p:cNvSpPr/>
          <p:nvPr/>
        </p:nvSpPr>
        <p:spPr>
          <a:xfrm>
            <a:off x="774081" y="1109561"/>
            <a:ext cx="3768338" cy="1244168"/>
          </a:xfrm>
          <a:prstGeom prst="homePlate">
            <a:avLst>
              <a:gd name="adj" fmla="val 25974"/>
            </a:avLst>
          </a:prstGeom>
          <a:solidFill>
            <a:schemeClr val="tx1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 defTabSz="914126">
              <a:defRPr/>
            </a:pP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Year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칼럼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이상치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제거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2000" b="1" kern="0" dirty="0">
                <a:solidFill>
                  <a:schemeClr val="bg1"/>
                </a:solidFill>
                <a:ea typeface="맑은 고딕"/>
              </a:rPr>
              <a:t>전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 </a:t>
            </a:r>
            <a:endParaRPr lang="ko-KR" altLang="en-US" sz="2000" dirty="0">
              <a:solidFill>
                <a:schemeClr val="bg1"/>
              </a:solidFill>
              <a:ea typeface="맑은 고딕"/>
            </a:endParaRPr>
          </a:p>
          <a:p>
            <a:pPr algn="ctr" defTabSz="914126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칼럼별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데이터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비율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그래프</a:t>
            </a:r>
            <a:endParaRPr lang="ko-KR" altLang="en-US" sz="20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오각형 6">
            <a:extLst>
              <a:ext uri="{FF2B5EF4-FFF2-40B4-BE49-F238E27FC236}">
                <a16:creationId xmlns:a16="http://schemas.microsoft.com/office/drawing/2014/main" id="{09275B94-70BA-48DF-AD74-758DBA017258}"/>
              </a:ext>
            </a:extLst>
          </p:cNvPr>
          <p:cNvSpPr/>
          <p:nvPr/>
        </p:nvSpPr>
        <p:spPr>
          <a:xfrm>
            <a:off x="7427313" y="1109561"/>
            <a:ext cx="3345464" cy="1244168"/>
          </a:xfrm>
          <a:prstGeom prst="homePlate">
            <a:avLst>
              <a:gd name="adj" fmla="val 25974"/>
            </a:avLst>
          </a:prstGeom>
          <a:solidFill>
            <a:schemeClr val="tx1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 defTabSz="914126">
              <a:defRPr/>
            </a:pP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Year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칼럼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이상치</a:t>
            </a:r>
            <a:endParaRPr lang="en-US" altLang="ko-KR" sz="2000" b="1" kern="0" dirty="0">
              <a:solidFill>
                <a:schemeClr val="bg1"/>
              </a:solidFill>
              <a:ea typeface="맑은 고딕"/>
            </a:endParaRPr>
          </a:p>
          <a:p>
            <a:pPr algn="ctr" defTabSz="914126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제거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후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그래프</a:t>
            </a:r>
            <a:endParaRPr lang="ko-KR" altLang="en-US" sz="2000" dirty="0" err="1">
              <a:solidFill>
                <a:schemeClr val="bg1"/>
              </a:solidFill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F9AA3C22-058E-4818-82B7-042F3B526898}"/>
              </a:ext>
            </a:extLst>
          </p:cNvPr>
          <p:cNvSpPr/>
          <p:nvPr/>
        </p:nvSpPr>
        <p:spPr>
          <a:xfrm>
            <a:off x="3441583" y="5713505"/>
            <a:ext cx="1328537" cy="627989"/>
          </a:xfrm>
          <a:prstGeom prst="wedgeRoundRectCallout">
            <a:avLst>
              <a:gd name="adj1" fmla="val -67631"/>
              <a:gd name="adj2" fmla="val -597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1950</a:t>
            </a:r>
            <a:r>
              <a:rPr lang="ko-KR" altLang="en-US" sz="1400" b="1" dirty="0"/>
              <a:t>년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이전 데이터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8CCD8A-8CCD-4C77-2601-362A194392C2}"/>
              </a:ext>
            </a:extLst>
          </p:cNvPr>
          <p:cNvSpPr/>
          <p:nvPr/>
        </p:nvSpPr>
        <p:spPr>
          <a:xfrm>
            <a:off x="346865" y="3665640"/>
            <a:ext cx="998463" cy="4498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9E257B-8E07-F819-1ACD-95B50F40179A}"/>
              </a:ext>
            </a:extLst>
          </p:cNvPr>
          <p:cNvSpPr/>
          <p:nvPr/>
        </p:nvSpPr>
        <p:spPr>
          <a:xfrm>
            <a:off x="988553" y="4471385"/>
            <a:ext cx="1202646" cy="3788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북미지역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858FD5-AF47-6D17-2156-8451BF591E0E}"/>
              </a:ext>
            </a:extLst>
          </p:cNvPr>
          <p:cNvSpPr/>
          <p:nvPr/>
        </p:nvSpPr>
        <p:spPr>
          <a:xfrm>
            <a:off x="3046830" y="4471385"/>
            <a:ext cx="1202646" cy="3788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유럽지역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5236B2-3171-A544-47F2-AC03688A991C}"/>
              </a:ext>
            </a:extLst>
          </p:cNvPr>
          <p:cNvSpPr/>
          <p:nvPr/>
        </p:nvSpPr>
        <p:spPr>
          <a:xfrm>
            <a:off x="5192692" y="4471385"/>
            <a:ext cx="1202646" cy="3788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일본지역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35044B-B811-B1BD-9D22-080E4F11E988}"/>
              </a:ext>
            </a:extLst>
          </p:cNvPr>
          <p:cNvSpPr/>
          <p:nvPr/>
        </p:nvSpPr>
        <p:spPr>
          <a:xfrm>
            <a:off x="988553" y="5456730"/>
            <a:ext cx="1202646" cy="3788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기타지역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CDF65F-7508-67B9-0D9E-81F89F4B00C0}"/>
              </a:ext>
            </a:extLst>
          </p:cNvPr>
          <p:cNvSpPr/>
          <p:nvPr/>
        </p:nvSpPr>
        <p:spPr>
          <a:xfrm>
            <a:off x="5175757" y="2541275"/>
            <a:ext cx="1202646" cy="3788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플랫폼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3EDDE8-5B06-C9F8-C8E7-7CD31BC8A26E}"/>
              </a:ext>
            </a:extLst>
          </p:cNvPr>
          <p:cNvSpPr/>
          <p:nvPr/>
        </p:nvSpPr>
        <p:spPr>
          <a:xfrm>
            <a:off x="3029895" y="2541275"/>
            <a:ext cx="1202646" cy="3788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장르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9242CD-0986-C2AD-C147-EC818F2C11F1}"/>
              </a:ext>
            </a:extLst>
          </p:cNvPr>
          <p:cNvSpPr/>
          <p:nvPr/>
        </p:nvSpPr>
        <p:spPr>
          <a:xfrm>
            <a:off x="971619" y="2541275"/>
            <a:ext cx="1202646" cy="3788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연도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3C5B32E-3B82-776D-1BB6-FF8171A47D7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345328" y="3890554"/>
            <a:ext cx="1890632" cy="1763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3788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303039"/>
            <a:ext cx="56075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2400" b="1" dirty="0">
                <a:latin typeface="Malgun Gothic"/>
                <a:ea typeface="LG스마트체 Bold"/>
              </a:rPr>
              <a:t>3. </a:t>
            </a:r>
            <a:r>
              <a:rPr lang="en-US" sz="2400" b="1" dirty="0">
                <a:latin typeface="Arial"/>
                <a:ea typeface="LG스마트체2.0 Bold"/>
                <a:cs typeface="Arial"/>
              </a:rPr>
              <a:t>PCA </a:t>
            </a:r>
            <a:r>
              <a:rPr lang="en-US" sz="2400" b="1" dirty="0" err="1">
                <a:latin typeface="Arial"/>
                <a:ea typeface="LG스마트체2.0 Bold"/>
                <a:cs typeface="Arial"/>
              </a:rPr>
              <a:t>분석</a:t>
            </a:r>
            <a:endParaRPr lang="en-US" altLang="ko-KR" sz="2400" b="1" dirty="0" err="1">
              <a:latin typeface="LG스마트체2.0 Bold" panose="020B0600000101010101" pitchFamily="50" charset="-127"/>
              <a:ea typeface="LG스마트체2.0 Bold"/>
              <a:cs typeface="Arial Unicode MS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4017" y="5045465"/>
            <a:ext cx="385945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>
                <a:latin typeface="+mn-ea"/>
              </a:rPr>
              <a:t>PCA 2개 </a:t>
            </a:r>
            <a:r>
              <a:rPr lang="en-US" altLang="ko-KR" sz="1600" b="1" dirty="0" err="1">
                <a:latin typeface="+mn-ea"/>
              </a:rPr>
              <a:t>또는</a:t>
            </a:r>
            <a:r>
              <a:rPr lang="en-US" altLang="ko-KR" sz="1600" b="1" dirty="0">
                <a:latin typeface="+mn-ea"/>
              </a:rPr>
              <a:t> 3개를 </a:t>
            </a:r>
            <a:r>
              <a:rPr lang="en-US" altLang="ko-KR" sz="1600" b="1" dirty="0" err="1">
                <a:latin typeface="+mn-ea"/>
              </a:rPr>
              <a:t>이용하는것이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적절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F7A7A-3572-3F0D-4344-83F56A760564}"/>
              </a:ext>
            </a:extLst>
          </p:cNvPr>
          <p:cNvSpPr txBox="1"/>
          <p:nvPr/>
        </p:nvSpPr>
        <p:spPr>
          <a:xfrm>
            <a:off x="4830280" y="4996546"/>
            <a:ext cx="592027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>
                <a:latin typeface="+mn-ea"/>
              </a:rPr>
              <a:t>PCA 2개를 </a:t>
            </a:r>
            <a:r>
              <a:rPr lang="en-US" altLang="ko-KR" sz="1600" b="1" dirty="0" err="1">
                <a:latin typeface="+mn-ea"/>
              </a:rPr>
              <a:t>이용한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장르와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플랫폼의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산점도를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출력</a:t>
            </a:r>
            <a:endParaRPr lang="en-US" altLang="ko-KR" sz="1600" b="1" dirty="0">
              <a:latin typeface="+mn-ea"/>
              <a:sym typeface="Wingdings" panose="05000000000000000000" pitchFamily="2" charset="2"/>
            </a:endParaRPr>
          </a:p>
          <a:p>
            <a:endParaRPr lang="en-US" altLang="ko-KR" sz="1600" b="1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+mn-ea"/>
                <a:cs typeface="+mn-lt"/>
              </a:rPr>
              <a:t>그룹별</a:t>
            </a:r>
            <a:r>
              <a:rPr lang="en-US" altLang="ko-KR" sz="1600" b="1" dirty="0">
                <a:latin typeface="+mn-ea"/>
                <a:cs typeface="+mn-lt"/>
              </a:rPr>
              <a:t> </a:t>
            </a:r>
            <a:r>
              <a:rPr lang="en-US" altLang="ko-KR" sz="1600" b="1" dirty="0" err="1">
                <a:latin typeface="+mn-ea"/>
                <a:cs typeface="+mn-lt"/>
              </a:rPr>
              <a:t>데이터</a:t>
            </a:r>
            <a:r>
              <a:rPr lang="en-US" altLang="ko-KR" sz="1600" b="1" dirty="0">
                <a:latin typeface="+mn-ea"/>
                <a:cs typeface="+mn-lt"/>
              </a:rPr>
              <a:t> </a:t>
            </a:r>
            <a:r>
              <a:rPr lang="ko-KR" altLang="en-US" sz="1600" dirty="0">
                <a:latin typeface="+mn-ea"/>
                <a:cs typeface="+mn-lt"/>
              </a:rPr>
              <a:t>분포가</a:t>
            </a:r>
            <a:r>
              <a:rPr lang="en-US" sz="1600" dirty="0">
                <a:latin typeface="+mn-ea"/>
                <a:cs typeface="+mn-lt"/>
              </a:rPr>
              <a:t> </a:t>
            </a:r>
            <a:r>
              <a:rPr lang="en-US" sz="1600" dirty="0" err="1">
                <a:latin typeface="+mn-ea"/>
                <a:cs typeface="+mn-lt"/>
              </a:rPr>
              <a:t>너무</a:t>
            </a:r>
            <a:r>
              <a:rPr lang="en-US" sz="1600" dirty="0">
                <a:latin typeface="+mn-ea"/>
                <a:cs typeface="+mn-lt"/>
              </a:rPr>
              <a:t> </a:t>
            </a:r>
            <a:r>
              <a:rPr lang="en-US" sz="1600" dirty="0" err="1">
                <a:latin typeface="+mn-ea"/>
                <a:cs typeface="+mn-lt"/>
              </a:rPr>
              <a:t>모여있</a:t>
            </a:r>
            <a:r>
              <a:rPr lang="ko-KR" altLang="en-US" sz="1600" dirty="0">
                <a:latin typeface="+mn-ea"/>
                <a:cs typeface="+mn-lt"/>
              </a:rPr>
              <a:t>음</a:t>
            </a:r>
            <a:endParaRPr lang="en-US" altLang="ko-KR" sz="1600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+mn-lt"/>
              </a:rPr>
              <a:t>데이터</a:t>
            </a:r>
            <a:r>
              <a:rPr lang="en-US" altLang="ko-KR" sz="1600" dirty="0">
                <a:latin typeface="+mn-ea"/>
                <a:cs typeface="+mn-lt"/>
              </a:rPr>
              <a:t> </a:t>
            </a:r>
            <a:r>
              <a:rPr lang="ko-KR" altLang="en-US" sz="1600" dirty="0">
                <a:latin typeface="+mn-ea"/>
                <a:cs typeface="+mn-lt"/>
              </a:rPr>
              <a:t>그룹들이 비슷한</a:t>
            </a:r>
            <a:r>
              <a:rPr lang="en-US" altLang="ko-KR" sz="1600" dirty="0">
                <a:latin typeface="+mn-ea"/>
                <a:cs typeface="+mn-lt"/>
              </a:rPr>
              <a:t> </a:t>
            </a:r>
            <a:r>
              <a:rPr lang="en-US" altLang="ko-KR" sz="1600" dirty="0" err="1">
                <a:latin typeface="+mn-ea"/>
                <a:cs typeface="+mn-lt"/>
              </a:rPr>
              <a:t>특징을</a:t>
            </a:r>
            <a:r>
              <a:rPr lang="en-US" altLang="ko-KR" sz="1600" dirty="0">
                <a:latin typeface="+mn-ea"/>
                <a:cs typeface="+mn-lt"/>
              </a:rPr>
              <a:t> </a:t>
            </a:r>
            <a:r>
              <a:rPr lang="en-US" altLang="ko-KR" sz="1600" dirty="0" err="1">
                <a:latin typeface="+mn-ea"/>
                <a:cs typeface="+mn-lt"/>
              </a:rPr>
              <a:t>가진다는</a:t>
            </a:r>
            <a:r>
              <a:rPr lang="en-US" altLang="ko-KR" sz="1600" dirty="0">
                <a:latin typeface="+mn-ea"/>
                <a:cs typeface="+mn-lt"/>
              </a:rPr>
              <a:t> </a:t>
            </a:r>
            <a:r>
              <a:rPr lang="en-US" altLang="ko-KR" sz="1600" dirty="0" err="1">
                <a:latin typeface="+mn-ea"/>
                <a:cs typeface="+mn-lt"/>
              </a:rPr>
              <a:t>것을</a:t>
            </a:r>
            <a:r>
              <a:rPr lang="en-US" altLang="ko-KR" sz="1600" dirty="0">
                <a:latin typeface="+mn-ea"/>
                <a:cs typeface="+mn-lt"/>
              </a:rPr>
              <a:t> 알 수 있</a:t>
            </a:r>
            <a:r>
              <a:rPr lang="ko-KR" altLang="en-US" sz="1600" dirty="0">
                <a:latin typeface="+mn-ea"/>
                <a:cs typeface="+mn-lt"/>
              </a:rPr>
              <a:t>음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2" name="오각형 6">
            <a:extLst>
              <a:ext uri="{FF2B5EF4-FFF2-40B4-BE49-F238E27FC236}">
                <a16:creationId xmlns:a16="http://schemas.microsoft.com/office/drawing/2014/main" id="{936EC24C-4DDF-40A0-AAE2-A1641C84B1BF}"/>
              </a:ext>
            </a:extLst>
          </p:cNvPr>
          <p:cNvSpPr/>
          <p:nvPr/>
        </p:nvSpPr>
        <p:spPr>
          <a:xfrm>
            <a:off x="774081" y="1100374"/>
            <a:ext cx="3345464" cy="1244168"/>
          </a:xfrm>
          <a:prstGeom prst="homePlate">
            <a:avLst>
              <a:gd name="adj" fmla="val 25974"/>
            </a:avLst>
          </a:prstGeom>
          <a:solidFill>
            <a:srgbClr val="C00000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맑은 고딕"/>
              </a:rPr>
              <a:t>PCA </a:t>
            </a:r>
            <a:r>
              <a:rPr lang="en-US" altLang="ko-KR" sz="2000" b="1" dirty="0" err="1">
                <a:solidFill>
                  <a:schemeClr val="bg1"/>
                </a:solidFill>
                <a:ea typeface="맑은 고딕"/>
              </a:rPr>
              <a:t>출력</a:t>
            </a:r>
            <a:endParaRPr lang="en-US" altLang="ko-KR" sz="20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3" name="오각형 6">
            <a:extLst>
              <a:ext uri="{FF2B5EF4-FFF2-40B4-BE49-F238E27FC236}">
                <a16:creationId xmlns:a16="http://schemas.microsoft.com/office/drawing/2014/main" id="{2CF0746B-BD1D-4167-AB4C-94FF8D8C1FA8}"/>
              </a:ext>
            </a:extLst>
          </p:cNvPr>
          <p:cNvSpPr/>
          <p:nvPr/>
        </p:nvSpPr>
        <p:spPr>
          <a:xfrm>
            <a:off x="6944712" y="1109561"/>
            <a:ext cx="3345464" cy="1244168"/>
          </a:xfrm>
          <a:prstGeom prst="homePlate">
            <a:avLst>
              <a:gd name="adj" fmla="val 25974"/>
            </a:avLst>
          </a:prstGeom>
          <a:solidFill>
            <a:srgbClr val="C00000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맑은 고딕"/>
              </a:rPr>
              <a:t>PCA 2개를 </a:t>
            </a:r>
            <a:r>
              <a:rPr lang="en-US" altLang="ko-KR" sz="2000" b="1" dirty="0" err="1">
                <a:solidFill>
                  <a:schemeClr val="bg1"/>
                </a:solidFill>
                <a:ea typeface="맑은 고딕"/>
              </a:rPr>
              <a:t>사용한</a:t>
            </a:r>
            <a:r>
              <a:rPr lang="en-US" altLang="ko-KR" sz="2000" b="1" dirty="0">
                <a:solidFill>
                  <a:schemeClr val="bg1"/>
                </a:solidFill>
                <a:ea typeface="맑은 고딕"/>
              </a:rPr>
              <a:t> </a:t>
            </a:r>
          </a:p>
          <a:p>
            <a:pPr algn="ctr"/>
            <a:r>
              <a:rPr lang="en-US" altLang="ko-KR" sz="2000" b="1" dirty="0" err="1">
                <a:solidFill>
                  <a:schemeClr val="bg1"/>
                </a:solidFill>
                <a:ea typeface="맑은 고딕"/>
              </a:rPr>
              <a:t>산점도</a:t>
            </a:r>
            <a:r>
              <a:rPr lang="en-US" altLang="ko-KR" sz="20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ea typeface="맑은 고딕"/>
              </a:rPr>
              <a:t>출력</a:t>
            </a:r>
            <a:endParaRPr lang="en-US" altLang="ko-KR" sz="2000" b="1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8" name="그림 9">
            <a:extLst>
              <a:ext uri="{FF2B5EF4-FFF2-40B4-BE49-F238E27FC236}">
                <a16:creationId xmlns:a16="http://schemas.microsoft.com/office/drawing/2014/main" id="{49F21296-D0EC-6AA7-8EBF-85A45D6E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6" y="2484957"/>
            <a:ext cx="3452648" cy="2501190"/>
          </a:xfrm>
          <a:prstGeom prst="rect">
            <a:avLst/>
          </a:prstGeom>
        </p:spPr>
      </p:pic>
      <p:pic>
        <p:nvPicPr>
          <p:cNvPr id="10" name="그림 13">
            <a:extLst>
              <a:ext uri="{FF2B5EF4-FFF2-40B4-BE49-F238E27FC236}">
                <a16:creationId xmlns:a16="http://schemas.microsoft.com/office/drawing/2014/main" id="{D2E90AAB-5BEF-A1E6-9D43-D4B121F4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124" y="2597533"/>
            <a:ext cx="3794234" cy="206583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34F4DD-A257-47CA-9337-9F6D953DFDC5}"/>
              </a:ext>
            </a:extLst>
          </p:cNvPr>
          <p:cNvSpPr/>
          <p:nvPr/>
        </p:nvSpPr>
        <p:spPr>
          <a:xfrm>
            <a:off x="6094831" y="3560122"/>
            <a:ext cx="1412852" cy="492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ea typeface="맑은 고딕"/>
              </a:rPr>
              <a:t>장르</a:t>
            </a:r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FAF90FC1-BA2D-BCB7-4FA7-9F689EAC5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313" y="2482059"/>
            <a:ext cx="3058510" cy="25595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83BE3E-3AF4-48DA-B621-A07410131B1A}"/>
              </a:ext>
            </a:extLst>
          </p:cNvPr>
          <p:cNvSpPr/>
          <p:nvPr/>
        </p:nvSpPr>
        <p:spPr>
          <a:xfrm>
            <a:off x="9747673" y="3761827"/>
            <a:ext cx="1412852" cy="492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ea typeface="맑은 고딕"/>
              </a:rPr>
              <a:t>플랫폼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2087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933</Words>
  <Application>Microsoft Office PowerPoint</Application>
  <PresentationFormat>와이드스크린</PresentationFormat>
  <Paragraphs>189</Paragraphs>
  <Slides>19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경기원</dc:creator>
  <cp:lastModifiedBy>경기원 총괄 CONSULTANT 품질전략팀 (kwkyung@lgcns.com, 02-2099-5127)</cp:lastModifiedBy>
  <cp:revision>896</cp:revision>
  <cp:lastPrinted>2017-04-19T07:25:48Z</cp:lastPrinted>
  <dcterms:created xsi:type="dcterms:W3CDTF">2017-04-17T00:33:54Z</dcterms:created>
  <dcterms:modified xsi:type="dcterms:W3CDTF">2023-03-12T23:49:16Z</dcterms:modified>
</cp:coreProperties>
</file>