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3" r:id="rId3"/>
    <p:sldId id="346" r:id="rId4"/>
    <p:sldId id="562" r:id="rId5"/>
    <p:sldId id="596" r:id="rId6"/>
    <p:sldId id="600" r:id="rId7"/>
    <p:sldId id="611" r:id="rId8"/>
    <p:sldId id="615" r:id="rId9"/>
    <p:sldId id="616" r:id="rId10"/>
    <p:sldId id="568" r:id="rId11"/>
    <p:sldId id="266" r:id="rId12"/>
  </p:sldIdLst>
  <p:sldSz cx="12192000" cy="6858000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19" userDrawn="1">
          <p15:clr>
            <a:srgbClr val="A4A3A4"/>
          </p15:clr>
        </p15:guide>
        <p15:guide id="3" orient="horz" pos="4042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46" userDrawn="1">
          <p15:clr>
            <a:srgbClr val="A4A3A4"/>
          </p15:clr>
        </p15:guide>
        <p15:guide id="9" pos="166" userDrawn="1">
          <p15:clr>
            <a:srgbClr val="A4A3A4"/>
          </p15:clr>
        </p15:guide>
        <p15:guide id="10" pos="3704" userDrawn="1">
          <p15:clr>
            <a:srgbClr val="A4A3A4"/>
          </p15:clr>
        </p15:guide>
        <p15:guide id="11" pos="3952" userDrawn="1">
          <p15:clr>
            <a:srgbClr val="A4A3A4"/>
          </p15:clr>
        </p15:guide>
        <p15:guide id="12" pos="73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0066FF"/>
    <a:srgbClr val="0033CC"/>
    <a:srgbClr val="3333FF"/>
    <a:srgbClr val="E28700"/>
    <a:srgbClr val="A50034"/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57187-A8FA-3671-A2CB-44C7581A183C}" v="192" dt="2022-11-11T16:58:12.797"/>
    <p1510:client id="{24E39E17-2E22-B486-77CF-777450499CC3}" v="2098" dt="2023-03-11T14:40:52.942"/>
    <p1510:client id="{25C22852-802B-FBCE-A825-55B1F7FDCC7C}" v="1734" dt="2023-04-12T06:38:36.207"/>
    <p1510:client id="{316BC03F-EDE1-2F4D-D69A-8EE5943606B1}" v="1589" dt="2023-05-14T14:36:13.456"/>
    <p1510:client id="{319A1BB2-D61D-3548-AF58-A9CF2939C341}" v="4" dt="2022-11-24T01:29:41.961"/>
    <p1510:client id="{3325744D-5811-5E9C-4EE5-B2D5B7B5E667}" v="13" dt="2022-11-12T13:55:26.931"/>
    <p1510:client id="{34500D41-EB10-682E-4083-FB91E6C6E19A}" v="1339" dt="2022-11-22T15:50:53.929"/>
    <p1510:client id="{58259F59-3304-98CA-0336-CFC984BA5730}" v="1" dt="2022-11-24T04:32:54.687"/>
    <p1510:client id="{58BAB58A-BBA2-D11F-2516-CB335FF2F934}" v="135" dt="2022-11-12T15:40:29.103"/>
    <p1510:client id="{59B55D6C-2BC5-A6A9-D442-924654954F80}" v="1768" dt="2023-04-11T14:04:42.242"/>
    <p1510:client id="{612BAEA1-1C22-B9BD-D9F4-1E717154E1C1}" v="888" dt="2023-03-12T10:07:14.273"/>
    <p1510:client id="{824E05D9-58C5-D97F-96EF-9DB38E035AD6}" v="20" dt="2023-03-12T02:58:09.693"/>
    <p1510:client id="{872E61A8-A26E-BF91-5CE9-29919A8AA6BA}" v="118" dt="2023-05-15T05:57:15.289"/>
    <p1510:client id="{8E0D370C-E258-4AF8-F0E8-71C8261397C8}" v="179" dt="2022-11-23T15:45:47.864"/>
    <p1510:client id="{C86F48C1-3A51-815C-1677-871C8E789FE0}" v="41" dt="2022-11-13T15:43:51.921"/>
    <p1510:client id="{D3404D79-86CF-4230-8569-E7C32E183CF0}" v="2108" dt="2023-06-19T07:38:58.325"/>
    <p1510:client id="{F4A490F2-99BF-B88E-BF6A-862827F4B223}" v="1" dt="2022-11-24T04:45:32.488"/>
    <p1510:client id="{F57CF17D-286A-2D10-1B69-7C8C88275191}" v="117" dt="2023-03-12T14:52:52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92" autoAdjust="0"/>
  </p:normalViewPr>
  <p:slideViewPr>
    <p:cSldViewPr snapToGrid="0">
      <p:cViewPr>
        <p:scale>
          <a:sx n="100" d="100"/>
          <a:sy n="100" d="100"/>
        </p:scale>
        <p:origin x="188" y="368"/>
      </p:cViewPr>
      <p:guideLst>
        <p:guide orient="horz" pos="164"/>
        <p:guide orient="horz" pos="119"/>
        <p:guide orient="horz" pos="4042"/>
        <p:guide orient="horz" pos="2296"/>
        <p:guide pos="3840"/>
        <p:guide pos="211"/>
        <p:guide pos="7446"/>
        <p:guide pos="166"/>
        <p:guide pos="3704"/>
        <p:guide pos="3952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59137C0-7968-40FC-B149-1354B9F06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C8A2DC-18A1-43F2-868F-84143212F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B521-7C1A-42BB-BD26-F611F361112B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DB3A63-AF89-408C-BD66-0E27B7B1F9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72673C-BA81-4767-B5A7-6012E380EC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35128-8D40-493A-A312-846A6F9C0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8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9BD65-8259-44B3-A69B-9C8B99C856D1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1F0BF-A1E4-4CC4-8880-38A6075C7C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3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30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5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9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*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프로젝트의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목표는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흉부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엑스레이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이미지를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분석하여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폐렴을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검출하는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모델을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만드는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것입니다</a:t>
            </a:r>
            <a:r>
              <a:rPr lang="en-US" dirty="0"/>
              <a:t>.</a:t>
            </a:r>
            <a:br>
              <a:rPr lang="en-US" dirty="0">
                <a:cs typeface="+mn-lt"/>
              </a:rPr>
            </a:br>
            <a:endParaRPr lang="en-US" dirty="0"/>
          </a:p>
          <a:p>
            <a:pPr>
              <a:defRPr/>
            </a:pPr>
            <a:r>
              <a:rPr lang="en-US" dirty="0"/>
              <a:t>*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폐렴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질환은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세계적으로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매년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많은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사람들이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발생하고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있으며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특히</a:t>
            </a:r>
            <a:r>
              <a:rPr lang="en-US" dirty="0"/>
              <a:t> COVID-19</a:t>
            </a:r>
            <a:r>
              <a:rPr lang="ko-KR" altLang="en-US" dirty="0">
                <a:ea typeface="맑은 고딕"/>
              </a:rPr>
              <a:t>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인한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폐렴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환자들이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증가하면서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그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중요성이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더욱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부각되고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있습니다</a:t>
            </a:r>
            <a:r>
              <a:rPr lang="en-US" dirty="0"/>
              <a:t>.</a:t>
            </a:r>
            <a:br>
              <a:rPr lang="en-US" dirty="0">
                <a:cs typeface="+mn-lt"/>
              </a:rPr>
            </a:br>
            <a:endParaRPr lang="en-US" dirty="0"/>
          </a:p>
          <a:p>
            <a:pPr>
              <a:defRPr/>
            </a:pPr>
            <a:r>
              <a:rPr lang="en-US" dirty="0"/>
              <a:t>*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의료기관</a:t>
            </a:r>
            <a:r>
              <a:rPr lang="en-US" dirty="0"/>
              <a:t> K</a:t>
            </a:r>
            <a:r>
              <a:rPr lang="ko-KR" altLang="en-US" dirty="0">
                <a:ea typeface="맑은 고딕"/>
              </a:rPr>
              <a:t>에서는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폐렴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환자들의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수가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증가함에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따라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의료진들은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이를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신속하게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진단하고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치료하기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위해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더욱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많은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시간과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노력을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투자해야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문제점을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경험하고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있습니다</a:t>
            </a:r>
            <a:r>
              <a:rPr lang="en-US" dirty="0"/>
              <a:t>.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상황에서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의료기관</a:t>
            </a:r>
            <a:r>
              <a:rPr lang="en-US" dirty="0"/>
              <a:t> K</a:t>
            </a:r>
            <a:r>
              <a:rPr lang="ko-KR" altLang="en-US" dirty="0">
                <a:ea typeface="맑은 고딕"/>
              </a:rPr>
              <a:t>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인공지능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기술을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활용하여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폐렴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환자를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빠르고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정확하게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진단할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모델을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개발하고자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저희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회사에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의뢰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했습니다</a:t>
            </a:r>
            <a:r>
              <a:rPr lang="en-US" dirty="0"/>
              <a:t>.</a:t>
            </a:r>
            <a:br>
              <a:rPr lang="en-US" dirty="0">
                <a:cs typeface="+mn-lt"/>
              </a:rPr>
            </a:br>
            <a:endParaRPr lang="en-US" dirty="0"/>
          </a:p>
          <a:p>
            <a:pPr>
              <a:defRPr/>
            </a:pPr>
            <a:r>
              <a:rPr lang="en-US" dirty="0"/>
              <a:t>*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모델로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의료진의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진단과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치료를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보조하며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빠르고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정확한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검출이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가능하게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폐렴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환자를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더욱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빠르고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정확하게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진단하고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치료할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있게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되어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환자들의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치료와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회복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기간을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단축시킬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있고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의료진의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시간과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비용을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절약하게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것입니다</a:t>
            </a:r>
            <a:r>
              <a:rPr lang="en-US" dirty="0"/>
              <a:t>.</a:t>
            </a:r>
            <a:endParaRPr lang="en-US" dirty="0">
              <a:ea typeface="맑은 고딕"/>
            </a:endParaRPr>
          </a:p>
          <a:p>
            <a:pPr>
              <a:defRPr/>
            </a:pPr>
            <a:endParaRPr 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6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5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1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LG스마트체 Regular"/>
              <a:ea typeface="LG스마트체 Regular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0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LG스마트체 Regular"/>
              <a:ea typeface="LG스마트체 Regular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36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1F0BF-A1E4-4CC4-8880-38A6075C7CA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2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1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84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0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75799" y="274640"/>
            <a:ext cx="2971801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400" y="274640"/>
            <a:ext cx="871220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1421" y="836712"/>
            <a:ext cx="11339282" cy="0"/>
          </a:xfrm>
          <a:prstGeom prst="line">
            <a:avLst/>
          </a:prstGeom>
          <a:ln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5378560" y="6381328"/>
            <a:ext cx="138137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F614ADE3-5DF1-49E3-95FE-AED3C2ED5E3B}" type="slidenum">
              <a:rPr lang="en-US" altLang="ko-KR" sz="1200" b="1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‹#›</a:t>
            </a:fld>
            <a:r>
              <a:rPr lang="en-US" altLang="ko-KR" sz="1200" b="0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/16</a:t>
            </a:r>
            <a:endParaRPr lang="en-US" altLang="ko-KR" sz="1100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18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1421" y="836712"/>
            <a:ext cx="11339282" cy="0"/>
          </a:xfrm>
          <a:prstGeom prst="line">
            <a:avLst/>
          </a:prstGeom>
          <a:ln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8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1421" y="836712"/>
            <a:ext cx="11339282" cy="0"/>
          </a:xfrm>
          <a:prstGeom prst="line">
            <a:avLst/>
          </a:prstGeom>
          <a:ln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5378560" y="6381328"/>
            <a:ext cx="138137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fld id="{F614ADE3-5DF1-49E3-95FE-AED3C2ED5E3B}" type="slidenum">
              <a:rPr lang="en-US" altLang="ko-KR" sz="1200" b="1" smtClean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‹#›</a:t>
            </a:fld>
            <a:r>
              <a:rPr lang="en-US" altLang="ko-KR" sz="1200" b="0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/14</a:t>
            </a:r>
            <a:endParaRPr lang="en-US" altLang="ko-KR" sz="1100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18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28" y="6460654"/>
            <a:ext cx="904113" cy="28803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371421" y="1101403"/>
            <a:ext cx="11339282" cy="0"/>
          </a:xfrm>
          <a:prstGeom prst="line">
            <a:avLst/>
          </a:prstGeom>
          <a:ln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9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8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0401" y="1600202"/>
            <a:ext cx="5842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05601" y="1600202"/>
            <a:ext cx="5842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3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54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CDDF2-6991-4A58-9654-7B0E250C29DF}" type="datetimeFigureOut">
              <a:rPr lang="ko-KR" altLang="en-US" smtClean="0"/>
              <a:pPr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C59E-9DAF-440A-BF23-B82C798C3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0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www.data.go.k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35485" y="1385481"/>
            <a:ext cx="4604336" cy="140541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4200" b="1">
                <a:solidFill>
                  <a:srgbClr val="212121"/>
                </a:solidFill>
                <a:highlight>
                  <a:srgbClr val="FFFFFF"/>
                </a:highlight>
                <a:latin typeface="Malgun Gothic"/>
                <a:ea typeface="Malgun Gothic"/>
              </a:rPr>
              <a:t>아파트 거래가격 예측 서비스 </a:t>
            </a:r>
            <a:endParaRPr lang="ko-KR" altLang="en-US" sz="4200" b="1" dirty="0">
              <a:solidFill>
                <a:srgbClr val="212121"/>
              </a:solidFill>
              <a:highlight>
                <a:srgbClr val="FFFFFF"/>
              </a:highlight>
              <a:latin typeface="Malgun Gothic"/>
              <a:ea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F051D-1110-5BEC-8A28-C3CA2C3547FE}"/>
              </a:ext>
            </a:extLst>
          </p:cNvPr>
          <p:cNvSpPr txBox="1"/>
          <p:nvPr/>
        </p:nvSpPr>
        <p:spPr>
          <a:xfrm>
            <a:off x="1127448" y="715345"/>
            <a:ext cx="48327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latin typeface="맑은 고딕"/>
                <a:ea typeface="맑은 고딕"/>
                <a:cs typeface="Microsoft GothicNeo"/>
              </a:rPr>
              <a:t>AI 18 </a:t>
            </a:r>
            <a:r>
              <a:rPr lang="en-US" altLang="ko-KR" sz="2000" b="1" dirty="0" err="1">
                <a:latin typeface="맑은 고딕"/>
                <a:ea typeface="맑은 고딕"/>
                <a:cs typeface="Microsoft GothicNeo"/>
              </a:rPr>
              <a:t>경동연</a:t>
            </a:r>
            <a:r>
              <a:rPr lang="en-US" altLang="ko-KR" sz="2000" b="1">
                <a:latin typeface="맑은 고딕"/>
                <a:ea typeface="맑은 고딕"/>
                <a:cs typeface="Microsoft GothicNeo"/>
              </a:rPr>
              <a:t> Project4</a:t>
            </a:r>
            <a:r>
              <a:rPr lang="ko-KR" altLang="en-US" sz="2000" b="1">
                <a:latin typeface="맑은 고딕"/>
                <a:ea typeface="맑은 고딕"/>
                <a:cs typeface="Microsoft GothicNeo"/>
              </a:rPr>
              <a:t>소개영상</a:t>
            </a:r>
            <a:endParaRPr lang="ko-KR" altLang="en-US" sz="2000" b="1">
              <a:latin typeface="맑은 고딕"/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472963-EC30-1A6C-52BF-E29510B9FA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8"/>
          <a:stretch/>
        </p:blipFill>
        <p:spPr>
          <a:xfrm>
            <a:off x="7182173" y="-701040"/>
            <a:ext cx="2906713" cy="2180665"/>
          </a:xfrm>
          <a:prstGeom prst="rect">
            <a:avLst/>
          </a:prstGeom>
        </p:spPr>
      </p:pic>
      <p:pic>
        <p:nvPicPr>
          <p:cNvPr id="11" name="그림 10" descr="계란, 옅은이(가) 표시된 사진&#10;&#10;자동 생성된 설명">
            <a:extLst>
              <a:ext uri="{FF2B5EF4-FFF2-40B4-BE49-F238E27FC236}">
                <a16:creationId xmlns:a16="http://schemas.microsoft.com/office/drawing/2014/main" id="{0EF3A699-E55D-85F7-40AC-4CE6A184A3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58"/>
          <a:stretch/>
        </p:blipFill>
        <p:spPr>
          <a:xfrm>
            <a:off x="1343472" y="3750292"/>
            <a:ext cx="4238625" cy="23923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27448" y="5220489"/>
            <a:ext cx="4176018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 spc="-100" dirty="0">
                <a:latin typeface="맑은 고딕"/>
                <a:ea typeface="맑은 고딕"/>
              </a:rPr>
              <a:t>AI_18_</a:t>
            </a:r>
            <a:r>
              <a:rPr lang="ko-KR" altLang="en-US" b="1" spc="-100" dirty="0" err="1">
                <a:latin typeface="맑은 고딕"/>
                <a:ea typeface="맑은 고딕"/>
              </a:rPr>
              <a:t>경동연</a:t>
            </a:r>
            <a:endParaRPr lang="ko-KR" altLang="ko-KR" b="1" spc="-100" dirty="0" err="1">
              <a:latin typeface="맑은 고딕"/>
              <a:ea typeface="맑은 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9A5CA21-3951-3240-CAB0-05BF4EEFCB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-7572" r="-2081" b="-3704"/>
          <a:stretch/>
        </p:blipFill>
        <p:spPr>
          <a:xfrm>
            <a:off x="10014372" y="3544179"/>
            <a:ext cx="1981201" cy="2159624"/>
          </a:xfrm>
          <a:prstGeom prst="rect">
            <a:avLst/>
          </a:prstGeom>
        </p:spPr>
      </p:pic>
      <p:pic>
        <p:nvPicPr>
          <p:cNvPr id="3" name="그림 5" descr="텍스트, 아파트 건물이(가) 표시된 사진&#10;&#10;자동 생성된 설명">
            <a:extLst>
              <a:ext uri="{FF2B5EF4-FFF2-40B4-BE49-F238E27FC236}">
                <a16:creationId xmlns:a16="http://schemas.microsoft.com/office/drawing/2014/main" id="{77B5B008-4AAA-09F4-E0D7-CCE7FA1A60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5899" y="2415887"/>
            <a:ext cx="5618884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2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4632" y="316893"/>
            <a:ext cx="656347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sz="2400" b="1">
                <a:highlight>
                  <a:srgbClr val="FFFFFF"/>
                </a:highlight>
                <a:latin typeface="Malgun Gothic"/>
                <a:ea typeface="LG스마트체 Regular"/>
                <a:cs typeface="Arial Unicode MS"/>
              </a:rPr>
              <a:t>7. </a:t>
            </a:r>
            <a:r>
              <a:rPr lang="ko-KR" altLang="en-US" sz="2400" b="1" dirty="0">
                <a:highlight>
                  <a:srgbClr val="FFFFFF"/>
                </a:highlight>
                <a:latin typeface="Malgun Gothic"/>
                <a:ea typeface="LG스마트체 Regular"/>
                <a:cs typeface="Arial Unicode MS"/>
              </a:rPr>
              <a:t>아쉬웠던</a:t>
            </a:r>
            <a:r>
              <a:rPr lang="en-US" sz="2400" b="1" dirty="0">
                <a:highlight>
                  <a:srgbClr val="FFFFFF"/>
                </a:highlight>
                <a:latin typeface="Malgun Gothic"/>
                <a:ea typeface="LG스마트체 Regular"/>
                <a:cs typeface="Arial Unicode MS"/>
              </a:rPr>
              <a:t> </a:t>
            </a:r>
            <a:r>
              <a:rPr lang="ko-KR" altLang="en-US" sz="2400" b="1">
                <a:highlight>
                  <a:srgbClr val="FFFFFF"/>
                </a:highlight>
                <a:latin typeface="Malgun Gothic"/>
                <a:ea typeface="LG스마트체 Regular"/>
                <a:cs typeface="Arial Unicode MS"/>
              </a:rPr>
              <a:t>점과</a:t>
            </a:r>
            <a:r>
              <a:rPr lang="en-US" sz="2400" b="1" dirty="0">
                <a:highlight>
                  <a:srgbClr val="FFFFFF"/>
                </a:highlight>
                <a:latin typeface="Malgun Gothic"/>
                <a:ea typeface="LG스마트체 Regular"/>
                <a:cs typeface="Arial Unicode MS"/>
              </a:rPr>
              <a:t> </a:t>
            </a:r>
            <a:r>
              <a:rPr lang="ko-KR" altLang="en-US" sz="2400" b="1">
                <a:highlight>
                  <a:srgbClr val="FFFFFF"/>
                </a:highlight>
                <a:latin typeface="Malgun Gothic"/>
                <a:ea typeface="LG스마트체 Regular"/>
                <a:cs typeface="Arial Unicode MS"/>
              </a:rPr>
              <a:t>느낀점</a:t>
            </a:r>
            <a:endParaRPr lang="ko-KR" altLang="en-US" sz="2400" b="1" dirty="0">
              <a:highlight>
                <a:srgbClr val="FFFFFF"/>
              </a:highlight>
              <a:latin typeface="Malgun Gothic"/>
              <a:ea typeface="LG스마트체 Regular"/>
              <a:cs typeface="Arial Unicode MS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AD1844A5-E441-02AD-8771-5E6AB131AF50}"/>
              </a:ext>
            </a:extLst>
          </p:cNvPr>
          <p:cNvSpPr/>
          <p:nvPr/>
        </p:nvSpPr>
        <p:spPr bwMode="auto">
          <a:xfrm>
            <a:off x="400271" y="2366580"/>
            <a:ext cx="5153834" cy="341130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ko-KR" altLang="en-US" sz="1600" kern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Flask를 배포하기 위해 </a:t>
            </a:r>
            <a:r>
              <a:rPr lang="ko-KR" sz="1600" kern="0" dirty="0">
                <a:highlight>
                  <a:srgbClr val="FFFFFF"/>
                </a:highlight>
                <a:ea typeface="+mn-lt"/>
                <a:cs typeface="+mn-lt"/>
              </a:rPr>
              <a:t>pythonanywhere </a:t>
            </a:r>
            <a:r>
              <a:rPr lang="ko-KR" altLang="en-US" sz="1600" kern="0">
                <a:highlight>
                  <a:srgbClr val="FFFFFF"/>
                </a:highlight>
                <a:ea typeface="+mn-lt"/>
                <a:cs typeface="+mn-lt"/>
              </a:rPr>
              <a:t>사용</a:t>
            </a:r>
            <a:endParaRPr lang="en-US" altLang="ko-KR" sz="1600" kern="0">
              <a:highlight>
                <a:srgbClr val="FFFFFF"/>
              </a:highlight>
              <a:ea typeface="+mn-lt"/>
              <a:cs typeface="+mn-lt"/>
            </a:endParaRPr>
          </a:p>
          <a:p>
            <a:pPr algn="ctr" defTabSz="914126">
              <a:defRPr/>
            </a:pPr>
            <a:endParaRPr lang="en-US" altLang="ko-KR" sz="1600" kern="0" dirty="0">
              <a:solidFill>
                <a:srgbClr val="000000"/>
              </a:solidFill>
              <a:highlight>
                <a:srgbClr val="FFFFFF"/>
              </a:highlight>
              <a:ea typeface="+mn-lt"/>
              <a:cs typeface="+mn-lt"/>
            </a:endParaRPr>
          </a:p>
          <a:p>
            <a:pPr algn="ctr" defTabSz="914126">
              <a:defRPr/>
            </a:pPr>
            <a:r>
              <a:rPr lang="en-US" altLang="ko-KR" sz="1600" kern="0" dirty="0">
                <a:highlight>
                  <a:srgbClr val="FFFFFF"/>
                </a:highlight>
                <a:ea typeface="맑은 고딕"/>
              </a:rPr>
              <a:t>git에서 clone으로 가상환경을 만들고 필요한 패키지</a:t>
            </a:r>
            <a:r>
              <a:rPr lang="en-US" altLang="ko-KR" sz="1600" kern="0">
                <a:highlight>
                  <a:srgbClr val="FFFFFF"/>
                </a:highlight>
                <a:ea typeface="맑은 고딕"/>
              </a:rPr>
              <a:t>를 다운받는데 디스크 할당량 초과로 실패하였고</a:t>
            </a:r>
            <a:endParaRPr lang="en-US" sz="1600" kern="0">
              <a:solidFill>
                <a:srgbClr val="000000"/>
              </a:solidFill>
              <a:highlight>
                <a:srgbClr val="FFFFFF"/>
              </a:highlight>
              <a:ea typeface="+mn-lt"/>
              <a:cs typeface="+mn-lt"/>
            </a:endParaRPr>
          </a:p>
          <a:p>
            <a:pPr algn="ctr" defTabSz="914126">
              <a:defRPr/>
            </a:pPr>
            <a:endParaRPr lang="en-US" altLang="ko-KR" sz="1600" kern="0" dirty="0">
              <a:solidFill>
                <a:srgbClr val="000000"/>
              </a:solidFill>
              <a:highlight>
                <a:srgbClr val="FFFFFF"/>
              </a:highlight>
              <a:ea typeface="+mn-lt"/>
              <a:cs typeface="+mn-lt"/>
            </a:endParaRPr>
          </a:p>
          <a:p>
            <a:pPr algn="ctr" defTabSz="914126">
              <a:defRPr/>
            </a:pPr>
            <a:r>
              <a:rPr lang="en-US" sz="1600" kern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joblib</a:t>
            </a:r>
            <a:r>
              <a:rPr lang="ko-KR" altLang="en-US" sz="1600" kern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의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 </a:t>
            </a:r>
            <a:r>
              <a:rPr lang="ko-KR" altLang="en-US" sz="1600" kern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버전</a:t>
            </a:r>
            <a:r>
              <a:rPr lang="en-US" sz="1600" kern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 호환성 </a:t>
            </a:r>
            <a:r>
              <a:rPr lang="ko-KR" altLang="en-US" sz="1600" kern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오류가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 </a:t>
            </a:r>
            <a:r>
              <a:rPr lang="ko-KR" altLang="en-US" sz="1600" kern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나서</a:t>
            </a:r>
            <a:r>
              <a:rPr lang="en-US" sz="1600" kern="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 </a:t>
            </a:r>
            <a:r>
              <a:rPr lang="en-US" altLang="ko-KR" sz="1600" kern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joblib를 피클로 바꾸어서 실행에 성공했지만 당일 무료 CPU리소스를 모두 소모해 예측결과가 나오는 것을 확인 할 수 없어서 아쉬웠습</a:t>
            </a:r>
            <a:r>
              <a:rPr lang="en-US" altLang="ko-KR" sz="1600" kern="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니다.</a:t>
            </a:r>
          </a:p>
          <a:p>
            <a:pPr algn="ctr" defTabSz="914126">
              <a:defRPr/>
            </a:pPr>
            <a:endParaRPr lang="en-US" sz="1600" kern="0" dirty="0">
              <a:solidFill>
                <a:srgbClr val="000000"/>
              </a:solidFill>
              <a:highlight>
                <a:srgbClr val="FFFFFF"/>
              </a:highlight>
              <a:ea typeface="+mn-lt"/>
              <a:cs typeface="+mn-lt"/>
            </a:endParaRPr>
          </a:p>
          <a:p>
            <a:pPr algn="ctr" defTabSz="914126">
              <a:defRPr/>
            </a:pPr>
            <a:r>
              <a:rPr lang="ko-KR" altLang="en-US" sz="1600" kern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그동안 배운 머신러닝 모델을 이용하여 웹페이지에서 데이터를 받아 예측해주는 서비스를 만들 수 있어서  뿌듯했습니다.</a:t>
            </a:r>
          </a:p>
        </p:txBody>
      </p:sp>
      <p:sp>
        <p:nvSpPr>
          <p:cNvPr id="11" name="모서리가 둥근 직사각형 40">
            <a:extLst>
              <a:ext uri="{FF2B5EF4-FFF2-40B4-BE49-F238E27FC236}">
                <a16:creationId xmlns:a16="http://schemas.microsoft.com/office/drawing/2014/main" id="{8D608A85-75BE-03C7-5D30-B0EAC4188A65}"/>
              </a:ext>
            </a:extLst>
          </p:cNvPr>
          <p:cNvSpPr/>
          <p:nvPr/>
        </p:nvSpPr>
        <p:spPr>
          <a:xfrm>
            <a:off x="396337" y="1346201"/>
            <a:ext cx="5053275" cy="63337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b="1">
                <a:ea typeface="맑은 고딕"/>
              </a:rPr>
              <a:t>아쉬웠던 점과 느낀점</a:t>
            </a:r>
            <a:endParaRPr lang="ko-KR" altLang="en-US" b="1" dirty="0">
              <a:ea typeface="맑은 고딕"/>
            </a:endParaRPr>
          </a:p>
        </p:txBody>
      </p:sp>
      <p:sp>
        <p:nvSpPr>
          <p:cNvPr id="12" name="모서리가 둥근 직사각형 40">
            <a:extLst>
              <a:ext uri="{FF2B5EF4-FFF2-40B4-BE49-F238E27FC236}">
                <a16:creationId xmlns:a16="http://schemas.microsoft.com/office/drawing/2014/main" id="{ACA9F754-35B8-E71A-69A8-32173A7FDB9D}"/>
              </a:ext>
            </a:extLst>
          </p:cNvPr>
          <p:cNvSpPr/>
          <p:nvPr/>
        </p:nvSpPr>
        <p:spPr>
          <a:xfrm>
            <a:off x="7521034" y="1337541"/>
            <a:ext cx="3347435" cy="64203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b="1">
                <a:ea typeface="+mn-lt"/>
                <a:cs typeface="+mn-lt"/>
              </a:rPr>
              <a:t>에러 </a:t>
            </a:r>
            <a:endParaRPr lang="ko-KR" altLang="en-US" b="1" dirty="0">
              <a:ea typeface="+mn-lt"/>
              <a:cs typeface="+mn-lt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97C6814-E823-B7BC-789F-963948E0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082" y="2198718"/>
            <a:ext cx="2881745" cy="2088222"/>
          </a:xfrm>
          <a:prstGeom prst="rect">
            <a:avLst/>
          </a:prstGeom>
        </p:spPr>
      </p:pic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1E032E-6E4C-27C2-C1F1-440C4A9D7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514" y="4856749"/>
            <a:ext cx="5505450" cy="11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2595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7309" y="2701137"/>
            <a:ext cx="237584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b="1" spc="-1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Malgun Gothic"/>
                <a:ea typeface="LG스마트체 SemiBold"/>
              </a:rPr>
              <a:t>Thank you</a:t>
            </a:r>
            <a:endParaRPr lang="ko-KR" altLang="en-US" sz="3600" b="1" spc="-1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  <a:latin typeface="Malgun Gothic"/>
              <a:ea typeface="LG스마트체 Semi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655840" y="3429000"/>
            <a:ext cx="28993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3472963-EC30-1A6C-52BF-E29510B9F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78"/>
          <a:stretch/>
        </p:blipFill>
        <p:spPr>
          <a:xfrm>
            <a:off x="7182173" y="-701040"/>
            <a:ext cx="2906713" cy="2180665"/>
          </a:xfrm>
          <a:prstGeom prst="rect">
            <a:avLst/>
          </a:prstGeom>
        </p:spPr>
      </p:pic>
      <p:pic>
        <p:nvPicPr>
          <p:cNvPr id="8" name="그림 7" descr="계란, 옅은이(가) 표시된 사진&#10;&#10;자동 생성된 설명">
            <a:extLst>
              <a:ext uri="{FF2B5EF4-FFF2-40B4-BE49-F238E27FC236}">
                <a16:creationId xmlns:a16="http://schemas.microsoft.com/office/drawing/2014/main" id="{0EF3A699-E55D-85F7-40AC-4CE6A184A3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58"/>
          <a:stretch/>
        </p:blipFill>
        <p:spPr>
          <a:xfrm>
            <a:off x="1337627" y="3764597"/>
            <a:ext cx="4238625" cy="23923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A5CA21-3951-3240-CAB0-05BF4EEFCB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-7572" r="-2081" b="-3704"/>
          <a:stretch/>
        </p:blipFill>
        <p:spPr>
          <a:xfrm>
            <a:off x="10014372" y="3544179"/>
            <a:ext cx="1981201" cy="21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8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68603" y="928491"/>
            <a:ext cx="9520673" cy="38989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400" b="1" dirty="0">
                <a:latin typeface="LG스마트체 Regular"/>
                <a:ea typeface="LG스마트체2.0 Bold"/>
                <a:cs typeface="Arial Unicode MS"/>
              </a:rPr>
              <a:t>서비스 소개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ea typeface="LG스마트체2.0 Bold"/>
                <a:cs typeface="Arial Unicode MS"/>
              </a:rPr>
              <a:t>데이터</a:t>
            </a:r>
            <a:r>
              <a:rPr lang="en-US" altLang="ko-KR" sz="2400" b="1" dirty="0"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ea typeface="LG스마트체2.0 Bold"/>
                <a:cs typeface="Arial Unicode MS"/>
              </a:rPr>
              <a:t>가져오기</a:t>
            </a:r>
            <a:endParaRPr lang="en-US" altLang="ko-KR" sz="2400" b="1">
              <a:ea typeface="LG스마트체2.0 Bold"/>
              <a:cs typeface="Arial Unicode MS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400" b="1" dirty="0" err="1">
                <a:latin typeface="Arial"/>
                <a:ea typeface="LG스마트체2.0 Bold"/>
                <a:cs typeface="Arial"/>
              </a:rPr>
              <a:t>데이터</a:t>
            </a:r>
            <a:r>
              <a:rPr lang="en-US" altLang="ko-KR" sz="2400" b="1" dirty="0">
                <a:latin typeface="Arial"/>
                <a:ea typeface="LG스마트체2.0 Bold"/>
                <a:cs typeface="Arial"/>
              </a:rPr>
              <a:t> </a:t>
            </a:r>
            <a:r>
              <a:rPr lang="en-US" altLang="ko-KR" sz="2400" b="1" dirty="0" err="1">
                <a:latin typeface="Arial"/>
                <a:ea typeface="LG스마트체2.0 Bold"/>
                <a:cs typeface="Arial"/>
              </a:rPr>
              <a:t>저장</a:t>
            </a:r>
            <a:endParaRPr lang="en-US" altLang="ko-KR" sz="2400" b="1">
              <a:latin typeface="Arial"/>
              <a:ea typeface="LG스마트체2.0 Bold"/>
              <a:cs typeface="Arial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API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서비스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개발</a:t>
            </a:r>
            <a:endParaRPr lang="en-US" altLang="ko-KR" sz="2400" b="1" dirty="0" err="1">
              <a:ea typeface="LG스마트체2.0 Bold"/>
              <a:cs typeface="Arial Unicode MS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400" b="1">
                <a:highlight>
                  <a:srgbClr val="FFFFFF"/>
                </a:highlight>
                <a:latin typeface="LG스마트체 Regular"/>
                <a:ea typeface="LG스마트체 Regular"/>
                <a:cs typeface="Arial Unicode MS"/>
              </a:rPr>
              <a:t>대시보드로 데이터 분석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>
                <a:highlight>
                  <a:srgbClr val="FFFFFF"/>
                </a:highlight>
                <a:latin typeface="LG스마트체2.0 Bold"/>
                <a:ea typeface="LG스마트체 Regular"/>
                <a:cs typeface="Arial Unicode MS"/>
              </a:rPr>
              <a:t>API와 대시보드 배포</a:t>
            </a:r>
            <a:endParaRPr lang="ko-KR" altLang="en-US" sz="2400" b="1" dirty="0">
              <a:highlight>
                <a:srgbClr val="FFFFFF"/>
              </a:highlight>
              <a:latin typeface="LG스마트체2.0 Bold"/>
              <a:ea typeface="LG스마트체 Regular"/>
              <a:cs typeface="Arial Unicode MS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>
                <a:latin typeface="LG스마트체2.0 Bold" panose="020B0600000101010101" pitchFamily="50" charset="-127"/>
                <a:ea typeface="LG스마트체2.0 Bold"/>
                <a:cs typeface="Arial Unicode MS"/>
              </a:rPr>
              <a:t>아쉬웠던 점과 느낀점</a:t>
            </a:r>
            <a:endParaRPr lang="en-US" altLang="ko-KR" sz="2400" b="1" dirty="0">
              <a:latin typeface="LG스마트체2.0 Bold" panose="020B0600000101010101" pitchFamily="50" charset="-127"/>
              <a:ea typeface="LG스마트체2.0 Bold"/>
              <a:cs typeface="Arial Unicode M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245" y="287860"/>
            <a:ext cx="1580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Contents</a:t>
            </a:r>
            <a:endParaRPr lang="ko-KR" altLang="en-US" sz="2800"/>
          </a:p>
        </p:txBody>
      </p:sp>
      <p:cxnSp>
        <p:nvCxnSpPr>
          <p:cNvPr id="5" name="직선 연결선 4"/>
          <p:cNvCxnSpPr/>
          <p:nvPr/>
        </p:nvCxnSpPr>
        <p:spPr>
          <a:xfrm>
            <a:off x="1610805" y="830130"/>
            <a:ext cx="1324599" cy="0"/>
          </a:xfrm>
          <a:prstGeom prst="line">
            <a:avLst/>
          </a:prstGeom>
          <a:ln w="57150" cap="rnd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7282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" t="21591" r="52303" b="23500"/>
          <a:stretch/>
        </p:blipFill>
        <p:spPr>
          <a:xfrm>
            <a:off x="551384" y="277240"/>
            <a:ext cx="1521129" cy="139875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E12B6F-10EA-4875-836F-8979BEA77498}"/>
              </a:ext>
            </a:extLst>
          </p:cNvPr>
          <p:cNvSpPr/>
          <p:nvPr/>
        </p:nvSpPr>
        <p:spPr>
          <a:xfrm>
            <a:off x="856431" y="665067"/>
            <a:ext cx="5905712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3200" b="1" dirty="0">
                <a:latin typeface="Malgun Gothic"/>
                <a:ea typeface="Malgun Gothic"/>
              </a:rPr>
              <a:t>서비스 소개</a:t>
            </a:r>
          </a:p>
          <a:p>
            <a:r>
              <a:rPr lang="ko-KR" altLang="en-US" sz="3200" b="1">
                <a:latin typeface="Malgun Gothic"/>
                <a:ea typeface="Malgun Gothic"/>
              </a:rPr>
              <a:t>Apartment Slaes Predict</a:t>
            </a:r>
            <a:endParaRPr lang="ko-KR" altLang="en-US" sz="3200" b="1" dirty="0">
              <a:latin typeface="Malgun Gothic"/>
              <a:ea typeface="Malgun Gothic"/>
            </a:endParaRPr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2CC2DFAD-F1CF-49B2-85A1-7683A08A80B6}"/>
              </a:ext>
            </a:extLst>
          </p:cNvPr>
          <p:cNvSpPr/>
          <p:nvPr/>
        </p:nvSpPr>
        <p:spPr>
          <a:xfrm>
            <a:off x="1216891" y="2978151"/>
            <a:ext cx="9760507" cy="3473354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400" b="1" dirty="0" err="1">
                <a:ea typeface="맑은 고딕"/>
              </a:rPr>
              <a:t>부동산</a:t>
            </a:r>
            <a:r>
              <a:rPr lang="en-US" altLang="ko-KR" sz="2400" b="1" dirty="0">
                <a:ea typeface="맑은 고딕"/>
              </a:rPr>
              <a:t> </a:t>
            </a:r>
            <a:r>
              <a:rPr lang="en-US" altLang="ko-KR" sz="2400" b="1" dirty="0" err="1">
                <a:ea typeface="맑은 고딕"/>
              </a:rPr>
              <a:t>가격의</a:t>
            </a:r>
            <a:r>
              <a:rPr lang="en-US" altLang="ko-KR" sz="2400" b="1" dirty="0">
                <a:ea typeface="맑은 고딕"/>
              </a:rPr>
              <a:t> </a:t>
            </a:r>
            <a:r>
              <a:rPr lang="en-US" altLang="ko-KR" sz="2400" b="1" dirty="0" err="1">
                <a:ea typeface="맑은 고딕"/>
              </a:rPr>
              <a:t>꾸준한</a:t>
            </a:r>
            <a:r>
              <a:rPr lang="en-US" altLang="ko-KR" sz="2400" b="1" dirty="0">
                <a:ea typeface="맑은 고딕"/>
              </a:rPr>
              <a:t> </a:t>
            </a:r>
            <a:r>
              <a:rPr lang="en-US" altLang="ko-KR" sz="2400" b="1" dirty="0" err="1">
                <a:ea typeface="맑은 고딕"/>
              </a:rPr>
              <a:t>증가로</a:t>
            </a:r>
            <a:r>
              <a:rPr lang="en-US" altLang="ko-KR" sz="2400" b="1" dirty="0">
                <a:ea typeface="맑은 고딕"/>
              </a:rPr>
              <a:t> </a:t>
            </a:r>
            <a:r>
              <a:rPr lang="en-US" sz="2400" b="1" dirty="0" err="1">
                <a:solidFill>
                  <a:srgbClr val="24292F"/>
                </a:solidFill>
                <a:ea typeface="+mn-lt"/>
                <a:cs typeface="+mn-lt"/>
              </a:rPr>
              <a:t>많은</a:t>
            </a:r>
            <a:r>
              <a:rPr lang="en-US" sz="2400" b="1" dirty="0">
                <a:solidFill>
                  <a:srgbClr val="24292F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24292F"/>
                </a:solidFill>
                <a:ea typeface="+mn-lt"/>
                <a:cs typeface="+mn-lt"/>
              </a:rPr>
              <a:t>사람들이</a:t>
            </a:r>
            <a:r>
              <a:rPr lang="en-US" sz="2400" b="1" dirty="0">
                <a:solidFill>
                  <a:srgbClr val="24292F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24292F"/>
                </a:solidFill>
                <a:ea typeface="+mn-lt"/>
                <a:cs typeface="+mn-lt"/>
              </a:rPr>
              <a:t>아파트를</a:t>
            </a:r>
            <a:r>
              <a:rPr lang="en-US" sz="2400" b="1" dirty="0">
                <a:solidFill>
                  <a:srgbClr val="24292F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24292F"/>
                </a:solidFill>
                <a:ea typeface="+mn-lt"/>
                <a:cs typeface="+mn-lt"/>
              </a:rPr>
              <a:t>구매</a:t>
            </a:r>
            <a:r>
              <a:rPr lang="en-US" sz="2400" b="1" dirty="0">
                <a:solidFill>
                  <a:srgbClr val="24292F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24292F"/>
                </a:solidFill>
                <a:ea typeface="+mn-lt"/>
                <a:cs typeface="+mn-lt"/>
              </a:rPr>
              <a:t>또는</a:t>
            </a:r>
            <a:r>
              <a:rPr lang="en-US" sz="2400" b="1" dirty="0">
                <a:solidFill>
                  <a:srgbClr val="24292F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24292F"/>
                </a:solidFill>
                <a:ea typeface="+mn-lt"/>
                <a:cs typeface="+mn-lt"/>
              </a:rPr>
              <a:t>판매할</a:t>
            </a:r>
            <a:r>
              <a:rPr lang="en-US" sz="2400" b="1" dirty="0">
                <a:solidFill>
                  <a:srgbClr val="24292F"/>
                </a:solidFill>
                <a:ea typeface="+mn-lt"/>
                <a:cs typeface="+mn-lt"/>
              </a:rPr>
              <a:t> 때 </a:t>
            </a:r>
            <a:r>
              <a:rPr lang="en-US" sz="2400" b="1" dirty="0" err="1">
                <a:solidFill>
                  <a:srgbClr val="24292F"/>
                </a:solidFill>
                <a:ea typeface="+mn-lt"/>
                <a:cs typeface="+mn-lt"/>
              </a:rPr>
              <a:t>가격을</a:t>
            </a:r>
            <a:r>
              <a:rPr lang="en-US" sz="2400" b="1" dirty="0">
                <a:solidFill>
                  <a:srgbClr val="24292F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24292F"/>
                </a:solidFill>
                <a:ea typeface="+mn-lt"/>
                <a:cs typeface="+mn-lt"/>
              </a:rPr>
              <a:t>예측하고</a:t>
            </a:r>
            <a:r>
              <a:rPr lang="en-US" sz="2400" b="1" dirty="0">
                <a:solidFill>
                  <a:srgbClr val="24292F"/>
                </a:solidFill>
                <a:ea typeface="+mn-lt"/>
                <a:cs typeface="+mn-lt"/>
              </a:rPr>
              <a:t> </a:t>
            </a:r>
            <a:r>
              <a:rPr lang="ko-KR" altLang="en-US" sz="2400" b="1" dirty="0">
                <a:solidFill>
                  <a:srgbClr val="24292F"/>
                </a:solidFill>
                <a:ea typeface="+mn-lt"/>
                <a:cs typeface="+mn-lt"/>
              </a:rPr>
              <a:t>싶어함</a:t>
            </a:r>
            <a:r>
              <a:rPr lang="en-US" altLang="ko-KR" sz="4800" b="1" dirty="0">
                <a:ea typeface="맑은 고딕"/>
              </a:rPr>
              <a:t> </a:t>
            </a:r>
            <a:r>
              <a:rPr lang="en-US" altLang="ko-KR" sz="2400" b="1" dirty="0">
                <a:ea typeface="맑은 고딕"/>
              </a:rPr>
              <a:t> -&gt; </a:t>
            </a:r>
            <a:r>
              <a:rPr lang="en-US" altLang="ko-KR" sz="2400" b="1" dirty="0" err="1">
                <a:ea typeface="맑은 고딕"/>
              </a:rPr>
              <a:t>아파트의</a:t>
            </a:r>
            <a:r>
              <a:rPr lang="en-US" altLang="ko-KR" sz="2400" b="1" dirty="0">
                <a:ea typeface="맑은 고딕"/>
              </a:rPr>
              <a:t> </a:t>
            </a:r>
            <a:r>
              <a:rPr lang="en-US" altLang="ko-KR" sz="2400" b="1" dirty="0" err="1">
                <a:ea typeface="맑은 고딕"/>
              </a:rPr>
              <a:t>데이터를</a:t>
            </a:r>
            <a:r>
              <a:rPr lang="en-US" altLang="ko-KR" sz="2400" b="1" dirty="0">
                <a:ea typeface="맑은 고딕"/>
              </a:rPr>
              <a:t> </a:t>
            </a:r>
            <a:r>
              <a:rPr lang="en-US" altLang="ko-KR" sz="2400" b="1" dirty="0" err="1">
                <a:ea typeface="맑은 고딕"/>
              </a:rPr>
              <a:t>입력하면</a:t>
            </a:r>
            <a:r>
              <a:rPr lang="en-US" altLang="ko-KR" sz="2400" b="1" dirty="0">
                <a:ea typeface="맑은 고딕"/>
              </a:rPr>
              <a:t> </a:t>
            </a:r>
            <a:r>
              <a:rPr lang="en-US" altLang="ko-KR" sz="2400" b="1" dirty="0" err="1">
                <a:ea typeface="맑은 고딕"/>
              </a:rPr>
              <a:t>가격을</a:t>
            </a:r>
            <a:r>
              <a:rPr lang="en-US" altLang="ko-KR" sz="2400" b="1" dirty="0">
                <a:ea typeface="맑은 고딕"/>
              </a:rPr>
              <a:t> </a:t>
            </a:r>
            <a:r>
              <a:rPr lang="en-US" altLang="ko-KR" sz="2400" b="1" dirty="0" err="1">
                <a:ea typeface="맑은 고딕"/>
              </a:rPr>
              <a:t>예측해주는</a:t>
            </a:r>
            <a:r>
              <a:rPr lang="en-US" altLang="ko-KR" sz="2400" b="1" dirty="0">
                <a:ea typeface="맑은 고딕"/>
              </a:rPr>
              <a:t> </a:t>
            </a:r>
            <a:r>
              <a:rPr lang="en-US" altLang="ko-KR" sz="2400" b="1" dirty="0" err="1">
                <a:ea typeface="맑은 고딕"/>
              </a:rPr>
              <a:t>서비스</a:t>
            </a:r>
            <a:r>
              <a:rPr lang="en-US" altLang="ko-KR" sz="2400" b="1" dirty="0">
                <a:ea typeface="맑은 고딕"/>
              </a:rPr>
              <a:t> </a:t>
            </a:r>
            <a:r>
              <a:rPr lang="en-US" altLang="ko-KR" sz="2400" b="1" dirty="0" err="1">
                <a:ea typeface="맑은 고딕"/>
              </a:rPr>
              <a:t>제작</a:t>
            </a:r>
          </a:p>
        </p:txBody>
      </p:sp>
      <p:pic>
        <p:nvPicPr>
          <p:cNvPr id="4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E6B791A-6827-7CE8-E91B-C9FB487C8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389" y="110403"/>
            <a:ext cx="3565814" cy="272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215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303039"/>
            <a:ext cx="56075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sz="2400" b="1" dirty="0">
                <a:latin typeface="Malgun Gothic"/>
                <a:ea typeface="LG스마트체 Bold"/>
              </a:rPr>
              <a:t>2. </a:t>
            </a:r>
            <a:r>
              <a:rPr lang="en-US" altLang="ko-KR" sz="2400" b="1" dirty="0" err="1">
                <a:latin typeface="Malgun Gothic"/>
                <a:ea typeface="LG스마트체 Bold"/>
                <a:cs typeface="Arial"/>
              </a:rPr>
              <a:t>데이터</a:t>
            </a:r>
            <a:r>
              <a:rPr lang="en-US" altLang="ko-KR" sz="2400" b="1" dirty="0">
                <a:latin typeface="Malgun Gothic"/>
                <a:ea typeface="LG스마트체 Bold"/>
                <a:cs typeface="Arial"/>
              </a:rPr>
              <a:t> </a:t>
            </a:r>
            <a:r>
              <a:rPr lang="en-US" altLang="ko-KR" sz="2400" b="1" dirty="0" err="1">
                <a:latin typeface="Malgun Gothic"/>
                <a:ea typeface="LG스마트체 Bold"/>
                <a:cs typeface="Arial"/>
              </a:rPr>
              <a:t>가져오기</a:t>
            </a:r>
            <a:endParaRPr lang="en-US" altLang="ko-KR" sz="2400" b="1" dirty="0" err="1">
              <a:latin typeface="Malgun Gothic"/>
              <a:ea typeface="LG스마트체2.0 Bold"/>
              <a:cs typeface="Arial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F7A7A-3572-3F0D-4344-83F56A760564}"/>
              </a:ext>
            </a:extLst>
          </p:cNvPr>
          <p:cNvSpPr txBox="1"/>
          <p:nvPr/>
        </p:nvSpPr>
        <p:spPr>
          <a:xfrm>
            <a:off x="6795788" y="5777666"/>
            <a:ext cx="492043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Request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함수를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이용하여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서비스키와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데이터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검색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파라미터등의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정보를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입력하여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 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데이터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 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불러오기 </a:t>
            </a:r>
            <a:endParaRPr lang="en-US" altLang="ko-KR" sz="1600" dirty="0" err="1">
              <a:solidFill>
                <a:srgbClr val="000000"/>
              </a:solidFill>
              <a:highlight>
                <a:srgbClr val="FFFFFF"/>
              </a:highlight>
              <a:latin typeface="맑은 고딕"/>
              <a:ea typeface="맑은 고딕"/>
            </a:endParaRPr>
          </a:p>
        </p:txBody>
      </p:sp>
      <p:sp>
        <p:nvSpPr>
          <p:cNvPr id="12" name="오각형 6">
            <a:extLst>
              <a:ext uri="{FF2B5EF4-FFF2-40B4-BE49-F238E27FC236}">
                <a16:creationId xmlns:a16="http://schemas.microsoft.com/office/drawing/2014/main" id="{936EC24C-4DDF-40A0-AAE2-A1641C84B1BF}"/>
              </a:ext>
            </a:extLst>
          </p:cNvPr>
          <p:cNvSpPr/>
          <p:nvPr/>
        </p:nvSpPr>
        <p:spPr>
          <a:xfrm>
            <a:off x="1622672" y="1100374"/>
            <a:ext cx="3345464" cy="928789"/>
          </a:xfrm>
          <a:prstGeom prst="homePlate">
            <a:avLst>
              <a:gd name="adj" fmla="val 25974"/>
            </a:avLst>
          </a:prstGeom>
          <a:solidFill>
            <a:srgbClr val="C00000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ea typeface="맑은 고딕"/>
              </a:rPr>
              <a:t>공공데이터포털</a:t>
            </a:r>
            <a:r>
              <a:rPr lang="en-US" altLang="ko-KR" sz="2000" b="1" dirty="0">
                <a:solidFill>
                  <a:schemeClr val="bg1"/>
                </a:solidFill>
                <a:ea typeface="맑은 고딕"/>
              </a:rPr>
              <a:t> </a:t>
            </a:r>
          </a:p>
        </p:txBody>
      </p:sp>
      <p:sp>
        <p:nvSpPr>
          <p:cNvPr id="13" name="오각형 6">
            <a:extLst>
              <a:ext uri="{FF2B5EF4-FFF2-40B4-BE49-F238E27FC236}">
                <a16:creationId xmlns:a16="http://schemas.microsoft.com/office/drawing/2014/main" id="{2CF0746B-BD1D-4167-AB4C-94FF8D8C1FA8}"/>
              </a:ext>
            </a:extLst>
          </p:cNvPr>
          <p:cNvSpPr/>
          <p:nvPr/>
        </p:nvSpPr>
        <p:spPr>
          <a:xfrm>
            <a:off x="7646098" y="1100902"/>
            <a:ext cx="3639873" cy="928789"/>
          </a:xfrm>
          <a:prstGeom prst="homePlate">
            <a:avLst>
              <a:gd name="adj" fmla="val 25974"/>
            </a:avLst>
          </a:prstGeom>
          <a:solidFill>
            <a:srgbClr val="C00000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ea typeface="+mn-lt"/>
                <a:cs typeface="+mn-lt"/>
              </a:rPr>
              <a:t>Open </a:t>
            </a:r>
            <a:r>
              <a:rPr lang="en-US" altLang="ko-KR" sz="2000" b="1" dirty="0" err="1">
                <a:solidFill>
                  <a:schemeClr val="bg1"/>
                </a:solidFill>
                <a:ea typeface="+mn-lt"/>
                <a:cs typeface="+mn-lt"/>
              </a:rPr>
              <a:t>API로</a:t>
            </a:r>
            <a:r>
              <a:rPr lang="en-US" altLang="ko-KR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ea typeface="+mn-lt"/>
                <a:cs typeface="+mn-lt"/>
              </a:rPr>
              <a:t>데이터</a:t>
            </a:r>
            <a:r>
              <a:rPr lang="en-US" altLang="ko-KR" sz="2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ea typeface="+mn-lt"/>
                <a:cs typeface="+mn-lt"/>
              </a:rPr>
              <a:t>가져오기</a:t>
            </a:r>
            <a:r>
              <a:rPr lang="en-US" altLang="ko-KR" sz="20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altLang="ko-KR" sz="2000" b="1" dirty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148FFE8-41CA-74D2-B174-843E044B0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853" y="2226289"/>
            <a:ext cx="2492087" cy="33752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FE2AC3-7F74-78E1-4FDF-CC8FDF278785}"/>
              </a:ext>
            </a:extLst>
          </p:cNvPr>
          <p:cNvSpPr txBox="1"/>
          <p:nvPr/>
        </p:nvSpPr>
        <p:spPr>
          <a:xfrm>
            <a:off x="771585" y="2116609"/>
            <a:ext cx="5053865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  <a:highlight>
                <a:srgbClr val="FFFFFF"/>
              </a:highlight>
              <a:ea typeface="+mn-lt"/>
              <a:cs typeface="+mn-lt"/>
            </a:endParaRPr>
          </a:p>
          <a:p>
            <a:r>
              <a:rPr lang="en-US" dirty="0">
                <a:highlight>
                  <a:srgbClr val="FFFFFF"/>
                </a:highlight>
                <a:ea typeface="+mn-lt"/>
                <a:cs typeface="+mn-lt"/>
                <a:hlinkClick r:id="rId4"/>
              </a:rPr>
              <a:t>https://www.data.go.kr/</a:t>
            </a:r>
            <a:endParaRPr lang="en-US">
              <a:ea typeface="+mn-lt"/>
              <a:cs typeface="+mn-lt"/>
            </a:endParaRPr>
          </a:p>
          <a:p>
            <a:endParaRPr lang="en-US" dirty="0">
              <a:highlight>
                <a:srgbClr val="FFFFFF"/>
              </a:highlight>
              <a:ea typeface="맑은 고딕"/>
            </a:endParaRPr>
          </a:p>
          <a:p>
            <a:r>
              <a:rPr lang="ko-KR" altLang="en-US" dirty="0">
                <a:highlight>
                  <a:srgbClr val="FFFFFF"/>
                </a:highlight>
                <a:ea typeface="맑은 고딕"/>
              </a:rPr>
              <a:t>공공데이터 포털에서 국토교통부의 아파트 매매 </a:t>
            </a:r>
            <a:r>
              <a:rPr lang="ko-KR" altLang="en-US" dirty="0" err="1">
                <a:highlight>
                  <a:srgbClr val="FFFFFF"/>
                </a:highlight>
                <a:ea typeface="맑은 고딕"/>
              </a:rPr>
              <a:t>실거래</a:t>
            </a:r>
            <a:r>
              <a:rPr lang="ko-KR" altLang="en-US" dirty="0">
                <a:highlight>
                  <a:srgbClr val="FFFFFF"/>
                </a:highlight>
                <a:ea typeface="맑은 고딕"/>
              </a:rPr>
              <a:t> 자료를 </a:t>
            </a:r>
            <a:r>
              <a:rPr lang="ko-KR" altLang="en-US" dirty="0" err="1">
                <a:highlight>
                  <a:srgbClr val="FFFFFF"/>
                </a:highlight>
                <a:ea typeface="맑은 고딕"/>
              </a:rPr>
              <a:t>Open</a:t>
            </a:r>
            <a:r>
              <a:rPr lang="ko-KR" altLang="en-US" dirty="0">
                <a:highlight>
                  <a:srgbClr val="FFFFFF"/>
                </a:highlight>
                <a:ea typeface="맑은 고딕"/>
              </a:rPr>
              <a:t> </a:t>
            </a:r>
            <a:r>
              <a:rPr lang="ko-KR" altLang="en-US" dirty="0" err="1">
                <a:highlight>
                  <a:srgbClr val="FFFFFF"/>
                </a:highlight>
                <a:ea typeface="맑은 고딕"/>
              </a:rPr>
              <a:t>API로</a:t>
            </a:r>
            <a:r>
              <a:rPr lang="ko-KR" altLang="en-US" dirty="0">
                <a:highlight>
                  <a:srgbClr val="FFFFFF"/>
                </a:highlight>
                <a:ea typeface="맑은 고딕"/>
              </a:rPr>
              <a:t> 받아와서 사용</a:t>
            </a:r>
          </a:p>
          <a:p>
            <a:endParaRPr lang="ko-KR" altLang="en-US" dirty="0">
              <a:highlight>
                <a:srgbClr val="FFFFFF"/>
              </a:highlight>
              <a:ea typeface="맑은 고딕"/>
            </a:endParaRPr>
          </a:p>
          <a:p>
            <a:r>
              <a:rPr lang="ko-KR" altLang="en-US" err="1">
                <a:highlight>
                  <a:srgbClr val="FFFFFF"/>
                </a:highlight>
                <a:ea typeface="맑은 고딕"/>
              </a:rPr>
              <a:t>여러지역</a:t>
            </a:r>
            <a:r>
              <a:rPr lang="ko-KR" altLang="en-US">
                <a:highlight>
                  <a:srgbClr val="FFFFFF"/>
                </a:highlight>
                <a:ea typeface="맑은 고딕"/>
              </a:rPr>
              <a:t> 중 현 거주지인 은평구의 2013~2022년의 10년</a:t>
            </a:r>
            <a:r>
              <a:rPr lang="ko-KR" altLang="en-US" dirty="0">
                <a:highlight>
                  <a:srgbClr val="FFFFFF"/>
                </a:highlight>
                <a:ea typeface="맑은 고딕"/>
              </a:rPr>
              <a:t>간 의 데이터 사용</a:t>
            </a:r>
          </a:p>
          <a:p>
            <a:endParaRPr lang="ko-KR" altLang="en-US" dirty="0">
              <a:highlight>
                <a:srgbClr val="FFFFFF"/>
              </a:highlight>
              <a:ea typeface="맑은 고딕"/>
            </a:endParaRPr>
          </a:p>
          <a:p>
            <a:r>
              <a:rPr lang="ko-KR" altLang="en-US" dirty="0">
                <a:highlight>
                  <a:srgbClr val="FFFFFF"/>
                </a:highlight>
                <a:ea typeface="맑은 고딕"/>
              </a:rPr>
              <a:t>칼럼으로는 거래금액, 측정년도와 월, 법정동, </a:t>
            </a:r>
            <a:r>
              <a:rPr lang="ko-KR" altLang="en-US">
                <a:highlight>
                  <a:srgbClr val="FFFFFF"/>
                </a:highlight>
                <a:ea typeface="맑은 고딕"/>
              </a:rPr>
              <a:t>아파트명, 전용면적, 층 존재 </a:t>
            </a:r>
            <a:endParaRPr lang="ko-KR" altLang="en-US" dirty="0">
              <a:highlight>
                <a:srgbClr val="FFFFFF"/>
              </a:highlight>
              <a:ea typeface="맑은 고딕"/>
            </a:endParaRPr>
          </a:p>
          <a:p>
            <a:endParaRPr lang="ko-KR" altLang="en-US" dirty="0">
              <a:highlight>
                <a:srgbClr val="FFFFFF"/>
              </a:highlight>
              <a:ea typeface="맑은 고딕"/>
            </a:endParaRPr>
          </a:p>
          <a:p>
            <a:endParaRPr lang="ko-KR" altLang="en-US" dirty="0">
              <a:highlight>
                <a:srgbClr val="FFFFFF"/>
              </a:highlight>
              <a:ea typeface="맑은 고딕"/>
            </a:endParaRPr>
          </a:p>
        </p:txBody>
      </p:sp>
      <p:pic>
        <p:nvPicPr>
          <p:cNvPr id="16" name="그림 9">
            <a:extLst>
              <a:ext uri="{FF2B5EF4-FFF2-40B4-BE49-F238E27FC236}">
                <a16:creationId xmlns:a16="http://schemas.microsoft.com/office/drawing/2014/main" id="{900BC9DC-1AEF-9550-9945-AC0141CA5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809" y="5179709"/>
            <a:ext cx="2647950" cy="152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2087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145384"/>
            <a:ext cx="5607514" cy="5773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3.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데이터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 </a:t>
            </a:r>
            <a:r>
              <a:rPr lang="en-US" altLang="ko-KR" sz="2400" b="1" dirty="0" err="1">
                <a:latin typeface="LG스마트체 Regular"/>
                <a:ea typeface="LG스마트체2.0 Bold"/>
                <a:cs typeface="Arial Unicode MS"/>
              </a:rPr>
              <a:t>저장</a:t>
            </a:r>
            <a:r>
              <a:rPr lang="en-US" altLang="ko-KR" sz="2400" b="1" dirty="0">
                <a:latin typeface="LG스마트체 Regular"/>
                <a:ea typeface="LG스마트체2.0 Bold"/>
                <a:cs typeface="Arial Unicode MS"/>
              </a:rPr>
              <a:t> </a:t>
            </a:r>
            <a:endParaRPr lang="en-US" altLang="ko-KR" sz="2400" b="1" dirty="0">
              <a:latin typeface="Arial"/>
              <a:ea typeface="LG스마트체2.0 Bold"/>
              <a:cs typeface="Arial Unicode MS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오각형 6">
            <a:extLst>
              <a:ext uri="{FF2B5EF4-FFF2-40B4-BE49-F238E27FC236}">
                <a16:creationId xmlns:a16="http://schemas.microsoft.com/office/drawing/2014/main" id="{FF2B6AF8-B6EB-4935-8EAB-9B111ED63AC2}"/>
              </a:ext>
            </a:extLst>
          </p:cNvPr>
          <p:cNvSpPr/>
          <p:nvPr/>
        </p:nvSpPr>
        <p:spPr>
          <a:xfrm>
            <a:off x="624133" y="1011345"/>
            <a:ext cx="3345464" cy="700846"/>
          </a:xfrm>
          <a:prstGeom prst="homePlate">
            <a:avLst>
              <a:gd name="adj" fmla="val 25974"/>
            </a:avLst>
          </a:prstGeom>
          <a:solidFill>
            <a:schemeClr val="tx1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 defTabSz="914126" latinLnBrk="0">
              <a:defRPr/>
            </a:pP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ElephantSQL</a:t>
            </a:r>
          </a:p>
        </p:txBody>
      </p:sp>
      <p:sp>
        <p:nvSpPr>
          <p:cNvPr id="15" name="오각형 6">
            <a:extLst>
              <a:ext uri="{FF2B5EF4-FFF2-40B4-BE49-F238E27FC236}">
                <a16:creationId xmlns:a16="http://schemas.microsoft.com/office/drawing/2014/main" id="{BE9B5D57-CDE3-438C-946B-343CF75AB2FE}"/>
              </a:ext>
            </a:extLst>
          </p:cNvPr>
          <p:cNvSpPr/>
          <p:nvPr/>
        </p:nvSpPr>
        <p:spPr>
          <a:xfrm>
            <a:off x="4835698" y="1011347"/>
            <a:ext cx="3345464" cy="700846"/>
          </a:xfrm>
          <a:prstGeom prst="homePlate">
            <a:avLst>
              <a:gd name="adj" fmla="val 25974"/>
            </a:avLst>
          </a:prstGeom>
          <a:solidFill>
            <a:schemeClr val="tx1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 defTabSz="914126" latinLnBrk="0">
              <a:defRPr/>
            </a:pP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DB에서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데이터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가져오기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DCE31-9CEE-1FB1-E0CB-CD4F3F456499}"/>
              </a:ext>
            </a:extLst>
          </p:cNvPr>
          <p:cNvSpPr txBox="1"/>
          <p:nvPr/>
        </p:nvSpPr>
        <p:spPr>
          <a:xfrm>
            <a:off x="4728460" y="5443723"/>
            <a:ext cx="35588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DB에서</a:t>
            </a:r>
            <a:r>
              <a:rPr lang="ko-KR" altLang="en-US" dirty="0">
                <a:ea typeface="맑은 고딕"/>
              </a:rPr>
              <a:t> 학습에 사용할 데이터를 가져오기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68543-BEC4-F12E-FE50-991D28D131A7}"/>
              </a:ext>
            </a:extLst>
          </p:cNvPr>
          <p:cNvSpPr txBox="1"/>
          <p:nvPr/>
        </p:nvSpPr>
        <p:spPr>
          <a:xfrm>
            <a:off x="350424" y="5504435"/>
            <a:ext cx="39804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dirty="0" err="1">
                <a:ea typeface="+mn-lt"/>
                <a:cs typeface="+mn-lt"/>
              </a:rPr>
              <a:t>ElephantSQL을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en-US" altLang="ko-KR" sz="1600" dirty="0" err="1">
                <a:ea typeface="+mn-lt"/>
                <a:cs typeface="+mn-lt"/>
              </a:rPr>
              <a:t>이용하여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en-US" altLang="ko-KR" sz="1600" dirty="0" err="1">
                <a:ea typeface="+mn-lt"/>
                <a:cs typeface="+mn-lt"/>
              </a:rPr>
              <a:t>데이터를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en-US" altLang="ko-KR" sz="1600" dirty="0" err="1">
                <a:ea typeface="+mn-lt"/>
                <a:cs typeface="+mn-lt"/>
              </a:rPr>
              <a:t>DB에</a:t>
            </a:r>
            <a:r>
              <a:rPr lang="en-US" altLang="ko-KR" sz="1600" dirty="0">
                <a:ea typeface="+mn-lt"/>
                <a:cs typeface="+mn-lt"/>
              </a:rPr>
              <a:t> </a:t>
            </a:r>
            <a:r>
              <a:rPr lang="en-US" altLang="ko-KR" sz="1600" dirty="0" err="1">
                <a:ea typeface="+mn-lt"/>
                <a:cs typeface="+mn-lt"/>
              </a:rPr>
              <a:t>저장</a:t>
            </a:r>
            <a:r>
              <a:rPr lang="en-US" altLang="ko-KR" sz="1600" dirty="0">
                <a:ea typeface="+mn-lt"/>
                <a:cs typeface="+mn-lt"/>
              </a:rPr>
              <a:t> </a:t>
            </a:r>
          </a:p>
        </p:txBody>
      </p:sp>
      <p:pic>
        <p:nvPicPr>
          <p:cNvPr id="5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09E813F6-A706-286C-B6EE-3873D67D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9" y="2100694"/>
            <a:ext cx="3063586" cy="3072245"/>
          </a:xfrm>
          <a:prstGeom prst="rect">
            <a:avLst/>
          </a:prstGeom>
        </p:spPr>
      </p:pic>
      <p:pic>
        <p:nvPicPr>
          <p:cNvPr id="8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648E36DA-693D-A924-2F3A-FC110D4F1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764" y="2608068"/>
            <a:ext cx="3643746" cy="1815049"/>
          </a:xfrm>
          <a:prstGeom prst="rect">
            <a:avLst/>
          </a:prstGeom>
        </p:spPr>
      </p:pic>
      <p:sp>
        <p:nvSpPr>
          <p:cNvPr id="2" name="오각형 6">
            <a:extLst>
              <a:ext uri="{FF2B5EF4-FFF2-40B4-BE49-F238E27FC236}">
                <a16:creationId xmlns:a16="http://schemas.microsoft.com/office/drawing/2014/main" id="{F339CE88-500E-133E-B92C-693D27720803}"/>
              </a:ext>
            </a:extLst>
          </p:cNvPr>
          <p:cNvSpPr/>
          <p:nvPr/>
        </p:nvSpPr>
        <p:spPr>
          <a:xfrm>
            <a:off x="8680334" y="1037324"/>
            <a:ext cx="3345464" cy="700846"/>
          </a:xfrm>
          <a:prstGeom prst="homePlate">
            <a:avLst>
              <a:gd name="adj" fmla="val 25974"/>
            </a:avLst>
          </a:prstGeom>
          <a:solidFill>
            <a:schemeClr val="tx1"/>
          </a:solidFill>
          <a:ln w="95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ctr" defTabSz="914126" latinLnBrk="0">
              <a:defRPr/>
            </a:pP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가격예측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모델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000" b="1" kern="0" dirty="0" err="1">
                <a:solidFill>
                  <a:schemeClr val="bg1"/>
                </a:solidFill>
                <a:ea typeface="맑은 고딕"/>
              </a:rPr>
              <a:t>만들</a:t>
            </a:r>
            <a:r>
              <a:rPr lang="en-US" altLang="ko-KR" sz="2000" b="1" kern="0" dirty="0">
                <a:solidFill>
                  <a:schemeClr val="bg1"/>
                </a:solidFill>
                <a:ea typeface="맑은 고딕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4390B-EC9B-96F3-275B-FBC4F96E3B21}"/>
              </a:ext>
            </a:extLst>
          </p:cNvPr>
          <p:cNvSpPr txBox="1"/>
          <p:nvPr/>
        </p:nvSpPr>
        <p:spPr>
          <a:xfrm>
            <a:off x="8512482" y="5443723"/>
            <a:ext cx="33423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ea typeface="맑은 고딕"/>
              </a:rPr>
              <a:t>XGBRegressor를</a:t>
            </a:r>
            <a:r>
              <a:rPr lang="ko-KR" altLang="en-US" dirty="0">
                <a:ea typeface="맑은 고딕"/>
              </a:rPr>
              <a:t> 이용하여 가격예측 모델 제작</a:t>
            </a:r>
            <a:endParaRPr lang="ko-KR" altLang="en-US" dirty="0">
              <a:ea typeface="맑은 고딕" panose="020B0503020000020004" pitchFamily="34" charset="-127"/>
            </a:endParaRPr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80B47A5-1D3E-9C1B-3039-97A3953C1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673" y="2024416"/>
            <a:ext cx="2743200" cy="29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404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728" y="154142"/>
            <a:ext cx="6658547" cy="5860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4. API </a:t>
            </a:r>
            <a:r>
              <a:rPr lang="ko-KR" altLang="en-US" sz="2400" b="1" dirty="0">
                <a:latin typeface="LG스마트체 Regular"/>
                <a:ea typeface="LG스마트체 Regular"/>
                <a:cs typeface="Arial Unicode MS"/>
              </a:rPr>
              <a:t>서비스</a:t>
            </a: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 </a:t>
            </a:r>
            <a:r>
              <a:rPr lang="ko-KR" altLang="en-US" sz="2400" b="1" dirty="0">
                <a:latin typeface="LG스마트체 Regular"/>
                <a:ea typeface="LG스마트체 Regular"/>
                <a:cs typeface="Arial Unicode MS"/>
              </a:rPr>
              <a:t>개발</a:t>
            </a:r>
            <a:endParaRPr lang="ko-KR" altLang="en-US" sz="2400" b="1" dirty="0">
              <a:latin typeface="Arial"/>
              <a:cs typeface="Arial Unicode MS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3999EDB-FAE2-475D-954C-53DCFFDD0C5E}"/>
              </a:ext>
            </a:extLst>
          </p:cNvPr>
          <p:cNvSpPr/>
          <p:nvPr/>
        </p:nvSpPr>
        <p:spPr bwMode="auto">
          <a:xfrm>
            <a:off x="8587083" y="959891"/>
            <a:ext cx="3030112" cy="1037423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ko-KR" altLang="ko-KR" sz="2000" b="1" kern="0">
                <a:solidFill>
                  <a:schemeClr val="bg1"/>
                </a:solidFill>
                <a:ea typeface="맑은 고딕"/>
              </a:rPr>
              <a:t>예측결과 출력</a:t>
            </a:r>
          </a:p>
          <a:p>
            <a:pPr algn="ctr" defTabSz="914126">
              <a:defRPr/>
            </a:pPr>
            <a:r>
              <a:rPr lang="ko-KR" altLang="ko-KR" sz="2000" b="1" kern="0">
                <a:solidFill>
                  <a:schemeClr val="bg1"/>
                </a:solidFill>
                <a:ea typeface="맑은 고딕"/>
              </a:rPr>
              <a:t>(</a:t>
            </a:r>
            <a:r>
              <a:rPr lang="ko-KR" sz="2000" kern="0">
                <a:solidFill>
                  <a:schemeClr val="bg1"/>
                </a:solidFill>
                <a:ea typeface="+mn-lt"/>
                <a:cs typeface="+mn-lt"/>
              </a:rPr>
              <a:t>http://127.0.0.1:5000/predict_web</a:t>
            </a:r>
            <a:r>
              <a:rPr lang="ko-KR" altLang="ko-KR" sz="2000" b="1" kern="0">
                <a:solidFill>
                  <a:schemeClr val="bg1"/>
                </a:solidFill>
                <a:ea typeface="맑은 고딕"/>
              </a:rPr>
              <a:t>)</a:t>
            </a:r>
            <a:endParaRPr lang="ko-KR" altLang="ko-KR" sz="2000" b="1" kern="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395B6B38-4878-4466-B7C3-021D2BFDAB5F}"/>
              </a:ext>
            </a:extLst>
          </p:cNvPr>
          <p:cNvSpPr/>
          <p:nvPr/>
        </p:nvSpPr>
        <p:spPr bwMode="auto">
          <a:xfrm>
            <a:off x="713319" y="959890"/>
            <a:ext cx="2914139" cy="1037423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en-US" altLang="ko-KR" sz="2000" b="1" kern="0">
                <a:solidFill>
                  <a:schemeClr val="bg1"/>
                </a:solidFill>
                <a:ea typeface="+mn-lt"/>
                <a:cs typeface="+mn-lt"/>
              </a:rPr>
              <a:t>Postman에서 작동확인 </a:t>
            </a:r>
            <a:endParaRPr lang="en-US" altLang="ko-KR" sz="2000" b="1" kern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5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447687D-0EEE-D28D-EC33-759E00E2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58" y="2332793"/>
            <a:ext cx="3461904" cy="3292117"/>
          </a:xfrm>
          <a:prstGeom prst="rect">
            <a:avLst/>
          </a:prstGeom>
        </p:spPr>
      </p:pic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478265B7-46CB-1278-131D-9FA163A34850}"/>
              </a:ext>
            </a:extLst>
          </p:cNvPr>
          <p:cNvSpPr/>
          <p:nvPr/>
        </p:nvSpPr>
        <p:spPr bwMode="auto">
          <a:xfrm>
            <a:off x="4499992" y="959890"/>
            <a:ext cx="3038771" cy="1037423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ko-KR" altLang="ko-KR" sz="2000" b="1" kern="0">
                <a:solidFill>
                  <a:schemeClr val="bg1"/>
                </a:solidFill>
                <a:ea typeface="맑은 고딕"/>
              </a:rPr>
              <a:t>Flask 실행하여 데이터 입(</a:t>
            </a:r>
            <a:r>
              <a:rPr lang="ko-KR" sz="2000" kern="0">
                <a:solidFill>
                  <a:schemeClr val="bg1"/>
                </a:solidFill>
                <a:ea typeface="+mn-lt"/>
                <a:cs typeface="+mn-lt"/>
              </a:rPr>
              <a:t>http://127.0.0.1:5000/</a:t>
            </a:r>
            <a:r>
              <a:rPr lang="ko-KR" altLang="ko-KR" sz="2000" b="1" kern="0" dirty="0">
                <a:solidFill>
                  <a:schemeClr val="bg1"/>
                </a:solidFill>
                <a:ea typeface="맑은 고딕"/>
              </a:rPr>
              <a:t>)</a:t>
            </a:r>
          </a:p>
        </p:txBody>
      </p:sp>
      <p:pic>
        <p:nvPicPr>
          <p:cNvPr id="13" name="그림 13">
            <a:extLst>
              <a:ext uri="{FF2B5EF4-FFF2-40B4-BE49-F238E27FC236}">
                <a16:creationId xmlns:a16="http://schemas.microsoft.com/office/drawing/2014/main" id="{BF530C0E-0C86-7246-501F-0AB12B88D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335728"/>
            <a:ext cx="2743200" cy="3069771"/>
          </a:xfrm>
          <a:prstGeom prst="rect">
            <a:avLst/>
          </a:prstGeom>
        </p:spPr>
      </p:pic>
      <p:pic>
        <p:nvPicPr>
          <p:cNvPr id="14" name="그림 14" descr="도표이(가) 표시된 사진&#10;&#10;자동 생성된 설명">
            <a:extLst>
              <a:ext uri="{FF2B5EF4-FFF2-40B4-BE49-F238E27FC236}">
                <a16:creationId xmlns:a16="http://schemas.microsoft.com/office/drawing/2014/main" id="{1765FD5A-59B3-4186-707F-98577546C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559" y="2335728"/>
            <a:ext cx="2743200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9611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303039"/>
            <a:ext cx="56075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sz="2400" b="1" dirty="0">
                <a:latin typeface="LG스마트체 Bold"/>
                <a:ea typeface="LG스마트체 Regular"/>
              </a:rPr>
              <a:t>5. </a:t>
            </a:r>
            <a:r>
              <a:rPr lang="ko-KR" altLang="en-US" sz="2400" b="1" dirty="0">
                <a:latin typeface="LG스마트체 Bold"/>
                <a:ea typeface="LG스마트체 Regular"/>
              </a:rPr>
              <a:t>대시보드로</a:t>
            </a:r>
            <a:r>
              <a:rPr lang="en-US" sz="2400" b="1" dirty="0">
                <a:latin typeface="LG스마트체 Bold"/>
                <a:ea typeface="LG스마트체 Regular"/>
              </a:rPr>
              <a:t> </a:t>
            </a:r>
            <a:r>
              <a:rPr lang="ko-KR" altLang="en-US" sz="2400" b="1" dirty="0">
                <a:latin typeface="LG스마트체 Bold"/>
                <a:ea typeface="LG스마트체 Regular"/>
              </a:rPr>
              <a:t>데이터</a:t>
            </a:r>
            <a:r>
              <a:rPr lang="en-US" sz="2400" b="1" dirty="0">
                <a:latin typeface="LG스마트체 Bold"/>
                <a:ea typeface="LG스마트체 Regular"/>
              </a:rPr>
              <a:t> </a:t>
            </a:r>
            <a:r>
              <a:rPr lang="ko-KR" altLang="en-US" sz="2400" b="1" dirty="0">
                <a:latin typeface="LG스마트체 Bold"/>
                <a:ea typeface="LG스마트체 Regular"/>
              </a:rPr>
              <a:t>분석</a:t>
            </a:r>
            <a:endParaRPr lang="en-US" altLang="ko-KR" sz="2400" b="1" dirty="0" err="1">
              <a:latin typeface="LG스마트체 Bold"/>
              <a:cs typeface="Arial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46963" y="990531"/>
            <a:ext cx="3809829" cy="60457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000" b="1" err="1">
                <a:ea typeface="맑은 고딕"/>
              </a:rPr>
              <a:t>Metabase</a:t>
            </a:r>
            <a:r>
              <a:rPr lang="ko-KR" altLang="en-US" sz="2000" b="1">
                <a:ea typeface="맑은 고딕"/>
              </a:rPr>
              <a:t> 이용하여 분석 </a:t>
            </a:r>
            <a:endParaRPr lang="ko-KR" altLang="en-US" sz="2000" b="1" dirty="0">
              <a:ea typeface="맑은 고딕"/>
            </a:endParaRP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4CD63DEF-6A64-E3E1-8BD2-F1917128CA22}"/>
              </a:ext>
            </a:extLst>
          </p:cNvPr>
          <p:cNvSpPr/>
          <p:nvPr/>
        </p:nvSpPr>
        <p:spPr bwMode="auto">
          <a:xfrm>
            <a:off x="6984643" y="1692902"/>
            <a:ext cx="4130328" cy="180590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ko-KR" altLang="en-US" sz="2000" kern="0" err="1">
                <a:solidFill>
                  <a:srgbClr val="212121"/>
                </a:solidFill>
                <a:highlight>
                  <a:srgbClr val="FFFFFF"/>
                </a:highlight>
                <a:ea typeface="+mn-lt"/>
                <a:cs typeface="+mn-lt"/>
              </a:rPr>
              <a:t>Meatbase</a:t>
            </a:r>
            <a:r>
              <a:rPr lang="ko-KR" altLang="en-US" sz="2000" kern="0" dirty="0">
                <a:solidFill>
                  <a:srgbClr val="212121"/>
                </a:solidFill>
                <a:highlight>
                  <a:srgbClr val="FFFFFF"/>
                </a:highlight>
                <a:ea typeface="+mn-lt"/>
                <a:cs typeface="+mn-lt"/>
              </a:rPr>
              <a:t> 대시보드를 이용하여 데</a:t>
            </a:r>
            <a:r>
              <a:rPr lang="ko-KR" altLang="en-US" sz="2000" kern="0">
                <a:solidFill>
                  <a:srgbClr val="212121"/>
                </a:solidFill>
                <a:highlight>
                  <a:srgbClr val="FFFFFF"/>
                </a:highlight>
                <a:ea typeface="+mn-lt"/>
                <a:cs typeface="+mn-lt"/>
              </a:rPr>
              <a:t>이터들을 분석하는 그래프 출력 </a:t>
            </a:r>
          </a:p>
        </p:txBody>
      </p:sp>
      <p:pic>
        <p:nvPicPr>
          <p:cNvPr id="8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id="{64BDDB2A-E189-04D0-05C9-65E4C7B24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105" y="4630790"/>
            <a:ext cx="3219449" cy="1908644"/>
          </a:xfrm>
          <a:prstGeom prst="rect">
            <a:avLst/>
          </a:prstGeom>
        </p:spPr>
      </p:pic>
      <p:pic>
        <p:nvPicPr>
          <p:cNvPr id="9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16EC7B39-62BC-F80B-DFCA-EC032611A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061" y="2673837"/>
            <a:ext cx="3219450" cy="1882667"/>
          </a:xfrm>
          <a:prstGeom prst="rect">
            <a:avLst/>
          </a:prstGeom>
        </p:spPr>
      </p:pic>
      <p:pic>
        <p:nvPicPr>
          <p:cNvPr id="2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9B484E7-0782-82FF-C970-674501A39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060" y="992881"/>
            <a:ext cx="3219449" cy="1486533"/>
          </a:xfrm>
          <a:prstGeom prst="rect">
            <a:avLst/>
          </a:prstGeom>
        </p:spPr>
      </p:pic>
      <p:pic>
        <p:nvPicPr>
          <p:cNvPr id="5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DAFCA187-FC43-6CE0-2061-6D342FAF7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082" y="3902336"/>
            <a:ext cx="4881995" cy="22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3417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8486" y="303039"/>
            <a:ext cx="56075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sz="2400" b="1" dirty="0">
                <a:latin typeface="LG스마트체 Bold"/>
                <a:ea typeface="LG스마트체 Regular"/>
              </a:rPr>
              <a:t>5. </a:t>
            </a:r>
            <a:r>
              <a:rPr lang="ko-KR" altLang="en-US" sz="2400" b="1" dirty="0">
                <a:latin typeface="LG스마트체 Bold"/>
                <a:ea typeface="LG스마트체 Regular"/>
              </a:rPr>
              <a:t>대시보드로</a:t>
            </a:r>
            <a:r>
              <a:rPr lang="en-US" sz="2400" b="1" dirty="0">
                <a:latin typeface="LG스마트체 Bold"/>
                <a:ea typeface="LG스마트체 Regular"/>
              </a:rPr>
              <a:t> </a:t>
            </a:r>
            <a:r>
              <a:rPr lang="ko-KR" altLang="en-US" sz="2400" b="1" dirty="0">
                <a:latin typeface="LG스마트체 Bold"/>
                <a:ea typeface="LG스마트체 Regular"/>
              </a:rPr>
              <a:t>데이터</a:t>
            </a:r>
            <a:r>
              <a:rPr lang="en-US" sz="2400" b="1" dirty="0">
                <a:latin typeface="LG스마트체 Bold"/>
                <a:ea typeface="LG스마트체 Regular"/>
              </a:rPr>
              <a:t> </a:t>
            </a:r>
            <a:r>
              <a:rPr lang="ko-KR" altLang="en-US" sz="2400" b="1" dirty="0">
                <a:latin typeface="LG스마트체 Bold"/>
                <a:ea typeface="LG스마트체 Regular"/>
              </a:rPr>
              <a:t>분석</a:t>
            </a:r>
            <a:endParaRPr lang="en-US" altLang="ko-KR" sz="2400" b="1" dirty="0">
              <a:latin typeface="LG스마트체 Bold"/>
              <a:cs typeface="Arial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306781" y="938577"/>
            <a:ext cx="3809829" cy="60457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2000" b="1">
                <a:ea typeface="맑은 고딕"/>
              </a:rPr>
              <a:t>대시보드 데이터 분석</a:t>
            </a:r>
            <a:endParaRPr lang="ko-KR" altLang="en-US" sz="2000" b="1" dirty="0">
              <a:ea typeface="맑은 고딕"/>
            </a:endParaRP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4CD63DEF-6A64-E3E1-8BD2-F1917128CA22}"/>
              </a:ext>
            </a:extLst>
          </p:cNvPr>
          <p:cNvSpPr/>
          <p:nvPr/>
        </p:nvSpPr>
        <p:spPr bwMode="auto">
          <a:xfrm>
            <a:off x="1235007" y="1632291"/>
            <a:ext cx="10070464" cy="454217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marL="285750" indent="-285750" defTabSz="914126">
              <a:buFont typeface="Arial"/>
              <a:buChar char="•"/>
              <a:defRPr/>
            </a:pPr>
            <a:r>
              <a:rPr lang="ko-KR" altLang="en-US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연도별과 월별</a:t>
            </a:r>
            <a:r>
              <a:rPr lang="ko-KR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 아파트 매매가 추이</a:t>
            </a:r>
            <a:r>
              <a:rPr lang="ko-KR" altLang="en-US" kern="0" dirty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 </a:t>
            </a:r>
            <a:r>
              <a:rPr lang="ko-KR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:</a:t>
            </a:r>
            <a:endParaRPr lang="ko-KR" kern="0">
              <a:solidFill>
                <a:srgbClr val="24292F"/>
              </a:solidFill>
              <a:highlight>
                <a:srgbClr val="FFFFFF"/>
              </a:highlight>
              <a:ea typeface="맑은 고딕"/>
            </a:endParaRPr>
          </a:p>
          <a:p>
            <a:pPr marL="742950" lvl="1" indent="-285750" defTabSz="914126">
              <a:buFont typeface="Arial"/>
              <a:buChar char="•"/>
              <a:defRPr/>
            </a:pPr>
            <a:r>
              <a:rPr lang="ko-KR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분석 결과에 따르면,</a:t>
            </a:r>
            <a:r>
              <a:rPr lang="ko-KR" altLang="en-US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 2013년부터 </a:t>
            </a:r>
            <a:r>
              <a:rPr lang="en-US" altLang="ko-KR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9</a:t>
            </a:r>
            <a:r>
              <a:rPr lang="ko-KR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년 동안 거래금액은 꾸준히 상승하다가 </a:t>
            </a:r>
            <a:r>
              <a:rPr lang="en-US" altLang="ko-KR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2022</a:t>
            </a:r>
            <a:r>
              <a:rPr lang="ko-KR" altLang="en-US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년에 한출 꺽인 모습</a:t>
            </a:r>
            <a:endParaRPr lang="en-US" altLang="ko-KR" kern="0">
              <a:solidFill>
                <a:srgbClr val="24292F"/>
              </a:solidFill>
              <a:highlight>
                <a:srgbClr val="FFFFFF"/>
              </a:highlight>
              <a:ea typeface="맑은 고딕"/>
            </a:endParaRPr>
          </a:p>
          <a:p>
            <a:pPr marL="742950" lvl="1" indent="-285750" defTabSz="914126">
              <a:buFont typeface="Arial"/>
              <a:buChar char="•"/>
              <a:defRPr/>
            </a:pPr>
            <a:r>
              <a:rPr lang="en-US" altLang="ko-KR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2020과 2021 년도에 급격히 상승.</a:t>
            </a:r>
            <a:endParaRPr lang="ko-KR">
              <a:ea typeface="맑은 고딕"/>
            </a:endParaRPr>
          </a:p>
          <a:p>
            <a:pPr marL="742950" lvl="1" indent="-285750" defTabSz="914126">
              <a:buFont typeface="Arial"/>
              <a:buChar char="•"/>
              <a:defRPr/>
            </a:pPr>
            <a:r>
              <a:rPr lang="en-US" altLang="ko-KR" kern="0">
                <a:solidFill>
                  <a:srgbClr val="24292F"/>
                </a:solidFill>
                <a:highlight>
                  <a:srgbClr val="FFFFFF"/>
                </a:highlight>
                <a:latin typeface="맑은 고딕"/>
                <a:ea typeface="+mn-lt"/>
                <a:cs typeface="Arial"/>
              </a:rPr>
              <a:t>여름인 6,7,8,월에 거래가 활발한 것을 알 수 있는데 일반적으로 쾌적하고 따뜻한 날씨로 이사하기 좋고 </a:t>
            </a:r>
            <a:r>
              <a:rPr lang="ko-KR" altLang="en-US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보너스 등으로 재정적 여유가 있고</a:t>
            </a:r>
            <a:r>
              <a:rPr lang="en-US" altLang="ko-KR" kern="0">
                <a:solidFill>
                  <a:srgbClr val="24292F"/>
                </a:solidFill>
                <a:highlight>
                  <a:srgbClr val="FFFFFF"/>
                </a:highlight>
                <a:latin typeface="맑은 고딕"/>
                <a:ea typeface="+mn-lt"/>
                <a:cs typeface="Arial"/>
              </a:rPr>
              <a:t> 자녀의 방학시즌과 연차를 사용하기 편한것이 요인으로 보인다.</a:t>
            </a:r>
            <a:endParaRPr lang="en-US" altLang="ko-KR" kern="0">
              <a:solidFill>
                <a:srgbClr val="24292F"/>
              </a:solidFill>
              <a:highlight>
                <a:srgbClr val="FFFFFF"/>
              </a:highlight>
              <a:ea typeface="+mn-lt"/>
              <a:cs typeface="Arial"/>
            </a:endParaRPr>
          </a:p>
          <a:p>
            <a:pPr marL="285750" indent="-285750" defTabSz="914126">
              <a:buFont typeface="Arial"/>
              <a:buChar char="•"/>
              <a:defRPr/>
            </a:pPr>
            <a:r>
              <a:rPr lang="ko-KR" altLang="en-US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법정동과 아파트명 별 </a:t>
            </a:r>
            <a:r>
              <a:rPr lang="ko-KR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 거래금액 </a:t>
            </a:r>
            <a:r>
              <a:rPr lang="ko-KR" altLang="en-US" kern="0" dirty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상위 </a:t>
            </a:r>
            <a:r>
              <a:rPr lang="en-US" altLang="ko-KR" kern="0" dirty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5</a:t>
            </a:r>
            <a:r>
              <a:rPr lang="ko-KR" altLang="en-US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개 분</a:t>
            </a:r>
            <a:r>
              <a:rPr lang="ko-KR" kern="0" dirty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:</a:t>
            </a:r>
            <a:endParaRPr lang="ko-KR">
              <a:ea typeface="맑은 고딕"/>
            </a:endParaRPr>
          </a:p>
          <a:p>
            <a:pPr marL="742950" lvl="1" indent="-285750" defTabSz="914126">
              <a:buFont typeface="Arial"/>
              <a:buChar char="•"/>
              <a:defRPr/>
            </a:pPr>
            <a:r>
              <a:rPr lang="ko-KR" kern="0">
                <a:solidFill>
                  <a:srgbClr val="24292F"/>
                </a:solidFill>
                <a:highlight>
                  <a:srgbClr val="FFFFFF"/>
                </a:highlight>
                <a:ea typeface="맑은 고딕"/>
              </a:rPr>
              <a:t>북한산과 백련산 쪽 </a:t>
            </a:r>
            <a:r>
              <a:rPr lang="ko-KR" altLang="en-US" kern="0">
                <a:solidFill>
                  <a:srgbClr val="24292F"/>
                </a:solidFill>
                <a:highlight>
                  <a:srgbClr val="FFFFFF"/>
                </a:highlight>
                <a:ea typeface="맑은 고딕"/>
              </a:rPr>
              <a:t>힐스트레이트 아파트와 북한산 푸르지오, 라이프미성이 높은 가격대를 형성한 것을 알 수 있다.</a:t>
            </a:r>
          </a:p>
          <a:p>
            <a:pPr marL="742950" lvl="1" indent="-285750" defTabSz="914126">
              <a:buFont typeface="Arial"/>
              <a:buChar char="•"/>
              <a:defRPr/>
            </a:pPr>
            <a:r>
              <a:rPr lang="ko-KR" altLang="en-US" kern="0">
                <a:solidFill>
                  <a:srgbClr val="24292F"/>
                </a:solidFill>
                <a:highlight>
                  <a:srgbClr val="FFFFFF"/>
                </a:highlight>
                <a:ea typeface="맑은 고딕"/>
              </a:rPr>
              <a:t>은평구에서 진관동, 응암동, 불광동, 신사동, 녹번동 순으로 거래금액이 많았고 2020년에 가격이 정점을 찍어 사람들의 위축되어 거래가 급격하게 줄은 것을 알 수 있다. </a:t>
            </a:r>
            <a:endParaRPr lang="ko-KR" kern="0">
              <a:solidFill>
                <a:srgbClr val="24292F"/>
              </a:solidFill>
              <a:highlight>
                <a:srgbClr val="FFFFFF"/>
              </a:highlight>
              <a:ea typeface="맑은 고딕"/>
            </a:endParaRPr>
          </a:p>
          <a:p>
            <a:pPr marL="285750" indent="-285750" defTabSz="914126">
              <a:buFont typeface="Arial"/>
              <a:buChar char="•"/>
              <a:defRPr/>
            </a:pPr>
            <a:r>
              <a:rPr lang="ko-KR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아파트 </a:t>
            </a:r>
            <a:r>
              <a:rPr lang="ko-KR" altLang="en-US" kern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면적와 층별 거래가격 </a:t>
            </a:r>
            <a:r>
              <a:rPr lang="ko-KR" kern="0" dirty="0">
                <a:solidFill>
                  <a:srgbClr val="24292F"/>
                </a:solidFill>
                <a:highlight>
                  <a:srgbClr val="FFFFFF"/>
                </a:highlight>
                <a:ea typeface="+mn-lt"/>
                <a:cs typeface="+mn-lt"/>
              </a:rPr>
              <a:t>:</a:t>
            </a:r>
            <a:endParaRPr lang="ko-KR" kern="0">
              <a:solidFill>
                <a:srgbClr val="24292F"/>
              </a:solidFill>
              <a:highlight>
                <a:srgbClr val="FFFFFF"/>
              </a:highlight>
              <a:ea typeface="맑은 고딕"/>
            </a:endParaRPr>
          </a:p>
          <a:p>
            <a:pPr marL="742950" lvl="1" indent="-285750" defTabSz="914126">
              <a:buFont typeface="Arial"/>
              <a:buChar char="•"/>
              <a:defRPr/>
            </a:pPr>
            <a:r>
              <a:rPr lang="ko-KR" altLang="en-US" kern="0">
                <a:solidFill>
                  <a:srgbClr val="24292F"/>
                </a:solidFill>
                <a:highlight>
                  <a:srgbClr val="FFFFFF"/>
                </a:highlight>
                <a:ea typeface="맑은 고딕"/>
              </a:rPr>
              <a:t>면적이 클수록 대체적으로 가격이 올라가는 것을 알 수 있다.</a:t>
            </a:r>
            <a:endParaRPr lang="ko-KR" kern="0">
              <a:solidFill>
                <a:srgbClr val="24292F"/>
              </a:solidFill>
              <a:highlight>
                <a:srgbClr val="FFFFFF"/>
              </a:highlight>
              <a:ea typeface="맑은 고딕"/>
            </a:endParaRPr>
          </a:p>
          <a:p>
            <a:pPr marL="742950" lvl="1" indent="-285750" defTabSz="914126">
              <a:buFont typeface="Arial"/>
              <a:buChar char="•"/>
              <a:defRPr/>
            </a:pPr>
            <a:r>
              <a:rPr lang="ko-KR" altLang="en-US" kern="0">
                <a:solidFill>
                  <a:srgbClr val="24292F"/>
                </a:solidFill>
                <a:highlight>
                  <a:srgbClr val="FFFFFF"/>
                </a:highlight>
                <a:ea typeface="맑은 고딕"/>
              </a:rPr>
              <a:t>고층으로 갈수록 가격이 올라가고 25층 이상부터 가격이 확 올라가는 것을 알 수 있다.</a:t>
            </a:r>
            <a:endParaRPr lang="ko-KR" kern="0">
              <a:solidFill>
                <a:srgbClr val="24292F"/>
              </a:solidFill>
              <a:highlight>
                <a:srgbClr val="FFFFFF"/>
              </a:highlight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662344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346959" y="188640"/>
            <a:ext cx="216000" cy="216000"/>
          </a:xfrm>
          <a:prstGeom prst="triangle">
            <a:avLst>
              <a:gd name="adj" fmla="val 100000"/>
            </a:avLst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728" y="154142"/>
            <a:ext cx="6658547" cy="5860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>
              <a:defRPr sz="2000" spc="-15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6. API</a:t>
            </a:r>
            <a:r>
              <a:rPr lang="ko-KR" altLang="en-US" sz="2400" b="1" dirty="0">
                <a:latin typeface="LG스마트체 Regular"/>
                <a:ea typeface="LG스마트체 Regular"/>
                <a:cs typeface="Arial Unicode MS"/>
              </a:rPr>
              <a:t>와</a:t>
            </a:r>
            <a:r>
              <a:rPr lang="en-US" sz="2400" b="1" dirty="0">
                <a:latin typeface="LG스마트체 Regular"/>
                <a:ea typeface="LG스마트체 Regular"/>
                <a:cs typeface="Arial Unicode MS"/>
              </a:rPr>
              <a:t> </a:t>
            </a:r>
            <a:r>
              <a:rPr lang="ko-KR" altLang="en-US" sz="2400" b="1" dirty="0">
                <a:latin typeface="LG스마트체 Regular"/>
                <a:ea typeface="LG스마트체 Regular"/>
                <a:cs typeface="Arial Unicode MS"/>
              </a:rPr>
              <a:t>대시보드</a:t>
            </a:r>
            <a:r>
              <a:rPr lang="en-US" sz="2400" b="1">
                <a:latin typeface="LG스마트체 Regular"/>
                <a:ea typeface="LG스마트체 Regular"/>
                <a:cs typeface="Arial Unicode MS"/>
              </a:rPr>
              <a:t> </a:t>
            </a:r>
            <a:r>
              <a:rPr lang="ko-KR" altLang="en-US" sz="2400" b="1">
                <a:latin typeface="LG스마트체 Regular"/>
                <a:ea typeface="LG스마트체 Regular"/>
                <a:cs typeface="Arial Unicode MS"/>
              </a:rPr>
              <a:t>배포</a:t>
            </a:r>
            <a:r>
              <a:rPr lang="en-US" sz="2400" b="1">
                <a:latin typeface="LG스마트체 Regular"/>
                <a:ea typeface="LG스마트체 Regular"/>
                <a:cs typeface="Arial Unicode MS"/>
              </a:rPr>
              <a:t> </a:t>
            </a:r>
            <a:endParaRPr lang="ko-KR" altLang="en-US" sz="2400" b="1">
              <a:latin typeface="Arial"/>
              <a:cs typeface="Arial Unicode MS"/>
            </a:endParaRPr>
          </a:p>
        </p:txBody>
      </p:sp>
      <p:sp>
        <p:nvSpPr>
          <p:cNvPr id="7" name="AutoShape 4" descr="Microservices Patterns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69281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395B6B38-4878-4466-B7C3-021D2BFDAB5F}"/>
              </a:ext>
            </a:extLst>
          </p:cNvPr>
          <p:cNvSpPr/>
          <p:nvPr/>
        </p:nvSpPr>
        <p:spPr bwMode="auto">
          <a:xfrm>
            <a:off x="6999819" y="959890"/>
            <a:ext cx="3728093" cy="1037423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en-US" altLang="ko-KR" sz="2000" b="1" kern="0">
                <a:solidFill>
                  <a:schemeClr val="bg1"/>
                </a:solidFill>
                <a:ea typeface="+mn-lt"/>
                <a:cs typeface="+mn-lt"/>
              </a:rPr>
              <a:t>Pythonanywhere</a:t>
            </a:r>
          </a:p>
          <a:p>
            <a:pPr algn="ctr" defTabSz="914126">
              <a:defRPr/>
            </a:pPr>
            <a:r>
              <a:rPr lang="en-US" altLang="ko-KR" sz="2000" b="1" kern="0">
                <a:solidFill>
                  <a:schemeClr val="bg1"/>
                </a:solidFill>
                <a:ea typeface="+mn-lt"/>
                <a:cs typeface="+mn-lt"/>
              </a:rPr>
              <a:t>웹에서 작동확인 </a:t>
            </a:r>
            <a:endParaRPr lang="en-US" altLang="ko-KR" sz="2000" b="1" kern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478265B7-46CB-1278-131D-9FA163A34850}"/>
              </a:ext>
            </a:extLst>
          </p:cNvPr>
          <p:cNvSpPr/>
          <p:nvPr/>
        </p:nvSpPr>
        <p:spPr bwMode="auto">
          <a:xfrm>
            <a:off x="1261492" y="1098436"/>
            <a:ext cx="3038771" cy="1037423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45720" rIns="0" bIns="45720" rtlCol="0" anchor="ctr"/>
          <a:lstStyle/>
          <a:p>
            <a:pPr algn="ctr" defTabSz="914126">
              <a:defRPr/>
            </a:pPr>
            <a:r>
              <a:rPr lang="ko-KR" altLang="ko-KR" sz="2000" b="1" kern="0">
                <a:solidFill>
                  <a:schemeClr val="bg1"/>
                </a:solidFill>
                <a:ea typeface="맑은 고딕"/>
              </a:rPr>
              <a:t>Pythonanywhere를 사용하여 배포</a:t>
            </a:r>
          </a:p>
        </p:txBody>
      </p:sp>
      <p:pic>
        <p:nvPicPr>
          <p:cNvPr id="13" name="그림 13">
            <a:extLst>
              <a:ext uri="{FF2B5EF4-FFF2-40B4-BE49-F238E27FC236}">
                <a16:creationId xmlns:a16="http://schemas.microsoft.com/office/drawing/2014/main" id="{BF530C0E-0C86-7246-501F-0AB12B88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32" y="2318410"/>
            <a:ext cx="2743200" cy="3069771"/>
          </a:xfrm>
          <a:prstGeom prst="rect">
            <a:avLst/>
          </a:prstGeom>
        </p:spPr>
      </p:pic>
      <p:pic>
        <p:nvPicPr>
          <p:cNvPr id="3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03B1E71-11A8-9764-B360-79B746824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78" y="2609643"/>
            <a:ext cx="4457700" cy="3076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E19AF-B1C5-B175-69B7-ACCD98F73965}"/>
              </a:ext>
            </a:extLst>
          </p:cNvPr>
          <p:cNvSpPr txBox="1"/>
          <p:nvPr/>
        </p:nvSpPr>
        <p:spPr>
          <a:xfrm>
            <a:off x="9204613" y="5443105"/>
            <a:ext cx="24955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http://danielkyung.pythonanywhere.com/</a:t>
            </a:r>
            <a:r>
              <a:rPr lang="en-US" altLang="ko-KR" dirty="0">
                <a:ea typeface="+mn-lt"/>
                <a:cs typeface="+mn-lt"/>
              </a:rPr>
              <a:t>dashboard</a:t>
            </a:r>
            <a:endParaRPr lang="ko-KR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AD76B-D7F3-8C1E-B28D-6D2797451FF0}"/>
              </a:ext>
            </a:extLst>
          </p:cNvPr>
          <p:cNvSpPr txBox="1"/>
          <p:nvPr/>
        </p:nvSpPr>
        <p:spPr>
          <a:xfrm>
            <a:off x="6095998" y="5443105"/>
            <a:ext cx="24435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http://danielkyung.pythonanywhere.com/</a:t>
            </a:r>
            <a:endParaRPr lang="en-US" altLang="ko-KR" dirty="0">
              <a:ea typeface="맑은 고딕"/>
            </a:endParaRPr>
          </a:p>
        </p:txBody>
      </p:sp>
      <p:pic>
        <p:nvPicPr>
          <p:cNvPr id="11" name="그림 14" descr="차트이(가) 표시된 사진&#10;&#10;자동 생성된 설명">
            <a:extLst>
              <a:ext uri="{FF2B5EF4-FFF2-40B4-BE49-F238E27FC236}">
                <a16:creationId xmlns:a16="http://schemas.microsoft.com/office/drawing/2014/main" id="{F9466DD9-41E1-DF1A-5BCE-250A7392A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9923" y="2320618"/>
            <a:ext cx="2743200" cy="25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352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1466</Words>
  <Application>Microsoft Office PowerPoint</Application>
  <PresentationFormat>와이드스크린</PresentationFormat>
  <Paragraphs>137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경기원</dc:creator>
  <cp:lastModifiedBy>경기원 총괄 CONSULTANT 품질전략팀 (kwkyung@lgcns.com, 02-2099-5127)</cp:lastModifiedBy>
  <cp:revision>3109</cp:revision>
  <cp:lastPrinted>2017-04-19T07:25:48Z</cp:lastPrinted>
  <dcterms:created xsi:type="dcterms:W3CDTF">2017-04-17T00:33:54Z</dcterms:created>
  <dcterms:modified xsi:type="dcterms:W3CDTF">2023-06-19T07:42:28Z</dcterms:modified>
</cp:coreProperties>
</file>