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0"/>
  </p:notesMasterIdLst>
  <p:sldIdLst>
    <p:sldId id="265" r:id="rId3"/>
    <p:sldId id="295" r:id="rId4"/>
    <p:sldId id="258" r:id="rId5"/>
    <p:sldId id="303" r:id="rId6"/>
    <p:sldId id="299" r:id="rId7"/>
    <p:sldId id="304" r:id="rId8"/>
    <p:sldId id="300" r:id="rId9"/>
    <p:sldId id="305" r:id="rId10"/>
    <p:sldId id="301" r:id="rId11"/>
    <p:sldId id="310" r:id="rId12"/>
    <p:sldId id="307" r:id="rId13"/>
    <p:sldId id="311" r:id="rId14"/>
    <p:sldId id="313" r:id="rId15"/>
    <p:sldId id="279" r:id="rId16"/>
    <p:sldId id="314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6" r:id="rId28"/>
    <p:sldId id="330" r:id="rId29"/>
    <p:sldId id="306" r:id="rId30"/>
    <p:sldId id="331" r:id="rId31"/>
    <p:sldId id="312" r:id="rId32"/>
    <p:sldId id="308" r:id="rId33"/>
    <p:sldId id="332" r:id="rId34"/>
    <p:sldId id="333" r:id="rId35"/>
    <p:sldId id="334" r:id="rId36"/>
    <p:sldId id="335" r:id="rId37"/>
    <p:sldId id="302" r:id="rId38"/>
    <p:sldId id="315" r:id="rId39"/>
    <p:sldId id="261" r:id="rId40"/>
    <p:sldId id="337" r:id="rId41"/>
    <p:sldId id="288" r:id="rId42"/>
    <p:sldId id="289" r:id="rId43"/>
    <p:sldId id="290" r:id="rId44"/>
    <p:sldId id="291" r:id="rId45"/>
    <p:sldId id="292" r:id="rId46"/>
    <p:sldId id="269" r:id="rId47"/>
    <p:sldId id="270" r:id="rId48"/>
    <p:sldId id="271" r:id="rId49"/>
    <p:sldId id="297" r:id="rId50"/>
    <p:sldId id="272" r:id="rId51"/>
    <p:sldId id="273" r:id="rId52"/>
    <p:sldId id="274" r:id="rId53"/>
    <p:sldId id="275" r:id="rId54"/>
    <p:sldId id="298" r:id="rId55"/>
    <p:sldId id="276" r:id="rId56"/>
    <p:sldId id="277" r:id="rId57"/>
    <p:sldId id="278" r:id="rId58"/>
    <p:sldId id="309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62" r:id="rId68"/>
    <p:sldId id="266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AE3"/>
    <a:srgbClr val="EFD5B2"/>
    <a:srgbClr val="6BC0FF"/>
    <a:srgbClr val="4785B8"/>
    <a:srgbClr val="396E9A"/>
    <a:srgbClr val="174366"/>
    <a:srgbClr val="000000"/>
    <a:srgbClr val="4B5C75"/>
    <a:srgbClr val="0F518E"/>
    <a:srgbClr val="56C6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8" autoAdjust="0"/>
    <p:restoredTop sz="81451"/>
  </p:normalViewPr>
  <p:slideViewPr>
    <p:cSldViewPr snapToGrid="0" showGuides="1">
      <p:cViewPr varScale="1">
        <p:scale>
          <a:sx n="110" d="100"/>
          <a:sy n="110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21.11</c:v>
                </c:pt>
              </c:strCache>
            </c:strRef>
          </c:tx>
          <c:spPr>
            <a:solidFill>
              <a:srgbClr val="F2EAE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이탈고객</c:v>
                </c:pt>
                <c:pt idx="1">
                  <c:v>신규고객</c:v>
                </c:pt>
                <c:pt idx="2">
                  <c:v>순증가고객</c:v>
                </c:pt>
                <c:pt idx="3">
                  <c:v>활동고객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4.34</c:v>
                </c:pt>
                <c:pt idx="1">
                  <c:v>1919</c:v>
                </c:pt>
                <c:pt idx="2">
                  <c:v>1485</c:v>
                </c:pt>
                <c:pt idx="3">
                  <c:v>16785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7-4058-88B9-CDAEF151F8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22.03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이탈고객</c:v>
                </c:pt>
                <c:pt idx="1">
                  <c:v>신규고객</c:v>
                </c:pt>
                <c:pt idx="2">
                  <c:v>순증가고객</c:v>
                </c:pt>
                <c:pt idx="3">
                  <c:v>활동고객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574</c:v>
                </c:pt>
                <c:pt idx="1">
                  <c:v>1954</c:v>
                </c:pt>
                <c:pt idx="2">
                  <c:v>1380</c:v>
                </c:pt>
                <c:pt idx="3">
                  <c:v>18236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7-4058-88B9-CDAEF151F8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22.07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이탈고객</c:v>
                </c:pt>
                <c:pt idx="1">
                  <c:v>신규고객</c:v>
                </c:pt>
                <c:pt idx="2">
                  <c:v>순증가고객</c:v>
                </c:pt>
                <c:pt idx="3">
                  <c:v>활동고객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955</c:v>
                </c:pt>
                <c:pt idx="1">
                  <c:v>2202</c:v>
                </c:pt>
                <c:pt idx="2">
                  <c:v>1247</c:v>
                </c:pt>
                <c:pt idx="3">
                  <c:v>10223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7-4058-88B9-CDAEF151F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ko-Kore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4256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7-4058-88B9-CDAEF151F8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7-4058-88B9-CDAEF151F8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7-4058-88B9-CDAEF151F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12-467E-ACFE-478F8FF976C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12-467E-ACFE-478F8FF976C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12-467E-ACFE-478F8FF976C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12-467E-ACFE-478F8FF976C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12-467E-ACFE-478F8FF97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0-493B-80CA-30AE6C2988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0-493B-80CA-30AE6C2988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0-493B-80CA-30AE6C298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D-4E9A-8C01-C2372AC73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D-4E9A-8C01-C2372AC73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9D-4E9A-8C01-C2372AC73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44D3B-4271-8648-BDF4-73505CFD05E5}" type="datetimeFigureOut">
              <a:rPr kumimoji="1" lang="ko-Kore-KR" altLang="en-US" smtClean="0"/>
              <a:t>2023. 9. 5.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4EFBF-9CE3-B246-BA7A-78FD656454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16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안녕하십니까 </a:t>
            </a:r>
            <a:r>
              <a:rPr kumimoji="1" lang="ko-KR" altLang="en-US" dirty="0" err="1"/>
              <a:t>이커머스</a:t>
            </a:r>
            <a:r>
              <a:rPr kumimoji="1" lang="ko-KR" altLang="en-US" dirty="0"/>
              <a:t> 플랫폼 문제진단 프로젝트 발표를 진행하겠습니다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저는 </a:t>
            </a:r>
            <a:r>
              <a:rPr kumimoji="1" lang="ko-KR" altLang="en-US" dirty="0" err="1"/>
              <a:t>코드스테이츠</a:t>
            </a:r>
            <a:r>
              <a:rPr kumimoji="1" lang="ko-KR" altLang="en-US" dirty="0"/>
              <a:t> </a:t>
            </a:r>
            <a:r>
              <a:rPr kumimoji="1" lang="en-US" altLang="ko-KR" dirty="0"/>
              <a:t>18</a:t>
            </a:r>
            <a:r>
              <a:rPr kumimoji="1" lang="ko-KR" altLang="en-US" dirty="0"/>
              <a:t>기 </a:t>
            </a:r>
            <a:r>
              <a:rPr kumimoji="1" lang="en-US" altLang="ko-KR" dirty="0"/>
              <a:t>3</a:t>
            </a:r>
            <a:r>
              <a:rPr kumimoji="1" lang="ko-KR" altLang="en-US" dirty="0"/>
              <a:t>팀 </a:t>
            </a:r>
            <a:r>
              <a:rPr kumimoji="1" lang="ko-KR" altLang="en-US" dirty="0" err="1"/>
              <a:t>자스민팀에서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첫번째 발표를 맡은 </a:t>
            </a:r>
            <a:r>
              <a:rPr kumimoji="1" lang="ko-KR" altLang="en-US" dirty="0" err="1"/>
              <a:t>방은혜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81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본</a:t>
            </a:r>
            <a:r>
              <a:rPr kumimoji="1" lang="ko-KR" altLang="en-US" dirty="0"/>
              <a:t> 프로젝트는 </a:t>
            </a:r>
            <a:r>
              <a:rPr kumimoji="1" lang="en-US" altLang="ko-KR" dirty="0"/>
              <a:t>click stream, customer, product, transaction </a:t>
            </a:r>
            <a:r>
              <a:rPr kumimoji="1" lang="ko-KR" altLang="en-US" dirty="0"/>
              <a:t>의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데이터를 바탕으로 분석을 진행하였으며</a:t>
            </a:r>
            <a:endParaRPr kumimoji="1" lang="en-US" altLang="ko-KR" dirty="0"/>
          </a:p>
          <a:p>
            <a:r>
              <a:rPr kumimoji="1" lang="ko-KR" altLang="en-US" dirty="0"/>
              <a:t>각 데이터는 고객의 온라인 행동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고객정보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제품정보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거래관련 데이터를 가지고 있었습니다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분석을 진행하기 위해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및 </a:t>
            </a:r>
            <a:r>
              <a:rPr kumimoji="1" lang="en-US" altLang="ko-KR" dirty="0"/>
              <a:t>EDA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결측치</a:t>
            </a:r>
            <a:r>
              <a:rPr kumimoji="1" lang="ko-KR" altLang="en-US" dirty="0"/>
              <a:t> 및 이상치를 제거하였으며 분석의 용이성을 위해 데이터를 합치고 목적에 맞게 </a:t>
            </a:r>
            <a:r>
              <a:rPr kumimoji="1" lang="ko-KR" altLang="en-US" dirty="0" err="1"/>
              <a:t>특성공학등을</a:t>
            </a:r>
            <a:r>
              <a:rPr kumimoji="1" lang="ko-KR" altLang="en-US" dirty="0"/>
              <a:t> 실행하였습니다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첫번째</a:t>
            </a:r>
            <a:r>
              <a:rPr kumimoji="1" lang="ko-KR" altLang="en-US" dirty="0"/>
              <a:t> 목표인 인도네시아 </a:t>
            </a:r>
            <a:r>
              <a:rPr kumimoji="1" lang="ko-KR" altLang="en-US" dirty="0" err="1"/>
              <a:t>이커머스시장에서</a:t>
            </a:r>
            <a:r>
              <a:rPr kumimoji="1" lang="ko-KR" altLang="en-US" dirty="0"/>
              <a:t> 해당기업이 가지고 있는 문제점 정의 및 지표개선액션 도출에 대한 수행결과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ore-KR" altLang="en-US" dirty="0"/>
              <a:t>문제의</a:t>
            </a:r>
            <a:r>
              <a:rPr kumimoji="1" lang="ko-KR" altLang="en-US" dirty="0"/>
              <a:t> 시작은 최근 연속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개월 매출액이 큰 폭으로 감소했다는 것에서 시작합니다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2021</a:t>
            </a:r>
            <a:r>
              <a:rPr kumimoji="1" lang="ko-KR" altLang="en-US" dirty="0"/>
              <a:t>년 매출액 평균 증감률은 </a:t>
            </a:r>
            <a:r>
              <a:rPr kumimoji="1" lang="en-US" altLang="ko-KR" dirty="0"/>
              <a:t>3.5%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우상향하는</a:t>
            </a:r>
            <a:r>
              <a:rPr kumimoji="1" lang="ko-KR" altLang="en-US" dirty="0"/>
              <a:t> 그래프를 보이며 성장세를 이어가고 </a:t>
            </a:r>
            <a:r>
              <a:rPr kumimoji="1" lang="ko-KR" altLang="en-US" dirty="0" err="1"/>
              <a:t>잇었습니다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그러나 최근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개월 </a:t>
            </a:r>
            <a:r>
              <a:rPr kumimoji="1" lang="en-US" altLang="ko-KR" dirty="0"/>
              <a:t>-6.7%</a:t>
            </a:r>
            <a:r>
              <a:rPr kumimoji="1" lang="ko-KR" altLang="en-US" dirty="0"/>
              <a:t>의 성장세를 보이며 큰 폭으로 하락하였습니다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따라서 본 프로젝트에서는 해당 기업의 </a:t>
            </a:r>
            <a:r>
              <a:rPr kumimoji="1" lang="en-US" altLang="ko-KR" dirty="0"/>
              <a:t>KPI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전년도 평균 증감률의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2.9</a:t>
            </a:r>
            <a:r>
              <a:rPr kumimoji="1" lang="ko-KR" altLang="en-US" dirty="0"/>
              <a:t>로 설정하였다는 가정하에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이를 달성하기 위한 최근 매출액 급감원인을 다각도로 살펴보고 해결액션 아이템 제시를 목표로 </a:t>
            </a:r>
            <a:r>
              <a:rPr kumimoji="1" lang="ko-KR" altLang="en-US" dirty="0" err="1"/>
              <a:t>하고있습니다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59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문제원인을</a:t>
            </a:r>
            <a:r>
              <a:rPr kumimoji="1" lang="ko-KR" altLang="en-US" dirty="0"/>
              <a:t> 찾기 위한 가설 수립 및 검정입니다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이커머스</a:t>
            </a:r>
            <a:r>
              <a:rPr kumimoji="1" lang="ko-KR" altLang="en-US" dirty="0"/>
              <a:t> 시장에서 </a:t>
            </a:r>
            <a:r>
              <a:rPr kumimoji="1" lang="ko-KR" altLang="en-US" dirty="0" err="1"/>
              <a:t>매출엑에</a:t>
            </a:r>
            <a:r>
              <a:rPr kumimoji="1" lang="ko-KR" altLang="en-US" dirty="0"/>
              <a:t> 영향을 미치는 </a:t>
            </a:r>
            <a:r>
              <a:rPr kumimoji="1" lang="ko-KR" altLang="en-US" dirty="0" err="1"/>
              <a:t>이슈트리를</a:t>
            </a:r>
            <a:r>
              <a:rPr kumimoji="1" lang="ko-KR" altLang="en-US" dirty="0"/>
              <a:t> 활용해보았습니다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 결과 객단가와 이를 구성하는 구매품목당 단가 및 주문건당 </a:t>
            </a:r>
            <a:r>
              <a:rPr kumimoji="1" lang="ko-KR" altLang="en-US" dirty="0" err="1"/>
              <a:t>구매품목수에서는</a:t>
            </a:r>
            <a:r>
              <a:rPr kumimoji="1" lang="ko-KR" altLang="en-US" dirty="0"/>
              <a:t> 최근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개월간 눈에 띄는 변화를 찾지 못했습니다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반면 고객 수의 경우 최근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개월간의 데이터에서 급감한 것을 확인할 수 있었으며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ko-KR" altLang="en-US" dirty="0" err="1"/>
              <a:t>비모수적검정을</a:t>
            </a:r>
            <a:r>
              <a:rPr kumimoji="1" lang="ko-KR" altLang="en-US" dirty="0"/>
              <a:t> 통해 이 변화가 통계적으로 </a:t>
            </a:r>
            <a:r>
              <a:rPr kumimoji="1" lang="ko-KR" altLang="en-US" dirty="0" err="1"/>
              <a:t>유의미</a:t>
            </a:r>
            <a:r>
              <a:rPr kumimoji="1" lang="ko-KR" altLang="en-US" dirty="0"/>
              <a:t> 하다는 결론을 얻었습니다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따라서 주 원인을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고객 수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로 설정하고 이 변수가 어떻게 변화하였는지 좀 더 집중해 분석해 보았습니다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41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고객 구성변화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고객 구성을 이탈고객</a:t>
            </a:r>
            <a:r>
              <a:rPr kumimoji="1" lang="en-US" altLang="ko-KR" dirty="0"/>
              <a:t>/</a:t>
            </a:r>
            <a:r>
              <a:rPr kumimoji="1" lang="ko-KR" altLang="en-US" dirty="0"/>
              <a:t> 신규고객</a:t>
            </a:r>
            <a:r>
              <a:rPr kumimoji="1" lang="en-US" altLang="ko-KR" dirty="0"/>
              <a:t>/</a:t>
            </a:r>
            <a:r>
              <a:rPr kumimoji="1" lang="ko-KR" altLang="en-US" dirty="0"/>
              <a:t> 순증가 고객</a:t>
            </a:r>
            <a:r>
              <a:rPr kumimoji="1" lang="en-US" altLang="ko-KR" dirty="0"/>
              <a:t>/</a:t>
            </a:r>
            <a:r>
              <a:rPr kumimoji="1" lang="ko-KR" altLang="en-US" dirty="0"/>
              <a:t> 활동고객으로 구분하여 살펴본 결과</a:t>
            </a:r>
            <a:endParaRPr kumimoji="1" lang="en-US" altLang="ko-KR" dirty="0"/>
          </a:p>
          <a:p>
            <a:r>
              <a:rPr kumimoji="1" lang="ko-KR" altLang="en-US" dirty="0"/>
              <a:t>최근 이탈고객이 증가하고 활동고객이 크게 감소한 것을 확인할 수 있었습니다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이를 대시보드의 한 측면으로 구성하여 관리지표화 </a:t>
            </a:r>
            <a:r>
              <a:rPr kumimoji="1" lang="ko-KR" altLang="en-US" dirty="0" err="1"/>
              <a:t>하는것을</a:t>
            </a:r>
            <a:r>
              <a:rPr kumimoji="1" lang="ko-KR" altLang="en-US" dirty="0"/>
              <a:t> 제안합니다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다음으로는 고객 </a:t>
            </a:r>
            <a:r>
              <a:rPr kumimoji="1" lang="ko-KR" altLang="en-US" dirty="0" err="1"/>
              <a:t>핼동패턴의</a:t>
            </a:r>
            <a:r>
              <a:rPr kumimoji="1" lang="ko-KR" altLang="en-US" dirty="0"/>
              <a:t> 변화입니다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홈페이지 활성화부터 주문결정까지 걸리는 소요시간이 현저히 짧아졌으며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스크롤 횟수가 증가한 것을 행동패턴의 변화를 보였습니다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행동패턴의 경우 변화된 양상은 확인 할 수 있었으나 이에 영향을 미치는 요소 및 해석을 충분히 수행하지 못해 추후 개선해야 할 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151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584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이번</a:t>
            </a:r>
            <a:r>
              <a:rPr kumimoji="1" lang="ko-KR" altLang="en-US" dirty="0"/>
              <a:t> 발표의 목차입니다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프로젝트의 개요를 설명한 뒤 아래와 같은 구성으로 진행될 예정입니다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44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개요입니다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32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이번</a:t>
            </a:r>
            <a:r>
              <a:rPr kumimoji="1" lang="ko-KR" altLang="en-US" dirty="0"/>
              <a:t> 프로젝트는 크게 두가지의 목표를 해결하는데 중점을 두고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인도네시아 패션 </a:t>
            </a:r>
            <a:r>
              <a:rPr kumimoji="1" lang="ko-KR" altLang="en-US" dirty="0" err="1"/>
              <a:t>이커머스</a:t>
            </a:r>
            <a:r>
              <a:rPr kumimoji="1" lang="ko-KR" altLang="en-US" dirty="0"/>
              <a:t> 플랫폼의 데이터를 활용하여 </a:t>
            </a:r>
            <a:endParaRPr kumimoji="1" lang="en-US" altLang="ko-KR" dirty="0"/>
          </a:p>
          <a:p>
            <a:r>
              <a:rPr kumimoji="1" lang="ko-KR" altLang="en-US" dirty="0" err="1"/>
              <a:t>첫번</a:t>
            </a:r>
            <a:r>
              <a:rPr kumimoji="1" lang="ko-KR" altLang="en-US" dirty="0"/>
              <a:t> 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기업이 가지고 있는 문제점을 정의하고 이를 해결하기 위한 지표개선 액션 도출하기</a:t>
            </a:r>
            <a:endParaRPr kumimoji="1" lang="en-US" altLang="ko-KR" dirty="0"/>
          </a:p>
          <a:p>
            <a:r>
              <a:rPr kumimoji="1" lang="ko-KR" altLang="en-US" dirty="0" err="1"/>
              <a:t>두번</a:t>
            </a:r>
            <a:r>
              <a:rPr kumimoji="1" lang="ko-KR" altLang="en-US" dirty="0"/>
              <a:t> 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이탈 모형을 통한 이탈방지 액션 도출하기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이를 진행하기 위해서 </a:t>
            </a:r>
            <a:r>
              <a:rPr kumimoji="1" lang="ko-KR" altLang="en-US" dirty="0" err="1"/>
              <a:t>이커머스시장에</a:t>
            </a:r>
            <a:r>
              <a:rPr kumimoji="1" lang="ko-KR" altLang="en-US" dirty="0"/>
              <a:t> 대한 도메인 지식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분석기술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커뮤니케이션 능력이 주요하게 요구되었습니다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5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53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저희팀은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경동연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이주연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 </a:t>
            </a:r>
            <a:r>
              <a:rPr kumimoji="1" lang="ko-KR" altLang="en-US" dirty="0" err="1"/>
              <a:t>방은혜</a:t>
            </a:r>
            <a:r>
              <a:rPr kumimoji="1" lang="ko-KR" altLang="en-US" dirty="0"/>
              <a:t> 이렇게 세 명으로 구성되어 있으며 팀원 모두가 전체적인 과정에 모두  적극 소통하며 참여하였습니다</a:t>
            </a:r>
            <a:endParaRPr kumimoji="1" lang="en-US" altLang="ko-KR" dirty="0"/>
          </a:p>
          <a:p>
            <a:r>
              <a:rPr kumimoji="1" lang="ko-KR" altLang="en-US" dirty="0"/>
              <a:t>그 중 </a:t>
            </a:r>
            <a:r>
              <a:rPr kumimoji="1" lang="ko-KR" altLang="en-US" dirty="0" err="1"/>
              <a:t>경동연</a:t>
            </a:r>
            <a:r>
              <a:rPr kumimoji="1" lang="ko-KR" altLang="en-US" dirty="0"/>
              <a:t> 님은 고객데이터 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RFM</a:t>
            </a:r>
            <a:r>
              <a:rPr kumimoji="1" lang="ko-KR" altLang="en-US" dirty="0"/>
              <a:t>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이탈예측모델만들기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이주연님은 클릭데이터 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리텐션</a:t>
            </a:r>
            <a:r>
              <a:rPr kumimoji="1" lang="ko-KR" altLang="en-US" dirty="0"/>
              <a:t> 분석</a:t>
            </a:r>
            <a:endParaRPr kumimoji="1" lang="en-US" altLang="ko-KR" dirty="0"/>
          </a:p>
          <a:p>
            <a:r>
              <a:rPr kumimoji="1" lang="ko-KR" altLang="en-US" dirty="0"/>
              <a:t>저 </a:t>
            </a:r>
            <a:r>
              <a:rPr kumimoji="1" lang="ko-KR" altLang="en-US" dirty="0" err="1"/>
              <a:t>방은혜는</a:t>
            </a:r>
            <a:r>
              <a:rPr kumimoji="1" lang="ko-KR" altLang="en-US" dirty="0"/>
              <a:t> 거래데이터 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문제점 진단 및 데이터 분석 시각화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대시보드 만들기에 좀 더 집중하여 프로젝트를 진행하였습니다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200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수행 절차 및 방법입니다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845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본</a:t>
            </a:r>
            <a:r>
              <a:rPr kumimoji="1" lang="ko-KR" altLang="en-US" dirty="0"/>
              <a:t> 프로젝트는 사전기획부터 서비스 구축까지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주에 걸쳐 진행되었습니다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이커머스시장에</a:t>
            </a:r>
            <a:r>
              <a:rPr kumimoji="1" lang="ko-KR" altLang="en-US" dirty="0"/>
              <a:t> 대한 도메인 구축 및 국가적 특성에 대한 이해를 갖기 위한 데이터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및 수집과정을 길게 수행하였으며</a:t>
            </a:r>
            <a:endParaRPr kumimoji="1" lang="en-US" altLang="ko-KR" dirty="0"/>
          </a:p>
          <a:p>
            <a:r>
              <a:rPr kumimoji="1" lang="ko-KR" altLang="en-US" dirty="0"/>
              <a:t>이후 이를 바탕으로 분석 및 모델링을 수행하였습니다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334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수행결과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4EFBF-9CE3-B246-BA7A-78FD6564545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948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5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0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3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62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35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97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782045" y="6586181"/>
            <a:ext cx="2400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나눔스퀘어 네오 Regular" panose="000005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나눔스퀘어 네오 Regular" panose="000005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나눔스퀘어 네오 Regular" panose="000005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나눔스퀘어 네오 Regular" panose="000005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 네오 Regular" panose="000005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나눔스퀘어 네오 Regular" panose="00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84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11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8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34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</a:defRPr>
            </a:lvl1pPr>
          </a:lstStyle>
          <a:p>
            <a:fld id="{711ADB4A-3A8B-4072-ACF2-B9A64CC5A17A}" type="datetimeFigureOut">
              <a:rPr lang="ko-KR" altLang="en-US" smtClean="0"/>
              <a:pPr/>
              <a:t>2023. 9. 5.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</a:defRPr>
            </a:lvl1pPr>
          </a:lstStyle>
          <a:p>
            <a:fld id="{BFDD92F1-F94B-4A11-B68E-69D397619E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53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네오 Regular" panose="00000500000000000000" pitchFamily="2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네오 Regular" panose="00000500000000000000" pitchFamily="2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네오 Regular" panose="00000500000000000000" pitchFamily="2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네오 Regular" panose="00000500000000000000" pitchFamily="2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Regular" panose="00000500000000000000" pitchFamily="2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Regular" panose="00000500000000000000" pitchFamily="2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526936" y="714735"/>
            <a:ext cx="4011060" cy="4011060"/>
          </a:xfrm>
          <a:prstGeom prst="ellipse">
            <a:avLst/>
          </a:prstGeom>
          <a:solidFill>
            <a:schemeClr val="bg1">
              <a:alpha val="355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4" y="848020"/>
            <a:ext cx="5006831" cy="5006831"/>
          </a:xfrm>
          <a:prstGeom prst="ellipse">
            <a:avLst/>
          </a:prstGeom>
          <a:solidFill>
            <a:schemeClr val="bg1">
              <a:alpha val="140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80830" y="2258600"/>
            <a:ext cx="6630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kern="1800" spc="1100" dirty="0" err="1">
                <a:solidFill>
                  <a:schemeClr val="bg1"/>
                </a:solidFill>
                <a:latin typeface="210 Manbalchungchun R" panose="02020603020101020101" pitchFamily="18" charset="-127"/>
                <a:ea typeface="210 Manbalchungchun R" panose="02020603020101020101" pitchFamily="18" charset="-127"/>
              </a:rPr>
              <a:t>이커머스</a:t>
            </a:r>
            <a:r>
              <a:rPr lang="ko-KR" altLang="en-US" sz="5400" kern="1800" spc="1100" dirty="0">
                <a:solidFill>
                  <a:schemeClr val="bg1"/>
                </a:solidFill>
                <a:latin typeface="210 Manbalchungchun R" panose="02020603020101020101" pitchFamily="18" charset="-127"/>
                <a:ea typeface="210 Manbalchungchun R" panose="02020603020101020101" pitchFamily="18" charset="-127"/>
              </a:rPr>
              <a:t> 플랫폼</a:t>
            </a:r>
            <a:endParaRPr lang="en-US" altLang="ko-KR" sz="5400" kern="1800" spc="1100" dirty="0">
              <a:solidFill>
                <a:schemeClr val="bg1"/>
              </a:solidFill>
              <a:latin typeface="210 Manbalchungchun R" panose="02020603020101020101" pitchFamily="18" charset="-127"/>
              <a:ea typeface="210 Manbalchungchun R" panose="02020603020101020101" pitchFamily="18" charset="-127"/>
            </a:endParaRPr>
          </a:p>
          <a:p>
            <a:pPr algn="ctr"/>
            <a:r>
              <a:rPr lang="ko-KR" altLang="en-US" sz="5400" kern="1800" spc="1100" dirty="0">
                <a:solidFill>
                  <a:schemeClr val="bg1"/>
                </a:solidFill>
                <a:latin typeface="210 Manbalchungchun R" panose="02020603020101020101" pitchFamily="18" charset="-127"/>
                <a:ea typeface="210 Manbalchungchun R" panose="02020603020101020101" pitchFamily="18" charset="-127"/>
              </a:rPr>
              <a:t>문제진단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22BE0-75F9-6AEE-F674-3264BFDA5629}"/>
              </a:ext>
            </a:extLst>
          </p:cNvPr>
          <p:cNvSpPr txBox="1"/>
          <p:nvPr/>
        </p:nvSpPr>
        <p:spPr>
          <a:xfrm>
            <a:off x="8140503" y="5390584"/>
            <a:ext cx="3499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ore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자스민</a:t>
            </a:r>
            <a:r>
              <a:rPr kumimoji="1"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 팀</a:t>
            </a:r>
            <a:r>
              <a:rPr kumimoji="1"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(18</a:t>
            </a:r>
            <a:r>
              <a:rPr kumimoji="1"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기</a:t>
            </a:r>
            <a:r>
              <a:rPr kumimoji="1"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_3</a:t>
            </a:r>
            <a:r>
              <a:rPr kumimoji="1"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팀</a:t>
            </a:r>
            <a:r>
              <a:rPr kumimoji="1"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algn="r"/>
            <a:r>
              <a:rPr kumimoji="1"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경동연</a:t>
            </a:r>
            <a:r>
              <a:rPr kumimoji="1"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kumimoji="1"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 이주연</a:t>
            </a:r>
            <a:r>
              <a:rPr kumimoji="1"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kumimoji="1"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방은혜</a:t>
            </a:r>
            <a:endParaRPr kumimoji="1" lang="ko-Kore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3871994" y="5603032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df_customer_chrun</a:t>
            </a:r>
            <a:endParaRPr lang="ko-KR" altLang="en-US" sz="1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6879439" y="560303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df_product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404380" y="560303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df_transaction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고객관련 정보 데이터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주요 </a:t>
            </a:r>
            <a:r>
              <a:rPr lang="en-US" altLang="ko-KR" sz="1400" b="1" dirty="0">
                <a:latin typeface="+mn-ea"/>
              </a:rPr>
              <a:t>column</a:t>
            </a:r>
          </a:p>
          <a:p>
            <a:r>
              <a:rPr lang="en-US" altLang="ko-KR" sz="1200" b="1" dirty="0">
                <a:latin typeface="+mn-ea"/>
              </a:rPr>
              <a:t>	</a:t>
            </a:r>
            <a:r>
              <a:rPr lang="ko-KR" altLang="en-US" sz="1200" b="1" dirty="0">
                <a:latin typeface="+mn-ea"/>
              </a:rPr>
              <a:t>가입날짜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	RFM</a:t>
            </a:r>
            <a:r>
              <a:rPr lang="ko-KR" altLang="en-US" sz="1200" b="1" dirty="0">
                <a:latin typeface="+mn-ea"/>
              </a:rPr>
              <a:t> 등급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	</a:t>
            </a:r>
            <a:r>
              <a:rPr lang="ko-KR" altLang="en-US" sz="1200" b="1" dirty="0">
                <a:latin typeface="+mn-ea"/>
              </a:rPr>
              <a:t>고객 </a:t>
            </a:r>
            <a:r>
              <a:rPr lang="en-US" altLang="ko-KR" sz="1200" b="1" dirty="0">
                <a:latin typeface="+mn-ea"/>
              </a:rPr>
              <a:t>Rank</a:t>
            </a:r>
          </a:p>
          <a:p>
            <a:r>
              <a:rPr lang="en-US" altLang="ko-KR" sz="1200" b="1" dirty="0">
                <a:latin typeface="+mn-ea"/>
              </a:rPr>
              <a:t>	</a:t>
            </a:r>
            <a:r>
              <a:rPr lang="ko-KR" altLang="en-US" sz="1200" b="1" dirty="0">
                <a:latin typeface="+mn-ea"/>
              </a:rPr>
              <a:t>이탈여부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Size : 100,000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x 23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제품 특징 관련 데이터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주요 </a:t>
            </a:r>
            <a:r>
              <a:rPr lang="en-US" altLang="ko-KR" sz="1400" b="1" dirty="0">
                <a:latin typeface="+mn-ea"/>
              </a:rPr>
              <a:t>column</a:t>
            </a: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ko-KR" altLang="en-US" sz="1400" b="1" dirty="0">
                <a:latin typeface="+mn-ea"/>
              </a:rPr>
              <a:t>제품 종류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	</a:t>
            </a:r>
            <a:r>
              <a:rPr lang="ko-KR" altLang="en-US" sz="1400" b="1" dirty="0">
                <a:latin typeface="+mn-ea"/>
              </a:rPr>
              <a:t>브랜드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Size: 44,424 x 10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거래관련 정보 데이터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주요 </a:t>
            </a:r>
            <a:r>
              <a:rPr lang="en-US" altLang="ko-KR" sz="1400" dirty="0"/>
              <a:t>column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가격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수량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프로모션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배송지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Size: 1,254,585 x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set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12CDA8-9774-5DE2-D4A9-B717C6FDE3AF}"/>
              </a:ext>
            </a:extLst>
          </p:cNvPr>
          <p:cNvSpPr txBox="1"/>
          <p:nvPr/>
        </p:nvSpPr>
        <p:spPr>
          <a:xfrm>
            <a:off x="660400" y="69497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808688" y="2327867"/>
            <a:ext cx="23569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고객들의 온라인 상호 작용을 기록한 데이터</a:t>
            </a:r>
            <a:endParaRPr lang="en-US" altLang="ko-KR" sz="1400" b="1" dirty="0">
              <a:solidFill>
                <a:schemeClr val="lt1"/>
              </a:solidFill>
              <a:latin typeface="+mn-ea"/>
              <a:cs typeface="NanumGothic"/>
              <a:sym typeface="Nanum Gothic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사용자의 경로 추적</a:t>
            </a:r>
            <a:endParaRPr lang="en-US" altLang="ko-KR" sz="1400" b="1" dirty="0">
              <a:solidFill>
                <a:schemeClr val="lt1"/>
              </a:solidFill>
              <a:latin typeface="+mn-ea"/>
              <a:cs typeface="NanumGothic"/>
              <a:sym typeface="Nanum Gothic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주요 </a:t>
            </a:r>
            <a:r>
              <a:rPr lang="en-US" altLang="ko-KR" sz="14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column</a:t>
            </a:r>
            <a:r>
              <a:rPr lang="ko-KR" altLang="en-US" sz="14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 </a:t>
            </a:r>
            <a:endParaRPr lang="en-US" altLang="ko-KR" sz="1400" b="1" dirty="0">
              <a:solidFill>
                <a:schemeClr val="lt1"/>
              </a:solidFill>
              <a:latin typeface="+mn-ea"/>
              <a:cs typeface="NanumGothic"/>
              <a:sym typeface="Nanum Gothic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	</a:t>
            </a:r>
            <a:r>
              <a:rPr lang="ko-KR" altLang="en-US" sz="12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페이지 </a:t>
            </a:r>
            <a:r>
              <a:rPr lang="ko-KR" altLang="en-US" sz="1200" b="1" dirty="0" err="1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클릭수</a:t>
            </a:r>
            <a:endParaRPr lang="en-US" altLang="ko-KR" sz="1200" b="1" dirty="0">
              <a:solidFill>
                <a:schemeClr val="lt1"/>
              </a:solidFill>
              <a:latin typeface="+mn-ea"/>
              <a:cs typeface="NanumGothic"/>
              <a:sym typeface="Nanum Gothic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	</a:t>
            </a:r>
            <a:r>
              <a:rPr lang="ko-KR" altLang="en-US" sz="12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제품 인기도</a:t>
            </a:r>
            <a:endParaRPr lang="en-US" altLang="ko-KR" sz="1200" b="1" dirty="0">
              <a:solidFill>
                <a:schemeClr val="lt1"/>
              </a:solidFill>
              <a:latin typeface="+mn-ea"/>
              <a:cs typeface="NanumGothic"/>
              <a:sym typeface="Nanum Gothic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	</a:t>
            </a:r>
            <a:r>
              <a:rPr lang="ko-KR" altLang="en-US" sz="12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프로모션코드</a:t>
            </a:r>
            <a:endParaRPr lang="en-US" altLang="ko-KR" sz="1200" b="1" dirty="0">
              <a:solidFill>
                <a:schemeClr val="lt1"/>
              </a:solidFill>
              <a:latin typeface="+mn-ea"/>
              <a:cs typeface="NanumGothic"/>
              <a:sym typeface="Nanum Gothic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Size: 12,833,602</a:t>
            </a:r>
            <a:r>
              <a:rPr lang="ko-KR" altLang="en-US" sz="14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 </a:t>
            </a:r>
            <a:r>
              <a:rPr lang="en-US" altLang="ko-KR" sz="1400" b="1" dirty="0">
                <a:solidFill>
                  <a:schemeClr val="lt1"/>
                </a:solidFill>
                <a:latin typeface="+mn-ea"/>
                <a:cs typeface="NanumGothic"/>
                <a:sym typeface="Nanum Gothic"/>
              </a:rPr>
              <a:t>x 12</a:t>
            </a:r>
            <a:endParaRPr lang="ko-KR" altLang="en-US" sz="1400" dirty="0">
              <a:latin typeface="+mn-ea"/>
              <a:cs typeface="NanumGothic"/>
              <a:sym typeface="Nanum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97CE3-09E6-2B2B-F3F3-E22457A704D3}"/>
              </a:ext>
            </a:extLst>
          </p:cNvPr>
          <p:cNvSpPr txBox="1"/>
          <p:nvPr/>
        </p:nvSpPr>
        <p:spPr>
          <a:xfrm>
            <a:off x="1272843" y="560224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df_click_stream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87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290715" y="1865985"/>
            <a:ext cx="5815333" cy="44613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305968" y="188399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문제의 정의 및 목표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462633" y="3514494"/>
            <a:ext cx="53065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 연속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(22.06-07)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매출액이 큰 폭으로 감소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년도 매출액  평균 증감률은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3.5%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였으나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 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-6.7%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감소함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전년도 평균 증감률의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2.9%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이를 달성하기 위한 최근 매출액 급감원인에 대한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문제원인 분석 및 해결액션 아이템 필요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999FA-6B62-1575-6A0E-E79FFA0E35E8}"/>
              </a:ext>
            </a:extLst>
          </p:cNvPr>
          <p:cNvSpPr txBox="1"/>
          <p:nvPr/>
        </p:nvSpPr>
        <p:spPr>
          <a:xfrm>
            <a:off x="660400" y="138935"/>
            <a:ext cx="5136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2C511-C5D1-9BAF-405D-5394BCDD8ABC}"/>
              </a:ext>
            </a:extLst>
          </p:cNvPr>
          <p:cNvSpPr txBox="1"/>
          <p:nvPr/>
        </p:nvSpPr>
        <p:spPr>
          <a:xfrm>
            <a:off x="660400" y="69497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66E785-10D9-E6B8-E489-693D8AE0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889" y="1840309"/>
            <a:ext cx="5663444" cy="461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30D7155-FB6F-8432-0F41-709F6D5541D9}"/>
              </a:ext>
            </a:extLst>
          </p:cNvPr>
          <p:cNvSpPr/>
          <p:nvPr/>
        </p:nvSpPr>
        <p:spPr>
          <a:xfrm>
            <a:off x="11160584" y="2029186"/>
            <a:ext cx="874206" cy="894304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연결선 26">
            <a:extLst>
              <a:ext uri="{FF2B5EF4-FFF2-40B4-BE49-F238E27FC236}">
                <a16:creationId xmlns:a16="http://schemas.microsoft.com/office/drawing/2014/main" id="{98E7E8EE-986E-9EDE-8139-57416195A63A}"/>
              </a:ext>
            </a:extLst>
          </p:cNvPr>
          <p:cNvCxnSpPr>
            <a:cxnSpLocks/>
          </p:cNvCxnSpPr>
          <p:nvPr/>
        </p:nvCxnSpPr>
        <p:spPr>
          <a:xfrm>
            <a:off x="4066602" y="476934"/>
            <a:ext cx="0" cy="5969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9D0F37-73E8-FC93-8DEE-35007214F71D}"/>
              </a:ext>
            </a:extLst>
          </p:cNvPr>
          <p:cNvSpPr txBox="1"/>
          <p:nvPr/>
        </p:nvSpPr>
        <p:spPr>
          <a:xfrm>
            <a:off x="4118547" y="385447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step1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문제정의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6995776-2585-5B29-A087-BB0F7F2B384F}"/>
              </a:ext>
            </a:extLst>
          </p:cNvPr>
          <p:cNvGrpSpPr/>
          <p:nvPr/>
        </p:nvGrpSpPr>
        <p:grpSpPr>
          <a:xfrm>
            <a:off x="5314272" y="555532"/>
            <a:ext cx="769721" cy="523220"/>
            <a:chOff x="5314272" y="555532"/>
            <a:chExt cx="769721" cy="523220"/>
          </a:xfrm>
        </p:grpSpPr>
        <p:cxnSp>
          <p:nvCxnSpPr>
            <p:cNvPr id="15" name="직선 연결선 26">
              <a:extLst>
                <a:ext uri="{FF2B5EF4-FFF2-40B4-BE49-F238E27FC236}">
                  <a16:creationId xmlns:a16="http://schemas.microsoft.com/office/drawing/2014/main" id="{5EBD41BC-689C-36E5-1F24-C7CBBD124CB1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BA531-DC1E-0A19-EDCC-D7A4CCBBA36C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step2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가설수립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375FC7-DB6D-8910-4768-8EF93175E0AE}"/>
              </a:ext>
            </a:extLst>
          </p:cNvPr>
          <p:cNvGrpSpPr/>
          <p:nvPr/>
        </p:nvGrpSpPr>
        <p:grpSpPr>
          <a:xfrm>
            <a:off x="6177081" y="553740"/>
            <a:ext cx="769721" cy="523220"/>
            <a:chOff x="5314272" y="555532"/>
            <a:chExt cx="769721" cy="523220"/>
          </a:xfrm>
        </p:grpSpPr>
        <p:cxnSp>
          <p:nvCxnSpPr>
            <p:cNvPr id="59" name="직선 연결선 26">
              <a:extLst>
                <a:ext uri="{FF2B5EF4-FFF2-40B4-BE49-F238E27FC236}">
                  <a16:creationId xmlns:a16="http://schemas.microsoft.com/office/drawing/2014/main" id="{65C6D213-A186-D766-3A56-6870FF7B8AA4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A6DFDD-8DC4-5D0D-3FA7-D0327865B49E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step3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가설검정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A64FB69-C570-D37A-773A-2EDF0D9B68A5}"/>
              </a:ext>
            </a:extLst>
          </p:cNvPr>
          <p:cNvGrpSpPr/>
          <p:nvPr/>
        </p:nvGrpSpPr>
        <p:grpSpPr>
          <a:xfrm>
            <a:off x="7067100" y="555532"/>
            <a:ext cx="769721" cy="523220"/>
            <a:chOff x="5314272" y="555532"/>
            <a:chExt cx="769721" cy="523220"/>
          </a:xfrm>
        </p:grpSpPr>
        <p:cxnSp>
          <p:nvCxnSpPr>
            <p:cNvPr id="62" name="직선 연결선 26">
              <a:extLst>
                <a:ext uri="{FF2B5EF4-FFF2-40B4-BE49-F238E27FC236}">
                  <a16:creationId xmlns:a16="http://schemas.microsoft.com/office/drawing/2014/main" id="{2C9AEAD6-9041-020E-0FC7-AB94759C0934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E44435-0F8D-D3C1-49AE-641A6528AA17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step4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지표도출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43339DA-2AB3-BA36-676A-FA41EC22FD64}"/>
              </a:ext>
            </a:extLst>
          </p:cNvPr>
          <p:cNvGrpSpPr/>
          <p:nvPr/>
        </p:nvGrpSpPr>
        <p:grpSpPr>
          <a:xfrm>
            <a:off x="7984329" y="549769"/>
            <a:ext cx="735994" cy="523220"/>
            <a:chOff x="5314272" y="555532"/>
            <a:chExt cx="735994" cy="523220"/>
          </a:xfrm>
        </p:grpSpPr>
        <p:cxnSp>
          <p:nvCxnSpPr>
            <p:cNvPr id="68" name="직선 연결선 26">
              <a:extLst>
                <a:ext uri="{FF2B5EF4-FFF2-40B4-BE49-F238E27FC236}">
                  <a16:creationId xmlns:a16="http://schemas.microsoft.com/office/drawing/2014/main" id="{C670A8F5-A31B-6919-58EE-8EBE47D5EDB7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2B50C9-7C49-3648-AE40-4C61042D17CA}"/>
                </a:ext>
              </a:extLst>
            </p:cNvPr>
            <p:cNvSpPr txBox="1"/>
            <p:nvPr/>
          </p:nvSpPr>
          <p:spPr>
            <a:xfrm>
              <a:off x="5341482" y="555532"/>
              <a:ext cx="708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step5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DF44E0-9D99-AEF5-FA71-B689A3419E4E}"/>
              </a:ext>
            </a:extLst>
          </p:cNvPr>
          <p:cNvSpPr/>
          <p:nvPr/>
        </p:nvSpPr>
        <p:spPr>
          <a:xfrm>
            <a:off x="276563" y="1866413"/>
            <a:ext cx="5903852" cy="49099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3999FA-6B62-1575-6A0E-E79FFA0E35E8}"/>
              </a:ext>
            </a:extLst>
          </p:cNvPr>
          <p:cNvSpPr txBox="1"/>
          <p:nvPr/>
        </p:nvSpPr>
        <p:spPr>
          <a:xfrm>
            <a:off x="660400" y="138935"/>
            <a:ext cx="5136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가설수립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2C511-C5D1-9BAF-405D-5394BCDD8ABC}"/>
              </a:ext>
            </a:extLst>
          </p:cNvPr>
          <p:cNvSpPr txBox="1"/>
          <p:nvPr/>
        </p:nvSpPr>
        <p:spPr>
          <a:xfrm>
            <a:off x="660400" y="69497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6995776-2585-5B29-A087-BB0F7F2B384F}"/>
              </a:ext>
            </a:extLst>
          </p:cNvPr>
          <p:cNvGrpSpPr/>
          <p:nvPr/>
        </p:nvGrpSpPr>
        <p:grpSpPr>
          <a:xfrm>
            <a:off x="4192949" y="555532"/>
            <a:ext cx="769721" cy="523220"/>
            <a:chOff x="5314272" y="555532"/>
            <a:chExt cx="769721" cy="523220"/>
          </a:xfrm>
        </p:grpSpPr>
        <p:cxnSp>
          <p:nvCxnSpPr>
            <p:cNvPr id="15" name="직선 연결선 26">
              <a:extLst>
                <a:ext uri="{FF2B5EF4-FFF2-40B4-BE49-F238E27FC236}">
                  <a16:creationId xmlns:a16="http://schemas.microsoft.com/office/drawing/2014/main" id="{5EBD41BC-689C-36E5-1F24-C7CBBD124CB1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BA531-DC1E-0A19-EDCC-D7A4CCBBA36C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step1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문제정의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A64FB69-C570-D37A-773A-2EDF0D9B68A5}"/>
              </a:ext>
            </a:extLst>
          </p:cNvPr>
          <p:cNvGrpSpPr/>
          <p:nvPr/>
        </p:nvGrpSpPr>
        <p:grpSpPr>
          <a:xfrm>
            <a:off x="7173429" y="555532"/>
            <a:ext cx="769721" cy="523220"/>
            <a:chOff x="5314272" y="555532"/>
            <a:chExt cx="769721" cy="523220"/>
          </a:xfrm>
        </p:grpSpPr>
        <p:cxnSp>
          <p:nvCxnSpPr>
            <p:cNvPr id="62" name="직선 연결선 26">
              <a:extLst>
                <a:ext uri="{FF2B5EF4-FFF2-40B4-BE49-F238E27FC236}">
                  <a16:creationId xmlns:a16="http://schemas.microsoft.com/office/drawing/2014/main" id="{2C9AEAD6-9041-020E-0FC7-AB94759C0934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E44435-0F8D-D3C1-49AE-641A6528AA17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step4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지표도출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852BF7-65FD-C3C8-81E2-FF0673ACE89C}"/>
              </a:ext>
            </a:extLst>
          </p:cNvPr>
          <p:cNvGrpSpPr/>
          <p:nvPr/>
        </p:nvGrpSpPr>
        <p:grpSpPr>
          <a:xfrm>
            <a:off x="5075630" y="464870"/>
            <a:ext cx="988603" cy="646331"/>
            <a:chOff x="5011832" y="464870"/>
            <a:chExt cx="988603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9D0F37-73E8-FC93-8DEE-35007214F71D}"/>
                </a:ext>
              </a:extLst>
            </p:cNvPr>
            <p:cNvSpPr txBox="1"/>
            <p:nvPr/>
          </p:nvSpPr>
          <p:spPr>
            <a:xfrm>
              <a:off x="5071976" y="464870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step2</a:t>
              </a:r>
            </a:p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가설수립</a:t>
              </a:r>
            </a:p>
          </p:txBody>
        </p:sp>
        <p:cxnSp>
          <p:nvCxnSpPr>
            <p:cNvPr id="2" name="직선 연결선 26">
              <a:extLst>
                <a:ext uri="{FF2B5EF4-FFF2-40B4-BE49-F238E27FC236}">
                  <a16:creationId xmlns:a16="http://schemas.microsoft.com/office/drawing/2014/main" id="{E09649B7-D86F-166C-CBBA-C0D68ACD9013}"/>
                </a:ext>
              </a:extLst>
            </p:cNvPr>
            <p:cNvCxnSpPr>
              <a:cxnSpLocks/>
            </p:cNvCxnSpPr>
            <p:nvPr/>
          </p:nvCxnSpPr>
          <p:spPr>
            <a:xfrm>
              <a:off x="5011832" y="475142"/>
              <a:ext cx="0" cy="59695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295698F-2D69-DF02-1982-41FF21CA4878}"/>
              </a:ext>
            </a:extLst>
          </p:cNvPr>
          <p:cNvSpPr txBox="1"/>
          <p:nvPr/>
        </p:nvSpPr>
        <p:spPr>
          <a:xfrm>
            <a:off x="6523636" y="2861631"/>
            <a:ext cx="5530681" cy="1811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latin typeface="+mn-ea"/>
              </a:rPr>
              <a:t>최근 </a:t>
            </a:r>
            <a:r>
              <a:rPr lang="en-US" altLang="ko-KR" sz="1400" spc="-150" dirty="0">
                <a:latin typeface="+mn-ea"/>
              </a:rPr>
              <a:t>2</a:t>
            </a:r>
            <a:r>
              <a:rPr lang="ko-KR" altLang="en-US" sz="1400" spc="-150" dirty="0">
                <a:latin typeface="+mn-ea"/>
              </a:rPr>
              <a:t>개월 간</a:t>
            </a:r>
            <a:r>
              <a:rPr lang="en-US" altLang="ko-KR" sz="1400" spc="-15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    점선</a:t>
            </a:r>
            <a:r>
              <a:rPr lang="en-US" altLang="ko-KR" sz="1600" spc="-150" dirty="0">
                <a:latin typeface="+mn-ea"/>
              </a:rPr>
              <a:t>(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-</a:t>
            </a:r>
            <a:r>
              <a:rPr lang="ko-KR" altLang="en-US" sz="1600" spc="-150" dirty="0">
                <a:latin typeface="+mn-ea"/>
              </a:rPr>
              <a:t>  </a:t>
            </a:r>
            <a:r>
              <a:rPr lang="en-US" altLang="ko-KR" sz="1600" spc="-150" dirty="0">
                <a:latin typeface="+mn-ea"/>
              </a:rPr>
              <a:t>-</a:t>
            </a:r>
            <a:r>
              <a:rPr lang="ko-KR" altLang="en-US" sz="1600" spc="-150" dirty="0">
                <a:latin typeface="+mn-ea"/>
              </a:rPr>
              <a:t>  </a:t>
            </a:r>
            <a:r>
              <a:rPr lang="en-US" altLang="ko-KR" sz="1600" spc="-150" dirty="0">
                <a:latin typeface="+mn-ea"/>
              </a:rPr>
              <a:t>-</a:t>
            </a:r>
            <a:r>
              <a:rPr lang="ko-KR" altLang="en-US" sz="1600" spc="-150" dirty="0">
                <a:latin typeface="+mn-ea"/>
              </a:rPr>
              <a:t>  </a:t>
            </a:r>
            <a:r>
              <a:rPr lang="en-US" altLang="ko-KR" sz="1600" spc="-150" dirty="0">
                <a:latin typeface="+mn-ea"/>
              </a:rPr>
              <a:t>-)</a:t>
            </a:r>
            <a:r>
              <a:rPr lang="ko-KR" altLang="en-US" sz="1600" spc="-150" dirty="0">
                <a:latin typeface="+mn-ea"/>
              </a:rPr>
              <a:t>  박스 들은  매출액 급감에 대한 통계적 </a:t>
            </a:r>
            <a:r>
              <a:rPr lang="ko-KR" altLang="en-US" sz="1600" spc="-150" dirty="0" err="1">
                <a:latin typeface="+mn-ea"/>
              </a:rPr>
              <a:t>유의미성을</a:t>
            </a:r>
            <a:r>
              <a:rPr lang="ko-KR" altLang="en-US" sz="1600" spc="-150" dirty="0">
                <a:latin typeface="+mn-ea"/>
              </a:rPr>
              <a:t> 입증 할 수 있는 변화가 없었음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 반면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 붉은 실선</a:t>
            </a:r>
            <a:r>
              <a:rPr lang="en-US" altLang="ko-KR" sz="1600" spc="-150" dirty="0">
                <a:latin typeface="+mn-ea"/>
              </a:rPr>
              <a:t>(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b="1" spc="-150" dirty="0">
                <a:solidFill>
                  <a:srgbClr val="FF0000"/>
                </a:solidFill>
                <a:latin typeface="+mn-ea"/>
              </a:rPr>
              <a:t>------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)</a:t>
            </a:r>
            <a:r>
              <a:rPr lang="ko-KR" altLang="en-US" sz="1600" spc="-150" dirty="0">
                <a:latin typeface="+mn-ea"/>
              </a:rPr>
              <a:t> 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박스에 있는 고객 수의 급감을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D621E4-F456-EA77-5120-65CD7C72F1E0}"/>
              </a:ext>
            </a:extLst>
          </p:cNvPr>
          <p:cNvSpPr txBox="1"/>
          <p:nvPr/>
        </p:nvSpPr>
        <p:spPr>
          <a:xfrm>
            <a:off x="6499453" y="2087316"/>
            <a:ext cx="5530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이슈 트리를 활용한 가설수립 및 검정</a:t>
            </a:r>
          </a:p>
        </p:txBody>
      </p:sp>
      <p:cxnSp>
        <p:nvCxnSpPr>
          <p:cNvPr id="36" name="직선 연결선 40">
            <a:extLst>
              <a:ext uri="{FF2B5EF4-FFF2-40B4-BE49-F238E27FC236}">
                <a16:creationId xmlns:a16="http://schemas.microsoft.com/office/drawing/2014/main" id="{733041EC-093E-7DD1-30A1-A57A5FF00C31}"/>
              </a:ext>
            </a:extLst>
          </p:cNvPr>
          <p:cNvCxnSpPr/>
          <p:nvPr/>
        </p:nvCxnSpPr>
        <p:spPr>
          <a:xfrm>
            <a:off x="6523636" y="2752114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1C8E648-0622-DAD0-2F58-CCB362B579C4}"/>
              </a:ext>
            </a:extLst>
          </p:cNvPr>
          <p:cNvSpPr txBox="1"/>
          <p:nvPr/>
        </p:nvSpPr>
        <p:spPr>
          <a:xfrm>
            <a:off x="6504262" y="5978364"/>
            <a:ext cx="552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따라서</a:t>
            </a:r>
            <a:r>
              <a:rPr kumimoji="1" lang="ko-KR" altLang="en-US" b="1" dirty="0"/>
              <a:t> </a:t>
            </a:r>
            <a:r>
              <a:rPr kumimoji="1" lang="en-US" altLang="ko-KR" sz="2400" b="1" dirty="0"/>
              <a:t>＂</a:t>
            </a:r>
            <a:r>
              <a:rPr kumimoji="1" lang="ko-KR" altLang="en-US" sz="2400" b="1" dirty="0"/>
              <a:t>고객 수</a:t>
            </a:r>
            <a:r>
              <a:rPr kumimoji="1" lang="en-US" altLang="ko-KR" sz="2400" b="1" dirty="0"/>
              <a:t>”</a:t>
            </a:r>
            <a:r>
              <a:rPr kumimoji="1" lang="ko-KR" altLang="en-US" b="1" dirty="0"/>
              <a:t>에 집중하여 매출액 증가방안 모색 </a:t>
            </a:r>
            <a:endParaRPr kumimoji="1" lang="ko-Kore-KR" altLang="en-US" b="1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342D1D4-C730-EB31-3968-7715CE50D474}"/>
              </a:ext>
            </a:extLst>
          </p:cNvPr>
          <p:cNvGrpSpPr/>
          <p:nvPr/>
        </p:nvGrpSpPr>
        <p:grpSpPr>
          <a:xfrm>
            <a:off x="6124376" y="475142"/>
            <a:ext cx="988603" cy="646331"/>
            <a:chOff x="5011832" y="464870"/>
            <a:chExt cx="988603" cy="64633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4D509CC-EDD6-784B-2148-37FA923C188E}"/>
                </a:ext>
              </a:extLst>
            </p:cNvPr>
            <p:cNvSpPr txBox="1"/>
            <p:nvPr/>
          </p:nvSpPr>
          <p:spPr>
            <a:xfrm>
              <a:off x="5071976" y="464870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step3</a:t>
              </a:r>
            </a:p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가설검정</a:t>
              </a:r>
            </a:p>
          </p:txBody>
        </p:sp>
        <p:cxnSp>
          <p:nvCxnSpPr>
            <p:cNvPr id="94" name="직선 연결선 26">
              <a:extLst>
                <a:ext uri="{FF2B5EF4-FFF2-40B4-BE49-F238E27FC236}">
                  <a16:creationId xmlns:a16="http://schemas.microsoft.com/office/drawing/2014/main" id="{8697018F-BDC6-C4E8-0A03-0E217830F022}"/>
                </a:ext>
              </a:extLst>
            </p:cNvPr>
            <p:cNvCxnSpPr>
              <a:cxnSpLocks/>
            </p:cNvCxnSpPr>
            <p:nvPr/>
          </p:nvCxnSpPr>
          <p:spPr>
            <a:xfrm>
              <a:off x="5011832" y="475142"/>
              <a:ext cx="0" cy="59695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B41103A-4EDE-279C-0633-4D848B136C68}"/>
              </a:ext>
            </a:extLst>
          </p:cNvPr>
          <p:cNvGrpSpPr/>
          <p:nvPr/>
        </p:nvGrpSpPr>
        <p:grpSpPr>
          <a:xfrm>
            <a:off x="255189" y="1883993"/>
            <a:ext cx="2406386" cy="633558"/>
            <a:chOff x="344238" y="547877"/>
            <a:chExt cx="2704294" cy="82372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AF2E2EC-7167-58F0-F8D8-CCBBA5268ED0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035FEAD-7135-0194-24F7-096900E6087D}"/>
                </a:ext>
              </a:extLst>
            </p:cNvPr>
            <p:cNvSpPr txBox="1"/>
            <p:nvPr/>
          </p:nvSpPr>
          <p:spPr>
            <a:xfrm>
              <a:off x="344238" y="672173"/>
              <a:ext cx="2704294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e-commerce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이슈트리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AADA738-5DAB-4A60-3DA7-8EE9A68CE75A}"/>
              </a:ext>
            </a:extLst>
          </p:cNvPr>
          <p:cNvGrpSpPr/>
          <p:nvPr/>
        </p:nvGrpSpPr>
        <p:grpSpPr>
          <a:xfrm>
            <a:off x="419612" y="2660172"/>
            <a:ext cx="5529649" cy="3360550"/>
            <a:chOff x="744279" y="2563775"/>
            <a:chExt cx="5024688" cy="3395969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F7147999-1243-5416-7849-146CE9731B7D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755377" y="3345677"/>
              <a:ext cx="33151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C7D244D4-BF86-E04F-D0A3-E14E984FD668}"/>
                </a:ext>
              </a:extLst>
            </p:cNvPr>
            <p:cNvCxnSpPr>
              <a:endCxn id="39" idx="1"/>
            </p:cNvCxnSpPr>
            <p:nvPr/>
          </p:nvCxnSpPr>
          <p:spPr>
            <a:xfrm>
              <a:off x="1755377" y="5141172"/>
              <a:ext cx="3315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C12B2E90-4F5D-3D3E-AAA0-702EF83EA491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1484533" y="4097082"/>
              <a:ext cx="270844" cy="1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0E91E5E0-F17D-91B8-74C4-C1E4F11C2DDB}"/>
                </a:ext>
              </a:extLst>
            </p:cNvPr>
            <p:cNvGrpSpPr/>
            <p:nvPr/>
          </p:nvGrpSpPr>
          <p:grpSpPr>
            <a:xfrm>
              <a:off x="744279" y="2563775"/>
              <a:ext cx="5024688" cy="3395969"/>
              <a:chOff x="744279" y="2563775"/>
              <a:chExt cx="5024688" cy="3395969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CF3E2F7-4E33-EC5B-BDEF-BB91E3374B47}"/>
                  </a:ext>
                </a:extLst>
              </p:cNvPr>
              <p:cNvGrpSpPr/>
              <p:nvPr/>
            </p:nvGrpSpPr>
            <p:grpSpPr>
              <a:xfrm>
                <a:off x="744279" y="2563775"/>
                <a:ext cx="5024688" cy="3395969"/>
                <a:chOff x="861237" y="2289685"/>
                <a:chExt cx="5024688" cy="2356154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DD15AD-3920-4338-FD12-186A82BD853E}"/>
                    </a:ext>
                  </a:extLst>
                </p:cNvPr>
                <p:cNvSpPr txBox="1"/>
                <p:nvPr/>
              </p:nvSpPr>
              <p:spPr>
                <a:xfrm>
                  <a:off x="861237" y="3225118"/>
                  <a:ext cx="740254" cy="25894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r>
                    <a:rPr kumimoji="1" lang="ko-Kore-KR" altLang="en-US" dirty="0"/>
                    <a:t>매출액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7BC65A5-A7F6-0046-0262-9C13F8DE63B4}"/>
                    </a:ext>
                  </a:extLst>
                </p:cNvPr>
                <p:cNvSpPr txBox="1"/>
                <p:nvPr/>
              </p:nvSpPr>
              <p:spPr>
                <a:xfrm>
                  <a:off x="2203850" y="2702701"/>
                  <a:ext cx="1024639" cy="258947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80000"/>
                      <a:hueOff val="0"/>
                      <a:satOff val="0"/>
                      <a:lumOff val="0"/>
                    </a:schemeClr>
                  </a:solidFill>
                  <a:prstDash val="lgDash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ko-Kore-KR" altLang="en-US" dirty="0"/>
                    <a:t>객단가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E085762-2EAB-1A4E-6C8E-7D84C393E6DA}"/>
                    </a:ext>
                  </a:extLst>
                </p:cNvPr>
                <p:cNvSpPr txBox="1"/>
                <p:nvPr/>
              </p:nvSpPr>
              <p:spPr>
                <a:xfrm>
                  <a:off x="2203849" y="3948433"/>
                  <a:ext cx="740254" cy="25894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r>
                    <a:rPr kumimoji="1" lang="ko-Kore-KR" altLang="en-US" dirty="0"/>
                    <a:t>주문수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E094F0-58F3-2106-9315-CB3F22BB474C}"/>
                    </a:ext>
                  </a:extLst>
                </p:cNvPr>
                <p:cNvSpPr txBox="1"/>
                <p:nvPr/>
              </p:nvSpPr>
              <p:spPr>
                <a:xfrm>
                  <a:off x="3881263" y="2289685"/>
                  <a:ext cx="2004662" cy="258947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80000"/>
                      <a:hueOff val="0"/>
                      <a:satOff val="0"/>
                      <a:lumOff val="0"/>
                    </a:schemeClr>
                  </a:solidFill>
                  <a:prstDash val="lgDash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ko-KR" altLang="en-US" dirty="0"/>
                    <a:t>구매 품목당 단가</a:t>
                  </a:r>
                  <a:endParaRPr kumimoji="1" lang="ko-Kore-KR" altLang="en-US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0406630-F378-1D6E-38B3-C0ECEE321133}"/>
                    </a:ext>
                  </a:extLst>
                </p:cNvPr>
                <p:cNvSpPr txBox="1"/>
                <p:nvPr/>
              </p:nvSpPr>
              <p:spPr>
                <a:xfrm>
                  <a:off x="3881263" y="3041622"/>
                  <a:ext cx="2004662" cy="258947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80000"/>
                      <a:hueOff val="0"/>
                      <a:satOff val="0"/>
                      <a:lumOff val="0"/>
                    </a:schemeClr>
                  </a:solidFill>
                  <a:prstDash val="lgDash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ko-KR" altLang="en-US" dirty="0"/>
                    <a:t>주문건당 </a:t>
                  </a:r>
                  <a:r>
                    <a:rPr kumimoji="1" lang="ko-KR" altLang="en-US" dirty="0" err="1"/>
                    <a:t>구매품목수</a:t>
                  </a:r>
                  <a:endParaRPr kumimoji="1" lang="ko-Kore-KR" alt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9C2006-9E63-6614-D04B-1F49A0017FCD}"/>
                    </a:ext>
                  </a:extLst>
                </p:cNvPr>
                <p:cNvSpPr txBox="1"/>
                <p:nvPr/>
              </p:nvSpPr>
              <p:spPr>
                <a:xfrm>
                  <a:off x="3891517" y="3634959"/>
                  <a:ext cx="1994396" cy="258947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80000"/>
                      <a:hueOff val="0"/>
                      <a:satOff val="0"/>
                      <a:lumOff val="0"/>
                    </a:schemeClr>
                  </a:solidFill>
                  <a:prstDash val="lgDash"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kumimoji="1" lang="ko-Kore-KR" altLang="en-US" dirty="0"/>
                    <a:t>고객당</a:t>
                  </a:r>
                  <a:r>
                    <a:rPr kumimoji="1" lang="ko-KR" altLang="en-US" dirty="0"/>
                    <a:t> 구매빈도</a:t>
                  </a:r>
                  <a:endParaRPr kumimoji="1" lang="ko-Kore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8E8DA09-C651-DD3C-AF99-6D46E24D9489}"/>
                    </a:ext>
                  </a:extLst>
                </p:cNvPr>
                <p:cNvSpPr txBox="1"/>
                <p:nvPr/>
              </p:nvSpPr>
              <p:spPr>
                <a:xfrm>
                  <a:off x="3891518" y="4386892"/>
                  <a:ext cx="1994395" cy="25894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ko-Kore-KR" altLang="en-US" dirty="0"/>
                    <a:t>고객</a:t>
                  </a:r>
                  <a:r>
                    <a:rPr kumimoji="1" lang="ko-KR" altLang="en-US" dirty="0"/>
                    <a:t> 수 </a:t>
                  </a:r>
                  <a:endParaRPr kumimoji="1" lang="ko-Kore-KR" altLang="en-US" dirty="0"/>
                </a:p>
              </p:txBody>
            </p:sp>
            <p:cxnSp>
              <p:nvCxnSpPr>
                <p:cNvPr id="52" name="직선 연결선[R] 51">
                  <a:extLst>
                    <a:ext uri="{FF2B5EF4-FFF2-40B4-BE49-F238E27FC236}">
                      <a16:creationId xmlns:a16="http://schemas.microsoft.com/office/drawing/2014/main" id="{1F0ED46C-25A1-8ED2-F132-E354022DC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2335" y="2832176"/>
                  <a:ext cx="0" cy="12457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>
                  <a:extLst>
                    <a:ext uri="{FF2B5EF4-FFF2-40B4-BE49-F238E27FC236}">
                      <a16:creationId xmlns:a16="http://schemas.microsoft.com/office/drawing/2014/main" id="{8198AD8D-22D1-7ED4-9EE3-1B43BCCC531B}"/>
                    </a:ext>
                  </a:extLst>
                </p:cNvPr>
                <p:cNvCxnSpPr>
                  <a:cxnSpLocks/>
                  <a:stCxn id="38" idx="3"/>
                  <a:endCxn id="40" idx="1"/>
                </p:cNvCxnSpPr>
                <p:nvPr/>
              </p:nvCxnSpPr>
              <p:spPr>
                <a:xfrm flipV="1">
                  <a:off x="3228489" y="2433721"/>
                  <a:ext cx="652775" cy="3984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[R] 64">
                  <a:extLst>
                    <a:ext uri="{FF2B5EF4-FFF2-40B4-BE49-F238E27FC236}">
                      <a16:creationId xmlns:a16="http://schemas.microsoft.com/office/drawing/2014/main" id="{C4003B6B-1A51-2862-02E2-696EEB9B7980}"/>
                    </a:ext>
                  </a:extLst>
                </p:cNvPr>
                <p:cNvCxnSpPr>
                  <a:cxnSpLocks/>
                  <a:stCxn id="38" idx="3"/>
                  <a:endCxn id="41" idx="1"/>
                </p:cNvCxnSpPr>
                <p:nvPr/>
              </p:nvCxnSpPr>
              <p:spPr>
                <a:xfrm>
                  <a:off x="3228489" y="2832175"/>
                  <a:ext cx="652775" cy="3389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[R] 66">
                  <a:extLst>
                    <a:ext uri="{FF2B5EF4-FFF2-40B4-BE49-F238E27FC236}">
                      <a16:creationId xmlns:a16="http://schemas.microsoft.com/office/drawing/2014/main" id="{257B8947-1D5A-69A7-1ED5-2C7CB2AABFFC}"/>
                    </a:ext>
                  </a:extLst>
                </p:cNvPr>
                <p:cNvCxnSpPr>
                  <a:cxnSpLocks/>
                  <a:stCxn id="39" idx="3"/>
                  <a:endCxn id="42" idx="1"/>
                </p:cNvCxnSpPr>
                <p:nvPr/>
              </p:nvCxnSpPr>
              <p:spPr>
                <a:xfrm flipV="1">
                  <a:off x="2944103" y="3764433"/>
                  <a:ext cx="947414" cy="3134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[R] 69">
                  <a:extLst>
                    <a:ext uri="{FF2B5EF4-FFF2-40B4-BE49-F238E27FC236}">
                      <a16:creationId xmlns:a16="http://schemas.microsoft.com/office/drawing/2014/main" id="{8166F6D7-3D59-FD1B-B0AA-BF104F8B53CC}"/>
                    </a:ext>
                  </a:extLst>
                </p:cNvPr>
                <p:cNvCxnSpPr>
                  <a:cxnSpLocks/>
                  <a:stCxn id="39" idx="3"/>
                  <a:endCxn id="43" idx="1"/>
                </p:cNvCxnSpPr>
                <p:nvPr/>
              </p:nvCxnSpPr>
              <p:spPr>
                <a:xfrm>
                  <a:off x="2944103" y="4077907"/>
                  <a:ext cx="947415" cy="4384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5C6D9CA-8341-B4DF-5E99-5954A9EDC0EB}"/>
                  </a:ext>
                </a:extLst>
              </p:cNvPr>
              <p:cNvSpPr txBox="1"/>
              <p:nvPr/>
            </p:nvSpPr>
            <p:spPr>
              <a:xfrm>
                <a:off x="2408152" y="4024680"/>
                <a:ext cx="277078" cy="37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solidFill>
                      <a:schemeClr val="bg2">
                        <a:lumMod val="25000"/>
                      </a:schemeClr>
                    </a:solidFill>
                  </a:rPr>
                  <a:t>x</a:t>
                </a:r>
                <a:endParaRPr kumimoji="1" lang="ko-Kore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0D4B4A-F12D-1E28-90FC-E10B311D26A0}"/>
                  </a:ext>
                </a:extLst>
              </p:cNvPr>
              <p:cNvSpPr txBox="1"/>
              <p:nvPr/>
            </p:nvSpPr>
            <p:spPr>
              <a:xfrm>
                <a:off x="4628097" y="3058526"/>
                <a:ext cx="277078" cy="37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solidFill>
                      <a:schemeClr val="bg2">
                        <a:lumMod val="25000"/>
                      </a:schemeClr>
                    </a:solidFill>
                  </a:rPr>
                  <a:t>x</a:t>
                </a:r>
                <a:endParaRPr kumimoji="1" lang="ko-Kore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5FFAF59-21B6-1613-D67B-5BB6BE25039B}"/>
                  </a:ext>
                </a:extLst>
              </p:cNvPr>
              <p:cNvSpPr txBox="1"/>
              <p:nvPr/>
            </p:nvSpPr>
            <p:spPr>
              <a:xfrm>
                <a:off x="4607658" y="5015800"/>
                <a:ext cx="238669" cy="37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solidFill>
                      <a:schemeClr val="bg2">
                        <a:lumMod val="25000"/>
                      </a:schemeClr>
                    </a:solidFill>
                  </a:rPr>
                  <a:t>x</a:t>
                </a:r>
                <a:endParaRPr kumimoji="1" lang="ko-Kore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8BDE31B-1941-CD66-BD7B-1C51A309E08E}"/>
              </a:ext>
            </a:extLst>
          </p:cNvPr>
          <p:cNvGrpSpPr/>
          <p:nvPr/>
        </p:nvGrpSpPr>
        <p:grpSpPr>
          <a:xfrm>
            <a:off x="7984329" y="549769"/>
            <a:ext cx="735994" cy="523220"/>
            <a:chOff x="5314272" y="555532"/>
            <a:chExt cx="735994" cy="523220"/>
          </a:xfrm>
        </p:grpSpPr>
        <p:cxnSp>
          <p:nvCxnSpPr>
            <p:cNvPr id="103" name="직선 연결선 26">
              <a:extLst>
                <a:ext uri="{FF2B5EF4-FFF2-40B4-BE49-F238E27FC236}">
                  <a16:creationId xmlns:a16="http://schemas.microsoft.com/office/drawing/2014/main" id="{945BCFC5-E3C5-1878-0E89-2405FF4219A1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A20515B-773C-B951-0E22-F3367D3699FC}"/>
                </a:ext>
              </a:extLst>
            </p:cNvPr>
            <p:cNvSpPr txBox="1"/>
            <p:nvPr/>
          </p:nvSpPr>
          <p:spPr>
            <a:xfrm>
              <a:off x="5341482" y="555532"/>
              <a:ext cx="708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step5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시각화</a:t>
              </a:r>
            </a:p>
          </p:txBody>
        </p:sp>
      </p:grpSp>
      <p:pic>
        <p:nvPicPr>
          <p:cNvPr id="106" name="그림 105" descr="스크린샷, 직사각형, 도표, 텍스트이(가) 표시된 사진&#10;&#10;자동 생성된 설명">
            <a:extLst>
              <a:ext uri="{FF2B5EF4-FFF2-40B4-BE49-F238E27FC236}">
                <a16:creationId xmlns:a16="http://schemas.microsoft.com/office/drawing/2014/main" id="{F3EE7296-25BC-7988-620D-B40291C5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914" y="3700068"/>
            <a:ext cx="2806419" cy="23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고객  구성 변화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주문까지 소요시간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스크롤 횟수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EA746855-464E-4B9F-94CF-A402812F7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418285"/>
              </p:ext>
            </p:extLst>
          </p:nvPr>
        </p:nvGraphicFramePr>
        <p:xfrm>
          <a:off x="727074" y="2681300"/>
          <a:ext cx="3239999" cy="2177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9822574-626F-33CE-10B3-F53F167E9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B9855C-5A3E-B8BC-C418-49E3128A22B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E3A62-FFFF-F8BF-5446-1C5ABC4C4FE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5" name="직선 연결선 82">
            <a:extLst>
              <a:ext uri="{FF2B5EF4-FFF2-40B4-BE49-F238E27FC236}">
                <a16:creationId xmlns:a16="http://schemas.microsoft.com/office/drawing/2014/main" id="{C5201E29-0A55-C5C8-065F-CD167C53EE8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E223A3-88E6-CE36-18DC-B6FE30AAC3FD}"/>
              </a:ext>
            </a:extLst>
          </p:cNvPr>
          <p:cNvSpPr txBox="1"/>
          <p:nvPr/>
        </p:nvSpPr>
        <p:spPr>
          <a:xfrm>
            <a:off x="660400" y="138935"/>
            <a:ext cx="5136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지표도출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35F7F-99BE-4189-E5B3-CDEE2D3A461F}"/>
              </a:ext>
            </a:extLst>
          </p:cNvPr>
          <p:cNvSpPr txBox="1"/>
          <p:nvPr/>
        </p:nvSpPr>
        <p:spPr>
          <a:xfrm>
            <a:off x="660400" y="69497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632056-3C08-791A-0048-3B9F24DE50E1}"/>
              </a:ext>
            </a:extLst>
          </p:cNvPr>
          <p:cNvGrpSpPr/>
          <p:nvPr/>
        </p:nvGrpSpPr>
        <p:grpSpPr>
          <a:xfrm>
            <a:off x="4192949" y="555532"/>
            <a:ext cx="769721" cy="523220"/>
            <a:chOff x="5314272" y="555532"/>
            <a:chExt cx="769721" cy="523220"/>
          </a:xfrm>
        </p:grpSpPr>
        <p:cxnSp>
          <p:nvCxnSpPr>
            <p:cNvPr id="9" name="직선 연결선 26">
              <a:extLst>
                <a:ext uri="{FF2B5EF4-FFF2-40B4-BE49-F238E27FC236}">
                  <a16:creationId xmlns:a16="http://schemas.microsoft.com/office/drawing/2014/main" id="{ED69B73A-4B5F-E037-C145-18B6C5C390F2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C03743-D340-6E6A-3FF0-4BA4652A8264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step1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문제정의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F58229-A207-2304-22BF-F5E62D550C95}"/>
              </a:ext>
            </a:extLst>
          </p:cNvPr>
          <p:cNvGrpSpPr/>
          <p:nvPr/>
        </p:nvGrpSpPr>
        <p:grpSpPr>
          <a:xfrm>
            <a:off x="6783086" y="460283"/>
            <a:ext cx="988603" cy="646331"/>
            <a:chOff x="5011832" y="464870"/>
            <a:chExt cx="988603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D68E2-5737-78DF-21F4-ADE474C94A66}"/>
                </a:ext>
              </a:extLst>
            </p:cNvPr>
            <p:cNvSpPr txBox="1"/>
            <p:nvPr/>
          </p:nvSpPr>
          <p:spPr>
            <a:xfrm>
              <a:off x="5071976" y="464870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step4</a:t>
              </a:r>
            </a:p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지표도출</a:t>
              </a:r>
            </a:p>
          </p:txBody>
        </p:sp>
        <p:cxnSp>
          <p:nvCxnSpPr>
            <p:cNvPr id="13" name="직선 연결선 26">
              <a:extLst>
                <a:ext uri="{FF2B5EF4-FFF2-40B4-BE49-F238E27FC236}">
                  <a16:creationId xmlns:a16="http://schemas.microsoft.com/office/drawing/2014/main" id="{9B93150A-E651-E28F-F068-8FF9C41F0D29}"/>
                </a:ext>
              </a:extLst>
            </p:cNvPr>
            <p:cNvCxnSpPr>
              <a:cxnSpLocks/>
            </p:cNvCxnSpPr>
            <p:nvPr/>
          </p:nvCxnSpPr>
          <p:spPr>
            <a:xfrm>
              <a:off x="5011832" y="475142"/>
              <a:ext cx="0" cy="59695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68CE61-776E-BB35-9409-EF7B07AA1DD5}"/>
              </a:ext>
            </a:extLst>
          </p:cNvPr>
          <p:cNvGrpSpPr/>
          <p:nvPr/>
        </p:nvGrpSpPr>
        <p:grpSpPr>
          <a:xfrm>
            <a:off x="5018177" y="538480"/>
            <a:ext cx="769721" cy="523220"/>
            <a:chOff x="5314272" y="555532"/>
            <a:chExt cx="769721" cy="523220"/>
          </a:xfrm>
        </p:grpSpPr>
        <p:cxnSp>
          <p:nvCxnSpPr>
            <p:cNvPr id="15" name="직선 연결선 26">
              <a:extLst>
                <a:ext uri="{FF2B5EF4-FFF2-40B4-BE49-F238E27FC236}">
                  <a16:creationId xmlns:a16="http://schemas.microsoft.com/office/drawing/2014/main" id="{60154BBF-B21F-FBEC-FCE1-82A26CC308D4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8F784-30B9-057A-688D-5C4518C178B4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step2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가설검정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16801A0-2215-2CCA-E8D1-93918B6DFD8F}"/>
              </a:ext>
            </a:extLst>
          </p:cNvPr>
          <p:cNvGrpSpPr/>
          <p:nvPr/>
        </p:nvGrpSpPr>
        <p:grpSpPr>
          <a:xfrm>
            <a:off x="5851106" y="530251"/>
            <a:ext cx="769721" cy="523220"/>
            <a:chOff x="5314272" y="555532"/>
            <a:chExt cx="769721" cy="523220"/>
          </a:xfrm>
        </p:grpSpPr>
        <p:cxnSp>
          <p:nvCxnSpPr>
            <p:cNvPr id="18" name="직선 연결선 26">
              <a:extLst>
                <a:ext uri="{FF2B5EF4-FFF2-40B4-BE49-F238E27FC236}">
                  <a16:creationId xmlns:a16="http://schemas.microsoft.com/office/drawing/2014/main" id="{9B2D3378-08B9-0BDB-AB18-1577C79C283C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AE6833-B839-271F-FCF6-FD75060820F7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step3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가설검정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A5A65E-A620-0C0C-BBEE-CDF5BDBAAF34}"/>
              </a:ext>
            </a:extLst>
          </p:cNvPr>
          <p:cNvSpPr txBox="1"/>
          <p:nvPr/>
        </p:nvSpPr>
        <p:spPr>
          <a:xfrm>
            <a:off x="905011" y="4954960"/>
            <a:ext cx="28841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최근 이탈고객 증가 및 활동고객 급감</a:t>
            </a:r>
            <a:endParaRPr kumimoji="1" lang="en-US" altLang="ko-KR" sz="1400" dirty="0"/>
          </a:p>
          <a:p>
            <a:r>
              <a:rPr kumimoji="1" lang="ko-KR" altLang="en-US" sz="1400" dirty="0"/>
              <a:t>순증가고객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신규가입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이탈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감소</a:t>
            </a:r>
            <a:endParaRPr kumimoji="1" lang="en-US" altLang="ko-KR" sz="1400" dirty="0"/>
          </a:p>
          <a:p>
            <a:endParaRPr kumimoji="1" lang="en-US" altLang="ko-KR" dirty="0"/>
          </a:p>
          <a:p>
            <a:r>
              <a:rPr kumimoji="1" lang="ko-KR" altLang="en-US" dirty="0"/>
              <a:t>∴ 관리지표화 하여 개선 필요</a:t>
            </a:r>
            <a:endParaRPr kumimoji="1"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252582-9769-BBB3-CEB4-ECE0AFAF8FB5}"/>
              </a:ext>
            </a:extLst>
          </p:cNvPr>
          <p:cNvGrpSpPr/>
          <p:nvPr/>
        </p:nvGrpSpPr>
        <p:grpSpPr>
          <a:xfrm>
            <a:off x="7984329" y="549769"/>
            <a:ext cx="735994" cy="523220"/>
            <a:chOff x="5314272" y="555532"/>
            <a:chExt cx="735994" cy="523220"/>
          </a:xfrm>
        </p:grpSpPr>
        <p:cxnSp>
          <p:nvCxnSpPr>
            <p:cNvPr id="23" name="직선 연결선 26">
              <a:extLst>
                <a:ext uri="{FF2B5EF4-FFF2-40B4-BE49-F238E27FC236}">
                  <a16:creationId xmlns:a16="http://schemas.microsoft.com/office/drawing/2014/main" id="{15644C8B-BB21-D79C-4EB2-0A30566F840C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CC2E37-8A3A-7112-7002-1CA6BC668532}"/>
                </a:ext>
              </a:extLst>
            </p:cNvPr>
            <p:cNvSpPr txBox="1"/>
            <p:nvPr/>
          </p:nvSpPr>
          <p:spPr>
            <a:xfrm>
              <a:off x="5341482" y="555532"/>
              <a:ext cx="708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step5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시각화</a:t>
              </a:r>
            </a:p>
          </p:txBody>
        </p:sp>
      </p:grpSp>
      <p:pic>
        <p:nvPicPr>
          <p:cNvPr id="26" name="그림 25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EE685383-DD57-6140-5630-6827EC285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1"/>
          <a:stretch/>
        </p:blipFill>
        <p:spPr>
          <a:xfrm>
            <a:off x="4660014" y="2795734"/>
            <a:ext cx="3141783" cy="2473662"/>
          </a:xfrm>
          <a:prstGeom prst="rect">
            <a:avLst/>
          </a:prstGeom>
        </p:spPr>
      </p:pic>
      <p:pic>
        <p:nvPicPr>
          <p:cNvPr id="28" name="그림 27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7B9BAD1A-5C1A-2644-68C0-D15413C57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91" y="2756295"/>
            <a:ext cx="2880000" cy="24736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EE14BD-A7BD-EA0B-487B-4B8033E62336}"/>
              </a:ext>
            </a:extLst>
          </p:cNvPr>
          <p:cNvSpPr txBox="1"/>
          <p:nvPr/>
        </p:nvSpPr>
        <p:spPr>
          <a:xfrm>
            <a:off x="4676558" y="5404260"/>
            <a:ext cx="3143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n-ea"/>
              </a:rPr>
              <a:t>22.4~5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vs 22.6~7</a:t>
            </a:r>
          </a:p>
          <a:p>
            <a:pPr algn="ctr"/>
            <a:r>
              <a:rPr kumimoji="1" lang="ko-KR" altLang="en-US" sz="1400" dirty="0">
                <a:latin typeface="+mn-ea"/>
              </a:rPr>
              <a:t>구매결정까지 걸린 시간이 현저히 짧아짐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01A5B9-6D8B-6F1B-7D77-CFF5F106CB9E}"/>
              </a:ext>
            </a:extLst>
          </p:cNvPr>
          <p:cNvSpPr txBox="1"/>
          <p:nvPr/>
        </p:nvSpPr>
        <p:spPr>
          <a:xfrm>
            <a:off x="8793689" y="5404260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+mn-ea"/>
              </a:rPr>
              <a:t>22.4~5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vs 22.6~7</a:t>
            </a:r>
          </a:p>
          <a:p>
            <a:pPr algn="ctr"/>
            <a:r>
              <a:rPr kumimoji="1" lang="ko-KR" altLang="en-US" sz="1400" dirty="0">
                <a:latin typeface="+mn-ea"/>
              </a:rPr>
              <a:t>스크롤 횟수가 유의미하게 증가함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88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0C67C46-17C2-4B15-BFF4-EF762528B3AF}"/>
              </a:ext>
            </a:extLst>
          </p:cNvPr>
          <p:cNvSpPr txBox="1"/>
          <p:nvPr/>
        </p:nvSpPr>
        <p:spPr>
          <a:xfrm>
            <a:off x="9059827" y="3349070"/>
            <a:ext cx="3310297" cy="486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" altLang="ko-KR" sz="1100" spc="-150" dirty="0">
                <a:latin typeface="+mn-ea"/>
              </a:rPr>
              <a:t>https://</a:t>
            </a:r>
            <a:r>
              <a:rPr lang="en" altLang="ko-KR" sz="1100" spc="-150" dirty="0" err="1">
                <a:latin typeface="+mn-ea"/>
              </a:rPr>
              <a:t>lookerstudio.google.com</a:t>
            </a:r>
            <a:r>
              <a:rPr lang="en" altLang="ko-KR" sz="1100" spc="-150" dirty="0">
                <a:latin typeface="+mn-ea"/>
              </a:rPr>
              <a:t>/reporting/e7efb167-777b-4b75-854d-bd932657ab4e/page/p_51ph0bkj9c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D41C6-4A3A-4543-9DE1-FD51390A609A}"/>
              </a:ext>
            </a:extLst>
          </p:cNvPr>
          <p:cNvSpPr txBox="1"/>
          <p:nvPr/>
        </p:nvSpPr>
        <p:spPr>
          <a:xfrm>
            <a:off x="7618694" y="3169926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대시보드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C9A186-80E1-4F48-B457-F3DCEB5F5A2E}"/>
              </a:ext>
            </a:extLst>
          </p:cNvPr>
          <p:cNvCxnSpPr>
            <a:cxnSpLocks/>
          </p:cNvCxnSpPr>
          <p:nvPr/>
        </p:nvCxnSpPr>
        <p:spPr>
          <a:xfrm>
            <a:off x="7618694" y="3893240"/>
            <a:ext cx="45733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B6E803-C8D7-7822-C321-02787CF5F0A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26420-F89F-6552-7062-00E94AD55C3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E71E6-7E2E-25EF-0C68-444CD885D88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0" name="직선 연결선 82">
            <a:extLst>
              <a:ext uri="{FF2B5EF4-FFF2-40B4-BE49-F238E27FC236}">
                <a16:creationId xmlns:a16="http://schemas.microsoft.com/office/drawing/2014/main" id="{77EBBAD7-5F60-1C0B-5E72-7361F92716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F23761-E8ED-7EB0-ADB9-86CFEC64FF88}"/>
              </a:ext>
            </a:extLst>
          </p:cNvPr>
          <p:cNvSpPr txBox="1"/>
          <p:nvPr/>
        </p:nvSpPr>
        <p:spPr>
          <a:xfrm>
            <a:off x="660400" y="138935"/>
            <a:ext cx="5136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시각화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850E6-5739-F5AA-2194-FC24CB230CE5}"/>
              </a:ext>
            </a:extLst>
          </p:cNvPr>
          <p:cNvSpPr txBox="1"/>
          <p:nvPr/>
        </p:nvSpPr>
        <p:spPr>
          <a:xfrm>
            <a:off x="660400" y="69497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ECF2A7-25BA-3B4A-87F2-244A77A2D574}"/>
              </a:ext>
            </a:extLst>
          </p:cNvPr>
          <p:cNvGrpSpPr/>
          <p:nvPr/>
        </p:nvGrpSpPr>
        <p:grpSpPr>
          <a:xfrm>
            <a:off x="4192949" y="555532"/>
            <a:ext cx="769721" cy="523220"/>
            <a:chOff x="5314272" y="555532"/>
            <a:chExt cx="769721" cy="523220"/>
          </a:xfrm>
        </p:grpSpPr>
        <p:cxnSp>
          <p:nvCxnSpPr>
            <p:cNvPr id="14" name="직선 연결선 26">
              <a:extLst>
                <a:ext uri="{FF2B5EF4-FFF2-40B4-BE49-F238E27FC236}">
                  <a16:creationId xmlns:a16="http://schemas.microsoft.com/office/drawing/2014/main" id="{2BA27FFA-AD2F-07F1-EB75-D46595D82105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7B19C-7C40-DFB4-DD40-631450B0BDCE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step1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문제정의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07D20B-09D0-5C2D-EEC2-CE6DBD5F5D64}"/>
              </a:ext>
            </a:extLst>
          </p:cNvPr>
          <p:cNvGrpSpPr/>
          <p:nvPr/>
        </p:nvGrpSpPr>
        <p:grpSpPr>
          <a:xfrm>
            <a:off x="7798698" y="460283"/>
            <a:ext cx="898387" cy="646331"/>
            <a:chOff x="5011832" y="464870"/>
            <a:chExt cx="89838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19176C-C9A3-F17F-568B-0036FB724B20}"/>
                </a:ext>
              </a:extLst>
            </p:cNvPr>
            <p:cNvSpPr txBox="1"/>
            <p:nvPr/>
          </p:nvSpPr>
          <p:spPr>
            <a:xfrm>
              <a:off x="5071976" y="464870"/>
              <a:ext cx="838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step5</a:t>
              </a:r>
            </a:p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시각화</a:t>
              </a:r>
            </a:p>
          </p:txBody>
        </p:sp>
        <p:cxnSp>
          <p:nvCxnSpPr>
            <p:cNvPr id="18" name="직선 연결선 26">
              <a:extLst>
                <a:ext uri="{FF2B5EF4-FFF2-40B4-BE49-F238E27FC236}">
                  <a16:creationId xmlns:a16="http://schemas.microsoft.com/office/drawing/2014/main" id="{C9F13BA0-FB72-A496-F162-B63E418274A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832" y="475142"/>
              <a:ext cx="0" cy="59695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3DD3A-5AEC-7BA8-EA7C-64F4ADF047F1}"/>
              </a:ext>
            </a:extLst>
          </p:cNvPr>
          <p:cNvGrpSpPr/>
          <p:nvPr/>
        </p:nvGrpSpPr>
        <p:grpSpPr>
          <a:xfrm>
            <a:off x="5018177" y="538480"/>
            <a:ext cx="769721" cy="523220"/>
            <a:chOff x="5314272" y="555532"/>
            <a:chExt cx="769721" cy="523220"/>
          </a:xfrm>
        </p:grpSpPr>
        <p:cxnSp>
          <p:nvCxnSpPr>
            <p:cNvPr id="20" name="직선 연결선 26">
              <a:extLst>
                <a:ext uri="{FF2B5EF4-FFF2-40B4-BE49-F238E27FC236}">
                  <a16:creationId xmlns:a16="http://schemas.microsoft.com/office/drawing/2014/main" id="{B304E107-0D18-9F75-0C56-51DC7A0DAAFD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BE523E-EE44-D77E-3618-425C2277A18F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step2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가설검정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D633BD-23A7-66D1-F2B2-7A783981CD51}"/>
              </a:ext>
            </a:extLst>
          </p:cNvPr>
          <p:cNvGrpSpPr/>
          <p:nvPr/>
        </p:nvGrpSpPr>
        <p:grpSpPr>
          <a:xfrm>
            <a:off x="5851106" y="530251"/>
            <a:ext cx="769721" cy="523220"/>
            <a:chOff x="5314272" y="555532"/>
            <a:chExt cx="769721" cy="523220"/>
          </a:xfrm>
        </p:grpSpPr>
        <p:cxnSp>
          <p:nvCxnSpPr>
            <p:cNvPr id="23" name="직선 연결선 26">
              <a:extLst>
                <a:ext uri="{FF2B5EF4-FFF2-40B4-BE49-F238E27FC236}">
                  <a16:creationId xmlns:a16="http://schemas.microsoft.com/office/drawing/2014/main" id="{3082E8CF-5265-AD78-5198-7DB4E7153B0E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1761B1-27B5-D4B1-73C2-D7DAEFF4BED6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step3</a:t>
              </a: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가설검정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1C82FF-3C2A-7B71-85C9-5AA9F9B359CF}"/>
              </a:ext>
            </a:extLst>
          </p:cNvPr>
          <p:cNvGrpSpPr/>
          <p:nvPr/>
        </p:nvGrpSpPr>
        <p:grpSpPr>
          <a:xfrm>
            <a:off x="6811297" y="538480"/>
            <a:ext cx="769721" cy="523220"/>
            <a:chOff x="5314272" y="555532"/>
            <a:chExt cx="769721" cy="523220"/>
          </a:xfrm>
        </p:grpSpPr>
        <p:cxnSp>
          <p:nvCxnSpPr>
            <p:cNvPr id="26" name="직선 연결선 26">
              <a:extLst>
                <a:ext uri="{FF2B5EF4-FFF2-40B4-BE49-F238E27FC236}">
                  <a16:creationId xmlns:a16="http://schemas.microsoft.com/office/drawing/2014/main" id="{404DB911-39DA-FE89-11DC-4C0AF8A1B5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4272" y="694970"/>
              <a:ext cx="0" cy="37891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8D36C8-FC19-6B44-14D1-63AE6DD7633A}"/>
                </a:ext>
              </a:extLst>
            </p:cNvPr>
            <p:cNvSpPr txBox="1"/>
            <p:nvPr/>
          </p:nvSpPr>
          <p:spPr>
            <a:xfrm>
              <a:off x="5341482" y="555532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step4</a:t>
              </a:r>
              <a:endParaRPr lang="en-US" altLang="ko-KR" sz="12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지표도출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30" name="그림 29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98F22753-C07B-9AB6-0098-F083C7AB6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7" y="2075186"/>
            <a:ext cx="7052719" cy="396104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77239A-1D2D-B96C-2E2F-7647F3FC3604}"/>
              </a:ext>
            </a:extLst>
          </p:cNvPr>
          <p:cNvSpPr txBox="1"/>
          <p:nvPr/>
        </p:nvSpPr>
        <p:spPr>
          <a:xfrm>
            <a:off x="7501736" y="4055709"/>
            <a:ext cx="47371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목표 매출액 증가율을 기준으로 </a:t>
            </a:r>
            <a:endParaRPr kumimoji="1" lang="en-US" altLang="ko-KR" sz="1600" dirty="0"/>
          </a:p>
          <a:p>
            <a:r>
              <a:rPr kumimoji="1" lang="ko-KR" altLang="en-US" sz="1600" dirty="0"/>
              <a:t>핵심지표를 고객 구성차원에서 </a:t>
            </a:r>
            <a:r>
              <a:rPr kumimoji="1" lang="ko-KR" altLang="en-US" sz="1600" dirty="0" err="1"/>
              <a:t>활동고객수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r>
              <a:rPr kumimoji="1" lang="ko-KR" altLang="en-US" sz="1600" dirty="0"/>
              <a:t>순 </a:t>
            </a:r>
            <a:r>
              <a:rPr kumimoji="1" lang="ko-KR" altLang="en-US" sz="1600" dirty="0" err="1"/>
              <a:t>증가고객수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이탈고객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신규 </a:t>
            </a:r>
            <a:r>
              <a:rPr kumimoji="1" lang="ko-KR" altLang="en-US" sz="1600" dirty="0" err="1"/>
              <a:t>고객로</a:t>
            </a:r>
            <a:r>
              <a:rPr kumimoji="1" lang="ko-KR" altLang="en-US" sz="1600" dirty="0"/>
              <a:t> 지표를 관리하고</a:t>
            </a:r>
            <a:endParaRPr kumimoji="1" lang="en-US" altLang="ko-KR" sz="1600" dirty="0"/>
          </a:p>
          <a:p>
            <a:r>
              <a:rPr kumimoji="1" lang="ko-KR" altLang="en-US" sz="1600" dirty="0"/>
              <a:t>고객 행동분석 차원에서 평균체류시간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r>
              <a:rPr kumimoji="1" lang="ko-KR" altLang="en-US" sz="1600" dirty="0"/>
              <a:t>평균 스크롤횟수로 구분함</a:t>
            </a:r>
            <a:endParaRPr kumimoji="1" lang="en-US" altLang="ko-KR" sz="1600" dirty="0"/>
          </a:p>
          <a:p>
            <a:r>
              <a:rPr kumimoji="1" lang="ko-KR" altLang="en-US" sz="1600" dirty="0"/>
              <a:t>화면의 좌측 상단에는 기간별 비교를 할 수 있게 </a:t>
            </a:r>
            <a:endParaRPr kumimoji="1" lang="en-US" altLang="ko-KR" sz="1600" dirty="0"/>
          </a:p>
          <a:p>
            <a:r>
              <a:rPr kumimoji="1" lang="ko-KR" altLang="en-US" sz="1600" dirty="0"/>
              <a:t>스코어카드를 구성하여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해당 지표들을 모니터링 </a:t>
            </a:r>
            <a:endParaRPr kumimoji="1" lang="en-US" altLang="ko-KR" sz="1600" dirty="0"/>
          </a:p>
          <a:p>
            <a:r>
              <a:rPr kumimoji="1" lang="ko-KR" altLang="en-US" sz="1600" dirty="0"/>
              <a:t>할 수 있음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20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229143" y="2967335"/>
            <a:ext cx="3733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rPr>
              <a:t>이탈방지모형</a:t>
            </a:r>
          </a:p>
        </p:txBody>
      </p:sp>
    </p:spTree>
    <p:extLst>
      <p:ext uri="{BB962C8B-B14F-4D97-AF65-F5344CB8AC3E}">
        <p14:creationId xmlns:p14="http://schemas.microsoft.com/office/powerpoint/2010/main" val="5464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489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Google Shape;237;g240f27a698b_2_272">
            <a:extLst>
              <a:ext uri="{FF2B5EF4-FFF2-40B4-BE49-F238E27FC236}">
                <a16:creationId xmlns:a16="http://schemas.microsoft.com/office/drawing/2014/main" id="{AD73F690-350C-4159-8AEB-542AFBE2C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085153"/>
              </p:ext>
            </p:extLst>
          </p:nvPr>
        </p:nvGraphicFramePr>
        <p:xfrm>
          <a:off x="812247" y="1584183"/>
          <a:ext cx="6399775" cy="42813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267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6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랭크​</a:t>
                      </a:r>
                      <a:endParaRPr sz="1600" b="0" spc="-100" baseline="0" dirty="0">
                        <a:solidFill>
                          <a:srgbClr val="FFFFFF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86AD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600" b="0" spc="-100" baseline="0" dirty="0" err="1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R</a:t>
                      </a:r>
                      <a:r>
                        <a:rPr lang="ko-KR" sz="16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​</a:t>
                      </a:r>
                      <a:r>
                        <a:rPr lang="ko-KR" sz="1600" b="0" spc="-100" baseline="0" dirty="0" err="1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ecency</a:t>
                      </a:r>
                      <a:endParaRPr sz="1600" b="0" spc="-100" baseline="0" dirty="0">
                        <a:solidFill>
                          <a:srgbClr val="FFFFFF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86AD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6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Frequency </a:t>
                      </a:r>
                      <a:r>
                        <a:rPr lang="en-US" altLang="ko-KR" sz="14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(</a:t>
                      </a:r>
                      <a:r>
                        <a:rPr lang="ko-KR" altLang="en-US" sz="14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횟수</a:t>
                      </a:r>
                      <a:r>
                        <a:rPr lang="en-US" altLang="ko-KR" sz="14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)</a:t>
                      </a:r>
                      <a:endParaRPr sz="1600" b="0" spc="-100" baseline="0" dirty="0">
                        <a:solidFill>
                          <a:srgbClr val="FFFFFF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86AD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6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Monetary</a:t>
                      </a:r>
                      <a:r>
                        <a:rPr lang="ko-KR" sz="16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​</a:t>
                      </a:r>
                      <a:r>
                        <a:rPr lang="en-US" altLang="ko-KR" sz="14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(</a:t>
                      </a:r>
                      <a:r>
                        <a:rPr lang="ko-KR" altLang="en-US" sz="14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달러</a:t>
                      </a:r>
                      <a:r>
                        <a:rPr lang="en-US" altLang="ko-KR" sz="1400" b="0" spc="-100" baseline="0" dirty="0">
                          <a:solidFill>
                            <a:srgbClr val="FFFFFF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)</a:t>
                      </a:r>
                      <a:endParaRPr sz="1600" b="0" spc="-100" baseline="0" dirty="0">
                        <a:solidFill>
                          <a:srgbClr val="FFFFFF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8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90</a:t>
                      </a:r>
                      <a:r>
                        <a:rPr lang="ko-KR" altLang="en-US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</a:t>
                      </a: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이내​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</a:t>
                      </a:r>
                      <a:r>
                        <a:rPr lang="ko-KR" altLang="en-US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5000</a:t>
                      </a:r>
                      <a:r>
                        <a:rPr lang="ko-KR" altLang="en-US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1761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180</a:t>
                      </a:r>
                      <a:r>
                        <a:rPr lang="ko-KR" altLang="en-US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</a:t>
                      </a: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이내​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13~19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2000</a:t>
                      </a: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~4999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58336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CE0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365</a:t>
                      </a:r>
                      <a:r>
                        <a:rPr lang="ko-KR" altLang="en-US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</a:t>
                      </a: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이내​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CE0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7~12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CE0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800~1999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CE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656695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730</a:t>
                      </a:r>
                      <a:r>
                        <a:rPr lang="ko-KR" altLang="en-US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 </a:t>
                      </a: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이내​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~6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300</a:t>
                      </a: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~799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40705"/>
                  </a:ext>
                </a:extLst>
              </a:tr>
              <a:tr h="745625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CE0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73</a:t>
                      </a: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</a:t>
                      </a:r>
                      <a:r>
                        <a:rPr lang="ko-KR" altLang="en-US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</a:t>
                      </a: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초과</a:t>
                      </a: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CE0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CE0EB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800" spc="-100" baseline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300미만​</a:t>
                      </a:r>
                      <a:endParaRPr sz="1800" spc="-100" baseline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CE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5240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B5F2A90-4E60-48C0-A635-CF1D6DC1FA95}"/>
              </a:ext>
            </a:extLst>
          </p:cNvPr>
          <p:cNvSpPr txBox="1"/>
          <p:nvPr/>
        </p:nvSpPr>
        <p:spPr>
          <a:xfrm>
            <a:off x="7610304" y="4962607"/>
            <a:ext cx="398871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Recency, Frequency, Monetary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칼럼을 생성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2022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월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31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일을 최근 날짜로 표의 기준으로 고객별로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RFM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각각의 점수 데이터를 생성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997F73-9B1F-424A-8B38-E21AA5DCC5C5}"/>
              </a:ext>
            </a:extLst>
          </p:cNvPr>
          <p:cNvSpPr txBox="1"/>
          <p:nvPr/>
        </p:nvSpPr>
        <p:spPr>
          <a:xfrm>
            <a:off x="7610304" y="4201202"/>
            <a:ext cx="18966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RFM </a:t>
            </a: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분석 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70DCFD-3F54-43A6-8EB2-B1060A4E8794}"/>
              </a:ext>
            </a:extLst>
          </p:cNvPr>
          <p:cNvCxnSpPr>
            <a:cxnSpLocks/>
          </p:cNvCxnSpPr>
          <p:nvPr/>
        </p:nvCxnSpPr>
        <p:spPr>
          <a:xfrm>
            <a:off x="7523267" y="4785739"/>
            <a:ext cx="4668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CD7FBA-6BA3-3034-8E22-8A5913670B65}"/>
              </a:ext>
            </a:extLst>
          </p:cNvPr>
          <p:cNvSpPr txBox="1"/>
          <p:nvPr/>
        </p:nvSpPr>
        <p:spPr>
          <a:xfrm>
            <a:off x="812247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73BF-69AF-B8D9-4078-99C137C95218}"/>
              </a:ext>
            </a:extLst>
          </p:cNvPr>
          <p:cNvSpPr txBox="1"/>
          <p:nvPr/>
        </p:nvSpPr>
        <p:spPr>
          <a:xfrm>
            <a:off x="812247" y="312450"/>
            <a:ext cx="5136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RFM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8387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FFF0A5-B455-45B1-9751-73274C70CAEE}"/>
              </a:ext>
            </a:extLst>
          </p:cNvPr>
          <p:cNvSpPr txBox="1"/>
          <p:nvPr/>
        </p:nvSpPr>
        <p:spPr>
          <a:xfrm>
            <a:off x="721222" y="375910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RFM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분석으로 이탈기준 정의</a:t>
            </a:r>
          </a:p>
        </p:txBody>
      </p:sp>
      <p:pic>
        <p:nvPicPr>
          <p:cNvPr id="14" name="Google Shape;249;g240f27a698b_2_298" descr="텍스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ADF254C1-77A9-4C71-A331-0E33B878D8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284" y="1343025"/>
            <a:ext cx="8718249" cy="28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136557-78C4-465B-9F43-9099CB977343}"/>
              </a:ext>
            </a:extLst>
          </p:cNvPr>
          <p:cNvSpPr txBox="1"/>
          <p:nvPr/>
        </p:nvSpPr>
        <p:spPr>
          <a:xfrm>
            <a:off x="1716602" y="5303948"/>
            <a:ext cx="8700825" cy="10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개인정보 관리를 위해 </a:t>
            </a:r>
            <a:r>
              <a:rPr kumimoji="0" lang="en-US" altLang="ko-KR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년간 접속 되지 않은 계정은 휴면 상태로 분리되기 때문에 </a:t>
            </a:r>
            <a:endParaRPr kumimoji="0" lang="en-US" altLang="ko-KR" sz="18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최근에 주문한 기록이 </a:t>
            </a:r>
            <a:r>
              <a:rPr kumimoji="0" lang="en-US" altLang="ko-KR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년이 넘어가는 </a:t>
            </a:r>
            <a:r>
              <a:rPr kumimoji="0" lang="en-US" altLang="ko-KR" sz="18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Recency_Score</a:t>
            </a:r>
            <a:r>
              <a:rPr kumimoji="0" lang="ko-KR" alt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1,</a:t>
            </a:r>
            <a:r>
              <a:rPr kumimoji="0" lang="ko-KR" alt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인 고객들과 주문을 하지 않은</a:t>
            </a:r>
            <a:endParaRPr kumimoji="0" lang="en-US" altLang="ko-KR" sz="18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고객을 이탈 고객으로 선정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87263-C7B3-4011-BD19-206C51629BA4}"/>
              </a:ext>
            </a:extLst>
          </p:cNvPr>
          <p:cNvSpPr txBox="1"/>
          <p:nvPr/>
        </p:nvSpPr>
        <p:spPr>
          <a:xfrm>
            <a:off x="1716603" y="4556841"/>
            <a:ext cx="30636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고객들의 </a:t>
            </a:r>
            <a:r>
              <a:rPr kumimoji="0" lang="en-US" altLang="ko-KR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RFM </a:t>
            </a: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시각화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F583388-5F96-4327-A8ED-9DCEFBE074C0}"/>
              </a:ext>
            </a:extLst>
          </p:cNvPr>
          <p:cNvCxnSpPr>
            <a:cxnSpLocks/>
          </p:cNvCxnSpPr>
          <p:nvPr/>
        </p:nvCxnSpPr>
        <p:spPr>
          <a:xfrm>
            <a:off x="1649285" y="5122328"/>
            <a:ext cx="10512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585DEA-2893-6299-8482-6A88D67C8DC5}"/>
              </a:ext>
            </a:extLst>
          </p:cNvPr>
          <p:cNvSpPr txBox="1"/>
          <p:nvPr/>
        </p:nvSpPr>
        <p:spPr>
          <a:xfrm>
            <a:off x="812247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32247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60;g240f27a698b_2_34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5239983-48D8-4669-8517-B13F592620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000" y="1881805"/>
            <a:ext cx="6269345" cy="175937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FFF0A5-B455-45B1-9751-73274C70CAEE}"/>
              </a:ext>
            </a:extLst>
          </p:cNvPr>
          <p:cNvSpPr txBox="1"/>
          <p:nvPr/>
        </p:nvSpPr>
        <p:spPr>
          <a:xfrm>
            <a:off x="622974" y="362475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RFM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분석으로 이용자 정의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5F2A90-4E60-48C0-A635-CF1D6DC1FA95}"/>
              </a:ext>
            </a:extLst>
          </p:cNvPr>
          <p:cNvSpPr txBox="1"/>
          <p:nvPr/>
        </p:nvSpPr>
        <p:spPr>
          <a:xfrm>
            <a:off x="7182794" y="2471102"/>
            <a:ext cx="3988712" cy="14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고객들의 등급을 나눠서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RANK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칼럼을 생성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regular,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stable_customer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churn_precursor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new_customer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churn_customer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다음과 같은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5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가지 등급으로 고객들을 분류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997F73-9B1F-424A-8B38-E21AA5DCC5C5}"/>
              </a:ext>
            </a:extLst>
          </p:cNvPr>
          <p:cNvSpPr txBox="1"/>
          <p:nvPr/>
        </p:nvSpPr>
        <p:spPr>
          <a:xfrm>
            <a:off x="7182794" y="1742349"/>
            <a:ext cx="17091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이용자 정의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70DCFD-3F54-43A6-8EB2-B1060A4E8794}"/>
              </a:ext>
            </a:extLst>
          </p:cNvPr>
          <p:cNvCxnSpPr>
            <a:cxnSpLocks/>
          </p:cNvCxnSpPr>
          <p:nvPr/>
        </p:nvCxnSpPr>
        <p:spPr>
          <a:xfrm>
            <a:off x="7095757" y="2294234"/>
            <a:ext cx="5096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B7A5A5-72CF-4AA6-8997-539D588532AC}"/>
              </a:ext>
            </a:extLst>
          </p:cNvPr>
          <p:cNvGrpSpPr/>
          <p:nvPr/>
        </p:nvGrpSpPr>
        <p:grpSpPr>
          <a:xfrm>
            <a:off x="1108400" y="4487563"/>
            <a:ext cx="9809492" cy="1296552"/>
            <a:chOff x="1108400" y="4487563"/>
            <a:chExt cx="9809492" cy="129655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FBFE816-4764-4E5B-832D-7002FBD7DC9B}"/>
                </a:ext>
              </a:extLst>
            </p:cNvPr>
            <p:cNvSpPr/>
            <p:nvPr/>
          </p:nvSpPr>
          <p:spPr>
            <a:xfrm>
              <a:off x="1108400" y="4487563"/>
              <a:ext cx="1947871" cy="82537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C1029B-BA73-4921-B6EB-235468F55B54}"/>
                </a:ext>
              </a:extLst>
            </p:cNvPr>
            <p:cNvSpPr/>
            <p:nvPr/>
          </p:nvSpPr>
          <p:spPr>
            <a:xfrm>
              <a:off x="3073805" y="4487563"/>
              <a:ext cx="1947871" cy="82537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4B7A4C5-F283-4E20-922F-54D1671DA89D}"/>
                </a:ext>
              </a:extLst>
            </p:cNvPr>
            <p:cNvSpPr/>
            <p:nvPr/>
          </p:nvSpPr>
          <p:spPr>
            <a:xfrm>
              <a:off x="5039210" y="4487563"/>
              <a:ext cx="1947871" cy="82537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1FFD3B9-4C0F-4D64-8DB6-AB681C71E19C}"/>
                </a:ext>
              </a:extLst>
            </p:cNvPr>
            <p:cNvSpPr/>
            <p:nvPr/>
          </p:nvSpPr>
          <p:spPr>
            <a:xfrm>
              <a:off x="7004615" y="4487563"/>
              <a:ext cx="1947871" cy="82537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416237-6E5E-4122-A88E-F98C0A2D69CA}"/>
                </a:ext>
              </a:extLst>
            </p:cNvPr>
            <p:cNvSpPr/>
            <p:nvPr/>
          </p:nvSpPr>
          <p:spPr>
            <a:xfrm>
              <a:off x="8970021" y="4487563"/>
              <a:ext cx="1947871" cy="82537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9EC2DB-E090-4375-B999-6BFD8ED3118E}"/>
                </a:ext>
              </a:extLst>
            </p:cNvPr>
            <p:cNvSpPr/>
            <p:nvPr/>
          </p:nvSpPr>
          <p:spPr>
            <a:xfrm>
              <a:off x="1108400" y="5327227"/>
              <a:ext cx="1947871" cy="456888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4E6729-C3FD-40AB-B2AD-A160E027B464}"/>
                </a:ext>
              </a:extLst>
            </p:cNvPr>
            <p:cNvSpPr/>
            <p:nvPr/>
          </p:nvSpPr>
          <p:spPr>
            <a:xfrm>
              <a:off x="3073805" y="5327227"/>
              <a:ext cx="1947871" cy="456888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05813BD-2D84-41B9-8BC7-8A2D149EE23F}"/>
                </a:ext>
              </a:extLst>
            </p:cNvPr>
            <p:cNvSpPr/>
            <p:nvPr/>
          </p:nvSpPr>
          <p:spPr>
            <a:xfrm>
              <a:off x="5039210" y="5327227"/>
              <a:ext cx="1947871" cy="456888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882DFF5-9E28-41B2-BB60-60227761B793}"/>
                </a:ext>
              </a:extLst>
            </p:cNvPr>
            <p:cNvSpPr/>
            <p:nvPr/>
          </p:nvSpPr>
          <p:spPr>
            <a:xfrm>
              <a:off x="7004615" y="5327227"/>
              <a:ext cx="1947871" cy="456888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0128C3E-C4FF-423F-949A-66EAD916CB10}"/>
                </a:ext>
              </a:extLst>
            </p:cNvPr>
            <p:cNvSpPr/>
            <p:nvPr/>
          </p:nvSpPr>
          <p:spPr>
            <a:xfrm>
              <a:off x="8970021" y="5327227"/>
              <a:ext cx="1947871" cy="456888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688F4B-521F-4533-91FF-7703AC068AA9}"/>
                </a:ext>
              </a:extLst>
            </p:cNvPr>
            <p:cNvSpPr txBox="1"/>
            <p:nvPr/>
          </p:nvSpPr>
          <p:spPr>
            <a:xfrm>
              <a:off x="1387153" y="4606448"/>
              <a:ext cx="13903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단골 고객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(regular) </a:t>
              </a: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​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E51FE1-3474-48C5-90C5-09F394C23C59}"/>
                </a:ext>
              </a:extLst>
            </p:cNvPr>
            <p:cNvSpPr txBox="1"/>
            <p:nvPr/>
          </p:nvSpPr>
          <p:spPr>
            <a:xfrm>
              <a:off x="3324560" y="4514115"/>
              <a:ext cx="14431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안정적으로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유지되는 고객</a:t>
              </a: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-10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stable_customer</a:t>
              </a: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8AB5D4-66C9-4C54-A95E-10AD62BEBDDB}"/>
                </a:ext>
              </a:extLst>
            </p:cNvPr>
            <p:cNvSpPr txBox="1"/>
            <p:nvPr/>
          </p:nvSpPr>
          <p:spPr>
            <a:xfrm>
              <a:off x="5242670" y="4514115"/>
              <a:ext cx="15116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이탈 전조가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있는 고객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-10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churn_precursor</a:t>
              </a: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 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DEFE4A-9793-41B2-AC5F-B49AF217FB01}"/>
                </a:ext>
              </a:extLst>
            </p:cNvPr>
            <p:cNvSpPr txBox="1"/>
            <p:nvPr/>
          </p:nvSpPr>
          <p:spPr>
            <a:xfrm>
              <a:off x="7225610" y="4637225"/>
              <a:ext cx="1511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신규 고객</a:t>
              </a: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-10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new_customer</a:t>
              </a: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 ​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B5EA14-7A70-4C4D-BBC8-040FDFB9BDE6}"/>
                </a:ext>
              </a:extLst>
            </p:cNvPr>
            <p:cNvSpPr txBox="1"/>
            <p:nvPr/>
          </p:nvSpPr>
          <p:spPr>
            <a:xfrm>
              <a:off x="9129427" y="4637225"/>
              <a:ext cx="1511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이탈 고객 수 </a:t>
              </a: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en-US" altLang="ko-KR" sz="1200" b="0" i="0" u="none" strike="noStrike" kern="1200" cap="none" spc="-10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churn_customer</a:t>
              </a:r>
              <a:r>
                <a:rPr kumimoji="0" lang="en-US" altLang="ko-KR" sz="1200" b="0" i="0" u="none" strike="noStrike" kern="1200" cap="none" spc="-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 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492BB8-76A0-4766-9C54-3D40780D5F3F}"/>
                </a:ext>
              </a:extLst>
            </p:cNvPr>
            <p:cNvSpPr txBox="1"/>
            <p:nvPr/>
          </p:nvSpPr>
          <p:spPr>
            <a:xfrm>
              <a:off x="1387153" y="5384978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14070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883668-02F1-4AE0-874A-374505DF8A69}"/>
                </a:ext>
              </a:extLst>
            </p:cNvPr>
            <p:cNvSpPr txBox="1"/>
            <p:nvPr/>
          </p:nvSpPr>
          <p:spPr>
            <a:xfrm>
              <a:off x="3350967" y="5384978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11259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A47C5E-A3C5-432B-894E-D4CB187381B0}"/>
                </a:ext>
              </a:extLst>
            </p:cNvPr>
            <p:cNvSpPr txBox="1"/>
            <p:nvPr/>
          </p:nvSpPr>
          <p:spPr>
            <a:xfrm>
              <a:off x="5303336" y="5384978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7561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28F226-E048-490D-9090-B51E6541CF8C}"/>
                </a:ext>
              </a:extLst>
            </p:cNvPr>
            <p:cNvSpPr txBox="1"/>
            <p:nvPr/>
          </p:nvSpPr>
          <p:spPr>
            <a:xfrm>
              <a:off x="7286276" y="5384978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4457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D67C58E-2538-45FA-9CFB-D3B179E07625}"/>
                </a:ext>
              </a:extLst>
            </p:cNvPr>
            <p:cNvSpPr txBox="1"/>
            <p:nvPr/>
          </p:nvSpPr>
          <p:spPr>
            <a:xfrm>
              <a:off x="9248774" y="5384978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13357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DEB0B8-4AB7-4A95-FB60-A9EEB44F2213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8204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071778-32A6-42D9-AA22-B2881C3885C7}"/>
              </a:ext>
            </a:extLst>
          </p:cNvPr>
          <p:cNvSpPr txBox="1"/>
          <p:nvPr/>
        </p:nvSpPr>
        <p:spPr>
          <a:xfrm>
            <a:off x="111760" y="81617"/>
            <a:ext cx="625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4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F0505-1915-45AD-A73C-3EBD60D39AB1}"/>
              </a:ext>
            </a:extLst>
          </p:cNvPr>
          <p:cNvSpPr txBox="1"/>
          <p:nvPr/>
        </p:nvSpPr>
        <p:spPr>
          <a:xfrm>
            <a:off x="622974" y="362475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예측 모형에 사용할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feature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752661" y="1257203"/>
            <a:ext cx="2485015" cy="3079343"/>
          </a:xfrm>
          <a:prstGeom prst="rect">
            <a:avLst/>
          </a:prstGeom>
          <a:solidFill>
            <a:schemeClr val="bg1"/>
          </a:solidFill>
          <a:ln w="76200">
            <a:solidFill>
              <a:srgbClr val="0F5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A25E4D-ACD7-492F-B056-8C145666690D}"/>
              </a:ext>
            </a:extLst>
          </p:cNvPr>
          <p:cNvSpPr txBox="1"/>
          <p:nvPr/>
        </p:nvSpPr>
        <p:spPr>
          <a:xfrm>
            <a:off x="806516" y="1338417"/>
            <a:ext cx="2387355" cy="211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customer_id</a:t>
            </a:r>
            <a:b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</a:b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gender</a:t>
            </a:r>
            <a:b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</a:b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device_type</a:t>
            </a:r>
            <a:b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</a:b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device_version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home_location_lat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home_location_long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home_location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  </a:t>
            </a: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age</a:t>
            </a:r>
            <a:b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</a:b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first_join_date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7809840-1F02-4E50-A0B2-B9F6ED12E31B}"/>
              </a:ext>
            </a:extLst>
          </p:cNvPr>
          <p:cNvSpPr/>
          <p:nvPr/>
        </p:nvSpPr>
        <p:spPr>
          <a:xfrm>
            <a:off x="3433836" y="1257203"/>
            <a:ext cx="2485015" cy="3079343"/>
          </a:xfrm>
          <a:prstGeom prst="rect">
            <a:avLst/>
          </a:prstGeom>
          <a:solidFill>
            <a:schemeClr val="bg1"/>
          </a:solidFill>
          <a:ln w="76200">
            <a:solidFill>
              <a:srgbClr val="01B1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3EF1C9-EB3F-41D0-81CC-EBC707A35ED1}"/>
              </a:ext>
            </a:extLst>
          </p:cNvPr>
          <p:cNvSpPr txBox="1"/>
          <p:nvPr/>
        </p:nvSpPr>
        <p:spPr>
          <a:xfrm>
            <a:off x="3476741" y="1338417"/>
            <a:ext cx="2398309" cy="2875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booking_id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session_id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payment_method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payment_status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promo_amount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promo_code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created_at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shipment_date_limit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shipment_fee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shipment_location_lat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shipment_location_long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1C5CC1-2296-4D10-B44C-01FAE8A2F0A9}"/>
              </a:ext>
            </a:extLst>
          </p:cNvPr>
          <p:cNvSpPr/>
          <p:nvPr/>
        </p:nvSpPr>
        <p:spPr>
          <a:xfrm>
            <a:off x="6115011" y="1257203"/>
            <a:ext cx="2485015" cy="3079343"/>
          </a:xfrm>
          <a:prstGeom prst="rect">
            <a:avLst/>
          </a:prstGeom>
          <a:solidFill>
            <a:schemeClr val="bg1"/>
          </a:solidFill>
          <a:ln w="76200">
            <a:solidFill>
              <a:srgbClr val="028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88B3D1-77A5-4AC7-BB87-0EC0BEE4603C}"/>
              </a:ext>
            </a:extLst>
          </p:cNvPr>
          <p:cNvSpPr txBox="1"/>
          <p:nvPr/>
        </p:nvSpPr>
        <p:spPr>
          <a:xfrm>
            <a:off x="6157916" y="1338417"/>
            <a:ext cx="2398309" cy="2875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total_amount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product_id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quantity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item_price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masterCategory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subcategory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articleType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baseColour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Season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Year     </a:t>
            </a: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Usage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productDisplayName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360A57-9766-4B35-8F9F-543EA1987DC7}"/>
              </a:ext>
            </a:extLst>
          </p:cNvPr>
          <p:cNvSpPr/>
          <p:nvPr/>
        </p:nvSpPr>
        <p:spPr>
          <a:xfrm>
            <a:off x="8796185" y="1257203"/>
            <a:ext cx="2485015" cy="3079343"/>
          </a:xfrm>
          <a:prstGeom prst="rect">
            <a:avLst/>
          </a:prstGeom>
          <a:solidFill>
            <a:schemeClr val="bg1"/>
          </a:solidFill>
          <a:ln w="76200">
            <a:solidFill>
              <a:srgbClr val="F2E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6E06A1-77CA-4ABD-B855-9CFFAE4E4F52}"/>
              </a:ext>
            </a:extLst>
          </p:cNvPr>
          <p:cNvSpPr txBox="1"/>
          <p:nvPr/>
        </p:nvSpPr>
        <p:spPr>
          <a:xfrm>
            <a:off x="8839090" y="1338417"/>
            <a:ext cx="2398309" cy="2875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device_id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    </a:t>
            </a: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email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first_name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last_name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Username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Recency_Score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Frequency_Score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Monetary_Score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Rank     </a:t>
            </a: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click_date</a:t>
            </a:r>
            <a:endParaRPr kumimoji="0" lang="en-US" altLang="ko-KR" sz="1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Recency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Frequency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ㆍ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Monetary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5450649" y="4414551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NanumGothic"/>
                <a:sym typeface="Nanum Gothic"/>
              </a:rPr>
              <a:t>선정이유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79E90E-300E-46E4-B89F-85AFE228C8AB}"/>
              </a:ext>
            </a:extLst>
          </p:cNvPr>
          <p:cNvSpPr txBox="1"/>
          <p:nvPr/>
        </p:nvSpPr>
        <p:spPr>
          <a:xfrm>
            <a:off x="752661" y="4891013"/>
            <a:ext cx="2485015" cy="118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고객 구별을 위한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customer_id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와 성별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디바이스 정보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주소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최초 가입날짜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feature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99037E0-0145-4DCA-AAB8-81B7D4E82DEE}"/>
              </a:ext>
            </a:extLst>
          </p:cNvPr>
          <p:cNvCxnSpPr>
            <a:cxnSpLocks/>
          </p:cNvCxnSpPr>
          <p:nvPr/>
        </p:nvCxnSpPr>
        <p:spPr>
          <a:xfrm>
            <a:off x="736406" y="4861670"/>
            <a:ext cx="2517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7E8B17-DDA1-4BD3-BFF9-992B9FD81B30}"/>
              </a:ext>
            </a:extLst>
          </p:cNvPr>
          <p:cNvSpPr txBox="1"/>
          <p:nvPr/>
        </p:nvSpPr>
        <p:spPr>
          <a:xfrm>
            <a:off x="3433836" y="4891013"/>
            <a:ext cx="2485015" cy="1738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고객들이 구매했던 정보를 학습시키기 위해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session_id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booking_id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와 프로모션 데이터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created_at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shipment_date_limit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feature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6A11A35-010B-429A-8C3C-01E89E1F5AA4}"/>
              </a:ext>
            </a:extLst>
          </p:cNvPr>
          <p:cNvCxnSpPr>
            <a:cxnSpLocks/>
          </p:cNvCxnSpPr>
          <p:nvPr/>
        </p:nvCxnSpPr>
        <p:spPr>
          <a:xfrm>
            <a:off x="3417581" y="4861670"/>
            <a:ext cx="2517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3D7C385-FAC9-4784-8B78-07427BDC36EB}"/>
              </a:ext>
            </a:extLst>
          </p:cNvPr>
          <p:cNvSpPr txBox="1"/>
          <p:nvPr/>
        </p:nvSpPr>
        <p:spPr>
          <a:xfrm>
            <a:off x="6115011" y="4891013"/>
            <a:ext cx="2485015" cy="118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우수 고객일수록 많은 제품 주문과 매출을 올렸기 때문에 제품 정보와 구매 수량과 가격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feature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CDB34BF-16DB-423B-BF57-A15122F0EC92}"/>
              </a:ext>
            </a:extLst>
          </p:cNvPr>
          <p:cNvCxnSpPr>
            <a:cxnSpLocks/>
          </p:cNvCxnSpPr>
          <p:nvPr/>
        </p:nvCxnSpPr>
        <p:spPr>
          <a:xfrm>
            <a:off x="6098756" y="4861670"/>
            <a:ext cx="2517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3D72311-3690-4ACA-9258-8B0BC9D90DE3}"/>
              </a:ext>
            </a:extLst>
          </p:cNvPr>
          <p:cNvSpPr txBox="1"/>
          <p:nvPr/>
        </p:nvSpPr>
        <p:spPr>
          <a:xfrm>
            <a:off x="8796185" y="4891013"/>
            <a:ext cx="2485015" cy="1738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다중공선성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문제를 일으키는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RFM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관련 칼럼과</a:t>
            </a:r>
            <a:b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</a:b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고객의 이름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이메일은 </a:t>
            </a:r>
            <a:r>
              <a:rPr kumimoji="0" lang="en-US" altLang="ko-KR" sz="1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customer_id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로 구분되고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feature importance </a:t>
            </a:r>
            <a:r>
              <a:rPr kumimoji="0" lang="ko-KR" altLang="en-US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수치도 낮아 </a:t>
            </a:r>
            <a:r>
              <a:rPr kumimoji="0" lang="en-US" altLang="ko-KR" sz="1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Drop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B43A327-2D5D-4465-943D-CF461A2FF46C}"/>
              </a:ext>
            </a:extLst>
          </p:cNvPr>
          <p:cNvCxnSpPr>
            <a:cxnSpLocks/>
          </p:cNvCxnSpPr>
          <p:nvPr/>
        </p:nvCxnSpPr>
        <p:spPr>
          <a:xfrm>
            <a:off x="8779930" y="4861670"/>
            <a:ext cx="2517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CB2B0F-921D-E3AC-4045-6E2890182977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4049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1027009" y="1795534"/>
            <a:ext cx="2105432" cy="584775"/>
            <a:chOff x="939800" y="1442839"/>
            <a:chExt cx="2105432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52477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0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1027009" y="2584848"/>
            <a:ext cx="3073646" cy="584775"/>
            <a:chOff x="939800" y="1442839"/>
            <a:chExt cx="3073646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49299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0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팀 구성 및 역할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1027009" y="3281830"/>
            <a:ext cx="3291655" cy="584775"/>
            <a:chOff x="939800" y="1442839"/>
            <a:chExt cx="3291655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71099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0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수행 절차 및 방법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1045817" y="3972568"/>
            <a:ext cx="2573509" cy="584775"/>
            <a:chOff x="939800" y="1442839"/>
            <a:chExt cx="2573509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19928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0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수행 결과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F408B03-0091-F574-17C5-CA78972401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E04C60-75FB-FF53-88EE-9188323C194B}"/>
              </a:ext>
            </a:extLst>
          </p:cNvPr>
          <p:cNvGrpSpPr/>
          <p:nvPr/>
        </p:nvGrpSpPr>
        <p:grpSpPr>
          <a:xfrm>
            <a:off x="1059069" y="4755639"/>
            <a:ext cx="2137492" cy="584775"/>
            <a:chOff x="939800" y="1442839"/>
            <a:chExt cx="2137492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B04BA4-C2C3-F4D3-3329-12E0DE6E5BA6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5CDE68-27F5-C23E-4EB3-9A3B2869A0B9}"/>
                </a:ext>
              </a:extLst>
            </p:cNvPr>
            <p:cNvSpPr txBox="1"/>
            <p:nvPr/>
          </p:nvSpPr>
          <p:spPr>
            <a:xfrm>
              <a:off x="1520456" y="1535172"/>
              <a:ext cx="155683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0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자체 평가 의견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17B28B-16D2-4F9B-994E-D3B20899602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5C1CB11-918E-4A3B-AA02-0FE0B1A1314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749C585-F697-4B23-A94D-D24B55563E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2348F-8837-43E8-935B-36E6B73588B5}"/>
              </a:ext>
            </a:extLst>
          </p:cNvPr>
          <p:cNvSpPr txBox="1"/>
          <p:nvPr/>
        </p:nvSpPr>
        <p:spPr>
          <a:xfrm>
            <a:off x="111760" y="8161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5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A1C35-515B-4B5D-98E7-9866BDE9F6B5}"/>
              </a:ext>
            </a:extLst>
          </p:cNvPr>
          <p:cNvSpPr txBox="1"/>
          <p:nvPr/>
        </p:nvSpPr>
        <p:spPr>
          <a:xfrm>
            <a:off x="622974" y="362475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비교 이탈 모형 설명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77769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>
            <a:cxnSpLocks/>
          </p:cNvCxnSpPr>
          <p:nvPr/>
        </p:nvCxnSpPr>
        <p:spPr>
          <a:xfrm>
            <a:off x="727075" y="178692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836777" y="1850260"/>
            <a:ext cx="302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1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    Logistic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>
            <a:cxnSpLocks/>
          </p:cNvCxnSpPr>
          <p:nvPr/>
        </p:nvCxnSpPr>
        <p:spPr>
          <a:xfrm>
            <a:off x="727075" y="585975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6634B9-3EB5-405A-99FE-D5FB842859F9}"/>
              </a:ext>
            </a:extLst>
          </p:cNvPr>
          <p:cNvSpPr txBox="1"/>
          <p:nvPr/>
        </p:nvSpPr>
        <p:spPr>
          <a:xfrm>
            <a:off x="761674" y="2566704"/>
            <a:ext cx="3153272" cy="251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 이유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이진 분류 문제에서 가장 간단하고 해석하기 쉬운 모델로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이탈 여부를 예측할 때 많이 활용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장점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해석 가능하며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기본적인 이탈 패턴을 파악하기에 적합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한계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선형 경계를 가정하므로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비선형적인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패턴을 잡아내기 어려울 수 있음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458700" y="177769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>
            <a:cxnSpLocks/>
          </p:cNvCxnSpPr>
          <p:nvPr/>
        </p:nvCxnSpPr>
        <p:spPr>
          <a:xfrm>
            <a:off x="4458700" y="178692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>
            <a:cxnSpLocks/>
          </p:cNvCxnSpPr>
          <p:nvPr/>
        </p:nvCxnSpPr>
        <p:spPr>
          <a:xfrm>
            <a:off x="4458700" y="585975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56F2D-1D06-4696-97A4-2FB39C46C777}"/>
              </a:ext>
            </a:extLst>
          </p:cNvPr>
          <p:cNvSpPr txBox="1"/>
          <p:nvPr/>
        </p:nvSpPr>
        <p:spPr>
          <a:xfrm>
            <a:off x="4572394" y="1861210"/>
            <a:ext cx="302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2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    Random Forest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9C35B-DD09-4933-A53A-A7964A26EF57}"/>
              </a:ext>
            </a:extLst>
          </p:cNvPr>
          <p:cNvSpPr txBox="1"/>
          <p:nvPr/>
        </p:nvSpPr>
        <p:spPr>
          <a:xfrm>
            <a:off x="4497291" y="2566704"/>
            <a:ext cx="3153272" cy="280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 이유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다양한 피처의 상호작용을 고려하여 복잡한 이탈 패턴을 예측가능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장점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과적합을 줄이는 데 우수하며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변수 중요도를 제공하여 피처 선택에 활용할 수 있음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한계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해석력이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상대적으로 떨어지며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특정 피처의 중요도에 치우칠 수 있음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190326" y="177769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>
            <a:cxnSpLocks/>
          </p:cNvCxnSpPr>
          <p:nvPr/>
        </p:nvCxnSpPr>
        <p:spPr>
          <a:xfrm>
            <a:off x="8190326" y="178692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>
            <a:cxnSpLocks/>
          </p:cNvCxnSpPr>
          <p:nvPr/>
        </p:nvCxnSpPr>
        <p:spPr>
          <a:xfrm>
            <a:off x="8190326" y="585975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F2AF2E-6E2A-4216-B60A-D9FB94707061}"/>
              </a:ext>
            </a:extLst>
          </p:cNvPr>
          <p:cNvSpPr txBox="1"/>
          <p:nvPr/>
        </p:nvSpPr>
        <p:spPr>
          <a:xfrm>
            <a:off x="8308012" y="1861210"/>
            <a:ext cx="302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3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    </a:t>
            </a: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XGBClassifier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0E6A23-16E0-433D-9BBF-262E2C78685D}"/>
              </a:ext>
            </a:extLst>
          </p:cNvPr>
          <p:cNvSpPr txBox="1"/>
          <p:nvPr/>
        </p:nvSpPr>
        <p:spPr>
          <a:xfrm>
            <a:off x="8232909" y="2566704"/>
            <a:ext cx="3153272" cy="251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 이유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고차원 데이터와 불균형한 클래스를 다루는 데 효과적이며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높은 예측 성능을 제공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장점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과적합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방지와 예측 정확도 향상을 위해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그레이디언트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부스팅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알고리즘을 활용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한계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하이퍼파라미터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튜닝이 필요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4CD41-4AD6-67BF-2270-3F27998667FB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1874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29CB29-2D48-4EB3-81E2-3306A611A0B4}"/>
              </a:ext>
            </a:extLst>
          </p:cNvPr>
          <p:cNvSpPr/>
          <p:nvPr/>
        </p:nvSpPr>
        <p:spPr>
          <a:xfrm>
            <a:off x="1289710" y="1561448"/>
            <a:ext cx="3119180" cy="45984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DA4322-E454-43E3-B046-892C8D285C3E}"/>
              </a:ext>
            </a:extLst>
          </p:cNvPr>
          <p:cNvSpPr/>
          <p:nvPr/>
        </p:nvSpPr>
        <p:spPr>
          <a:xfrm>
            <a:off x="4428054" y="1170293"/>
            <a:ext cx="6342392" cy="370620"/>
          </a:xfrm>
          <a:prstGeom prst="rect">
            <a:avLst/>
          </a:prstGeom>
          <a:solidFill>
            <a:srgbClr val="0286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91CD84-2432-41E1-916E-EC68F0BF5E1B}"/>
              </a:ext>
            </a:extLst>
          </p:cNvPr>
          <p:cNvSpPr/>
          <p:nvPr/>
        </p:nvSpPr>
        <p:spPr>
          <a:xfrm>
            <a:off x="1289710" y="1170293"/>
            <a:ext cx="3119180" cy="370620"/>
          </a:xfrm>
          <a:prstGeom prst="rect">
            <a:avLst/>
          </a:prstGeom>
          <a:solidFill>
            <a:srgbClr val="BCE0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D20AC4-B60C-4F04-A831-4F0B90227F8E}"/>
              </a:ext>
            </a:extLst>
          </p:cNvPr>
          <p:cNvSpPr/>
          <p:nvPr/>
        </p:nvSpPr>
        <p:spPr>
          <a:xfrm>
            <a:off x="4428054" y="1561448"/>
            <a:ext cx="3162981" cy="370620"/>
          </a:xfrm>
          <a:prstGeom prst="rect">
            <a:avLst/>
          </a:prstGeom>
          <a:solidFill>
            <a:srgbClr val="BCE0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CA4B86-4915-4710-80A2-5D0719E44D1C}"/>
              </a:ext>
            </a:extLst>
          </p:cNvPr>
          <p:cNvSpPr/>
          <p:nvPr/>
        </p:nvSpPr>
        <p:spPr>
          <a:xfrm>
            <a:off x="7607465" y="1561448"/>
            <a:ext cx="3162981" cy="370620"/>
          </a:xfrm>
          <a:prstGeom prst="rect">
            <a:avLst/>
          </a:prstGeom>
          <a:solidFill>
            <a:srgbClr val="0286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17B28B-16D2-4F9B-994E-D3B20899602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5C1CB11-918E-4A3B-AA02-0FE0B1A1314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749C585-F697-4B23-A94D-D24B55563E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2348F-8837-43E8-935B-36E6B73588B5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A1C35-515B-4B5D-98E7-9866BDE9F6B5}"/>
              </a:ext>
            </a:extLst>
          </p:cNvPr>
          <p:cNvSpPr txBox="1"/>
          <p:nvPr/>
        </p:nvSpPr>
        <p:spPr>
          <a:xfrm>
            <a:off x="622974" y="362475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Logistic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모델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1AE85F-E99F-45D4-BEF8-885BBCCD6E17}"/>
              </a:ext>
            </a:extLst>
          </p:cNvPr>
          <p:cNvSpPr txBox="1"/>
          <p:nvPr/>
        </p:nvSpPr>
        <p:spPr>
          <a:xfrm>
            <a:off x="1646103" y="1186326"/>
            <a:ext cx="240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StandardScaler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미사용</a:t>
            </a:r>
            <a:endParaRPr kumimoji="0" lang="ko-KR" altLang="en-US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pic>
        <p:nvPicPr>
          <p:cNvPr id="25" name="Google Shape;318;g240f27a698b_2_0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61BAC9B-02D7-4597-AC0E-733F8110E8C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8339" y="3718232"/>
            <a:ext cx="2961922" cy="236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321;g240f27a698b_2_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6322BEC-A106-4BEA-A809-AA579F93EA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339" y="1627506"/>
            <a:ext cx="2961923" cy="20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31CAF9E-91F0-467C-86EE-B9B6FEFD9978}"/>
              </a:ext>
            </a:extLst>
          </p:cNvPr>
          <p:cNvSpPr txBox="1"/>
          <p:nvPr/>
        </p:nvSpPr>
        <p:spPr>
          <a:xfrm>
            <a:off x="4718775" y="1577481"/>
            <a:ext cx="258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scale_pos_weight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미사용</a:t>
            </a:r>
            <a:endParaRPr kumimoji="0" lang="ko-KR" altLang="en-US" sz="1600" b="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72020A-CE46-450F-AA25-91F9EFDD3756}"/>
              </a:ext>
            </a:extLst>
          </p:cNvPr>
          <p:cNvSpPr/>
          <p:nvPr/>
        </p:nvSpPr>
        <p:spPr>
          <a:xfrm>
            <a:off x="4428054" y="1950424"/>
            <a:ext cx="3162981" cy="42094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3EE3A48-151D-4022-8E48-E171EF97C32F}"/>
              </a:ext>
            </a:extLst>
          </p:cNvPr>
          <p:cNvSpPr/>
          <p:nvPr/>
        </p:nvSpPr>
        <p:spPr>
          <a:xfrm>
            <a:off x="7607465" y="1946771"/>
            <a:ext cx="3162981" cy="42094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407B47-BF37-4838-A9A6-71E0B6B5B84B}"/>
              </a:ext>
            </a:extLst>
          </p:cNvPr>
          <p:cNvSpPr txBox="1"/>
          <p:nvPr/>
        </p:nvSpPr>
        <p:spPr>
          <a:xfrm>
            <a:off x="7898186" y="1577481"/>
            <a:ext cx="258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scale_pos_weight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B61F01-B53F-4122-8F19-E27D38B944C1}"/>
              </a:ext>
            </a:extLst>
          </p:cNvPr>
          <p:cNvSpPr txBox="1"/>
          <p:nvPr/>
        </p:nvSpPr>
        <p:spPr>
          <a:xfrm>
            <a:off x="6396053" y="1186326"/>
            <a:ext cx="240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StandardScaler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</a:t>
            </a:r>
          </a:p>
        </p:txBody>
      </p:sp>
      <p:pic>
        <p:nvPicPr>
          <p:cNvPr id="73" name="Google Shape;316;g240f27a698b_2_0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14C6D249-ECC5-4779-9199-C1602D586EA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235" y="3901995"/>
            <a:ext cx="2950228" cy="2177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320;g240f27a698b_2_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05C0AED-E371-48CB-8BFE-F16F1E54F9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9235" y="2016902"/>
            <a:ext cx="2950228" cy="180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319;g240f27a698b_2_0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B16EFD27-CFD5-46F2-90DC-BE1C8826C44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2216" y="3901995"/>
            <a:ext cx="2985822" cy="2177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328;g240f27a698b_2_0">
            <a:extLst>
              <a:ext uri="{FF2B5EF4-FFF2-40B4-BE49-F238E27FC236}">
                <a16:creationId xmlns:a16="http://schemas.microsoft.com/office/drawing/2014/main" id="{83B06F3F-7217-4A79-BEDF-E1DC078F9B4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2216" y="2016902"/>
            <a:ext cx="2985822" cy="1804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71F6FB-958C-E4C0-ACD5-BADD0C680417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2884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29CB29-2D48-4EB3-81E2-3306A611A0B4}"/>
              </a:ext>
            </a:extLst>
          </p:cNvPr>
          <p:cNvSpPr/>
          <p:nvPr/>
        </p:nvSpPr>
        <p:spPr>
          <a:xfrm>
            <a:off x="1289710" y="1561448"/>
            <a:ext cx="3119180" cy="45984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DA4322-E454-43E3-B046-892C8D285C3E}"/>
              </a:ext>
            </a:extLst>
          </p:cNvPr>
          <p:cNvSpPr/>
          <p:nvPr/>
        </p:nvSpPr>
        <p:spPr>
          <a:xfrm>
            <a:off x="4428054" y="1170293"/>
            <a:ext cx="6342392" cy="370620"/>
          </a:xfrm>
          <a:prstGeom prst="rect">
            <a:avLst/>
          </a:prstGeom>
          <a:solidFill>
            <a:srgbClr val="0286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91CD84-2432-41E1-916E-EC68F0BF5E1B}"/>
              </a:ext>
            </a:extLst>
          </p:cNvPr>
          <p:cNvSpPr/>
          <p:nvPr/>
        </p:nvSpPr>
        <p:spPr>
          <a:xfrm>
            <a:off x="1289710" y="1170293"/>
            <a:ext cx="3119180" cy="370620"/>
          </a:xfrm>
          <a:prstGeom prst="rect">
            <a:avLst/>
          </a:prstGeom>
          <a:solidFill>
            <a:srgbClr val="BCE0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D20AC4-B60C-4F04-A831-4F0B90227F8E}"/>
              </a:ext>
            </a:extLst>
          </p:cNvPr>
          <p:cNvSpPr/>
          <p:nvPr/>
        </p:nvSpPr>
        <p:spPr>
          <a:xfrm>
            <a:off x="4428054" y="1561448"/>
            <a:ext cx="3162981" cy="370620"/>
          </a:xfrm>
          <a:prstGeom prst="rect">
            <a:avLst/>
          </a:prstGeom>
          <a:solidFill>
            <a:srgbClr val="BCE0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CA4B86-4915-4710-80A2-5D0719E44D1C}"/>
              </a:ext>
            </a:extLst>
          </p:cNvPr>
          <p:cNvSpPr/>
          <p:nvPr/>
        </p:nvSpPr>
        <p:spPr>
          <a:xfrm>
            <a:off x="7607465" y="1561448"/>
            <a:ext cx="3162981" cy="370620"/>
          </a:xfrm>
          <a:prstGeom prst="rect">
            <a:avLst/>
          </a:prstGeom>
          <a:solidFill>
            <a:srgbClr val="0286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17B28B-16D2-4F9B-994E-D3B20899602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5C1CB11-918E-4A3B-AA02-0FE0B1A1314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749C585-F697-4B23-A94D-D24B55563E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2348F-8837-43E8-935B-36E6B73588B5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A1C35-515B-4B5D-98E7-9866BDE9F6B5}"/>
              </a:ext>
            </a:extLst>
          </p:cNvPr>
          <p:cNvSpPr txBox="1"/>
          <p:nvPr/>
        </p:nvSpPr>
        <p:spPr>
          <a:xfrm>
            <a:off x="622974" y="362475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RandomForset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모델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1AE85F-E99F-45D4-BEF8-885BBCCD6E17}"/>
              </a:ext>
            </a:extLst>
          </p:cNvPr>
          <p:cNvSpPr txBox="1"/>
          <p:nvPr/>
        </p:nvSpPr>
        <p:spPr>
          <a:xfrm>
            <a:off x="1646103" y="1186326"/>
            <a:ext cx="240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StandardScaler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미사용</a:t>
            </a:r>
            <a:endParaRPr kumimoji="0" lang="ko-KR" altLang="en-US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CAF9E-91F0-467C-86EE-B9B6FEFD9978}"/>
              </a:ext>
            </a:extLst>
          </p:cNvPr>
          <p:cNvSpPr txBox="1"/>
          <p:nvPr/>
        </p:nvSpPr>
        <p:spPr>
          <a:xfrm>
            <a:off x="4718775" y="1577481"/>
            <a:ext cx="258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scale_pos_weight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미사용</a:t>
            </a:r>
            <a:endParaRPr kumimoji="0" lang="ko-KR" altLang="en-US" sz="1600" b="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72020A-CE46-450F-AA25-91F9EFDD3756}"/>
              </a:ext>
            </a:extLst>
          </p:cNvPr>
          <p:cNvSpPr/>
          <p:nvPr/>
        </p:nvSpPr>
        <p:spPr>
          <a:xfrm>
            <a:off x="4428054" y="1950424"/>
            <a:ext cx="3162981" cy="42094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3EE3A48-151D-4022-8E48-E171EF97C32F}"/>
              </a:ext>
            </a:extLst>
          </p:cNvPr>
          <p:cNvSpPr/>
          <p:nvPr/>
        </p:nvSpPr>
        <p:spPr>
          <a:xfrm>
            <a:off x="7607465" y="1946771"/>
            <a:ext cx="3162981" cy="42094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407B47-BF37-4838-A9A6-71E0B6B5B84B}"/>
              </a:ext>
            </a:extLst>
          </p:cNvPr>
          <p:cNvSpPr txBox="1"/>
          <p:nvPr/>
        </p:nvSpPr>
        <p:spPr>
          <a:xfrm>
            <a:off x="7898186" y="1577481"/>
            <a:ext cx="258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scale_pos_weight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B61F01-B53F-4122-8F19-E27D38B944C1}"/>
              </a:ext>
            </a:extLst>
          </p:cNvPr>
          <p:cNvSpPr txBox="1"/>
          <p:nvPr/>
        </p:nvSpPr>
        <p:spPr>
          <a:xfrm>
            <a:off x="6396053" y="1186326"/>
            <a:ext cx="240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StandardScaler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</a:t>
            </a:r>
          </a:p>
        </p:txBody>
      </p:sp>
      <p:pic>
        <p:nvPicPr>
          <p:cNvPr id="30" name="Google Shape;342;g240f27a698b_2_69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6246921B-733B-4FD5-900C-5EB32F2087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8000" y="3718800"/>
            <a:ext cx="296280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4;g240f27a698b_2_6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7595C2F-0353-43FE-8F2A-BB3D571196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00" y="2016000"/>
            <a:ext cx="2952000" cy="18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45;g240f27a698b_2_69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A4241B7F-5200-45B3-8A8A-9C8676AF62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800" y="3902400"/>
            <a:ext cx="2952000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46;g240f27a698b_2_69">
            <a:extLst>
              <a:ext uri="{FF2B5EF4-FFF2-40B4-BE49-F238E27FC236}">
                <a16:creationId xmlns:a16="http://schemas.microsoft.com/office/drawing/2014/main" id="{CB9E5694-AA3A-4C97-AA68-8CA7DB77DA7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3200" y="2016000"/>
            <a:ext cx="2984400" cy="18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47;g240f27a698b_2_69">
            <a:extLst>
              <a:ext uri="{FF2B5EF4-FFF2-40B4-BE49-F238E27FC236}">
                <a16:creationId xmlns:a16="http://schemas.microsoft.com/office/drawing/2014/main" id="{50B4D495-4C38-4335-B703-A739C52FCCD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3200" y="3902400"/>
            <a:ext cx="2984400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343;g240f27a698b_2_6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9E1FF64-956F-4A9C-8937-C3BB5B99449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8000" y="1627200"/>
            <a:ext cx="2962800" cy="20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B8A787-77BF-CF2F-3F99-D77AC67ED76C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3192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29CB29-2D48-4EB3-81E2-3306A611A0B4}"/>
              </a:ext>
            </a:extLst>
          </p:cNvPr>
          <p:cNvSpPr/>
          <p:nvPr/>
        </p:nvSpPr>
        <p:spPr>
          <a:xfrm>
            <a:off x="1289710" y="1561448"/>
            <a:ext cx="3119180" cy="45984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DA4322-E454-43E3-B046-892C8D285C3E}"/>
              </a:ext>
            </a:extLst>
          </p:cNvPr>
          <p:cNvSpPr/>
          <p:nvPr/>
        </p:nvSpPr>
        <p:spPr>
          <a:xfrm>
            <a:off x="4428054" y="1170293"/>
            <a:ext cx="6342392" cy="370620"/>
          </a:xfrm>
          <a:prstGeom prst="rect">
            <a:avLst/>
          </a:prstGeom>
          <a:solidFill>
            <a:srgbClr val="0286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91CD84-2432-41E1-916E-EC68F0BF5E1B}"/>
              </a:ext>
            </a:extLst>
          </p:cNvPr>
          <p:cNvSpPr/>
          <p:nvPr/>
        </p:nvSpPr>
        <p:spPr>
          <a:xfrm>
            <a:off x="1289710" y="1170293"/>
            <a:ext cx="3119180" cy="370620"/>
          </a:xfrm>
          <a:prstGeom prst="rect">
            <a:avLst/>
          </a:prstGeom>
          <a:solidFill>
            <a:srgbClr val="BCE0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D20AC4-B60C-4F04-A831-4F0B90227F8E}"/>
              </a:ext>
            </a:extLst>
          </p:cNvPr>
          <p:cNvSpPr/>
          <p:nvPr/>
        </p:nvSpPr>
        <p:spPr>
          <a:xfrm>
            <a:off x="4428054" y="1561448"/>
            <a:ext cx="3162981" cy="370620"/>
          </a:xfrm>
          <a:prstGeom prst="rect">
            <a:avLst/>
          </a:prstGeom>
          <a:solidFill>
            <a:srgbClr val="BCE0E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CA4B86-4915-4710-80A2-5D0719E44D1C}"/>
              </a:ext>
            </a:extLst>
          </p:cNvPr>
          <p:cNvSpPr/>
          <p:nvPr/>
        </p:nvSpPr>
        <p:spPr>
          <a:xfrm>
            <a:off x="7607465" y="1561448"/>
            <a:ext cx="3162981" cy="370620"/>
          </a:xfrm>
          <a:prstGeom prst="rect">
            <a:avLst/>
          </a:prstGeom>
          <a:solidFill>
            <a:srgbClr val="0286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17B28B-16D2-4F9B-994E-D3B20899602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5C1CB11-918E-4A3B-AA02-0FE0B1A1314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749C585-F697-4B23-A94D-D24B55563E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2348F-8837-43E8-935B-36E6B73588B5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A1C35-515B-4B5D-98E7-9866BDE9F6B5}"/>
              </a:ext>
            </a:extLst>
          </p:cNvPr>
          <p:cNvSpPr txBox="1"/>
          <p:nvPr/>
        </p:nvSpPr>
        <p:spPr>
          <a:xfrm>
            <a:off x="622974" y="362475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XGBClassifier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모델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1AE85F-E99F-45D4-BEF8-885BBCCD6E17}"/>
              </a:ext>
            </a:extLst>
          </p:cNvPr>
          <p:cNvSpPr txBox="1"/>
          <p:nvPr/>
        </p:nvSpPr>
        <p:spPr>
          <a:xfrm>
            <a:off x="1646103" y="1186326"/>
            <a:ext cx="240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StandardScaler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미사용</a:t>
            </a:r>
            <a:endParaRPr kumimoji="0" lang="ko-KR" altLang="en-US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CAF9E-91F0-467C-86EE-B9B6FEFD9978}"/>
              </a:ext>
            </a:extLst>
          </p:cNvPr>
          <p:cNvSpPr txBox="1"/>
          <p:nvPr/>
        </p:nvSpPr>
        <p:spPr>
          <a:xfrm>
            <a:off x="4718775" y="1577481"/>
            <a:ext cx="258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scale_pos_weight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미사용</a:t>
            </a:r>
            <a:endParaRPr kumimoji="0" lang="ko-KR" altLang="en-US" sz="1600" b="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72020A-CE46-450F-AA25-91F9EFDD3756}"/>
              </a:ext>
            </a:extLst>
          </p:cNvPr>
          <p:cNvSpPr/>
          <p:nvPr/>
        </p:nvSpPr>
        <p:spPr>
          <a:xfrm>
            <a:off x="4428054" y="1950424"/>
            <a:ext cx="3162981" cy="42094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3EE3A48-151D-4022-8E48-E171EF97C32F}"/>
              </a:ext>
            </a:extLst>
          </p:cNvPr>
          <p:cNvSpPr/>
          <p:nvPr/>
        </p:nvSpPr>
        <p:spPr>
          <a:xfrm>
            <a:off x="7607465" y="1946771"/>
            <a:ext cx="3162981" cy="42094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407B47-BF37-4838-A9A6-71E0B6B5B84B}"/>
              </a:ext>
            </a:extLst>
          </p:cNvPr>
          <p:cNvSpPr txBox="1"/>
          <p:nvPr/>
        </p:nvSpPr>
        <p:spPr>
          <a:xfrm>
            <a:off x="7898186" y="1577481"/>
            <a:ext cx="258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scale_pos_weight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B61F01-B53F-4122-8F19-E27D38B944C1}"/>
              </a:ext>
            </a:extLst>
          </p:cNvPr>
          <p:cNvSpPr txBox="1"/>
          <p:nvPr/>
        </p:nvSpPr>
        <p:spPr>
          <a:xfrm>
            <a:off x="6396053" y="1186326"/>
            <a:ext cx="240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StandardScaler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</a:t>
            </a:r>
          </a:p>
        </p:txBody>
      </p:sp>
      <p:pic>
        <p:nvPicPr>
          <p:cNvPr id="32" name="Google Shape;362;g240f27a698b_2_87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82841393-01F6-464E-BF37-3F509E27E9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28800" y="3902400"/>
            <a:ext cx="2952000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63;g240f27a698b_2_87">
            <a:extLst>
              <a:ext uri="{FF2B5EF4-FFF2-40B4-BE49-F238E27FC236}">
                <a16:creationId xmlns:a16="http://schemas.microsoft.com/office/drawing/2014/main" id="{9D4F1134-8D08-4DF3-8EAB-6AB6B59A33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78" r="288"/>
          <a:stretch/>
        </p:blipFill>
        <p:spPr>
          <a:xfrm>
            <a:off x="4528800" y="2016000"/>
            <a:ext cx="2952000" cy="18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64;g240f27a698b_2_87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90B12DE-2758-4809-A1E6-3D807F34630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000" y="3718800"/>
            <a:ext cx="296280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365;g240f27a698b_2_8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7216D4C-08E2-474B-B192-D11D540EC0D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000" y="1627200"/>
            <a:ext cx="2962800" cy="20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61;g240f27a698b_2_87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20A143-9215-46A4-9F0B-F9234F29F0E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3200" y="3902400"/>
            <a:ext cx="2984400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66;g240f27a698b_2_8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607AFD-EA90-4665-875E-16D8FA0B53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3200" y="2016000"/>
            <a:ext cx="2984400" cy="1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56AE7-638B-80A0-EA19-43BC9D2F0FE2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42852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17B28B-16D2-4F9B-994E-D3B20899602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5C1CB11-918E-4A3B-AA02-0FE0B1A1314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749C585-F697-4B23-A94D-D24B55563E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2348F-8837-43E8-935B-36E6B73588B5}"/>
              </a:ext>
            </a:extLst>
          </p:cNvPr>
          <p:cNvSpPr txBox="1"/>
          <p:nvPr/>
        </p:nvSpPr>
        <p:spPr>
          <a:xfrm>
            <a:off x="111760" y="81617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7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A1C35-515B-4B5D-98E7-9866BDE9F6B5}"/>
              </a:ext>
            </a:extLst>
          </p:cNvPr>
          <p:cNvSpPr txBox="1"/>
          <p:nvPr/>
        </p:nvSpPr>
        <p:spPr>
          <a:xfrm>
            <a:off x="622974" y="362475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모델 비교 및 선정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3CB0-BFE5-4BA9-9448-432EAF7658AF}"/>
              </a:ext>
            </a:extLst>
          </p:cNvPr>
          <p:cNvSpPr txBox="1"/>
          <p:nvPr/>
        </p:nvSpPr>
        <p:spPr>
          <a:xfrm>
            <a:off x="1247844" y="4464342"/>
            <a:ext cx="9533092" cy="1737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범주형 변수 처리를 위해 차원을 더 늘리지 않는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OrdinalEncoder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이상치 처리를 위해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StandardScaler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데이터들을 취합한 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churn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의 비율이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0 : 1218797, 1 : 85083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로 불균형한 데이터이기 때문에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scale_pos_weight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사용하기로 결정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실제 테스트 결과도 사용한 쪽이 더 정확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모델들을 검증 데이터로 비교해 봤을 때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F1 score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 가장 높은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XGBClassifier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이 가장 좋기 때문에 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ECFF6F-A32B-46A4-BA94-67077A1EA4E2}"/>
              </a:ext>
            </a:extLst>
          </p:cNvPr>
          <p:cNvSpPr txBox="1"/>
          <p:nvPr/>
        </p:nvSpPr>
        <p:spPr>
          <a:xfrm>
            <a:off x="1247844" y="3740769"/>
            <a:ext cx="2000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데이터 </a:t>
            </a:r>
            <a:r>
              <a:rPr kumimoji="0" lang="ko-KR" altLang="en-US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전처리</a:t>
            </a:r>
            <a:endParaRPr kumimoji="0" lang="ko-KR" altLang="en-US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AA7D949-7EA2-4183-B92B-84928EBD548A}"/>
              </a:ext>
            </a:extLst>
          </p:cNvPr>
          <p:cNvCxnSpPr>
            <a:cxnSpLocks/>
          </p:cNvCxnSpPr>
          <p:nvPr/>
        </p:nvCxnSpPr>
        <p:spPr>
          <a:xfrm>
            <a:off x="0" y="4287474"/>
            <a:ext cx="10780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047FFA-894A-4250-8BF3-2EDE1D343A49}"/>
              </a:ext>
            </a:extLst>
          </p:cNvPr>
          <p:cNvGrpSpPr/>
          <p:nvPr/>
        </p:nvGrpSpPr>
        <p:grpSpPr>
          <a:xfrm>
            <a:off x="1291127" y="1335949"/>
            <a:ext cx="9533092" cy="2071838"/>
            <a:chOff x="1105482" y="1286670"/>
            <a:chExt cx="9533092" cy="207183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BEA26B3-C32F-47C5-8EA5-75FA88C4E9E8}"/>
                </a:ext>
              </a:extLst>
            </p:cNvPr>
            <p:cNvSpPr/>
            <p:nvPr/>
          </p:nvSpPr>
          <p:spPr>
            <a:xfrm>
              <a:off x="1105482" y="1945900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D3016A4-E1BD-481F-BAC2-DEA0603274D7}"/>
                </a:ext>
              </a:extLst>
            </p:cNvPr>
            <p:cNvSpPr/>
            <p:nvPr/>
          </p:nvSpPr>
          <p:spPr>
            <a:xfrm>
              <a:off x="3014587" y="1945895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2416CBD-0EAB-4C76-B38B-508F2D695063}"/>
                </a:ext>
              </a:extLst>
            </p:cNvPr>
            <p:cNvSpPr/>
            <p:nvPr/>
          </p:nvSpPr>
          <p:spPr>
            <a:xfrm>
              <a:off x="4923692" y="1945895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1E0E25A-F5B2-462E-98C4-3EA2F6D2C026}"/>
                </a:ext>
              </a:extLst>
            </p:cNvPr>
            <p:cNvSpPr/>
            <p:nvPr/>
          </p:nvSpPr>
          <p:spPr>
            <a:xfrm>
              <a:off x="6832797" y="1945895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0FD8F40-2467-4D92-895F-C0E31901C110}"/>
                </a:ext>
              </a:extLst>
            </p:cNvPr>
            <p:cNvSpPr/>
            <p:nvPr/>
          </p:nvSpPr>
          <p:spPr>
            <a:xfrm>
              <a:off x="8741900" y="1945895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7964B40-BE35-480D-BFFD-B58D34999592}"/>
                </a:ext>
              </a:extLst>
            </p:cNvPr>
            <p:cNvSpPr/>
            <p:nvPr/>
          </p:nvSpPr>
          <p:spPr>
            <a:xfrm>
              <a:off x="1105482" y="1286675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806A81E-8AA3-4AD6-8641-72ADD3142F6F}"/>
                </a:ext>
              </a:extLst>
            </p:cNvPr>
            <p:cNvSpPr/>
            <p:nvPr/>
          </p:nvSpPr>
          <p:spPr>
            <a:xfrm>
              <a:off x="3014587" y="1286670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CFB51B4-EB69-4B37-8042-CD8388123194}"/>
                </a:ext>
              </a:extLst>
            </p:cNvPr>
            <p:cNvSpPr/>
            <p:nvPr/>
          </p:nvSpPr>
          <p:spPr>
            <a:xfrm>
              <a:off x="4923692" y="1286670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BAAFF09-1AE9-478A-93C2-71465E8E826E}"/>
                </a:ext>
              </a:extLst>
            </p:cNvPr>
            <p:cNvSpPr/>
            <p:nvPr/>
          </p:nvSpPr>
          <p:spPr>
            <a:xfrm>
              <a:off x="6832797" y="1286670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361EA00-E7F5-4C53-BDFA-F7F76A5B246D}"/>
                </a:ext>
              </a:extLst>
            </p:cNvPr>
            <p:cNvSpPr/>
            <p:nvPr/>
          </p:nvSpPr>
          <p:spPr>
            <a:xfrm>
              <a:off x="8741900" y="1286670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9610DD-5C3F-4C56-84E3-2852E93184B4}"/>
                </a:ext>
              </a:extLst>
            </p:cNvPr>
            <p:cNvSpPr txBox="1"/>
            <p:nvPr/>
          </p:nvSpPr>
          <p:spPr>
            <a:xfrm>
              <a:off x="1354301" y="143931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MODEL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E760D3-6A2F-4693-A24D-2388678F4B4B}"/>
                </a:ext>
              </a:extLst>
            </p:cNvPr>
            <p:cNvSpPr txBox="1"/>
            <p:nvPr/>
          </p:nvSpPr>
          <p:spPr>
            <a:xfrm>
              <a:off x="1358637" y="2007440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Logistic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CDA372-9187-4FAE-A991-E61596DC3D04}"/>
                </a:ext>
              </a:extLst>
            </p:cNvPr>
            <p:cNvSpPr txBox="1"/>
            <p:nvPr/>
          </p:nvSpPr>
          <p:spPr>
            <a:xfrm>
              <a:off x="3267742" y="1316201"/>
              <a:ext cx="13903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Accuracy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정확도</a:t>
              </a: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​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8C17F0-39D8-4C7F-8102-8056752185F4}"/>
                </a:ext>
              </a:extLst>
            </p:cNvPr>
            <p:cNvSpPr txBox="1"/>
            <p:nvPr/>
          </p:nvSpPr>
          <p:spPr>
            <a:xfrm>
              <a:off x="5164416" y="1331589"/>
              <a:ext cx="13903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Precision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정밀도</a:t>
              </a: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endParaRPr kumimoji="0" lang="en-US" altLang="ko-KR" sz="18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3785D0-802E-4EE0-B99D-9DC72905F9FC}"/>
                </a:ext>
              </a:extLst>
            </p:cNvPr>
            <p:cNvSpPr txBox="1"/>
            <p:nvPr/>
          </p:nvSpPr>
          <p:spPr>
            <a:xfrm>
              <a:off x="7085952" y="1331589"/>
              <a:ext cx="13903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Recall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-1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재현율</a:t>
              </a: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ECC0ED-E5D7-4014-B733-BBABECE740BD}"/>
                </a:ext>
              </a:extLst>
            </p:cNvPr>
            <p:cNvSpPr txBox="1"/>
            <p:nvPr/>
          </p:nvSpPr>
          <p:spPr>
            <a:xfrm>
              <a:off x="8995055" y="1331589"/>
              <a:ext cx="13903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F1 score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(F1 </a:t>
              </a:r>
              <a:r>
                <a:rPr kumimoji="0" lang="ko-KR" altLang="en-US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점수​</a:t>
              </a: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endParaRPr kumimoji="0" lang="en-US" altLang="ko-KR" sz="18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6BD1EF-5716-4092-BD34-ABF97B85AB39}"/>
                </a:ext>
              </a:extLst>
            </p:cNvPr>
            <p:cNvSpPr txBox="1"/>
            <p:nvPr/>
          </p:nvSpPr>
          <p:spPr>
            <a:xfrm>
              <a:off x="3267742" y="2007440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0.88599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A7F950-8F16-4854-B064-88EC6620912A}"/>
                </a:ext>
              </a:extLst>
            </p:cNvPr>
            <p:cNvSpPr txBox="1"/>
            <p:nvPr/>
          </p:nvSpPr>
          <p:spPr>
            <a:xfrm>
              <a:off x="5164416" y="2007440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0.32653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3D23D9-F9B1-437F-BA71-B8C2A9558430}"/>
                </a:ext>
              </a:extLst>
            </p:cNvPr>
            <p:cNvSpPr txBox="1"/>
            <p:nvPr/>
          </p:nvSpPr>
          <p:spPr>
            <a:xfrm>
              <a:off x="7073521" y="2007440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0.70319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B46F84-6D22-4F37-926D-1D90373086B7}"/>
                </a:ext>
              </a:extLst>
            </p:cNvPr>
            <p:cNvSpPr txBox="1"/>
            <p:nvPr/>
          </p:nvSpPr>
          <p:spPr>
            <a:xfrm>
              <a:off x="8995055" y="2007440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0.44597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920B166-62FC-463A-B65D-A66851C585A0}"/>
                </a:ext>
              </a:extLst>
            </p:cNvPr>
            <p:cNvSpPr/>
            <p:nvPr/>
          </p:nvSpPr>
          <p:spPr>
            <a:xfrm>
              <a:off x="1105482" y="2420639"/>
              <a:ext cx="1896674" cy="461635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3F77FCC-3064-4AD7-AF08-48EF950AA35F}"/>
                </a:ext>
              </a:extLst>
            </p:cNvPr>
            <p:cNvSpPr/>
            <p:nvPr/>
          </p:nvSpPr>
          <p:spPr>
            <a:xfrm>
              <a:off x="3014587" y="2420634"/>
              <a:ext cx="1896674" cy="461635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642C1F9-BA73-4E65-AA16-7459CBCB1623}"/>
                </a:ext>
              </a:extLst>
            </p:cNvPr>
            <p:cNvSpPr/>
            <p:nvPr/>
          </p:nvSpPr>
          <p:spPr>
            <a:xfrm>
              <a:off x="4923692" y="2420634"/>
              <a:ext cx="1896674" cy="461635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7DEE53D-907E-440B-A585-424DA05F5424}"/>
                </a:ext>
              </a:extLst>
            </p:cNvPr>
            <p:cNvSpPr/>
            <p:nvPr/>
          </p:nvSpPr>
          <p:spPr>
            <a:xfrm>
              <a:off x="6832797" y="2420634"/>
              <a:ext cx="1896674" cy="461635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E7937C7-270C-45FA-B980-3F7C04A6143F}"/>
                </a:ext>
              </a:extLst>
            </p:cNvPr>
            <p:cNvSpPr/>
            <p:nvPr/>
          </p:nvSpPr>
          <p:spPr>
            <a:xfrm>
              <a:off x="8741900" y="2420634"/>
              <a:ext cx="1896674" cy="461635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81438A8-D5BB-4C77-9F62-0842D777DC02}"/>
                </a:ext>
              </a:extLst>
            </p:cNvPr>
            <p:cNvSpPr txBox="1"/>
            <p:nvPr/>
          </p:nvSpPr>
          <p:spPr>
            <a:xfrm>
              <a:off x="1238275" y="2482179"/>
              <a:ext cx="1631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RandomForest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CC4C83E-0FFE-4BB4-8DB2-1F41F89647C3}"/>
                </a:ext>
              </a:extLst>
            </p:cNvPr>
            <p:cNvSpPr txBox="1"/>
            <p:nvPr/>
          </p:nvSpPr>
          <p:spPr>
            <a:xfrm>
              <a:off x="3267742" y="2482179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0.96704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A6889C8-D36F-4249-97F0-7F270A230B14}"/>
                </a:ext>
              </a:extLst>
            </p:cNvPr>
            <p:cNvSpPr txBox="1"/>
            <p:nvPr/>
          </p:nvSpPr>
          <p:spPr>
            <a:xfrm>
              <a:off x="5164416" y="2482179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0.82366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10DBF5-3F1D-4C51-AA23-F23EA12396F4}"/>
                </a:ext>
              </a:extLst>
            </p:cNvPr>
            <p:cNvSpPr txBox="1"/>
            <p:nvPr/>
          </p:nvSpPr>
          <p:spPr>
            <a:xfrm>
              <a:off x="7073521" y="2482179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0.62979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EE1192-CB20-46CA-B186-B42DFD4E4854}"/>
                </a:ext>
              </a:extLst>
            </p:cNvPr>
            <p:cNvSpPr txBox="1"/>
            <p:nvPr/>
          </p:nvSpPr>
          <p:spPr>
            <a:xfrm>
              <a:off x="8995055" y="2482179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0.71379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059688A-12EB-472E-882D-74CEBF285DA0}"/>
                </a:ext>
              </a:extLst>
            </p:cNvPr>
            <p:cNvSpPr/>
            <p:nvPr/>
          </p:nvSpPr>
          <p:spPr>
            <a:xfrm>
              <a:off x="1105482" y="2896873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229D7F7-E4DC-4543-9631-DD742955BEDC}"/>
                </a:ext>
              </a:extLst>
            </p:cNvPr>
            <p:cNvSpPr/>
            <p:nvPr/>
          </p:nvSpPr>
          <p:spPr>
            <a:xfrm>
              <a:off x="3014587" y="2896868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AA665EE-A3A9-4B5D-8801-44EFFCDEDEBD}"/>
                </a:ext>
              </a:extLst>
            </p:cNvPr>
            <p:cNvSpPr/>
            <p:nvPr/>
          </p:nvSpPr>
          <p:spPr>
            <a:xfrm>
              <a:off x="4923692" y="2896868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902EAAE-B150-47C4-B3D7-E4C3A3A16B9B}"/>
                </a:ext>
              </a:extLst>
            </p:cNvPr>
            <p:cNvSpPr/>
            <p:nvPr/>
          </p:nvSpPr>
          <p:spPr>
            <a:xfrm>
              <a:off x="6832797" y="2896868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A46B54-7C30-4158-806D-338874F4327F}"/>
                </a:ext>
              </a:extLst>
            </p:cNvPr>
            <p:cNvSpPr/>
            <p:nvPr/>
          </p:nvSpPr>
          <p:spPr>
            <a:xfrm>
              <a:off x="8741900" y="2896868"/>
              <a:ext cx="1896674" cy="461635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34B5EC-BE89-42D9-94C8-1177E8BF5412}"/>
                </a:ext>
              </a:extLst>
            </p:cNvPr>
            <p:cNvSpPr txBox="1"/>
            <p:nvPr/>
          </p:nvSpPr>
          <p:spPr>
            <a:xfrm>
              <a:off x="1237065" y="2958413"/>
              <a:ext cx="1633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XGBClassifier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9AF166-F75B-4235-94C4-8469908CF169}"/>
                </a:ext>
              </a:extLst>
            </p:cNvPr>
            <p:cNvSpPr txBox="1"/>
            <p:nvPr/>
          </p:nvSpPr>
          <p:spPr>
            <a:xfrm>
              <a:off x="3267742" y="2958413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0.96004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B2683D3-8FA8-4746-B040-AF626EA4CDA5}"/>
                </a:ext>
              </a:extLst>
            </p:cNvPr>
            <p:cNvSpPr txBox="1"/>
            <p:nvPr/>
          </p:nvSpPr>
          <p:spPr>
            <a:xfrm>
              <a:off x="5164416" y="2958413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0.65530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9BD587E-A155-4862-98E7-0A2D28F2F357}"/>
                </a:ext>
              </a:extLst>
            </p:cNvPr>
            <p:cNvSpPr txBox="1"/>
            <p:nvPr/>
          </p:nvSpPr>
          <p:spPr>
            <a:xfrm>
              <a:off x="7073521" y="2958413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0.81784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751E45-C0C9-40B1-9349-D2910C201857}"/>
                </a:ext>
              </a:extLst>
            </p:cNvPr>
            <p:cNvSpPr txBox="1"/>
            <p:nvPr/>
          </p:nvSpPr>
          <p:spPr>
            <a:xfrm>
              <a:off x="8995055" y="2958413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0.72760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414564-94F1-EBBD-90CA-7A721CDD9CD2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513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4B10E0-4B96-42CE-8511-A1D0453E8DE4}"/>
              </a:ext>
            </a:extLst>
          </p:cNvPr>
          <p:cNvSpPr/>
          <p:nvPr/>
        </p:nvSpPr>
        <p:spPr>
          <a:xfrm>
            <a:off x="5712511" y="3646653"/>
            <a:ext cx="5802360" cy="26320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17B28B-16D2-4F9B-994E-D3B20899602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5C1CB11-918E-4A3B-AA02-0FE0B1A1314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749C585-F697-4B23-A94D-D24B55563E8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2348F-8837-43E8-935B-36E6B73588B5}"/>
              </a:ext>
            </a:extLst>
          </p:cNvPr>
          <p:cNvSpPr txBox="1"/>
          <p:nvPr/>
        </p:nvSpPr>
        <p:spPr>
          <a:xfrm>
            <a:off x="111760" y="81617"/>
            <a:ext cx="635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white">
                    <a:lumMod val="8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8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A1C35-515B-4B5D-98E7-9866BDE9F6B5}"/>
              </a:ext>
            </a:extLst>
          </p:cNvPr>
          <p:cNvSpPr txBox="1"/>
          <p:nvPr/>
        </p:nvSpPr>
        <p:spPr>
          <a:xfrm>
            <a:off x="622974" y="362475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고객들의 이탈 예측 모델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3CB0-BFE5-4BA9-9448-432EAF7658AF}"/>
              </a:ext>
            </a:extLst>
          </p:cNvPr>
          <p:cNvSpPr txBox="1"/>
          <p:nvPr/>
        </p:nvSpPr>
        <p:spPr>
          <a:xfrm>
            <a:off x="1154199" y="4464342"/>
            <a:ext cx="4551219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RandomizedSearchCV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와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GridSearchCV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사용하여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max_depth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learning_rate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min_child_weight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colsample_bytree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이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가지 파라미터 들을 튜닝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best_parameter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는 각각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7, 0.12, 4, 0.6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ECFF6F-A32B-46A4-BA94-67077A1EA4E2}"/>
              </a:ext>
            </a:extLst>
          </p:cNvPr>
          <p:cNvSpPr txBox="1"/>
          <p:nvPr/>
        </p:nvSpPr>
        <p:spPr>
          <a:xfrm>
            <a:off x="1154198" y="3740769"/>
            <a:ext cx="29418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하이퍼</a:t>
            </a: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파라미터 튜닝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AA7D949-7EA2-4183-B92B-84928EBD548A}"/>
              </a:ext>
            </a:extLst>
          </p:cNvPr>
          <p:cNvCxnSpPr>
            <a:cxnSpLocks/>
          </p:cNvCxnSpPr>
          <p:nvPr/>
        </p:nvCxnSpPr>
        <p:spPr>
          <a:xfrm>
            <a:off x="0" y="4287474"/>
            <a:ext cx="5705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E0059E-6D2C-42CD-A9E7-9B5CDDC7ECF4}"/>
              </a:ext>
            </a:extLst>
          </p:cNvPr>
          <p:cNvGrpSpPr/>
          <p:nvPr/>
        </p:nvGrpSpPr>
        <p:grpSpPr>
          <a:xfrm>
            <a:off x="1289710" y="1335949"/>
            <a:ext cx="9533092" cy="1957079"/>
            <a:chOff x="1247844" y="1335949"/>
            <a:chExt cx="9533092" cy="195707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A7F09E-9810-4CD0-8952-A907AD9A0205}"/>
                </a:ext>
              </a:extLst>
            </p:cNvPr>
            <p:cNvSpPr/>
            <p:nvPr/>
          </p:nvSpPr>
          <p:spPr>
            <a:xfrm>
              <a:off x="1247844" y="1995178"/>
              <a:ext cx="1896674" cy="644400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E923DC-084A-4BDA-AC78-794F62637AFE}"/>
                </a:ext>
              </a:extLst>
            </p:cNvPr>
            <p:cNvSpPr/>
            <p:nvPr/>
          </p:nvSpPr>
          <p:spPr>
            <a:xfrm>
              <a:off x="3156949" y="1995173"/>
              <a:ext cx="1896674" cy="644400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91B407-78A4-4A8C-A2EE-A2D34CDDF380}"/>
                </a:ext>
              </a:extLst>
            </p:cNvPr>
            <p:cNvSpPr/>
            <p:nvPr/>
          </p:nvSpPr>
          <p:spPr>
            <a:xfrm>
              <a:off x="5066054" y="1995173"/>
              <a:ext cx="1896674" cy="644400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010C5E8-AE7D-4DDD-9F54-D4CD1169E7A5}"/>
                </a:ext>
              </a:extLst>
            </p:cNvPr>
            <p:cNvSpPr/>
            <p:nvPr/>
          </p:nvSpPr>
          <p:spPr>
            <a:xfrm>
              <a:off x="6975159" y="1995173"/>
              <a:ext cx="1896674" cy="644400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8636716-CEDB-4EAF-A34E-7484E0C89A95}"/>
                </a:ext>
              </a:extLst>
            </p:cNvPr>
            <p:cNvSpPr/>
            <p:nvPr/>
          </p:nvSpPr>
          <p:spPr>
            <a:xfrm>
              <a:off x="8884262" y="1995173"/>
              <a:ext cx="1896674" cy="644400"/>
            </a:xfrm>
            <a:prstGeom prst="rect">
              <a:avLst/>
            </a:prstGeom>
            <a:solidFill>
              <a:srgbClr val="B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82B4F5D-57C9-416C-9F47-9B5263D0AA25}"/>
                </a:ext>
              </a:extLst>
            </p:cNvPr>
            <p:cNvSpPr/>
            <p:nvPr/>
          </p:nvSpPr>
          <p:spPr>
            <a:xfrm>
              <a:off x="1247844" y="1335954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88AD477-FC90-485A-A5C9-BD769383B66C}"/>
                </a:ext>
              </a:extLst>
            </p:cNvPr>
            <p:cNvSpPr/>
            <p:nvPr/>
          </p:nvSpPr>
          <p:spPr>
            <a:xfrm>
              <a:off x="3156949" y="1335949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6A568B8-86F9-4F22-8CA4-CAEB5048BEF5}"/>
                </a:ext>
              </a:extLst>
            </p:cNvPr>
            <p:cNvSpPr/>
            <p:nvPr/>
          </p:nvSpPr>
          <p:spPr>
            <a:xfrm>
              <a:off x="5066054" y="1335949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A9B11BB-85C6-45A6-ACB6-042997E45178}"/>
                </a:ext>
              </a:extLst>
            </p:cNvPr>
            <p:cNvSpPr/>
            <p:nvPr/>
          </p:nvSpPr>
          <p:spPr>
            <a:xfrm>
              <a:off x="6975159" y="1335949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F7B3432-71E9-400B-AE4E-015B2C41444F}"/>
                </a:ext>
              </a:extLst>
            </p:cNvPr>
            <p:cNvSpPr/>
            <p:nvPr/>
          </p:nvSpPr>
          <p:spPr>
            <a:xfrm>
              <a:off x="8884262" y="1335949"/>
              <a:ext cx="1896674" cy="643837"/>
            </a:xfrm>
            <a:prstGeom prst="rect">
              <a:avLst/>
            </a:prstGeom>
            <a:solidFill>
              <a:srgbClr val="028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B9F9158-21A0-4186-9662-3A2F5D3A46DB}"/>
                </a:ext>
              </a:extLst>
            </p:cNvPr>
            <p:cNvSpPr txBox="1"/>
            <p:nvPr/>
          </p:nvSpPr>
          <p:spPr>
            <a:xfrm>
              <a:off x="1496663" y="1488595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MODEL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32E27B1-59C5-4960-9AEB-761E4EBBE591}"/>
                </a:ext>
              </a:extLst>
            </p:cNvPr>
            <p:cNvSpPr txBox="1"/>
            <p:nvPr/>
          </p:nvSpPr>
          <p:spPr>
            <a:xfrm>
              <a:off x="1434604" y="2148096"/>
              <a:ext cx="1523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검증 데이터 수치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4A27862-DE37-422C-89FC-641398CC876E}"/>
                </a:ext>
              </a:extLst>
            </p:cNvPr>
            <p:cNvSpPr txBox="1"/>
            <p:nvPr/>
          </p:nvSpPr>
          <p:spPr>
            <a:xfrm>
              <a:off x="3410104" y="1365480"/>
              <a:ext cx="13903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Accuracy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정확도</a:t>
              </a: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​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1E13159-4568-41DD-95E9-2C5EF0C7F494}"/>
                </a:ext>
              </a:extLst>
            </p:cNvPr>
            <p:cNvSpPr txBox="1"/>
            <p:nvPr/>
          </p:nvSpPr>
          <p:spPr>
            <a:xfrm>
              <a:off x="5306778" y="1380868"/>
              <a:ext cx="13903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Precision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정밀도</a:t>
              </a: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endParaRPr kumimoji="0" lang="en-US" altLang="ko-KR" sz="18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11FD99E-02AB-411F-AADD-3BA1ECFD9A73}"/>
                </a:ext>
              </a:extLst>
            </p:cNvPr>
            <p:cNvSpPr txBox="1"/>
            <p:nvPr/>
          </p:nvSpPr>
          <p:spPr>
            <a:xfrm>
              <a:off x="7228314" y="1380868"/>
              <a:ext cx="13903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Recall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-1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재현율</a:t>
              </a: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DD52728-E280-423F-A5D5-A8EB9483A909}"/>
                </a:ext>
              </a:extLst>
            </p:cNvPr>
            <p:cNvSpPr txBox="1"/>
            <p:nvPr/>
          </p:nvSpPr>
          <p:spPr>
            <a:xfrm>
              <a:off x="9137417" y="1380868"/>
              <a:ext cx="13903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F1 score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(F1 </a:t>
              </a:r>
              <a:r>
                <a:rPr kumimoji="0" lang="ko-KR" altLang="en-US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점수​</a:t>
              </a:r>
              <a:r>
                <a:rPr kumimoji="0" lang="en-US" altLang="ko-KR" sz="1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+mn-cs"/>
                </a:rPr>
                <a:t>)</a:t>
              </a:r>
              <a:endParaRPr kumimoji="0" lang="en-US" altLang="ko-KR" sz="1800" b="0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90BAA68-A1DB-434C-975D-29B1E60A484F}"/>
                </a:ext>
              </a:extLst>
            </p:cNvPr>
            <p:cNvSpPr txBox="1"/>
            <p:nvPr/>
          </p:nvSpPr>
          <p:spPr>
            <a:xfrm>
              <a:off x="3410104" y="214809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0.96007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3C13C9-4663-4B40-B5BE-5BD3CD5FE4C6}"/>
                </a:ext>
              </a:extLst>
            </p:cNvPr>
            <p:cNvSpPr txBox="1"/>
            <p:nvPr/>
          </p:nvSpPr>
          <p:spPr>
            <a:xfrm>
              <a:off x="5306778" y="214809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0.65735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13D10CA-507D-4D36-9500-DE129C9FEA42}"/>
                </a:ext>
              </a:extLst>
            </p:cNvPr>
            <p:cNvSpPr txBox="1"/>
            <p:nvPr/>
          </p:nvSpPr>
          <p:spPr>
            <a:xfrm>
              <a:off x="7215883" y="214809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0.81076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0388273-94BB-49F6-BAE0-909B24BA37B9}"/>
                </a:ext>
              </a:extLst>
            </p:cNvPr>
            <p:cNvSpPr txBox="1"/>
            <p:nvPr/>
          </p:nvSpPr>
          <p:spPr>
            <a:xfrm>
              <a:off x="9137417" y="214809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0.72604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15A7C73-938F-437B-B0F0-4D03837864B0}"/>
                </a:ext>
              </a:extLst>
            </p:cNvPr>
            <p:cNvSpPr/>
            <p:nvPr/>
          </p:nvSpPr>
          <p:spPr>
            <a:xfrm>
              <a:off x="1247844" y="2648628"/>
              <a:ext cx="1896674" cy="644400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0E96C6E-49F3-4798-82C3-D52062C7863C}"/>
                </a:ext>
              </a:extLst>
            </p:cNvPr>
            <p:cNvSpPr/>
            <p:nvPr/>
          </p:nvSpPr>
          <p:spPr>
            <a:xfrm>
              <a:off x="3156949" y="2648623"/>
              <a:ext cx="1896674" cy="644400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347343B-5965-45CE-B03D-1B905766FF5C}"/>
                </a:ext>
              </a:extLst>
            </p:cNvPr>
            <p:cNvSpPr/>
            <p:nvPr/>
          </p:nvSpPr>
          <p:spPr>
            <a:xfrm>
              <a:off x="5066054" y="2648623"/>
              <a:ext cx="1896674" cy="644400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0E10776-FD76-44AC-AC7E-EAF9F924144F}"/>
                </a:ext>
              </a:extLst>
            </p:cNvPr>
            <p:cNvSpPr/>
            <p:nvPr/>
          </p:nvSpPr>
          <p:spPr>
            <a:xfrm>
              <a:off x="6975159" y="2648623"/>
              <a:ext cx="1896674" cy="644400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1DDEEA-2370-44D4-BA95-3536260CF408}"/>
                </a:ext>
              </a:extLst>
            </p:cNvPr>
            <p:cNvSpPr/>
            <p:nvPr/>
          </p:nvSpPr>
          <p:spPr>
            <a:xfrm>
              <a:off x="8884262" y="2648623"/>
              <a:ext cx="1896674" cy="644400"/>
            </a:xfrm>
            <a:prstGeom prst="rect">
              <a:avLst/>
            </a:prstGeom>
            <a:solidFill>
              <a:srgbClr val="D3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36B5FCC-9167-4F61-8A51-2F5D587A6055}"/>
                </a:ext>
              </a:extLst>
            </p:cNvPr>
            <p:cNvSpPr txBox="1"/>
            <p:nvPr/>
          </p:nvSpPr>
          <p:spPr>
            <a:xfrm>
              <a:off x="1380637" y="2678436"/>
              <a:ext cx="1631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테스트 데이터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최종 결과</a:t>
              </a:r>
              <a:endPara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622EAE0-0620-4E42-9DE2-D5A351632A73}"/>
                </a:ext>
              </a:extLst>
            </p:cNvPr>
            <p:cNvSpPr txBox="1"/>
            <p:nvPr/>
          </p:nvSpPr>
          <p:spPr>
            <a:xfrm>
              <a:off x="3410104" y="280154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0.96002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F1F05B1-3936-4D4B-8D60-A44135336674}"/>
                </a:ext>
              </a:extLst>
            </p:cNvPr>
            <p:cNvSpPr txBox="1"/>
            <p:nvPr/>
          </p:nvSpPr>
          <p:spPr>
            <a:xfrm>
              <a:off x="5306778" y="280154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0.65765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414F7E9-8A13-4118-AEDC-CF59C4F7B6D7}"/>
                </a:ext>
              </a:extLst>
            </p:cNvPr>
            <p:cNvSpPr txBox="1"/>
            <p:nvPr/>
          </p:nvSpPr>
          <p:spPr>
            <a:xfrm>
              <a:off x="7215883" y="280154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0.80781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E435678-B025-4ED6-B456-BC19C1C9EA33}"/>
                </a:ext>
              </a:extLst>
            </p:cNvPr>
            <p:cNvSpPr txBox="1"/>
            <p:nvPr/>
          </p:nvSpPr>
          <p:spPr>
            <a:xfrm>
              <a:off x="9137417" y="2801546"/>
              <a:ext cx="1390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+mn-cs"/>
                </a:rPr>
                <a:t>0.72504</a:t>
              </a:r>
            </a:p>
          </p:txBody>
        </p:sp>
      </p:grpSp>
      <p:pic>
        <p:nvPicPr>
          <p:cNvPr id="129" name="Google Shape;390;g240f27a698b_2_22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26546F2-5884-432A-95F9-30ECC7D8AE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9136" y="4182768"/>
            <a:ext cx="2542659" cy="204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391;g240f27a698b_2_22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6EF16CE7-DD5C-49F1-90E9-D65D6C0132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372" y="4182768"/>
            <a:ext cx="2542659" cy="204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B5437F5-29CB-4420-A28A-F69B0FF6B16E}"/>
              </a:ext>
            </a:extLst>
          </p:cNvPr>
          <p:cNvSpPr txBox="1"/>
          <p:nvPr/>
        </p:nvSpPr>
        <p:spPr>
          <a:xfrm>
            <a:off x="6247505" y="3731623"/>
            <a:ext cx="2314290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검증 데이터 사용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8AAAD43-690C-4881-943B-CEC86DB0679E}"/>
              </a:ext>
            </a:extLst>
          </p:cNvPr>
          <p:cNvSpPr txBox="1"/>
          <p:nvPr/>
        </p:nvSpPr>
        <p:spPr>
          <a:xfrm>
            <a:off x="9009741" y="3731623"/>
            <a:ext cx="2314290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테스트 데이터 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0171F-8158-F3F2-F12D-F94F71742A3F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35685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516036" y="2967335"/>
            <a:ext cx="3142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rPr>
              <a:t>리텐션분석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76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489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1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FFF0A5-B455-45B1-9751-73274C70CAEE}"/>
              </a:ext>
            </a:extLst>
          </p:cNvPr>
          <p:cNvSpPr txBox="1"/>
          <p:nvPr/>
        </p:nvSpPr>
        <p:spPr>
          <a:xfrm>
            <a:off x="622974" y="362475"/>
            <a:ext cx="13484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리텐션</a:t>
            </a:r>
            <a:endParaRPr kumimoji="0" lang="ko-KR" altLang="en-US" sz="33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1CCF27-2F05-49B0-AFC8-0CE57A94155B}"/>
              </a:ext>
            </a:extLst>
          </p:cNvPr>
          <p:cNvSpPr/>
          <p:nvPr/>
        </p:nvSpPr>
        <p:spPr>
          <a:xfrm>
            <a:off x="308044" y="1727791"/>
            <a:ext cx="11575912" cy="43114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3C0470-232E-432C-ACCB-63E03CE98A4C}"/>
              </a:ext>
            </a:extLst>
          </p:cNvPr>
          <p:cNvSpPr/>
          <p:nvPr/>
        </p:nvSpPr>
        <p:spPr>
          <a:xfrm>
            <a:off x="350573" y="1767600"/>
            <a:ext cx="3883289" cy="272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13E6EB-9528-486B-AC9C-B27F583D388D}"/>
              </a:ext>
            </a:extLst>
          </p:cNvPr>
          <p:cNvSpPr txBox="1"/>
          <p:nvPr/>
        </p:nvSpPr>
        <p:spPr>
          <a:xfrm>
            <a:off x="401279" y="2203938"/>
            <a:ext cx="17091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롤링 </a:t>
            </a:r>
            <a:r>
              <a:rPr kumimoji="0" lang="ko-KR" altLang="en-US" sz="25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리텐션</a:t>
            </a:r>
            <a:endParaRPr kumimoji="0" lang="ko-KR" altLang="en-US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C4BFE96-39B4-4BE9-B89A-A4201EC1CC36}"/>
              </a:ext>
            </a:extLst>
          </p:cNvPr>
          <p:cNvCxnSpPr>
            <a:cxnSpLocks/>
          </p:cNvCxnSpPr>
          <p:nvPr/>
        </p:nvCxnSpPr>
        <p:spPr>
          <a:xfrm>
            <a:off x="538072" y="1977624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760A30C-ACA3-4D94-A2BF-8836B01D4C47}"/>
              </a:ext>
            </a:extLst>
          </p:cNvPr>
          <p:cNvSpPr txBox="1"/>
          <p:nvPr/>
        </p:nvSpPr>
        <p:spPr>
          <a:xfrm>
            <a:off x="404419" y="2702749"/>
            <a:ext cx="3639501" cy="154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사용자들이 서비스를 얼마나 꾸준히 이용하고 있는지를 보여주는 지표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롤링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리텐션의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한 종류로 기준일을 포함하여 그 이후에 한 번이라도 재방문한 사용자의 비율을 나타냄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9CFCEE-5E92-4D86-9C9B-1871FA98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65" y="1767600"/>
            <a:ext cx="7546894" cy="422962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5C0588A-C1D5-470F-9A4E-309DB01E325B}"/>
              </a:ext>
            </a:extLst>
          </p:cNvPr>
          <p:cNvSpPr txBox="1"/>
          <p:nvPr/>
        </p:nvSpPr>
        <p:spPr>
          <a:xfrm>
            <a:off x="404419" y="4641192"/>
            <a:ext cx="3639501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구매 기록 데이터를 이용한 그래프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구매일 포함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 이내에 재구매가 없으면  이탈한 것으로 간주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최근 약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 동안 구매 감소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8D3D4-AB36-1C86-F846-99AC58C67B42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1196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CC58EF91-8F53-4897-AA40-342E437CB7EC}"/>
              </a:ext>
            </a:extLst>
          </p:cNvPr>
          <p:cNvSpPr txBox="1"/>
          <p:nvPr/>
        </p:nvSpPr>
        <p:spPr>
          <a:xfrm>
            <a:off x="538480" y="2301313"/>
            <a:ext cx="3076484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가입한 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년이 넘고 구매가 최근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 이내에 이루어진 고객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2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>
            <a:cxnSpLocks/>
            <a:stCxn id="40" idx="2"/>
            <a:endCxn id="24" idx="6"/>
          </p:cNvCxnSpPr>
          <p:nvPr/>
        </p:nvCxnSpPr>
        <p:spPr>
          <a:xfrm flipH="1" flipV="1">
            <a:off x="5451218" y="2663761"/>
            <a:ext cx="1087450" cy="74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571835" y="3543144"/>
            <a:ext cx="0" cy="47477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451218" y="4897305"/>
            <a:ext cx="1087450" cy="74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692452" y="4017922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692452" y="1784378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6538668" y="4025349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089971" y="2125804"/>
            <a:ext cx="963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활동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고객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33462-6FE9-468F-A78E-3DBC82280196}"/>
              </a:ext>
            </a:extLst>
          </p:cNvPr>
          <p:cNvSpPr txBox="1"/>
          <p:nvPr/>
        </p:nvSpPr>
        <p:spPr>
          <a:xfrm>
            <a:off x="4089972" y="4358696"/>
            <a:ext cx="963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신규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고객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8DC88-1D17-496B-812F-CE3120686250}"/>
              </a:ext>
            </a:extLst>
          </p:cNvPr>
          <p:cNvSpPr txBox="1"/>
          <p:nvPr/>
        </p:nvSpPr>
        <p:spPr>
          <a:xfrm>
            <a:off x="6936187" y="4366123"/>
            <a:ext cx="963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휴면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고객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63BE859-8644-4099-978B-8332C0138A08}"/>
              </a:ext>
            </a:extLst>
          </p:cNvPr>
          <p:cNvSpPr/>
          <p:nvPr/>
        </p:nvSpPr>
        <p:spPr>
          <a:xfrm>
            <a:off x="6538668" y="1791805"/>
            <a:ext cx="1758766" cy="1758766"/>
          </a:xfrm>
          <a:prstGeom prst="ellipse">
            <a:avLst/>
          </a:prstGeom>
          <a:solidFill>
            <a:srgbClr val="F2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54156B-62C2-4367-82C3-490556236CC4}"/>
              </a:ext>
            </a:extLst>
          </p:cNvPr>
          <p:cNvSpPr txBox="1"/>
          <p:nvPr/>
        </p:nvSpPr>
        <p:spPr>
          <a:xfrm>
            <a:off x="6936189" y="2132579"/>
            <a:ext cx="963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복귀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고객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A56172-1F05-459B-88BE-1E0C43367828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>
            <a:off x="7418051" y="3550571"/>
            <a:ext cx="0" cy="47477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A55AF1A-0B9D-400F-B1EA-C8C269666853}"/>
              </a:ext>
            </a:extLst>
          </p:cNvPr>
          <p:cNvSpPr txBox="1"/>
          <p:nvPr/>
        </p:nvSpPr>
        <p:spPr>
          <a:xfrm>
            <a:off x="622974" y="4570260"/>
            <a:ext cx="2991990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최근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 이내에 가입과 첫 구매가 이루어진 고객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A0C9EF-4E49-4F43-A052-15C2ACE77713}"/>
              </a:ext>
            </a:extLst>
          </p:cNvPr>
          <p:cNvSpPr txBox="1"/>
          <p:nvPr/>
        </p:nvSpPr>
        <p:spPr>
          <a:xfrm>
            <a:off x="8374921" y="2196411"/>
            <a:ext cx="3076484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가입한 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년이 넘고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6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개월간 구매 이력이 없다가 최근 다시 구매가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이루어진 고객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3D2DE3-3EAD-41F3-B5BD-1EAF43951BEB}"/>
              </a:ext>
            </a:extLst>
          </p:cNvPr>
          <p:cNvSpPr txBox="1"/>
          <p:nvPr/>
        </p:nvSpPr>
        <p:spPr>
          <a:xfrm>
            <a:off x="8374921" y="4570260"/>
            <a:ext cx="3380868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가입한 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년이 넘고 최근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 동안 구매 이력이 없는 고객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2FFA3F-8B73-48A1-862A-947CC8FD0835}"/>
              </a:ext>
            </a:extLst>
          </p:cNvPr>
          <p:cNvSpPr txBox="1"/>
          <p:nvPr/>
        </p:nvSpPr>
        <p:spPr>
          <a:xfrm>
            <a:off x="622974" y="362475"/>
            <a:ext cx="57182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 세분화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구매 기록에 따른 고객 분류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62866-33CF-551C-477F-9AB651A4A29F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40743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5659E9-6177-4B5E-A96E-1699B309F6E0}"/>
              </a:ext>
            </a:extLst>
          </p:cNvPr>
          <p:cNvSpPr/>
          <p:nvPr/>
        </p:nvSpPr>
        <p:spPr>
          <a:xfrm>
            <a:off x="660400" y="1571309"/>
            <a:ext cx="10745217" cy="45481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DA927FC-04CD-4CC5-B5E9-7D9D2EE8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86" y="1618427"/>
            <a:ext cx="5452386" cy="446188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EAFDBB-50DD-4E24-B415-C3ACD22D32E2}"/>
              </a:ext>
            </a:extLst>
          </p:cNvPr>
          <p:cNvSpPr/>
          <p:nvPr/>
        </p:nvSpPr>
        <p:spPr>
          <a:xfrm>
            <a:off x="711922" y="2655593"/>
            <a:ext cx="5147619" cy="3424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F93DB4-295C-460F-AC92-201BDEC82415}"/>
              </a:ext>
            </a:extLst>
          </p:cNvPr>
          <p:cNvSpPr txBox="1"/>
          <p:nvPr/>
        </p:nvSpPr>
        <p:spPr>
          <a:xfrm>
            <a:off x="879572" y="3064339"/>
            <a:ext cx="3561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복귀 고객과 휴면 고객의</a:t>
            </a: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재구매 날짜 간격 차이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9C60460-A1FE-4E00-9C75-222E26D93631}"/>
              </a:ext>
            </a:extLst>
          </p:cNvPr>
          <p:cNvCxnSpPr>
            <a:cxnSpLocks/>
          </p:cNvCxnSpPr>
          <p:nvPr/>
        </p:nvCxnSpPr>
        <p:spPr>
          <a:xfrm>
            <a:off x="990164" y="290373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CAA4F3-F014-4A80-9788-512D08A0212B}"/>
              </a:ext>
            </a:extLst>
          </p:cNvPr>
          <p:cNvSpPr txBox="1"/>
          <p:nvPr/>
        </p:nvSpPr>
        <p:spPr>
          <a:xfrm>
            <a:off x="879572" y="1641039"/>
            <a:ext cx="4808847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구매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리텐션율을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올리기 위해 구매가 활발한 고객들보다 복귀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휴면 고객의 구매를 늘리는 것이 중요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따라서 복귀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휴면 고객의 분석을 통해 </a:t>
            </a:r>
            <a:r>
              <a:rPr kumimoji="0" lang="ko-KR" altLang="en-US" sz="16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리텐션율의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상승 방법을 구상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DBAC07-D0E0-4EFC-B36C-964B7F2D439C}"/>
              </a:ext>
            </a:extLst>
          </p:cNvPr>
          <p:cNvSpPr txBox="1"/>
          <p:nvPr/>
        </p:nvSpPr>
        <p:spPr>
          <a:xfrm>
            <a:off x="879572" y="4084435"/>
            <a:ext cx="4808847" cy="183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복귀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휴면 고객 중 세 번 이상 구매가 이루어진 고객들의 기록에서 구매간 간격의 차를 나타낸 그래프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예를 들어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A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의 재구매가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365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일 뒤에 이루어졌다면 세 번째 구매는 약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363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일에서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367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일 후에 이루어짐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재구매 날짜 간격의 차이를 줄인다면 휴면 고객과 복귀 고객을 활동 고객으로 전환할 수 있을 것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050850-E01D-4656-8776-089D04DB67B1}"/>
              </a:ext>
            </a:extLst>
          </p:cNvPr>
          <p:cNvSpPr txBox="1"/>
          <p:nvPr/>
        </p:nvSpPr>
        <p:spPr>
          <a:xfrm>
            <a:off x="622974" y="362475"/>
            <a:ext cx="58817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 분석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리텐션율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상승을 위한 고객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7F5AD-08D7-CB10-9683-F908696B38CD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37128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E513A0-961F-4BCD-8645-2CAACCF97D45}"/>
              </a:ext>
            </a:extLst>
          </p:cNvPr>
          <p:cNvSpPr/>
          <p:nvPr/>
        </p:nvSpPr>
        <p:spPr>
          <a:xfrm>
            <a:off x="538480" y="1727791"/>
            <a:ext cx="11071825" cy="43114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7D492D-82AA-4035-BE83-71E71358B3E1}"/>
              </a:ext>
            </a:extLst>
          </p:cNvPr>
          <p:cNvSpPr/>
          <p:nvPr/>
        </p:nvSpPr>
        <p:spPr>
          <a:xfrm>
            <a:off x="581010" y="1767600"/>
            <a:ext cx="3844942" cy="422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E0F91-3BC3-4403-A2AA-50F3DC0C8FD1}"/>
              </a:ext>
            </a:extLst>
          </p:cNvPr>
          <p:cNvSpPr txBox="1"/>
          <p:nvPr/>
        </p:nvSpPr>
        <p:spPr>
          <a:xfrm>
            <a:off x="631715" y="2203938"/>
            <a:ext cx="3299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복귀 고객과 휴면 고객의</a:t>
            </a:r>
            <a:endParaRPr kumimoji="0" lang="en-US" altLang="ko-KR" sz="25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재구매 시기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312E3B-5FBD-49C9-A5C3-3FD86433BA20}"/>
              </a:ext>
            </a:extLst>
          </p:cNvPr>
          <p:cNvCxnSpPr>
            <a:cxnSpLocks/>
          </p:cNvCxnSpPr>
          <p:nvPr/>
        </p:nvCxnSpPr>
        <p:spPr>
          <a:xfrm>
            <a:off x="768508" y="1977624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7BD08F-36B3-40FA-ADB9-104183CFB168}"/>
              </a:ext>
            </a:extLst>
          </p:cNvPr>
          <p:cNvSpPr txBox="1"/>
          <p:nvPr/>
        </p:nvSpPr>
        <p:spPr>
          <a:xfrm>
            <a:off x="634855" y="3254309"/>
            <a:ext cx="3639501" cy="154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복귀 고객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대체로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월과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월에 재구매 수가 높고 그 후로 급락하는 모습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약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6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개월 간격으로 반복적인 패턴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휴면 고객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미세하지만 대부분 여름에 재구매 수가 소폭 증가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EF54A-05F5-4548-B378-6D3E43FB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00" y="1767600"/>
            <a:ext cx="7076825" cy="4219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EF5FE1B-F062-4B08-BF50-BD156128BAA2}"/>
              </a:ext>
            </a:extLst>
          </p:cNvPr>
          <p:cNvSpPr txBox="1"/>
          <p:nvPr/>
        </p:nvSpPr>
        <p:spPr>
          <a:xfrm>
            <a:off x="622974" y="362475"/>
            <a:ext cx="58817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 분석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리텐션율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상승을 위한 고객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1712C-4ABE-7E2D-C6BD-50D43B4C7B40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27612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51E7D8-1FF1-479D-9938-89E5EB1C0224}"/>
              </a:ext>
            </a:extLst>
          </p:cNvPr>
          <p:cNvSpPr/>
          <p:nvPr/>
        </p:nvSpPr>
        <p:spPr>
          <a:xfrm>
            <a:off x="689321" y="1453267"/>
            <a:ext cx="4925191" cy="483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29418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사용된 프로모션 코드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FFA3A1-3277-4168-8F49-9AC42AB037E4}"/>
              </a:ext>
            </a:extLst>
          </p:cNvPr>
          <p:cNvSpPr txBox="1"/>
          <p:nvPr/>
        </p:nvSpPr>
        <p:spPr>
          <a:xfrm>
            <a:off x="856971" y="2579202"/>
            <a:ext cx="4592215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사용된 프로모션 중 상위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3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개의 항목 확인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가장 많이 사용된 코드는 휴면 고객은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WEEKENDSERU,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나머지 고객들은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AZ2022.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654CC0D-0C23-45C6-B29C-C29F1430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568" y="1452551"/>
            <a:ext cx="2922682" cy="234746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958174C-FDAB-493C-847E-8C9CDF0587A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00" y="1452516"/>
            <a:ext cx="2923200" cy="23472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64F6FAA-BB93-4A42-BF9B-FA0F9C03884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56400" y="3960000"/>
            <a:ext cx="2923200" cy="23292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407BDF5-B005-4989-9776-8483CB802DF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30800" y="3960000"/>
            <a:ext cx="2923200" cy="2329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87790C-F322-4C68-9B15-7300AC930B68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1CBD08-1A83-4F51-818E-AE260D1FF25A}"/>
              </a:ext>
            </a:extLst>
          </p:cNvPr>
          <p:cNvSpPr txBox="1"/>
          <p:nvPr/>
        </p:nvSpPr>
        <p:spPr>
          <a:xfrm>
            <a:off x="622974" y="362475"/>
            <a:ext cx="58817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 분석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리텐션율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상승을 위한 고객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B0618-C453-9DC6-5904-A9FFCB8C9E8C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14127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51E7D8-1FF1-479D-9938-89E5EB1C0224}"/>
              </a:ext>
            </a:extLst>
          </p:cNvPr>
          <p:cNvSpPr/>
          <p:nvPr/>
        </p:nvSpPr>
        <p:spPr>
          <a:xfrm>
            <a:off x="689321" y="1453267"/>
            <a:ext cx="4925191" cy="483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29418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사용된 프로모션 코드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FFA3A1-3277-4168-8F49-9AC42AB037E4}"/>
              </a:ext>
            </a:extLst>
          </p:cNvPr>
          <p:cNvSpPr txBox="1"/>
          <p:nvPr/>
        </p:nvSpPr>
        <p:spPr>
          <a:xfrm>
            <a:off x="856971" y="2579202"/>
            <a:ext cx="4592215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사용된 프로모션 중 상위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3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개의 항목 확인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가장 많이 사용된 코드는 휴면 고객은</a:t>
            </a:r>
            <a:endParaRPr kumimoji="0" lang="en-US" altLang="ko-KR" sz="16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WEEKENDSERU,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나머지 고객들은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AZ2022.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F606BF-0FBB-4AF0-9387-6744DACAD6B8}"/>
              </a:ext>
            </a:extLst>
          </p:cNvPr>
          <p:cNvSpPr txBox="1"/>
          <p:nvPr/>
        </p:nvSpPr>
        <p:spPr>
          <a:xfrm>
            <a:off x="856971" y="3685325"/>
            <a:ext cx="4592215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WEEKENDSERU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는 주말에 사용되는 코드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AZ2022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코드와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BUYMORE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코드는 평일에 사용할 수 있는 코드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1D543BA-07AD-4E72-979C-CB0C8A8A36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00" y="1454400"/>
            <a:ext cx="2923200" cy="2347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9F5D9AB-6404-41AA-A342-D102F004C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00" y="1454400"/>
            <a:ext cx="2923200" cy="23472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F28D16-A762-41B6-8903-50BC35D914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56400" y="3960000"/>
            <a:ext cx="2923200" cy="23292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C1E7A61-2E70-4E9E-A679-37B8A942BD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30800" y="3960000"/>
            <a:ext cx="2923200" cy="2329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5DE523E-8CE0-418B-B989-42D70F27EB91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F5F5A0-6218-4E29-BA90-E83D49FAE171}"/>
              </a:ext>
            </a:extLst>
          </p:cNvPr>
          <p:cNvSpPr txBox="1"/>
          <p:nvPr/>
        </p:nvSpPr>
        <p:spPr>
          <a:xfrm>
            <a:off x="622974" y="362475"/>
            <a:ext cx="58817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 분석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리텐션율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상승을 위한 고객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15BBD-EFDA-AD0D-031E-321F716572B9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42840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51E7D8-1FF1-479D-9938-89E5EB1C0224}"/>
              </a:ext>
            </a:extLst>
          </p:cNvPr>
          <p:cNvSpPr/>
          <p:nvPr/>
        </p:nvSpPr>
        <p:spPr>
          <a:xfrm>
            <a:off x="689321" y="1453267"/>
            <a:ext cx="4925191" cy="483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7D74AD22-153F-45E7-9452-0E57F11E8F3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00" y="1454400"/>
            <a:ext cx="2923200" cy="2347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33B8E34-9D52-4F7D-8DE3-1EAD4FCCADC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00" y="1454400"/>
            <a:ext cx="2923200" cy="2347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318B79B-0BEA-4D1E-ADD0-10DC6355732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56400" y="3960000"/>
            <a:ext cx="2923200" cy="2329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DE350C2-C590-4CE0-8E2E-9E814BAE16A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30800" y="3960000"/>
            <a:ext cx="2923200" cy="2329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157936C-7AD7-4F01-9994-B19FE1347D54}"/>
              </a:ext>
            </a:extLst>
          </p:cNvPr>
          <p:cNvSpPr txBox="1"/>
          <p:nvPr/>
        </p:nvSpPr>
        <p:spPr>
          <a:xfrm>
            <a:off x="856971" y="1884039"/>
            <a:ext cx="32335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구매가 이루어지는 시간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9B6B3F-EDA6-4AF8-8C14-39912B06518D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B727F9-7FBE-46DD-8C3E-A168EC5051D8}"/>
              </a:ext>
            </a:extLst>
          </p:cNvPr>
          <p:cNvSpPr txBox="1"/>
          <p:nvPr/>
        </p:nvSpPr>
        <p:spPr>
          <a:xfrm>
            <a:off x="856971" y="2579202"/>
            <a:ext cx="4592215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휴면고객을 제외한 나머지 고객들은 평일과 주말의 구매 횟수 차이가 크지 않지만 휴면 고객은 월요일을 뺀 평일과 주말의 구매 횟수 차이가 큼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E07F64-D235-4441-B91A-7BD9F7048730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FD90E-8E72-4D36-A31B-452A806D9865}"/>
              </a:ext>
            </a:extLst>
          </p:cNvPr>
          <p:cNvSpPr txBox="1"/>
          <p:nvPr/>
        </p:nvSpPr>
        <p:spPr>
          <a:xfrm>
            <a:off x="622974" y="362475"/>
            <a:ext cx="58817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 분석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리텐션율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상승을 위한 고객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3EBE1-7BA5-945B-F5D9-0D3A3E2C0418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246978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51E7D8-1FF1-479D-9938-89E5EB1C0224}"/>
              </a:ext>
            </a:extLst>
          </p:cNvPr>
          <p:cNvSpPr/>
          <p:nvPr/>
        </p:nvSpPr>
        <p:spPr>
          <a:xfrm>
            <a:off x="689321" y="1453267"/>
            <a:ext cx="4925191" cy="483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32335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구매가 이루어지는 시간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FFA3A1-3277-4168-8F49-9AC42AB037E4}"/>
              </a:ext>
            </a:extLst>
          </p:cNvPr>
          <p:cNvSpPr txBox="1"/>
          <p:nvPr/>
        </p:nvSpPr>
        <p:spPr>
          <a:xfrm>
            <a:off x="856971" y="3691632"/>
            <a:ext cx="4592215" cy="183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휴면 고객의 경우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오전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시부터 오후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시까지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13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시간 동안 구매가 적고 오후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5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시부터 오전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3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시까지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11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시간 동안 구매가 상대적으로 많음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전체적으로 오전보다는 오후 시간대의 구매를 선호하고 대체적으로 오후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10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시에 가장 활발한 구매가 이루어 짐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 7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시에서 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9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 사이의 구매 활동이 가장 적음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E9D5AB-DC97-42BB-AA4C-7FFB545A4AB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00" y="1454400"/>
            <a:ext cx="2923200" cy="2347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1E30C3-6DF6-428C-9658-54E8BC5F5F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00" y="1454400"/>
            <a:ext cx="2923200" cy="234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F64E8E-056C-4ACC-8DAB-74BF833821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56400" y="3960000"/>
            <a:ext cx="2923200" cy="232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C94DBD-A0FD-4074-8174-50A7783EC2D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30800" y="3960000"/>
            <a:ext cx="2923200" cy="2329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4B88A7-E486-43F9-8CF3-C6EF9A8FC1CB}"/>
              </a:ext>
            </a:extLst>
          </p:cNvPr>
          <p:cNvSpPr txBox="1"/>
          <p:nvPr/>
        </p:nvSpPr>
        <p:spPr>
          <a:xfrm>
            <a:off x="856971" y="2579202"/>
            <a:ext cx="4592215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휴면고객을 제외한 나머지 고객들은 평일과 주말의 구매 횟수 차이가 크지 않지만 휴면 고객은 월요일을 뺀 평일과 주말의 구매 횟수 차이가 큼</a:t>
            </a: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382A46-9668-430C-B85C-293358D14107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CEF13-AEA9-4EE8-B6BF-E9321F543096}"/>
              </a:ext>
            </a:extLst>
          </p:cNvPr>
          <p:cNvSpPr txBox="1"/>
          <p:nvPr/>
        </p:nvSpPr>
        <p:spPr>
          <a:xfrm>
            <a:off x="622974" y="362475"/>
            <a:ext cx="58817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고객 분석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리텐션율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상승을 위한 고객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812AD-723D-2C31-B7D2-E09A13ED7CBC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10245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01644" y="2036558"/>
            <a:ext cx="2527356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01644" y="2036556"/>
            <a:ext cx="2527356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987495" y="2151529"/>
            <a:ext cx="23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알림 서비스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041089" y="2857626"/>
            <a:ext cx="2259420" cy="1887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비슷한 간격을 두고 재구매가 일어나므로 고객별 구매가 이루어진 날짜들을 계산하여 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다음 구매 예정일 이전</a:t>
            </a:r>
            <a:r>
              <a: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예</a:t>
            </a:r>
            <a:r>
              <a: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: 30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일 이전</a:t>
            </a:r>
            <a:r>
              <a: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)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에 알림 서비스를 제공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하여 간격을 줄여 나갈 수 있도록 함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  <a:endParaRPr kumimoji="0" lang="ko-KR" altLang="en-US" sz="14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550332" y="2036558"/>
            <a:ext cx="2527356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550332" y="2036556"/>
            <a:ext cx="2527356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3678824" y="2151529"/>
            <a:ext cx="227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기한제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포인트 도입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3689777" y="2857626"/>
            <a:ext cx="2259420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고객들의 재구매 간격을 줄이기 위해 구매 시 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구매 금액의 일정 부분을 포인트로 지급하고 포인트 사용 기한을 </a:t>
            </a:r>
            <a:r>
              <a: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6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개월로 지정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하여 더 많은 고객들의 재구매가 이루어지도록 유도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  <a:endParaRPr kumimoji="0" lang="ko-KR" altLang="en-US" sz="14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6199020" y="2036558"/>
            <a:ext cx="2527356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6199020" y="2036556"/>
            <a:ext cx="2527356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6327512" y="2151529"/>
            <a:ext cx="227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프로모션 개선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6338465" y="2857626"/>
            <a:ext cx="2259420" cy="240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많은 구매가 이루어지는 것은 대부분 주말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오전보다 오후에 구매가 활발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상대적으로 구매가 적은 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평일 </a:t>
            </a:r>
            <a:r>
              <a: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7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</a:t>
            </a:r>
            <a:r>
              <a: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-9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시 사이에 한시적으로 사용할 수 있는 프로모션 코드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를 도입하여 구매 유도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구매 횟수가 좀 더 많은 시기인 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7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월에 진행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  <a:endParaRPr kumimoji="0" lang="ko-KR" altLang="en-US" sz="14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8847708" y="2036558"/>
            <a:ext cx="2527356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8847708" y="2036556"/>
            <a:ext cx="252735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8976200" y="2151529"/>
            <a:ext cx="227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활동 고객 우대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8EBEE-6206-4D4C-A2C1-E9F0AF605944}"/>
              </a:ext>
            </a:extLst>
          </p:cNvPr>
          <p:cNvSpPr txBox="1"/>
          <p:nvPr/>
        </p:nvSpPr>
        <p:spPr>
          <a:xfrm>
            <a:off x="8987153" y="2857626"/>
            <a:ext cx="2259420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기존 고객들의 이탈을 막기 위하여 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1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년 동안의 구매 횟수에 따라 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등급을 부여해 등급에 따른 혜택을 줌으로써</a:t>
            </a:r>
            <a:r>
              <a: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충성도를 높이고 지속적인 구매</a:t>
            </a:r>
            <a:r>
              <a:rPr kumimoji="0" lang="ko-KR" altLang="en-US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가 이루어질 수 있도록 함</a:t>
            </a:r>
            <a:r>
              <a:rPr kumimoji="0" lang="en-US" altLang="ko-KR" sz="1400" b="0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rPr>
              <a:t>.</a:t>
            </a:r>
            <a:endParaRPr kumimoji="0" lang="ko-KR" altLang="en-US" sz="1400" b="0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Light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0209FD-453F-4A25-AE4E-8E5861ACF5AF}"/>
              </a:ext>
            </a:extLst>
          </p:cNvPr>
          <p:cNvSpPr txBox="1"/>
          <p:nvPr/>
        </p:nvSpPr>
        <p:spPr>
          <a:xfrm flipH="1">
            <a:off x="921313" y="1637549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Item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01</a:t>
            </a:r>
            <a:endParaRPr kumimoji="0" lang="ko-KR" altLang="en-US" sz="2000" b="0" i="0" u="none" strike="noStrike" kern="1200" cap="none" spc="-1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8E090D-BCDA-48FC-A0AB-FAE715E8D8A9}"/>
              </a:ext>
            </a:extLst>
          </p:cNvPr>
          <p:cNvSpPr txBox="1"/>
          <p:nvPr/>
        </p:nvSpPr>
        <p:spPr>
          <a:xfrm flipH="1">
            <a:off x="3570001" y="1637549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Item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02</a:t>
            </a:r>
            <a:endParaRPr kumimoji="0" lang="ko-KR" altLang="en-US" sz="2000" b="0" i="0" u="none" strike="noStrike" kern="1200" cap="none" spc="-1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0073D3-D5A2-4E36-AD8F-15C181DE4191}"/>
              </a:ext>
            </a:extLst>
          </p:cNvPr>
          <p:cNvSpPr txBox="1"/>
          <p:nvPr/>
        </p:nvSpPr>
        <p:spPr>
          <a:xfrm flipH="1">
            <a:off x="6218689" y="1637549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Item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03</a:t>
            </a:r>
            <a:endParaRPr kumimoji="0" lang="ko-KR" altLang="en-US" sz="2000" b="0" i="0" u="none" strike="noStrike" kern="1200" cap="none" spc="-1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7ED4B4-719F-478A-B2B8-0C87E0FFC196}"/>
              </a:ext>
            </a:extLst>
          </p:cNvPr>
          <p:cNvSpPr txBox="1"/>
          <p:nvPr/>
        </p:nvSpPr>
        <p:spPr>
          <a:xfrm flipH="1">
            <a:off x="8867377" y="1637549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Item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 04</a:t>
            </a:r>
            <a:endParaRPr kumimoji="0" lang="ko-KR" altLang="en-US" sz="2000" b="0" i="0" u="none" strike="noStrike" kern="1200" cap="none" spc="-1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 네오 Bold" panose="00000800000000000000" pitchFamily="2" charset="-127"/>
              <a:ea typeface="나눔스퀘어 네오 Bold" panose="00000800000000000000" pitchFamily="2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1189A8-6BF9-4729-8D13-E775DEFDDFD9}"/>
              </a:ext>
            </a:extLst>
          </p:cNvPr>
          <p:cNvSpPr txBox="1"/>
          <p:nvPr/>
        </p:nvSpPr>
        <p:spPr>
          <a:xfrm>
            <a:off x="111760" y="81617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4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BAF27F-90E9-43CC-A8DB-DF82C7AD5E05}"/>
              </a:ext>
            </a:extLst>
          </p:cNvPr>
          <p:cNvSpPr txBox="1"/>
          <p:nvPr/>
        </p:nvSpPr>
        <p:spPr>
          <a:xfrm>
            <a:off x="622974" y="362475"/>
            <a:ext cx="30251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n-cs"/>
              </a:rPr>
              <a:t>액션 아이템 제안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D67B8-F433-251F-879E-E5003357413D}"/>
              </a:ext>
            </a:extLst>
          </p:cNvPr>
          <p:cNvSpPr txBox="1"/>
          <p:nvPr/>
        </p:nvSpPr>
        <p:spPr>
          <a:xfrm>
            <a:off x="734046" y="121920"/>
            <a:ext cx="20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Part4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수행결과</a:t>
            </a:r>
          </a:p>
        </p:txBody>
      </p:sp>
    </p:spTree>
    <p:extLst>
      <p:ext uri="{BB962C8B-B14F-4D97-AF65-F5344CB8AC3E}">
        <p14:creationId xmlns:p14="http://schemas.microsoft.com/office/powerpoint/2010/main" val="233376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499258" y="3276485"/>
            <a:ext cx="519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자체 평가 의견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5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>
            <a:cxnSpLocks/>
          </p:cNvCxnSpPr>
          <p:nvPr/>
        </p:nvCxnSpPr>
        <p:spPr>
          <a:xfrm>
            <a:off x="1130574" y="5507781"/>
            <a:ext cx="27541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2049816" y="5574520"/>
            <a:ext cx="91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+mn-ea"/>
              </a:rPr>
              <a:t>경동연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DF12-79F8-42FC-9BC3-713B38E15599}"/>
              </a:ext>
            </a:extLst>
          </p:cNvPr>
          <p:cNvSpPr txBox="1"/>
          <p:nvPr/>
        </p:nvSpPr>
        <p:spPr>
          <a:xfrm>
            <a:off x="2245380" y="592553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팀장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>
            <a:cxnSpLocks/>
          </p:cNvCxnSpPr>
          <p:nvPr/>
        </p:nvCxnSpPr>
        <p:spPr>
          <a:xfrm>
            <a:off x="8161172" y="5488809"/>
            <a:ext cx="27541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9080414" y="5574520"/>
            <a:ext cx="91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+mn-ea"/>
              </a:rPr>
              <a:t>방은혜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24ED-B869-40F5-9C93-C4FE48C5076D}"/>
              </a:ext>
            </a:extLst>
          </p:cNvPr>
          <p:cNvSpPr txBox="1"/>
          <p:nvPr/>
        </p:nvSpPr>
        <p:spPr>
          <a:xfrm>
            <a:off x="9275978" y="592553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팀원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0" y="1489350"/>
            <a:ext cx="3403585" cy="38206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>
            <a:cxnSpLocks/>
          </p:cNvCxnSpPr>
          <p:nvPr/>
        </p:nvCxnSpPr>
        <p:spPr>
          <a:xfrm>
            <a:off x="4645873" y="5507781"/>
            <a:ext cx="27541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5565115" y="5574520"/>
            <a:ext cx="91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이주연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6A41-532E-444B-B021-6EE967194B6D}"/>
              </a:ext>
            </a:extLst>
          </p:cNvPr>
          <p:cNvSpPr txBox="1"/>
          <p:nvPr/>
        </p:nvSpPr>
        <p:spPr>
          <a:xfrm>
            <a:off x="5760679" y="592553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팀원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4321139" y="1489351"/>
            <a:ext cx="3403585" cy="38206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7836438" y="1489351"/>
            <a:ext cx="3403585" cy="382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226BF-269E-41FB-8493-1B565C701E60}"/>
              </a:ext>
            </a:extLst>
          </p:cNvPr>
          <p:cNvSpPr/>
          <p:nvPr/>
        </p:nvSpPr>
        <p:spPr>
          <a:xfrm>
            <a:off x="958241" y="1641750"/>
            <a:ext cx="3083562" cy="3494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873CEA-5409-4430-A178-53D2FE08ABC6}"/>
              </a:ext>
            </a:extLst>
          </p:cNvPr>
          <p:cNvSpPr txBox="1"/>
          <p:nvPr/>
        </p:nvSpPr>
        <p:spPr>
          <a:xfrm>
            <a:off x="1008237" y="1685880"/>
            <a:ext cx="2961464" cy="292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문제를 먼저 정의하고 분석을 진행한 것이 방향을 잡는데 도움이 되었다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같은 데이터여도 배경지식과 도메인 지식을 알았을 때와 몰랐을 때 그래프에 대한 이해나 도출되는 인사이트가 달라지는 것을 느낄 수 있었다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RFM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리텐션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 등의 여러 분석기법을 배우고 실습해볼 수 있어서 좋았다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데이터로 고객들의 특징을 분석하여 이탈할 것으로 예측되는 고객을 분류하는 의사결정 과정을 경험할 수 있어서 좋았다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1991A1-DCE9-4327-A420-39427AFD8AAC}"/>
              </a:ext>
            </a:extLst>
          </p:cNvPr>
          <p:cNvSpPr/>
          <p:nvPr/>
        </p:nvSpPr>
        <p:spPr>
          <a:xfrm>
            <a:off x="4481150" y="1641750"/>
            <a:ext cx="3083562" cy="3494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09449-DE54-4632-903E-0F63BD97BA8E}"/>
              </a:ext>
            </a:extLst>
          </p:cNvPr>
          <p:cNvSpPr txBox="1"/>
          <p:nvPr/>
        </p:nvSpPr>
        <p:spPr>
          <a:xfrm>
            <a:off x="4531146" y="1685880"/>
            <a:ext cx="2961464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프로젝트에 대한 이해도가 많이 낮아 개념적인 이해를 하는 것만으로도 많은 시간이 걸렸다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그래도 팀원들이 자료들을 공유해주고 프로젝트의 전반적인 흐름과 큰 틀을 잡아주어서 버겁지만 따라갈 수 있었다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업무의 방향을 잘 잡지 못해서 프로젝트에 많은 기여를 하지 못해 팀원들에게 미안하고 아쉽다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ED973E-3D80-4ACB-ACCA-2AF63AFC8439}"/>
              </a:ext>
            </a:extLst>
          </p:cNvPr>
          <p:cNvSpPr/>
          <p:nvPr/>
        </p:nvSpPr>
        <p:spPr>
          <a:xfrm>
            <a:off x="7996389" y="1641750"/>
            <a:ext cx="3083562" cy="3494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58CAC4-1226-4A7F-B347-10166F59BBFE}"/>
              </a:ext>
            </a:extLst>
          </p:cNvPr>
          <p:cNvSpPr txBox="1"/>
          <p:nvPr/>
        </p:nvSpPr>
        <p:spPr>
          <a:xfrm>
            <a:off x="111760" y="81617"/>
            <a:ext cx="489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2CAD6-2F52-4FB8-9511-38930986453D}"/>
              </a:ext>
            </a:extLst>
          </p:cNvPr>
          <p:cNvSpPr txBox="1"/>
          <p:nvPr/>
        </p:nvSpPr>
        <p:spPr>
          <a:xfrm>
            <a:off x="622974" y="362475"/>
            <a:ext cx="25587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회고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36B5F1-47EB-4309-AD7A-70D0A35F50F9}"/>
              </a:ext>
            </a:extLst>
          </p:cNvPr>
          <p:cNvSpPr txBox="1"/>
          <p:nvPr/>
        </p:nvSpPr>
        <p:spPr>
          <a:xfrm>
            <a:off x="672233" y="13893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Part5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E1E25-149B-DA15-3603-A6CCCF1551CC}"/>
              </a:ext>
            </a:extLst>
          </p:cNvPr>
          <p:cNvSpPr txBox="1"/>
          <p:nvPr/>
        </p:nvSpPr>
        <p:spPr>
          <a:xfrm>
            <a:off x="8014576" y="1722096"/>
            <a:ext cx="2961464" cy="292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처음 접해보는 다소 긴 기간의 프로젝트를 수행하며  주어진 시간을  효율적으로 관리하고 팀원들과 지속적으로 소통하는 방법을 익히는 경험을 할 수 있었다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프로젝트의 경우 실제 업무에서 있을 법한 상황을 주제로 진행되어 후에  현장에서 분석가로  경험하게 될 상황을 체험하는 기분이었다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다만 프로젝트의 완성도 측면에서는  아직 부족한 점이 많은 것 같아 프로젝트가 마무리된 이후에도 다시 정리하면서 채워 넣을 계획이다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44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1507250" y="3034175"/>
            <a:ext cx="9177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긴 시간 발표를 </a:t>
            </a:r>
            <a:r>
              <a:rPr lang="ko-KR" altLang="en-US" sz="4400" dirty="0" err="1">
                <a:solidFill>
                  <a:schemeClr val="bg1"/>
                </a:solidFill>
              </a:rPr>
              <a:t>들어주셔서</a:t>
            </a:r>
            <a:r>
              <a:rPr lang="ko-KR" altLang="en-US" sz="4400" dirty="0">
                <a:solidFill>
                  <a:schemeClr val="bg1"/>
                </a:solidFill>
              </a:rPr>
              <a:t> 감사합니다</a:t>
            </a:r>
            <a:r>
              <a:rPr lang="en-US" altLang="ko-KR" sz="4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8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538480" y="1816990"/>
            <a:ext cx="2178838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3048588" y="181699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876180" y="2046602"/>
            <a:ext cx="1474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3305682" y="1881805"/>
            <a:ext cx="5686172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인도네시아 패션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이커머스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플랫폼의 데이터를 활용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해당 기업이 가지고 있는 각종 문제점을 정의 내려 원인 진단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538480" y="3136491"/>
            <a:ext cx="2178838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3048588" y="3136491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940050" y="3330281"/>
            <a:ext cx="13756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목표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538480" y="4455992"/>
            <a:ext cx="2178838" cy="1454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3048588" y="4455992"/>
            <a:ext cx="8242300" cy="1454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876180" y="4879330"/>
            <a:ext cx="1386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역량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22974" y="362475"/>
              <a:ext cx="388279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주제 및 목표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72233" y="138935"/>
              <a:ext cx="15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Part1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프로젝트 개요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2BDD63-F573-4B91-3340-0D5509F9FE8B}"/>
              </a:ext>
            </a:extLst>
          </p:cNvPr>
          <p:cNvSpPr txBox="1"/>
          <p:nvPr/>
        </p:nvSpPr>
        <p:spPr>
          <a:xfrm>
            <a:off x="3305682" y="3187774"/>
            <a:ext cx="5686172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문제를 정의하고 해당 문제 해결을 위한 지표 개선 액션 도출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이탈 모형을 통한 이탈방지 액션 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3CAB3-DC4D-83CF-5E19-C6685117CE23}"/>
              </a:ext>
            </a:extLst>
          </p:cNvPr>
          <p:cNvSpPr txBox="1"/>
          <p:nvPr/>
        </p:nvSpPr>
        <p:spPr>
          <a:xfrm>
            <a:off x="3305682" y="4529074"/>
            <a:ext cx="2403222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도메인 지식</a:t>
            </a:r>
            <a:endParaRPr lang="en-US" altLang="ko-KR" spc="-150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분석 기술</a:t>
            </a:r>
            <a:endParaRPr lang="en-US" altLang="ko-KR" spc="-150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커뮤니케이션 능력  </a:t>
            </a:r>
          </a:p>
        </p:txBody>
      </p:sp>
    </p:spTree>
    <p:extLst>
      <p:ext uri="{BB962C8B-B14F-4D97-AF65-F5344CB8AC3E}">
        <p14:creationId xmlns:p14="http://schemas.microsoft.com/office/powerpoint/2010/main" val="7851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34868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주제를 입력하세요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4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1201479" y="1842501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1201479" y="4314563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4767752" y="3211135"/>
            <a:ext cx="2656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B5C75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3862055" y="249062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3862055" y="5002493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BC9BD9-2C06-4B87-A1E5-BA94868D5BF7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9B97FF-86D0-48F5-BF19-55A296ADDCBF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B9ACE-9182-4A52-A21E-58301482B29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B7CE76-5C00-4E7E-B338-023523D0BA1B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4D982C-8D1E-481A-9BEF-09CEB3823379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6BE450-F264-4CC4-BBB7-60D58EF19556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652C2-C77D-4FD5-8EF3-640F48B0C25A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C0E7C-8D39-4F33-8B52-D8517160E1A6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B6A0F-69BA-4676-881A-C7FF3E6B6CB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5186BE-15EF-4D55-BCF7-6DD9D55123A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1E630-A862-408E-9488-07E6F555F326}"/>
              </a:ext>
            </a:extLst>
          </p:cNvPr>
          <p:cNvSpPr txBox="1"/>
          <p:nvPr/>
        </p:nvSpPr>
        <p:spPr>
          <a:xfrm>
            <a:off x="1906357" y="500348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C94949-134B-40C7-A833-7399E1857741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F98A66-0642-4EB4-9BA3-C7C2F4D76078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013077-0F7B-4999-937A-8D8A62C87EA9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0879E-FCCF-4623-A00C-3575A621B9CB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1952B8-1B3D-4520-96AA-2B76712161AB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7F57A5-4AF0-4E18-8635-70EC706C36C4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8FB4A0-C3D3-45CA-ABCD-FF24470666D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528C17-36ED-4F88-9B36-BEEE57E7B9AA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960309-68F6-4F67-AFB1-159EBEF64C03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107395-9916-4E3F-BED9-519019156CCC}"/>
              </a:ext>
            </a:extLst>
          </p:cNvPr>
          <p:cNvSpPr txBox="1"/>
          <p:nvPr/>
        </p:nvSpPr>
        <p:spPr>
          <a:xfrm>
            <a:off x="1889162" y="5325466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E0C55F-F8C8-4048-80AD-80E97241FB0A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B0FF02-26E1-4580-8A22-05A5BACBCBEE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86E22A-2D8A-42D4-81AC-608042E49FAA}"/>
              </a:ext>
            </a:extLst>
          </p:cNvPr>
          <p:cNvSpPr txBox="1"/>
          <p:nvPr/>
        </p:nvSpPr>
        <p:spPr>
          <a:xfrm>
            <a:off x="4787778" y="520174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56869-99EF-4248-86C9-A335EB58188A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A92DA-1795-4F9E-ABC0-B73BC13E686E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C00256-43F2-4476-8DF7-F7ADB6F2711C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05426-30A6-4AF6-9761-49AAAE0EB080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79DBAF-DEB6-413E-B760-465CF764E0FD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E50F4-F286-4852-ADA1-1A482B3F3D83}"/>
              </a:ext>
            </a:extLst>
          </p:cNvPr>
          <p:cNvSpPr txBox="1"/>
          <p:nvPr/>
        </p:nvSpPr>
        <p:spPr>
          <a:xfrm>
            <a:off x="5217491" y="300662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0B52FA-E772-4DF5-9474-B29D22FEEE70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E6266-EDA9-42DD-8EF9-CFC581F81E7F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632D53-FF0C-4E0A-BB2B-B1D15FD3D8EA}"/>
              </a:ext>
            </a:extLst>
          </p:cNvPr>
          <p:cNvSpPr txBox="1"/>
          <p:nvPr/>
        </p:nvSpPr>
        <p:spPr>
          <a:xfrm>
            <a:off x="9839238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9F4148-0C7F-42C1-A534-0D2E6A7024F2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4E283-40BC-4E69-A5D5-FAB4AAC24ACE}"/>
              </a:ext>
            </a:extLst>
          </p:cNvPr>
          <p:cNvSpPr/>
          <p:nvPr/>
        </p:nvSpPr>
        <p:spPr>
          <a:xfrm>
            <a:off x="2001884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354B21-9A00-48A4-9412-FB145B73BC2B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9B60AC-927A-42F1-A78F-F853DB257DF6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71EC45-2140-445C-969B-F7D4BF8400FC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5CC93BD-B7A0-414B-A5E3-C476139B967A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8F4CC1-9B24-4862-A884-F18873A61B4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E9BF9A-3B59-4963-BA79-4098E60F900A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1A307-2C6B-499D-98BB-1D0E7B425CC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15212-0FA5-4EE4-A5C4-7F32B6B441FD}"/>
              </a:ext>
            </a:extLst>
          </p:cNvPr>
          <p:cNvSpPr/>
          <p:nvPr/>
        </p:nvSpPr>
        <p:spPr>
          <a:xfrm>
            <a:off x="3292293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4D2B3F-B741-46E1-BF3F-E7CFB23DF109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F3C5A1-1FE4-4831-A383-836BD68DE6E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6DC7B8-427D-4F24-B2A1-8A4AE45044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846260-26C0-470F-B782-01CE6CC03A0D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EBE28E-8D0A-4D13-A834-803C9B0C3E46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B79FB56-A9A5-45BA-A6EC-36A41304E3FF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580BF2-5FB0-4F11-9756-00FB31A9C84F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27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4699000" y="289758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EA746855-464E-4B9F-94CF-A402812F7063}"/>
              </a:ext>
            </a:extLst>
          </p:cNvPr>
          <p:cNvGraphicFramePr/>
          <p:nvPr/>
        </p:nvGraphicFramePr>
        <p:xfrm>
          <a:off x="8609762" y="289124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E3D33EAD-F134-4505-B23B-7516DBAE5B03}"/>
              </a:ext>
            </a:extLst>
          </p:cNvPr>
          <p:cNvGraphicFramePr/>
          <p:nvPr/>
        </p:nvGraphicFramePr>
        <p:xfrm>
          <a:off x="127000" y="287199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280667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280667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685C2-CB3C-4485-9CB8-D568C68537A2}"/>
              </a:ext>
            </a:extLst>
          </p:cNvPr>
          <p:cNvGrpSpPr/>
          <p:nvPr/>
        </p:nvGrpSpPr>
        <p:grpSpPr>
          <a:xfrm>
            <a:off x="6880463" y="1662606"/>
            <a:ext cx="4541574" cy="4833448"/>
            <a:chOff x="6799183" y="1723944"/>
            <a:chExt cx="4541574" cy="4833448"/>
          </a:xfrm>
          <a:solidFill>
            <a:schemeClr val="accent2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BAF6F9B-ACB4-4ED8-B636-6CAA6F71C5C9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862573-C8AC-42FB-BB10-E3DF9C9D862F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097E53A-3EA4-4D28-BBFF-B5C5F8EBEAF2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84508C1-27E5-4322-9986-DA08D458D73E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8076405-00E4-475F-9EED-A49A14705F4C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A41D26B-A7A3-4F01-BA25-64B3600FAD6B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A368863-12CF-4E7F-B52B-C2646CA52A5F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EF84AFA-53CB-4EE4-AE9D-DE88574C31AA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9ECA585-BED6-4658-819D-1C8F8B6D982F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600C19-2EDE-4A3D-B2AE-EB154FCA7EDD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118563D-D757-47D1-9122-18669721CDCF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2E65227-F667-4A8D-A50F-F6B6D26F4E8A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D726DA0-A3E4-4FC0-8357-FE1D68AAE9BF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3D56D0-B500-457F-97A8-1BF0A135C062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E8B33B8-FC68-480D-80E2-AAB732A98347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4DF07A8-D8D1-481F-B1E9-D82D54E26235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09A23F7-8EB3-4CB9-826B-D0E4D2613AF3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F6CD0F-6927-4A65-9456-C7EC316B0D8D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E6C7DED-07C9-40B6-A86E-0AAE56990FB9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1CBE9DE-8A29-4D69-890D-30C4923ED861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7F4F695-43CE-4BE3-B5E1-967FBAE7A9CF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31190B6-8D28-44BE-99B8-755F0B395DBF}"/>
              </a:ext>
            </a:extLst>
          </p:cNvPr>
          <p:cNvSpPr/>
          <p:nvPr/>
        </p:nvSpPr>
        <p:spPr>
          <a:xfrm>
            <a:off x="594313" y="2923490"/>
            <a:ext cx="1493036" cy="1493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2BE3328-AC3F-4EBB-B3E3-F50BF72506BB}"/>
              </a:ext>
            </a:extLst>
          </p:cNvPr>
          <p:cNvSpPr/>
          <p:nvPr/>
        </p:nvSpPr>
        <p:spPr>
          <a:xfrm>
            <a:off x="2466544" y="2923490"/>
            <a:ext cx="1493036" cy="1493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83FB523-DE0B-41EB-836B-8EB67F61F8DE}"/>
              </a:ext>
            </a:extLst>
          </p:cNvPr>
          <p:cNvSpPr/>
          <p:nvPr/>
        </p:nvSpPr>
        <p:spPr>
          <a:xfrm>
            <a:off x="4338776" y="2923490"/>
            <a:ext cx="1493036" cy="14930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525278" y="4834348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가을 위에도 하나에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프랑시스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가득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이름을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그러나 까닭이요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위에도 지나가는 내린 이국 사람들의 하나에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750C1-8067-4DEC-A81B-787727A2722E}"/>
              </a:ext>
            </a:extLst>
          </p:cNvPr>
          <p:cNvSpPr txBox="1"/>
          <p:nvPr/>
        </p:nvSpPr>
        <p:spPr>
          <a:xfrm>
            <a:off x="4828873" y="3395918"/>
            <a:ext cx="47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8EBEE-6206-4D4C-A2C1-E9F0AF60594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호 10">
            <a:extLst>
              <a:ext uri="{FF2B5EF4-FFF2-40B4-BE49-F238E27FC236}">
                <a16:creationId xmlns:a16="http://schemas.microsoft.com/office/drawing/2014/main" id="{2540F78E-8752-4895-A4F5-C517D9EF6E8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09A68A5-C54D-406F-ACD7-044844E6AF7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8C217-C539-4F33-9289-F67D8D81843E}"/>
              </a:ext>
            </a:extLst>
          </p:cNvPr>
          <p:cNvSpPr txBox="1"/>
          <p:nvPr/>
        </p:nvSpPr>
        <p:spPr>
          <a:xfrm>
            <a:off x="1670442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330851B-0F38-4268-9B2A-7A8C97258E9E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5AA62189-D6C3-458B-AD54-6B4FCCB37C2E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BA6FA6E-AD07-441B-9A07-41FF9D16C8B7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2C3E1-CA9A-4FD2-B135-4467F23CEA6E}"/>
              </a:ext>
            </a:extLst>
          </p:cNvPr>
          <p:cNvSpPr txBox="1"/>
          <p:nvPr/>
        </p:nvSpPr>
        <p:spPr>
          <a:xfrm>
            <a:off x="5652980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92561A-8B9C-42D3-AEBA-A0CAEC34B21F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3237BB-53A8-4851-843A-820DC32F9BF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A8342561-CBC3-45AE-8513-97B7F7755848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F02A8B71-7339-4243-B9FA-3B5E0C162CF5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62AEF-6B60-4D82-AACB-85C320926CDA}"/>
              </a:ext>
            </a:extLst>
          </p:cNvPr>
          <p:cNvSpPr txBox="1"/>
          <p:nvPr/>
        </p:nvSpPr>
        <p:spPr>
          <a:xfrm>
            <a:off x="9635515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テキスト ボックス 17">
            <a:extLst>
              <a:ext uri="{FF2B5EF4-FFF2-40B4-BE49-F238E27FC236}">
                <a16:creationId xmlns:a16="http://schemas.microsoft.com/office/drawing/2014/main" id="{72F3CCDA-9CE1-4627-A905-5A25C71F725F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D62F3C-71A2-4B66-B46E-F20139C6A2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56E455-D3FC-4DF1-A149-C18D8FF897C7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4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0AC2D-E0A6-4F90-9AB9-A946887F3DC9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6B159-B554-4548-9959-F7FDB43BB3B2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C39B7-278E-4954-9514-E9A2F4D899C7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499258" y="3276485"/>
            <a:ext cx="519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팀 구성 및 역할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차트 11">
                <a:extLst>
                  <a:ext uri="{FF2B5EF4-FFF2-40B4-BE49-F238E27FC236}">
                    <a16:creationId xmlns:a16="http://schemas.microsoft.com/office/drawing/2014/main" id="{F9360B68-AA33-46DC-83B4-9120BC2D67ED}"/>
                  </a:ext>
                </a:extLst>
              </p:cNvPr>
              <p:cNvGraphicFramePr/>
              <p:nvPr/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차트 11">
                <a:extLst>
                  <a:ext uri="{FF2B5EF4-FFF2-40B4-BE49-F238E27FC236}">
                    <a16:creationId xmlns:a16="http://schemas.microsoft.com/office/drawing/2014/main" id="{F9360B68-AA33-46DC-83B4-9120BC2D67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305C4EF-A581-45DA-B017-702AEFE9DF14}"/>
              </a:ext>
            </a:extLst>
          </p:cNvPr>
          <p:cNvGraphicFramePr/>
          <p:nvPr/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1494383" y="161597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DF12-79F8-42FC-9BC3-713B38E15599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6A41-532E-444B-B021-6EE967194B6D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24ED-B869-40F5-9C93-C4FE48C5076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B7E51-2E33-470F-8C4A-78288B4ED20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5DC1F-F555-4442-BCE4-24A268216C92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35E1F897-9B40-4240-B662-79E06EE475E7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A3740C3-069E-4353-9B25-E7B3DE8BAA4D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B3CD962-A4DF-4807-81D5-4328295A2B77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838D64-4887-4532-897B-22069EC1B706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/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AB44F-6D32-4320-85C6-4D957656C570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27EB-7DFE-4CC4-9C8C-061B7221C6BB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81E3D-7089-4C8A-B2D1-03CEBADC5A41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EB64F-1AC9-4F24-8EAA-5BDB74B83811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3E8F-973B-43C3-B25B-CC44EF733504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0CDF5-90D6-4A74-B086-B27B1F63784E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A3DC-5113-4F8D-B6C9-D94E83FFAB91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6438-EAA1-4375-BB4C-3DFE7A49DC33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082D3-A3AF-4A99-868C-CA96F856224E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33462-6FE9-468F-A78E-3DBC822801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8DC88-1D17-496B-812F-CE3120686250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FC07500-3D0D-40C7-8C9E-79F9168D62A2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1F6BF9-1BC0-4A1A-B5A4-E974E00E690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1A87F6-9F80-4946-BB13-12C9C169CE45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A0830E-1EA7-4BE0-B7E7-37195C1360A9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257BB8-002C-4747-BBA5-367BCB57A3F5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0CB32C-D3BD-4917-B01A-A8485AF452A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D51C24F-8B0F-46DD-87F4-4BC750DA8423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628F30-E963-4B5A-B0AD-45128294AF0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58EF91-8F53-4897-AA40-342E437CB7EC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다이어그램 37">
            <a:extLst>
              <a:ext uri="{FF2B5EF4-FFF2-40B4-BE49-F238E27FC236}">
                <a16:creationId xmlns:a16="http://schemas.microsoft.com/office/drawing/2014/main" id="{6A029DD8-1F31-4457-A0C1-A218F34FABF1}"/>
              </a:ext>
            </a:extLst>
          </p:cNvPr>
          <p:cNvGraphicFramePr/>
          <p:nvPr/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0C67C46-17C2-4B15-BFF4-EF762528B3AF}"/>
              </a:ext>
            </a:extLst>
          </p:cNvPr>
          <p:cNvSpPr txBox="1"/>
          <p:nvPr/>
        </p:nvSpPr>
        <p:spPr>
          <a:xfrm>
            <a:off x="6504263" y="4055709"/>
            <a:ext cx="3310297" cy="184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D41C6-4A3A-4543-9DE1-FD51390A609A}"/>
              </a:ext>
            </a:extLst>
          </p:cNvPr>
          <p:cNvSpPr txBox="1"/>
          <p:nvPr/>
        </p:nvSpPr>
        <p:spPr>
          <a:xfrm>
            <a:off x="6504263" y="316992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C9A186-80E1-4F48-B457-F3DCEB5F5A2E}"/>
              </a:ext>
            </a:extLst>
          </p:cNvPr>
          <p:cNvCxnSpPr/>
          <p:nvPr/>
        </p:nvCxnSpPr>
        <p:spPr>
          <a:xfrm>
            <a:off x="6504263" y="389324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6A6B22-744A-41AD-BAC8-45B7745C376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1683B1-4347-4F33-A57C-28308E80EA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2505F-CEC0-4F81-9102-829131CA3701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7FBC86-480D-4086-AD59-F5F7F731E683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46B04-F911-4A2C-B7C3-63F332657DC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EB283E-419B-47B2-9984-6148F9E5A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B4D81DB-0980-4A8C-B8E9-347A2FF87D76}"/>
              </a:ext>
            </a:extLst>
          </p:cNvPr>
          <p:cNvGraphicFramePr/>
          <p:nvPr/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F7580-8060-4242-B08B-33EB8CC1E788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33D694A-E682-433C-A596-0737BFF2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22974" y="362475"/>
              <a:ext cx="434606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팀 구성 및 역할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72233" y="138935"/>
              <a:ext cx="544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Part2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023D2D70-23A0-F0E1-8935-AC0C266BA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61661"/>
              </p:ext>
            </p:extLst>
          </p:nvPr>
        </p:nvGraphicFramePr>
        <p:xfrm>
          <a:off x="925528" y="2349268"/>
          <a:ext cx="10340943" cy="33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429">
                  <a:extLst>
                    <a:ext uri="{9D8B030D-6E8A-4147-A177-3AD203B41FA5}">
                      <a16:colId xmlns:a16="http://schemas.microsoft.com/office/drawing/2014/main" val="977204181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3463671997"/>
                    </a:ext>
                  </a:extLst>
                </a:gridCol>
                <a:gridCol w="7268067">
                  <a:extLst>
                    <a:ext uri="{9D8B030D-6E8A-4147-A177-3AD203B41FA5}">
                      <a16:colId xmlns:a16="http://schemas.microsoft.com/office/drawing/2014/main" val="3358413761"/>
                    </a:ext>
                  </a:extLst>
                </a:gridCol>
              </a:tblGrid>
              <a:tr h="82560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훈련생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담당업무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620019"/>
                  </a:ext>
                </a:extLst>
              </a:tr>
              <a:tr h="82560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경동연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>
                          <a:latin typeface="+mn-ea"/>
                          <a:ea typeface="+mn-ea"/>
                        </a:rPr>
                        <a:t>고객데이터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분석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RFM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분석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이탈 예측 모델 만들기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468194"/>
                  </a:ext>
                </a:extLst>
              </a:tr>
              <a:tr h="82560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이주연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>
                          <a:latin typeface="+mn-ea"/>
                          <a:ea typeface="+mn-ea"/>
                        </a:rPr>
                        <a:t>클릭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데이터 분석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리텐션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분석</a:t>
                      </a:r>
                      <a:endParaRPr lang="ko-Kore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098051"/>
                  </a:ext>
                </a:extLst>
              </a:tr>
              <a:tr h="82560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방은혜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거래 데이터 분석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문제점 진단 및 데이터 분석 시각화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대시보드 만들기</a:t>
                      </a:r>
                      <a:endParaRPr lang="ko-Kore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92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4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3560693" y="2824480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5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3970491" y="2967335"/>
            <a:ext cx="4233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이탈방지모형</a:t>
            </a:r>
          </a:p>
        </p:txBody>
      </p:sp>
    </p:spTree>
    <p:extLst>
      <p:ext uri="{BB962C8B-B14F-4D97-AF65-F5344CB8AC3E}">
        <p14:creationId xmlns:p14="http://schemas.microsoft.com/office/powerpoint/2010/main" val="28661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B895-78D9-4620-B1F3-86FFF76BB729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1ACE-3E1E-4C35-B9EE-5628C56357C0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7FE27-9963-4D3D-A5F2-4E98CFCD3E7F}"/>
              </a:ext>
            </a:extLst>
          </p:cNvPr>
          <p:cNvSpPr txBox="1"/>
          <p:nvPr/>
        </p:nvSpPr>
        <p:spPr>
          <a:xfrm>
            <a:off x="3072576" y="2052320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메시지를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E97F-8CBB-4ED0-82CB-C48A7E9C72C5}"/>
              </a:ext>
            </a:extLst>
          </p:cNvPr>
          <p:cNvSpPr txBox="1"/>
          <p:nvPr/>
        </p:nvSpPr>
        <p:spPr>
          <a:xfrm>
            <a:off x="3072576" y="3882351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1446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29955-24A0-4B77-9DEF-3F207BC2F642}"/>
              </a:ext>
            </a:extLst>
          </p:cNvPr>
          <p:cNvSpPr txBox="1"/>
          <p:nvPr/>
        </p:nvSpPr>
        <p:spPr>
          <a:xfrm>
            <a:off x="485752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작게 썼다가 크게 썼다가</a:t>
            </a:r>
          </a:p>
        </p:txBody>
      </p:sp>
    </p:spTree>
    <p:extLst>
      <p:ext uri="{BB962C8B-B14F-4D97-AF65-F5344CB8AC3E}">
        <p14:creationId xmlns:p14="http://schemas.microsoft.com/office/powerpoint/2010/main" val="56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3038111" y="565151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어머니 한 헤는 내일 계절이 까닭입니다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0275B1-1ED2-46EC-B94E-A871976C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" y="0"/>
            <a:ext cx="12188389" cy="6136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FA6DD-21EE-48EA-B3A6-A6C68834365A}"/>
              </a:ext>
            </a:extLst>
          </p:cNvPr>
          <p:cNvSpPr txBox="1"/>
          <p:nvPr/>
        </p:nvSpPr>
        <p:spPr>
          <a:xfrm>
            <a:off x="4695135" y="5671820"/>
            <a:ext cx="280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accent6"/>
                </a:solidFill>
                <a:latin typeface="+mj-ea"/>
                <a:ea typeface="+mj-ea"/>
              </a:rPr>
              <a:t>Be Yourself</a:t>
            </a:r>
            <a:endParaRPr lang="ko-KR" altLang="en-US" sz="4000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152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499258" y="3276485"/>
            <a:ext cx="519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수행 절차 및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22974" y="362475"/>
              <a:ext cx="43075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수행 절차 및 방법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72233" y="138935"/>
              <a:ext cx="557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Part3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표 22">
            <a:extLst>
              <a:ext uri="{FF2B5EF4-FFF2-40B4-BE49-F238E27FC236}">
                <a16:creationId xmlns:a16="http://schemas.microsoft.com/office/drawing/2014/main" id="{023D2D70-23A0-F0E1-8935-AC0C266BA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76054"/>
              </p:ext>
            </p:extLst>
          </p:nvPr>
        </p:nvGraphicFramePr>
        <p:xfrm>
          <a:off x="925528" y="1426039"/>
          <a:ext cx="10340943" cy="517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429">
                  <a:extLst>
                    <a:ext uri="{9D8B030D-6E8A-4147-A177-3AD203B41FA5}">
                      <a16:colId xmlns:a16="http://schemas.microsoft.com/office/drawing/2014/main" val="977204181"/>
                    </a:ext>
                  </a:extLst>
                </a:gridCol>
                <a:gridCol w="2149443">
                  <a:extLst>
                    <a:ext uri="{9D8B030D-6E8A-4147-A177-3AD203B41FA5}">
                      <a16:colId xmlns:a16="http://schemas.microsoft.com/office/drawing/2014/main" val="3463671997"/>
                    </a:ext>
                  </a:extLst>
                </a:gridCol>
                <a:gridCol w="6542071">
                  <a:extLst>
                    <a:ext uri="{9D8B030D-6E8A-4147-A177-3AD203B41FA5}">
                      <a16:colId xmlns:a16="http://schemas.microsoft.com/office/drawing/2014/main" val="3358413761"/>
                    </a:ext>
                  </a:extLst>
                </a:gridCol>
              </a:tblGrid>
              <a:tr h="73939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활동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620019"/>
                  </a:ext>
                </a:extLst>
              </a:tr>
              <a:tr h="73939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사전기획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8/9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8/10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ko-KR" altLang="en-US" dirty="0"/>
                        <a:t>프로젝트 기획 및 주제 선정</a:t>
                      </a:r>
                      <a:endParaRPr lang="en-US" altLang="ko-Kore-KR" dirty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탐색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468194"/>
                  </a:ext>
                </a:extLst>
              </a:tr>
              <a:tr h="73939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전처리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8/11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ore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ore-KR" dirty="0"/>
                        <a:t>8/</a:t>
                      </a:r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정제 및 특성공학</a:t>
                      </a:r>
                      <a:endParaRPr lang="en-US" altLang="ko-KR" dirty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ko-KR" altLang="en-US" dirty="0"/>
                        <a:t>도메인 지식 및 인도네시아 배경지식 수집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098051"/>
                  </a:ext>
                </a:extLst>
              </a:tr>
              <a:tr h="73939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모델링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8/</a:t>
                      </a:r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ore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ore-KR" dirty="0"/>
                        <a:t>8/</a:t>
                      </a:r>
                      <a:r>
                        <a:rPr lang="en-US" altLang="ko-KR" dirty="0"/>
                        <a:t>26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ko-KR" altLang="en-US" dirty="0"/>
                        <a:t>이탈 방지 모델 구현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929347"/>
                  </a:ext>
                </a:extLst>
              </a:tr>
              <a:tr h="73939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인사이트</a:t>
                      </a:r>
                      <a:r>
                        <a:rPr lang="ko-KR" altLang="en-US" dirty="0"/>
                        <a:t> 도출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8/</a:t>
                      </a:r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9/1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ko-KR" altLang="en-US" dirty="0"/>
                        <a:t>시각화 및 인사이트 도출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127422"/>
                  </a:ext>
                </a:extLst>
              </a:tr>
              <a:tr h="73939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서비스</a:t>
                      </a:r>
                      <a:r>
                        <a:rPr lang="ko-KR" altLang="en-US" dirty="0"/>
                        <a:t> 구축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/2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9/4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ko-Kore-KR" altLang="en-US" dirty="0"/>
                        <a:t>대시보드</a:t>
                      </a:r>
                      <a:r>
                        <a:rPr lang="ko-KR" altLang="en-US" dirty="0"/>
                        <a:t> 작업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524140"/>
                  </a:ext>
                </a:extLst>
              </a:tr>
              <a:tr h="73939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총</a:t>
                      </a:r>
                      <a:r>
                        <a:rPr lang="ko-KR" altLang="en-US" dirty="0"/>
                        <a:t> 개발 기간</a:t>
                      </a:r>
                      <a:endParaRPr lang="ko-Kore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  </a:t>
                      </a:r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/9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9/5(</a:t>
                      </a:r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9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499258" y="3276485"/>
            <a:ext cx="519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수행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4368</Words>
  <Application>Microsoft Macintosh PowerPoint</Application>
  <PresentationFormat>와이드스크린</PresentationFormat>
  <Paragraphs>811</Paragraphs>
  <Slides>67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78" baseType="lpstr">
      <vt:lpstr>210 Manbalchungchun R</vt:lpstr>
      <vt:lpstr>나눔스퀘어 네오 Bold</vt:lpstr>
      <vt:lpstr>나눔스퀘어 네오 ExtraBold</vt:lpstr>
      <vt:lpstr>나눔스퀘어 네오 Regular</vt:lpstr>
      <vt:lpstr>나눔스퀘어 ExtraBold</vt:lpstr>
      <vt:lpstr>나눔스퀘어 Light</vt:lpstr>
      <vt:lpstr>Arial</vt:lpstr>
      <vt:lpstr>Calibri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방은혜</cp:lastModifiedBy>
  <cp:revision>31</cp:revision>
  <cp:lastPrinted>2023-09-05T00:44:57Z</cp:lastPrinted>
  <dcterms:created xsi:type="dcterms:W3CDTF">2021-02-14T00:18:03Z</dcterms:created>
  <dcterms:modified xsi:type="dcterms:W3CDTF">2023-09-05T00:45:07Z</dcterms:modified>
</cp:coreProperties>
</file>