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slides/slide99.xml" ContentType="application/vnd.openxmlformats-officedocument.presentationml.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1"/>
  </p:notesMasterIdLst>
  <p:sldIdLst>
    <p:sldId id="41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422" r:id="rId34"/>
    <p:sldId id="423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414" r:id="rId58"/>
    <p:sldId id="310" r:id="rId59"/>
    <p:sldId id="311" r:id="rId60"/>
    <p:sldId id="312" r:id="rId61"/>
    <p:sldId id="411" r:id="rId62"/>
    <p:sldId id="313" r:id="rId63"/>
    <p:sldId id="314" r:id="rId64"/>
    <p:sldId id="315" r:id="rId65"/>
    <p:sldId id="413" r:id="rId66"/>
    <p:sldId id="415" r:id="rId67"/>
    <p:sldId id="416" r:id="rId68"/>
    <p:sldId id="417" r:id="rId69"/>
    <p:sldId id="412" r:id="rId70"/>
    <p:sldId id="418" r:id="rId71"/>
    <p:sldId id="420" r:id="rId72"/>
    <p:sldId id="419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421" r:id="rId106"/>
    <p:sldId id="348" r:id="rId107"/>
    <p:sldId id="349" r:id="rId108"/>
    <p:sldId id="350" r:id="rId109"/>
    <p:sldId id="424" r:id="rId1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0216A2-5FEE-42DC-B0CD-86031353EF24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E55BB525-6846-414B-9421-C3F519D13FC5}">
      <dgm:prSet phldrT="[Text]" custT="1"/>
      <dgm:spPr/>
      <dgm:t>
        <a:bodyPr/>
        <a:lstStyle/>
        <a:p>
          <a:r>
            <a:rPr lang="de-DE" sz="1800" dirty="0" smtClean="0">
              <a:solidFill>
                <a:schemeClr val="tx1"/>
              </a:solidFill>
            </a:rPr>
            <a:t>Inventory</a:t>
          </a:r>
          <a:endParaRPr lang="de-DE" sz="1800" dirty="0">
            <a:solidFill>
              <a:schemeClr val="tx1"/>
            </a:solidFill>
          </a:endParaRPr>
        </a:p>
      </dgm:t>
    </dgm:pt>
    <dgm:pt modelId="{4F69B993-80EA-4F7E-AC56-6742CCE9B8D0}" type="parTrans" cxnId="{8C1189CB-D120-4354-86FF-C2ACE5967F57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A86857B3-50EC-47A7-804C-6AFEFD31FAAB}" type="sibTrans" cxnId="{8C1189CB-D120-4354-86FF-C2ACE5967F57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4F2C1C01-DEDD-4CF3-81B9-86DAC6C4DBD7}">
      <dgm:prSet phldrT="[Text]" custT="1"/>
      <dgm:spPr/>
      <dgm:t>
        <a:bodyPr/>
        <a:lstStyle/>
        <a:p>
          <a:r>
            <a:rPr lang="de-DE" sz="1800" dirty="0" smtClean="0">
              <a:solidFill>
                <a:schemeClr val="tx1"/>
              </a:solidFill>
            </a:rPr>
            <a:t>Drink</a:t>
          </a:r>
          <a:endParaRPr lang="de-DE" sz="1800" dirty="0">
            <a:solidFill>
              <a:schemeClr val="tx1"/>
            </a:solidFill>
          </a:endParaRPr>
        </a:p>
      </dgm:t>
    </dgm:pt>
    <dgm:pt modelId="{5AA7F6BB-1529-452C-9A98-1769E5B420ED}" type="parTrans" cxnId="{2E2B84D6-20E3-4360-80A4-66C90041F77D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5166B4AB-3643-4378-A6FD-60AB4077903A}" type="sibTrans" cxnId="{2E2B84D6-20E3-4360-80A4-66C90041F77D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9DA19A0E-9E71-4699-8E6C-A57F7FC07896}">
      <dgm:prSet phldrT="[Text]" custT="1"/>
      <dgm:spPr/>
      <dgm:t>
        <a:bodyPr/>
        <a:lstStyle/>
        <a:p>
          <a:r>
            <a:rPr lang="de-DE" sz="1800" dirty="0" smtClean="0">
              <a:solidFill>
                <a:schemeClr val="tx1"/>
              </a:solidFill>
            </a:rPr>
            <a:t>Snack</a:t>
          </a:r>
          <a:endParaRPr lang="de-DE" sz="1800" dirty="0">
            <a:solidFill>
              <a:schemeClr val="tx1"/>
            </a:solidFill>
          </a:endParaRPr>
        </a:p>
      </dgm:t>
    </dgm:pt>
    <dgm:pt modelId="{35FA2824-01AF-47DD-A1C6-60F1E63FB0CF}" type="parTrans" cxnId="{4551ECD5-9561-42AF-9B61-9CDFFE8013BF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114D4E31-E59E-40F8-A2CE-9EDFE6751D09}" type="sibTrans" cxnId="{4551ECD5-9561-42AF-9B61-9CDFFE8013BF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C4D3B124-1200-4DBE-91FB-AB04290F49AC}">
      <dgm:prSet phldrT="[Text]" custT="1"/>
      <dgm:spPr/>
      <dgm:t>
        <a:bodyPr/>
        <a:lstStyle/>
        <a:p>
          <a:r>
            <a:rPr lang="de-DE" sz="1600" dirty="0" smtClean="0">
              <a:solidFill>
                <a:schemeClr val="tx1"/>
              </a:solidFill>
            </a:rPr>
            <a:t>Lemonade</a:t>
          </a:r>
          <a:endParaRPr lang="de-DE" sz="1600" dirty="0">
            <a:solidFill>
              <a:schemeClr val="tx1"/>
            </a:solidFill>
          </a:endParaRPr>
        </a:p>
      </dgm:t>
    </dgm:pt>
    <dgm:pt modelId="{FDE69CC6-D160-4098-9F83-BDFD8A617DEC}" type="parTrans" cxnId="{9A410485-7553-4398-90D0-F8AF310A73BF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93D7D990-B13A-4EBA-81CC-3F94C30B3C37}" type="sibTrans" cxnId="{9A410485-7553-4398-90D0-F8AF310A73BF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5D986DBC-E868-4686-99C0-57B011ED1AED}">
      <dgm:prSet phldrT="[Text]" custT="1"/>
      <dgm:spPr/>
      <dgm:t>
        <a:bodyPr/>
        <a:lstStyle/>
        <a:p>
          <a:r>
            <a:rPr lang="de-DE" sz="1600" dirty="0" smtClean="0">
              <a:solidFill>
                <a:schemeClr val="tx1"/>
              </a:solidFill>
            </a:rPr>
            <a:t>Pop</a:t>
          </a:r>
          <a:endParaRPr lang="de-DE" sz="1600" dirty="0">
            <a:solidFill>
              <a:schemeClr val="tx1"/>
            </a:solidFill>
          </a:endParaRPr>
        </a:p>
      </dgm:t>
    </dgm:pt>
    <dgm:pt modelId="{841AA648-A27C-4D4C-B45F-98F5EEDE7A2E}" type="parTrans" cxnId="{2F5AAB5C-0188-4534-8424-1B45B02227F2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8D4A2489-19A1-44ED-8345-2532E9568D68}" type="sibTrans" cxnId="{2F5AAB5C-0188-4534-8424-1B45B02227F2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30146F2E-CD60-49F9-BA1B-3EFCC94CAF31}">
      <dgm:prSet phldrT="[Text]" custT="1"/>
      <dgm:spPr/>
      <dgm:t>
        <a:bodyPr/>
        <a:lstStyle/>
        <a:p>
          <a:r>
            <a:rPr lang="de-DE" sz="1600" dirty="0" smtClean="0">
              <a:solidFill>
                <a:schemeClr val="tx1"/>
              </a:solidFill>
            </a:rPr>
            <a:t>Price</a:t>
          </a:r>
          <a:endParaRPr lang="de-DE" sz="1600" dirty="0">
            <a:solidFill>
              <a:schemeClr val="tx1"/>
            </a:solidFill>
          </a:endParaRPr>
        </a:p>
      </dgm:t>
    </dgm:pt>
    <dgm:pt modelId="{0FC9889D-5780-40DB-8F68-C95C2F347C2A}" type="parTrans" cxnId="{3BA557EE-EAEF-4B76-AF31-44469A0B7A23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76FA2431-BDA1-4A62-9194-3DE6BE252D83}" type="sibTrans" cxnId="{3BA557EE-EAEF-4B76-AF31-44469A0B7A23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49E50A28-9DDF-44EE-8E3F-0EC0B5BFBFBA}">
      <dgm:prSet phldrT="[Text]" custT="1"/>
      <dgm:spPr/>
      <dgm:t>
        <a:bodyPr/>
        <a:lstStyle/>
        <a:p>
          <a:r>
            <a:rPr lang="de-DE" sz="1600" dirty="0" smtClean="0">
              <a:solidFill>
                <a:schemeClr val="tx1"/>
              </a:solidFill>
            </a:rPr>
            <a:t>Amount</a:t>
          </a:r>
          <a:endParaRPr lang="de-DE" sz="1600" dirty="0">
            <a:solidFill>
              <a:schemeClr val="tx1"/>
            </a:solidFill>
          </a:endParaRPr>
        </a:p>
      </dgm:t>
    </dgm:pt>
    <dgm:pt modelId="{7B5EDDBC-D91B-4A3C-8383-E8AD54FF7666}" type="parTrans" cxnId="{D8D6A5D2-5BE2-442A-8739-DDBB4CD70F47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5EACBB51-C615-4051-8040-42E6241BA05D}" type="sibTrans" cxnId="{D8D6A5D2-5BE2-442A-8739-DDBB4CD70F47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053C9395-8770-4E1A-B575-36F101B23F61}">
      <dgm:prSet phldrT="[Text]" custT="1"/>
      <dgm:spPr/>
      <dgm:t>
        <a:bodyPr/>
        <a:lstStyle/>
        <a:p>
          <a:r>
            <a:rPr lang="de-DE" sz="1600" dirty="0" smtClean="0">
              <a:solidFill>
                <a:schemeClr val="tx1"/>
              </a:solidFill>
            </a:rPr>
            <a:t>Price</a:t>
          </a:r>
          <a:endParaRPr lang="de-DE" sz="1600" dirty="0">
            <a:solidFill>
              <a:schemeClr val="tx1"/>
            </a:solidFill>
          </a:endParaRPr>
        </a:p>
      </dgm:t>
    </dgm:pt>
    <dgm:pt modelId="{E2DBB4CD-8775-4E9B-B4C5-2C1BAE10D6B3}" type="parTrans" cxnId="{57C5B830-90D5-4BDD-B080-619AC4ACA68D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731A75EC-4066-4D63-950A-DC7966D5D77E}" type="sibTrans" cxnId="{57C5B830-90D5-4BDD-B080-619AC4ACA68D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38F45094-5F6B-4877-8CD9-4E6407A5230A}">
      <dgm:prSet phldrT="[Text]" custT="1"/>
      <dgm:spPr/>
      <dgm:t>
        <a:bodyPr/>
        <a:lstStyle/>
        <a:p>
          <a:r>
            <a:rPr lang="de-DE" sz="1600" dirty="0" smtClean="0">
              <a:solidFill>
                <a:schemeClr val="tx1"/>
              </a:solidFill>
            </a:rPr>
            <a:t>Amount</a:t>
          </a:r>
          <a:endParaRPr lang="de-DE" sz="1600" dirty="0">
            <a:solidFill>
              <a:schemeClr val="tx1"/>
            </a:solidFill>
          </a:endParaRPr>
        </a:p>
      </dgm:t>
    </dgm:pt>
    <dgm:pt modelId="{45CECB5C-0047-4B78-8CD5-FB52F1A5DC78}" type="parTrans" cxnId="{AE3927A9-8EE8-4B30-B5DC-8667EB9DC111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1AED3A85-AEEB-48D8-BCC0-8E299ECC7CF7}" type="sibTrans" cxnId="{AE3927A9-8EE8-4B30-B5DC-8667EB9DC111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E711A084-F3ED-4DEB-A927-64994098FE8B}">
      <dgm:prSet phldrT="[Text]" custT="1"/>
      <dgm:spPr/>
      <dgm:t>
        <a:bodyPr/>
        <a:lstStyle/>
        <a:p>
          <a:r>
            <a:rPr lang="de-DE" sz="1600" dirty="0" smtClean="0">
              <a:solidFill>
                <a:schemeClr val="tx1"/>
              </a:solidFill>
            </a:rPr>
            <a:t>Chips</a:t>
          </a:r>
          <a:endParaRPr lang="de-DE" sz="1600" dirty="0">
            <a:solidFill>
              <a:schemeClr val="tx1"/>
            </a:solidFill>
          </a:endParaRPr>
        </a:p>
      </dgm:t>
    </dgm:pt>
    <dgm:pt modelId="{1547FA74-73F8-42E0-A2F3-12432C666C42}" type="parTrans" cxnId="{3AE36724-E201-4B40-AF06-727A8CA15CA2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E2AF6DE8-86DC-46EF-AFFF-673F4947C5F4}" type="sibTrans" cxnId="{3AE36724-E201-4B40-AF06-727A8CA15CA2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4D95A910-25D8-4770-847E-E38D330D25C6}">
      <dgm:prSet phldrT="[Text]" custT="1"/>
      <dgm:spPr/>
      <dgm:t>
        <a:bodyPr/>
        <a:lstStyle/>
        <a:p>
          <a:r>
            <a:rPr lang="de-DE" sz="1600" dirty="0" smtClean="0">
              <a:solidFill>
                <a:schemeClr val="tx1"/>
              </a:solidFill>
            </a:rPr>
            <a:t>Price</a:t>
          </a:r>
          <a:endParaRPr lang="de-DE" sz="1600" dirty="0">
            <a:solidFill>
              <a:schemeClr val="tx1"/>
            </a:solidFill>
          </a:endParaRPr>
        </a:p>
      </dgm:t>
    </dgm:pt>
    <dgm:pt modelId="{3885E98B-53FA-4667-9B44-A42121F07A33}" type="parTrans" cxnId="{0C74ADA4-E464-46D0-A543-5AD4172092CA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E652917E-C1C7-456E-BE86-2F385C0C4A87}" type="sibTrans" cxnId="{0C74ADA4-E464-46D0-A543-5AD4172092CA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6E1FACDB-BE93-47BA-99D9-7B9EC877EB54}">
      <dgm:prSet phldrT="[Text]" custT="1"/>
      <dgm:spPr/>
      <dgm:t>
        <a:bodyPr/>
        <a:lstStyle/>
        <a:p>
          <a:r>
            <a:rPr lang="de-DE" sz="1600" dirty="0" smtClean="0">
              <a:solidFill>
                <a:schemeClr val="tx1"/>
              </a:solidFill>
            </a:rPr>
            <a:t>Amount</a:t>
          </a:r>
          <a:endParaRPr lang="de-DE" sz="1600" dirty="0">
            <a:solidFill>
              <a:schemeClr val="tx1"/>
            </a:solidFill>
          </a:endParaRPr>
        </a:p>
      </dgm:t>
    </dgm:pt>
    <dgm:pt modelId="{61D876AF-3EE1-4FA0-8BF7-9769AF5FA435}" type="parTrans" cxnId="{26BD7B12-4590-44F8-85D6-69B0A1B8A85B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6B53A2A5-8E88-414F-848F-83EC53C8A83C}" type="sibTrans" cxnId="{26BD7B12-4590-44F8-85D6-69B0A1B8A85B}">
      <dgm:prSet/>
      <dgm:spPr/>
      <dgm:t>
        <a:bodyPr/>
        <a:lstStyle/>
        <a:p>
          <a:endParaRPr lang="de-DE" sz="1800">
            <a:solidFill>
              <a:schemeClr val="tx1"/>
            </a:solidFill>
          </a:endParaRPr>
        </a:p>
      </dgm:t>
    </dgm:pt>
    <dgm:pt modelId="{320FE829-3B8C-4D0F-8094-B781837DB14C}" type="pres">
      <dgm:prSet presAssocID="{710216A2-5FEE-42DC-B0CD-86031353EF2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0ADDCCD-CC14-41A5-98B6-03AE4AA1D69C}" type="pres">
      <dgm:prSet presAssocID="{710216A2-5FEE-42DC-B0CD-86031353EF24}" presName="hierFlow" presStyleCnt="0"/>
      <dgm:spPr/>
    </dgm:pt>
    <dgm:pt modelId="{4B21E0B3-B36B-41F1-AE03-E191D47F37EC}" type="pres">
      <dgm:prSet presAssocID="{710216A2-5FEE-42DC-B0CD-86031353EF2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447A11F-25F1-4C72-8580-E948B2CF6509}" type="pres">
      <dgm:prSet presAssocID="{E55BB525-6846-414B-9421-C3F519D13FC5}" presName="Name14" presStyleCnt="0"/>
      <dgm:spPr/>
    </dgm:pt>
    <dgm:pt modelId="{9A6C43DF-9074-474B-AE01-CE9DE6A041D0}" type="pres">
      <dgm:prSet presAssocID="{E55BB525-6846-414B-9421-C3F519D13FC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46FEF0E-2BCA-4E67-86AE-3B7CB5D3B81F}" type="pres">
      <dgm:prSet presAssocID="{E55BB525-6846-414B-9421-C3F519D13FC5}" presName="hierChild2" presStyleCnt="0"/>
      <dgm:spPr/>
    </dgm:pt>
    <dgm:pt modelId="{468EDE3C-CF37-43B5-B3EA-E24F0EB6A152}" type="pres">
      <dgm:prSet presAssocID="{5AA7F6BB-1529-452C-9A98-1769E5B420ED}" presName="Name19" presStyleLbl="parChTrans1D2" presStyleIdx="0" presStyleCnt="2"/>
      <dgm:spPr/>
      <dgm:t>
        <a:bodyPr/>
        <a:lstStyle/>
        <a:p>
          <a:endParaRPr lang="de-DE"/>
        </a:p>
      </dgm:t>
    </dgm:pt>
    <dgm:pt modelId="{3B8DA7B8-3D31-40F5-8771-8D1B77973F38}" type="pres">
      <dgm:prSet presAssocID="{4F2C1C01-DEDD-4CF3-81B9-86DAC6C4DBD7}" presName="Name21" presStyleCnt="0"/>
      <dgm:spPr/>
    </dgm:pt>
    <dgm:pt modelId="{78B0C554-6D32-4706-9E9C-1DC5350A40B1}" type="pres">
      <dgm:prSet presAssocID="{4F2C1C01-DEDD-4CF3-81B9-86DAC6C4DBD7}" presName="level2Shape" presStyleLbl="node2" presStyleIdx="0" presStyleCnt="2"/>
      <dgm:spPr/>
      <dgm:t>
        <a:bodyPr/>
        <a:lstStyle/>
        <a:p>
          <a:endParaRPr lang="de-DE"/>
        </a:p>
      </dgm:t>
    </dgm:pt>
    <dgm:pt modelId="{F0A4C791-DBD0-4EB2-9294-5AED068F31D9}" type="pres">
      <dgm:prSet presAssocID="{4F2C1C01-DEDD-4CF3-81B9-86DAC6C4DBD7}" presName="hierChild3" presStyleCnt="0"/>
      <dgm:spPr/>
    </dgm:pt>
    <dgm:pt modelId="{33932B79-0D60-4697-B5C3-760773212E3B}" type="pres">
      <dgm:prSet presAssocID="{FDE69CC6-D160-4098-9F83-BDFD8A617DEC}" presName="Name19" presStyleLbl="parChTrans1D3" presStyleIdx="0" presStyleCnt="3"/>
      <dgm:spPr/>
      <dgm:t>
        <a:bodyPr/>
        <a:lstStyle/>
        <a:p>
          <a:endParaRPr lang="de-DE"/>
        </a:p>
      </dgm:t>
    </dgm:pt>
    <dgm:pt modelId="{8D11A637-42F2-481F-B5F4-FD19C772BF54}" type="pres">
      <dgm:prSet presAssocID="{C4D3B124-1200-4DBE-91FB-AB04290F49AC}" presName="Name21" presStyleCnt="0"/>
      <dgm:spPr/>
    </dgm:pt>
    <dgm:pt modelId="{BFB169CD-4830-40D3-95FB-26641E27584A}" type="pres">
      <dgm:prSet presAssocID="{C4D3B124-1200-4DBE-91FB-AB04290F49AC}" presName="level2Shape" presStyleLbl="node3" presStyleIdx="0" presStyleCnt="3"/>
      <dgm:spPr/>
      <dgm:t>
        <a:bodyPr/>
        <a:lstStyle/>
        <a:p>
          <a:endParaRPr lang="de-DE"/>
        </a:p>
      </dgm:t>
    </dgm:pt>
    <dgm:pt modelId="{8C7E8561-9084-48A3-8CCF-DE55307FA21E}" type="pres">
      <dgm:prSet presAssocID="{C4D3B124-1200-4DBE-91FB-AB04290F49AC}" presName="hierChild3" presStyleCnt="0"/>
      <dgm:spPr/>
    </dgm:pt>
    <dgm:pt modelId="{41E8E8FD-47A1-47F9-9DA7-69F9964F99E3}" type="pres">
      <dgm:prSet presAssocID="{0FC9889D-5780-40DB-8F68-C95C2F347C2A}" presName="Name19" presStyleLbl="parChTrans1D4" presStyleIdx="0" presStyleCnt="6"/>
      <dgm:spPr/>
      <dgm:t>
        <a:bodyPr/>
        <a:lstStyle/>
        <a:p>
          <a:endParaRPr lang="de-DE"/>
        </a:p>
      </dgm:t>
    </dgm:pt>
    <dgm:pt modelId="{6E3D006A-1941-473E-80EE-450FD7FC96C9}" type="pres">
      <dgm:prSet presAssocID="{30146F2E-CD60-49F9-BA1B-3EFCC94CAF31}" presName="Name21" presStyleCnt="0"/>
      <dgm:spPr/>
    </dgm:pt>
    <dgm:pt modelId="{978F954B-515D-47FD-9F47-A6E5F341B21E}" type="pres">
      <dgm:prSet presAssocID="{30146F2E-CD60-49F9-BA1B-3EFCC94CAF31}" presName="level2Shape" presStyleLbl="node4" presStyleIdx="0" presStyleCnt="6"/>
      <dgm:spPr/>
      <dgm:t>
        <a:bodyPr/>
        <a:lstStyle/>
        <a:p>
          <a:endParaRPr lang="de-DE"/>
        </a:p>
      </dgm:t>
    </dgm:pt>
    <dgm:pt modelId="{3737979C-D5CF-41CA-836B-74974E87A032}" type="pres">
      <dgm:prSet presAssocID="{30146F2E-CD60-49F9-BA1B-3EFCC94CAF31}" presName="hierChild3" presStyleCnt="0"/>
      <dgm:spPr/>
    </dgm:pt>
    <dgm:pt modelId="{07AE0614-A40D-488E-BCFB-686A0394A2FE}" type="pres">
      <dgm:prSet presAssocID="{7B5EDDBC-D91B-4A3C-8383-E8AD54FF7666}" presName="Name19" presStyleLbl="parChTrans1D4" presStyleIdx="1" presStyleCnt="6"/>
      <dgm:spPr/>
      <dgm:t>
        <a:bodyPr/>
        <a:lstStyle/>
        <a:p>
          <a:endParaRPr lang="de-DE"/>
        </a:p>
      </dgm:t>
    </dgm:pt>
    <dgm:pt modelId="{A1D43B78-E1EE-4565-A411-98224C2A54BE}" type="pres">
      <dgm:prSet presAssocID="{49E50A28-9DDF-44EE-8E3F-0EC0B5BFBFBA}" presName="Name21" presStyleCnt="0"/>
      <dgm:spPr/>
    </dgm:pt>
    <dgm:pt modelId="{E26F06E7-7583-4D83-A2B1-28990AAF2D19}" type="pres">
      <dgm:prSet presAssocID="{49E50A28-9DDF-44EE-8E3F-0EC0B5BFBFBA}" presName="level2Shape" presStyleLbl="node4" presStyleIdx="1" presStyleCnt="6"/>
      <dgm:spPr/>
      <dgm:t>
        <a:bodyPr/>
        <a:lstStyle/>
        <a:p>
          <a:endParaRPr lang="de-DE"/>
        </a:p>
      </dgm:t>
    </dgm:pt>
    <dgm:pt modelId="{F66041D1-3BE7-4769-B6AB-A5D4EBD5087B}" type="pres">
      <dgm:prSet presAssocID="{49E50A28-9DDF-44EE-8E3F-0EC0B5BFBFBA}" presName="hierChild3" presStyleCnt="0"/>
      <dgm:spPr/>
    </dgm:pt>
    <dgm:pt modelId="{92646468-EE18-42AB-BB13-862F9CDE6EB8}" type="pres">
      <dgm:prSet presAssocID="{841AA648-A27C-4D4C-B45F-98F5EEDE7A2E}" presName="Name19" presStyleLbl="parChTrans1D3" presStyleIdx="1" presStyleCnt="3"/>
      <dgm:spPr/>
      <dgm:t>
        <a:bodyPr/>
        <a:lstStyle/>
        <a:p>
          <a:endParaRPr lang="de-DE"/>
        </a:p>
      </dgm:t>
    </dgm:pt>
    <dgm:pt modelId="{627D500C-6DD9-46BE-AADF-58B34B14394C}" type="pres">
      <dgm:prSet presAssocID="{5D986DBC-E868-4686-99C0-57B011ED1AED}" presName="Name21" presStyleCnt="0"/>
      <dgm:spPr/>
    </dgm:pt>
    <dgm:pt modelId="{506CEE28-44FB-441B-B8D4-149CB25D3A9A}" type="pres">
      <dgm:prSet presAssocID="{5D986DBC-E868-4686-99C0-57B011ED1AED}" presName="level2Shape" presStyleLbl="node3" presStyleIdx="1" presStyleCnt="3"/>
      <dgm:spPr/>
      <dgm:t>
        <a:bodyPr/>
        <a:lstStyle/>
        <a:p>
          <a:endParaRPr lang="de-DE"/>
        </a:p>
      </dgm:t>
    </dgm:pt>
    <dgm:pt modelId="{39506A17-E03D-4086-ABD2-8D45BF2DE2BC}" type="pres">
      <dgm:prSet presAssocID="{5D986DBC-E868-4686-99C0-57B011ED1AED}" presName="hierChild3" presStyleCnt="0"/>
      <dgm:spPr/>
    </dgm:pt>
    <dgm:pt modelId="{A737762F-BB5D-48F2-9640-6B52BA1EC052}" type="pres">
      <dgm:prSet presAssocID="{E2DBB4CD-8775-4E9B-B4C5-2C1BAE10D6B3}" presName="Name19" presStyleLbl="parChTrans1D4" presStyleIdx="2" presStyleCnt="6"/>
      <dgm:spPr/>
      <dgm:t>
        <a:bodyPr/>
        <a:lstStyle/>
        <a:p>
          <a:endParaRPr lang="de-DE"/>
        </a:p>
      </dgm:t>
    </dgm:pt>
    <dgm:pt modelId="{6F607724-BCE0-4775-B4D3-2F9A2E5DC3FE}" type="pres">
      <dgm:prSet presAssocID="{053C9395-8770-4E1A-B575-36F101B23F61}" presName="Name21" presStyleCnt="0"/>
      <dgm:spPr/>
    </dgm:pt>
    <dgm:pt modelId="{539C34F4-D8A7-4A7B-A261-091FCDEB2918}" type="pres">
      <dgm:prSet presAssocID="{053C9395-8770-4E1A-B575-36F101B23F61}" presName="level2Shape" presStyleLbl="node4" presStyleIdx="2" presStyleCnt="6"/>
      <dgm:spPr/>
      <dgm:t>
        <a:bodyPr/>
        <a:lstStyle/>
        <a:p>
          <a:endParaRPr lang="de-DE"/>
        </a:p>
      </dgm:t>
    </dgm:pt>
    <dgm:pt modelId="{FF38C2F4-67E1-439B-BEDE-BBE91A55099C}" type="pres">
      <dgm:prSet presAssocID="{053C9395-8770-4E1A-B575-36F101B23F61}" presName="hierChild3" presStyleCnt="0"/>
      <dgm:spPr/>
    </dgm:pt>
    <dgm:pt modelId="{31CC1ED0-7571-4EDC-A684-24BB16A35448}" type="pres">
      <dgm:prSet presAssocID="{45CECB5C-0047-4B78-8CD5-FB52F1A5DC78}" presName="Name19" presStyleLbl="parChTrans1D4" presStyleIdx="3" presStyleCnt="6"/>
      <dgm:spPr/>
      <dgm:t>
        <a:bodyPr/>
        <a:lstStyle/>
        <a:p>
          <a:endParaRPr lang="de-DE"/>
        </a:p>
      </dgm:t>
    </dgm:pt>
    <dgm:pt modelId="{2F81FE06-D2D3-471E-B680-AFE1980F577B}" type="pres">
      <dgm:prSet presAssocID="{38F45094-5F6B-4877-8CD9-4E6407A5230A}" presName="Name21" presStyleCnt="0"/>
      <dgm:spPr/>
    </dgm:pt>
    <dgm:pt modelId="{7D7E6CFD-9877-45D4-A326-A79D35ECC49B}" type="pres">
      <dgm:prSet presAssocID="{38F45094-5F6B-4877-8CD9-4E6407A5230A}" presName="level2Shape" presStyleLbl="node4" presStyleIdx="3" presStyleCnt="6"/>
      <dgm:spPr/>
      <dgm:t>
        <a:bodyPr/>
        <a:lstStyle/>
        <a:p>
          <a:endParaRPr lang="de-DE"/>
        </a:p>
      </dgm:t>
    </dgm:pt>
    <dgm:pt modelId="{9F77301D-5620-4C6A-9EAD-ED29EB52A2CE}" type="pres">
      <dgm:prSet presAssocID="{38F45094-5F6B-4877-8CD9-4E6407A5230A}" presName="hierChild3" presStyleCnt="0"/>
      <dgm:spPr/>
    </dgm:pt>
    <dgm:pt modelId="{DAC1EC5E-738E-4D1D-A7A0-345C8B77F6F9}" type="pres">
      <dgm:prSet presAssocID="{35FA2824-01AF-47DD-A1C6-60F1E63FB0CF}" presName="Name19" presStyleLbl="parChTrans1D2" presStyleIdx="1" presStyleCnt="2"/>
      <dgm:spPr/>
      <dgm:t>
        <a:bodyPr/>
        <a:lstStyle/>
        <a:p>
          <a:endParaRPr lang="de-DE"/>
        </a:p>
      </dgm:t>
    </dgm:pt>
    <dgm:pt modelId="{C34C9A1C-258C-43D6-BDD6-50AB8610A6C8}" type="pres">
      <dgm:prSet presAssocID="{9DA19A0E-9E71-4699-8E6C-A57F7FC07896}" presName="Name21" presStyleCnt="0"/>
      <dgm:spPr/>
    </dgm:pt>
    <dgm:pt modelId="{ADF26D1D-EA66-49F6-B0BB-62A761AD9E9F}" type="pres">
      <dgm:prSet presAssocID="{9DA19A0E-9E71-4699-8E6C-A57F7FC07896}" presName="level2Shape" presStyleLbl="node2" presStyleIdx="1" presStyleCnt="2"/>
      <dgm:spPr/>
      <dgm:t>
        <a:bodyPr/>
        <a:lstStyle/>
        <a:p>
          <a:endParaRPr lang="de-DE"/>
        </a:p>
      </dgm:t>
    </dgm:pt>
    <dgm:pt modelId="{36324D69-7859-4EBB-823D-1C2BB7243DF2}" type="pres">
      <dgm:prSet presAssocID="{9DA19A0E-9E71-4699-8E6C-A57F7FC07896}" presName="hierChild3" presStyleCnt="0"/>
      <dgm:spPr/>
    </dgm:pt>
    <dgm:pt modelId="{E3EF8451-A55C-44B8-BEED-708F810EF4ED}" type="pres">
      <dgm:prSet presAssocID="{1547FA74-73F8-42E0-A2F3-12432C666C42}" presName="Name19" presStyleLbl="parChTrans1D3" presStyleIdx="2" presStyleCnt="3"/>
      <dgm:spPr/>
      <dgm:t>
        <a:bodyPr/>
        <a:lstStyle/>
        <a:p>
          <a:endParaRPr lang="de-DE"/>
        </a:p>
      </dgm:t>
    </dgm:pt>
    <dgm:pt modelId="{4DDD619C-1EE5-47C9-86AC-E347B13F77C1}" type="pres">
      <dgm:prSet presAssocID="{E711A084-F3ED-4DEB-A927-64994098FE8B}" presName="Name21" presStyleCnt="0"/>
      <dgm:spPr/>
    </dgm:pt>
    <dgm:pt modelId="{EC1BD882-B77D-4188-9CC8-C3A00BED63A1}" type="pres">
      <dgm:prSet presAssocID="{E711A084-F3ED-4DEB-A927-64994098FE8B}" presName="level2Shape" presStyleLbl="node3" presStyleIdx="2" presStyleCnt="3"/>
      <dgm:spPr/>
      <dgm:t>
        <a:bodyPr/>
        <a:lstStyle/>
        <a:p>
          <a:endParaRPr lang="de-DE"/>
        </a:p>
      </dgm:t>
    </dgm:pt>
    <dgm:pt modelId="{494665DB-9957-4B4E-A578-B3AE8C046791}" type="pres">
      <dgm:prSet presAssocID="{E711A084-F3ED-4DEB-A927-64994098FE8B}" presName="hierChild3" presStyleCnt="0"/>
      <dgm:spPr/>
    </dgm:pt>
    <dgm:pt modelId="{65B0FBE4-5C08-4B20-A629-4676C96F9DE4}" type="pres">
      <dgm:prSet presAssocID="{3885E98B-53FA-4667-9B44-A42121F07A33}" presName="Name19" presStyleLbl="parChTrans1D4" presStyleIdx="4" presStyleCnt="6"/>
      <dgm:spPr/>
      <dgm:t>
        <a:bodyPr/>
        <a:lstStyle/>
        <a:p>
          <a:endParaRPr lang="de-DE"/>
        </a:p>
      </dgm:t>
    </dgm:pt>
    <dgm:pt modelId="{36767BA3-1A2D-4A9D-96D8-12F0EEB060B0}" type="pres">
      <dgm:prSet presAssocID="{4D95A910-25D8-4770-847E-E38D330D25C6}" presName="Name21" presStyleCnt="0"/>
      <dgm:spPr/>
    </dgm:pt>
    <dgm:pt modelId="{417D5F2C-58D4-45BF-A3C4-80298FB36128}" type="pres">
      <dgm:prSet presAssocID="{4D95A910-25D8-4770-847E-E38D330D25C6}" presName="level2Shape" presStyleLbl="node4" presStyleIdx="4" presStyleCnt="6"/>
      <dgm:spPr/>
      <dgm:t>
        <a:bodyPr/>
        <a:lstStyle/>
        <a:p>
          <a:endParaRPr lang="de-DE"/>
        </a:p>
      </dgm:t>
    </dgm:pt>
    <dgm:pt modelId="{3137A3BA-F8F5-4F85-96F6-A044394F750B}" type="pres">
      <dgm:prSet presAssocID="{4D95A910-25D8-4770-847E-E38D330D25C6}" presName="hierChild3" presStyleCnt="0"/>
      <dgm:spPr/>
    </dgm:pt>
    <dgm:pt modelId="{213C51E7-E82B-46AE-8AF6-EE5283483E33}" type="pres">
      <dgm:prSet presAssocID="{61D876AF-3EE1-4FA0-8BF7-9769AF5FA435}" presName="Name19" presStyleLbl="parChTrans1D4" presStyleIdx="5" presStyleCnt="6"/>
      <dgm:spPr/>
      <dgm:t>
        <a:bodyPr/>
        <a:lstStyle/>
        <a:p>
          <a:endParaRPr lang="de-DE"/>
        </a:p>
      </dgm:t>
    </dgm:pt>
    <dgm:pt modelId="{E0837657-7DC3-4040-A8F3-F850AC96FB05}" type="pres">
      <dgm:prSet presAssocID="{6E1FACDB-BE93-47BA-99D9-7B9EC877EB54}" presName="Name21" presStyleCnt="0"/>
      <dgm:spPr/>
    </dgm:pt>
    <dgm:pt modelId="{4576E8DE-FE1B-4908-B226-1B0997AE7F8A}" type="pres">
      <dgm:prSet presAssocID="{6E1FACDB-BE93-47BA-99D9-7B9EC877EB54}" presName="level2Shape" presStyleLbl="node4" presStyleIdx="5" presStyleCnt="6"/>
      <dgm:spPr/>
      <dgm:t>
        <a:bodyPr/>
        <a:lstStyle/>
        <a:p>
          <a:endParaRPr lang="de-DE"/>
        </a:p>
      </dgm:t>
    </dgm:pt>
    <dgm:pt modelId="{8D8B2CD7-8D5E-470F-AA66-1D9E67BD7B0D}" type="pres">
      <dgm:prSet presAssocID="{6E1FACDB-BE93-47BA-99D9-7B9EC877EB54}" presName="hierChild3" presStyleCnt="0"/>
      <dgm:spPr/>
    </dgm:pt>
    <dgm:pt modelId="{E0CE0E7F-E7CC-4100-A38A-8E9556757F6C}" type="pres">
      <dgm:prSet presAssocID="{710216A2-5FEE-42DC-B0CD-86031353EF24}" presName="bgShapesFlow" presStyleCnt="0"/>
      <dgm:spPr/>
    </dgm:pt>
  </dgm:ptLst>
  <dgm:cxnLst>
    <dgm:cxn modelId="{5600FF97-EEAE-4554-B288-F4371A6B3385}" type="presOf" srcId="{38F45094-5F6B-4877-8CD9-4E6407A5230A}" destId="{7D7E6CFD-9877-45D4-A326-A79D35ECC49B}" srcOrd="0" destOrd="0" presId="urn:microsoft.com/office/officeart/2005/8/layout/hierarchy6"/>
    <dgm:cxn modelId="{71DAF4AD-DA6D-4DE5-AAF7-79AF4BE301B6}" type="presOf" srcId="{E711A084-F3ED-4DEB-A927-64994098FE8B}" destId="{EC1BD882-B77D-4188-9CC8-C3A00BED63A1}" srcOrd="0" destOrd="0" presId="urn:microsoft.com/office/officeart/2005/8/layout/hierarchy6"/>
    <dgm:cxn modelId="{5C45C26E-484B-422C-8CA7-A1F2A8AB93C4}" type="presOf" srcId="{61D876AF-3EE1-4FA0-8BF7-9769AF5FA435}" destId="{213C51E7-E82B-46AE-8AF6-EE5283483E33}" srcOrd="0" destOrd="0" presId="urn:microsoft.com/office/officeart/2005/8/layout/hierarchy6"/>
    <dgm:cxn modelId="{625B3CB1-A535-4532-B5D8-7A544C2226FE}" type="presOf" srcId="{3885E98B-53FA-4667-9B44-A42121F07A33}" destId="{65B0FBE4-5C08-4B20-A629-4676C96F9DE4}" srcOrd="0" destOrd="0" presId="urn:microsoft.com/office/officeart/2005/8/layout/hierarchy6"/>
    <dgm:cxn modelId="{AE3927A9-8EE8-4B30-B5DC-8667EB9DC111}" srcId="{5D986DBC-E868-4686-99C0-57B011ED1AED}" destId="{38F45094-5F6B-4877-8CD9-4E6407A5230A}" srcOrd="1" destOrd="0" parTransId="{45CECB5C-0047-4B78-8CD5-FB52F1A5DC78}" sibTransId="{1AED3A85-AEEB-48D8-BCC0-8E299ECC7CF7}"/>
    <dgm:cxn modelId="{B776B85A-8516-4E9B-BBF5-D7F2E3B9ABA3}" type="presOf" srcId="{C4D3B124-1200-4DBE-91FB-AB04290F49AC}" destId="{BFB169CD-4830-40D3-95FB-26641E27584A}" srcOrd="0" destOrd="0" presId="urn:microsoft.com/office/officeart/2005/8/layout/hierarchy6"/>
    <dgm:cxn modelId="{6D0685F6-A8A4-4DA0-8CBB-CCF6FFA7490B}" type="presOf" srcId="{6E1FACDB-BE93-47BA-99D9-7B9EC877EB54}" destId="{4576E8DE-FE1B-4908-B226-1B0997AE7F8A}" srcOrd="0" destOrd="0" presId="urn:microsoft.com/office/officeart/2005/8/layout/hierarchy6"/>
    <dgm:cxn modelId="{2F5AAB5C-0188-4534-8424-1B45B02227F2}" srcId="{4F2C1C01-DEDD-4CF3-81B9-86DAC6C4DBD7}" destId="{5D986DBC-E868-4686-99C0-57B011ED1AED}" srcOrd="1" destOrd="0" parTransId="{841AA648-A27C-4D4C-B45F-98F5EEDE7A2E}" sibTransId="{8D4A2489-19A1-44ED-8345-2532E9568D68}"/>
    <dgm:cxn modelId="{3AE36724-E201-4B40-AF06-727A8CA15CA2}" srcId="{9DA19A0E-9E71-4699-8E6C-A57F7FC07896}" destId="{E711A084-F3ED-4DEB-A927-64994098FE8B}" srcOrd="0" destOrd="0" parTransId="{1547FA74-73F8-42E0-A2F3-12432C666C42}" sibTransId="{E2AF6DE8-86DC-46EF-AFFF-673F4947C5F4}"/>
    <dgm:cxn modelId="{5953DC94-AC42-480B-BBD2-0A8463CA4E29}" type="presOf" srcId="{4D95A910-25D8-4770-847E-E38D330D25C6}" destId="{417D5F2C-58D4-45BF-A3C4-80298FB36128}" srcOrd="0" destOrd="0" presId="urn:microsoft.com/office/officeart/2005/8/layout/hierarchy6"/>
    <dgm:cxn modelId="{EF1C6E63-8751-4CB3-8A76-24DF01B84DB1}" type="presOf" srcId="{7B5EDDBC-D91B-4A3C-8383-E8AD54FF7666}" destId="{07AE0614-A40D-488E-BCFB-686A0394A2FE}" srcOrd="0" destOrd="0" presId="urn:microsoft.com/office/officeart/2005/8/layout/hierarchy6"/>
    <dgm:cxn modelId="{E49B8D2B-7867-441E-AB6C-DAE2C9C5469A}" type="presOf" srcId="{45CECB5C-0047-4B78-8CD5-FB52F1A5DC78}" destId="{31CC1ED0-7571-4EDC-A684-24BB16A35448}" srcOrd="0" destOrd="0" presId="urn:microsoft.com/office/officeart/2005/8/layout/hierarchy6"/>
    <dgm:cxn modelId="{8DFFB1C7-AC7D-4D51-B5C6-A67190B7FE64}" type="presOf" srcId="{710216A2-5FEE-42DC-B0CD-86031353EF24}" destId="{320FE829-3B8C-4D0F-8094-B781837DB14C}" srcOrd="0" destOrd="0" presId="urn:microsoft.com/office/officeart/2005/8/layout/hierarchy6"/>
    <dgm:cxn modelId="{D3782E6A-9C52-492E-BD42-8C015C870712}" type="presOf" srcId="{35FA2824-01AF-47DD-A1C6-60F1E63FB0CF}" destId="{DAC1EC5E-738E-4D1D-A7A0-345C8B77F6F9}" srcOrd="0" destOrd="0" presId="urn:microsoft.com/office/officeart/2005/8/layout/hierarchy6"/>
    <dgm:cxn modelId="{4551ECD5-9561-42AF-9B61-9CDFFE8013BF}" srcId="{E55BB525-6846-414B-9421-C3F519D13FC5}" destId="{9DA19A0E-9E71-4699-8E6C-A57F7FC07896}" srcOrd="1" destOrd="0" parTransId="{35FA2824-01AF-47DD-A1C6-60F1E63FB0CF}" sibTransId="{114D4E31-E59E-40F8-A2CE-9EDFE6751D09}"/>
    <dgm:cxn modelId="{9A410485-7553-4398-90D0-F8AF310A73BF}" srcId="{4F2C1C01-DEDD-4CF3-81B9-86DAC6C4DBD7}" destId="{C4D3B124-1200-4DBE-91FB-AB04290F49AC}" srcOrd="0" destOrd="0" parTransId="{FDE69CC6-D160-4098-9F83-BDFD8A617DEC}" sibTransId="{93D7D990-B13A-4EBA-81CC-3F94C30B3C37}"/>
    <dgm:cxn modelId="{8C1189CB-D120-4354-86FF-C2ACE5967F57}" srcId="{710216A2-5FEE-42DC-B0CD-86031353EF24}" destId="{E55BB525-6846-414B-9421-C3F519D13FC5}" srcOrd="0" destOrd="0" parTransId="{4F69B993-80EA-4F7E-AC56-6742CCE9B8D0}" sibTransId="{A86857B3-50EC-47A7-804C-6AFEFD31FAAB}"/>
    <dgm:cxn modelId="{67D202C9-E80A-450D-8B62-2AE69E91BCCB}" type="presOf" srcId="{1547FA74-73F8-42E0-A2F3-12432C666C42}" destId="{E3EF8451-A55C-44B8-BEED-708F810EF4ED}" srcOrd="0" destOrd="0" presId="urn:microsoft.com/office/officeart/2005/8/layout/hierarchy6"/>
    <dgm:cxn modelId="{3BA557EE-EAEF-4B76-AF31-44469A0B7A23}" srcId="{C4D3B124-1200-4DBE-91FB-AB04290F49AC}" destId="{30146F2E-CD60-49F9-BA1B-3EFCC94CAF31}" srcOrd="0" destOrd="0" parTransId="{0FC9889D-5780-40DB-8F68-C95C2F347C2A}" sibTransId="{76FA2431-BDA1-4A62-9194-3DE6BE252D83}"/>
    <dgm:cxn modelId="{B34EA32F-5AF6-44FA-87CB-1FA62DD144AB}" type="presOf" srcId="{FDE69CC6-D160-4098-9F83-BDFD8A617DEC}" destId="{33932B79-0D60-4697-B5C3-760773212E3B}" srcOrd="0" destOrd="0" presId="urn:microsoft.com/office/officeart/2005/8/layout/hierarchy6"/>
    <dgm:cxn modelId="{CDD84336-CFB0-453F-A871-8BB340845659}" type="presOf" srcId="{4F2C1C01-DEDD-4CF3-81B9-86DAC6C4DBD7}" destId="{78B0C554-6D32-4706-9E9C-1DC5350A40B1}" srcOrd="0" destOrd="0" presId="urn:microsoft.com/office/officeart/2005/8/layout/hierarchy6"/>
    <dgm:cxn modelId="{6E46FCCA-317D-4CB7-8501-7D9474BCE5EA}" type="presOf" srcId="{9DA19A0E-9E71-4699-8E6C-A57F7FC07896}" destId="{ADF26D1D-EA66-49F6-B0BB-62A761AD9E9F}" srcOrd="0" destOrd="0" presId="urn:microsoft.com/office/officeart/2005/8/layout/hierarchy6"/>
    <dgm:cxn modelId="{B5795EF7-C19C-4CC9-B15C-E3CE3A4A015E}" type="presOf" srcId="{49E50A28-9DDF-44EE-8E3F-0EC0B5BFBFBA}" destId="{E26F06E7-7583-4D83-A2B1-28990AAF2D19}" srcOrd="0" destOrd="0" presId="urn:microsoft.com/office/officeart/2005/8/layout/hierarchy6"/>
    <dgm:cxn modelId="{0C74ADA4-E464-46D0-A543-5AD4172092CA}" srcId="{E711A084-F3ED-4DEB-A927-64994098FE8B}" destId="{4D95A910-25D8-4770-847E-E38D330D25C6}" srcOrd="0" destOrd="0" parTransId="{3885E98B-53FA-4667-9B44-A42121F07A33}" sibTransId="{E652917E-C1C7-456E-BE86-2F385C0C4A87}"/>
    <dgm:cxn modelId="{57C5B830-90D5-4BDD-B080-619AC4ACA68D}" srcId="{5D986DBC-E868-4686-99C0-57B011ED1AED}" destId="{053C9395-8770-4E1A-B575-36F101B23F61}" srcOrd="0" destOrd="0" parTransId="{E2DBB4CD-8775-4E9B-B4C5-2C1BAE10D6B3}" sibTransId="{731A75EC-4066-4D63-950A-DC7966D5D77E}"/>
    <dgm:cxn modelId="{38C503D2-90F4-4DE1-AC01-9A607AA5020D}" type="presOf" srcId="{E2DBB4CD-8775-4E9B-B4C5-2C1BAE10D6B3}" destId="{A737762F-BB5D-48F2-9640-6B52BA1EC052}" srcOrd="0" destOrd="0" presId="urn:microsoft.com/office/officeart/2005/8/layout/hierarchy6"/>
    <dgm:cxn modelId="{B9B39DDA-6522-4511-B696-DC7EF2B77E92}" type="presOf" srcId="{30146F2E-CD60-49F9-BA1B-3EFCC94CAF31}" destId="{978F954B-515D-47FD-9F47-A6E5F341B21E}" srcOrd="0" destOrd="0" presId="urn:microsoft.com/office/officeart/2005/8/layout/hierarchy6"/>
    <dgm:cxn modelId="{A3A78A67-3ECE-45A9-A11E-1B3F205D64FD}" type="presOf" srcId="{053C9395-8770-4E1A-B575-36F101B23F61}" destId="{539C34F4-D8A7-4A7B-A261-091FCDEB2918}" srcOrd="0" destOrd="0" presId="urn:microsoft.com/office/officeart/2005/8/layout/hierarchy6"/>
    <dgm:cxn modelId="{26BD7B12-4590-44F8-85D6-69B0A1B8A85B}" srcId="{E711A084-F3ED-4DEB-A927-64994098FE8B}" destId="{6E1FACDB-BE93-47BA-99D9-7B9EC877EB54}" srcOrd="1" destOrd="0" parTransId="{61D876AF-3EE1-4FA0-8BF7-9769AF5FA435}" sibTransId="{6B53A2A5-8E88-414F-848F-83EC53C8A83C}"/>
    <dgm:cxn modelId="{1E72356F-CAFC-466F-9853-C2C8B8A9DFA5}" type="presOf" srcId="{5D986DBC-E868-4686-99C0-57B011ED1AED}" destId="{506CEE28-44FB-441B-B8D4-149CB25D3A9A}" srcOrd="0" destOrd="0" presId="urn:microsoft.com/office/officeart/2005/8/layout/hierarchy6"/>
    <dgm:cxn modelId="{2E2B84D6-20E3-4360-80A4-66C90041F77D}" srcId="{E55BB525-6846-414B-9421-C3F519D13FC5}" destId="{4F2C1C01-DEDD-4CF3-81B9-86DAC6C4DBD7}" srcOrd="0" destOrd="0" parTransId="{5AA7F6BB-1529-452C-9A98-1769E5B420ED}" sibTransId="{5166B4AB-3643-4378-A6FD-60AB4077903A}"/>
    <dgm:cxn modelId="{643DC20D-B499-4344-BC7C-37BB39404AA3}" type="presOf" srcId="{841AA648-A27C-4D4C-B45F-98F5EEDE7A2E}" destId="{92646468-EE18-42AB-BB13-862F9CDE6EB8}" srcOrd="0" destOrd="0" presId="urn:microsoft.com/office/officeart/2005/8/layout/hierarchy6"/>
    <dgm:cxn modelId="{5F661C93-C152-4AF3-BD53-2E5B1DA599E1}" type="presOf" srcId="{0FC9889D-5780-40DB-8F68-C95C2F347C2A}" destId="{41E8E8FD-47A1-47F9-9DA7-69F9964F99E3}" srcOrd="0" destOrd="0" presId="urn:microsoft.com/office/officeart/2005/8/layout/hierarchy6"/>
    <dgm:cxn modelId="{24F57581-E444-4BF3-8A14-F6560FE8AB9E}" type="presOf" srcId="{5AA7F6BB-1529-452C-9A98-1769E5B420ED}" destId="{468EDE3C-CF37-43B5-B3EA-E24F0EB6A152}" srcOrd="0" destOrd="0" presId="urn:microsoft.com/office/officeart/2005/8/layout/hierarchy6"/>
    <dgm:cxn modelId="{74D51E4C-8F95-4BF3-B71D-4354664E5167}" type="presOf" srcId="{E55BB525-6846-414B-9421-C3F519D13FC5}" destId="{9A6C43DF-9074-474B-AE01-CE9DE6A041D0}" srcOrd="0" destOrd="0" presId="urn:microsoft.com/office/officeart/2005/8/layout/hierarchy6"/>
    <dgm:cxn modelId="{D8D6A5D2-5BE2-442A-8739-DDBB4CD70F47}" srcId="{C4D3B124-1200-4DBE-91FB-AB04290F49AC}" destId="{49E50A28-9DDF-44EE-8E3F-0EC0B5BFBFBA}" srcOrd="1" destOrd="0" parTransId="{7B5EDDBC-D91B-4A3C-8383-E8AD54FF7666}" sibTransId="{5EACBB51-C615-4051-8040-42E6241BA05D}"/>
    <dgm:cxn modelId="{93013930-CE5B-41AF-883A-0D272B582315}" type="presParOf" srcId="{320FE829-3B8C-4D0F-8094-B781837DB14C}" destId="{D0ADDCCD-CC14-41A5-98B6-03AE4AA1D69C}" srcOrd="0" destOrd="0" presId="urn:microsoft.com/office/officeart/2005/8/layout/hierarchy6"/>
    <dgm:cxn modelId="{2E4C7AAC-4EF9-4903-AA45-94C2A078A891}" type="presParOf" srcId="{D0ADDCCD-CC14-41A5-98B6-03AE4AA1D69C}" destId="{4B21E0B3-B36B-41F1-AE03-E191D47F37EC}" srcOrd="0" destOrd="0" presId="urn:microsoft.com/office/officeart/2005/8/layout/hierarchy6"/>
    <dgm:cxn modelId="{D79F2C20-2F07-4BF0-96FD-3300635CEBDA}" type="presParOf" srcId="{4B21E0B3-B36B-41F1-AE03-E191D47F37EC}" destId="{8447A11F-25F1-4C72-8580-E948B2CF6509}" srcOrd="0" destOrd="0" presId="urn:microsoft.com/office/officeart/2005/8/layout/hierarchy6"/>
    <dgm:cxn modelId="{81172D75-D187-47CD-BA20-7A732A589E80}" type="presParOf" srcId="{8447A11F-25F1-4C72-8580-E948B2CF6509}" destId="{9A6C43DF-9074-474B-AE01-CE9DE6A041D0}" srcOrd="0" destOrd="0" presId="urn:microsoft.com/office/officeart/2005/8/layout/hierarchy6"/>
    <dgm:cxn modelId="{4CC2E887-0867-48A9-B497-302B53E3EE03}" type="presParOf" srcId="{8447A11F-25F1-4C72-8580-E948B2CF6509}" destId="{046FEF0E-2BCA-4E67-86AE-3B7CB5D3B81F}" srcOrd="1" destOrd="0" presId="urn:microsoft.com/office/officeart/2005/8/layout/hierarchy6"/>
    <dgm:cxn modelId="{4C6BE2EA-1998-439C-AA3C-AD32D30BAA9D}" type="presParOf" srcId="{046FEF0E-2BCA-4E67-86AE-3B7CB5D3B81F}" destId="{468EDE3C-CF37-43B5-B3EA-E24F0EB6A152}" srcOrd="0" destOrd="0" presId="urn:microsoft.com/office/officeart/2005/8/layout/hierarchy6"/>
    <dgm:cxn modelId="{0BAD18B7-E01D-44C3-8F97-83BFE77659DE}" type="presParOf" srcId="{046FEF0E-2BCA-4E67-86AE-3B7CB5D3B81F}" destId="{3B8DA7B8-3D31-40F5-8771-8D1B77973F38}" srcOrd="1" destOrd="0" presId="urn:microsoft.com/office/officeart/2005/8/layout/hierarchy6"/>
    <dgm:cxn modelId="{0DB64FFC-E94C-4DCF-93C6-83FAB4483526}" type="presParOf" srcId="{3B8DA7B8-3D31-40F5-8771-8D1B77973F38}" destId="{78B0C554-6D32-4706-9E9C-1DC5350A40B1}" srcOrd="0" destOrd="0" presId="urn:microsoft.com/office/officeart/2005/8/layout/hierarchy6"/>
    <dgm:cxn modelId="{DC046D87-ACCE-4623-9AE6-EAC975663BB8}" type="presParOf" srcId="{3B8DA7B8-3D31-40F5-8771-8D1B77973F38}" destId="{F0A4C791-DBD0-4EB2-9294-5AED068F31D9}" srcOrd="1" destOrd="0" presId="urn:microsoft.com/office/officeart/2005/8/layout/hierarchy6"/>
    <dgm:cxn modelId="{926A60A6-C66E-4DB6-950C-98D249259286}" type="presParOf" srcId="{F0A4C791-DBD0-4EB2-9294-5AED068F31D9}" destId="{33932B79-0D60-4697-B5C3-760773212E3B}" srcOrd="0" destOrd="0" presId="urn:microsoft.com/office/officeart/2005/8/layout/hierarchy6"/>
    <dgm:cxn modelId="{AB944FAB-0D1A-4EA1-A89A-09ECBAA06A7C}" type="presParOf" srcId="{F0A4C791-DBD0-4EB2-9294-5AED068F31D9}" destId="{8D11A637-42F2-481F-B5F4-FD19C772BF54}" srcOrd="1" destOrd="0" presId="urn:microsoft.com/office/officeart/2005/8/layout/hierarchy6"/>
    <dgm:cxn modelId="{FE11DCFB-7FAE-4795-A76D-923B0AF8DEB1}" type="presParOf" srcId="{8D11A637-42F2-481F-B5F4-FD19C772BF54}" destId="{BFB169CD-4830-40D3-95FB-26641E27584A}" srcOrd="0" destOrd="0" presId="urn:microsoft.com/office/officeart/2005/8/layout/hierarchy6"/>
    <dgm:cxn modelId="{74119621-3756-4B55-A1A1-6E6C6D5907B7}" type="presParOf" srcId="{8D11A637-42F2-481F-B5F4-FD19C772BF54}" destId="{8C7E8561-9084-48A3-8CCF-DE55307FA21E}" srcOrd="1" destOrd="0" presId="urn:microsoft.com/office/officeart/2005/8/layout/hierarchy6"/>
    <dgm:cxn modelId="{6F1FF3B0-935A-42B9-91D1-2BE579161A81}" type="presParOf" srcId="{8C7E8561-9084-48A3-8CCF-DE55307FA21E}" destId="{41E8E8FD-47A1-47F9-9DA7-69F9964F99E3}" srcOrd="0" destOrd="0" presId="urn:microsoft.com/office/officeart/2005/8/layout/hierarchy6"/>
    <dgm:cxn modelId="{6B123830-85E9-45F7-8EED-5D9E247E3766}" type="presParOf" srcId="{8C7E8561-9084-48A3-8CCF-DE55307FA21E}" destId="{6E3D006A-1941-473E-80EE-450FD7FC96C9}" srcOrd="1" destOrd="0" presId="urn:microsoft.com/office/officeart/2005/8/layout/hierarchy6"/>
    <dgm:cxn modelId="{1CE07790-08A7-42AF-8AFD-6528791E1BCA}" type="presParOf" srcId="{6E3D006A-1941-473E-80EE-450FD7FC96C9}" destId="{978F954B-515D-47FD-9F47-A6E5F341B21E}" srcOrd="0" destOrd="0" presId="urn:microsoft.com/office/officeart/2005/8/layout/hierarchy6"/>
    <dgm:cxn modelId="{E0931617-4E66-4FED-831E-229117581AA1}" type="presParOf" srcId="{6E3D006A-1941-473E-80EE-450FD7FC96C9}" destId="{3737979C-D5CF-41CA-836B-74974E87A032}" srcOrd="1" destOrd="0" presId="urn:microsoft.com/office/officeart/2005/8/layout/hierarchy6"/>
    <dgm:cxn modelId="{AA3E9B79-227C-4225-849C-815E744E328D}" type="presParOf" srcId="{8C7E8561-9084-48A3-8CCF-DE55307FA21E}" destId="{07AE0614-A40D-488E-BCFB-686A0394A2FE}" srcOrd="2" destOrd="0" presId="urn:microsoft.com/office/officeart/2005/8/layout/hierarchy6"/>
    <dgm:cxn modelId="{3CB65765-8CCC-4CC8-9B47-97D1E648E564}" type="presParOf" srcId="{8C7E8561-9084-48A3-8CCF-DE55307FA21E}" destId="{A1D43B78-E1EE-4565-A411-98224C2A54BE}" srcOrd="3" destOrd="0" presId="urn:microsoft.com/office/officeart/2005/8/layout/hierarchy6"/>
    <dgm:cxn modelId="{0464AB41-AC62-4D17-92FC-7F325306B6BC}" type="presParOf" srcId="{A1D43B78-E1EE-4565-A411-98224C2A54BE}" destId="{E26F06E7-7583-4D83-A2B1-28990AAF2D19}" srcOrd="0" destOrd="0" presId="urn:microsoft.com/office/officeart/2005/8/layout/hierarchy6"/>
    <dgm:cxn modelId="{3E7D804F-813F-4063-8447-3F4BB31C5BF5}" type="presParOf" srcId="{A1D43B78-E1EE-4565-A411-98224C2A54BE}" destId="{F66041D1-3BE7-4769-B6AB-A5D4EBD5087B}" srcOrd="1" destOrd="0" presId="urn:microsoft.com/office/officeart/2005/8/layout/hierarchy6"/>
    <dgm:cxn modelId="{E72A8983-2F64-48A2-BE60-6A36D98B4003}" type="presParOf" srcId="{F0A4C791-DBD0-4EB2-9294-5AED068F31D9}" destId="{92646468-EE18-42AB-BB13-862F9CDE6EB8}" srcOrd="2" destOrd="0" presId="urn:microsoft.com/office/officeart/2005/8/layout/hierarchy6"/>
    <dgm:cxn modelId="{6A2EA569-D7FB-4463-A018-CB600969076E}" type="presParOf" srcId="{F0A4C791-DBD0-4EB2-9294-5AED068F31D9}" destId="{627D500C-6DD9-46BE-AADF-58B34B14394C}" srcOrd="3" destOrd="0" presId="urn:microsoft.com/office/officeart/2005/8/layout/hierarchy6"/>
    <dgm:cxn modelId="{59B90A3A-4978-40F9-8832-11578FE7B44E}" type="presParOf" srcId="{627D500C-6DD9-46BE-AADF-58B34B14394C}" destId="{506CEE28-44FB-441B-B8D4-149CB25D3A9A}" srcOrd="0" destOrd="0" presId="urn:microsoft.com/office/officeart/2005/8/layout/hierarchy6"/>
    <dgm:cxn modelId="{441837D7-A123-455A-B897-2D2F49FA8381}" type="presParOf" srcId="{627D500C-6DD9-46BE-AADF-58B34B14394C}" destId="{39506A17-E03D-4086-ABD2-8D45BF2DE2BC}" srcOrd="1" destOrd="0" presId="urn:microsoft.com/office/officeart/2005/8/layout/hierarchy6"/>
    <dgm:cxn modelId="{E95E09DA-12B1-4F85-A5FD-8C8EF76B8A27}" type="presParOf" srcId="{39506A17-E03D-4086-ABD2-8D45BF2DE2BC}" destId="{A737762F-BB5D-48F2-9640-6B52BA1EC052}" srcOrd="0" destOrd="0" presId="urn:microsoft.com/office/officeart/2005/8/layout/hierarchy6"/>
    <dgm:cxn modelId="{DBE1B8CA-D953-4FAE-964D-81D4C292B902}" type="presParOf" srcId="{39506A17-E03D-4086-ABD2-8D45BF2DE2BC}" destId="{6F607724-BCE0-4775-B4D3-2F9A2E5DC3FE}" srcOrd="1" destOrd="0" presId="urn:microsoft.com/office/officeart/2005/8/layout/hierarchy6"/>
    <dgm:cxn modelId="{98EBBB72-917C-4E07-A3DD-8395F44F2D65}" type="presParOf" srcId="{6F607724-BCE0-4775-B4D3-2F9A2E5DC3FE}" destId="{539C34F4-D8A7-4A7B-A261-091FCDEB2918}" srcOrd="0" destOrd="0" presId="urn:microsoft.com/office/officeart/2005/8/layout/hierarchy6"/>
    <dgm:cxn modelId="{5C38D77E-95C7-414D-9906-5B53D3AF67A1}" type="presParOf" srcId="{6F607724-BCE0-4775-B4D3-2F9A2E5DC3FE}" destId="{FF38C2F4-67E1-439B-BEDE-BBE91A55099C}" srcOrd="1" destOrd="0" presId="urn:microsoft.com/office/officeart/2005/8/layout/hierarchy6"/>
    <dgm:cxn modelId="{E73D771C-7649-4512-A0EA-BAAC1D867EA7}" type="presParOf" srcId="{39506A17-E03D-4086-ABD2-8D45BF2DE2BC}" destId="{31CC1ED0-7571-4EDC-A684-24BB16A35448}" srcOrd="2" destOrd="0" presId="urn:microsoft.com/office/officeart/2005/8/layout/hierarchy6"/>
    <dgm:cxn modelId="{7169A5DC-EA69-41CF-8801-78F876CA8E0C}" type="presParOf" srcId="{39506A17-E03D-4086-ABD2-8D45BF2DE2BC}" destId="{2F81FE06-D2D3-471E-B680-AFE1980F577B}" srcOrd="3" destOrd="0" presId="urn:microsoft.com/office/officeart/2005/8/layout/hierarchy6"/>
    <dgm:cxn modelId="{934FB41B-203C-4CBE-BAEF-ABBF1C307051}" type="presParOf" srcId="{2F81FE06-D2D3-471E-B680-AFE1980F577B}" destId="{7D7E6CFD-9877-45D4-A326-A79D35ECC49B}" srcOrd="0" destOrd="0" presId="urn:microsoft.com/office/officeart/2005/8/layout/hierarchy6"/>
    <dgm:cxn modelId="{18EFB7EF-B465-40A5-A17F-9B6FF1734A1A}" type="presParOf" srcId="{2F81FE06-D2D3-471E-B680-AFE1980F577B}" destId="{9F77301D-5620-4C6A-9EAD-ED29EB52A2CE}" srcOrd="1" destOrd="0" presId="urn:microsoft.com/office/officeart/2005/8/layout/hierarchy6"/>
    <dgm:cxn modelId="{4A07BDCA-922E-4DA0-A2A6-F0B9EC114DF4}" type="presParOf" srcId="{046FEF0E-2BCA-4E67-86AE-3B7CB5D3B81F}" destId="{DAC1EC5E-738E-4D1D-A7A0-345C8B77F6F9}" srcOrd="2" destOrd="0" presId="urn:microsoft.com/office/officeart/2005/8/layout/hierarchy6"/>
    <dgm:cxn modelId="{B1E5ECEF-F119-4CC1-B390-B5F9B14ACC20}" type="presParOf" srcId="{046FEF0E-2BCA-4E67-86AE-3B7CB5D3B81F}" destId="{C34C9A1C-258C-43D6-BDD6-50AB8610A6C8}" srcOrd="3" destOrd="0" presId="urn:microsoft.com/office/officeart/2005/8/layout/hierarchy6"/>
    <dgm:cxn modelId="{615924E8-4A25-4BD2-B60F-8521815C41D1}" type="presParOf" srcId="{C34C9A1C-258C-43D6-BDD6-50AB8610A6C8}" destId="{ADF26D1D-EA66-49F6-B0BB-62A761AD9E9F}" srcOrd="0" destOrd="0" presId="urn:microsoft.com/office/officeart/2005/8/layout/hierarchy6"/>
    <dgm:cxn modelId="{2F84FEEB-DF3D-40B3-8160-8818493356F6}" type="presParOf" srcId="{C34C9A1C-258C-43D6-BDD6-50AB8610A6C8}" destId="{36324D69-7859-4EBB-823D-1C2BB7243DF2}" srcOrd="1" destOrd="0" presId="urn:microsoft.com/office/officeart/2005/8/layout/hierarchy6"/>
    <dgm:cxn modelId="{B63ED0FF-C728-4AA9-AE2D-9DB291186478}" type="presParOf" srcId="{36324D69-7859-4EBB-823D-1C2BB7243DF2}" destId="{E3EF8451-A55C-44B8-BEED-708F810EF4ED}" srcOrd="0" destOrd="0" presId="urn:microsoft.com/office/officeart/2005/8/layout/hierarchy6"/>
    <dgm:cxn modelId="{A4F3865A-9868-43C2-AA0A-8C133BD22179}" type="presParOf" srcId="{36324D69-7859-4EBB-823D-1C2BB7243DF2}" destId="{4DDD619C-1EE5-47C9-86AC-E347B13F77C1}" srcOrd="1" destOrd="0" presId="urn:microsoft.com/office/officeart/2005/8/layout/hierarchy6"/>
    <dgm:cxn modelId="{93DF8EDD-78B3-434C-AF21-3A741F66EE2A}" type="presParOf" srcId="{4DDD619C-1EE5-47C9-86AC-E347B13F77C1}" destId="{EC1BD882-B77D-4188-9CC8-C3A00BED63A1}" srcOrd="0" destOrd="0" presId="urn:microsoft.com/office/officeart/2005/8/layout/hierarchy6"/>
    <dgm:cxn modelId="{49D3E762-68E5-40E8-8694-683E0D3A0DD3}" type="presParOf" srcId="{4DDD619C-1EE5-47C9-86AC-E347B13F77C1}" destId="{494665DB-9957-4B4E-A578-B3AE8C046791}" srcOrd="1" destOrd="0" presId="urn:microsoft.com/office/officeart/2005/8/layout/hierarchy6"/>
    <dgm:cxn modelId="{3AF96219-E154-40E4-8F61-BF86F0E625F2}" type="presParOf" srcId="{494665DB-9957-4B4E-A578-B3AE8C046791}" destId="{65B0FBE4-5C08-4B20-A629-4676C96F9DE4}" srcOrd="0" destOrd="0" presId="urn:microsoft.com/office/officeart/2005/8/layout/hierarchy6"/>
    <dgm:cxn modelId="{09119642-4F2E-4588-8096-C077516870D4}" type="presParOf" srcId="{494665DB-9957-4B4E-A578-B3AE8C046791}" destId="{36767BA3-1A2D-4A9D-96D8-12F0EEB060B0}" srcOrd="1" destOrd="0" presId="urn:microsoft.com/office/officeart/2005/8/layout/hierarchy6"/>
    <dgm:cxn modelId="{F6A20660-38D0-4114-9CFA-3C232DDC5FBF}" type="presParOf" srcId="{36767BA3-1A2D-4A9D-96D8-12F0EEB060B0}" destId="{417D5F2C-58D4-45BF-A3C4-80298FB36128}" srcOrd="0" destOrd="0" presId="urn:microsoft.com/office/officeart/2005/8/layout/hierarchy6"/>
    <dgm:cxn modelId="{AD824AAF-41D4-46DC-94C8-2ABF37195899}" type="presParOf" srcId="{36767BA3-1A2D-4A9D-96D8-12F0EEB060B0}" destId="{3137A3BA-F8F5-4F85-96F6-A044394F750B}" srcOrd="1" destOrd="0" presId="urn:microsoft.com/office/officeart/2005/8/layout/hierarchy6"/>
    <dgm:cxn modelId="{B27DED73-9C47-4C0E-A586-F3780E2B457D}" type="presParOf" srcId="{494665DB-9957-4B4E-A578-B3AE8C046791}" destId="{213C51E7-E82B-46AE-8AF6-EE5283483E33}" srcOrd="2" destOrd="0" presId="urn:microsoft.com/office/officeart/2005/8/layout/hierarchy6"/>
    <dgm:cxn modelId="{BE8CA8A7-3A3C-4B49-BBD4-B96BFAA129F3}" type="presParOf" srcId="{494665DB-9957-4B4E-A578-B3AE8C046791}" destId="{E0837657-7DC3-4040-A8F3-F850AC96FB05}" srcOrd="3" destOrd="0" presId="urn:microsoft.com/office/officeart/2005/8/layout/hierarchy6"/>
    <dgm:cxn modelId="{941D776D-D9CA-4A32-AEE0-1A63167A7D71}" type="presParOf" srcId="{E0837657-7DC3-4040-A8F3-F850AC96FB05}" destId="{4576E8DE-FE1B-4908-B226-1B0997AE7F8A}" srcOrd="0" destOrd="0" presId="urn:microsoft.com/office/officeart/2005/8/layout/hierarchy6"/>
    <dgm:cxn modelId="{D6128152-EBEE-48C1-8AE5-539F6CB28F1E}" type="presParOf" srcId="{E0837657-7DC3-4040-A8F3-F850AC96FB05}" destId="{8D8B2CD7-8D5E-470F-AA66-1D9E67BD7B0D}" srcOrd="1" destOrd="0" presId="urn:microsoft.com/office/officeart/2005/8/layout/hierarchy6"/>
    <dgm:cxn modelId="{2718A21B-D865-4C73-BB15-993292E104BD}" type="presParOf" srcId="{320FE829-3B8C-4D0F-8094-B781837DB14C}" destId="{E0CE0E7F-E7CC-4100-A38A-8E9556757F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56E0BC-4014-4BAB-A876-11456A362DE4}" type="doc">
      <dgm:prSet loTypeId="urn:microsoft.com/office/officeart/2005/8/layout/hList9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58DFA9F3-006D-4A9C-9F7B-4164FC5E564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&lt;p&gt;</a:t>
          </a:r>
          <a:endParaRPr lang="de-DE" dirty="0">
            <a:solidFill>
              <a:schemeClr val="tx1"/>
            </a:solidFill>
          </a:endParaRPr>
        </a:p>
      </dgm:t>
    </dgm:pt>
    <dgm:pt modelId="{13C82E87-3920-484E-BF70-19E332676229}" type="parTrans" cxnId="{B28DEACA-3BFB-4484-88BE-3D24F61D1C6C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EEA22395-600C-4211-B464-90BA1C97E281}" type="sibTrans" cxnId="{B28DEACA-3BFB-4484-88BE-3D24F61D1C6C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21AB4523-125F-4302-93B3-5C38A31B0218}">
      <dgm:prSet phldrT="[Text]" custT="1"/>
      <dgm:spPr/>
      <dgm:t>
        <a:bodyPr/>
        <a:lstStyle/>
        <a:p>
          <a:r>
            <a:rPr lang="en-US" sz="2000" noProof="0" dirty="0" smtClean="0">
              <a:solidFill>
                <a:schemeClr val="tx1"/>
              </a:solidFill>
            </a:rPr>
            <a:t>tag/markup </a:t>
          </a:r>
          <a:r>
            <a:rPr lang="en-US" sz="2000" noProof="0" dirty="0" err="1" smtClean="0">
              <a:solidFill>
                <a:schemeClr val="tx1"/>
              </a:solidFill>
            </a:rPr>
            <a:t>d’ouverture</a:t>
          </a:r>
          <a:endParaRPr lang="en-US" sz="2000" noProof="0" dirty="0">
            <a:solidFill>
              <a:schemeClr val="tx1"/>
            </a:solidFill>
          </a:endParaRPr>
        </a:p>
      </dgm:t>
    </dgm:pt>
    <dgm:pt modelId="{DB432248-0AB8-4775-8810-4047444127F9}" type="parTrans" cxnId="{3F840B21-0EA8-4722-A9F6-C7AF4B5B3102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A6072F7-2C62-4E51-92D4-E25FFD1A16CB}" type="sibTrans" cxnId="{3F840B21-0EA8-4722-A9F6-C7AF4B5B3102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2FC4CE9-AA34-46F6-B547-FF3CF8EFC47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&lt;/p&gt;</a:t>
          </a:r>
          <a:endParaRPr lang="de-DE" dirty="0">
            <a:solidFill>
              <a:schemeClr val="tx1"/>
            </a:solidFill>
          </a:endParaRPr>
        </a:p>
      </dgm:t>
    </dgm:pt>
    <dgm:pt modelId="{E3CEEAC4-B286-45FB-8F6D-167EDF24B72D}" type="parTrans" cxnId="{D7DB0DCF-3BF1-4A61-BF0B-8C9859FDC44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E0EC8F84-E070-4A88-A38D-0846D8190B4C}" type="sibTrans" cxnId="{D7DB0DCF-3BF1-4A61-BF0B-8C9859FDC44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4AB38FA-C727-4C15-BE90-E1EEC778230A}">
      <dgm:prSet phldrT="[Text]" custT="1"/>
      <dgm:spPr/>
      <dgm:t>
        <a:bodyPr/>
        <a:lstStyle/>
        <a:p>
          <a:r>
            <a:rPr lang="en-US" sz="2000" noProof="0" dirty="0" smtClean="0">
              <a:solidFill>
                <a:schemeClr val="tx1"/>
              </a:solidFill>
            </a:rPr>
            <a:t>Tag/markup de </a:t>
          </a:r>
          <a:r>
            <a:rPr lang="en-US" sz="2000" noProof="0" dirty="0" err="1" smtClean="0">
              <a:solidFill>
                <a:schemeClr val="tx1"/>
              </a:solidFill>
            </a:rPr>
            <a:t>fermeture</a:t>
          </a:r>
          <a:endParaRPr lang="en-US" sz="2000" noProof="0" dirty="0">
            <a:solidFill>
              <a:schemeClr val="tx1"/>
            </a:solidFill>
          </a:endParaRPr>
        </a:p>
      </dgm:t>
    </dgm:pt>
    <dgm:pt modelId="{1FCA5910-06F7-4939-A944-043D4C278FFB}" type="parTrans" cxnId="{5562EA0D-5255-4E35-AC9C-A2DDAAFF402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807748B6-F603-42A1-854E-95B0FCCC98B6}" type="sibTrans" cxnId="{5562EA0D-5255-4E35-AC9C-A2DDAAFF402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AF4471BF-63F4-41B3-B367-EE63D37E3441}" type="pres">
      <dgm:prSet presAssocID="{DB56E0BC-4014-4BAB-A876-11456A362DE4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2FA1339-21ED-4456-B3C2-8A90031443DA}" type="pres">
      <dgm:prSet presAssocID="{58DFA9F3-006D-4A9C-9F7B-4164FC5E564D}" presName="posSpace" presStyleCnt="0"/>
      <dgm:spPr/>
    </dgm:pt>
    <dgm:pt modelId="{2DD361C8-AB07-4F5A-8F83-2DC4F77AF1B7}" type="pres">
      <dgm:prSet presAssocID="{58DFA9F3-006D-4A9C-9F7B-4164FC5E564D}" presName="vertFlow" presStyleCnt="0"/>
      <dgm:spPr/>
    </dgm:pt>
    <dgm:pt modelId="{C5296DF9-B1BC-47B6-9EA3-A598C1042BAB}" type="pres">
      <dgm:prSet presAssocID="{58DFA9F3-006D-4A9C-9F7B-4164FC5E564D}" presName="topSpace" presStyleCnt="0"/>
      <dgm:spPr/>
    </dgm:pt>
    <dgm:pt modelId="{C3CE7F41-1F59-45D6-BBFE-4DA69E0F61A9}" type="pres">
      <dgm:prSet presAssocID="{58DFA9F3-006D-4A9C-9F7B-4164FC5E564D}" presName="firstComp" presStyleCnt="0"/>
      <dgm:spPr/>
    </dgm:pt>
    <dgm:pt modelId="{8E95DA10-6C5D-4B0C-A9A7-DD0FCB0C8C7B}" type="pres">
      <dgm:prSet presAssocID="{58DFA9F3-006D-4A9C-9F7B-4164FC5E564D}" presName="firstChild" presStyleLbl="bgAccFollowNode1" presStyleIdx="0" presStyleCnt="2"/>
      <dgm:spPr/>
      <dgm:t>
        <a:bodyPr/>
        <a:lstStyle/>
        <a:p>
          <a:endParaRPr lang="de-DE"/>
        </a:p>
      </dgm:t>
    </dgm:pt>
    <dgm:pt modelId="{70BBA1C9-2798-47D4-8C34-3DA73A471386}" type="pres">
      <dgm:prSet presAssocID="{58DFA9F3-006D-4A9C-9F7B-4164FC5E564D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82267C-CCA4-4C64-A664-22503907D01B}" type="pres">
      <dgm:prSet presAssocID="{58DFA9F3-006D-4A9C-9F7B-4164FC5E564D}" presName="negSpace" presStyleCnt="0"/>
      <dgm:spPr/>
    </dgm:pt>
    <dgm:pt modelId="{706C57FB-05E6-4B0D-BA75-1482F5B3FCA5}" type="pres">
      <dgm:prSet presAssocID="{58DFA9F3-006D-4A9C-9F7B-4164FC5E564D}" presName="circle" presStyleLbl="node1" presStyleIdx="0" presStyleCnt="2"/>
      <dgm:spPr/>
      <dgm:t>
        <a:bodyPr/>
        <a:lstStyle/>
        <a:p>
          <a:endParaRPr lang="de-DE"/>
        </a:p>
      </dgm:t>
    </dgm:pt>
    <dgm:pt modelId="{3A96C6CA-B824-4AE6-8C2A-45563FF5E7E3}" type="pres">
      <dgm:prSet presAssocID="{EEA22395-600C-4211-B464-90BA1C97E281}" presName="transSpace" presStyleCnt="0"/>
      <dgm:spPr/>
    </dgm:pt>
    <dgm:pt modelId="{57C5CE89-88D2-4FFD-8EC0-2E88CEDC304E}" type="pres">
      <dgm:prSet presAssocID="{D2FC4CE9-AA34-46F6-B547-FF3CF8EFC477}" presName="posSpace" presStyleCnt="0"/>
      <dgm:spPr/>
    </dgm:pt>
    <dgm:pt modelId="{0022E924-7E5B-48E4-B8EE-0EE0E140739A}" type="pres">
      <dgm:prSet presAssocID="{D2FC4CE9-AA34-46F6-B547-FF3CF8EFC477}" presName="vertFlow" presStyleCnt="0"/>
      <dgm:spPr/>
    </dgm:pt>
    <dgm:pt modelId="{F67E8052-EDE2-45C7-A32F-0165491EE7B3}" type="pres">
      <dgm:prSet presAssocID="{D2FC4CE9-AA34-46F6-B547-FF3CF8EFC477}" presName="topSpace" presStyleCnt="0"/>
      <dgm:spPr/>
    </dgm:pt>
    <dgm:pt modelId="{D12DAE6E-0C91-482E-88C5-CC337EAC9AED}" type="pres">
      <dgm:prSet presAssocID="{D2FC4CE9-AA34-46F6-B547-FF3CF8EFC477}" presName="firstComp" presStyleCnt="0"/>
      <dgm:spPr/>
    </dgm:pt>
    <dgm:pt modelId="{E1D4E3C7-22AB-4272-8332-E2CA1EABE18F}" type="pres">
      <dgm:prSet presAssocID="{D2FC4CE9-AA34-46F6-B547-FF3CF8EFC477}" presName="firstChild" presStyleLbl="bgAccFollowNode1" presStyleIdx="1" presStyleCnt="2"/>
      <dgm:spPr/>
      <dgm:t>
        <a:bodyPr/>
        <a:lstStyle/>
        <a:p>
          <a:endParaRPr lang="de-DE"/>
        </a:p>
      </dgm:t>
    </dgm:pt>
    <dgm:pt modelId="{C6D9816B-63F5-4F26-87D4-14EFBFD9CE28}" type="pres">
      <dgm:prSet presAssocID="{D2FC4CE9-AA34-46F6-B547-FF3CF8EFC477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F32D88-4CBF-425E-86D7-AD37CBB42153}" type="pres">
      <dgm:prSet presAssocID="{D2FC4CE9-AA34-46F6-B547-FF3CF8EFC477}" presName="negSpace" presStyleCnt="0"/>
      <dgm:spPr/>
    </dgm:pt>
    <dgm:pt modelId="{DBB231DF-3133-45E7-A3E5-0A6286D87B27}" type="pres">
      <dgm:prSet presAssocID="{D2FC4CE9-AA34-46F6-B547-FF3CF8EFC477}" presName="circle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3F840B21-0EA8-4722-A9F6-C7AF4B5B3102}" srcId="{58DFA9F3-006D-4A9C-9F7B-4164FC5E564D}" destId="{21AB4523-125F-4302-93B3-5C38A31B0218}" srcOrd="0" destOrd="0" parTransId="{DB432248-0AB8-4775-8810-4047444127F9}" sibTransId="{BA6072F7-2C62-4E51-92D4-E25FFD1A16CB}"/>
    <dgm:cxn modelId="{7A9BC8C1-2F9A-49D2-8CD8-B9D93D6047FB}" type="presOf" srcId="{21AB4523-125F-4302-93B3-5C38A31B0218}" destId="{70BBA1C9-2798-47D4-8C34-3DA73A471386}" srcOrd="1" destOrd="0" presId="urn:microsoft.com/office/officeart/2005/8/layout/hList9"/>
    <dgm:cxn modelId="{E53073BF-EF2B-4A8F-A852-FFE8CBA43153}" type="presOf" srcId="{D2FC4CE9-AA34-46F6-B547-FF3CF8EFC477}" destId="{DBB231DF-3133-45E7-A3E5-0A6286D87B27}" srcOrd="0" destOrd="0" presId="urn:microsoft.com/office/officeart/2005/8/layout/hList9"/>
    <dgm:cxn modelId="{D7DB0DCF-3BF1-4A61-BF0B-8C9859FDC440}" srcId="{DB56E0BC-4014-4BAB-A876-11456A362DE4}" destId="{D2FC4CE9-AA34-46F6-B547-FF3CF8EFC477}" srcOrd="1" destOrd="0" parTransId="{E3CEEAC4-B286-45FB-8F6D-167EDF24B72D}" sibTransId="{E0EC8F84-E070-4A88-A38D-0846D8190B4C}"/>
    <dgm:cxn modelId="{B28DEACA-3BFB-4484-88BE-3D24F61D1C6C}" srcId="{DB56E0BC-4014-4BAB-A876-11456A362DE4}" destId="{58DFA9F3-006D-4A9C-9F7B-4164FC5E564D}" srcOrd="0" destOrd="0" parTransId="{13C82E87-3920-484E-BF70-19E332676229}" sibTransId="{EEA22395-600C-4211-B464-90BA1C97E281}"/>
    <dgm:cxn modelId="{EDA78414-1A65-48B6-BF2B-3106939333BB}" type="presOf" srcId="{C4AB38FA-C727-4C15-BE90-E1EEC778230A}" destId="{E1D4E3C7-22AB-4272-8332-E2CA1EABE18F}" srcOrd="0" destOrd="0" presId="urn:microsoft.com/office/officeart/2005/8/layout/hList9"/>
    <dgm:cxn modelId="{1C329720-D080-4017-ADC2-FBED3D549E0D}" type="presOf" srcId="{58DFA9F3-006D-4A9C-9F7B-4164FC5E564D}" destId="{706C57FB-05E6-4B0D-BA75-1482F5B3FCA5}" srcOrd="0" destOrd="0" presId="urn:microsoft.com/office/officeart/2005/8/layout/hList9"/>
    <dgm:cxn modelId="{F3348F01-1C51-43F1-8837-26901A87E84D}" type="presOf" srcId="{C4AB38FA-C727-4C15-BE90-E1EEC778230A}" destId="{C6D9816B-63F5-4F26-87D4-14EFBFD9CE28}" srcOrd="1" destOrd="0" presId="urn:microsoft.com/office/officeart/2005/8/layout/hList9"/>
    <dgm:cxn modelId="{5562EA0D-5255-4E35-AC9C-A2DDAAFF402E}" srcId="{D2FC4CE9-AA34-46F6-B547-FF3CF8EFC477}" destId="{C4AB38FA-C727-4C15-BE90-E1EEC778230A}" srcOrd="0" destOrd="0" parTransId="{1FCA5910-06F7-4939-A944-043D4C278FFB}" sibTransId="{807748B6-F603-42A1-854E-95B0FCCC98B6}"/>
    <dgm:cxn modelId="{936B8E47-7ABE-41DE-9F54-23054F1F7533}" type="presOf" srcId="{21AB4523-125F-4302-93B3-5C38A31B0218}" destId="{8E95DA10-6C5D-4B0C-A9A7-DD0FCB0C8C7B}" srcOrd="0" destOrd="0" presId="urn:microsoft.com/office/officeart/2005/8/layout/hList9"/>
    <dgm:cxn modelId="{0C19F2F7-05A9-4624-9AD4-6081C39417FF}" type="presOf" srcId="{DB56E0BC-4014-4BAB-A876-11456A362DE4}" destId="{AF4471BF-63F4-41B3-B367-EE63D37E3441}" srcOrd="0" destOrd="0" presId="urn:microsoft.com/office/officeart/2005/8/layout/hList9"/>
    <dgm:cxn modelId="{FCD34E4A-78CD-4524-805A-BE23BBB33CCC}" type="presParOf" srcId="{AF4471BF-63F4-41B3-B367-EE63D37E3441}" destId="{D2FA1339-21ED-4456-B3C2-8A90031443DA}" srcOrd="0" destOrd="0" presId="urn:microsoft.com/office/officeart/2005/8/layout/hList9"/>
    <dgm:cxn modelId="{1F7F54B2-4068-4A96-930B-4987FE119274}" type="presParOf" srcId="{AF4471BF-63F4-41B3-B367-EE63D37E3441}" destId="{2DD361C8-AB07-4F5A-8F83-2DC4F77AF1B7}" srcOrd="1" destOrd="0" presId="urn:microsoft.com/office/officeart/2005/8/layout/hList9"/>
    <dgm:cxn modelId="{435AF8D6-C517-42B9-8D57-DCBD02892647}" type="presParOf" srcId="{2DD361C8-AB07-4F5A-8F83-2DC4F77AF1B7}" destId="{C5296DF9-B1BC-47B6-9EA3-A598C1042BAB}" srcOrd="0" destOrd="0" presId="urn:microsoft.com/office/officeart/2005/8/layout/hList9"/>
    <dgm:cxn modelId="{A0EE11FF-8C21-486D-A241-CD84C4D568CB}" type="presParOf" srcId="{2DD361C8-AB07-4F5A-8F83-2DC4F77AF1B7}" destId="{C3CE7F41-1F59-45D6-BBFE-4DA69E0F61A9}" srcOrd="1" destOrd="0" presId="urn:microsoft.com/office/officeart/2005/8/layout/hList9"/>
    <dgm:cxn modelId="{2D3CE6DC-BB6C-4744-BE65-9F16C557F4FD}" type="presParOf" srcId="{C3CE7F41-1F59-45D6-BBFE-4DA69E0F61A9}" destId="{8E95DA10-6C5D-4B0C-A9A7-DD0FCB0C8C7B}" srcOrd="0" destOrd="0" presId="urn:microsoft.com/office/officeart/2005/8/layout/hList9"/>
    <dgm:cxn modelId="{2CBE34C5-6FCD-4241-A784-71757247B732}" type="presParOf" srcId="{C3CE7F41-1F59-45D6-BBFE-4DA69E0F61A9}" destId="{70BBA1C9-2798-47D4-8C34-3DA73A471386}" srcOrd="1" destOrd="0" presId="urn:microsoft.com/office/officeart/2005/8/layout/hList9"/>
    <dgm:cxn modelId="{BCCD3070-3886-4BB9-9857-067742F0BE20}" type="presParOf" srcId="{AF4471BF-63F4-41B3-B367-EE63D37E3441}" destId="{8782267C-CCA4-4C64-A664-22503907D01B}" srcOrd="2" destOrd="0" presId="urn:microsoft.com/office/officeart/2005/8/layout/hList9"/>
    <dgm:cxn modelId="{1C65D08C-68E8-4A61-B361-DB73F5DEEAD5}" type="presParOf" srcId="{AF4471BF-63F4-41B3-B367-EE63D37E3441}" destId="{706C57FB-05E6-4B0D-BA75-1482F5B3FCA5}" srcOrd="3" destOrd="0" presId="urn:microsoft.com/office/officeart/2005/8/layout/hList9"/>
    <dgm:cxn modelId="{97005F39-3504-47FC-8BDA-65EBF0F1B69A}" type="presParOf" srcId="{AF4471BF-63F4-41B3-B367-EE63D37E3441}" destId="{3A96C6CA-B824-4AE6-8C2A-45563FF5E7E3}" srcOrd="4" destOrd="0" presId="urn:microsoft.com/office/officeart/2005/8/layout/hList9"/>
    <dgm:cxn modelId="{8938F91B-37E6-495D-B6EF-EEBBF65BD912}" type="presParOf" srcId="{AF4471BF-63F4-41B3-B367-EE63D37E3441}" destId="{57C5CE89-88D2-4FFD-8EC0-2E88CEDC304E}" srcOrd="5" destOrd="0" presId="urn:microsoft.com/office/officeart/2005/8/layout/hList9"/>
    <dgm:cxn modelId="{BE917464-A94A-4501-B1B4-D93B159C9B07}" type="presParOf" srcId="{AF4471BF-63F4-41B3-B367-EE63D37E3441}" destId="{0022E924-7E5B-48E4-B8EE-0EE0E140739A}" srcOrd="6" destOrd="0" presId="urn:microsoft.com/office/officeart/2005/8/layout/hList9"/>
    <dgm:cxn modelId="{770BD5DF-E2DF-4D12-B177-85FE8B7C93C8}" type="presParOf" srcId="{0022E924-7E5B-48E4-B8EE-0EE0E140739A}" destId="{F67E8052-EDE2-45C7-A32F-0165491EE7B3}" srcOrd="0" destOrd="0" presId="urn:microsoft.com/office/officeart/2005/8/layout/hList9"/>
    <dgm:cxn modelId="{CB368125-90CB-4EB5-A7B2-791B1E1667B1}" type="presParOf" srcId="{0022E924-7E5B-48E4-B8EE-0EE0E140739A}" destId="{D12DAE6E-0C91-482E-88C5-CC337EAC9AED}" srcOrd="1" destOrd="0" presId="urn:microsoft.com/office/officeart/2005/8/layout/hList9"/>
    <dgm:cxn modelId="{744D8C37-CFB0-4741-8A83-FC5DED4CD562}" type="presParOf" srcId="{D12DAE6E-0C91-482E-88C5-CC337EAC9AED}" destId="{E1D4E3C7-22AB-4272-8332-E2CA1EABE18F}" srcOrd="0" destOrd="0" presId="urn:microsoft.com/office/officeart/2005/8/layout/hList9"/>
    <dgm:cxn modelId="{576A0D4A-1893-4521-BD38-E53181ECC81D}" type="presParOf" srcId="{D12DAE6E-0C91-482E-88C5-CC337EAC9AED}" destId="{C6D9816B-63F5-4F26-87D4-14EFBFD9CE28}" srcOrd="1" destOrd="0" presId="urn:microsoft.com/office/officeart/2005/8/layout/hList9"/>
    <dgm:cxn modelId="{4BEEB9A0-99D2-47C4-904E-B79691D91EEA}" type="presParOf" srcId="{AF4471BF-63F4-41B3-B367-EE63D37E3441}" destId="{00F32D88-4CBF-425E-86D7-AD37CBB42153}" srcOrd="7" destOrd="0" presId="urn:microsoft.com/office/officeart/2005/8/layout/hList9"/>
    <dgm:cxn modelId="{F5D8F623-8108-4813-8991-1CCFE4B28E94}" type="presParOf" srcId="{AF4471BF-63F4-41B3-B367-EE63D37E3441}" destId="{DBB231DF-3133-45E7-A3E5-0A6286D87B2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4751DD-1DAE-4F70-B880-ACB4E1D18534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0CD89743-0624-4E3E-AD42-52F7CBDEECEE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&lt;</a:t>
          </a:r>
          <a:r>
            <a:rPr lang="en-US" sz="2000" dirty="0" smtClean="0">
              <a:solidFill>
                <a:srgbClr val="FF0000"/>
              </a:solidFill>
            </a:rPr>
            <a:t>Message</a:t>
          </a:r>
          <a:r>
            <a:rPr lang="en-US" sz="2000" dirty="0" smtClean="0">
              <a:solidFill>
                <a:schemeClr val="tx1"/>
              </a:solidFill>
            </a:rPr>
            <a:t>&gt;incorrect&lt;/</a:t>
          </a:r>
          <a:r>
            <a:rPr lang="en-US" sz="2000" dirty="0" smtClean="0">
              <a:solidFill>
                <a:srgbClr val="FF0000"/>
              </a:solidFill>
            </a:rPr>
            <a:t>message</a:t>
          </a:r>
          <a:r>
            <a:rPr lang="en-US" sz="2000" dirty="0" smtClean="0">
              <a:solidFill>
                <a:schemeClr val="tx1"/>
              </a:solidFill>
            </a:rPr>
            <a:t>&gt;</a:t>
          </a:r>
          <a:endParaRPr lang="de-DE" sz="2000" dirty="0">
            <a:solidFill>
              <a:schemeClr val="tx1"/>
            </a:solidFill>
          </a:endParaRPr>
        </a:p>
      </dgm:t>
    </dgm:pt>
    <dgm:pt modelId="{F1456AFB-FD6C-41E0-9029-181B2AE04D93}" type="parTrans" cxnId="{F603041F-F272-46DC-AEA5-2FA6A3B55A80}">
      <dgm:prSet/>
      <dgm:spPr/>
      <dgm:t>
        <a:bodyPr/>
        <a:lstStyle/>
        <a:p>
          <a:endParaRPr lang="de-DE" sz="1600">
            <a:solidFill>
              <a:schemeClr val="tx1"/>
            </a:solidFill>
          </a:endParaRPr>
        </a:p>
      </dgm:t>
    </dgm:pt>
    <dgm:pt modelId="{1436B026-1E34-43B7-96FC-0241BA790D6A}" type="sibTrans" cxnId="{F603041F-F272-46DC-AEA5-2FA6A3B55A80}">
      <dgm:prSet/>
      <dgm:spPr/>
      <dgm:t>
        <a:bodyPr/>
        <a:lstStyle/>
        <a:p>
          <a:endParaRPr lang="de-DE" sz="1600">
            <a:solidFill>
              <a:schemeClr val="tx1"/>
            </a:solidFill>
          </a:endParaRPr>
        </a:p>
      </dgm:t>
    </dgm:pt>
    <dgm:pt modelId="{94F2F8F3-90CB-47B4-944B-DB29A0109D9B}">
      <dgm:prSet phldrT="[Text]" custT="1"/>
      <dgm:spPr/>
      <dgm:t>
        <a:bodyPr/>
        <a:lstStyle/>
        <a:p>
          <a:endParaRPr lang="de-DE" sz="2400" dirty="0">
            <a:solidFill>
              <a:schemeClr val="tx1"/>
            </a:solidFill>
          </a:endParaRPr>
        </a:p>
      </dgm:t>
    </dgm:pt>
    <dgm:pt modelId="{20ED3DBA-B181-4D7B-AAF9-7489633A7201}" type="parTrans" cxnId="{352C6646-B326-4750-8038-22E33A3B5574}">
      <dgm:prSet/>
      <dgm:spPr/>
      <dgm:t>
        <a:bodyPr/>
        <a:lstStyle/>
        <a:p>
          <a:endParaRPr lang="de-DE" sz="1600">
            <a:solidFill>
              <a:schemeClr val="tx1"/>
            </a:solidFill>
          </a:endParaRPr>
        </a:p>
      </dgm:t>
    </dgm:pt>
    <dgm:pt modelId="{CA54CEBC-13E9-46CA-942D-5214CA6D23EC}" type="sibTrans" cxnId="{352C6646-B326-4750-8038-22E33A3B5574}">
      <dgm:prSet/>
      <dgm:spPr/>
      <dgm:t>
        <a:bodyPr/>
        <a:lstStyle/>
        <a:p>
          <a:endParaRPr lang="de-DE" sz="1600">
            <a:solidFill>
              <a:schemeClr val="tx1"/>
            </a:solidFill>
          </a:endParaRPr>
        </a:p>
      </dgm:t>
    </dgm:pt>
    <dgm:pt modelId="{F73FA74D-7B3D-4F24-8CD4-164F16B7E057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&lt;</a:t>
          </a:r>
          <a:r>
            <a:rPr lang="en-US" sz="2000" dirty="0" smtClean="0">
              <a:solidFill>
                <a:srgbClr val="00B050"/>
              </a:solidFill>
            </a:rPr>
            <a:t>message</a:t>
          </a:r>
          <a:r>
            <a:rPr lang="en-US" sz="2000" dirty="0" smtClean="0">
              <a:solidFill>
                <a:schemeClr val="tx1"/>
              </a:solidFill>
            </a:rPr>
            <a:t>&gt;correct&lt;/</a:t>
          </a:r>
          <a:r>
            <a:rPr lang="en-US" sz="2000" dirty="0" smtClean="0">
              <a:solidFill>
                <a:srgbClr val="00B050"/>
              </a:solidFill>
            </a:rPr>
            <a:t>message</a:t>
          </a:r>
          <a:r>
            <a:rPr lang="en-US" sz="2000" dirty="0" smtClean="0">
              <a:solidFill>
                <a:schemeClr val="tx1"/>
              </a:solidFill>
            </a:rPr>
            <a:t>&gt;</a:t>
          </a:r>
          <a:endParaRPr lang="de-DE" sz="2000" dirty="0">
            <a:solidFill>
              <a:schemeClr val="tx1"/>
            </a:solidFill>
          </a:endParaRPr>
        </a:p>
      </dgm:t>
    </dgm:pt>
    <dgm:pt modelId="{02E2B8A5-9496-486F-8F04-7DB9E6D81667}" type="parTrans" cxnId="{18EED0FD-C4DC-4AC9-8B9B-597116368BD2}">
      <dgm:prSet/>
      <dgm:spPr/>
      <dgm:t>
        <a:bodyPr/>
        <a:lstStyle/>
        <a:p>
          <a:endParaRPr lang="de-DE" sz="1600">
            <a:solidFill>
              <a:schemeClr val="tx1"/>
            </a:solidFill>
          </a:endParaRPr>
        </a:p>
      </dgm:t>
    </dgm:pt>
    <dgm:pt modelId="{F21D9374-0789-4815-BFDD-EE6A2051844D}" type="sibTrans" cxnId="{18EED0FD-C4DC-4AC9-8B9B-597116368BD2}">
      <dgm:prSet/>
      <dgm:spPr/>
      <dgm:t>
        <a:bodyPr/>
        <a:lstStyle/>
        <a:p>
          <a:endParaRPr lang="de-DE" sz="1600">
            <a:solidFill>
              <a:schemeClr val="tx1"/>
            </a:solidFill>
          </a:endParaRPr>
        </a:p>
      </dgm:t>
    </dgm:pt>
    <dgm:pt modelId="{E64DBBDC-F2E8-4506-9BD7-3ECBF0AD89C7}">
      <dgm:prSet phldrT="[Text]" custT="1"/>
      <dgm:spPr/>
      <dgm:t>
        <a:bodyPr/>
        <a:lstStyle/>
        <a:p>
          <a:endParaRPr lang="de-DE" sz="2400" dirty="0">
            <a:solidFill>
              <a:schemeClr val="tx1"/>
            </a:solidFill>
          </a:endParaRPr>
        </a:p>
      </dgm:t>
    </dgm:pt>
    <dgm:pt modelId="{475B36B8-B6EE-4DEC-AD99-DB2D586BCD9A}" type="parTrans" cxnId="{AD0A7282-1876-489C-B232-1C8F7EB3F475}">
      <dgm:prSet/>
      <dgm:spPr/>
      <dgm:t>
        <a:bodyPr/>
        <a:lstStyle/>
        <a:p>
          <a:endParaRPr lang="de-DE" sz="1600">
            <a:solidFill>
              <a:schemeClr val="tx1"/>
            </a:solidFill>
          </a:endParaRPr>
        </a:p>
      </dgm:t>
    </dgm:pt>
    <dgm:pt modelId="{18898385-039D-4305-98F2-8AF1C0F6FFFD}" type="sibTrans" cxnId="{AD0A7282-1876-489C-B232-1C8F7EB3F475}">
      <dgm:prSet/>
      <dgm:spPr/>
      <dgm:t>
        <a:bodyPr/>
        <a:lstStyle/>
        <a:p>
          <a:endParaRPr lang="de-DE" sz="1600">
            <a:solidFill>
              <a:schemeClr val="tx1"/>
            </a:solidFill>
          </a:endParaRPr>
        </a:p>
      </dgm:t>
    </dgm:pt>
    <dgm:pt modelId="{66A7BF12-2368-42E8-9E96-7DF010594428}">
      <dgm:prSet phldrT="[Text]" custT="1"/>
      <dgm:spPr/>
      <dgm:t>
        <a:bodyPr/>
        <a:lstStyle/>
        <a:p>
          <a:endParaRPr lang="de-DE" sz="2400" dirty="0">
            <a:solidFill>
              <a:schemeClr val="tx1"/>
            </a:solidFill>
          </a:endParaRPr>
        </a:p>
      </dgm:t>
    </dgm:pt>
    <dgm:pt modelId="{F2EEE507-3AE7-4484-B04C-6468AA629264}" type="parTrans" cxnId="{67EE4B4B-8CA9-45B7-B9F4-407B194C9301}">
      <dgm:prSet/>
      <dgm:spPr/>
      <dgm:t>
        <a:bodyPr/>
        <a:lstStyle/>
        <a:p>
          <a:endParaRPr lang="de-DE"/>
        </a:p>
      </dgm:t>
    </dgm:pt>
    <dgm:pt modelId="{DAD18E32-1E8E-4608-91DB-3F9FF6AD29D9}" type="sibTrans" cxnId="{67EE4B4B-8CA9-45B7-B9F4-407B194C9301}">
      <dgm:prSet/>
      <dgm:spPr/>
      <dgm:t>
        <a:bodyPr/>
        <a:lstStyle/>
        <a:p>
          <a:endParaRPr lang="de-DE"/>
        </a:p>
      </dgm:t>
    </dgm:pt>
    <dgm:pt modelId="{4BCF0EAC-B313-4A85-95F7-FB9D8C57C072}">
      <dgm:prSet phldrT="[Text]" custT="1"/>
      <dgm:spPr/>
      <dgm:t>
        <a:bodyPr/>
        <a:lstStyle/>
        <a:p>
          <a:endParaRPr lang="de-DE" sz="2400" dirty="0">
            <a:solidFill>
              <a:schemeClr val="tx1"/>
            </a:solidFill>
          </a:endParaRPr>
        </a:p>
      </dgm:t>
    </dgm:pt>
    <dgm:pt modelId="{38673ADF-294A-4877-831E-90B0D1BBEC3A}" type="parTrans" cxnId="{04040565-909A-4EE5-A70A-4D824A7E51B8}">
      <dgm:prSet/>
      <dgm:spPr/>
      <dgm:t>
        <a:bodyPr/>
        <a:lstStyle/>
        <a:p>
          <a:endParaRPr lang="de-DE"/>
        </a:p>
      </dgm:t>
    </dgm:pt>
    <dgm:pt modelId="{4C4E0673-A940-46E5-A53E-87811F180899}" type="sibTrans" cxnId="{04040565-909A-4EE5-A70A-4D824A7E51B8}">
      <dgm:prSet/>
      <dgm:spPr/>
      <dgm:t>
        <a:bodyPr/>
        <a:lstStyle/>
        <a:p>
          <a:endParaRPr lang="de-DE"/>
        </a:p>
      </dgm:t>
    </dgm:pt>
    <dgm:pt modelId="{0BE8B987-C737-4BDD-B8C0-327F5CA66F58}" type="pres">
      <dgm:prSet presAssocID="{734751DD-1DAE-4F70-B880-ACB4E1D185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EDB4F34-A910-44C3-AAC2-2CC1277A2CE7}" type="pres">
      <dgm:prSet presAssocID="{0CD89743-0624-4E3E-AD42-52F7CBDEECEE}" presName="parentText" presStyleLbl="node1" presStyleIdx="0" presStyleCnt="2" custScaleX="5306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396995-46E3-4D69-8FD9-1E88472B2A29}" type="pres">
      <dgm:prSet presAssocID="{0CD89743-0624-4E3E-AD42-52F7CBDEECE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21A872F-FF4F-4B97-8CE6-F67DE0831E64}" type="pres">
      <dgm:prSet presAssocID="{F73FA74D-7B3D-4F24-8CD4-164F16B7E057}" presName="parentText" presStyleLbl="node1" presStyleIdx="1" presStyleCnt="2" custScaleX="53062" custLinFactY="-40654" custLinFactNeighborX="44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EC2AE2-9183-4FEE-AEF5-C4F618D62C81}" type="pres">
      <dgm:prSet presAssocID="{F73FA74D-7B3D-4F24-8CD4-164F16B7E05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67A195D-3C5D-44B2-8230-7E4482ADEB96}" type="presOf" srcId="{E64DBBDC-F2E8-4506-9BD7-3ECBF0AD89C7}" destId="{A9EC2AE2-9183-4FEE-AEF5-C4F618D62C81}" srcOrd="0" destOrd="0" presId="urn:microsoft.com/office/officeart/2005/8/layout/vList2"/>
    <dgm:cxn modelId="{67EE4B4B-8CA9-45B7-B9F4-407B194C9301}" srcId="{0CD89743-0624-4E3E-AD42-52F7CBDEECEE}" destId="{66A7BF12-2368-42E8-9E96-7DF010594428}" srcOrd="0" destOrd="0" parTransId="{F2EEE507-3AE7-4484-B04C-6468AA629264}" sibTransId="{DAD18E32-1E8E-4608-91DB-3F9FF6AD29D9}"/>
    <dgm:cxn modelId="{F90D03ED-B861-4A83-A043-F4173F143EE3}" type="presOf" srcId="{0CD89743-0624-4E3E-AD42-52F7CBDEECEE}" destId="{FEDB4F34-A910-44C3-AAC2-2CC1277A2CE7}" srcOrd="0" destOrd="0" presId="urn:microsoft.com/office/officeart/2005/8/layout/vList2"/>
    <dgm:cxn modelId="{10C75D4D-81B5-48FD-9F7C-C4F6B50857EA}" type="presOf" srcId="{F73FA74D-7B3D-4F24-8CD4-164F16B7E057}" destId="{521A872F-FF4F-4B97-8CE6-F67DE0831E64}" srcOrd="0" destOrd="0" presId="urn:microsoft.com/office/officeart/2005/8/layout/vList2"/>
    <dgm:cxn modelId="{065D4C12-1FCD-43A2-BA33-571CAF82D4B1}" type="presOf" srcId="{734751DD-1DAE-4F70-B880-ACB4E1D18534}" destId="{0BE8B987-C737-4BDD-B8C0-327F5CA66F58}" srcOrd="0" destOrd="0" presId="urn:microsoft.com/office/officeart/2005/8/layout/vList2"/>
    <dgm:cxn modelId="{01577949-A54E-4B35-BACF-DA0ED81336D4}" type="presOf" srcId="{94F2F8F3-90CB-47B4-944B-DB29A0109D9B}" destId="{24396995-46E3-4D69-8FD9-1E88472B2A29}" srcOrd="0" destOrd="2" presId="urn:microsoft.com/office/officeart/2005/8/layout/vList2"/>
    <dgm:cxn modelId="{3C6C4B6D-98AD-4D8F-A37B-5AA99A8C2B71}" type="presOf" srcId="{66A7BF12-2368-42E8-9E96-7DF010594428}" destId="{24396995-46E3-4D69-8FD9-1E88472B2A29}" srcOrd="0" destOrd="0" presId="urn:microsoft.com/office/officeart/2005/8/layout/vList2"/>
    <dgm:cxn modelId="{04040565-909A-4EE5-A70A-4D824A7E51B8}" srcId="{0CD89743-0624-4E3E-AD42-52F7CBDEECEE}" destId="{4BCF0EAC-B313-4A85-95F7-FB9D8C57C072}" srcOrd="1" destOrd="0" parTransId="{38673ADF-294A-4877-831E-90B0D1BBEC3A}" sibTransId="{4C4E0673-A940-46E5-A53E-87811F180899}"/>
    <dgm:cxn modelId="{18EED0FD-C4DC-4AC9-8B9B-597116368BD2}" srcId="{734751DD-1DAE-4F70-B880-ACB4E1D18534}" destId="{F73FA74D-7B3D-4F24-8CD4-164F16B7E057}" srcOrd="1" destOrd="0" parTransId="{02E2B8A5-9496-486F-8F04-7DB9E6D81667}" sibTransId="{F21D9374-0789-4815-BFDD-EE6A2051844D}"/>
    <dgm:cxn modelId="{AD0A7282-1876-489C-B232-1C8F7EB3F475}" srcId="{F73FA74D-7B3D-4F24-8CD4-164F16B7E057}" destId="{E64DBBDC-F2E8-4506-9BD7-3ECBF0AD89C7}" srcOrd="0" destOrd="0" parTransId="{475B36B8-B6EE-4DEC-AD99-DB2D586BCD9A}" sibTransId="{18898385-039D-4305-98F2-8AF1C0F6FFFD}"/>
    <dgm:cxn modelId="{352C6646-B326-4750-8038-22E33A3B5574}" srcId="{0CD89743-0624-4E3E-AD42-52F7CBDEECEE}" destId="{94F2F8F3-90CB-47B4-944B-DB29A0109D9B}" srcOrd="2" destOrd="0" parTransId="{20ED3DBA-B181-4D7B-AAF9-7489633A7201}" sibTransId="{CA54CEBC-13E9-46CA-942D-5214CA6D23EC}"/>
    <dgm:cxn modelId="{F603041F-F272-46DC-AEA5-2FA6A3B55A80}" srcId="{734751DD-1DAE-4F70-B880-ACB4E1D18534}" destId="{0CD89743-0624-4E3E-AD42-52F7CBDEECEE}" srcOrd="0" destOrd="0" parTransId="{F1456AFB-FD6C-41E0-9029-181B2AE04D93}" sibTransId="{1436B026-1E34-43B7-96FC-0241BA790D6A}"/>
    <dgm:cxn modelId="{141486D1-FE36-4946-BD4A-34221158ACCD}" type="presOf" srcId="{4BCF0EAC-B313-4A85-95F7-FB9D8C57C072}" destId="{24396995-46E3-4D69-8FD9-1E88472B2A29}" srcOrd="0" destOrd="1" presId="urn:microsoft.com/office/officeart/2005/8/layout/vList2"/>
    <dgm:cxn modelId="{F5B09C96-5160-4E3B-89A3-AAD01AFD73E8}" type="presParOf" srcId="{0BE8B987-C737-4BDD-B8C0-327F5CA66F58}" destId="{FEDB4F34-A910-44C3-AAC2-2CC1277A2CE7}" srcOrd="0" destOrd="0" presId="urn:microsoft.com/office/officeart/2005/8/layout/vList2"/>
    <dgm:cxn modelId="{72D3780D-5AB9-4680-80B3-37DD3A10B877}" type="presParOf" srcId="{0BE8B987-C737-4BDD-B8C0-327F5CA66F58}" destId="{24396995-46E3-4D69-8FD9-1E88472B2A29}" srcOrd="1" destOrd="0" presId="urn:microsoft.com/office/officeart/2005/8/layout/vList2"/>
    <dgm:cxn modelId="{A4EA0A72-7C7F-431A-8BFF-BFC049F031F9}" type="presParOf" srcId="{0BE8B987-C737-4BDD-B8C0-327F5CA66F58}" destId="{521A872F-FF4F-4B97-8CE6-F67DE0831E64}" srcOrd="2" destOrd="0" presId="urn:microsoft.com/office/officeart/2005/8/layout/vList2"/>
    <dgm:cxn modelId="{DD0A22BF-3E68-4E7D-99E5-CB83D4768DD5}" type="presParOf" srcId="{0BE8B987-C737-4BDD-B8C0-327F5CA66F58}" destId="{A9EC2AE2-9183-4FEE-AEF5-C4F618D62C8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E32341-36F3-4259-9980-75E77371A690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485145CE-DF03-44CC-B15E-4FF47F3419B9}">
      <dgm:prSet phldrT="[Text]" custT="1"/>
      <dgm:spPr/>
      <dgm:t>
        <a:bodyPr/>
        <a:lstStyle/>
        <a:p>
          <a:pPr algn="ctr"/>
          <a:r>
            <a:rPr lang="de-DE" sz="2000" dirty="0" smtClean="0">
              <a:solidFill>
                <a:srgbClr val="FF0000"/>
              </a:solidFill>
            </a:rPr>
            <a:t>&lt;b&gt;&lt;i&gt;</a:t>
          </a:r>
          <a:r>
            <a:rPr lang="de-DE" sz="2000" dirty="0" err="1" smtClean="0">
              <a:solidFill>
                <a:srgbClr val="FF0000"/>
              </a:solidFill>
            </a:rPr>
            <a:t>incorrect</a:t>
          </a:r>
          <a:r>
            <a:rPr lang="de-DE" sz="2000" dirty="0" smtClean="0">
              <a:solidFill>
                <a:srgbClr val="FF0000"/>
              </a:solidFill>
            </a:rPr>
            <a:t>&lt;/b&gt;&lt;/i&gt;</a:t>
          </a:r>
          <a:endParaRPr lang="de-DE" sz="2000" dirty="0">
            <a:solidFill>
              <a:srgbClr val="FF0000"/>
            </a:solidFill>
          </a:endParaRPr>
        </a:p>
      </dgm:t>
    </dgm:pt>
    <dgm:pt modelId="{BFE0476C-DD31-4CA6-BEEA-23EE186390D4}" type="parTrans" cxnId="{78827FA5-520E-40EC-BCB6-C56AF0E1FB0C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22701E8-801A-4223-B43E-34A6D24C311B}" type="sibTrans" cxnId="{78827FA5-520E-40EC-BCB6-C56AF0E1FB0C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EB9056A0-2170-446C-ADF8-F4C3E968E9AE}">
      <dgm:prSet phldrT="[Text]" custT="1"/>
      <dgm:spPr/>
      <dgm:t>
        <a:bodyPr/>
        <a:lstStyle/>
        <a:p>
          <a:endParaRPr lang="de-DE" sz="2800" dirty="0">
            <a:solidFill>
              <a:schemeClr val="tx1"/>
            </a:solidFill>
          </a:endParaRPr>
        </a:p>
      </dgm:t>
    </dgm:pt>
    <dgm:pt modelId="{DB7702A1-A152-42EF-BDE2-2E883D961DD2}" type="parTrans" cxnId="{FE7B7CF3-7E98-40B1-8E14-C1A6A776221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88E6388-F245-4FB2-A582-68C165BF68F4}" type="sibTrans" cxnId="{FE7B7CF3-7E98-40B1-8E14-C1A6A776221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C30D414-027F-42BF-833A-004B10214E9D}">
      <dgm:prSet phldrT="[Text]" custT="1"/>
      <dgm:spPr/>
      <dgm:t>
        <a:bodyPr/>
        <a:lstStyle/>
        <a:p>
          <a:pPr algn="ctr"/>
          <a:r>
            <a:rPr lang="de-DE" sz="2000" dirty="0" smtClean="0">
              <a:solidFill>
                <a:schemeClr val="tx1"/>
              </a:solidFill>
            </a:rPr>
            <a:t> </a:t>
          </a:r>
          <a:r>
            <a:rPr lang="de-DE" sz="2000" dirty="0" smtClean="0">
              <a:solidFill>
                <a:srgbClr val="00B050"/>
              </a:solidFill>
            </a:rPr>
            <a:t>&lt;b&gt;&lt;i&gt;</a:t>
          </a:r>
          <a:r>
            <a:rPr lang="de-DE" sz="2000" dirty="0" err="1" smtClean="0">
              <a:solidFill>
                <a:srgbClr val="00B050"/>
              </a:solidFill>
            </a:rPr>
            <a:t>correct</a:t>
          </a:r>
          <a:r>
            <a:rPr lang="de-DE" sz="2000" dirty="0" smtClean="0">
              <a:solidFill>
                <a:srgbClr val="00B050"/>
              </a:solidFill>
            </a:rPr>
            <a:t>&lt;/i&gt;&lt;/b&gt;</a:t>
          </a:r>
          <a:endParaRPr lang="de-DE" sz="2000" dirty="0">
            <a:solidFill>
              <a:srgbClr val="00B050"/>
            </a:solidFill>
          </a:endParaRPr>
        </a:p>
      </dgm:t>
    </dgm:pt>
    <dgm:pt modelId="{134D08AF-F5BC-4904-88F0-B272882F88D1}" type="parTrans" cxnId="{251EFD67-8878-4BEE-80BB-BC20A164BCB9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99D95E9-AA22-4220-AAEE-5F39AF4180D0}" type="sibTrans" cxnId="{251EFD67-8878-4BEE-80BB-BC20A164BCB9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4AA4AB88-7117-4CF2-959C-BA10921EFEF5}">
      <dgm:prSet phldrT="[Text]" custT="1"/>
      <dgm:spPr/>
      <dgm:t>
        <a:bodyPr/>
        <a:lstStyle/>
        <a:p>
          <a:endParaRPr lang="de-DE" sz="2800" dirty="0">
            <a:solidFill>
              <a:schemeClr val="tx1"/>
            </a:solidFill>
          </a:endParaRPr>
        </a:p>
      </dgm:t>
    </dgm:pt>
    <dgm:pt modelId="{2B2844C8-1F4D-4EB4-ABF7-DC8D571921D8}" type="parTrans" cxnId="{EDB19E7F-A4B3-4395-9F48-C34603DEFD9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6E60325-ED3C-452A-AADD-406F091AB6B5}" type="sibTrans" cxnId="{EDB19E7F-A4B3-4395-9F48-C34603DEFD9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24A61B4-DE79-4652-A6CD-5E8F62021326}" type="pres">
      <dgm:prSet presAssocID="{83E32341-36F3-4259-9980-75E77371A6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04107B3-258B-4A20-8AF2-0568E19AFE8A}" type="pres">
      <dgm:prSet presAssocID="{485145CE-DF03-44CC-B15E-4FF47F3419B9}" presName="parentText" presStyleLbl="node1" presStyleIdx="0" presStyleCnt="2" custScaleX="61030" custScaleY="52644" custLinFactNeighborY="7010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7A3463-C872-4007-83FA-5C599596AA2C}" type="pres">
      <dgm:prSet presAssocID="{485145CE-DF03-44CC-B15E-4FF47F3419B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8CC1C2-ACDA-4898-8ADE-A68950675F23}" type="pres">
      <dgm:prSet presAssocID="{3C30D414-027F-42BF-833A-004B10214E9D}" presName="parentText" presStyleLbl="node1" presStyleIdx="1" presStyleCnt="2" custScaleX="61030" custScaleY="5538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41FFC0-29D5-4376-B5B9-3B68142B3925}" type="pres">
      <dgm:prSet presAssocID="{3C30D414-027F-42BF-833A-004B10214E9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E7B7CF3-7E98-40B1-8E14-C1A6A7762217}" srcId="{485145CE-DF03-44CC-B15E-4FF47F3419B9}" destId="{EB9056A0-2170-446C-ADF8-F4C3E968E9AE}" srcOrd="0" destOrd="0" parTransId="{DB7702A1-A152-42EF-BDE2-2E883D961DD2}" sibTransId="{588E6388-F245-4FB2-A582-68C165BF68F4}"/>
    <dgm:cxn modelId="{293F7A0B-CE48-4213-89CB-B588D15D1CC3}" type="presOf" srcId="{EB9056A0-2170-446C-ADF8-F4C3E968E9AE}" destId="{AE7A3463-C872-4007-83FA-5C599596AA2C}" srcOrd="0" destOrd="0" presId="urn:microsoft.com/office/officeart/2005/8/layout/vList2"/>
    <dgm:cxn modelId="{78827FA5-520E-40EC-BCB6-C56AF0E1FB0C}" srcId="{83E32341-36F3-4259-9980-75E77371A690}" destId="{485145CE-DF03-44CC-B15E-4FF47F3419B9}" srcOrd="0" destOrd="0" parTransId="{BFE0476C-DD31-4CA6-BEEA-23EE186390D4}" sibTransId="{C22701E8-801A-4223-B43E-34A6D24C311B}"/>
    <dgm:cxn modelId="{AEA596BC-5860-4C0E-ABFD-8EEE2734C036}" type="presOf" srcId="{3C30D414-027F-42BF-833A-004B10214E9D}" destId="{C38CC1C2-ACDA-4898-8ADE-A68950675F23}" srcOrd="0" destOrd="0" presId="urn:microsoft.com/office/officeart/2005/8/layout/vList2"/>
    <dgm:cxn modelId="{EDB19E7F-A4B3-4395-9F48-C34603DEFD94}" srcId="{3C30D414-027F-42BF-833A-004B10214E9D}" destId="{4AA4AB88-7117-4CF2-959C-BA10921EFEF5}" srcOrd="0" destOrd="0" parTransId="{2B2844C8-1F4D-4EB4-ABF7-DC8D571921D8}" sibTransId="{36E60325-ED3C-452A-AADD-406F091AB6B5}"/>
    <dgm:cxn modelId="{251EFD67-8878-4BEE-80BB-BC20A164BCB9}" srcId="{83E32341-36F3-4259-9980-75E77371A690}" destId="{3C30D414-027F-42BF-833A-004B10214E9D}" srcOrd="1" destOrd="0" parTransId="{134D08AF-F5BC-4904-88F0-B272882F88D1}" sibTransId="{F99D95E9-AA22-4220-AAEE-5F39AF4180D0}"/>
    <dgm:cxn modelId="{09CE8BC2-FE68-4677-8E43-CEFD94BFC99E}" type="presOf" srcId="{485145CE-DF03-44CC-B15E-4FF47F3419B9}" destId="{004107B3-258B-4A20-8AF2-0568E19AFE8A}" srcOrd="0" destOrd="0" presId="urn:microsoft.com/office/officeart/2005/8/layout/vList2"/>
    <dgm:cxn modelId="{B8D82D20-E883-437E-90D3-A3722EF48D23}" type="presOf" srcId="{4AA4AB88-7117-4CF2-959C-BA10921EFEF5}" destId="{E241FFC0-29D5-4376-B5B9-3B68142B3925}" srcOrd="0" destOrd="0" presId="urn:microsoft.com/office/officeart/2005/8/layout/vList2"/>
    <dgm:cxn modelId="{1E82B506-9E50-423F-B52A-C10AF775C6C3}" type="presOf" srcId="{83E32341-36F3-4259-9980-75E77371A690}" destId="{924A61B4-DE79-4652-A6CD-5E8F62021326}" srcOrd="0" destOrd="0" presId="urn:microsoft.com/office/officeart/2005/8/layout/vList2"/>
    <dgm:cxn modelId="{5D68F64D-9500-4E8A-A4C9-8009A0A0E7C7}" type="presParOf" srcId="{924A61B4-DE79-4652-A6CD-5E8F62021326}" destId="{004107B3-258B-4A20-8AF2-0568E19AFE8A}" srcOrd="0" destOrd="0" presId="urn:microsoft.com/office/officeart/2005/8/layout/vList2"/>
    <dgm:cxn modelId="{A3164A5A-DEA6-423B-88C3-6BEB331CB2B1}" type="presParOf" srcId="{924A61B4-DE79-4652-A6CD-5E8F62021326}" destId="{AE7A3463-C872-4007-83FA-5C599596AA2C}" srcOrd="1" destOrd="0" presId="urn:microsoft.com/office/officeart/2005/8/layout/vList2"/>
    <dgm:cxn modelId="{1373FB52-5669-4699-B289-7DC757B5EECD}" type="presParOf" srcId="{924A61B4-DE79-4652-A6CD-5E8F62021326}" destId="{C38CC1C2-ACDA-4898-8ADE-A68950675F23}" srcOrd="2" destOrd="0" presId="urn:microsoft.com/office/officeart/2005/8/layout/vList2"/>
    <dgm:cxn modelId="{02A996B8-5C21-494A-87F0-F96B8C389D6C}" type="presParOf" srcId="{924A61B4-DE79-4652-A6CD-5E8F62021326}" destId="{E241FFC0-29D5-4376-B5B9-3B68142B392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6ECC8A-70C8-458A-B4B2-61C0284B621F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72C1C23A-763C-4968-BF62-3065D3B0858D}">
      <dgm:prSet phldrT="[Text]"/>
      <dgm:spPr/>
      <dgm:t>
        <a:bodyPr/>
        <a:lstStyle/>
        <a:p>
          <a:r>
            <a:rPr lang="de-DE" i="1" dirty="0" smtClean="0">
              <a:solidFill>
                <a:schemeClr val="tx1"/>
              </a:solidFill>
            </a:rPr>
            <a:t>&lt;note date=</a:t>
          </a:r>
          <a:r>
            <a:rPr lang="de-DE" i="1" dirty="0" smtClean="0">
              <a:solidFill>
                <a:srgbClr val="FF0000"/>
              </a:solidFill>
            </a:rPr>
            <a:t>12/11/2007</a:t>
          </a:r>
          <a:r>
            <a:rPr lang="de-DE" i="1" dirty="0" smtClean="0">
              <a:solidFill>
                <a:schemeClr val="tx1"/>
              </a:solidFill>
            </a:rPr>
            <a:t>&gt;</a:t>
          </a:r>
        </a:p>
        <a:p>
          <a:r>
            <a:rPr lang="de-DE" i="1" dirty="0" smtClean="0">
              <a:solidFill>
                <a:schemeClr val="tx1"/>
              </a:solidFill>
            </a:rPr>
            <a:t>	&lt;to&gt;Ben&lt;/to&gt;</a:t>
          </a:r>
        </a:p>
        <a:p>
          <a:r>
            <a:rPr lang="de-DE" i="1" dirty="0" smtClean="0">
              <a:solidFill>
                <a:schemeClr val="tx1"/>
              </a:solidFill>
            </a:rPr>
            <a:t>	&lt;from&gt;Anna&lt;/from&gt;</a:t>
          </a:r>
        </a:p>
        <a:p>
          <a:r>
            <a:rPr lang="de-DE" i="1" dirty="0" smtClean="0">
              <a:solidFill>
                <a:schemeClr val="tx1"/>
              </a:solidFill>
            </a:rPr>
            <a:t>	&lt;</a:t>
          </a:r>
          <a:r>
            <a:rPr lang="de-DE" i="1" dirty="0" err="1" smtClean="0">
              <a:solidFill>
                <a:schemeClr val="tx1"/>
              </a:solidFill>
            </a:rPr>
            <a:t>body</a:t>
          </a:r>
          <a:r>
            <a:rPr lang="de-DE" i="1" dirty="0" smtClean="0">
              <a:solidFill>
                <a:schemeClr val="tx1"/>
              </a:solidFill>
            </a:rPr>
            <a:t>&gt;</a:t>
          </a:r>
          <a:r>
            <a:rPr lang="de-DE" i="1" dirty="0" err="1" smtClean="0">
              <a:solidFill>
                <a:schemeClr val="tx1"/>
              </a:solidFill>
            </a:rPr>
            <a:t>achete</a:t>
          </a:r>
          <a:r>
            <a:rPr lang="de-DE" i="1" dirty="0" smtClean="0">
              <a:solidFill>
                <a:schemeClr val="tx1"/>
              </a:solidFill>
            </a:rPr>
            <a:t> du </a:t>
          </a:r>
          <a:r>
            <a:rPr lang="de-DE" i="1" dirty="0" err="1" smtClean="0">
              <a:solidFill>
                <a:schemeClr val="tx1"/>
              </a:solidFill>
            </a:rPr>
            <a:t>lait</a:t>
          </a:r>
          <a:r>
            <a:rPr lang="de-DE" i="1" dirty="0" smtClean="0">
              <a:solidFill>
                <a:schemeClr val="tx1"/>
              </a:solidFill>
            </a:rPr>
            <a:t>!&lt;/body&gt;</a:t>
          </a:r>
        </a:p>
        <a:p>
          <a:r>
            <a:rPr lang="de-DE" i="1" dirty="0" smtClean="0">
              <a:solidFill>
                <a:schemeClr val="tx1"/>
              </a:solidFill>
            </a:rPr>
            <a:t>&lt;/note&gt;</a:t>
          </a:r>
          <a:endParaRPr lang="de-DE" i="1" dirty="0">
            <a:solidFill>
              <a:schemeClr val="tx1"/>
            </a:solidFill>
          </a:endParaRPr>
        </a:p>
      </dgm:t>
    </dgm:pt>
    <dgm:pt modelId="{91DECAE8-57BA-47A6-8AAC-DE1ED4F59A6F}" type="parTrans" cxnId="{19062F83-79CC-493B-88C8-24695B5AC7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0D4E765F-B4F7-4E0B-B37A-6117F2573B77}" type="sibTrans" cxnId="{19062F83-79CC-493B-88C8-24695B5AC7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7EAC7CB-09DB-4321-9951-7C15F6FA65F0}">
      <dgm:prSet phldrT="[Text]" custT="1"/>
      <dgm:spPr/>
      <dgm:t>
        <a:bodyPr/>
        <a:lstStyle/>
        <a:p>
          <a:endParaRPr lang="de-DE" sz="2600" dirty="0">
            <a:solidFill>
              <a:schemeClr val="tx1"/>
            </a:solidFill>
          </a:endParaRPr>
        </a:p>
      </dgm:t>
    </dgm:pt>
    <dgm:pt modelId="{216F5DBA-6E22-4E9E-A2DF-19722CF78278}" type="parTrans" cxnId="{47FAC760-7894-4011-9C13-32061DE7149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40B67B0D-F9F9-4948-BA8B-4251FEE35B07}" type="sibTrans" cxnId="{47FAC760-7894-4011-9C13-32061DE7149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1DADD7F-B0BB-4F52-B3E7-CA2262F89342}">
      <dgm:prSet phldrT="[Text]"/>
      <dgm:spPr/>
      <dgm:t>
        <a:bodyPr/>
        <a:lstStyle/>
        <a:p>
          <a:r>
            <a:rPr lang="de-DE" i="1" dirty="0" smtClean="0">
              <a:solidFill>
                <a:schemeClr val="tx1"/>
              </a:solidFill>
            </a:rPr>
            <a:t>&lt;</a:t>
          </a:r>
          <a:r>
            <a:rPr lang="de-DE" i="1" err="1" smtClean="0">
              <a:solidFill>
                <a:schemeClr val="tx1"/>
              </a:solidFill>
            </a:rPr>
            <a:t>note</a:t>
          </a:r>
          <a:r>
            <a:rPr lang="de-DE" i="1" smtClean="0">
              <a:solidFill>
                <a:schemeClr val="tx1"/>
              </a:solidFill>
            </a:rPr>
            <a:t> date=</a:t>
          </a:r>
          <a:r>
            <a:rPr lang="de-DE" i="1" smtClean="0">
              <a:solidFill>
                <a:srgbClr val="00B050"/>
              </a:solidFill>
            </a:rPr>
            <a:t>“12/11/2007</a:t>
          </a:r>
          <a:r>
            <a:rPr lang="de-DE" i="1" dirty="0" smtClean="0">
              <a:solidFill>
                <a:srgbClr val="00B050"/>
              </a:solidFill>
            </a:rPr>
            <a:t>“</a:t>
          </a:r>
          <a:r>
            <a:rPr lang="de-DE" i="1" dirty="0" smtClean="0">
              <a:solidFill>
                <a:schemeClr val="tx1"/>
              </a:solidFill>
            </a:rPr>
            <a:t>&gt;</a:t>
          </a:r>
        </a:p>
        <a:p>
          <a:r>
            <a:rPr lang="de-DE" i="1" dirty="0" smtClean="0">
              <a:solidFill>
                <a:schemeClr val="tx1"/>
              </a:solidFill>
            </a:rPr>
            <a:t>	&lt;to&gt;Ben&lt;/to&gt;</a:t>
          </a:r>
        </a:p>
        <a:p>
          <a:r>
            <a:rPr lang="de-DE" i="1" dirty="0" smtClean="0">
              <a:solidFill>
                <a:schemeClr val="tx1"/>
              </a:solidFill>
            </a:rPr>
            <a:t>	&lt;from&gt;Anna&lt;/from&gt;</a:t>
          </a:r>
        </a:p>
        <a:p>
          <a:r>
            <a:rPr lang="de-DE" i="1" dirty="0" smtClean="0">
              <a:solidFill>
                <a:schemeClr val="tx1"/>
              </a:solidFill>
            </a:rPr>
            <a:t>	&lt;</a:t>
          </a:r>
          <a:r>
            <a:rPr lang="de-DE" i="1" dirty="0" err="1" smtClean="0">
              <a:solidFill>
                <a:schemeClr val="tx1"/>
              </a:solidFill>
            </a:rPr>
            <a:t>body</a:t>
          </a:r>
          <a:r>
            <a:rPr lang="de-DE" i="1" dirty="0" smtClean="0">
              <a:solidFill>
                <a:schemeClr val="tx1"/>
              </a:solidFill>
            </a:rPr>
            <a:t>&gt;</a:t>
          </a:r>
          <a:r>
            <a:rPr lang="de-DE" i="1" dirty="0" err="1" smtClean="0">
              <a:solidFill>
                <a:schemeClr val="tx1"/>
              </a:solidFill>
            </a:rPr>
            <a:t>achete</a:t>
          </a:r>
          <a:r>
            <a:rPr lang="de-DE" i="1" dirty="0" smtClean="0">
              <a:solidFill>
                <a:schemeClr val="tx1"/>
              </a:solidFill>
            </a:rPr>
            <a:t> du </a:t>
          </a:r>
          <a:r>
            <a:rPr lang="de-DE" i="1" dirty="0" err="1" smtClean="0">
              <a:solidFill>
                <a:schemeClr val="tx1"/>
              </a:solidFill>
            </a:rPr>
            <a:t>lait</a:t>
          </a:r>
          <a:r>
            <a:rPr lang="de-DE" i="1" dirty="0" smtClean="0">
              <a:solidFill>
                <a:schemeClr val="tx1"/>
              </a:solidFill>
            </a:rPr>
            <a:t>!&lt;/body&gt;</a:t>
          </a:r>
        </a:p>
        <a:p>
          <a:r>
            <a:rPr lang="de-DE" i="1" dirty="0" smtClean="0">
              <a:solidFill>
                <a:schemeClr val="tx1"/>
              </a:solidFill>
            </a:rPr>
            <a:t>&lt;/note&gt;</a:t>
          </a:r>
          <a:endParaRPr lang="de-DE" i="1" dirty="0">
            <a:solidFill>
              <a:schemeClr val="tx1"/>
            </a:solidFill>
          </a:endParaRPr>
        </a:p>
      </dgm:t>
    </dgm:pt>
    <dgm:pt modelId="{CD34891A-9D47-470B-B652-EF18A84052A4}" type="parTrans" cxnId="{77922C73-1B7D-432C-B2F3-AD86598FC96D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0BD1C327-332B-474C-9C3A-9747B5F59470}" type="sibTrans" cxnId="{77922C73-1B7D-432C-B2F3-AD86598FC96D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018BD37-8892-4183-8F01-57AF191FF78D}">
      <dgm:prSet phldrT="[Text]" custT="1"/>
      <dgm:spPr/>
      <dgm:t>
        <a:bodyPr/>
        <a:lstStyle/>
        <a:p>
          <a:endParaRPr lang="de-DE" sz="2600" dirty="0">
            <a:solidFill>
              <a:schemeClr val="tx1"/>
            </a:solidFill>
          </a:endParaRPr>
        </a:p>
      </dgm:t>
    </dgm:pt>
    <dgm:pt modelId="{EEB1765C-58C0-4FCE-AF3D-DEFFE4277968}" type="parTrans" cxnId="{CA8084F4-C56D-4367-8568-2A9911732BE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48578455-66C7-4E9A-82AF-45E782AFAFC9}" type="sibTrans" cxnId="{CA8084F4-C56D-4367-8568-2A9911732BE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00014E3A-AD0B-472F-ADFF-67F10AA087F3}">
      <dgm:prSet phldrT="[Text]" custT="1"/>
      <dgm:spPr/>
      <dgm:t>
        <a:bodyPr/>
        <a:lstStyle/>
        <a:p>
          <a:endParaRPr lang="de-DE" sz="2600" dirty="0">
            <a:solidFill>
              <a:schemeClr val="tx1"/>
            </a:solidFill>
          </a:endParaRPr>
        </a:p>
      </dgm:t>
    </dgm:pt>
    <dgm:pt modelId="{9E8E250B-B911-4001-A392-FB52620E93CC}" type="parTrans" cxnId="{48C00234-814E-45B9-BD3C-D6C325BA59E1}">
      <dgm:prSet/>
      <dgm:spPr/>
      <dgm:t>
        <a:bodyPr/>
        <a:lstStyle/>
        <a:p>
          <a:endParaRPr lang="de-DE"/>
        </a:p>
      </dgm:t>
    </dgm:pt>
    <dgm:pt modelId="{020469FC-EFAF-44B7-B9CE-5A3CF8370D1B}" type="sibTrans" cxnId="{48C00234-814E-45B9-BD3C-D6C325BA59E1}">
      <dgm:prSet/>
      <dgm:spPr/>
      <dgm:t>
        <a:bodyPr/>
        <a:lstStyle/>
        <a:p>
          <a:endParaRPr lang="de-DE"/>
        </a:p>
      </dgm:t>
    </dgm:pt>
    <dgm:pt modelId="{D00E361A-F3BC-4512-B77E-C1D09C46F41C}">
      <dgm:prSet phldrT="[Text]" custT="1"/>
      <dgm:spPr/>
      <dgm:t>
        <a:bodyPr/>
        <a:lstStyle/>
        <a:p>
          <a:endParaRPr lang="de-DE" sz="2600" dirty="0">
            <a:solidFill>
              <a:schemeClr val="tx1"/>
            </a:solidFill>
          </a:endParaRPr>
        </a:p>
      </dgm:t>
    </dgm:pt>
    <dgm:pt modelId="{7250EAA5-E288-43ED-97BB-75CA2061802D}" type="parTrans" cxnId="{65197BF4-E5A0-48DF-84F5-05E6EE51B31D}">
      <dgm:prSet/>
      <dgm:spPr/>
      <dgm:t>
        <a:bodyPr/>
        <a:lstStyle/>
        <a:p>
          <a:endParaRPr lang="de-DE"/>
        </a:p>
      </dgm:t>
    </dgm:pt>
    <dgm:pt modelId="{66BF054E-13A6-44CD-9231-CBCF1545299A}" type="sibTrans" cxnId="{65197BF4-E5A0-48DF-84F5-05E6EE51B31D}">
      <dgm:prSet/>
      <dgm:spPr/>
      <dgm:t>
        <a:bodyPr/>
        <a:lstStyle/>
        <a:p>
          <a:endParaRPr lang="de-DE"/>
        </a:p>
      </dgm:t>
    </dgm:pt>
    <dgm:pt modelId="{5A3D0103-18F6-4583-9FE5-ED9DF47F1BE8}" type="pres">
      <dgm:prSet presAssocID="{7E6ECC8A-70C8-458A-B4B2-61C0284B62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133D09B-EEBF-40EB-A34E-B1D50AD4F6AB}" type="pres">
      <dgm:prSet presAssocID="{72C1C23A-763C-4968-BF62-3065D3B0858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338803-A120-49B4-A6AA-0E43BE92BAE1}" type="pres">
      <dgm:prSet presAssocID="{72C1C23A-763C-4968-BF62-3065D3B0858D}" presName="childText" presStyleLbl="revTx" presStyleIdx="0" presStyleCnt="2" custLinFactNeighborX="695" custLinFactNeighborY="386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39D346-31FC-490C-BEC4-725035887EBC}" type="pres">
      <dgm:prSet presAssocID="{71DADD7F-B0BB-4F52-B3E7-CA2262F8934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8A8BBCE-9F3B-44B4-A940-E5E3D6225B44}" type="pres">
      <dgm:prSet presAssocID="{71DADD7F-B0BB-4F52-B3E7-CA2262F8934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5197BF4-E5A0-48DF-84F5-05E6EE51B31D}" srcId="{71DADD7F-B0BB-4F52-B3E7-CA2262F89342}" destId="{D00E361A-F3BC-4512-B77E-C1D09C46F41C}" srcOrd="0" destOrd="0" parTransId="{7250EAA5-E288-43ED-97BB-75CA2061802D}" sibTransId="{66BF054E-13A6-44CD-9231-CBCF1545299A}"/>
    <dgm:cxn modelId="{CA8084F4-C56D-4367-8568-2A9911732BEA}" srcId="{71DADD7F-B0BB-4F52-B3E7-CA2262F89342}" destId="{B018BD37-8892-4183-8F01-57AF191FF78D}" srcOrd="1" destOrd="0" parTransId="{EEB1765C-58C0-4FCE-AF3D-DEFFE4277968}" sibTransId="{48578455-66C7-4E9A-82AF-45E782AFAFC9}"/>
    <dgm:cxn modelId="{2AAD23DB-7571-4326-99DB-56BC5C94E5D0}" type="presOf" srcId="{72C1C23A-763C-4968-BF62-3065D3B0858D}" destId="{9133D09B-EEBF-40EB-A34E-B1D50AD4F6AB}" srcOrd="0" destOrd="0" presId="urn:microsoft.com/office/officeart/2005/8/layout/vList2"/>
    <dgm:cxn modelId="{A64A485A-AB26-4277-94EB-BDEB2A5AE645}" type="presOf" srcId="{D00E361A-F3BC-4512-B77E-C1D09C46F41C}" destId="{28A8BBCE-9F3B-44B4-A940-E5E3D6225B44}" srcOrd="0" destOrd="0" presId="urn:microsoft.com/office/officeart/2005/8/layout/vList2"/>
    <dgm:cxn modelId="{48C00234-814E-45B9-BD3C-D6C325BA59E1}" srcId="{72C1C23A-763C-4968-BF62-3065D3B0858D}" destId="{00014E3A-AD0B-472F-ADFF-67F10AA087F3}" srcOrd="0" destOrd="0" parTransId="{9E8E250B-B911-4001-A392-FB52620E93CC}" sibTransId="{020469FC-EFAF-44B7-B9CE-5A3CF8370D1B}"/>
    <dgm:cxn modelId="{11EF74C5-281B-4BBD-B9B4-7239C8ACBAF7}" type="presOf" srcId="{71DADD7F-B0BB-4F52-B3E7-CA2262F89342}" destId="{7239D346-31FC-490C-BEC4-725035887EBC}" srcOrd="0" destOrd="0" presId="urn:microsoft.com/office/officeart/2005/8/layout/vList2"/>
    <dgm:cxn modelId="{47FAC760-7894-4011-9C13-32061DE7149E}" srcId="{72C1C23A-763C-4968-BF62-3065D3B0858D}" destId="{67EAC7CB-09DB-4321-9951-7C15F6FA65F0}" srcOrd="1" destOrd="0" parTransId="{216F5DBA-6E22-4E9E-A2DF-19722CF78278}" sibTransId="{40B67B0D-F9F9-4948-BA8B-4251FEE35B07}"/>
    <dgm:cxn modelId="{8E0703AD-AE47-45C3-A012-D41AD50C7A33}" type="presOf" srcId="{67EAC7CB-09DB-4321-9951-7C15F6FA65F0}" destId="{42338803-A120-49B4-A6AA-0E43BE92BAE1}" srcOrd="0" destOrd="1" presId="urn:microsoft.com/office/officeart/2005/8/layout/vList2"/>
    <dgm:cxn modelId="{034EE29E-EC90-4810-B4BB-AF5BAB14D80C}" type="presOf" srcId="{B018BD37-8892-4183-8F01-57AF191FF78D}" destId="{28A8BBCE-9F3B-44B4-A940-E5E3D6225B44}" srcOrd="0" destOrd="1" presId="urn:microsoft.com/office/officeart/2005/8/layout/vList2"/>
    <dgm:cxn modelId="{19062F83-79CC-493B-88C8-24695B5AC7C4}" srcId="{7E6ECC8A-70C8-458A-B4B2-61C0284B621F}" destId="{72C1C23A-763C-4968-BF62-3065D3B0858D}" srcOrd="0" destOrd="0" parTransId="{91DECAE8-57BA-47A6-8AAC-DE1ED4F59A6F}" sibTransId="{0D4E765F-B4F7-4E0B-B37A-6117F2573B77}"/>
    <dgm:cxn modelId="{77922C73-1B7D-432C-B2F3-AD86598FC96D}" srcId="{7E6ECC8A-70C8-458A-B4B2-61C0284B621F}" destId="{71DADD7F-B0BB-4F52-B3E7-CA2262F89342}" srcOrd="1" destOrd="0" parTransId="{CD34891A-9D47-470B-B652-EF18A84052A4}" sibTransId="{0BD1C327-332B-474C-9C3A-9747B5F59470}"/>
    <dgm:cxn modelId="{B9A8E108-DEDE-4B88-85FE-92AC8206808E}" type="presOf" srcId="{7E6ECC8A-70C8-458A-B4B2-61C0284B621F}" destId="{5A3D0103-18F6-4583-9FE5-ED9DF47F1BE8}" srcOrd="0" destOrd="0" presId="urn:microsoft.com/office/officeart/2005/8/layout/vList2"/>
    <dgm:cxn modelId="{436F56EF-5AB1-490C-B4AD-B08A5F0E714D}" type="presOf" srcId="{00014E3A-AD0B-472F-ADFF-67F10AA087F3}" destId="{42338803-A120-49B4-A6AA-0E43BE92BAE1}" srcOrd="0" destOrd="0" presId="urn:microsoft.com/office/officeart/2005/8/layout/vList2"/>
    <dgm:cxn modelId="{E9A7985E-3D73-427C-9AFB-E931ACE8BF83}" type="presParOf" srcId="{5A3D0103-18F6-4583-9FE5-ED9DF47F1BE8}" destId="{9133D09B-EEBF-40EB-A34E-B1D50AD4F6AB}" srcOrd="0" destOrd="0" presId="urn:microsoft.com/office/officeart/2005/8/layout/vList2"/>
    <dgm:cxn modelId="{59A0391C-01B4-4888-8B4B-0373BA231B7E}" type="presParOf" srcId="{5A3D0103-18F6-4583-9FE5-ED9DF47F1BE8}" destId="{42338803-A120-49B4-A6AA-0E43BE92BAE1}" srcOrd="1" destOrd="0" presId="urn:microsoft.com/office/officeart/2005/8/layout/vList2"/>
    <dgm:cxn modelId="{67552DEE-6E4B-4433-AB76-061E1ECAB8BC}" type="presParOf" srcId="{5A3D0103-18F6-4583-9FE5-ED9DF47F1BE8}" destId="{7239D346-31FC-490C-BEC4-725035887EBC}" srcOrd="2" destOrd="0" presId="urn:microsoft.com/office/officeart/2005/8/layout/vList2"/>
    <dgm:cxn modelId="{804CD0B7-4114-4FD1-98FC-45A4AEDE1E98}" type="presParOf" srcId="{5A3D0103-18F6-4583-9FE5-ED9DF47F1BE8}" destId="{28A8BBCE-9F3B-44B4-A940-E5E3D6225B4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6C43DF-9074-474B-AE01-CE9DE6A041D0}">
      <dsp:nvSpPr>
        <dsp:cNvPr id="0" name=""/>
        <dsp:cNvSpPr/>
      </dsp:nvSpPr>
      <dsp:spPr>
        <a:xfrm>
          <a:off x="4160480" y="551631"/>
          <a:ext cx="1066539" cy="711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tx1"/>
              </a:solidFill>
            </a:rPr>
            <a:t>Inventory</a:t>
          </a:r>
          <a:endParaRPr lang="de-DE" sz="1800" kern="1200" dirty="0">
            <a:solidFill>
              <a:schemeClr val="tx1"/>
            </a:solidFill>
          </a:endParaRPr>
        </a:p>
      </dsp:txBody>
      <dsp:txXfrm>
        <a:off x="4160480" y="551631"/>
        <a:ext cx="1066539" cy="711026"/>
      </dsp:txXfrm>
    </dsp:sp>
    <dsp:sp modelId="{468EDE3C-CF37-43B5-B3EA-E24F0EB6A152}">
      <dsp:nvSpPr>
        <dsp:cNvPr id="0" name=""/>
        <dsp:cNvSpPr/>
      </dsp:nvSpPr>
      <dsp:spPr>
        <a:xfrm>
          <a:off x="2613998" y="1262657"/>
          <a:ext cx="2079752" cy="284410"/>
        </a:xfrm>
        <a:custGeom>
          <a:avLst/>
          <a:gdLst/>
          <a:ahLst/>
          <a:cxnLst/>
          <a:rect l="0" t="0" r="0" b="0"/>
          <a:pathLst>
            <a:path>
              <a:moveTo>
                <a:pt x="2079752" y="0"/>
              </a:moveTo>
              <a:lnTo>
                <a:pt x="2079752" y="142205"/>
              </a:lnTo>
              <a:lnTo>
                <a:pt x="0" y="142205"/>
              </a:lnTo>
              <a:lnTo>
                <a:pt x="0" y="28441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0C554-6D32-4706-9E9C-1DC5350A40B1}">
      <dsp:nvSpPr>
        <dsp:cNvPr id="0" name=""/>
        <dsp:cNvSpPr/>
      </dsp:nvSpPr>
      <dsp:spPr>
        <a:xfrm>
          <a:off x="2080728" y="1547068"/>
          <a:ext cx="1066539" cy="711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tx1"/>
              </a:solidFill>
            </a:rPr>
            <a:t>Drink</a:t>
          </a:r>
          <a:endParaRPr lang="de-DE" sz="1800" kern="1200" dirty="0">
            <a:solidFill>
              <a:schemeClr val="tx1"/>
            </a:solidFill>
          </a:endParaRPr>
        </a:p>
      </dsp:txBody>
      <dsp:txXfrm>
        <a:off x="2080728" y="1547068"/>
        <a:ext cx="1066539" cy="711026"/>
      </dsp:txXfrm>
    </dsp:sp>
    <dsp:sp modelId="{33932B79-0D60-4697-B5C3-760773212E3B}">
      <dsp:nvSpPr>
        <dsp:cNvPr id="0" name=""/>
        <dsp:cNvSpPr/>
      </dsp:nvSpPr>
      <dsp:spPr>
        <a:xfrm>
          <a:off x="1227497" y="2258094"/>
          <a:ext cx="1386501" cy="284410"/>
        </a:xfrm>
        <a:custGeom>
          <a:avLst/>
          <a:gdLst/>
          <a:ahLst/>
          <a:cxnLst/>
          <a:rect l="0" t="0" r="0" b="0"/>
          <a:pathLst>
            <a:path>
              <a:moveTo>
                <a:pt x="1386501" y="0"/>
              </a:moveTo>
              <a:lnTo>
                <a:pt x="1386501" y="142205"/>
              </a:lnTo>
              <a:lnTo>
                <a:pt x="0" y="142205"/>
              </a:lnTo>
              <a:lnTo>
                <a:pt x="0" y="28441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169CD-4830-40D3-95FB-26641E27584A}">
      <dsp:nvSpPr>
        <dsp:cNvPr id="0" name=""/>
        <dsp:cNvSpPr/>
      </dsp:nvSpPr>
      <dsp:spPr>
        <a:xfrm>
          <a:off x="694227" y="2542505"/>
          <a:ext cx="1066539" cy="711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chemeClr val="tx1"/>
              </a:solidFill>
            </a:rPr>
            <a:t>Lemonade</a:t>
          </a:r>
          <a:endParaRPr lang="de-DE" sz="1600" kern="1200" dirty="0">
            <a:solidFill>
              <a:schemeClr val="tx1"/>
            </a:solidFill>
          </a:endParaRPr>
        </a:p>
      </dsp:txBody>
      <dsp:txXfrm>
        <a:off x="694227" y="2542505"/>
        <a:ext cx="1066539" cy="711026"/>
      </dsp:txXfrm>
    </dsp:sp>
    <dsp:sp modelId="{41E8E8FD-47A1-47F9-9DA7-69F9964F99E3}">
      <dsp:nvSpPr>
        <dsp:cNvPr id="0" name=""/>
        <dsp:cNvSpPr/>
      </dsp:nvSpPr>
      <dsp:spPr>
        <a:xfrm>
          <a:off x="534246" y="3253531"/>
          <a:ext cx="693250" cy="284410"/>
        </a:xfrm>
        <a:custGeom>
          <a:avLst/>
          <a:gdLst/>
          <a:ahLst/>
          <a:cxnLst/>
          <a:rect l="0" t="0" r="0" b="0"/>
          <a:pathLst>
            <a:path>
              <a:moveTo>
                <a:pt x="693250" y="0"/>
              </a:moveTo>
              <a:lnTo>
                <a:pt x="693250" y="142205"/>
              </a:lnTo>
              <a:lnTo>
                <a:pt x="0" y="142205"/>
              </a:lnTo>
              <a:lnTo>
                <a:pt x="0" y="28441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F954B-515D-47FD-9F47-A6E5F341B21E}">
      <dsp:nvSpPr>
        <dsp:cNvPr id="0" name=""/>
        <dsp:cNvSpPr/>
      </dsp:nvSpPr>
      <dsp:spPr>
        <a:xfrm>
          <a:off x="976" y="3537942"/>
          <a:ext cx="1066539" cy="711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chemeClr val="tx1"/>
              </a:solidFill>
            </a:rPr>
            <a:t>Price</a:t>
          </a:r>
          <a:endParaRPr lang="de-DE" sz="1600" kern="1200" dirty="0">
            <a:solidFill>
              <a:schemeClr val="tx1"/>
            </a:solidFill>
          </a:endParaRPr>
        </a:p>
      </dsp:txBody>
      <dsp:txXfrm>
        <a:off x="976" y="3537942"/>
        <a:ext cx="1066539" cy="711026"/>
      </dsp:txXfrm>
    </dsp:sp>
    <dsp:sp modelId="{07AE0614-A40D-488E-BCFB-686A0394A2FE}">
      <dsp:nvSpPr>
        <dsp:cNvPr id="0" name=""/>
        <dsp:cNvSpPr/>
      </dsp:nvSpPr>
      <dsp:spPr>
        <a:xfrm>
          <a:off x="1227497" y="3253531"/>
          <a:ext cx="693250" cy="284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5"/>
              </a:lnTo>
              <a:lnTo>
                <a:pt x="693250" y="142205"/>
              </a:lnTo>
              <a:lnTo>
                <a:pt x="693250" y="28441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F06E7-7583-4D83-A2B1-28990AAF2D19}">
      <dsp:nvSpPr>
        <dsp:cNvPr id="0" name=""/>
        <dsp:cNvSpPr/>
      </dsp:nvSpPr>
      <dsp:spPr>
        <a:xfrm>
          <a:off x="1387478" y="3537942"/>
          <a:ext cx="1066539" cy="711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chemeClr val="tx1"/>
              </a:solidFill>
            </a:rPr>
            <a:t>Amount</a:t>
          </a:r>
          <a:endParaRPr lang="de-DE" sz="1600" kern="1200" dirty="0">
            <a:solidFill>
              <a:schemeClr val="tx1"/>
            </a:solidFill>
          </a:endParaRPr>
        </a:p>
      </dsp:txBody>
      <dsp:txXfrm>
        <a:off x="1387478" y="3537942"/>
        <a:ext cx="1066539" cy="711026"/>
      </dsp:txXfrm>
    </dsp:sp>
    <dsp:sp modelId="{92646468-EE18-42AB-BB13-862F9CDE6EB8}">
      <dsp:nvSpPr>
        <dsp:cNvPr id="0" name=""/>
        <dsp:cNvSpPr/>
      </dsp:nvSpPr>
      <dsp:spPr>
        <a:xfrm>
          <a:off x="2613998" y="2258094"/>
          <a:ext cx="1386501" cy="284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5"/>
              </a:lnTo>
              <a:lnTo>
                <a:pt x="1386501" y="142205"/>
              </a:lnTo>
              <a:lnTo>
                <a:pt x="1386501" y="28441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CEE28-44FB-441B-B8D4-149CB25D3A9A}">
      <dsp:nvSpPr>
        <dsp:cNvPr id="0" name=""/>
        <dsp:cNvSpPr/>
      </dsp:nvSpPr>
      <dsp:spPr>
        <a:xfrm>
          <a:off x="3467230" y="2542505"/>
          <a:ext cx="1066539" cy="711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chemeClr val="tx1"/>
              </a:solidFill>
            </a:rPr>
            <a:t>Pop</a:t>
          </a:r>
          <a:endParaRPr lang="de-DE" sz="1600" kern="1200" dirty="0">
            <a:solidFill>
              <a:schemeClr val="tx1"/>
            </a:solidFill>
          </a:endParaRPr>
        </a:p>
      </dsp:txBody>
      <dsp:txXfrm>
        <a:off x="3467230" y="2542505"/>
        <a:ext cx="1066539" cy="711026"/>
      </dsp:txXfrm>
    </dsp:sp>
    <dsp:sp modelId="{A737762F-BB5D-48F2-9640-6B52BA1EC052}">
      <dsp:nvSpPr>
        <dsp:cNvPr id="0" name=""/>
        <dsp:cNvSpPr/>
      </dsp:nvSpPr>
      <dsp:spPr>
        <a:xfrm>
          <a:off x="3307249" y="3253531"/>
          <a:ext cx="693250" cy="284410"/>
        </a:xfrm>
        <a:custGeom>
          <a:avLst/>
          <a:gdLst/>
          <a:ahLst/>
          <a:cxnLst/>
          <a:rect l="0" t="0" r="0" b="0"/>
          <a:pathLst>
            <a:path>
              <a:moveTo>
                <a:pt x="693250" y="0"/>
              </a:moveTo>
              <a:lnTo>
                <a:pt x="693250" y="142205"/>
              </a:lnTo>
              <a:lnTo>
                <a:pt x="0" y="142205"/>
              </a:lnTo>
              <a:lnTo>
                <a:pt x="0" y="28441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C34F4-D8A7-4A7B-A261-091FCDEB2918}">
      <dsp:nvSpPr>
        <dsp:cNvPr id="0" name=""/>
        <dsp:cNvSpPr/>
      </dsp:nvSpPr>
      <dsp:spPr>
        <a:xfrm>
          <a:off x="2773979" y="3537942"/>
          <a:ext cx="1066539" cy="711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chemeClr val="tx1"/>
              </a:solidFill>
            </a:rPr>
            <a:t>Price</a:t>
          </a:r>
          <a:endParaRPr lang="de-DE" sz="1600" kern="1200" dirty="0">
            <a:solidFill>
              <a:schemeClr val="tx1"/>
            </a:solidFill>
          </a:endParaRPr>
        </a:p>
      </dsp:txBody>
      <dsp:txXfrm>
        <a:off x="2773979" y="3537942"/>
        <a:ext cx="1066539" cy="711026"/>
      </dsp:txXfrm>
    </dsp:sp>
    <dsp:sp modelId="{31CC1ED0-7571-4EDC-A684-24BB16A35448}">
      <dsp:nvSpPr>
        <dsp:cNvPr id="0" name=""/>
        <dsp:cNvSpPr/>
      </dsp:nvSpPr>
      <dsp:spPr>
        <a:xfrm>
          <a:off x="4000500" y="3253531"/>
          <a:ext cx="693250" cy="284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5"/>
              </a:lnTo>
              <a:lnTo>
                <a:pt x="693250" y="142205"/>
              </a:lnTo>
              <a:lnTo>
                <a:pt x="693250" y="28441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E6CFD-9877-45D4-A326-A79D35ECC49B}">
      <dsp:nvSpPr>
        <dsp:cNvPr id="0" name=""/>
        <dsp:cNvSpPr/>
      </dsp:nvSpPr>
      <dsp:spPr>
        <a:xfrm>
          <a:off x="4160480" y="3537942"/>
          <a:ext cx="1066539" cy="711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chemeClr val="tx1"/>
              </a:solidFill>
            </a:rPr>
            <a:t>Amount</a:t>
          </a:r>
          <a:endParaRPr lang="de-DE" sz="1600" kern="1200" dirty="0">
            <a:solidFill>
              <a:schemeClr val="tx1"/>
            </a:solidFill>
          </a:endParaRPr>
        </a:p>
      </dsp:txBody>
      <dsp:txXfrm>
        <a:off x="4160480" y="3537942"/>
        <a:ext cx="1066539" cy="711026"/>
      </dsp:txXfrm>
    </dsp:sp>
    <dsp:sp modelId="{DAC1EC5E-738E-4D1D-A7A0-345C8B77F6F9}">
      <dsp:nvSpPr>
        <dsp:cNvPr id="0" name=""/>
        <dsp:cNvSpPr/>
      </dsp:nvSpPr>
      <dsp:spPr>
        <a:xfrm>
          <a:off x="4693750" y="1262657"/>
          <a:ext cx="2079752" cy="284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5"/>
              </a:lnTo>
              <a:lnTo>
                <a:pt x="2079752" y="142205"/>
              </a:lnTo>
              <a:lnTo>
                <a:pt x="2079752" y="28441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26D1D-EA66-49F6-B0BB-62A761AD9E9F}">
      <dsp:nvSpPr>
        <dsp:cNvPr id="0" name=""/>
        <dsp:cNvSpPr/>
      </dsp:nvSpPr>
      <dsp:spPr>
        <a:xfrm>
          <a:off x="6240233" y="1547068"/>
          <a:ext cx="1066539" cy="711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tx1"/>
              </a:solidFill>
            </a:rPr>
            <a:t>Snack</a:t>
          </a:r>
          <a:endParaRPr lang="de-DE" sz="1800" kern="1200" dirty="0">
            <a:solidFill>
              <a:schemeClr val="tx1"/>
            </a:solidFill>
          </a:endParaRPr>
        </a:p>
      </dsp:txBody>
      <dsp:txXfrm>
        <a:off x="6240233" y="1547068"/>
        <a:ext cx="1066539" cy="711026"/>
      </dsp:txXfrm>
    </dsp:sp>
    <dsp:sp modelId="{E3EF8451-A55C-44B8-BEED-708F810EF4ED}">
      <dsp:nvSpPr>
        <dsp:cNvPr id="0" name=""/>
        <dsp:cNvSpPr/>
      </dsp:nvSpPr>
      <dsp:spPr>
        <a:xfrm>
          <a:off x="6727782" y="2258094"/>
          <a:ext cx="91440" cy="284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41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BD882-B77D-4188-9CC8-C3A00BED63A1}">
      <dsp:nvSpPr>
        <dsp:cNvPr id="0" name=""/>
        <dsp:cNvSpPr/>
      </dsp:nvSpPr>
      <dsp:spPr>
        <a:xfrm>
          <a:off x="6240233" y="2542505"/>
          <a:ext cx="1066539" cy="711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chemeClr val="tx1"/>
              </a:solidFill>
            </a:rPr>
            <a:t>Chips</a:t>
          </a:r>
          <a:endParaRPr lang="de-DE" sz="1600" kern="1200" dirty="0">
            <a:solidFill>
              <a:schemeClr val="tx1"/>
            </a:solidFill>
          </a:endParaRPr>
        </a:p>
      </dsp:txBody>
      <dsp:txXfrm>
        <a:off x="6240233" y="2542505"/>
        <a:ext cx="1066539" cy="711026"/>
      </dsp:txXfrm>
    </dsp:sp>
    <dsp:sp modelId="{65B0FBE4-5C08-4B20-A629-4676C96F9DE4}">
      <dsp:nvSpPr>
        <dsp:cNvPr id="0" name=""/>
        <dsp:cNvSpPr/>
      </dsp:nvSpPr>
      <dsp:spPr>
        <a:xfrm>
          <a:off x="6080252" y="3253531"/>
          <a:ext cx="693250" cy="284410"/>
        </a:xfrm>
        <a:custGeom>
          <a:avLst/>
          <a:gdLst/>
          <a:ahLst/>
          <a:cxnLst/>
          <a:rect l="0" t="0" r="0" b="0"/>
          <a:pathLst>
            <a:path>
              <a:moveTo>
                <a:pt x="693250" y="0"/>
              </a:moveTo>
              <a:lnTo>
                <a:pt x="693250" y="142205"/>
              </a:lnTo>
              <a:lnTo>
                <a:pt x="0" y="142205"/>
              </a:lnTo>
              <a:lnTo>
                <a:pt x="0" y="28441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D5F2C-58D4-45BF-A3C4-80298FB36128}">
      <dsp:nvSpPr>
        <dsp:cNvPr id="0" name=""/>
        <dsp:cNvSpPr/>
      </dsp:nvSpPr>
      <dsp:spPr>
        <a:xfrm>
          <a:off x="5546982" y="3537942"/>
          <a:ext cx="1066539" cy="711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chemeClr val="tx1"/>
              </a:solidFill>
            </a:rPr>
            <a:t>Price</a:t>
          </a:r>
          <a:endParaRPr lang="de-DE" sz="1600" kern="1200" dirty="0">
            <a:solidFill>
              <a:schemeClr val="tx1"/>
            </a:solidFill>
          </a:endParaRPr>
        </a:p>
      </dsp:txBody>
      <dsp:txXfrm>
        <a:off x="5546982" y="3537942"/>
        <a:ext cx="1066539" cy="711026"/>
      </dsp:txXfrm>
    </dsp:sp>
    <dsp:sp modelId="{213C51E7-E82B-46AE-8AF6-EE5283483E33}">
      <dsp:nvSpPr>
        <dsp:cNvPr id="0" name=""/>
        <dsp:cNvSpPr/>
      </dsp:nvSpPr>
      <dsp:spPr>
        <a:xfrm>
          <a:off x="6773502" y="3253531"/>
          <a:ext cx="693250" cy="284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5"/>
              </a:lnTo>
              <a:lnTo>
                <a:pt x="693250" y="142205"/>
              </a:lnTo>
              <a:lnTo>
                <a:pt x="693250" y="28441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E8DE-FE1B-4908-B226-1B0997AE7F8A}">
      <dsp:nvSpPr>
        <dsp:cNvPr id="0" name=""/>
        <dsp:cNvSpPr/>
      </dsp:nvSpPr>
      <dsp:spPr>
        <a:xfrm>
          <a:off x="6933483" y="3537942"/>
          <a:ext cx="1066539" cy="711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chemeClr val="tx1"/>
              </a:solidFill>
            </a:rPr>
            <a:t>Amount</a:t>
          </a:r>
          <a:endParaRPr lang="de-DE" sz="1600" kern="1200" dirty="0">
            <a:solidFill>
              <a:schemeClr val="tx1"/>
            </a:solidFill>
          </a:endParaRPr>
        </a:p>
      </dsp:txBody>
      <dsp:txXfrm>
        <a:off x="6933483" y="3537942"/>
        <a:ext cx="1066539" cy="71102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E95DA10-6C5D-4B0C-A9A7-DD0FCB0C8C7B}">
      <dsp:nvSpPr>
        <dsp:cNvPr id="0" name=""/>
        <dsp:cNvSpPr/>
      </dsp:nvSpPr>
      <dsp:spPr>
        <a:xfrm>
          <a:off x="1016793" y="1727031"/>
          <a:ext cx="1904255" cy="127013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>
              <a:solidFill>
                <a:schemeClr val="tx1"/>
              </a:solidFill>
            </a:rPr>
            <a:t>tag/markup </a:t>
          </a:r>
          <a:r>
            <a:rPr lang="en-US" sz="2000" kern="1200" noProof="0" dirty="0" err="1" smtClean="0">
              <a:solidFill>
                <a:schemeClr val="tx1"/>
              </a:solidFill>
            </a:rPr>
            <a:t>d’ouverture</a:t>
          </a:r>
          <a:endParaRPr lang="en-US" sz="2000" kern="1200" noProof="0" dirty="0">
            <a:solidFill>
              <a:schemeClr val="tx1"/>
            </a:solidFill>
          </a:endParaRPr>
        </a:p>
      </dsp:txBody>
      <dsp:txXfrm>
        <a:off x="1321474" y="1727031"/>
        <a:ext cx="1599574" cy="1270138"/>
      </dsp:txXfrm>
    </dsp:sp>
    <dsp:sp modelId="{706C57FB-05E6-4B0D-BA75-1482F5B3FCA5}">
      <dsp:nvSpPr>
        <dsp:cNvPr id="0" name=""/>
        <dsp:cNvSpPr/>
      </dsp:nvSpPr>
      <dsp:spPr>
        <a:xfrm>
          <a:off x="1190" y="1219229"/>
          <a:ext cx="1269503" cy="1269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tx1"/>
              </a:solidFill>
            </a:rPr>
            <a:t>&lt;p&gt;</a:t>
          </a:r>
          <a:endParaRPr lang="de-DE" sz="3700" kern="1200" dirty="0">
            <a:solidFill>
              <a:schemeClr val="tx1"/>
            </a:solidFill>
          </a:endParaRPr>
        </a:p>
      </dsp:txBody>
      <dsp:txXfrm>
        <a:off x="1190" y="1219229"/>
        <a:ext cx="1269503" cy="1269503"/>
      </dsp:txXfrm>
    </dsp:sp>
    <dsp:sp modelId="{E1D4E3C7-22AB-4272-8332-E2CA1EABE18F}">
      <dsp:nvSpPr>
        <dsp:cNvPr id="0" name=""/>
        <dsp:cNvSpPr/>
      </dsp:nvSpPr>
      <dsp:spPr>
        <a:xfrm>
          <a:off x="4190553" y="1727031"/>
          <a:ext cx="1904255" cy="127013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>
              <a:solidFill>
                <a:schemeClr val="tx1"/>
              </a:solidFill>
            </a:rPr>
            <a:t>Tag/markup de </a:t>
          </a:r>
          <a:r>
            <a:rPr lang="en-US" sz="2000" kern="1200" noProof="0" dirty="0" err="1" smtClean="0">
              <a:solidFill>
                <a:schemeClr val="tx1"/>
              </a:solidFill>
            </a:rPr>
            <a:t>fermeture</a:t>
          </a:r>
          <a:endParaRPr lang="en-US" sz="2000" kern="1200" noProof="0" dirty="0">
            <a:solidFill>
              <a:schemeClr val="tx1"/>
            </a:solidFill>
          </a:endParaRPr>
        </a:p>
      </dsp:txBody>
      <dsp:txXfrm>
        <a:off x="4495234" y="1727031"/>
        <a:ext cx="1599574" cy="1270138"/>
      </dsp:txXfrm>
    </dsp:sp>
    <dsp:sp modelId="{DBB231DF-3133-45E7-A3E5-0A6286D87B27}">
      <dsp:nvSpPr>
        <dsp:cNvPr id="0" name=""/>
        <dsp:cNvSpPr/>
      </dsp:nvSpPr>
      <dsp:spPr>
        <a:xfrm>
          <a:off x="3174950" y="1219229"/>
          <a:ext cx="1269503" cy="1269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tx1"/>
              </a:solidFill>
            </a:rPr>
            <a:t>&lt;/p&gt;</a:t>
          </a:r>
          <a:endParaRPr lang="de-DE" sz="3700" kern="1200" dirty="0">
            <a:solidFill>
              <a:schemeClr val="tx1"/>
            </a:solidFill>
          </a:endParaRPr>
        </a:p>
      </dsp:txBody>
      <dsp:txXfrm>
        <a:off x="3174950" y="1219229"/>
        <a:ext cx="1269503" cy="126950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DB4F34-A910-44C3-AAC2-2CC1277A2CE7}">
      <dsp:nvSpPr>
        <dsp:cNvPr id="0" name=""/>
        <dsp:cNvSpPr/>
      </dsp:nvSpPr>
      <dsp:spPr>
        <a:xfrm>
          <a:off x="1752571" y="7020"/>
          <a:ext cx="3962457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&lt;</a:t>
          </a:r>
          <a:r>
            <a:rPr lang="en-US" sz="2000" kern="1200" dirty="0" smtClean="0">
              <a:solidFill>
                <a:srgbClr val="FF0000"/>
              </a:solidFill>
            </a:rPr>
            <a:t>Message</a:t>
          </a:r>
          <a:r>
            <a:rPr lang="en-US" sz="2000" kern="1200" dirty="0" smtClean="0">
              <a:solidFill>
                <a:schemeClr val="tx1"/>
              </a:solidFill>
            </a:rPr>
            <a:t>&gt;incorrect&lt;/</a:t>
          </a:r>
          <a:r>
            <a:rPr lang="en-US" sz="2000" kern="1200" dirty="0" smtClean="0">
              <a:solidFill>
                <a:srgbClr val="FF0000"/>
              </a:solidFill>
            </a:rPr>
            <a:t>message</a:t>
          </a:r>
          <a:r>
            <a:rPr lang="en-US" sz="2000" kern="1200" dirty="0" smtClean="0">
              <a:solidFill>
                <a:schemeClr val="tx1"/>
              </a:solidFill>
            </a:rPr>
            <a:t>&gt;</a:t>
          </a:r>
          <a:endParaRPr lang="de-DE" sz="2000" kern="1200" dirty="0">
            <a:solidFill>
              <a:schemeClr val="tx1"/>
            </a:solidFill>
          </a:endParaRPr>
        </a:p>
      </dsp:txBody>
      <dsp:txXfrm>
        <a:off x="1752571" y="7020"/>
        <a:ext cx="3962457" cy="524160"/>
      </dsp:txXfrm>
    </dsp:sp>
    <dsp:sp modelId="{24396995-46E3-4D69-8FD9-1E88472B2A29}">
      <dsp:nvSpPr>
        <dsp:cNvPr id="0" name=""/>
        <dsp:cNvSpPr/>
      </dsp:nvSpPr>
      <dsp:spPr>
        <a:xfrm>
          <a:off x="0" y="531180"/>
          <a:ext cx="7467600" cy="121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2400" kern="1200" dirty="0">
            <a:solidFill>
              <a:schemeClr val="tx1"/>
            </a:solidFill>
          </a:endParaRPr>
        </a:p>
      </dsp:txBody>
      <dsp:txXfrm>
        <a:off x="0" y="531180"/>
        <a:ext cx="7467600" cy="1217160"/>
      </dsp:txXfrm>
    </dsp:sp>
    <dsp:sp modelId="{521A872F-FF4F-4B97-8CE6-F67DE0831E64}">
      <dsp:nvSpPr>
        <dsp:cNvPr id="0" name=""/>
        <dsp:cNvSpPr/>
      </dsp:nvSpPr>
      <dsp:spPr>
        <a:xfrm>
          <a:off x="1785951" y="1071567"/>
          <a:ext cx="3962457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&lt;</a:t>
          </a:r>
          <a:r>
            <a:rPr lang="en-US" sz="2000" kern="1200" dirty="0" smtClean="0">
              <a:solidFill>
                <a:srgbClr val="00B050"/>
              </a:solidFill>
            </a:rPr>
            <a:t>message</a:t>
          </a:r>
          <a:r>
            <a:rPr lang="en-US" sz="2000" kern="1200" dirty="0" smtClean="0">
              <a:solidFill>
                <a:schemeClr val="tx1"/>
              </a:solidFill>
            </a:rPr>
            <a:t>&gt;correct&lt;/</a:t>
          </a:r>
          <a:r>
            <a:rPr lang="en-US" sz="2000" kern="1200" dirty="0" smtClean="0">
              <a:solidFill>
                <a:srgbClr val="00B050"/>
              </a:solidFill>
            </a:rPr>
            <a:t>message</a:t>
          </a:r>
          <a:r>
            <a:rPr lang="en-US" sz="2000" kern="1200" dirty="0" smtClean="0">
              <a:solidFill>
                <a:schemeClr val="tx1"/>
              </a:solidFill>
            </a:rPr>
            <a:t>&gt;</a:t>
          </a:r>
          <a:endParaRPr lang="de-DE" sz="2000" kern="1200" dirty="0">
            <a:solidFill>
              <a:schemeClr val="tx1"/>
            </a:solidFill>
          </a:endParaRPr>
        </a:p>
      </dsp:txBody>
      <dsp:txXfrm>
        <a:off x="1785951" y="1071567"/>
        <a:ext cx="3962457" cy="524160"/>
      </dsp:txXfrm>
    </dsp:sp>
    <dsp:sp modelId="{A9EC2AE2-9183-4FEE-AEF5-C4F618D62C81}">
      <dsp:nvSpPr>
        <dsp:cNvPr id="0" name=""/>
        <dsp:cNvSpPr/>
      </dsp:nvSpPr>
      <dsp:spPr>
        <a:xfrm>
          <a:off x="0" y="2272500"/>
          <a:ext cx="7467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2400" kern="1200" dirty="0">
            <a:solidFill>
              <a:schemeClr val="tx1"/>
            </a:solidFill>
          </a:endParaRPr>
        </a:p>
      </dsp:txBody>
      <dsp:txXfrm>
        <a:off x="0" y="2272500"/>
        <a:ext cx="7467600" cy="46368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4107B3-258B-4A20-8AF2-0568E19AFE8A}">
      <dsp:nvSpPr>
        <dsp:cNvPr id="0" name=""/>
        <dsp:cNvSpPr/>
      </dsp:nvSpPr>
      <dsp:spPr>
        <a:xfrm>
          <a:off x="1514452" y="964032"/>
          <a:ext cx="4743495" cy="6405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solidFill>
                <a:srgbClr val="FF0000"/>
              </a:solidFill>
            </a:rPr>
            <a:t>&lt;b&gt;&lt;i&gt;</a:t>
          </a:r>
          <a:r>
            <a:rPr lang="de-DE" sz="2000" kern="1200" dirty="0" err="1" smtClean="0">
              <a:solidFill>
                <a:srgbClr val="FF0000"/>
              </a:solidFill>
            </a:rPr>
            <a:t>incorrect</a:t>
          </a:r>
          <a:r>
            <a:rPr lang="de-DE" sz="2000" kern="1200" dirty="0" smtClean="0">
              <a:solidFill>
                <a:srgbClr val="FF0000"/>
              </a:solidFill>
            </a:rPr>
            <a:t>&lt;/b&gt;&lt;/i&gt;</a:t>
          </a:r>
          <a:endParaRPr lang="de-DE" sz="2000" kern="1200" dirty="0">
            <a:solidFill>
              <a:srgbClr val="FF0000"/>
            </a:solidFill>
          </a:endParaRPr>
        </a:p>
      </dsp:txBody>
      <dsp:txXfrm>
        <a:off x="1514452" y="964032"/>
        <a:ext cx="4743495" cy="640572"/>
      </dsp:txXfrm>
    </dsp:sp>
    <dsp:sp modelId="{AE7A3463-C872-4007-83FA-5C599596AA2C}">
      <dsp:nvSpPr>
        <dsp:cNvPr id="0" name=""/>
        <dsp:cNvSpPr/>
      </dsp:nvSpPr>
      <dsp:spPr>
        <a:xfrm>
          <a:off x="0" y="850005"/>
          <a:ext cx="77724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2800" kern="1200" dirty="0">
            <a:solidFill>
              <a:schemeClr val="tx1"/>
            </a:solidFill>
          </a:endParaRPr>
        </a:p>
      </dsp:txBody>
      <dsp:txXfrm>
        <a:off x="0" y="850005"/>
        <a:ext cx="7772400" cy="1076400"/>
      </dsp:txXfrm>
    </dsp:sp>
    <dsp:sp modelId="{C38CC1C2-ACDA-4898-8ADE-A68950675F23}">
      <dsp:nvSpPr>
        <dsp:cNvPr id="0" name=""/>
        <dsp:cNvSpPr/>
      </dsp:nvSpPr>
      <dsp:spPr>
        <a:xfrm>
          <a:off x="1514452" y="1926405"/>
          <a:ext cx="4743495" cy="67396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solidFill>
                <a:schemeClr val="tx1"/>
              </a:solidFill>
            </a:rPr>
            <a:t> </a:t>
          </a:r>
          <a:r>
            <a:rPr lang="de-DE" sz="2000" kern="1200" dirty="0" smtClean="0">
              <a:solidFill>
                <a:srgbClr val="00B050"/>
              </a:solidFill>
            </a:rPr>
            <a:t>&lt;b&gt;&lt;i&gt;</a:t>
          </a:r>
          <a:r>
            <a:rPr lang="de-DE" sz="2000" kern="1200" dirty="0" err="1" smtClean="0">
              <a:solidFill>
                <a:srgbClr val="00B050"/>
              </a:solidFill>
            </a:rPr>
            <a:t>correct</a:t>
          </a:r>
          <a:r>
            <a:rPr lang="de-DE" sz="2000" kern="1200" dirty="0" smtClean="0">
              <a:solidFill>
                <a:srgbClr val="00B050"/>
              </a:solidFill>
            </a:rPr>
            <a:t>&lt;/i&gt;&lt;/b&gt;</a:t>
          </a:r>
          <a:endParaRPr lang="de-DE" sz="2000" kern="1200" dirty="0">
            <a:solidFill>
              <a:srgbClr val="00B050"/>
            </a:solidFill>
          </a:endParaRPr>
        </a:p>
      </dsp:txBody>
      <dsp:txXfrm>
        <a:off x="1514452" y="1926405"/>
        <a:ext cx="4743495" cy="673961"/>
      </dsp:txXfrm>
    </dsp:sp>
    <dsp:sp modelId="{E241FFC0-29D5-4376-B5B9-3B68142B3925}">
      <dsp:nvSpPr>
        <dsp:cNvPr id="0" name=""/>
        <dsp:cNvSpPr/>
      </dsp:nvSpPr>
      <dsp:spPr>
        <a:xfrm>
          <a:off x="0" y="2600366"/>
          <a:ext cx="77724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2800" kern="1200" dirty="0">
            <a:solidFill>
              <a:schemeClr val="tx1"/>
            </a:solidFill>
          </a:endParaRPr>
        </a:p>
      </dsp:txBody>
      <dsp:txXfrm>
        <a:off x="0" y="2600366"/>
        <a:ext cx="7772400" cy="10764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33D09B-EEBF-40EB-A34E-B1D50AD4F6AB}">
      <dsp:nvSpPr>
        <dsp:cNvPr id="0" name=""/>
        <dsp:cNvSpPr/>
      </dsp:nvSpPr>
      <dsp:spPr>
        <a:xfrm>
          <a:off x="0" y="72853"/>
          <a:ext cx="7543800" cy="164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i="1" kern="1200" dirty="0" smtClean="0">
              <a:solidFill>
                <a:schemeClr val="tx1"/>
              </a:solidFill>
            </a:rPr>
            <a:t>&lt;note date=</a:t>
          </a:r>
          <a:r>
            <a:rPr lang="de-DE" sz="1500" i="1" kern="1200" dirty="0" smtClean="0">
              <a:solidFill>
                <a:srgbClr val="FF0000"/>
              </a:solidFill>
            </a:rPr>
            <a:t>12/11/2007</a:t>
          </a:r>
          <a:r>
            <a:rPr lang="de-DE" sz="1500" i="1" kern="1200" dirty="0" smtClean="0">
              <a:solidFill>
                <a:schemeClr val="tx1"/>
              </a:solidFill>
            </a:rPr>
            <a:t>&gt;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i="1" kern="1200" dirty="0" smtClean="0">
              <a:solidFill>
                <a:schemeClr val="tx1"/>
              </a:solidFill>
            </a:rPr>
            <a:t>	&lt;to&gt;Ben&lt;/to&gt;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i="1" kern="1200" dirty="0" smtClean="0">
              <a:solidFill>
                <a:schemeClr val="tx1"/>
              </a:solidFill>
            </a:rPr>
            <a:t>	&lt;from&gt;Anna&lt;/from&gt;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i="1" kern="1200" dirty="0" smtClean="0">
              <a:solidFill>
                <a:schemeClr val="tx1"/>
              </a:solidFill>
            </a:rPr>
            <a:t>	&lt;</a:t>
          </a:r>
          <a:r>
            <a:rPr lang="de-DE" sz="1500" i="1" kern="1200" dirty="0" err="1" smtClean="0">
              <a:solidFill>
                <a:schemeClr val="tx1"/>
              </a:solidFill>
            </a:rPr>
            <a:t>body</a:t>
          </a:r>
          <a:r>
            <a:rPr lang="de-DE" sz="1500" i="1" kern="1200" dirty="0" smtClean="0">
              <a:solidFill>
                <a:schemeClr val="tx1"/>
              </a:solidFill>
            </a:rPr>
            <a:t>&gt;</a:t>
          </a:r>
          <a:r>
            <a:rPr lang="de-DE" sz="1500" i="1" kern="1200" dirty="0" err="1" smtClean="0">
              <a:solidFill>
                <a:schemeClr val="tx1"/>
              </a:solidFill>
            </a:rPr>
            <a:t>achete</a:t>
          </a:r>
          <a:r>
            <a:rPr lang="de-DE" sz="1500" i="1" kern="1200" dirty="0" smtClean="0">
              <a:solidFill>
                <a:schemeClr val="tx1"/>
              </a:solidFill>
            </a:rPr>
            <a:t> du </a:t>
          </a:r>
          <a:r>
            <a:rPr lang="de-DE" sz="1500" i="1" kern="1200" dirty="0" err="1" smtClean="0">
              <a:solidFill>
                <a:schemeClr val="tx1"/>
              </a:solidFill>
            </a:rPr>
            <a:t>lait</a:t>
          </a:r>
          <a:r>
            <a:rPr lang="de-DE" sz="1500" i="1" kern="1200" dirty="0" smtClean="0">
              <a:solidFill>
                <a:schemeClr val="tx1"/>
              </a:solidFill>
            </a:rPr>
            <a:t>!&lt;/body&gt;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i="1" kern="1200" dirty="0" smtClean="0">
              <a:solidFill>
                <a:schemeClr val="tx1"/>
              </a:solidFill>
            </a:rPr>
            <a:t>&lt;/note&gt;</a:t>
          </a:r>
          <a:endParaRPr lang="de-DE" sz="1500" i="1" kern="1200" dirty="0">
            <a:solidFill>
              <a:schemeClr val="tx1"/>
            </a:solidFill>
          </a:endParaRPr>
        </a:p>
      </dsp:txBody>
      <dsp:txXfrm>
        <a:off x="0" y="72853"/>
        <a:ext cx="7543800" cy="1649700"/>
      </dsp:txXfrm>
    </dsp:sp>
    <dsp:sp modelId="{42338803-A120-49B4-A6AA-0E43BE92BAE1}">
      <dsp:nvSpPr>
        <dsp:cNvPr id="0" name=""/>
        <dsp:cNvSpPr/>
      </dsp:nvSpPr>
      <dsp:spPr>
        <a:xfrm>
          <a:off x="0" y="1786347"/>
          <a:ext cx="7543800" cy="884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2600" kern="1200" dirty="0">
            <a:solidFill>
              <a:schemeClr val="tx1"/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2600" kern="1200" dirty="0">
            <a:solidFill>
              <a:schemeClr val="tx1"/>
            </a:solidFill>
          </a:endParaRPr>
        </a:p>
      </dsp:txBody>
      <dsp:txXfrm>
        <a:off x="0" y="1786347"/>
        <a:ext cx="7543800" cy="884925"/>
      </dsp:txXfrm>
    </dsp:sp>
    <dsp:sp modelId="{7239D346-31FC-490C-BEC4-725035887EBC}">
      <dsp:nvSpPr>
        <dsp:cNvPr id="0" name=""/>
        <dsp:cNvSpPr/>
      </dsp:nvSpPr>
      <dsp:spPr>
        <a:xfrm>
          <a:off x="0" y="2607479"/>
          <a:ext cx="7543800" cy="164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i="1" kern="1200" dirty="0" smtClean="0">
              <a:solidFill>
                <a:schemeClr val="tx1"/>
              </a:solidFill>
            </a:rPr>
            <a:t>&lt;</a:t>
          </a:r>
          <a:r>
            <a:rPr lang="de-DE" sz="1500" i="1" kern="1200" err="1" smtClean="0">
              <a:solidFill>
                <a:schemeClr val="tx1"/>
              </a:solidFill>
            </a:rPr>
            <a:t>note</a:t>
          </a:r>
          <a:r>
            <a:rPr lang="de-DE" sz="1500" i="1" kern="1200" smtClean="0">
              <a:solidFill>
                <a:schemeClr val="tx1"/>
              </a:solidFill>
            </a:rPr>
            <a:t> date=</a:t>
          </a:r>
          <a:r>
            <a:rPr lang="de-DE" sz="1500" i="1" kern="1200" smtClean="0">
              <a:solidFill>
                <a:srgbClr val="00B050"/>
              </a:solidFill>
            </a:rPr>
            <a:t>“12/11/2007</a:t>
          </a:r>
          <a:r>
            <a:rPr lang="de-DE" sz="1500" i="1" kern="1200" dirty="0" smtClean="0">
              <a:solidFill>
                <a:srgbClr val="00B050"/>
              </a:solidFill>
            </a:rPr>
            <a:t>“</a:t>
          </a:r>
          <a:r>
            <a:rPr lang="de-DE" sz="1500" i="1" kern="1200" dirty="0" smtClean="0">
              <a:solidFill>
                <a:schemeClr val="tx1"/>
              </a:solidFill>
            </a:rPr>
            <a:t>&gt;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i="1" kern="1200" dirty="0" smtClean="0">
              <a:solidFill>
                <a:schemeClr val="tx1"/>
              </a:solidFill>
            </a:rPr>
            <a:t>	&lt;to&gt;Ben&lt;/to&gt;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i="1" kern="1200" dirty="0" smtClean="0">
              <a:solidFill>
                <a:schemeClr val="tx1"/>
              </a:solidFill>
            </a:rPr>
            <a:t>	&lt;from&gt;Anna&lt;/from&gt;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i="1" kern="1200" dirty="0" smtClean="0">
              <a:solidFill>
                <a:schemeClr val="tx1"/>
              </a:solidFill>
            </a:rPr>
            <a:t>	&lt;</a:t>
          </a:r>
          <a:r>
            <a:rPr lang="de-DE" sz="1500" i="1" kern="1200" dirty="0" err="1" smtClean="0">
              <a:solidFill>
                <a:schemeClr val="tx1"/>
              </a:solidFill>
            </a:rPr>
            <a:t>body</a:t>
          </a:r>
          <a:r>
            <a:rPr lang="de-DE" sz="1500" i="1" kern="1200" dirty="0" smtClean="0">
              <a:solidFill>
                <a:schemeClr val="tx1"/>
              </a:solidFill>
            </a:rPr>
            <a:t>&gt;</a:t>
          </a:r>
          <a:r>
            <a:rPr lang="de-DE" sz="1500" i="1" kern="1200" dirty="0" err="1" smtClean="0">
              <a:solidFill>
                <a:schemeClr val="tx1"/>
              </a:solidFill>
            </a:rPr>
            <a:t>achete</a:t>
          </a:r>
          <a:r>
            <a:rPr lang="de-DE" sz="1500" i="1" kern="1200" dirty="0" smtClean="0">
              <a:solidFill>
                <a:schemeClr val="tx1"/>
              </a:solidFill>
            </a:rPr>
            <a:t> du </a:t>
          </a:r>
          <a:r>
            <a:rPr lang="de-DE" sz="1500" i="1" kern="1200" dirty="0" err="1" smtClean="0">
              <a:solidFill>
                <a:schemeClr val="tx1"/>
              </a:solidFill>
            </a:rPr>
            <a:t>lait</a:t>
          </a:r>
          <a:r>
            <a:rPr lang="de-DE" sz="1500" i="1" kern="1200" dirty="0" smtClean="0">
              <a:solidFill>
                <a:schemeClr val="tx1"/>
              </a:solidFill>
            </a:rPr>
            <a:t>!&lt;/body&gt;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i="1" kern="1200" dirty="0" smtClean="0">
              <a:solidFill>
                <a:schemeClr val="tx1"/>
              </a:solidFill>
            </a:rPr>
            <a:t>&lt;/note&gt;</a:t>
          </a:r>
          <a:endParaRPr lang="de-DE" sz="1500" i="1" kern="1200" dirty="0">
            <a:solidFill>
              <a:schemeClr val="tx1"/>
            </a:solidFill>
          </a:endParaRPr>
        </a:p>
      </dsp:txBody>
      <dsp:txXfrm>
        <a:off x="0" y="2607479"/>
        <a:ext cx="7543800" cy="1649700"/>
      </dsp:txXfrm>
    </dsp:sp>
    <dsp:sp modelId="{28A8BBCE-9F3B-44B4-A940-E5E3D6225B44}">
      <dsp:nvSpPr>
        <dsp:cNvPr id="0" name=""/>
        <dsp:cNvSpPr/>
      </dsp:nvSpPr>
      <dsp:spPr>
        <a:xfrm>
          <a:off x="0" y="4257179"/>
          <a:ext cx="7543800" cy="884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2600" kern="1200" dirty="0">
            <a:solidFill>
              <a:schemeClr val="tx1"/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2600" kern="1200" dirty="0">
            <a:solidFill>
              <a:schemeClr val="tx1"/>
            </a:solidFill>
          </a:endParaRPr>
        </a:p>
      </dsp:txBody>
      <dsp:txXfrm>
        <a:off x="0" y="4257179"/>
        <a:ext cx="7543800" cy="884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2950E-032C-4D28-AF55-F30C65B5F70A}" type="datetimeFigureOut">
              <a:rPr lang="fr-FR" smtClean="0"/>
              <a:pPr/>
              <a:t>16/11/2015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745FE-726B-450E-BE57-44C05E04CA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394EB-F3F3-4B19-9572-7424558E1802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7E22-9BEE-44F7-80FF-EFD7060E89D7}" type="datetimeFigureOut">
              <a:rPr lang="fr-FR" smtClean="0"/>
              <a:pPr/>
              <a:t>16/11/2015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F1E6-AA89-4BD6-B1F6-157B06C311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7E22-9BEE-44F7-80FF-EFD7060E89D7}" type="datetimeFigureOut">
              <a:rPr lang="fr-FR" smtClean="0"/>
              <a:pPr/>
              <a:t>16/11/2015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F1E6-AA89-4BD6-B1F6-157B06C311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7E22-9BEE-44F7-80FF-EFD7060E89D7}" type="datetimeFigureOut">
              <a:rPr lang="fr-FR" smtClean="0"/>
              <a:pPr/>
              <a:t>16/11/2015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F1E6-AA89-4BD6-B1F6-157B06C311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02B76-9D2C-418F-B7C8-7EF7353CDB8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7E22-9BEE-44F7-80FF-EFD7060E89D7}" type="datetimeFigureOut">
              <a:rPr lang="fr-FR" smtClean="0"/>
              <a:pPr/>
              <a:t>16/11/2015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F1E6-AA89-4BD6-B1F6-157B06C311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7E22-9BEE-44F7-80FF-EFD7060E89D7}" type="datetimeFigureOut">
              <a:rPr lang="fr-FR" smtClean="0"/>
              <a:pPr/>
              <a:t>16/11/2015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F1E6-AA89-4BD6-B1F6-157B06C311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7E22-9BEE-44F7-80FF-EFD7060E89D7}" type="datetimeFigureOut">
              <a:rPr lang="fr-FR" smtClean="0"/>
              <a:pPr/>
              <a:t>16/11/2015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F1E6-AA89-4BD6-B1F6-157B06C311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7E22-9BEE-44F7-80FF-EFD7060E89D7}" type="datetimeFigureOut">
              <a:rPr lang="fr-FR" smtClean="0"/>
              <a:pPr/>
              <a:t>16/11/2015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F1E6-AA89-4BD6-B1F6-157B06C311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7E22-9BEE-44F7-80FF-EFD7060E89D7}" type="datetimeFigureOut">
              <a:rPr lang="fr-FR" smtClean="0"/>
              <a:pPr/>
              <a:t>16/11/2015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F1E6-AA89-4BD6-B1F6-157B06C311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7E22-9BEE-44F7-80FF-EFD7060E89D7}" type="datetimeFigureOut">
              <a:rPr lang="fr-FR" smtClean="0"/>
              <a:pPr/>
              <a:t>16/11/2015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F1E6-AA89-4BD6-B1F6-157B06C311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7E22-9BEE-44F7-80FF-EFD7060E89D7}" type="datetimeFigureOut">
              <a:rPr lang="fr-FR" smtClean="0"/>
              <a:pPr/>
              <a:t>16/11/2015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F1E6-AA89-4BD6-B1F6-157B06C311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7E22-9BEE-44F7-80FF-EFD7060E89D7}" type="datetimeFigureOut">
              <a:rPr lang="fr-FR" smtClean="0"/>
              <a:pPr/>
              <a:t>16/11/2015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F1E6-AA89-4BD6-B1F6-157B06C311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87E22-9BEE-44F7-80FF-EFD7060E89D7}" type="datetimeFigureOut">
              <a:rPr lang="fr-FR" smtClean="0"/>
              <a:pPr/>
              <a:t>16/11/2015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F1E6-AA89-4BD6-B1F6-157B06C311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XML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eXtensible</a:t>
            </a:r>
            <a:r>
              <a:rPr lang="fr-FR" dirty="0" smtClean="0"/>
              <a:t> </a:t>
            </a:r>
            <a:r>
              <a:rPr lang="fr-FR" dirty="0" err="1" smtClean="0"/>
              <a:t>Markup</a:t>
            </a:r>
            <a:r>
              <a:rPr lang="fr-FR" dirty="0" smtClean="0"/>
              <a:t> Langage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smtClean="0"/>
              <a:t>XML: eXtensible Markup Language (1/3)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29625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r-FR" sz="2400" smtClean="0"/>
              <a:t>XML est:</a:t>
            </a:r>
          </a:p>
          <a:p>
            <a:pPr lvl="1" eaLnBrk="1" hangingPunct="1"/>
            <a:r>
              <a:rPr lang="fr-FR" sz="2000" smtClean="0"/>
              <a:t>une norme développé par le W3C,</a:t>
            </a:r>
          </a:p>
          <a:p>
            <a:pPr lvl="1" eaLnBrk="1" hangingPunct="1"/>
            <a:r>
              <a:rPr lang="fr-FR" sz="2000" smtClean="0"/>
              <a:t>dérivé du SGML:</a:t>
            </a:r>
          </a:p>
          <a:p>
            <a:pPr lvl="2" eaLnBrk="1" hangingPunct="1"/>
            <a:r>
              <a:rPr lang="fr-FR" sz="1800" smtClean="0"/>
              <a:t>plus simple (35 pages de spécifications contre 155 pour SGML).</a:t>
            </a:r>
          </a:p>
          <a:p>
            <a:pPr lvl="2" eaLnBrk="1" hangingPunct="1"/>
            <a:endParaRPr lang="fr-FR" sz="1800" smtClean="0"/>
          </a:p>
          <a:p>
            <a:pPr eaLnBrk="1" hangingPunct="1"/>
            <a:r>
              <a:rPr lang="fr-FR" sz="2400" smtClean="0"/>
              <a:t>Dans un document XML, l’information (les données) est complètement séparé de l’apparence:</a:t>
            </a:r>
          </a:p>
          <a:p>
            <a:pPr lvl="1" eaLnBrk="1" hangingPunct="1"/>
            <a:r>
              <a:rPr lang="fr-FR" sz="2000" smtClean="0"/>
              <a:t>possible de fournir plusieurs types de sortie pour un même fichier:</a:t>
            </a:r>
          </a:p>
          <a:p>
            <a:pPr lvl="2" eaLnBrk="1" hangingPunct="1"/>
            <a:r>
              <a:rPr lang="fr-FR" sz="1800" smtClean="0"/>
              <a:t>ordinateur de bureau,</a:t>
            </a:r>
          </a:p>
          <a:p>
            <a:pPr lvl="2" eaLnBrk="1" hangingPunct="1"/>
            <a:r>
              <a:rPr lang="fr-FR" sz="1800" smtClean="0"/>
              <a:t>pocket PC,</a:t>
            </a:r>
          </a:p>
          <a:p>
            <a:pPr lvl="2" eaLnBrk="1" hangingPunct="1"/>
            <a:r>
              <a:rPr lang="fr-FR" sz="1800" smtClean="0"/>
              <a:t>application logicielle,</a:t>
            </a:r>
          </a:p>
          <a:p>
            <a:pPr lvl="2" eaLnBrk="1" hangingPunct="1"/>
            <a:r>
              <a:rPr lang="fr-FR" sz="1800" smtClean="0"/>
              <a:t>base de données,</a:t>
            </a:r>
          </a:p>
          <a:p>
            <a:pPr lvl="2" eaLnBrk="1" hangingPunct="1"/>
            <a:r>
              <a:rPr lang="fr-FR" sz="1800" smtClean="0"/>
              <a:t>…</a:t>
            </a:r>
            <a:endParaRPr lang="fr-FR" sz="160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Attributs d’éléments (7/8)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Entités externe:</a:t>
            </a:r>
            <a:endParaRPr lang="de-DE" sz="2400" i="1" dirty="0"/>
          </a:p>
          <a:p>
            <a:pPr lvl="1"/>
            <a:r>
              <a:rPr lang="de-DE" sz="2000" dirty="0" smtClean="0"/>
              <a:t>DTD :</a:t>
            </a:r>
          </a:p>
          <a:p>
            <a:pPr>
              <a:buNone/>
            </a:pPr>
            <a:r>
              <a:rPr lang="en-US" sz="2400" i="1" dirty="0" smtClean="0"/>
              <a:t>		</a:t>
            </a:r>
            <a:r>
              <a:rPr lang="en-US" sz="1800" i="1" dirty="0" smtClean="0"/>
              <a:t>&lt;!ENTITY writer SYSTEM "http://www.w3schools.com/entities.dtd"&gt;</a:t>
            </a:r>
            <a:br>
              <a:rPr lang="en-US" sz="1800" i="1" dirty="0" smtClean="0"/>
            </a:br>
            <a:r>
              <a:rPr lang="en-US" sz="1800" i="1" dirty="0" smtClean="0"/>
              <a:t>	&lt;!ENTITY copyright SYSTEM "http://www.w3schools.com/entities.dtd"&gt;</a:t>
            </a:r>
            <a:endParaRPr lang="de-DE" sz="1800" i="1" dirty="0" smtClean="0"/>
          </a:p>
          <a:p>
            <a:pPr>
              <a:buNone/>
            </a:pPr>
            <a:endParaRPr lang="de-DE" sz="2400" i="1" dirty="0" smtClean="0"/>
          </a:p>
          <a:p>
            <a:pPr lvl="1"/>
            <a:r>
              <a:rPr lang="de-DE" sz="2000" dirty="0" smtClean="0"/>
              <a:t>XML:</a:t>
            </a:r>
          </a:p>
          <a:p>
            <a:pPr>
              <a:buNone/>
            </a:pPr>
            <a:r>
              <a:rPr lang="en-US" sz="2400" i="1" dirty="0" smtClean="0"/>
              <a:t>		</a:t>
            </a:r>
            <a:r>
              <a:rPr lang="en-US" sz="1800" i="1" dirty="0" smtClean="0"/>
              <a:t>&lt;author&gt;&amp;writer;&amp;copyright;&lt;/author&gt;</a:t>
            </a:r>
            <a:endParaRPr lang="de-DE" sz="1800" i="1" dirty="0" smtClean="0"/>
          </a:p>
          <a:p>
            <a:pPr>
              <a:buNone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100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Attributs d’éléments (8/8)</a:t>
            </a: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29180" cy="4525963"/>
          </a:xfrm>
        </p:spPr>
        <p:txBody>
          <a:bodyPr/>
          <a:lstStyle/>
          <a:p>
            <a:pPr eaLnBrk="1" hangingPunct="1"/>
            <a:r>
              <a:rPr lang="fr-FR" sz="2400" dirty="0" smtClean="0"/>
              <a:t>Exemple1:</a:t>
            </a:r>
          </a:p>
          <a:p>
            <a:pPr lvl="1" eaLnBrk="1" hangingPunct="1"/>
            <a:r>
              <a:rPr lang="fr-FR" sz="2000" dirty="0" smtClean="0"/>
              <a:t>DTD:</a:t>
            </a:r>
          </a:p>
          <a:p>
            <a:pPr lvl="1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&lt;!ELEMENT </a:t>
            </a:r>
            <a:r>
              <a:rPr lang="fr-FR" sz="1800" i="1" dirty="0" err="1" smtClean="0">
                <a:latin typeface="Times New Roman" pitchFamily="18" charset="0"/>
              </a:rPr>
              <a:t>elt</a:t>
            </a:r>
            <a:r>
              <a:rPr lang="fr-FR" sz="1800" i="1" dirty="0" smtClean="0">
                <a:latin typeface="Times New Roman" pitchFamily="18" charset="0"/>
              </a:rPr>
              <a:t> …&gt;</a:t>
            </a:r>
          </a:p>
          <a:p>
            <a:pPr lvl="1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&lt;!ATTLIST </a:t>
            </a:r>
            <a:r>
              <a:rPr lang="fr-FR" sz="1800" i="1" dirty="0" err="1" smtClean="0">
                <a:latin typeface="Times New Roman" pitchFamily="18" charset="0"/>
              </a:rPr>
              <a:t>elt</a:t>
            </a:r>
            <a:r>
              <a:rPr lang="fr-FR" sz="1800" i="1" dirty="0" smtClean="0">
                <a:latin typeface="Times New Roman" pitchFamily="18" charset="0"/>
              </a:rPr>
              <a:t> </a:t>
            </a:r>
            <a:r>
              <a:rPr lang="fr-FR" sz="1800" i="1" dirty="0" err="1" smtClean="0">
                <a:latin typeface="Times New Roman" pitchFamily="18" charset="0"/>
              </a:rPr>
              <a:t>attrib</a:t>
            </a:r>
            <a:r>
              <a:rPr lang="fr-FR" sz="1800" i="1" dirty="0" smtClean="0">
                <a:latin typeface="Times New Roman" pitchFamily="18" charset="0"/>
              </a:rPr>
              <a:t> CDATA #IMPLIED&gt;</a:t>
            </a:r>
            <a:endParaRPr lang="fr-FR" sz="1800" dirty="0" smtClean="0"/>
          </a:p>
          <a:p>
            <a:pPr lvl="1" eaLnBrk="1" hangingPunct="1"/>
            <a:r>
              <a:rPr lang="fr-FR" sz="2000" dirty="0" smtClean="0"/>
              <a:t>l’élément XML pourra être:</a:t>
            </a:r>
          </a:p>
          <a:p>
            <a:pPr lvl="1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&lt;</a:t>
            </a:r>
            <a:r>
              <a:rPr lang="fr-FR" sz="1800" i="1" dirty="0" err="1" smtClean="0">
                <a:latin typeface="Times New Roman" pitchFamily="18" charset="0"/>
              </a:rPr>
              <a:t>elt</a:t>
            </a:r>
            <a:r>
              <a:rPr lang="fr-FR" sz="1800" i="1" dirty="0" smtClean="0">
                <a:latin typeface="Times New Roman" pitchFamily="18" charset="0"/>
              </a:rPr>
              <a:t> </a:t>
            </a:r>
            <a:r>
              <a:rPr lang="fr-FR" sz="1800" i="1" dirty="0" err="1" smtClean="0">
                <a:latin typeface="Times New Roman" pitchFamily="18" charset="0"/>
              </a:rPr>
              <a:t>attrib</a:t>
            </a:r>
            <a:r>
              <a:rPr lang="fr-FR" sz="1800" i="1" dirty="0" smtClean="0">
                <a:latin typeface="Times New Roman" pitchFamily="18" charset="0"/>
              </a:rPr>
              <a:t>=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voici une chaîne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 /&gt;</a:t>
            </a:r>
          </a:p>
        </p:txBody>
      </p:sp>
      <p:sp>
        <p:nvSpPr>
          <p:cNvPr id="7578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857752" y="1600200"/>
            <a:ext cx="4845087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400" dirty="0" smtClean="0"/>
              <a:t>Exemple 2:</a:t>
            </a:r>
          </a:p>
          <a:p>
            <a:pPr lvl="1" eaLnBrk="1" hangingPunct="1"/>
            <a:r>
              <a:rPr lang="fr-FR" sz="2000" dirty="0" smtClean="0"/>
              <a:t>DTD:</a:t>
            </a:r>
          </a:p>
          <a:p>
            <a:pPr lvl="1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&lt;!ELEMENT </a:t>
            </a:r>
            <a:r>
              <a:rPr lang="fr-FR" sz="1800" i="1" dirty="0" err="1" smtClean="0">
                <a:latin typeface="Times New Roman" pitchFamily="18" charset="0"/>
              </a:rPr>
              <a:t>elt</a:t>
            </a:r>
            <a:r>
              <a:rPr lang="fr-FR" sz="1800" i="1" dirty="0" smtClean="0">
                <a:latin typeface="Times New Roman" pitchFamily="18" charset="0"/>
              </a:rPr>
              <a:t> …&gt;</a:t>
            </a:r>
          </a:p>
          <a:p>
            <a:pPr lvl="1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&lt;!ATTLIST </a:t>
            </a:r>
            <a:r>
              <a:rPr lang="fr-FR" sz="1800" i="1" dirty="0" err="1" smtClean="0">
                <a:latin typeface="Times New Roman" pitchFamily="18" charset="0"/>
              </a:rPr>
              <a:t>elt</a:t>
            </a:r>
            <a:r>
              <a:rPr lang="fr-FR" sz="1800" i="1" dirty="0" smtClean="0">
                <a:latin typeface="Times New Roman" pitchFamily="18" charset="0"/>
              </a:rPr>
              <a:t> </a:t>
            </a:r>
            <a:r>
              <a:rPr lang="fr-FR" sz="1800" i="1" dirty="0" err="1" smtClean="0">
                <a:latin typeface="Times New Roman" pitchFamily="18" charset="0"/>
              </a:rPr>
              <a:t>attrib</a:t>
            </a:r>
            <a:r>
              <a:rPr lang="fr-FR" sz="1800" i="1" dirty="0" smtClean="0">
                <a:latin typeface="Times New Roman" pitchFamily="18" charset="0"/>
              </a:rPr>
              <a:t> ID #IMPLIED&gt;</a:t>
            </a:r>
          </a:p>
          <a:p>
            <a:pPr lvl="1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&lt;!ELEMENT elt1 …&gt;</a:t>
            </a:r>
          </a:p>
          <a:p>
            <a:pPr lvl="1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&lt;!ATTLIST </a:t>
            </a:r>
            <a:r>
              <a:rPr lang="fr-FR" sz="1800" i="1" dirty="0" smtClean="0">
                <a:latin typeface="Times New Roman" pitchFamily="18" charset="0"/>
              </a:rPr>
              <a:t>elt1 </a:t>
            </a:r>
            <a:r>
              <a:rPr lang="fr-FR" sz="1800" i="1" dirty="0" err="1" smtClean="0">
                <a:latin typeface="Times New Roman" pitchFamily="18" charset="0"/>
              </a:rPr>
              <a:t>attrib</a:t>
            </a:r>
            <a:r>
              <a:rPr lang="fr-FR" sz="1800" i="1" dirty="0" smtClean="0">
                <a:latin typeface="Times New Roman" pitchFamily="18" charset="0"/>
              </a:rPr>
              <a:t> ID #IMPLIED&gt;</a:t>
            </a:r>
          </a:p>
          <a:p>
            <a:pPr lvl="1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&lt;!ELEMENT elt2 …&gt;</a:t>
            </a:r>
          </a:p>
          <a:p>
            <a:pPr lvl="1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&lt;!ATTLIST </a:t>
            </a:r>
            <a:r>
              <a:rPr lang="fr-FR" sz="1800" i="1" dirty="0" smtClean="0">
                <a:latin typeface="Times New Roman" pitchFamily="18" charset="0"/>
              </a:rPr>
              <a:t>elt2 </a:t>
            </a:r>
            <a:r>
              <a:rPr lang="fr-FR" sz="1800" i="1" dirty="0" err="1" smtClean="0">
                <a:latin typeface="Times New Roman" pitchFamily="18" charset="0"/>
              </a:rPr>
              <a:t>attrib</a:t>
            </a:r>
            <a:r>
              <a:rPr lang="fr-FR" sz="1800" i="1" dirty="0" smtClean="0">
                <a:latin typeface="Times New Roman" pitchFamily="18" charset="0"/>
              </a:rPr>
              <a:t> ID #IMPLIED&gt;</a:t>
            </a:r>
          </a:p>
          <a:p>
            <a:pPr lvl="1" eaLnBrk="1" hangingPunct="1"/>
            <a:r>
              <a:rPr lang="fr-FR" sz="2000" dirty="0" smtClean="0"/>
              <a:t>XML non valide:</a:t>
            </a:r>
          </a:p>
          <a:p>
            <a:pPr lvl="2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&lt;elt1 </a:t>
            </a:r>
            <a:r>
              <a:rPr lang="fr-FR" sz="1800" i="1" dirty="0" err="1" smtClean="0">
                <a:latin typeface="Times New Roman" pitchFamily="18" charset="0"/>
              </a:rPr>
              <a:t>attrib</a:t>
            </a:r>
            <a:r>
              <a:rPr lang="fr-FR" sz="1800" i="1" dirty="0" smtClean="0">
                <a:latin typeface="Times New Roman" pitchFamily="18" charset="0"/>
              </a:rPr>
              <a:t>=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nb1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&gt;&lt;/elt1&gt;</a:t>
            </a:r>
          </a:p>
          <a:p>
            <a:pPr lvl="2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&lt;elt2 </a:t>
            </a:r>
            <a:r>
              <a:rPr lang="fr-FR" sz="1800" i="1" dirty="0" err="1" smtClean="0">
                <a:latin typeface="Times New Roman" pitchFamily="18" charset="0"/>
              </a:rPr>
              <a:t>attrib</a:t>
            </a:r>
            <a:r>
              <a:rPr lang="fr-FR" sz="1800" i="1" dirty="0" smtClean="0">
                <a:latin typeface="Times New Roman" pitchFamily="18" charset="0"/>
              </a:rPr>
              <a:t>=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nb2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&gt;&lt;/elt1&gt;</a:t>
            </a:r>
          </a:p>
          <a:p>
            <a:pPr lvl="2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&lt;elt1 </a:t>
            </a:r>
            <a:r>
              <a:rPr lang="fr-FR" sz="1800" i="1" dirty="0" err="1" smtClean="0">
                <a:latin typeface="Times New Roman" pitchFamily="18" charset="0"/>
              </a:rPr>
              <a:t>attrib</a:t>
            </a:r>
            <a:r>
              <a:rPr lang="fr-FR" sz="1800" i="1" dirty="0" smtClean="0">
                <a:latin typeface="Times New Roman" pitchFamily="18" charset="0"/>
              </a:rPr>
              <a:t>=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nb1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&gt;&lt;/elt1&gt;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101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Application 5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Soit la DTD:</a:t>
            </a:r>
          </a:p>
          <a:p>
            <a:pPr lvl="1">
              <a:buNone/>
            </a:pPr>
            <a:r>
              <a:rPr lang="fr-FR" sz="2000" i="1" dirty="0" smtClean="0"/>
              <a:t>&lt; !ELEMENT </a:t>
            </a:r>
            <a:r>
              <a:rPr lang="fr-FR" sz="2000" i="1" dirty="0" err="1" smtClean="0"/>
              <a:t>aa</a:t>
            </a:r>
            <a:r>
              <a:rPr lang="fr-FR" sz="2000" i="1" dirty="0" smtClean="0"/>
              <a:t> (</a:t>
            </a:r>
            <a:r>
              <a:rPr lang="fr-FR" sz="2000" i="1" dirty="0" err="1" smtClean="0"/>
              <a:t>bb</a:t>
            </a:r>
            <a:r>
              <a:rPr lang="fr-FR" sz="2000" i="1" dirty="0" smtClean="0"/>
              <a:t>+)&gt;</a:t>
            </a:r>
          </a:p>
          <a:p>
            <a:pPr lvl="1">
              <a:buNone/>
            </a:pPr>
            <a:r>
              <a:rPr lang="fr-FR" sz="2000" i="1" dirty="0" smtClean="0"/>
              <a:t>&lt; !ELEMENT </a:t>
            </a:r>
            <a:r>
              <a:rPr lang="fr-FR" sz="2000" i="1" dirty="0" err="1" smtClean="0"/>
              <a:t>bb</a:t>
            </a:r>
            <a:r>
              <a:rPr lang="fr-FR" sz="2000" i="1" dirty="0" smtClean="0"/>
              <a:t> EMPTY&gt;</a:t>
            </a:r>
          </a:p>
          <a:p>
            <a:pPr lvl="1">
              <a:buNone/>
            </a:pPr>
            <a:r>
              <a:rPr lang="fr-FR" sz="2000" i="1" dirty="0" smtClean="0"/>
              <a:t>&lt; !ATTLIST </a:t>
            </a:r>
            <a:r>
              <a:rPr lang="fr-FR" sz="2000" i="1" dirty="0" err="1" smtClean="0"/>
              <a:t>bb</a:t>
            </a:r>
            <a:r>
              <a:rPr lang="fr-FR" sz="2000" i="1" dirty="0" smtClean="0"/>
              <a:t> vrai (</a:t>
            </a:r>
            <a:r>
              <a:rPr lang="fr-FR" sz="2000" i="1" dirty="0" err="1" smtClean="0"/>
              <a:t>oui|non</a:t>
            </a:r>
            <a:r>
              <a:rPr lang="fr-FR" sz="2000" i="1" dirty="0" smtClean="0"/>
              <a:t>) "oui"&gt;</a:t>
            </a:r>
            <a:endParaRPr lang="fr-FR" sz="2000" dirty="0" smtClean="0"/>
          </a:p>
          <a:p>
            <a:pPr lvl="1">
              <a:buNone/>
            </a:pPr>
            <a:endParaRPr lang="fr-FR" sz="1600" dirty="0" smtClean="0"/>
          </a:p>
          <a:p>
            <a:r>
              <a:rPr lang="fr-FR" sz="2400" dirty="0" smtClean="0"/>
              <a:t>Les fichiers XML sont ils valides:</a:t>
            </a:r>
          </a:p>
          <a:p>
            <a:pPr>
              <a:buNone/>
            </a:pPr>
            <a:r>
              <a:rPr lang="fr-FR" sz="2400" dirty="0" smtClean="0"/>
              <a:t>	</a:t>
            </a:r>
            <a:endParaRPr lang="fr-FR" sz="2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476396" y="4071942"/>
          <a:ext cx="6096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Fichier 1.xml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Fichier 2.xml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FR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</a:t>
                      </a:r>
                      <a:r>
                        <a:rPr lang="fr-FR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vrai="oui" /&gt;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</a:t>
                      </a:r>
                      <a:r>
                        <a:rPr lang="fr-FR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vrai="non" </a:t>
                      </a:r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fr-FR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fr-FR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FR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</a:t>
                      </a:r>
                      <a:r>
                        <a:rPr lang="fr-FR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vrai="oui" /&gt;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</a:t>
                      </a:r>
                      <a:r>
                        <a:rPr lang="fr-FR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vrai="non"&gt;&lt;/</a:t>
                      </a:r>
                      <a:r>
                        <a:rPr lang="fr-FR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&lt;</a:t>
                      </a:r>
                      <a:r>
                        <a:rPr lang="fr-FR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vrai="non"&gt;du XML &lt;/</a:t>
                      </a:r>
                      <a:r>
                        <a:rPr lang="fr-FR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fr-FR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102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Type énuméré (1/2)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fr-FR" sz="2400" dirty="0" smtClean="0"/>
              <a:t>Types des attributs:</a:t>
            </a:r>
          </a:p>
          <a:p>
            <a:pPr lvl="1" eaLnBrk="1" hangingPunct="1"/>
            <a:r>
              <a:rPr lang="fr-FR" sz="2000" dirty="0" smtClean="0"/>
              <a:t>le type énuméré permet de limiter la liste des valeurs possibles pour un attribut. Donner une autre valeur provoque une erreur,</a:t>
            </a:r>
          </a:p>
          <a:p>
            <a:pPr lvl="1">
              <a:buNone/>
            </a:pPr>
            <a:r>
              <a:rPr lang="fr-FR" sz="2000" dirty="0" smtClean="0"/>
              <a:t>		</a:t>
            </a:r>
            <a:r>
              <a:rPr lang="en-US" sz="1800" i="1" dirty="0" smtClean="0"/>
              <a:t>&lt;!ATTLIST </a:t>
            </a:r>
            <a:r>
              <a:rPr lang="en-US" sz="1800" i="1" dirty="0" err="1" smtClean="0"/>
              <a:t>elementName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attributeName</a:t>
            </a:r>
            <a:r>
              <a:rPr lang="en-US" sz="1800" i="1" dirty="0" smtClean="0"/>
              <a:t> (en1|en2|..) default-value&gt;</a:t>
            </a:r>
          </a:p>
          <a:p>
            <a:pPr lvl="1" eaLnBrk="1" hangingPunct="1">
              <a:buNone/>
            </a:pPr>
            <a:endParaRPr lang="fr-FR" sz="1600" dirty="0" smtClean="0"/>
          </a:p>
          <a:p>
            <a:pPr lvl="1" eaLnBrk="1" hangingPunct="1"/>
            <a:r>
              <a:rPr lang="fr-FR" sz="2000" dirty="0" smtClean="0"/>
              <a:t>exemple de type énuméré avec valeur par défaut:</a:t>
            </a:r>
          </a:p>
          <a:p>
            <a:pPr lvl="2" eaLnBrk="1" hangingPunct="1"/>
            <a:r>
              <a:rPr lang="fr-FR" sz="1800" dirty="0" smtClean="0"/>
              <a:t>DTD: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</a:t>
            </a:r>
            <a:r>
              <a:rPr lang="fr-FR" sz="1600" i="1" dirty="0" smtClean="0">
                <a:latin typeface="Times New Roman" pitchFamily="18" charset="0"/>
              </a:rPr>
              <a:t>&lt;!ATTLIST contact situation (</a:t>
            </a:r>
            <a:r>
              <a:rPr lang="fr-FR" sz="1600" i="1" dirty="0" err="1" smtClean="0">
                <a:latin typeface="Times New Roman" pitchFamily="18" charset="0"/>
              </a:rPr>
              <a:t>celibataire</a:t>
            </a:r>
            <a:r>
              <a:rPr lang="fr-FR" sz="1600" i="1" dirty="0" smtClean="0">
                <a:latin typeface="Times New Roman" pitchFamily="18" charset="0"/>
              </a:rPr>
              <a:t> | marie | veuf | concubinage) </a:t>
            </a:r>
            <a:r>
              <a:rPr lang="en-US" sz="16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en-US" sz="1600" i="1" dirty="0" err="1" smtClean="0">
                <a:latin typeface="Times New Roman" pitchFamily="18" charset="0"/>
                <a:cs typeface="Arial" charset="0"/>
              </a:rPr>
              <a:t>marie</a:t>
            </a:r>
            <a:r>
              <a:rPr lang="en-US" sz="16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&gt;</a:t>
            </a:r>
          </a:p>
          <a:p>
            <a:pPr lvl="2" eaLnBrk="1" hangingPunct="1"/>
            <a:r>
              <a:rPr lang="fr-FR" sz="1800" dirty="0" smtClean="0"/>
              <a:t>XML: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</a:t>
            </a:r>
            <a:r>
              <a:rPr lang="fr-FR" sz="1600" i="1" dirty="0" smtClean="0">
                <a:latin typeface="Times New Roman" pitchFamily="18" charset="0"/>
              </a:rPr>
              <a:t>&lt;contact situation=</a:t>
            </a:r>
            <a:r>
              <a:rPr lang="en-US" sz="16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fr-FR" sz="1600" i="1" dirty="0" err="1" smtClean="0">
                <a:latin typeface="Times New Roman" pitchFamily="18" charset="0"/>
              </a:rPr>
              <a:t>celibataire</a:t>
            </a:r>
            <a:r>
              <a:rPr lang="en-US" sz="16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fr-FR" sz="1600" i="1" dirty="0" smtClean="0">
                <a:latin typeface="Times New Roman" pitchFamily="18" charset="0"/>
              </a:rPr>
              <a:t>&gt;Durant&lt;contact&gt;</a:t>
            </a:r>
          </a:p>
          <a:p>
            <a:pPr lvl="2" eaLnBrk="1" hangingPunct="1">
              <a:buFontTx/>
              <a:buNone/>
            </a:pPr>
            <a:r>
              <a:rPr lang="fr-FR" sz="1600" i="1" dirty="0" smtClean="0">
                <a:latin typeface="Times New Roman" pitchFamily="18" charset="0"/>
              </a:rPr>
              <a:t>	&lt;contact&gt;Durand&lt;contact&gt;	&lt;!-- valeur par défaut --&gt;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103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Type énuméré (2/2)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Exemple:</a:t>
            </a:r>
          </a:p>
          <a:p>
            <a:pPr lvl="1" eaLnBrk="1" hangingPunct="1"/>
            <a:r>
              <a:rPr lang="fr-FR" sz="2000" dirty="0" smtClean="0"/>
              <a:t>attribut avec valeur alternative et obligatoire: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&lt;!ATTLIST </a:t>
            </a:r>
            <a:r>
              <a:rPr lang="fr-FR" sz="1800" i="1" dirty="0" err="1" smtClean="0">
                <a:latin typeface="Times New Roman" pitchFamily="18" charset="0"/>
              </a:rPr>
              <a:t>etudiant</a:t>
            </a:r>
            <a:r>
              <a:rPr lang="fr-FR" sz="1800" i="1" dirty="0" smtClean="0">
                <a:latin typeface="Times New Roman" pitchFamily="18" charset="0"/>
              </a:rPr>
              <a:t> admis (</a:t>
            </a:r>
            <a:r>
              <a:rPr lang="fr-FR" sz="1800" i="1" dirty="0" err="1" smtClean="0">
                <a:latin typeface="Times New Roman" pitchFamily="18" charset="0"/>
              </a:rPr>
              <a:t>oui|non</a:t>
            </a:r>
            <a:r>
              <a:rPr lang="fr-FR" sz="1800" i="1" dirty="0" smtClean="0">
                <a:latin typeface="Times New Roman" pitchFamily="18" charset="0"/>
              </a:rPr>
              <a:t>) #REQUIRED&gt;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104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Application 6</a:t>
            </a:r>
            <a:endParaRPr lang="fr-FR" sz="3300" dirty="0"/>
          </a:p>
        </p:txBody>
      </p:sp>
      <p:pic>
        <p:nvPicPr>
          <p:cNvPr id="173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16310"/>
            <a:ext cx="44958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88081B7-38FC-4C8A-B84D-87E294FFE94B}" type="slidenum">
              <a:rPr lang="fr-FR" smtClean="0"/>
              <a:pPr/>
              <a:t>105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Application 7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3757626"/>
          </a:xfrm>
        </p:spPr>
        <p:txBody>
          <a:bodyPr>
            <a:normAutofit fontScale="55000" lnSpcReduction="20000"/>
          </a:bodyPr>
          <a:lstStyle/>
          <a:p>
            <a:r>
              <a:rPr lang="fr-FR" sz="4400" dirty="0" smtClean="0"/>
              <a:t>Construire le fichier XML correspondant à la DTD:</a:t>
            </a:r>
          </a:p>
          <a:p>
            <a:pPr lvl="1">
              <a:buNone/>
            </a:pPr>
            <a:r>
              <a:rPr lang="en-US" sz="2900" i="1" dirty="0" smtClean="0"/>
              <a:t>&lt;?xml version="1.0" encoding="UTF-8"?&gt;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&lt;!ELEMENT </a:t>
            </a:r>
            <a:r>
              <a:rPr lang="en-US" sz="2900" i="1" dirty="0" err="1" smtClean="0"/>
              <a:t>DatabaseInventory</a:t>
            </a:r>
            <a:r>
              <a:rPr lang="en-US" sz="2900" i="1" dirty="0" smtClean="0"/>
              <a:t> (</a:t>
            </a:r>
            <a:r>
              <a:rPr lang="en-US" sz="2900" i="1" dirty="0" err="1" smtClean="0"/>
              <a:t>DatabaseName</a:t>
            </a:r>
            <a:r>
              <a:rPr lang="en-US" sz="2900" i="1" dirty="0" smtClean="0"/>
              <a:t>+)&gt;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&lt;!ELEMENT </a:t>
            </a:r>
            <a:r>
              <a:rPr lang="en-US" sz="2900" i="1" dirty="0" err="1" smtClean="0"/>
              <a:t>DatabaseName</a:t>
            </a:r>
            <a:r>
              <a:rPr lang="en-US" sz="2900" i="1" dirty="0" smtClean="0"/>
              <a:t> (</a:t>
            </a:r>
            <a:r>
              <a:rPr lang="en-US" sz="2900" i="1" dirty="0" err="1" smtClean="0"/>
              <a:t>GlobalDatabaseName,DatabaseDomain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                         , Administrator+, </a:t>
            </a:r>
            <a:r>
              <a:rPr lang="en-US" sz="2900" i="1" dirty="0" err="1" smtClean="0"/>
              <a:t>DatabaseAttributes</a:t>
            </a:r>
            <a:r>
              <a:rPr lang="en-US" sz="2900" i="1" dirty="0" smtClean="0"/>
              <a:t>, Comment*)&gt; 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&lt;!ELEMENT </a:t>
            </a:r>
            <a:r>
              <a:rPr lang="en-US" sz="2900" i="1" dirty="0" err="1" smtClean="0"/>
              <a:t>GlobalDatabaseName</a:t>
            </a:r>
            <a:r>
              <a:rPr lang="en-US" sz="2900" i="1" dirty="0" smtClean="0"/>
              <a:t> (#PCDATA)&gt;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&lt;!ELEMENT </a:t>
            </a:r>
            <a:r>
              <a:rPr lang="en-US" sz="2900" i="1" dirty="0" err="1" smtClean="0"/>
              <a:t>DatabaseDomain</a:t>
            </a:r>
            <a:r>
              <a:rPr lang="en-US" sz="2900" i="1" dirty="0" smtClean="0"/>
              <a:t>     (#PCDATA)&gt;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&lt;!ELEMENT Administrator      (#PCDATA)&gt;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&lt;!ELEMENT </a:t>
            </a:r>
            <a:r>
              <a:rPr lang="en-US" sz="2900" i="1" dirty="0" err="1" smtClean="0"/>
              <a:t>DatabaseAttributes</a:t>
            </a:r>
            <a:r>
              <a:rPr lang="en-US" sz="2900" i="1" dirty="0" smtClean="0"/>
              <a:t> EMPTY&gt;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&lt;!ELEMENT Comment           (#PCDATA)&gt;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 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&lt;!ATTLIST Administrator       </a:t>
            </a:r>
            <a:r>
              <a:rPr lang="en-US" sz="2900" i="1" dirty="0" err="1" smtClean="0"/>
              <a:t>EmailAlias</a:t>
            </a:r>
            <a:r>
              <a:rPr lang="en-US" sz="2900" i="1" dirty="0" smtClean="0"/>
              <a:t> CDATA #REQUIRED&gt;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&lt;!ATTLIST Administrator       Extension  CDATA #IMPLIED&gt;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&lt;!ATTLIST </a:t>
            </a:r>
            <a:r>
              <a:rPr lang="en-US" sz="2900" i="1" dirty="0" err="1" smtClean="0"/>
              <a:t>DatabaseAttributes</a:t>
            </a:r>
            <a:r>
              <a:rPr lang="en-US" sz="2900" i="1" dirty="0" smtClean="0"/>
              <a:t>  Version    (7|8|8i|9i) "9i"&gt;</a:t>
            </a:r>
            <a:endParaRPr lang="fr-FR" sz="2900" dirty="0" smtClean="0"/>
          </a:p>
          <a:p>
            <a:pPr lvl="1"/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106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Application 8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Construire la DTD permettant de valider le flux RSS précédemment abordé (application 4)</a:t>
            </a:r>
          </a:p>
          <a:p>
            <a:endParaRPr lang="fr-FR" sz="2400" dirty="0" smtClean="0"/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107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Correction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fr-FR" sz="1600" i="1" dirty="0" smtClean="0"/>
              <a:t>&lt;?</a:t>
            </a:r>
            <a:r>
              <a:rPr lang="fr-FR" sz="1600" i="1" dirty="0" err="1" smtClean="0"/>
              <a:t>xml</a:t>
            </a:r>
            <a:r>
              <a:rPr lang="fr-FR" sz="1600" i="1" dirty="0" smtClean="0"/>
              <a:t> version="1.0" </a:t>
            </a:r>
            <a:r>
              <a:rPr lang="fr-FR" sz="1600" i="1" dirty="0" err="1" smtClean="0"/>
              <a:t>encoding</a:t>
            </a:r>
            <a:r>
              <a:rPr lang="fr-FR" sz="1600" i="1" dirty="0" smtClean="0"/>
              <a:t>="UTF-8"?&gt;</a:t>
            </a:r>
          </a:p>
          <a:p>
            <a:pPr lvl="1">
              <a:buNone/>
            </a:pPr>
            <a:r>
              <a:rPr lang="fr-FR" sz="1600" i="1" dirty="0" smtClean="0"/>
              <a:t>&lt;!ELEMENT </a:t>
            </a:r>
            <a:r>
              <a:rPr lang="fr-FR" sz="1600" i="1" dirty="0" err="1" smtClean="0"/>
              <a:t>rss</a:t>
            </a:r>
            <a:r>
              <a:rPr lang="fr-FR" sz="1600" i="1" dirty="0" smtClean="0"/>
              <a:t> (</a:t>
            </a:r>
            <a:r>
              <a:rPr lang="fr-FR" sz="1600" i="1" dirty="0" err="1" smtClean="0"/>
              <a:t>channel</a:t>
            </a:r>
            <a:r>
              <a:rPr lang="fr-FR" sz="1600" i="1" dirty="0" smtClean="0"/>
              <a:t>)&gt;</a:t>
            </a:r>
          </a:p>
          <a:p>
            <a:pPr lvl="1">
              <a:buNone/>
            </a:pPr>
            <a:r>
              <a:rPr lang="en-US" sz="1600" i="1" dirty="0" smtClean="0"/>
              <a:t>&lt;!ELEMENT channel (link, description, item*)&gt;</a:t>
            </a:r>
          </a:p>
          <a:p>
            <a:pPr lvl="1">
              <a:buNone/>
            </a:pPr>
            <a:r>
              <a:rPr lang="en-US" sz="1600" i="1" dirty="0" smtClean="0"/>
              <a:t>&lt;!ATTLIST channel version (1.0|2.0) #REQUIRED&gt;</a:t>
            </a:r>
          </a:p>
          <a:p>
            <a:pPr lvl="1">
              <a:buNone/>
            </a:pPr>
            <a:r>
              <a:rPr lang="fr-FR" sz="1600" i="1" dirty="0" smtClean="0"/>
              <a:t>&lt;!ELEMENT </a:t>
            </a:r>
            <a:r>
              <a:rPr lang="fr-FR" sz="1600" i="1" dirty="0" err="1" smtClean="0"/>
              <a:t>link</a:t>
            </a:r>
            <a:r>
              <a:rPr lang="fr-FR" sz="1600" i="1" dirty="0" smtClean="0"/>
              <a:t> (#PCDATA)&gt;</a:t>
            </a:r>
          </a:p>
          <a:p>
            <a:pPr lvl="1">
              <a:buNone/>
            </a:pPr>
            <a:r>
              <a:rPr lang="fr-FR" sz="1600" i="1" dirty="0" smtClean="0"/>
              <a:t>&lt;!ELEMENT description (#PCDATA)&gt;</a:t>
            </a:r>
          </a:p>
          <a:p>
            <a:pPr lvl="1">
              <a:buNone/>
            </a:pPr>
            <a:r>
              <a:rPr lang="en-US" sz="1600" i="1" dirty="0" smtClean="0"/>
              <a:t>&lt;!ELEMENT item (title, link, description)&gt;</a:t>
            </a:r>
          </a:p>
          <a:p>
            <a:pPr lvl="1">
              <a:buNone/>
            </a:pPr>
            <a:r>
              <a:rPr lang="fr-FR" sz="1600" i="1" dirty="0" smtClean="0"/>
              <a:t>&lt;!ELEMENT </a:t>
            </a:r>
            <a:r>
              <a:rPr lang="fr-FR" sz="1600" i="1" dirty="0" err="1" smtClean="0"/>
              <a:t>title</a:t>
            </a:r>
            <a:r>
              <a:rPr lang="fr-FR" sz="1600" i="1" dirty="0" smtClean="0"/>
              <a:t> (#PCDATA)&gt;</a:t>
            </a:r>
            <a:endParaRPr lang="fr-FR" sz="16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108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Application 9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fr-FR" sz="3400" dirty="0" smtClean="0"/>
              <a:t>Représenter </a:t>
            </a:r>
            <a:r>
              <a:rPr lang="fr-FR" sz="3400" dirty="0" smtClean="0"/>
              <a:t>une bibliographie contenant :</a:t>
            </a:r>
          </a:p>
          <a:p>
            <a:pPr lvl="1"/>
            <a:r>
              <a:rPr lang="fr-FR" dirty="0" smtClean="0"/>
              <a:t>livre:</a:t>
            </a:r>
          </a:p>
          <a:p>
            <a:pPr lvl="2"/>
            <a:r>
              <a:rPr lang="fr-FR" sz="2600" dirty="0" smtClean="0"/>
              <a:t>titre, année</a:t>
            </a:r>
          </a:p>
          <a:p>
            <a:pPr lvl="2"/>
            <a:r>
              <a:rPr lang="fr-FR" sz="2600" dirty="0" smtClean="0"/>
              <a:t>noms auteurs,</a:t>
            </a:r>
          </a:p>
          <a:p>
            <a:pPr lvl="2"/>
            <a:r>
              <a:rPr lang="fr-FR" sz="2600" dirty="0" smtClean="0"/>
              <a:t>tomes et pour chaque tomes, le nombre de pages,</a:t>
            </a:r>
          </a:p>
          <a:p>
            <a:pPr lvl="2"/>
            <a:r>
              <a:rPr lang="fr-FR" sz="2600" dirty="0" smtClean="0"/>
              <a:t>informations générales telles que l’éditeur, lieu impression, ISBN, langue</a:t>
            </a:r>
          </a:p>
          <a:p>
            <a:pPr lvl="2"/>
            <a:r>
              <a:rPr lang="fr-FR" sz="2600" dirty="0" smtClean="0"/>
              <a:t>résumé en français et en anglais,</a:t>
            </a:r>
          </a:p>
          <a:p>
            <a:pPr lvl="2"/>
            <a:r>
              <a:rPr lang="fr-FR" sz="2600" dirty="0" smtClean="0"/>
              <a:t>avis personnel.</a:t>
            </a:r>
          </a:p>
          <a:p>
            <a:pPr lvl="1"/>
            <a:r>
              <a:rPr lang="fr-FR" dirty="0" smtClean="0"/>
              <a:t>article:</a:t>
            </a:r>
          </a:p>
          <a:p>
            <a:pPr lvl="2"/>
            <a:r>
              <a:rPr lang="fr-FR" sz="2600" dirty="0" smtClean="0"/>
              <a:t>titre,</a:t>
            </a:r>
          </a:p>
          <a:p>
            <a:pPr lvl="2"/>
            <a:r>
              <a:rPr lang="fr-FR" sz="2600" dirty="0" smtClean="0"/>
              <a:t>noms auteurs,</a:t>
            </a:r>
          </a:p>
          <a:p>
            <a:pPr lvl="2"/>
            <a:r>
              <a:rPr lang="fr-FR" sz="2600" dirty="0" smtClean="0"/>
              <a:t>références de publications telles que nom journal, nombre pages,</a:t>
            </a:r>
          </a:p>
          <a:p>
            <a:pPr lvl="2"/>
            <a:r>
              <a:rPr lang="fr-FR" sz="2600" dirty="0" smtClean="0"/>
              <a:t>année publication,</a:t>
            </a:r>
          </a:p>
          <a:p>
            <a:pPr lvl="2"/>
            <a:r>
              <a:rPr lang="fr-FR" sz="2600" dirty="0" smtClean="0"/>
              <a:t>avis personnel.</a:t>
            </a:r>
          </a:p>
          <a:p>
            <a:endParaRPr lang="fr-FR" sz="2300" dirty="0" smtClean="0"/>
          </a:p>
          <a:p>
            <a:pPr lvl="0"/>
            <a:r>
              <a:rPr lang="fr-FR" sz="3400" dirty="0" smtClean="0"/>
              <a:t>Rédiger la DTD permettant de tester l’exercice précédent.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XML: </a:t>
            </a:r>
            <a:r>
              <a:rPr lang="fr-FR" sz="3300" dirty="0" err="1" smtClean="0"/>
              <a:t>eXtensible</a:t>
            </a:r>
            <a:r>
              <a:rPr lang="fr-FR" sz="3300" dirty="0" smtClean="0"/>
              <a:t> </a:t>
            </a:r>
            <a:r>
              <a:rPr lang="fr-FR" sz="3300" dirty="0" err="1" smtClean="0"/>
              <a:t>Markup</a:t>
            </a:r>
            <a:r>
              <a:rPr lang="fr-FR" sz="3300" dirty="0" smtClean="0"/>
              <a:t> </a:t>
            </a:r>
            <a:r>
              <a:rPr lang="fr-FR" sz="3300" dirty="0" err="1" smtClean="0"/>
              <a:t>Language</a:t>
            </a:r>
            <a:r>
              <a:rPr lang="fr-FR" sz="3300" dirty="0" smtClean="0"/>
              <a:t> (2/3)</a:t>
            </a:r>
          </a:p>
        </p:txBody>
      </p:sp>
      <p:sp>
        <p:nvSpPr>
          <p:cNvPr id="2560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700" y="1262063"/>
            <a:ext cx="8631238" cy="499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XML: </a:t>
            </a:r>
            <a:r>
              <a:rPr lang="fr-FR" sz="3300" dirty="0" err="1" smtClean="0"/>
              <a:t>eXtensible</a:t>
            </a:r>
            <a:r>
              <a:rPr lang="fr-FR" sz="3300" dirty="0" smtClean="0"/>
              <a:t> </a:t>
            </a:r>
            <a:r>
              <a:rPr lang="fr-FR" sz="3300" dirty="0" err="1" smtClean="0"/>
              <a:t>Markup</a:t>
            </a:r>
            <a:r>
              <a:rPr lang="fr-FR" sz="3300" dirty="0" smtClean="0"/>
              <a:t> </a:t>
            </a:r>
            <a:r>
              <a:rPr lang="fr-FR" sz="3300" dirty="0" err="1" smtClean="0"/>
              <a:t>Language</a:t>
            </a:r>
            <a:r>
              <a:rPr lang="fr-FR" sz="3300" dirty="0" smtClean="0"/>
              <a:t> (3/3)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Les 2 états d’un document XML:</a:t>
            </a:r>
          </a:p>
          <a:p>
            <a:pPr lvl="1" eaLnBrk="1" hangingPunct="1"/>
            <a:r>
              <a:rPr lang="fr-FR" sz="2000" dirty="0" smtClean="0"/>
              <a:t>bien formé:</a:t>
            </a:r>
          </a:p>
          <a:p>
            <a:pPr lvl="2" eaLnBrk="1" hangingPunct="1"/>
            <a:r>
              <a:rPr lang="fr-FR" sz="1800" dirty="0" smtClean="0"/>
              <a:t>respecte les principes généraux de XML.</a:t>
            </a:r>
          </a:p>
          <a:p>
            <a:pPr lvl="1" eaLnBrk="1" hangingPunct="1"/>
            <a:r>
              <a:rPr lang="fr-FR" sz="2000" dirty="0" smtClean="0"/>
              <a:t>valide:</a:t>
            </a:r>
          </a:p>
          <a:p>
            <a:pPr lvl="2" eaLnBrk="1" hangingPunct="1"/>
            <a:r>
              <a:rPr lang="fr-FR" sz="1800" dirty="0" smtClean="0"/>
              <a:t>bien formé,</a:t>
            </a:r>
          </a:p>
          <a:p>
            <a:pPr lvl="2" eaLnBrk="1" hangingPunct="1"/>
            <a:r>
              <a:rPr lang="fr-FR" sz="1800" dirty="0" smtClean="0"/>
              <a:t>respecte les règles de construction d’un modèle:</a:t>
            </a:r>
          </a:p>
          <a:p>
            <a:pPr lvl="3" eaLnBrk="1" hangingPunct="1"/>
            <a:r>
              <a:rPr lang="fr-FR" sz="1600" dirty="0" smtClean="0"/>
              <a:t>DTD,</a:t>
            </a:r>
          </a:p>
          <a:p>
            <a:pPr lvl="3" eaLnBrk="1" hangingPunct="1"/>
            <a:r>
              <a:rPr lang="fr-FR" sz="1600" dirty="0" smtClean="0"/>
              <a:t>ou XML </a:t>
            </a:r>
            <a:r>
              <a:rPr lang="fr-FR" sz="1600" dirty="0" err="1" smtClean="0"/>
              <a:t>Schema</a:t>
            </a:r>
            <a:r>
              <a:rPr lang="fr-FR" sz="1600" dirty="0" smtClean="0"/>
              <a:t>.</a:t>
            </a:r>
          </a:p>
          <a:p>
            <a:pPr lvl="3" eaLnBrk="1" hangingPunct="1"/>
            <a:endParaRPr lang="fr-FR" sz="1600" dirty="0" smtClean="0"/>
          </a:p>
          <a:p>
            <a:pPr lvl="1" eaLnBrk="1" hangingPunct="1">
              <a:buFontTx/>
              <a:buNone/>
            </a:pPr>
            <a:r>
              <a:rPr lang="fr-FR" sz="2000" dirty="0" smtClean="0">
                <a:sym typeface="Wingdings" pitchFamily="2" charset="2"/>
              </a:rPr>
              <a:t> le document XML sera considéré valide si le modèle et le fichier XML sont conformes</a:t>
            </a:r>
            <a:endParaRPr lang="fr-FR" sz="2000" dirty="0" smtClean="0"/>
          </a:p>
          <a:p>
            <a:pPr lvl="3" eaLnBrk="1" hangingPunct="1"/>
            <a:endParaRPr lang="fr-FR" sz="1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Document valide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Avantage d’avoir un schéma:</a:t>
            </a:r>
          </a:p>
          <a:p>
            <a:pPr lvl="1" eaLnBrk="1" hangingPunct="1"/>
            <a:r>
              <a:rPr lang="fr-FR" sz="2000" dirty="0" smtClean="0"/>
              <a:t>règles formalisées de conception de documents,</a:t>
            </a:r>
          </a:p>
          <a:p>
            <a:pPr lvl="1" eaLnBrk="1" hangingPunct="1"/>
            <a:r>
              <a:rPr lang="fr-FR" sz="2000" dirty="0" smtClean="0"/>
              <a:t>utile pour le travail en équipe,</a:t>
            </a:r>
          </a:p>
          <a:p>
            <a:pPr lvl="1" eaLnBrk="1" hangingPunct="1"/>
            <a:r>
              <a:rPr lang="fr-FR" sz="2000" dirty="0" smtClean="0"/>
              <a:t>outil de vérification et de validation du contenu.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smtClean="0"/>
              <a:t>Quand utiliser XML?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fr-FR" sz="2400" dirty="0" smtClean="0"/>
              <a:t>Pages Web:</a:t>
            </a:r>
          </a:p>
          <a:p>
            <a:pPr lvl="1" eaLnBrk="1" hangingPunct="1"/>
            <a:r>
              <a:rPr lang="fr-FR" sz="2000" dirty="0" smtClean="0"/>
              <a:t>données XML,</a:t>
            </a:r>
          </a:p>
          <a:p>
            <a:pPr lvl="1" eaLnBrk="1" hangingPunct="1"/>
            <a:r>
              <a:rPr lang="fr-FR" sz="2000" dirty="0" smtClean="0"/>
              <a:t>transformation HTML.</a:t>
            </a:r>
          </a:p>
          <a:p>
            <a:pPr lvl="1" eaLnBrk="1" hangingPunct="1"/>
            <a:endParaRPr lang="fr-FR" sz="1600" dirty="0" smtClean="0"/>
          </a:p>
          <a:p>
            <a:pPr eaLnBrk="1" hangingPunct="1"/>
            <a:r>
              <a:rPr lang="fr-FR" sz="2400" dirty="0" smtClean="0"/>
              <a:t>Échange de données:</a:t>
            </a:r>
          </a:p>
          <a:p>
            <a:pPr lvl="1" eaLnBrk="1" hangingPunct="1"/>
            <a:r>
              <a:rPr lang="fr-FR" sz="2000" dirty="0" smtClean="0"/>
              <a:t>Web services.</a:t>
            </a:r>
          </a:p>
          <a:p>
            <a:pPr eaLnBrk="1" hangingPunct="1"/>
            <a:endParaRPr lang="fr-FR" sz="1600" dirty="0" smtClean="0"/>
          </a:p>
          <a:p>
            <a:pPr eaLnBrk="1" hangingPunct="1"/>
            <a:r>
              <a:rPr lang="fr-FR" sz="2400" dirty="0" smtClean="0"/>
              <a:t>Stockage de données</a:t>
            </a:r>
          </a:p>
          <a:p>
            <a:pPr eaLnBrk="1" hangingPunct="1"/>
            <a:endParaRPr lang="fr-FR" sz="1600" dirty="0" smtClean="0"/>
          </a:p>
          <a:p>
            <a:pPr eaLnBrk="1" hangingPunct="1"/>
            <a:r>
              <a:rPr lang="fr-FR" sz="2400" dirty="0" smtClean="0"/>
              <a:t>Écrire de nouveaux langages</a:t>
            </a:r>
          </a:p>
          <a:p>
            <a:pPr eaLnBrk="1" hangingPunct="1"/>
            <a:endParaRPr lang="fr-FR" sz="1600" dirty="0" smtClean="0"/>
          </a:p>
          <a:p>
            <a:pPr marL="742950" lvl="2" indent="-342900" eaLnBrk="1" hangingPunct="1">
              <a:buFontTx/>
              <a:buNone/>
            </a:pPr>
            <a:r>
              <a:rPr lang="fr-FR" sz="2000" dirty="0" smtClean="0">
                <a:sym typeface="Wingdings" pitchFamily="2" charset="2"/>
              </a:rPr>
              <a:t> le format XML est adapté à beaucoup plus d’usages que ses concepteurs le pensaient à l’origine</a:t>
            </a:r>
            <a:endParaRPr lang="fr-FR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300" dirty="0" smtClean="0"/>
              <a:t>Comment </a:t>
            </a:r>
            <a:r>
              <a:rPr lang="en-GB" sz="3300" dirty="0" err="1" smtClean="0"/>
              <a:t>décrire</a:t>
            </a:r>
            <a:r>
              <a:rPr lang="en-GB" sz="3300" dirty="0" smtClean="0"/>
              <a:t> avec XML 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7675" indent="-447675" eaLnBrk="1" hangingPunct="1"/>
            <a:r>
              <a:rPr lang="fr-FR" sz="2400" dirty="0" smtClean="0"/>
              <a:t>Structurer un document avec des balises explicites:</a:t>
            </a:r>
          </a:p>
          <a:p>
            <a:pPr marL="847725" lvl="1" indent="-447675" eaLnBrk="1" hangingPunct="1"/>
            <a:r>
              <a:rPr lang="fr-FR" sz="2000" dirty="0" smtClean="0"/>
              <a:t>comparaison</a:t>
            </a:r>
            <a:r>
              <a:rPr lang="en-GB" sz="2000" dirty="0" smtClean="0"/>
              <a:t> HTML/XML: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39750" y="2755900"/>
            <a:ext cx="3095625" cy="294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latin typeface="Tahoma" pitchFamily="34" charset="0"/>
              </a:rPr>
              <a:t>               </a:t>
            </a:r>
            <a:r>
              <a:rPr lang="fr-FR" sz="1600" dirty="0">
                <a:latin typeface="Tahoma" pitchFamily="34" charset="0"/>
              </a:rPr>
              <a:t>HTML/</a:t>
            </a:r>
            <a:r>
              <a:rPr lang="fr-FR" sz="1600" dirty="0">
                <a:solidFill>
                  <a:srgbClr val="4D7BED"/>
                </a:solidFill>
                <a:latin typeface="Tahoma" pitchFamily="34" charset="0"/>
              </a:rPr>
              <a:t>XHTML</a:t>
            </a:r>
          </a:p>
          <a:p>
            <a:pPr>
              <a:spcBef>
                <a:spcPct val="50000"/>
              </a:spcBef>
            </a:pPr>
            <a:endParaRPr lang="fr-FR" sz="1600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lang="fr-FR" sz="1600" i="1" dirty="0">
                <a:latin typeface="Tahoma" pitchFamily="34" charset="0"/>
              </a:rPr>
              <a:t>&lt;</a:t>
            </a:r>
            <a:r>
              <a:rPr lang="fr-FR" sz="1600" i="1" dirty="0" err="1">
                <a:latin typeface="Tahoma" pitchFamily="34" charset="0"/>
              </a:rPr>
              <a:t>br</a:t>
            </a:r>
            <a:r>
              <a:rPr lang="fr-FR" sz="1600" i="1" dirty="0">
                <a:latin typeface="Tahoma" pitchFamily="34" charset="0"/>
              </a:rPr>
              <a:t> </a:t>
            </a:r>
            <a:r>
              <a:rPr lang="fr-FR" sz="1600" i="1" dirty="0">
                <a:solidFill>
                  <a:srgbClr val="4D7BED"/>
                </a:solidFill>
                <a:latin typeface="Tahoma" pitchFamily="34" charset="0"/>
              </a:rPr>
              <a:t>/</a:t>
            </a:r>
            <a:r>
              <a:rPr lang="fr-FR" sz="1600" i="1" dirty="0">
                <a:latin typeface="Tahoma" pitchFamily="34" charset="0"/>
              </a:rPr>
              <a:t>&gt; </a:t>
            </a:r>
            <a:r>
              <a:rPr lang="fr-FR" sz="1600" i="1" dirty="0" smtClean="0">
                <a:latin typeface="Tahoma" pitchFamily="34" charset="0"/>
              </a:rPr>
              <a:t>Formation</a:t>
            </a:r>
            <a:endParaRPr lang="fr-FR" sz="1600" i="1" dirty="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fr-FR" sz="1600" i="1" dirty="0">
                <a:latin typeface="Tahoma" pitchFamily="34" charset="0"/>
              </a:rPr>
              <a:t>&lt;i&gt; XML &lt;/i&gt;</a:t>
            </a:r>
          </a:p>
          <a:p>
            <a:pPr>
              <a:spcBef>
                <a:spcPct val="50000"/>
              </a:spcBef>
            </a:pPr>
            <a:r>
              <a:rPr lang="fr-FR" sz="1600" i="1" dirty="0">
                <a:latin typeface="Tahoma" pitchFamily="34" charset="0"/>
              </a:rPr>
              <a:t>&lt;</a:t>
            </a:r>
            <a:r>
              <a:rPr lang="fr-FR" sz="1600" i="1" dirty="0" err="1">
                <a:latin typeface="Tahoma" pitchFamily="34" charset="0"/>
              </a:rPr>
              <a:t>ul</a:t>
            </a:r>
            <a:r>
              <a:rPr lang="fr-FR" sz="1600" i="1" dirty="0">
                <a:latin typeface="Tahoma" pitchFamily="34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fr-FR" sz="1600" i="1" dirty="0">
                <a:latin typeface="Tahoma" pitchFamily="34" charset="0"/>
              </a:rPr>
              <a:t>     &lt;li&gt; </a:t>
            </a:r>
            <a:r>
              <a:rPr lang="fr-FR" sz="1600" i="1" dirty="0" err="1">
                <a:latin typeface="Tahoma" pitchFamily="34" charset="0"/>
              </a:rPr>
              <a:t>Duree</a:t>
            </a:r>
            <a:r>
              <a:rPr lang="fr-FR" sz="1600" i="1" dirty="0">
                <a:latin typeface="Tahoma" pitchFamily="34" charset="0"/>
              </a:rPr>
              <a:t>: </a:t>
            </a:r>
            <a:r>
              <a:rPr lang="fr-FR" sz="1600" i="1" dirty="0" smtClean="0">
                <a:latin typeface="Tahoma" pitchFamily="34" charset="0"/>
              </a:rPr>
              <a:t>3 jours </a:t>
            </a:r>
            <a:r>
              <a:rPr lang="fr-FR" sz="1600" i="1" dirty="0">
                <a:solidFill>
                  <a:srgbClr val="4D7BED"/>
                </a:solidFill>
                <a:latin typeface="Tahoma" pitchFamily="34" charset="0"/>
              </a:rPr>
              <a:t>&lt;/li&gt;</a:t>
            </a:r>
          </a:p>
          <a:p>
            <a:pPr>
              <a:spcBef>
                <a:spcPct val="50000"/>
              </a:spcBef>
            </a:pPr>
            <a:r>
              <a:rPr lang="fr-FR" sz="1600" i="1" dirty="0">
                <a:latin typeface="Tahoma" pitchFamily="34" charset="0"/>
              </a:rPr>
              <a:t>     &lt;li&gt; Lieu: </a:t>
            </a:r>
            <a:r>
              <a:rPr lang="fr-FR" sz="1600" i="1" dirty="0" smtClean="0">
                <a:latin typeface="Tahoma" pitchFamily="34" charset="0"/>
              </a:rPr>
              <a:t>m2i </a:t>
            </a:r>
            <a:r>
              <a:rPr lang="fr-FR" sz="1600" i="1" dirty="0">
                <a:solidFill>
                  <a:srgbClr val="4D7BED"/>
                </a:solidFill>
                <a:latin typeface="Tahoma" pitchFamily="34" charset="0"/>
              </a:rPr>
              <a:t>&lt;/li&gt;</a:t>
            </a:r>
          </a:p>
          <a:p>
            <a:pPr>
              <a:spcBef>
                <a:spcPct val="50000"/>
              </a:spcBef>
            </a:pPr>
            <a:r>
              <a:rPr lang="fr-FR" sz="1600" i="1" dirty="0">
                <a:latin typeface="Tahoma" pitchFamily="34" charset="0"/>
              </a:rPr>
              <a:t>&lt;/</a:t>
            </a:r>
            <a:r>
              <a:rPr lang="fr-FR" sz="1600" i="1" dirty="0" err="1">
                <a:latin typeface="Tahoma" pitchFamily="34" charset="0"/>
              </a:rPr>
              <a:t>ul</a:t>
            </a:r>
            <a:r>
              <a:rPr lang="fr-FR" sz="1600" i="1" dirty="0">
                <a:latin typeface="Tahoma" pitchFamily="34" charset="0"/>
              </a:rPr>
              <a:t>&gt;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151313" y="2778601"/>
            <a:ext cx="4837112" cy="2954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latin typeface="Tahoma" pitchFamily="34" charset="0"/>
              </a:rPr>
              <a:t>                        </a:t>
            </a:r>
            <a:r>
              <a:rPr lang="fr-FR" sz="1600" dirty="0">
                <a:latin typeface="Tahoma" pitchFamily="34" charset="0"/>
              </a:rPr>
              <a:t>XML</a:t>
            </a:r>
          </a:p>
          <a:p>
            <a:pPr>
              <a:spcBef>
                <a:spcPct val="50000"/>
              </a:spcBef>
            </a:pPr>
            <a:endParaRPr lang="fr-FR" sz="1600" dirty="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fr-FR" sz="1600" i="1" dirty="0">
                <a:latin typeface="Tahoma" pitchFamily="34" charset="0"/>
              </a:rPr>
              <a:t>&lt;cours&gt;</a:t>
            </a:r>
          </a:p>
          <a:p>
            <a:pPr>
              <a:spcBef>
                <a:spcPct val="50000"/>
              </a:spcBef>
            </a:pPr>
            <a:r>
              <a:rPr lang="fr-FR" sz="1600" i="1" dirty="0">
                <a:latin typeface="Tahoma" pitchFamily="34" charset="0"/>
              </a:rPr>
              <a:t>     &lt;intitulé&gt; XML &lt;/ intitulé&gt;</a:t>
            </a:r>
          </a:p>
          <a:p>
            <a:pPr>
              <a:spcBef>
                <a:spcPct val="50000"/>
              </a:spcBef>
            </a:pPr>
            <a:r>
              <a:rPr lang="fr-FR" sz="1600" i="1" dirty="0">
                <a:latin typeface="Tahoma" pitchFamily="34" charset="0"/>
              </a:rPr>
              <a:t>     &lt;</a:t>
            </a:r>
            <a:r>
              <a:rPr lang="fr-FR" sz="1600" i="1" dirty="0" err="1">
                <a:latin typeface="Tahoma" pitchFamily="34" charset="0"/>
              </a:rPr>
              <a:t>duree</a:t>
            </a:r>
            <a:r>
              <a:rPr lang="fr-FR" sz="1600" i="1" dirty="0">
                <a:latin typeface="Tahoma" pitchFamily="34" charset="0"/>
              </a:rPr>
              <a:t>&gt; </a:t>
            </a:r>
            <a:r>
              <a:rPr lang="fr-FR" sz="1600" i="1" dirty="0" smtClean="0">
                <a:latin typeface="Tahoma" pitchFamily="34" charset="0"/>
              </a:rPr>
              <a:t>21 </a:t>
            </a:r>
            <a:r>
              <a:rPr lang="fr-FR" sz="1600" i="1" dirty="0">
                <a:latin typeface="Tahoma" pitchFamily="34" charset="0"/>
              </a:rPr>
              <a:t>heures &lt;/</a:t>
            </a:r>
            <a:r>
              <a:rPr lang="fr-FR" sz="1600" i="1" dirty="0" err="1">
                <a:latin typeface="Tahoma" pitchFamily="34" charset="0"/>
              </a:rPr>
              <a:t>duree</a:t>
            </a:r>
            <a:r>
              <a:rPr lang="fr-FR" sz="1600" i="1" dirty="0">
                <a:latin typeface="Tahoma" pitchFamily="34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fr-FR" sz="1600" i="1" dirty="0">
                <a:latin typeface="Tahoma" pitchFamily="34" charset="0"/>
              </a:rPr>
              <a:t>     &lt;lieu&gt;              	</a:t>
            </a:r>
          </a:p>
          <a:p>
            <a:pPr>
              <a:spcBef>
                <a:spcPct val="50000"/>
              </a:spcBef>
            </a:pPr>
            <a:r>
              <a:rPr lang="fr-FR" sz="1600" i="1" dirty="0">
                <a:latin typeface="Tahoma" pitchFamily="34" charset="0"/>
              </a:rPr>
              <a:t>	&lt;</a:t>
            </a:r>
            <a:r>
              <a:rPr lang="fr-FR" sz="1600" i="1" dirty="0" smtClean="0">
                <a:latin typeface="Tahoma" pitchFamily="34" charset="0"/>
              </a:rPr>
              <a:t>salle&gt;m2i&lt;/</a:t>
            </a:r>
            <a:r>
              <a:rPr lang="fr-FR" sz="1600" i="1" dirty="0">
                <a:latin typeface="Tahoma" pitchFamily="34" charset="0"/>
              </a:rPr>
              <a:t>salle&gt;</a:t>
            </a:r>
          </a:p>
          <a:p>
            <a:pPr>
              <a:spcBef>
                <a:spcPct val="50000"/>
              </a:spcBef>
            </a:pPr>
            <a:r>
              <a:rPr lang="fr-FR" sz="1600" i="1" dirty="0">
                <a:latin typeface="Tahoma" pitchFamily="34" charset="0"/>
              </a:rPr>
              <a:t>&lt;/cours&gt;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Structure d’un document XML (1/5)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21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dirty="0" smtClean="0"/>
              <a:t>Document bien formé: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exemple: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&lt;?</a:t>
            </a:r>
            <a:r>
              <a:rPr lang="fr-FR" sz="1800" i="1" dirty="0" err="1" smtClean="0">
                <a:latin typeface="Times New Roman" pitchFamily="18" charset="0"/>
              </a:rPr>
              <a:t>xml</a:t>
            </a:r>
            <a:r>
              <a:rPr lang="fr-FR" sz="1800" i="1" dirty="0" smtClean="0">
                <a:latin typeface="Times New Roman" pitchFamily="18" charset="0"/>
              </a:rPr>
              <a:t> version= 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1.0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 ?</a:t>
            </a:r>
            <a:r>
              <a:rPr lang="fr-FR" sz="1800" i="1" dirty="0" smtClean="0">
                <a:latin typeface="Times New Roman" pitchFamily="18" charset="0"/>
              </a:rPr>
              <a:t>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</a:t>
            </a:r>
            <a:r>
              <a:rPr lang="fr-FR" sz="1800" i="1" dirty="0" err="1" smtClean="0">
                <a:latin typeface="Times New Roman" pitchFamily="18" charset="0"/>
              </a:rPr>
              <a:t>societe</a:t>
            </a:r>
            <a:r>
              <a:rPr lang="fr-FR" sz="1800" i="1" dirty="0" smtClean="0">
                <a:latin typeface="Times New Roman" pitchFamily="18" charset="0"/>
              </a:rPr>
              <a:t>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&lt;contact </a:t>
            </a:r>
            <a:r>
              <a:rPr lang="fr-FR" sz="1800" i="1" dirty="0" err="1" smtClean="0">
                <a:latin typeface="Times New Roman" pitchFamily="18" charset="0"/>
              </a:rPr>
              <a:t>numero</a:t>
            </a:r>
            <a:r>
              <a:rPr lang="fr-FR" sz="1800" i="1" dirty="0" smtClean="0">
                <a:latin typeface="Times New Roman" pitchFamily="18" charset="0"/>
              </a:rPr>
              <a:t> = 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1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 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	&lt;id titre = 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M.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  </a:t>
            </a:r>
            <a:r>
              <a:rPr lang="fr-FR" sz="1800" i="1" dirty="0" err="1" smtClean="0">
                <a:latin typeface="Times New Roman" pitchFamily="18" charset="0"/>
              </a:rPr>
              <a:t>prenom</a:t>
            </a:r>
            <a:r>
              <a:rPr lang="fr-FR" sz="1800" i="1" dirty="0" smtClean="0">
                <a:latin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Michel 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  nom = 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Durand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&gt;&lt;/id&gt;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	&lt;adresse&gt;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 	      &lt;ville&gt;Rouen&lt;/ville&gt;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	      &lt;</a:t>
            </a:r>
            <a:r>
              <a:rPr lang="fr-FR" sz="1800" i="1" dirty="0" err="1" smtClean="0">
                <a:latin typeface="Times New Roman" pitchFamily="18" charset="0"/>
              </a:rPr>
              <a:t>codePostal</a:t>
            </a:r>
            <a:r>
              <a:rPr lang="fr-FR" sz="1800" i="1" dirty="0" smtClean="0">
                <a:latin typeface="Times New Roman" pitchFamily="18" charset="0"/>
              </a:rPr>
              <a:t>&gt;76000&lt;/</a:t>
            </a:r>
            <a:r>
              <a:rPr lang="fr-FR" sz="1800" i="1" dirty="0" err="1" smtClean="0">
                <a:latin typeface="Times New Roman" pitchFamily="18" charset="0"/>
              </a:rPr>
              <a:t>codePostal</a:t>
            </a:r>
            <a:r>
              <a:rPr lang="fr-FR" sz="1800" i="1" dirty="0" smtClean="0">
                <a:latin typeface="Times New Roman" pitchFamily="18" charset="0"/>
              </a:rPr>
              <a:t>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	&lt;/adresse&gt;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&lt;/contact&gt;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&lt;/</a:t>
            </a:r>
            <a:r>
              <a:rPr lang="fr-FR" sz="1800" i="1" dirty="0" err="1" smtClean="0">
                <a:latin typeface="Times New Roman" pitchFamily="18" charset="0"/>
              </a:rPr>
              <a:t>societe</a:t>
            </a:r>
            <a:r>
              <a:rPr lang="fr-FR" sz="1800" i="1" dirty="0" smtClean="0">
                <a:latin typeface="Times New Roman" pitchFamily="18" charset="0"/>
              </a:rPr>
              <a:t>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fr-FR" sz="1600" i="1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2000" dirty="0" smtClean="0">
                <a:sym typeface="Wingdings" pitchFamily="2" charset="2"/>
              </a:rPr>
              <a:t>  un élément est représenté par la balise et son contenu.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4305300" y="2297113"/>
            <a:ext cx="2736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>
                <a:solidFill>
                  <a:schemeClr val="accent2"/>
                </a:solidFill>
              </a:rPr>
              <a:t>élément racine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3149600" y="2751138"/>
            <a:ext cx="1271588" cy="2365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402138" y="2555875"/>
            <a:ext cx="2736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>
                <a:solidFill>
                  <a:schemeClr val="accent2"/>
                </a:solidFill>
              </a:rPr>
              <a:t>attribut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>
            <a:off x="2536825" y="2503488"/>
            <a:ext cx="1811338" cy="3063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Structure d’un document XML (2/5)</a:t>
            </a:r>
            <a:endParaRPr lang="fr-FR" sz="33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14348" y="1714488"/>
            <a:ext cx="7500990" cy="12858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500430" y="2071678"/>
            <a:ext cx="2071702" cy="7143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71934" y="221455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parent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14414" y="221455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Élément racine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14348" y="3429000"/>
            <a:ext cx="7500990" cy="12858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3500430" y="3786190"/>
            <a:ext cx="2071702" cy="7143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071934" y="392906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enfant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214414" y="392906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Branches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714348" y="5072074"/>
            <a:ext cx="7500990" cy="12858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3500430" y="5429264"/>
            <a:ext cx="2071702" cy="7143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071934" y="557214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Sous-enfant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214414" y="557214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Feuilles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Structure d’un document XML (3/5)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Exemple:</a:t>
            </a:r>
            <a:endParaRPr lang="fr-FR" sz="2400" dirty="0"/>
          </a:p>
        </p:txBody>
      </p:sp>
      <p:sp>
        <p:nvSpPr>
          <p:cNvPr id="4" name="TextBox 4"/>
          <p:cNvSpPr txBox="1"/>
          <p:nvPr/>
        </p:nvSpPr>
        <p:spPr>
          <a:xfrm>
            <a:off x="1219200" y="2016049"/>
            <a:ext cx="6934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&lt;?</a:t>
            </a:r>
            <a:r>
              <a:rPr lang="de-DE" sz="1600" i="1" dirty="0" err="1"/>
              <a:t>xml</a:t>
            </a:r>
            <a:r>
              <a:rPr lang="de-DE" sz="1600" i="1" dirty="0"/>
              <a:t> </a:t>
            </a:r>
            <a:r>
              <a:rPr lang="de-DE" sz="1600" i="1" dirty="0" err="1"/>
              <a:t>version</a:t>
            </a:r>
            <a:r>
              <a:rPr lang="de-DE" sz="1600" i="1" dirty="0"/>
              <a:t>="1.0" </a:t>
            </a:r>
            <a:r>
              <a:rPr lang="de-DE" sz="1600" i="1" dirty="0" err="1"/>
              <a:t>encoding</a:t>
            </a:r>
            <a:r>
              <a:rPr lang="de-DE" sz="1600" i="1" dirty="0"/>
              <a:t>="ISO-8859-1</a:t>
            </a:r>
            <a:r>
              <a:rPr lang="de-DE" sz="1600" i="1" dirty="0" smtClean="0"/>
              <a:t>"?&gt;</a:t>
            </a:r>
            <a:endParaRPr lang="en-US" sz="1600" i="1" dirty="0" smtClean="0"/>
          </a:p>
          <a:p>
            <a:r>
              <a:rPr lang="en-US" sz="1600" i="1" dirty="0" smtClean="0"/>
              <a:t>&lt;inventory&gt; </a:t>
            </a:r>
          </a:p>
          <a:p>
            <a:r>
              <a:rPr lang="en-US" sz="1600" i="1" dirty="0" smtClean="0"/>
              <a:t>	&lt;drink&gt; </a:t>
            </a:r>
          </a:p>
          <a:p>
            <a:r>
              <a:rPr lang="en-US" sz="1600" i="1" dirty="0" smtClean="0"/>
              <a:t>		&lt;lemonade&gt; </a:t>
            </a:r>
          </a:p>
          <a:p>
            <a:r>
              <a:rPr lang="en-US" sz="1600" i="1" dirty="0" smtClean="0"/>
              <a:t>			&lt;price&gt;$2.50&lt;/price&gt; </a:t>
            </a:r>
          </a:p>
          <a:p>
            <a:r>
              <a:rPr lang="en-US" sz="1600" i="1" dirty="0" smtClean="0"/>
              <a:t>			&lt;amount&gt;20&lt;/amount&gt; </a:t>
            </a:r>
          </a:p>
          <a:p>
            <a:r>
              <a:rPr lang="en-US" sz="1600" i="1" dirty="0" smtClean="0"/>
              <a:t>		&lt;/lemonade&gt; </a:t>
            </a:r>
          </a:p>
          <a:p>
            <a:r>
              <a:rPr lang="en-US" sz="1600" i="1" dirty="0" smtClean="0"/>
              <a:t>		&lt;pop&gt; </a:t>
            </a:r>
          </a:p>
          <a:p>
            <a:r>
              <a:rPr lang="en-US" sz="1600" i="1" dirty="0" smtClean="0"/>
              <a:t>			&lt;price&gt;$1.50&lt;/price&gt; </a:t>
            </a:r>
          </a:p>
          <a:p>
            <a:r>
              <a:rPr lang="en-US" sz="1600" i="1" dirty="0" smtClean="0"/>
              <a:t>			&lt;amount&gt;10&lt;/amount&gt; </a:t>
            </a:r>
          </a:p>
          <a:p>
            <a:r>
              <a:rPr lang="en-US" sz="1600" i="1" dirty="0" smtClean="0"/>
              <a:t>		&lt;/pop&gt; </a:t>
            </a:r>
          </a:p>
          <a:p>
            <a:r>
              <a:rPr lang="en-US" sz="1600" i="1" dirty="0" smtClean="0"/>
              <a:t>	&lt;/drink&gt; </a:t>
            </a:r>
          </a:p>
          <a:p>
            <a:r>
              <a:rPr lang="en-US" sz="1600" i="1" dirty="0" smtClean="0"/>
              <a:t>	&lt;snack&gt; </a:t>
            </a:r>
          </a:p>
          <a:p>
            <a:r>
              <a:rPr lang="en-US" sz="1600" i="1" dirty="0" smtClean="0"/>
              <a:t>		&lt;chips&gt; </a:t>
            </a:r>
          </a:p>
          <a:p>
            <a:r>
              <a:rPr lang="en-US" sz="1600" i="1" dirty="0" smtClean="0"/>
              <a:t>			&lt;price&gt;$4.50&lt;/price&gt; </a:t>
            </a:r>
          </a:p>
          <a:p>
            <a:r>
              <a:rPr lang="en-US" sz="1600" i="1" dirty="0" smtClean="0"/>
              <a:t>			&lt;amount&gt;60&lt;/amount&gt; </a:t>
            </a:r>
          </a:p>
          <a:p>
            <a:r>
              <a:rPr lang="en-US" sz="1600" i="1" dirty="0" smtClean="0"/>
              <a:t>		&lt;/chips&gt; </a:t>
            </a:r>
          </a:p>
          <a:p>
            <a:r>
              <a:rPr lang="en-US" sz="1600" i="1" dirty="0" smtClean="0"/>
              <a:t>	&lt;/snack&gt; </a:t>
            </a:r>
          </a:p>
          <a:p>
            <a:r>
              <a:rPr lang="en-US" sz="1600" i="1" dirty="0" smtClean="0"/>
              <a:t>&lt;/inventory&gt;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Structure d’un document XML (4/5)</a:t>
            </a:r>
            <a:endParaRPr lang="fr-FR" sz="3300" dirty="0"/>
          </a:p>
        </p:txBody>
      </p:sp>
      <p:graphicFrame>
        <p:nvGraphicFramePr>
          <p:cNvPr id="4" name="Diagram 4"/>
          <p:cNvGraphicFramePr/>
          <p:nvPr/>
        </p:nvGraphicFramePr>
        <p:xfrm>
          <a:off x="533400" y="990600"/>
          <a:ext cx="8001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Exemple:</a:t>
            </a:r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Sommaire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Origine et fondements de XML</a:t>
            </a:r>
          </a:p>
          <a:p>
            <a:endParaRPr lang="fr-FR" sz="1600" dirty="0"/>
          </a:p>
          <a:p>
            <a:r>
              <a:rPr lang="fr-FR" sz="2400" dirty="0" smtClean="0"/>
              <a:t>XML par rapport à HTML</a:t>
            </a:r>
          </a:p>
          <a:p>
            <a:endParaRPr lang="fr-FR" sz="1600" dirty="0" smtClean="0"/>
          </a:p>
          <a:p>
            <a:r>
              <a:rPr lang="fr-FR" sz="2400" dirty="0" smtClean="0"/>
              <a:t>Outils</a:t>
            </a:r>
          </a:p>
          <a:p>
            <a:endParaRPr lang="fr-FR" sz="1600" dirty="0"/>
          </a:p>
          <a:p>
            <a:r>
              <a:rPr lang="fr-FR" sz="2400" dirty="0" smtClean="0"/>
              <a:t>RSS</a:t>
            </a:r>
          </a:p>
          <a:p>
            <a:endParaRPr lang="fr-FR" sz="1600" dirty="0" smtClean="0"/>
          </a:p>
          <a:p>
            <a:r>
              <a:rPr lang="fr-FR" sz="2400" dirty="0" smtClean="0"/>
              <a:t>Domaines d’utilisation</a:t>
            </a:r>
          </a:p>
          <a:p>
            <a:endParaRPr lang="fr-FR" sz="2400" dirty="0"/>
          </a:p>
          <a:p>
            <a:r>
              <a:rPr lang="fr-FR" sz="2400" dirty="0" smtClean="0"/>
              <a:t>Objectifs et apports</a:t>
            </a:r>
          </a:p>
          <a:p>
            <a:endParaRPr lang="fr-FR" sz="1600" dirty="0"/>
          </a:p>
          <a:p>
            <a:r>
              <a:rPr lang="fr-FR" sz="2400" dirty="0" err="1" smtClean="0"/>
              <a:t>Parsers</a:t>
            </a:r>
            <a:r>
              <a:rPr lang="fr-FR" sz="2400" dirty="0" smtClean="0"/>
              <a:t> XML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Structure d’un document XML (5/5)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209925" y="2133600"/>
            <a:ext cx="3779838" cy="284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3214688" y="3500438"/>
            <a:ext cx="3779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1403350" y="2525713"/>
            <a:ext cx="165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prologue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873125" y="4152900"/>
            <a:ext cx="2289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corps du document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3849688" y="2622550"/>
            <a:ext cx="25431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déclaration de version</a:t>
            </a:r>
          </a:p>
        </p:txBody>
      </p:sp>
      <p:sp>
        <p:nvSpPr>
          <p:cNvPr id="31753" name="Text Box 12"/>
          <p:cNvSpPr txBox="1">
            <a:spLocks noChangeArrowheads="1"/>
          </p:cNvSpPr>
          <p:nvPr/>
        </p:nvSpPr>
        <p:spPr bwMode="auto">
          <a:xfrm>
            <a:off x="4705350" y="3055938"/>
            <a:ext cx="7048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DTD</a:t>
            </a:r>
          </a:p>
        </p:txBody>
      </p:sp>
      <p:sp>
        <p:nvSpPr>
          <p:cNvPr id="31754" name="Text Box 13"/>
          <p:cNvSpPr txBox="1">
            <a:spLocks noChangeArrowheads="1"/>
          </p:cNvSpPr>
          <p:nvPr/>
        </p:nvSpPr>
        <p:spPr bwMode="auto">
          <a:xfrm>
            <a:off x="4473575" y="3905250"/>
            <a:ext cx="1749425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i="1">
                <a:latin typeface="Times New Roman" pitchFamily="18" charset="0"/>
              </a:rPr>
              <a:t>&lt;racine&gt;</a:t>
            </a:r>
          </a:p>
          <a:p>
            <a:pPr>
              <a:spcBef>
                <a:spcPct val="50000"/>
              </a:spcBef>
            </a:pPr>
            <a:endParaRPr lang="fr-FR" sz="900" i="1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fr-FR" i="1">
                <a:latin typeface="Times New Roman" pitchFamily="18" charset="0"/>
              </a:rPr>
              <a:t>&lt;/racine&gt;</a:t>
            </a:r>
          </a:p>
        </p:txBody>
      </p:sp>
      <p:sp>
        <p:nvSpPr>
          <p:cNvPr id="31756" name="Text Box 17"/>
          <p:cNvSpPr txBox="1">
            <a:spLocks noChangeArrowheads="1"/>
          </p:cNvSpPr>
          <p:nvPr/>
        </p:nvSpPr>
        <p:spPr bwMode="auto">
          <a:xfrm>
            <a:off x="4208463" y="2179638"/>
            <a:ext cx="185578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déclaration XML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Mise en œuvre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084763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400" dirty="0" smtClean="0"/>
              <a:t>Exemple: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000" i="1" dirty="0" smtClean="0">
                <a:latin typeface="Times New Roman" pitchFamily="18" charset="0"/>
              </a:rPr>
              <a:t>fichier test.xml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&lt;?</a:t>
            </a:r>
            <a:r>
              <a:rPr lang="fr-FR" sz="1400" i="1" dirty="0" err="1" smtClean="0">
                <a:latin typeface="Times New Roman" pitchFamily="18" charset="0"/>
              </a:rPr>
              <a:t>xml</a:t>
            </a:r>
            <a:r>
              <a:rPr lang="fr-FR" sz="1400" i="1" dirty="0" smtClean="0">
                <a:latin typeface="Times New Roman" pitchFamily="18" charset="0"/>
              </a:rPr>
              <a:t> version="1.0" </a:t>
            </a:r>
            <a:r>
              <a:rPr lang="fr-FR" sz="1400" i="1" dirty="0" err="1" smtClean="0">
                <a:latin typeface="Times New Roman" pitchFamily="18" charset="0"/>
              </a:rPr>
              <a:t>encoding</a:t>
            </a:r>
            <a:r>
              <a:rPr lang="fr-FR" sz="1400" i="1" dirty="0" smtClean="0">
                <a:latin typeface="Times New Roman" pitchFamily="18" charset="0"/>
              </a:rPr>
              <a:t>="UTF-8"?&gt;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&lt;livre </a:t>
            </a:r>
            <a:r>
              <a:rPr lang="fr-FR" sz="1400" i="1" dirty="0" err="1" smtClean="0">
                <a:latin typeface="Times New Roman" pitchFamily="18" charset="0"/>
              </a:rPr>
              <a:t>isbn</a:t>
            </a:r>
            <a:r>
              <a:rPr lang="fr-FR" sz="1400" i="1" dirty="0" smtClean="0">
                <a:latin typeface="Times New Roman" pitchFamily="18" charset="0"/>
              </a:rPr>
              <a:t>="100" Publication="janvier"&gt;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	&lt;</a:t>
            </a:r>
            <a:r>
              <a:rPr lang="fr-FR" sz="1400" i="1" dirty="0" err="1" smtClean="0">
                <a:latin typeface="Times New Roman" pitchFamily="18" charset="0"/>
              </a:rPr>
              <a:t>editeur</a:t>
            </a:r>
            <a:r>
              <a:rPr lang="fr-FR" sz="1400" i="1" dirty="0" smtClean="0">
                <a:latin typeface="Times New Roman" pitchFamily="18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		&lt;nom&gt;Flammarion&lt;/nom&gt;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	&lt;/</a:t>
            </a:r>
            <a:r>
              <a:rPr lang="fr-FR" sz="1400" i="1" dirty="0" err="1" smtClean="0">
                <a:latin typeface="Times New Roman" pitchFamily="18" charset="0"/>
              </a:rPr>
              <a:t>editeur</a:t>
            </a:r>
            <a:r>
              <a:rPr lang="fr-FR" sz="1400" i="1" dirty="0" smtClean="0">
                <a:latin typeface="Times New Roman" pitchFamily="18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	&lt;genre id="c1"&gt;SF&lt;/genre&gt;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	&lt;titre </a:t>
            </a:r>
            <a:r>
              <a:rPr lang="fr-FR" sz="1400" i="1" dirty="0" err="1" smtClean="0">
                <a:latin typeface="Times New Roman" pitchFamily="18" charset="0"/>
              </a:rPr>
              <a:t>lang</a:t>
            </a:r>
            <a:r>
              <a:rPr lang="fr-FR" sz="1400" i="1" dirty="0" smtClean="0">
                <a:latin typeface="Times New Roman" pitchFamily="18" charset="0"/>
              </a:rPr>
              <a:t>="FR"&gt;Le seigneur des anneaux&lt;/titre&gt;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	&lt;titre </a:t>
            </a:r>
            <a:r>
              <a:rPr lang="fr-FR" sz="1400" i="1" dirty="0" err="1" smtClean="0">
                <a:latin typeface="Times New Roman" pitchFamily="18" charset="0"/>
              </a:rPr>
              <a:t>lang</a:t>
            </a:r>
            <a:r>
              <a:rPr lang="fr-FR" sz="1400" i="1" dirty="0" smtClean="0">
                <a:latin typeface="Times New Roman" pitchFamily="18" charset="0"/>
              </a:rPr>
              <a:t>="EN"&gt;The Lord of the rings&lt;/titre&gt;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	&lt;auteurs&gt;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		&lt;auteur&gt;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		     &lt;titre&gt;Docteur&lt;/titre&gt;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		     &lt;nom&gt;Tolkien&lt;/nom&gt;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		     &lt;</a:t>
            </a:r>
            <a:r>
              <a:rPr lang="fr-FR" sz="1400" i="1" dirty="0" err="1" smtClean="0">
                <a:latin typeface="Times New Roman" pitchFamily="18" charset="0"/>
              </a:rPr>
              <a:t>prenomA</a:t>
            </a:r>
            <a:r>
              <a:rPr lang="fr-FR" sz="1400" i="1" dirty="0" smtClean="0">
                <a:latin typeface="Times New Roman" pitchFamily="18" charset="0"/>
              </a:rPr>
              <a:t>&gt;JRK&lt;/</a:t>
            </a:r>
            <a:r>
              <a:rPr lang="fr-FR" sz="1400" i="1" dirty="0" err="1" smtClean="0">
                <a:latin typeface="Times New Roman" pitchFamily="18" charset="0"/>
              </a:rPr>
              <a:t>prenomA</a:t>
            </a:r>
            <a:r>
              <a:rPr lang="fr-FR" sz="1400" i="1" dirty="0" smtClean="0">
                <a:latin typeface="Times New Roman" pitchFamily="18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		&lt;/auteur&gt;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	&lt;/auteurs&gt;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&lt;livre&gt;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09864" y="1600200"/>
            <a:ext cx="4038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fr-FR" sz="2400" dirty="0" smtClean="0"/>
          </a:p>
          <a:p>
            <a:pPr lvl="1">
              <a:lnSpc>
                <a:spcPct val="80000"/>
              </a:lnSpc>
            </a:pPr>
            <a:r>
              <a:rPr lang="fr-FR" sz="2000" dirty="0" smtClean="0"/>
              <a:t>le navigateur affiche: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5148064" y="2348954"/>
          <a:ext cx="3786188" cy="3816350"/>
        </p:xfrm>
        <a:graphic>
          <a:graphicData uri="http://schemas.openxmlformats.org/presentationml/2006/ole">
            <p:oleObj spid="_x0000_s1026" name="Image bitmap" r:id="rId3" imgW="4847619" imgH="4885714" progId="PBrush">
              <p:embed/>
            </p:oleObj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2"/>
          <p:cNvSpPr/>
          <p:nvPr/>
        </p:nvSpPr>
        <p:spPr>
          <a:xfrm>
            <a:off x="642910" y="2357430"/>
            <a:ext cx="7858180" cy="4286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Sommaire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Origine et fondements de XML:</a:t>
            </a:r>
          </a:p>
          <a:p>
            <a:pPr lvl="1">
              <a:buNone/>
            </a:pPr>
            <a:r>
              <a:rPr lang="fr-FR" sz="2000" dirty="0" smtClean="0"/>
              <a:t>Introduction</a:t>
            </a:r>
          </a:p>
          <a:p>
            <a:pPr lvl="1">
              <a:buNone/>
            </a:pPr>
            <a:r>
              <a:rPr lang="fr-FR" sz="2000" dirty="0" smtClean="0"/>
              <a:t>Syntaxe</a:t>
            </a:r>
          </a:p>
          <a:p>
            <a:pPr lvl="1">
              <a:buNone/>
            </a:pPr>
            <a:r>
              <a:rPr lang="fr-FR" sz="2000" dirty="0" smtClean="0"/>
              <a:t>Structure</a:t>
            </a: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Caractéristiques du métalangage (1/8)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847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fr-FR" sz="2400" dirty="0" smtClean="0"/>
              <a:t>Le prologue doit contenir: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la déclaration de version: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&lt;?</a:t>
            </a:r>
            <a:r>
              <a:rPr lang="fr-FR" sz="1800" i="1" dirty="0" err="1" smtClean="0">
                <a:latin typeface="Times New Roman" pitchFamily="18" charset="0"/>
              </a:rPr>
              <a:t>xml</a:t>
            </a:r>
            <a:r>
              <a:rPr lang="fr-FR" sz="1800" i="1" dirty="0" smtClean="0">
                <a:latin typeface="Times New Roman" pitchFamily="18" charset="0"/>
              </a:rPr>
              <a:t> version=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"1.0"  ?</a:t>
            </a:r>
            <a:r>
              <a:rPr lang="fr-FR" sz="1800" i="1" dirty="0" smtClean="0">
                <a:latin typeface="Times New Roman" pitchFamily="18" charset="0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endParaRPr lang="fr-FR" sz="1600" i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400" dirty="0" smtClean="0"/>
              <a:t>Le prologue peut contenir: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codification du contenu: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fr-FR" sz="1800" dirty="0" smtClean="0"/>
              <a:t>encodage </a:t>
            </a:r>
            <a:r>
              <a:rPr lang="fr-FR" sz="1800" i="1" dirty="0" smtClean="0">
                <a:latin typeface="Times New Roman" pitchFamily="18" charset="0"/>
              </a:rPr>
              <a:t>UTF-8</a:t>
            </a:r>
            <a:r>
              <a:rPr lang="fr-FR" sz="1800" dirty="0" smtClean="0"/>
              <a:t>, </a:t>
            </a:r>
            <a:r>
              <a:rPr lang="fr-FR" sz="1800" i="1" dirty="0" smtClean="0">
                <a:latin typeface="Times New Roman" pitchFamily="18" charset="0"/>
              </a:rPr>
              <a:t>UTF-16</a:t>
            </a:r>
            <a:r>
              <a:rPr lang="fr-FR" sz="1800" dirty="0" smtClean="0"/>
              <a:t>, autres jeux de caractères: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</a:t>
            </a:r>
            <a:r>
              <a:rPr lang="fr-FR" sz="1600" i="1" dirty="0" err="1" smtClean="0">
                <a:latin typeface="Times New Roman" pitchFamily="18" charset="0"/>
              </a:rPr>
              <a:t>encoding</a:t>
            </a:r>
            <a:r>
              <a:rPr lang="fr-FR" sz="1600" i="1" dirty="0" smtClean="0">
                <a:latin typeface="Times New Roman" pitchFamily="18" charset="0"/>
              </a:rPr>
              <a:t>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encodingType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>
                <a:cs typeface="Times New Roman" pitchFamily="18" charset="0"/>
              </a:rPr>
              <a:t>sans indication, le document </a:t>
            </a:r>
            <a:r>
              <a:rPr lang="en-US" sz="1600" dirty="0" err="1" smtClean="0">
                <a:cs typeface="Times New Roman" pitchFamily="18" charset="0"/>
              </a:rPr>
              <a:t>est</a:t>
            </a:r>
            <a:r>
              <a:rPr lang="en-US" sz="1600" dirty="0" smtClean="0">
                <a:cs typeface="Times New Roman" pitchFamily="18" charset="0"/>
              </a:rPr>
              <a:t> en UTF-8.</a:t>
            </a:r>
            <a:endParaRPr lang="fr-FR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la déclaration de la DTD: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sz="1800" i="1" dirty="0" err="1" smtClean="0">
                <a:latin typeface="Times New Roman" pitchFamily="18" charset="0"/>
              </a:rPr>
              <a:t>standalone</a:t>
            </a:r>
            <a:r>
              <a:rPr lang="fr-FR" sz="1800" i="1" dirty="0" smtClean="0">
                <a:latin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yes|no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fr-FR" sz="1800" i="1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des commentaires: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&lt;!-- je suis un commentaire --&gt;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des instructions de traitement: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&lt;?</a:t>
            </a:r>
            <a:r>
              <a:rPr lang="fr-FR" sz="1800" i="1" dirty="0" err="1" smtClean="0">
                <a:latin typeface="Times New Roman" pitchFamily="18" charset="0"/>
              </a:rPr>
              <a:t>xml</a:t>
            </a:r>
            <a:r>
              <a:rPr lang="fr-FR" sz="1800" i="1" dirty="0" smtClean="0">
                <a:latin typeface="Times New Roman" pitchFamily="18" charset="0"/>
              </a:rPr>
              <a:t>-</a:t>
            </a:r>
            <a:r>
              <a:rPr lang="fr-FR" sz="1800" i="1" dirty="0" err="1" smtClean="0">
                <a:latin typeface="Times New Roman" pitchFamily="18" charset="0"/>
              </a:rPr>
              <a:t>stylesheet</a:t>
            </a:r>
            <a:r>
              <a:rPr lang="fr-FR" sz="1800" i="1" dirty="0" smtClean="0">
                <a:latin typeface="Times New Roman" pitchFamily="18" charset="0"/>
              </a:rPr>
              <a:t> type=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err="1" smtClean="0">
                <a:latin typeface="Times New Roman" pitchFamily="18" charset="0"/>
              </a:rPr>
              <a:t>text</a:t>
            </a:r>
            <a:r>
              <a:rPr lang="fr-FR" sz="1800" i="1" dirty="0" smtClean="0">
                <a:latin typeface="Times New Roman" pitchFamily="18" charset="0"/>
              </a:rPr>
              <a:t>/</a:t>
            </a:r>
            <a:r>
              <a:rPr lang="fr-FR" sz="1800" i="1" dirty="0" err="1" smtClean="0">
                <a:latin typeface="Times New Roman" pitchFamily="18" charset="0"/>
              </a:rPr>
              <a:t>css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 </a:t>
            </a:r>
            <a:r>
              <a:rPr lang="fr-FR" sz="1800" i="1" dirty="0" err="1" smtClean="0">
                <a:latin typeface="Times New Roman" pitchFamily="18" charset="0"/>
              </a:rPr>
              <a:t>href</a:t>
            </a:r>
            <a:r>
              <a:rPr lang="fr-FR" sz="1800" i="1" dirty="0" smtClean="0">
                <a:latin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MonStyle.css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 ?&gt;</a:t>
            </a:r>
          </a:p>
        </p:txBody>
      </p:sp>
      <p:sp>
        <p:nvSpPr>
          <p:cNvPr id="32774" name="AutoShape 5"/>
          <p:cNvSpPr>
            <a:spLocks noChangeArrowheads="1"/>
          </p:cNvSpPr>
          <p:nvPr/>
        </p:nvSpPr>
        <p:spPr bwMode="auto">
          <a:xfrm>
            <a:off x="5184775" y="1409700"/>
            <a:ext cx="3849688" cy="193357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800" dirty="0"/>
          </a:p>
          <a:p>
            <a:pPr algn="ctr"/>
            <a:r>
              <a:rPr lang="fr-FR" sz="1400" dirty="0"/>
              <a:t>en 2004, la version 1.1 est </a:t>
            </a:r>
          </a:p>
          <a:p>
            <a:pPr algn="ctr"/>
            <a:r>
              <a:rPr lang="fr-FR" sz="1400" dirty="0"/>
              <a:t>sortie, mais ne change en rien </a:t>
            </a:r>
          </a:p>
          <a:p>
            <a:pPr algn="ctr"/>
            <a:r>
              <a:rPr lang="fr-FR" sz="1400" dirty="0"/>
              <a:t>les bases XML</a:t>
            </a:r>
          </a:p>
        </p:txBody>
      </p:sp>
      <p:sp>
        <p:nvSpPr>
          <p:cNvPr id="32775" name="AutoShape 6"/>
          <p:cNvSpPr>
            <a:spLocks noChangeArrowheads="1"/>
          </p:cNvSpPr>
          <p:nvPr/>
        </p:nvSpPr>
        <p:spPr bwMode="auto">
          <a:xfrm>
            <a:off x="5389594" y="3929066"/>
            <a:ext cx="3683000" cy="1687513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800" i="1" dirty="0">
              <a:latin typeface="Times New Roman" pitchFamily="18" charset="0"/>
            </a:endParaRPr>
          </a:p>
          <a:p>
            <a:pPr algn="ctr"/>
            <a:r>
              <a:rPr lang="fr-FR" sz="1400" i="1" dirty="0" err="1">
                <a:latin typeface="Times New Roman" pitchFamily="18" charset="0"/>
              </a:rPr>
              <a:t>yes</a:t>
            </a:r>
            <a:r>
              <a:rPr lang="fr-FR" sz="1400" dirty="0"/>
              <a:t>: le document est </a:t>
            </a:r>
          </a:p>
          <a:p>
            <a:pPr algn="ctr"/>
            <a:r>
              <a:rPr lang="fr-FR" sz="1400" dirty="0"/>
              <a:t>autonome et ne nécessite</a:t>
            </a:r>
          </a:p>
          <a:p>
            <a:pPr algn="ctr"/>
            <a:r>
              <a:rPr lang="fr-FR" sz="1400" dirty="0"/>
              <a:t>pas de DTD externe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Caractéristiques du métalangage (2/8)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9150" cy="4525963"/>
          </a:xfrm>
        </p:spPr>
        <p:txBody>
          <a:bodyPr/>
          <a:lstStyle/>
          <a:p>
            <a:pPr eaLnBrk="1" hangingPunct="1"/>
            <a:r>
              <a:rPr lang="fr-FR" sz="2400" dirty="0" smtClean="0"/>
              <a:t>Prologue:</a:t>
            </a:r>
          </a:p>
          <a:p>
            <a:pPr lvl="1" eaLnBrk="1" hangingPunct="1"/>
            <a:r>
              <a:rPr lang="fr-FR" sz="2000" dirty="0" smtClean="0"/>
              <a:t>doit être spécifié avant tout autre élément:</a:t>
            </a:r>
          </a:p>
          <a:p>
            <a:pPr lvl="2" eaLnBrk="1" hangingPunct="1"/>
            <a:r>
              <a:rPr lang="fr-FR" sz="1800" dirty="0" smtClean="0"/>
              <a:t>le </a:t>
            </a:r>
            <a:r>
              <a:rPr lang="en-US" sz="1800" dirty="0" smtClean="0">
                <a:cs typeface="Times New Roman" pitchFamily="18" charset="0"/>
              </a:rPr>
              <a:t>"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dirty="0" smtClean="0">
                <a:cs typeface="Times New Roman" pitchFamily="18" charset="0"/>
              </a:rPr>
              <a:t>"</a:t>
            </a:r>
            <a:r>
              <a:rPr lang="en-US" sz="1800" i="1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doit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être</a:t>
            </a:r>
            <a:r>
              <a:rPr lang="en-US" sz="1800" dirty="0" smtClean="0">
                <a:cs typeface="Times New Roman" pitchFamily="18" charset="0"/>
              </a:rPr>
              <a:t> le premier </a:t>
            </a:r>
            <a:r>
              <a:rPr lang="en-US" sz="1800" dirty="0" err="1" smtClean="0">
                <a:cs typeface="Times New Roman" pitchFamily="18" charset="0"/>
              </a:rPr>
              <a:t>caractère</a:t>
            </a:r>
            <a:r>
              <a:rPr lang="en-US" sz="1800" dirty="0" smtClean="0">
                <a:cs typeface="Times New Roman" pitchFamily="18" charset="0"/>
              </a:rPr>
              <a:t> de la structure,</a:t>
            </a:r>
          </a:p>
          <a:p>
            <a:pPr lvl="1" eaLnBrk="1" hangingPunct="1"/>
            <a:r>
              <a:rPr lang="en-US" sz="2000" dirty="0" err="1" smtClean="0">
                <a:cs typeface="Times New Roman" pitchFamily="18" charset="0"/>
              </a:rPr>
              <a:t>exemple</a:t>
            </a:r>
            <a:r>
              <a:rPr lang="en-US" sz="2000" dirty="0" smtClean="0">
                <a:cs typeface="Times New Roman" pitchFamily="18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&lt;?xml version=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encoding=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UTF-8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standalone=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 ?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fr-FR" sz="1800" i="1" dirty="0" smtClean="0">
              <a:latin typeface="Times New Roman" pitchFamily="18" charset="0"/>
            </a:endParaRPr>
          </a:p>
          <a:p>
            <a:pPr eaLnBrk="1" hangingPunct="1"/>
            <a:endParaRPr lang="fr-FR" sz="1600" i="1" dirty="0" smtClean="0">
              <a:latin typeface="Times New Roman" pitchFamily="18" charset="0"/>
            </a:endParaRPr>
          </a:p>
          <a:p>
            <a:pPr eaLnBrk="1" hangingPunct="1"/>
            <a:r>
              <a:rPr lang="fr-FR" sz="2400" dirty="0" smtClean="0"/>
              <a:t>Balises:</a:t>
            </a:r>
          </a:p>
          <a:p>
            <a:pPr lvl="1" eaLnBrk="1" hangingPunct="1"/>
            <a:r>
              <a:rPr lang="fr-FR" sz="2000" dirty="0" smtClean="0"/>
              <a:t>marqueurs qui délimitent les données caractères,</a:t>
            </a:r>
          </a:p>
          <a:p>
            <a:pPr lvl="1" eaLnBrk="1" hangingPunct="1"/>
            <a:r>
              <a:rPr lang="fr-FR" sz="2000" dirty="0" smtClean="0"/>
              <a:t>métadonnées:</a:t>
            </a:r>
          </a:p>
          <a:p>
            <a:pPr lvl="2" eaLnBrk="1" hangingPunct="1"/>
            <a:r>
              <a:rPr lang="fr-FR" sz="1800" dirty="0" smtClean="0"/>
              <a:t>renseignent sur le contenu.</a:t>
            </a:r>
          </a:p>
          <a:p>
            <a:pPr lvl="1" eaLnBrk="1" hangingPunct="1"/>
            <a:r>
              <a:rPr lang="fr-FR" sz="2000" dirty="0" smtClean="0"/>
              <a:t>les éléments constituent l’architecture en arbre d’un élément </a:t>
            </a:r>
            <a:r>
              <a:rPr lang="fr-FR" sz="2000" dirty="0" err="1" smtClean="0"/>
              <a:t>xml</a:t>
            </a:r>
            <a:r>
              <a:rPr lang="fr-FR" sz="200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Caractéristiques du métalangage (3/8)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Métalangage:</a:t>
            </a:r>
          </a:p>
          <a:p>
            <a:pPr lvl="1" eaLnBrk="1" hangingPunct="1"/>
            <a:r>
              <a:rPr lang="fr-FR" sz="2000" dirty="0" smtClean="0"/>
              <a:t>pas d’éléments définis,</a:t>
            </a:r>
          </a:p>
          <a:p>
            <a:pPr lvl="1" eaLnBrk="1" hangingPunct="1"/>
            <a:r>
              <a:rPr lang="fr-FR" sz="2000" dirty="0" smtClean="0"/>
              <a:t>tout élément doit avoir un </a:t>
            </a:r>
            <a:r>
              <a:rPr lang="fr-FR" sz="2000" dirty="0" err="1" smtClean="0"/>
              <a:t>markup</a:t>
            </a:r>
            <a:r>
              <a:rPr lang="fr-FR" sz="2000" dirty="0" smtClean="0"/>
              <a:t> de début et de fin,</a:t>
            </a:r>
          </a:p>
          <a:p>
            <a:pPr lvl="1" eaLnBrk="1" hangingPunct="1"/>
            <a:r>
              <a:rPr lang="fr-FR" sz="2000" dirty="0"/>
              <a:t>l</a:t>
            </a:r>
            <a:r>
              <a:rPr lang="fr-FR" sz="2000" dirty="0" smtClean="0"/>
              <a:t>es </a:t>
            </a:r>
            <a:r>
              <a:rPr lang="fr-FR" sz="2000" dirty="0" err="1" smtClean="0"/>
              <a:t>markup</a:t>
            </a:r>
            <a:r>
              <a:rPr lang="fr-FR" sz="2000" dirty="0" smtClean="0"/>
              <a:t> XML sont sensibles à la casse,</a:t>
            </a:r>
          </a:p>
          <a:p>
            <a:pPr lvl="1" eaLnBrk="1" hangingPunct="1"/>
            <a:r>
              <a:rPr lang="fr-FR" sz="2000" dirty="0"/>
              <a:t>l</a:t>
            </a:r>
            <a:r>
              <a:rPr lang="fr-FR" sz="2000" dirty="0" smtClean="0"/>
              <a:t>es </a:t>
            </a:r>
            <a:r>
              <a:rPr lang="fr-FR" sz="2000" dirty="0" err="1" smtClean="0"/>
              <a:t>markup</a:t>
            </a:r>
            <a:r>
              <a:rPr lang="fr-FR" sz="2000" dirty="0" smtClean="0"/>
              <a:t> doivent être imbriqués proprement,</a:t>
            </a:r>
          </a:p>
          <a:p>
            <a:pPr lvl="1" eaLnBrk="1" hangingPunct="1"/>
            <a:r>
              <a:rPr lang="fr-FR" sz="2000" dirty="0" smtClean="0"/>
              <a:t>créés en fonction des besoins:</a:t>
            </a:r>
          </a:p>
          <a:p>
            <a:pPr lvl="2" eaLnBrk="1" hangingPunct="1"/>
            <a:r>
              <a:rPr lang="fr-FR" sz="1800" dirty="0" smtClean="0"/>
              <a:t>explicite.</a:t>
            </a:r>
          </a:p>
          <a:p>
            <a:pPr lvl="1" eaLnBrk="1" hangingPunct="1"/>
            <a:r>
              <a:rPr lang="fr-FR" sz="2000" dirty="0" smtClean="0"/>
              <a:t>adaptés au besoin de structuration du document,</a:t>
            </a:r>
          </a:p>
          <a:p>
            <a:pPr lvl="1"/>
            <a:r>
              <a:rPr lang="fr-FR" sz="2000" dirty="0"/>
              <a:t>l</a:t>
            </a:r>
            <a:r>
              <a:rPr lang="fr-FR" sz="2000" dirty="0" smtClean="0"/>
              <a:t>es attributs sont délimités par des </a:t>
            </a:r>
            <a:r>
              <a:rPr lang="fr-FR" sz="2000" dirty="0" err="1" smtClean="0"/>
              <a:t>quotes</a:t>
            </a:r>
            <a:r>
              <a:rPr lang="fr-FR" sz="2000" dirty="0" smtClean="0"/>
              <a:t> " ".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Caractéristiques du métalangage (4/8)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Les éléments doivent avoir un </a:t>
            </a:r>
            <a:r>
              <a:rPr lang="fr-FR" sz="2400" dirty="0" err="1" smtClean="0"/>
              <a:t>markup</a:t>
            </a:r>
            <a:r>
              <a:rPr lang="fr-FR" sz="2400" dirty="0" smtClean="0"/>
              <a:t> d’ouverture et de fermeture:</a:t>
            </a:r>
            <a:endParaRPr lang="fr-FR" sz="2400" dirty="0"/>
          </a:p>
        </p:txBody>
      </p:sp>
      <p:graphicFrame>
        <p:nvGraphicFramePr>
          <p:cNvPr id="4" name="Diagram 6"/>
          <p:cNvGraphicFramePr/>
          <p:nvPr>
            <p:extLst>
              <p:ext uri="{D42A27DB-BD31-4B8C-83A1-F6EECF244321}">
                <p14:modId xmlns="" xmlns:p14="http://schemas.microsoft.com/office/powerpoint/2010/main" val="2372631736"/>
              </p:ext>
            </p:extLst>
          </p:nvPr>
        </p:nvGraphicFramePr>
        <p:xfrm>
          <a:off x="1066800" y="1355740"/>
          <a:ext cx="60960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8"/>
          <p:cNvGrpSpPr/>
          <p:nvPr/>
        </p:nvGrpSpPr>
        <p:grpSpPr>
          <a:xfrm>
            <a:off x="1219200" y="4648222"/>
            <a:ext cx="7139014" cy="977898"/>
            <a:chOff x="990600" y="5105400"/>
            <a:chExt cx="7139014" cy="685800"/>
          </a:xfrm>
        </p:grpSpPr>
        <p:sp>
          <p:nvSpPr>
            <p:cNvPr id="6" name="Rounded Rectangle 7"/>
            <p:cNvSpPr/>
            <p:nvPr/>
          </p:nvSpPr>
          <p:spPr>
            <a:xfrm>
              <a:off x="990600" y="5105400"/>
              <a:ext cx="6248400" cy="6858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347814" y="5249972"/>
              <a:ext cx="6781800" cy="453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&lt;p&gt;This is a paragraph&lt;/p&gt;</a:t>
              </a:r>
              <a:br>
                <a:rPr lang="en-US" dirty="0" smtClean="0"/>
              </a:br>
              <a:r>
                <a:rPr lang="en-US" dirty="0" smtClean="0"/>
                <a:t>&lt;p&gt;This is another paragraph&lt;/p&gt;</a:t>
              </a:r>
            </a:p>
          </p:txBody>
        </p:sp>
      </p:grp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Caractéristiques du métalangage (5/8)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Sensible à la casse:</a:t>
            </a:r>
            <a:endParaRPr lang="fr-FR" sz="2400" dirty="0"/>
          </a:p>
        </p:txBody>
      </p:sp>
      <p:graphicFrame>
        <p:nvGraphicFramePr>
          <p:cNvPr id="7" name="Diagram 5"/>
          <p:cNvGraphicFramePr/>
          <p:nvPr>
            <p:extLst>
              <p:ext uri="{D42A27DB-BD31-4B8C-83A1-F6EECF244321}">
                <p14:modId xmlns="" xmlns:p14="http://schemas.microsoft.com/office/powerpoint/2010/main" val="2564285293"/>
              </p:ext>
            </p:extLst>
          </p:nvPr>
        </p:nvGraphicFramePr>
        <p:xfrm>
          <a:off x="928662" y="2500306"/>
          <a:ext cx="7467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Caractéristiques du métalangage (6/8)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Imbrications des </a:t>
            </a:r>
            <a:r>
              <a:rPr lang="fr-FR" sz="2400" dirty="0" err="1" smtClean="0"/>
              <a:t>markup</a:t>
            </a:r>
            <a:r>
              <a:rPr lang="fr-FR" sz="2400" dirty="0" smtClean="0"/>
              <a:t>:</a:t>
            </a:r>
            <a:endParaRPr lang="fr-FR" sz="2400" dirty="0"/>
          </a:p>
        </p:txBody>
      </p:sp>
      <p:graphicFrame>
        <p:nvGraphicFramePr>
          <p:cNvPr id="4" name="Diagram 4"/>
          <p:cNvGraphicFramePr/>
          <p:nvPr>
            <p:extLst>
              <p:ext uri="{D42A27DB-BD31-4B8C-83A1-F6EECF244321}">
                <p14:modId xmlns="" xmlns:p14="http://schemas.microsoft.com/office/powerpoint/2010/main" val="242906360"/>
              </p:ext>
            </p:extLst>
          </p:nvPr>
        </p:nvGraphicFramePr>
        <p:xfrm>
          <a:off x="457200" y="1501914"/>
          <a:ext cx="77724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Caractéristiques du métalangage (7/8)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Valeur des attributs entre </a:t>
            </a:r>
            <a:r>
              <a:rPr lang="fr-FR" sz="2400" dirty="0" err="1" smtClean="0"/>
              <a:t>quote</a:t>
            </a:r>
            <a:r>
              <a:rPr lang="fr-FR" sz="2400" dirty="0" smtClean="0"/>
              <a:t> (simple ou double):</a:t>
            </a:r>
            <a:endParaRPr lang="fr-FR" sz="2400" dirty="0"/>
          </a:p>
        </p:txBody>
      </p:sp>
      <p:graphicFrame>
        <p:nvGraphicFramePr>
          <p:cNvPr id="4" name="Diagram 5"/>
          <p:cNvGraphicFramePr/>
          <p:nvPr>
            <p:extLst>
              <p:ext uri="{D42A27DB-BD31-4B8C-83A1-F6EECF244321}">
                <p14:modId xmlns="" xmlns:p14="http://schemas.microsoft.com/office/powerpoint/2010/main" val="131160838"/>
              </p:ext>
            </p:extLst>
          </p:nvPr>
        </p:nvGraphicFramePr>
        <p:xfrm>
          <a:off x="762000" y="2143132"/>
          <a:ext cx="7543800" cy="5214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2"/>
          <p:cNvSpPr/>
          <p:nvPr/>
        </p:nvSpPr>
        <p:spPr>
          <a:xfrm>
            <a:off x="642910" y="2000240"/>
            <a:ext cx="7858180" cy="4286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Sommaire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Origine et fondements de XML:</a:t>
            </a:r>
          </a:p>
          <a:p>
            <a:pPr lvl="1">
              <a:buNone/>
            </a:pPr>
            <a:r>
              <a:rPr lang="fr-FR" sz="2000" dirty="0" smtClean="0"/>
              <a:t>Introduction</a:t>
            </a:r>
          </a:p>
          <a:p>
            <a:pPr lvl="1">
              <a:buNone/>
            </a:pPr>
            <a:r>
              <a:rPr lang="fr-FR" sz="2000" dirty="0" smtClean="0"/>
              <a:t>Syntaxe</a:t>
            </a:r>
          </a:p>
          <a:p>
            <a:pPr lvl="1">
              <a:buNone/>
            </a:pPr>
            <a:r>
              <a:rPr lang="fr-FR" sz="2000" dirty="0" smtClean="0"/>
              <a:t>Structure</a:t>
            </a: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Caractéristiques du métalangage (8/8)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Règle de conception stricte:</a:t>
            </a:r>
          </a:p>
          <a:p>
            <a:pPr lvl="1"/>
            <a:r>
              <a:rPr lang="fr-FR" sz="2000" dirty="0" smtClean="0"/>
              <a:t>syntaxe et structuration,</a:t>
            </a:r>
          </a:p>
          <a:p>
            <a:pPr lvl="1"/>
            <a:r>
              <a:rPr lang="fr-FR" sz="2000" dirty="0" smtClean="0"/>
              <a:t>simplification des logiciels utilisant XML.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Un métalangage (1/4)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smtClean="0"/>
              <a:t>Définir de nouveaux langages:</a:t>
            </a:r>
          </a:p>
          <a:p>
            <a:pPr lvl="1" eaLnBrk="1" hangingPunct="1"/>
            <a:r>
              <a:rPr lang="fr-FR" sz="2000" smtClean="0"/>
              <a:t>par des expressions et une sémantique des données,</a:t>
            </a:r>
          </a:p>
          <a:p>
            <a:pPr lvl="1" eaLnBrk="1" hangingPunct="1"/>
            <a:r>
              <a:rPr lang="fr-FR" sz="2000" smtClean="0"/>
              <a:t>propres à un type d’application ou à un secteur d’activité:</a:t>
            </a:r>
          </a:p>
          <a:p>
            <a:pPr lvl="2" eaLnBrk="1" hangingPunct="1"/>
            <a:r>
              <a:rPr lang="fr-FR" sz="1800" smtClean="0"/>
              <a:t>MathML,</a:t>
            </a:r>
            <a:endParaRPr lang="fr-FR" sz="1600" i="1" smtClean="0">
              <a:latin typeface="Times New Roman" pitchFamily="18" charset="0"/>
            </a:endParaRPr>
          </a:p>
          <a:p>
            <a:pPr lvl="2" eaLnBrk="1" hangingPunct="1"/>
            <a:r>
              <a:rPr lang="fr-FR" sz="1800" smtClean="0"/>
              <a:t>Wireless Markup Language (WML),</a:t>
            </a:r>
          </a:p>
          <a:p>
            <a:pPr lvl="2" eaLnBrk="1" hangingPunct="1"/>
            <a:r>
              <a:rPr lang="fr-FR" sz="1800" smtClean="0"/>
              <a:t>Scalable Vector Graphics (SVG),</a:t>
            </a:r>
          </a:p>
          <a:p>
            <a:pPr lvl="2" eaLnBrk="1" hangingPunct="1"/>
            <a:r>
              <a:rPr lang="fr-FR" sz="1800" smtClean="0"/>
              <a:t>FInancial Markup eXchange (FIXML),</a:t>
            </a:r>
          </a:p>
          <a:p>
            <a:pPr lvl="2" eaLnBrk="1" hangingPunct="1"/>
            <a:r>
              <a:rPr lang="fr-FR" sz="180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Un métalangage (2/4)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Exemple </a:t>
            </a:r>
            <a:r>
              <a:rPr lang="fr-FR" sz="2400" dirty="0" err="1" smtClean="0"/>
              <a:t>MathML</a:t>
            </a:r>
            <a:r>
              <a:rPr lang="fr-FR" sz="2400" dirty="0" smtClean="0"/>
              <a:t>:</a:t>
            </a:r>
          </a:p>
          <a:p>
            <a:pPr lvl="1" eaLnBrk="1" hangingPunct="1">
              <a:buFontTx/>
              <a:buNone/>
            </a:pPr>
            <a:r>
              <a:rPr lang="fr-FR" sz="1600" i="1" dirty="0" smtClean="0">
                <a:latin typeface="Times New Roman" pitchFamily="18" charset="0"/>
              </a:rPr>
              <a:t>&lt;?</a:t>
            </a:r>
            <a:r>
              <a:rPr lang="fr-FR" sz="1600" i="1" dirty="0" err="1" smtClean="0">
                <a:latin typeface="Times New Roman" pitchFamily="18" charset="0"/>
              </a:rPr>
              <a:t>xml</a:t>
            </a:r>
            <a:r>
              <a:rPr lang="fr-FR" sz="1600" i="1" dirty="0" smtClean="0">
                <a:latin typeface="Times New Roman" pitchFamily="18" charset="0"/>
              </a:rPr>
              <a:t> version="1.0" </a:t>
            </a:r>
            <a:r>
              <a:rPr lang="fr-FR" sz="1600" i="1" dirty="0" err="1" smtClean="0">
                <a:latin typeface="Times New Roman" pitchFamily="18" charset="0"/>
              </a:rPr>
              <a:t>encoding</a:t>
            </a:r>
            <a:r>
              <a:rPr lang="fr-FR" sz="1600" i="1" dirty="0" smtClean="0">
                <a:latin typeface="Times New Roman" pitchFamily="18" charset="0"/>
              </a:rPr>
              <a:t>="iso-8859-1" ?&gt;</a:t>
            </a:r>
          </a:p>
          <a:p>
            <a:pPr lvl="1" eaLnBrk="1" hangingPunct="1">
              <a:buFontTx/>
              <a:buNone/>
            </a:pPr>
            <a:r>
              <a:rPr lang="fr-FR" sz="1600" i="1" dirty="0" smtClean="0">
                <a:latin typeface="Times New Roman" pitchFamily="18" charset="0"/>
              </a:rPr>
              <a:t>&lt;math&gt;</a:t>
            </a:r>
          </a:p>
          <a:p>
            <a:pPr lvl="1" eaLnBrk="1" hangingPunct="1">
              <a:buFontTx/>
              <a:buNone/>
            </a:pPr>
            <a:r>
              <a:rPr lang="fr-FR" sz="1600" i="1" dirty="0" smtClean="0">
                <a:latin typeface="Times New Roman" pitchFamily="18" charset="0"/>
              </a:rPr>
              <a:t>	&lt;</a:t>
            </a:r>
            <a:r>
              <a:rPr lang="fr-FR" sz="1600" i="1" dirty="0" err="1" smtClean="0">
                <a:latin typeface="Times New Roman" pitchFamily="18" charset="0"/>
              </a:rPr>
              <a:t>msup</a:t>
            </a:r>
            <a:r>
              <a:rPr lang="fr-FR" sz="1600" i="1" dirty="0" smtClean="0">
                <a:latin typeface="Times New Roman" pitchFamily="18" charset="0"/>
              </a:rPr>
              <a:t>&gt; </a:t>
            </a:r>
          </a:p>
          <a:p>
            <a:pPr lvl="1" eaLnBrk="1" hangingPunct="1">
              <a:buFontTx/>
              <a:buNone/>
            </a:pPr>
            <a:r>
              <a:rPr lang="fr-FR" sz="1600" i="1" dirty="0" smtClean="0">
                <a:latin typeface="Times New Roman" pitchFamily="18" charset="0"/>
              </a:rPr>
              <a:t>	&lt;mi&gt;x&lt;/mi&gt;</a:t>
            </a:r>
          </a:p>
          <a:p>
            <a:pPr lvl="1" eaLnBrk="1" hangingPunct="1">
              <a:buFontTx/>
              <a:buNone/>
            </a:pPr>
            <a:r>
              <a:rPr lang="fr-FR" sz="1600" i="1" dirty="0" smtClean="0">
                <a:latin typeface="Times New Roman" pitchFamily="18" charset="0"/>
              </a:rPr>
              <a:t>	 &lt;mn&gt;2&lt;/mn&gt; </a:t>
            </a:r>
          </a:p>
          <a:p>
            <a:pPr lvl="1" eaLnBrk="1" hangingPunct="1">
              <a:buFontTx/>
              <a:buNone/>
            </a:pPr>
            <a:r>
              <a:rPr lang="fr-FR" sz="1600" i="1" dirty="0" smtClean="0">
                <a:latin typeface="Times New Roman" pitchFamily="18" charset="0"/>
              </a:rPr>
              <a:t>	&lt;/</a:t>
            </a:r>
            <a:r>
              <a:rPr lang="fr-FR" sz="1600" i="1" dirty="0" err="1" smtClean="0">
                <a:latin typeface="Times New Roman" pitchFamily="18" charset="0"/>
              </a:rPr>
              <a:t>msup</a:t>
            </a:r>
            <a:r>
              <a:rPr lang="fr-FR" sz="1600" i="1" dirty="0" smtClean="0">
                <a:latin typeface="Times New Roman" pitchFamily="18" charset="0"/>
              </a:rPr>
              <a:t>&gt;</a:t>
            </a:r>
          </a:p>
          <a:p>
            <a:pPr lvl="1" eaLnBrk="1" hangingPunct="1">
              <a:buFontTx/>
              <a:buNone/>
            </a:pPr>
            <a:r>
              <a:rPr lang="fr-FR" sz="1600" i="1" dirty="0" smtClean="0">
                <a:latin typeface="Times New Roman" pitchFamily="18" charset="0"/>
              </a:rPr>
              <a:t>	 &lt;mo&gt;+&lt;/mo&gt;</a:t>
            </a:r>
          </a:p>
          <a:p>
            <a:pPr lvl="1" eaLnBrk="1" hangingPunct="1">
              <a:buFontTx/>
              <a:buNone/>
            </a:pPr>
            <a:r>
              <a:rPr lang="fr-FR" sz="1600" i="1" dirty="0" smtClean="0">
                <a:latin typeface="Times New Roman" pitchFamily="18" charset="0"/>
              </a:rPr>
              <a:t>	 &lt;mn&gt;1&lt;/mn&gt; </a:t>
            </a:r>
          </a:p>
          <a:p>
            <a:pPr lvl="1" eaLnBrk="1" hangingPunct="1">
              <a:buFontTx/>
              <a:buNone/>
            </a:pPr>
            <a:r>
              <a:rPr lang="fr-FR" sz="1600" i="1" dirty="0" smtClean="0">
                <a:latin typeface="Times New Roman" pitchFamily="18" charset="0"/>
              </a:rPr>
              <a:t>&lt;/math&gt;</a:t>
            </a:r>
            <a:r>
              <a:rPr lang="fr-FR" sz="1600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Un métalangage (3/4)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Un document </a:t>
            </a:r>
            <a:r>
              <a:rPr lang="fr-FR" sz="2400" dirty="0" err="1" smtClean="0"/>
              <a:t>word</a:t>
            </a:r>
            <a:r>
              <a:rPr lang="fr-FR" sz="2400" dirty="0" smtClean="0"/>
              <a:t>:</a:t>
            </a:r>
          </a:p>
          <a:p>
            <a:pPr lvl="1"/>
            <a:r>
              <a:rPr lang="fr-FR" sz="2000" dirty="0" smtClean="0"/>
              <a:t>démonstration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Un métalangage (4/4)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Un composant </a:t>
            </a:r>
            <a:r>
              <a:rPr lang="fr-FR" sz="2400" dirty="0" err="1" smtClean="0"/>
              <a:t>android</a:t>
            </a:r>
            <a:r>
              <a:rPr lang="fr-FR" sz="2400" dirty="0" smtClean="0"/>
              <a:t>:</a:t>
            </a:r>
          </a:p>
          <a:p>
            <a:pPr lvl="1">
              <a:buNone/>
            </a:pPr>
            <a:r>
              <a:rPr lang="fr-FR" sz="2000" i="1" dirty="0" smtClean="0"/>
              <a:t>&lt;</a:t>
            </a:r>
            <a:r>
              <a:rPr lang="fr-FR" sz="2000" i="1" dirty="0" err="1" smtClean="0"/>
              <a:t>TextView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xmlns:android</a:t>
            </a:r>
            <a:r>
              <a:rPr lang="fr-FR" sz="2000" i="1" dirty="0" smtClean="0"/>
              <a:t>="http://schemas.android.com/apk/res/android"</a:t>
            </a:r>
            <a:br>
              <a:rPr lang="fr-FR" sz="2000" i="1" dirty="0" smtClean="0"/>
            </a:br>
            <a:r>
              <a:rPr lang="fr-FR" sz="2000" i="1" dirty="0" smtClean="0"/>
              <a:t>        </a:t>
            </a:r>
            <a:r>
              <a:rPr lang="fr-FR" sz="2000" i="1" dirty="0" err="1" smtClean="0"/>
              <a:t>android:id</a:t>
            </a:r>
            <a:r>
              <a:rPr lang="fr-FR" sz="2000" i="1" dirty="0" smtClean="0"/>
              <a:t>="@+id/</a:t>
            </a:r>
            <a:r>
              <a:rPr lang="fr-FR" sz="2000" i="1" dirty="0" err="1" smtClean="0"/>
              <a:t>empty_view</a:t>
            </a:r>
            <a:r>
              <a:rPr lang="fr-FR" sz="2000" i="1" dirty="0" smtClean="0"/>
              <a:t>"</a:t>
            </a:r>
            <a:br>
              <a:rPr lang="fr-FR" sz="2000" i="1" dirty="0" smtClean="0"/>
            </a:br>
            <a:r>
              <a:rPr lang="fr-FR" sz="2000" i="1" dirty="0" smtClean="0"/>
              <a:t>        </a:t>
            </a:r>
            <a:r>
              <a:rPr lang="fr-FR" sz="2000" i="1" dirty="0" err="1" smtClean="0"/>
              <a:t>android:layout_width</a:t>
            </a:r>
            <a:r>
              <a:rPr lang="fr-FR" sz="2000" i="1" dirty="0" smtClean="0"/>
              <a:t>="</a:t>
            </a:r>
            <a:r>
              <a:rPr lang="fr-FR" sz="2000" i="1" dirty="0" err="1" smtClean="0"/>
              <a:t>match_parent</a:t>
            </a:r>
            <a:r>
              <a:rPr lang="fr-FR" sz="2000" i="1" dirty="0" smtClean="0"/>
              <a:t>"</a:t>
            </a:r>
            <a:br>
              <a:rPr lang="fr-FR" sz="2000" i="1" dirty="0" smtClean="0"/>
            </a:br>
            <a:r>
              <a:rPr lang="fr-FR" sz="2000" i="1" dirty="0" smtClean="0"/>
              <a:t>        </a:t>
            </a:r>
            <a:r>
              <a:rPr lang="fr-FR" sz="2000" i="1" dirty="0" err="1" smtClean="0"/>
              <a:t>android:layout_height</a:t>
            </a:r>
            <a:r>
              <a:rPr lang="fr-FR" sz="2000" i="1" dirty="0" smtClean="0"/>
              <a:t>="</a:t>
            </a:r>
            <a:r>
              <a:rPr lang="fr-FR" sz="2000" i="1" dirty="0" err="1" smtClean="0"/>
              <a:t>match_parent</a:t>
            </a:r>
            <a:r>
              <a:rPr lang="fr-FR" sz="2000" i="1" dirty="0" smtClean="0"/>
              <a:t>"</a:t>
            </a:r>
            <a:br>
              <a:rPr lang="fr-FR" sz="2000" i="1" dirty="0" smtClean="0"/>
            </a:br>
            <a:r>
              <a:rPr lang="fr-FR" sz="2000" i="1" dirty="0" smtClean="0"/>
              <a:t>        </a:t>
            </a:r>
            <a:r>
              <a:rPr lang="fr-FR" sz="2000" i="1" dirty="0" err="1" smtClean="0"/>
              <a:t>android:gravity</a:t>
            </a:r>
            <a:r>
              <a:rPr lang="fr-FR" sz="2000" i="1" dirty="0" smtClean="0"/>
              <a:t>="center"</a:t>
            </a:r>
            <a:br>
              <a:rPr lang="fr-FR" sz="2000" i="1" dirty="0" smtClean="0"/>
            </a:br>
            <a:r>
              <a:rPr lang="fr-FR" sz="2000" i="1" dirty="0" smtClean="0"/>
              <a:t>        </a:t>
            </a:r>
            <a:r>
              <a:rPr lang="fr-FR" sz="2000" i="1" dirty="0" err="1" smtClean="0"/>
              <a:t>android:background</a:t>
            </a:r>
            <a:r>
              <a:rPr lang="fr-FR" sz="2000" i="1" dirty="0" smtClean="0"/>
              <a:t>="@</a:t>
            </a:r>
            <a:r>
              <a:rPr lang="fr-FR" sz="2000" i="1" dirty="0" err="1" smtClean="0"/>
              <a:t>drawable</a:t>
            </a:r>
            <a:r>
              <a:rPr lang="fr-FR" sz="2000" i="1" dirty="0" smtClean="0"/>
              <a:t>/</a:t>
            </a:r>
            <a:r>
              <a:rPr lang="fr-FR" sz="2000" i="1" dirty="0" err="1" smtClean="0"/>
              <a:t>widget_item_background</a:t>
            </a:r>
            <a:r>
              <a:rPr lang="fr-FR" sz="2000" i="1" dirty="0" smtClean="0"/>
              <a:t>"</a:t>
            </a:r>
            <a:br>
              <a:rPr lang="fr-FR" sz="2000" i="1" dirty="0" smtClean="0"/>
            </a:br>
            <a:r>
              <a:rPr lang="fr-FR" sz="2000" i="1" dirty="0" smtClean="0"/>
              <a:t>        </a:t>
            </a:r>
            <a:r>
              <a:rPr lang="fr-FR" sz="2000" i="1" dirty="0" err="1" smtClean="0"/>
              <a:t>android:textColor</a:t>
            </a:r>
            <a:r>
              <a:rPr lang="fr-FR" sz="2000" i="1" dirty="0" smtClean="0"/>
              <a:t>="#</a:t>
            </a:r>
            <a:r>
              <a:rPr lang="fr-FR" sz="2000" i="1" dirty="0" err="1" smtClean="0"/>
              <a:t>ffffff</a:t>
            </a:r>
            <a:r>
              <a:rPr lang="fr-FR" sz="2000" i="1" dirty="0" smtClean="0"/>
              <a:t>"</a:t>
            </a:r>
            <a:br>
              <a:rPr lang="fr-FR" sz="2000" i="1" dirty="0" smtClean="0"/>
            </a:br>
            <a:r>
              <a:rPr lang="fr-FR" sz="2000" i="1" dirty="0" smtClean="0"/>
              <a:t>        </a:t>
            </a:r>
            <a:r>
              <a:rPr lang="fr-FR" sz="2000" i="1" dirty="0" err="1" smtClean="0"/>
              <a:t>android:textStyle</a:t>
            </a:r>
            <a:r>
              <a:rPr lang="fr-FR" sz="2000" i="1" dirty="0" smtClean="0"/>
              <a:t>="bold"</a:t>
            </a:r>
            <a:br>
              <a:rPr lang="fr-FR" sz="2000" i="1" dirty="0" smtClean="0"/>
            </a:br>
            <a:r>
              <a:rPr lang="fr-FR" sz="2000" i="1" dirty="0" smtClean="0"/>
              <a:t>        </a:t>
            </a:r>
            <a:r>
              <a:rPr lang="fr-FR" sz="2000" i="1" dirty="0" err="1" smtClean="0"/>
              <a:t>android:text</a:t>
            </a:r>
            <a:r>
              <a:rPr lang="fr-FR" sz="2000" i="1" dirty="0" smtClean="0"/>
              <a:t>="@string/</a:t>
            </a:r>
            <a:r>
              <a:rPr lang="fr-FR" sz="2000" i="1" dirty="0" err="1" smtClean="0"/>
              <a:t>empty_view_text</a:t>
            </a:r>
            <a:r>
              <a:rPr lang="fr-FR" sz="2000" i="1" dirty="0" smtClean="0"/>
              <a:t>"</a:t>
            </a:r>
            <a:br>
              <a:rPr lang="fr-FR" sz="2000" i="1" dirty="0" smtClean="0"/>
            </a:br>
            <a:r>
              <a:rPr lang="fr-FR" sz="2000" i="1" dirty="0" smtClean="0"/>
              <a:t>        </a:t>
            </a:r>
            <a:r>
              <a:rPr lang="fr-FR" sz="2000" i="1" dirty="0" err="1" smtClean="0"/>
              <a:t>android:textSize</a:t>
            </a:r>
            <a:r>
              <a:rPr lang="fr-FR" sz="2000" i="1" dirty="0" smtClean="0"/>
              <a:t>="20sp" /&gt;</a:t>
            </a:r>
            <a:endParaRPr lang="fr-FR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2"/>
          <p:cNvSpPr/>
          <p:nvPr/>
        </p:nvSpPr>
        <p:spPr>
          <a:xfrm>
            <a:off x="642910" y="2714620"/>
            <a:ext cx="7858180" cy="4286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Sommaire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Origine et fondements de XML:</a:t>
            </a:r>
          </a:p>
          <a:p>
            <a:pPr lvl="1">
              <a:buNone/>
            </a:pPr>
            <a:r>
              <a:rPr lang="fr-FR" sz="2000" dirty="0" smtClean="0"/>
              <a:t>Introduction</a:t>
            </a:r>
          </a:p>
          <a:p>
            <a:pPr lvl="1">
              <a:buNone/>
            </a:pPr>
            <a:r>
              <a:rPr lang="fr-FR" sz="2000" dirty="0" smtClean="0"/>
              <a:t>Syntaxe</a:t>
            </a:r>
          </a:p>
          <a:p>
            <a:pPr lvl="1">
              <a:buNone/>
            </a:pPr>
            <a:r>
              <a:rPr lang="fr-FR" sz="2000" dirty="0" smtClean="0"/>
              <a:t>Structure</a:t>
            </a: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Structure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78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dirty="0" smtClean="0"/>
              <a:t>Un document XML doit: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contenir au moins 1 élément,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avoir une racine unique:</a:t>
            </a:r>
          </a:p>
          <a:p>
            <a:pPr lvl="2" eaLnBrk="1" hangingPunct="1">
              <a:lnSpc>
                <a:spcPct val="90000"/>
              </a:lnSpc>
            </a:pPr>
            <a:r>
              <a:rPr lang="fr-FR" sz="1800" dirty="0" smtClean="0"/>
              <a:t>qui contient l’ensemble du document.</a:t>
            </a:r>
          </a:p>
          <a:p>
            <a:pPr lvl="2" eaLnBrk="1" hangingPunct="1">
              <a:lnSpc>
                <a:spcPct val="90000"/>
              </a:lnSpc>
            </a:pPr>
            <a:endParaRPr lang="fr-FR" sz="1600" dirty="0"/>
          </a:p>
          <a:p>
            <a:r>
              <a:rPr lang="fr-FR" sz="2400" dirty="0" smtClean="0"/>
              <a:t>Élément vide:</a:t>
            </a:r>
          </a:p>
          <a:p>
            <a:pPr lvl="1"/>
            <a:r>
              <a:rPr lang="fr-FR" sz="2000" dirty="0" smtClean="0"/>
              <a:t>exemple:</a:t>
            </a:r>
          </a:p>
          <a:p>
            <a:pPr lvl="2">
              <a:buNone/>
            </a:pPr>
            <a:r>
              <a:rPr lang="fr-FR" sz="1800" i="1" dirty="0" smtClean="0">
                <a:latin typeface="Times New Roman" pitchFamily="18" charset="0"/>
              </a:rPr>
              <a:t>&lt;Email </a:t>
            </a:r>
            <a:r>
              <a:rPr lang="fr-FR" sz="1800" i="1" dirty="0" err="1" smtClean="0">
                <a:latin typeface="Times New Roman" pitchFamily="18" charset="0"/>
              </a:rPr>
              <a:t>href</a:t>
            </a:r>
            <a:r>
              <a:rPr lang="fr-FR" sz="1800" i="1" dirty="0" smtClean="0">
                <a:latin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“david.lefee@gmail.com"</a:t>
            </a:r>
            <a:r>
              <a:rPr lang="fr-FR" sz="1800" i="1" dirty="0" smtClean="0">
                <a:latin typeface="Times New Roman" pitchFamily="18" charset="0"/>
              </a:rPr>
              <a:t>&gt; &lt;/Email&gt;</a:t>
            </a:r>
          </a:p>
          <a:p>
            <a:pPr lvl="2">
              <a:buNone/>
            </a:pPr>
            <a:r>
              <a:rPr lang="fr-FR" sz="1800" i="1" dirty="0" smtClean="0">
                <a:latin typeface="Times New Roman" pitchFamily="18" charset="0"/>
              </a:rPr>
              <a:t>&lt; Email </a:t>
            </a:r>
            <a:r>
              <a:rPr lang="fr-FR" sz="1800" i="1" dirty="0" err="1" smtClean="0">
                <a:latin typeface="Times New Roman" pitchFamily="18" charset="0"/>
              </a:rPr>
              <a:t>href</a:t>
            </a:r>
            <a:r>
              <a:rPr lang="fr-FR" sz="1800" i="1" dirty="0" smtClean="0">
                <a:latin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“david.lefee@gmail.com"</a:t>
            </a:r>
            <a:r>
              <a:rPr lang="fr-FR" sz="1800" i="1" dirty="0" smtClean="0">
                <a:latin typeface="Times New Roman" pitchFamily="18" charset="0"/>
              </a:rPr>
              <a:t> /&gt;</a:t>
            </a:r>
          </a:p>
          <a:p>
            <a:pPr>
              <a:lnSpc>
                <a:spcPct val="90000"/>
              </a:lnSpc>
            </a:pPr>
            <a:endParaRPr lang="fr-FR" sz="2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Nom de balise (1/2)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Un nom de balise:</a:t>
            </a:r>
          </a:p>
          <a:p>
            <a:pPr lvl="1" eaLnBrk="1" hangingPunct="1"/>
            <a:r>
              <a:rPr lang="fr-FR" sz="2000" dirty="0" smtClean="0"/>
              <a:t>doit commencer par:</a:t>
            </a:r>
          </a:p>
          <a:p>
            <a:pPr lvl="2" eaLnBrk="1" hangingPunct="1"/>
            <a:r>
              <a:rPr lang="fr-FR" sz="1800" dirty="0" smtClean="0"/>
              <a:t>une lettre ou </a:t>
            </a:r>
            <a:r>
              <a:rPr lang="en-US" sz="1800" dirty="0" smtClean="0">
                <a:cs typeface="Arial" charset="0"/>
              </a:rPr>
              <a:t>"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_</a:t>
            </a:r>
            <a:r>
              <a:rPr lang="en-US" sz="1800" dirty="0" smtClean="0">
                <a:cs typeface="Arial" charset="0"/>
              </a:rPr>
              <a:t>".</a:t>
            </a:r>
          </a:p>
          <a:p>
            <a:pPr lvl="1" eaLnBrk="1" hangingPunct="1"/>
            <a:r>
              <a:rPr lang="fr-FR" sz="2000" dirty="0" smtClean="0"/>
              <a:t>peut contenir:</a:t>
            </a:r>
          </a:p>
          <a:p>
            <a:pPr lvl="2" eaLnBrk="1" hangingPunct="1"/>
            <a:r>
              <a:rPr lang="fr-FR" sz="1800" dirty="0" smtClean="0"/>
              <a:t>des lettres, des chiffres et caractères </a:t>
            </a:r>
            <a:r>
              <a:rPr lang="en-US" sz="1800" dirty="0" smtClean="0">
                <a:cs typeface="Arial" charset="0"/>
              </a:rPr>
              <a:t>"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_ - .</a:t>
            </a:r>
            <a:r>
              <a:rPr lang="en-US" sz="1800" dirty="0" smtClean="0">
                <a:cs typeface="Arial" charset="0"/>
              </a:rPr>
              <a:t>",</a:t>
            </a:r>
          </a:p>
          <a:p>
            <a:pPr lvl="2" eaLnBrk="1" hangingPunct="1"/>
            <a:r>
              <a:rPr lang="en-US" sz="1800" dirty="0" smtClean="0">
                <a:cs typeface="Arial" charset="0"/>
              </a:rPr>
              <a:t>pas </a:t>
            </a:r>
            <a:r>
              <a:rPr lang="en-US" sz="1800" dirty="0" err="1" smtClean="0">
                <a:cs typeface="Arial" charset="0"/>
              </a:rPr>
              <a:t>d’espace</a:t>
            </a:r>
            <a:r>
              <a:rPr lang="en-US" sz="1800" dirty="0" smtClean="0">
                <a:cs typeface="Arial" charset="0"/>
              </a:rPr>
              <a:t>, </a:t>
            </a:r>
            <a:r>
              <a:rPr lang="en-US" sz="1800" dirty="0" err="1" smtClean="0">
                <a:cs typeface="Arial" charset="0"/>
              </a:rPr>
              <a:t>ni</a:t>
            </a:r>
            <a:r>
              <a:rPr lang="en-US" sz="1800" dirty="0" smtClean="0">
                <a:cs typeface="Arial" charset="0"/>
              </a:rPr>
              <a:t> de "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:</a:t>
            </a:r>
            <a:r>
              <a:rPr lang="en-US" sz="1800" dirty="0" smtClean="0">
                <a:cs typeface="Arial" charset="0"/>
              </a:rPr>
              <a:t>"</a:t>
            </a:r>
          </a:p>
          <a:p>
            <a:pPr lvl="1" eaLnBrk="1" hangingPunct="1"/>
            <a:r>
              <a:rPr lang="en-US" sz="2000" dirty="0" smtClean="0">
                <a:cs typeface="Arial" charset="0"/>
              </a:rPr>
              <a:t>"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:</a:t>
            </a:r>
            <a:r>
              <a:rPr lang="en-US" sz="2000" dirty="0" smtClean="0">
                <a:cs typeface="Arial" charset="0"/>
              </a:rPr>
              <a:t>" </a:t>
            </a:r>
            <a:r>
              <a:rPr lang="en-US" sz="2000" dirty="0" err="1" smtClean="0">
                <a:cs typeface="Arial" charset="0"/>
              </a:rPr>
              <a:t>est</a:t>
            </a:r>
            <a:r>
              <a:rPr lang="en-US" sz="2000" dirty="0" smtClean="0">
                <a:cs typeface="Arial" charset="0"/>
              </a:rPr>
              <a:t> </a:t>
            </a:r>
            <a:r>
              <a:rPr lang="en-US" sz="2000" dirty="0" err="1" smtClean="0">
                <a:cs typeface="Arial" charset="0"/>
              </a:rPr>
              <a:t>réservé</a:t>
            </a:r>
            <a:r>
              <a:rPr lang="en-US" sz="2000" dirty="0" smtClean="0">
                <a:cs typeface="Arial" charset="0"/>
              </a:rPr>
              <a:t> pour les 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namespaces</a:t>
            </a:r>
            <a:r>
              <a:rPr lang="en-US" sz="2000" dirty="0" smtClean="0">
                <a:cs typeface="Arial" charset="0"/>
              </a:rPr>
              <a:t>.</a:t>
            </a:r>
            <a:endParaRPr lang="fr-FR" sz="2000" dirty="0" smtClean="0">
              <a:cs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dirty="0" smtClean="0"/>
              <a:t>Nom de balise (2/2)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Le caractère "</a:t>
            </a:r>
            <a:r>
              <a:rPr lang="fr-FR" sz="2400" i="1" dirty="0" smtClean="0"/>
              <a:t>&lt;</a:t>
            </a:r>
            <a:r>
              <a:rPr lang="fr-FR" sz="2400" dirty="0" smtClean="0"/>
              <a:t>" est interprété comme un nouveau </a:t>
            </a:r>
            <a:r>
              <a:rPr lang="fr-FR" sz="2400" dirty="0" err="1" smtClean="0"/>
              <a:t>markup</a:t>
            </a:r>
            <a:r>
              <a:rPr lang="fr-FR" sz="2400" dirty="0" smtClean="0"/>
              <a:t>:</a:t>
            </a:r>
          </a:p>
          <a:p>
            <a:pPr lvl="1"/>
            <a:r>
              <a:rPr lang="fr-FR" sz="2000" dirty="0"/>
              <a:t>e</a:t>
            </a:r>
            <a:r>
              <a:rPr lang="fr-FR" sz="2000" dirty="0" smtClean="0"/>
              <a:t>xemple:</a:t>
            </a:r>
          </a:p>
          <a:p>
            <a:pPr lvl="2">
              <a:buNone/>
            </a:pPr>
            <a:r>
              <a:rPr lang="fr-FR" sz="1800" i="1" dirty="0" smtClean="0"/>
              <a:t>&lt;message&gt; salaire &lt;1000 &lt;/message&gt;</a:t>
            </a:r>
          </a:p>
          <a:p>
            <a:pPr lvl="2">
              <a:buNone/>
            </a:pPr>
            <a:endParaRPr lang="fr-FR" sz="1600" i="1" dirty="0" smtClean="0"/>
          </a:p>
          <a:p>
            <a:pPr lvl="2">
              <a:buNone/>
            </a:pPr>
            <a:r>
              <a:rPr lang="fr-FR" sz="1600" dirty="0" smtClean="0">
                <a:sym typeface="Wingdings"/>
              </a:rPr>
              <a:t> erreur</a:t>
            </a:r>
          </a:p>
          <a:p>
            <a:pPr lvl="2">
              <a:buFont typeface="Wingdings"/>
              <a:buChar char="ð"/>
            </a:pPr>
            <a:r>
              <a:rPr lang="fr-FR" sz="1600" dirty="0" smtClean="0">
                <a:sym typeface="Wingdings"/>
              </a:rPr>
              <a:t>doit être remplacé par une entité</a:t>
            </a:r>
          </a:p>
          <a:p>
            <a:pPr lvl="2">
              <a:buFont typeface="Wingdings"/>
              <a:buChar char="ð"/>
            </a:pPr>
            <a:endParaRPr lang="fr-FR" sz="1600" dirty="0" smtClean="0"/>
          </a:p>
          <a:p>
            <a:pPr lvl="1"/>
            <a:r>
              <a:rPr lang="fr-FR" sz="2000" dirty="0"/>
              <a:t>e</a:t>
            </a:r>
            <a:r>
              <a:rPr lang="fr-FR" sz="2000" dirty="0" smtClean="0"/>
              <a:t>ntités pré définies:</a:t>
            </a:r>
          </a:p>
        </p:txBody>
      </p:sp>
      <p:graphicFrame>
        <p:nvGraphicFramePr>
          <p:cNvPr id="7" name="Table 16"/>
          <p:cNvGraphicFramePr>
            <a:graphicFrameLocks noGrp="1"/>
          </p:cNvGraphicFramePr>
          <p:nvPr/>
        </p:nvGraphicFramePr>
        <p:xfrm>
          <a:off x="2123728" y="4365104"/>
          <a:ext cx="552926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089"/>
                <a:gridCol w="1185847"/>
                <a:gridCol w="25003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&amp;lt;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Plus</a:t>
                      </a:r>
                      <a:r>
                        <a:rPr lang="en-US" baseline="0" dirty="0" smtClean="0"/>
                        <a:t> petit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r>
                        <a:rPr lang="en-US" dirty="0" err="1" smtClean="0"/>
                        <a:t>gt</a:t>
                      </a:r>
                      <a:r>
                        <a:rPr lang="en-US" dirty="0" smtClean="0"/>
                        <a:t>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&gt;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Plus</a:t>
                      </a:r>
                      <a:r>
                        <a:rPr lang="en-US" baseline="0" dirty="0" smtClean="0"/>
                        <a:t> grand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&amp;amp;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&amp;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 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r>
                        <a:rPr lang="en-US" dirty="0" err="1" smtClean="0"/>
                        <a:t>apos</a:t>
                      </a:r>
                      <a:r>
                        <a:rPr lang="en-US" dirty="0" smtClean="0"/>
                        <a:t>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 </a:t>
                      </a:r>
                      <a:r>
                        <a:rPr lang="de-DE" dirty="0" err="1" smtClean="0"/>
                        <a:t>apostrophe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r>
                        <a:rPr lang="en-US" dirty="0" err="1" smtClean="0"/>
                        <a:t>quot</a:t>
                      </a:r>
                      <a:r>
                        <a:rPr lang="en-US" dirty="0" smtClean="0"/>
                        <a:t>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Simple </a:t>
                      </a:r>
                      <a:r>
                        <a:rPr lang="de-DE" dirty="0" err="1" smtClean="0"/>
                        <a:t>apostrophe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Attribut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Informations supplémentaires attachées aux balises:</a:t>
            </a:r>
          </a:p>
          <a:p>
            <a:pPr lvl="1" eaLnBrk="1" hangingPunct="1"/>
            <a:r>
              <a:rPr lang="fr-FR" sz="2000" dirty="0" smtClean="0"/>
              <a:t>séparé par un </a:t>
            </a:r>
            <a:r>
              <a:rPr lang="en-US" sz="2000" dirty="0" smtClean="0">
                <a:cs typeface="Arial" charset="0"/>
              </a:rPr>
              <a:t>"</a:t>
            </a:r>
            <a:r>
              <a:rPr lang="en-US" sz="2000" i="1" dirty="0" err="1" smtClean="0">
                <a:latin typeface="Times New Roman" pitchFamily="18" charset="0"/>
                <a:cs typeface="Arial" charset="0"/>
              </a:rPr>
              <a:t>espace</a:t>
            </a:r>
            <a:r>
              <a:rPr lang="en-US" sz="2000" dirty="0" smtClean="0">
                <a:cs typeface="Arial" charset="0"/>
              </a:rPr>
              <a:t>",</a:t>
            </a:r>
          </a:p>
          <a:p>
            <a:pPr lvl="1" eaLnBrk="1" hangingPunct="1"/>
            <a:r>
              <a:rPr lang="en-US" sz="2000" dirty="0" smtClean="0">
                <a:cs typeface="Arial" charset="0"/>
              </a:rPr>
              <a:t>la </a:t>
            </a:r>
            <a:r>
              <a:rPr lang="en-US" sz="2000" dirty="0" err="1" smtClean="0">
                <a:cs typeface="Arial" charset="0"/>
              </a:rPr>
              <a:t>valeur</a:t>
            </a:r>
            <a:r>
              <a:rPr lang="en-US" sz="2000" dirty="0" smtClean="0">
                <a:cs typeface="Arial" charset="0"/>
              </a:rPr>
              <a:t> de </a:t>
            </a:r>
            <a:r>
              <a:rPr lang="en-US" sz="2000" dirty="0" err="1" smtClean="0">
                <a:cs typeface="Arial" charset="0"/>
              </a:rPr>
              <a:t>l’attribut</a:t>
            </a:r>
            <a:r>
              <a:rPr lang="en-US" sz="2000" dirty="0" smtClean="0">
                <a:cs typeface="Arial" charset="0"/>
              </a:rPr>
              <a:t> </a:t>
            </a:r>
            <a:r>
              <a:rPr lang="en-US" sz="2000" dirty="0" err="1" smtClean="0">
                <a:cs typeface="Arial" charset="0"/>
              </a:rPr>
              <a:t>est</a:t>
            </a:r>
            <a:r>
              <a:rPr lang="en-US" sz="2000" dirty="0" smtClean="0">
                <a:cs typeface="Arial" charset="0"/>
              </a:rPr>
              <a:t> attaché à </a:t>
            </a:r>
            <a:r>
              <a:rPr lang="en-US" sz="2000" dirty="0" err="1" smtClean="0">
                <a:cs typeface="Arial" charset="0"/>
              </a:rPr>
              <a:t>l’élément</a:t>
            </a:r>
            <a:r>
              <a:rPr lang="en-US" sz="2000" dirty="0" smtClean="0">
                <a:cs typeface="Arial" charset="0"/>
              </a:rPr>
              <a:t> par "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=</a:t>
            </a:r>
            <a:r>
              <a:rPr lang="en-US" sz="2000" dirty="0" smtClean="0">
                <a:cs typeface="Arial" charset="0"/>
              </a:rPr>
              <a:t>".</a:t>
            </a:r>
          </a:p>
          <a:p>
            <a:pPr lvl="1" eaLnBrk="1" hangingPunct="1"/>
            <a:endParaRPr lang="en-US" sz="1600" dirty="0" smtClean="0">
              <a:cs typeface="Arial" charset="0"/>
            </a:endParaRPr>
          </a:p>
          <a:p>
            <a:pPr eaLnBrk="1" hangingPunct="1"/>
            <a:r>
              <a:rPr lang="fr-FR" sz="2400" dirty="0" smtClean="0"/>
              <a:t>Le nom de l’attribut respecte les règles XML.</a:t>
            </a:r>
          </a:p>
          <a:p>
            <a:pPr eaLnBrk="1" hangingPunct="1"/>
            <a:endParaRPr lang="fr-FR" sz="1600" dirty="0" smtClean="0"/>
          </a:p>
          <a:p>
            <a:pPr eaLnBrk="1" hangingPunct="1"/>
            <a:r>
              <a:rPr lang="fr-FR" sz="2400" dirty="0" smtClean="0"/>
              <a:t>Apparition:</a:t>
            </a:r>
          </a:p>
          <a:p>
            <a:pPr lvl="1" eaLnBrk="1" hangingPunct="1"/>
            <a:r>
              <a:rPr lang="fr-FR" sz="2000" dirty="0" smtClean="0"/>
              <a:t>dans la balise ouvrante, une seule fois,</a:t>
            </a:r>
          </a:p>
          <a:p>
            <a:pPr lvl="1" eaLnBrk="1" hangingPunct="1"/>
            <a:r>
              <a:rPr lang="fr-FR" sz="2000" dirty="0" smtClean="0"/>
              <a:t>séparé par des apostrophes simples ou doubles.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Introduction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r-FR" sz="2400" dirty="0" smtClean="0"/>
              <a:t>Utilisation de XML avec des langages de programmation, XML est un </a:t>
            </a:r>
            <a:r>
              <a:rPr lang="fr-FR" sz="2400" dirty="0" err="1" smtClean="0"/>
              <a:t>méta-langage</a:t>
            </a:r>
            <a:r>
              <a:rPr lang="fr-FR" sz="2400" dirty="0" smtClean="0"/>
              <a:t> de balises descriptif:</a:t>
            </a:r>
          </a:p>
          <a:p>
            <a:pPr lvl="1" eaLnBrk="1" hangingPunct="1"/>
            <a:r>
              <a:rPr lang="fr-FR" sz="2000" dirty="0" smtClean="0"/>
              <a:t>développé par le W3C (1996),</a:t>
            </a:r>
          </a:p>
          <a:p>
            <a:pPr lvl="1" eaLnBrk="1" hangingPunct="1"/>
            <a:r>
              <a:rPr lang="fr-FR" sz="2000" dirty="0" smtClean="0"/>
              <a:t>permet de concevoir de nouveaux langages (extensible):</a:t>
            </a:r>
          </a:p>
          <a:p>
            <a:pPr lvl="2" eaLnBrk="1" hangingPunct="1"/>
            <a:r>
              <a:rPr lang="fr-FR" sz="1800" dirty="0" smtClean="0"/>
              <a:t>peut décrire n’importe quelle donnée.</a:t>
            </a:r>
          </a:p>
          <a:p>
            <a:pPr lvl="1" eaLnBrk="1" hangingPunct="1"/>
            <a:r>
              <a:rPr lang="fr-FR" sz="2000" dirty="0" smtClean="0"/>
              <a:t>sert à définir des: </a:t>
            </a:r>
          </a:p>
          <a:p>
            <a:pPr lvl="2" eaLnBrk="1" hangingPunct="1"/>
            <a:r>
              <a:rPr lang="fr-FR" sz="1800" dirty="0" smtClean="0"/>
              <a:t>modèles de documents:</a:t>
            </a:r>
          </a:p>
          <a:p>
            <a:pPr lvl="3" eaLnBrk="1" hangingPunct="1"/>
            <a:r>
              <a:rPr lang="fr-FR" sz="1600" dirty="0" smtClean="0"/>
              <a:t>description.</a:t>
            </a:r>
          </a:p>
          <a:p>
            <a:pPr lvl="2" eaLnBrk="1" hangingPunct="1"/>
            <a:r>
              <a:rPr lang="fr-FR" sz="1800" dirty="0" smtClean="0"/>
              <a:t>structures de données.</a:t>
            </a:r>
          </a:p>
          <a:p>
            <a:pPr lvl="2" eaLnBrk="1" hangingPunct="1"/>
            <a:endParaRPr lang="fr-FR" sz="1600" dirty="0" smtClean="0"/>
          </a:p>
          <a:p>
            <a:pPr eaLnBrk="1" hangingPunct="1"/>
            <a:r>
              <a:rPr lang="fr-FR" sz="2400" dirty="0" smtClean="0"/>
              <a:t>Origine:</a:t>
            </a:r>
          </a:p>
          <a:p>
            <a:pPr lvl="1" eaLnBrk="1" hangingPunct="1"/>
            <a:r>
              <a:rPr lang="fr-FR" sz="2000" dirty="0" smtClean="0"/>
              <a:t>technologie SGML (1986):</a:t>
            </a:r>
          </a:p>
          <a:p>
            <a:pPr lvl="2" eaLnBrk="1" hangingPunct="1"/>
            <a:r>
              <a:rPr lang="fr-FR" sz="1800" dirty="0" err="1" smtClean="0"/>
              <a:t>méta-langage</a:t>
            </a:r>
            <a:r>
              <a:rPr lang="fr-FR" sz="1800" dirty="0" smtClean="0"/>
              <a:t> standardisé.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Document bien formé (1/2)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66100" cy="4525963"/>
          </a:xfrm>
        </p:spPr>
        <p:txBody>
          <a:bodyPr/>
          <a:lstStyle/>
          <a:p>
            <a:pPr eaLnBrk="1" hangingPunct="1"/>
            <a:r>
              <a:rPr lang="fr-FR" sz="2400" dirty="0" smtClean="0"/>
              <a:t>Le non respect d’une de ces règles entraîne une erreur fatale lors de l’affichage: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2995613" y="2654300"/>
          <a:ext cx="3462337" cy="3503613"/>
        </p:xfrm>
        <a:graphic>
          <a:graphicData uri="http://schemas.openxmlformats.org/presentationml/2006/ole">
            <p:oleObj spid="_x0000_s2050" name="Image bitmap" r:id="rId3" imgW="4839375" imgH="4896533" progId="PBrush">
              <p:embed/>
            </p:oleObj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02B76-9D2C-418F-B7C8-7EF7353CDB84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Document bien formé (2/2)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Tous les documents XML sont bien formés</a:t>
            </a:r>
          </a:p>
          <a:p>
            <a:endParaRPr lang="fr-FR" sz="1600" dirty="0"/>
          </a:p>
          <a:p>
            <a:r>
              <a:rPr lang="fr-FR" sz="2400" dirty="0" smtClean="0"/>
              <a:t>Document XML avec une syntaxe correcte est bien formé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Application 1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err="1" smtClean="0"/>
              <a:t>Vérifiez</a:t>
            </a:r>
            <a:r>
              <a:rPr lang="en-US" sz="4400" dirty="0" smtClean="0"/>
              <a:t> la </a:t>
            </a:r>
            <a:r>
              <a:rPr lang="en-US" sz="4400" dirty="0" err="1" smtClean="0"/>
              <a:t>syntaxe</a:t>
            </a:r>
            <a:r>
              <a:rPr lang="en-US" sz="4400" dirty="0" smtClean="0"/>
              <a:t> XML, et </a:t>
            </a:r>
            <a:r>
              <a:rPr lang="en-US" sz="4400" dirty="0" err="1" smtClean="0"/>
              <a:t>corrigez</a:t>
            </a:r>
            <a:r>
              <a:rPr lang="en-US" sz="4400" dirty="0" smtClean="0"/>
              <a:t> les </a:t>
            </a:r>
            <a:r>
              <a:rPr lang="en-US" sz="4400" dirty="0" err="1" smtClean="0"/>
              <a:t>erreurs</a:t>
            </a:r>
            <a:r>
              <a:rPr lang="en-US" sz="4400" dirty="0" smtClean="0"/>
              <a:t>:</a:t>
            </a:r>
          </a:p>
          <a:p>
            <a:pPr lvl="1">
              <a:buNone/>
            </a:pPr>
            <a:r>
              <a:rPr lang="en-US" sz="2900" i="1" dirty="0" smtClean="0"/>
              <a:t>&lt;name&gt;Delicious Ham and Potato Soup&lt;/name&gt;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&lt;author&gt;Eric Morgan&lt;/author&gt;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&lt;copyright holder=Eric Morgan&gt;&amp;copy; 2012&lt;/copyright&gt;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&lt;ingredients&gt;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&lt;list&gt;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&lt;item&gt;1 stalk of celery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&lt;item&gt;1 onion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&lt;item&gt;2 tablespoons of butter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&lt;item&gt;2 cups of oysters and their liquor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&lt;item&gt;2 cups milk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&lt;/ingredients&gt;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&lt;/list&gt;</a:t>
            </a:r>
          </a:p>
          <a:p>
            <a:pPr lvl="1">
              <a:buNone/>
            </a:pPr>
            <a:r>
              <a:rPr lang="en-US" sz="2900" i="1" dirty="0" smtClean="0"/>
              <a:t>&lt;process&gt;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&lt;P&gt;Preheat an outdoor grill for high heat and lightly oil grate. Brush beef tip with barbeque sauce and grill 5 to 8 minutes on a side, or to desired doneness, brushing frequently with sauce. Set aside.&lt;/p&gt;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&lt;p&gt;&lt;</a:t>
            </a:r>
            <a:r>
              <a:rPr lang="en-US" sz="2900" i="1" dirty="0" err="1" smtClean="0"/>
              <a:t>i</a:t>
            </a:r>
            <a:r>
              <a:rPr lang="en-US" sz="2900" i="1" dirty="0" smtClean="0"/>
              <a:t>&gt;Yummy!&lt;/p&gt;&lt;/</a:t>
            </a:r>
            <a:r>
              <a:rPr lang="en-US" sz="2900" i="1" dirty="0" err="1" smtClean="0"/>
              <a:t>i</a:t>
            </a:r>
            <a:r>
              <a:rPr lang="en-US" sz="2900" i="1" dirty="0" smtClean="0"/>
              <a:t>&gt;</a:t>
            </a:r>
            <a:endParaRPr lang="fr-FR" sz="2900" dirty="0" smtClean="0"/>
          </a:p>
          <a:p>
            <a:pPr lvl="1">
              <a:buNone/>
            </a:pPr>
            <a:r>
              <a:rPr lang="en-US" sz="2900" i="1" dirty="0" smtClean="0"/>
              <a:t>&lt;/process&gt;</a:t>
            </a:r>
            <a:endParaRPr lang="fr-FR" sz="2900" dirty="0" smtClean="0"/>
          </a:p>
          <a:p>
            <a:pPr lvl="1">
              <a:buNone/>
            </a:pPr>
            <a:endParaRPr lang="fr-FR" sz="2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Attribut contre élément (1/3)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Structure:</a:t>
            </a:r>
            <a:endParaRPr lang="fr-FR" sz="2400" dirty="0"/>
          </a:p>
        </p:txBody>
      </p:sp>
      <p:grpSp>
        <p:nvGrpSpPr>
          <p:cNvPr id="4" name="Group 35"/>
          <p:cNvGrpSpPr/>
          <p:nvPr/>
        </p:nvGrpSpPr>
        <p:grpSpPr>
          <a:xfrm>
            <a:off x="457200" y="2214554"/>
            <a:ext cx="8829708" cy="3023048"/>
            <a:chOff x="457200" y="1447800"/>
            <a:chExt cx="8210080" cy="3023048"/>
          </a:xfrm>
        </p:grpSpPr>
        <p:grpSp>
          <p:nvGrpSpPr>
            <p:cNvPr id="5" name="Group 31"/>
            <p:cNvGrpSpPr/>
            <p:nvPr/>
          </p:nvGrpSpPr>
          <p:grpSpPr>
            <a:xfrm>
              <a:off x="457200" y="1447800"/>
              <a:ext cx="8077200" cy="3023048"/>
              <a:chOff x="457200" y="1447800"/>
              <a:chExt cx="8077200" cy="3023048"/>
            </a:xfrm>
          </p:grpSpPr>
          <p:grpSp>
            <p:nvGrpSpPr>
              <p:cNvPr id="8" name="Group 334"/>
              <p:cNvGrpSpPr>
                <a:grpSpLocks/>
              </p:cNvGrpSpPr>
              <p:nvPr/>
            </p:nvGrpSpPr>
            <p:grpSpPr bwMode="auto">
              <a:xfrm>
                <a:off x="457200" y="1447801"/>
                <a:ext cx="8077200" cy="3023047"/>
                <a:chOff x="5321" y="1878"/>
                <a:chExt cx="871" cy="375"/>
              </a:xfrm>
            </p:grpSpPr>
            <p:sp>
              <p:nvSpPr>
                <p:cNvPr id="11" name="AutoShape 335"/>
                <p:cNvSpPr>
                  <a:spLocks noChangeAspect="1" noChangeArrowheads="1"/>
                </p:cNvSpPr>
                <p:nvPr/>
              </p:nvSpPr>
              <p:spPr bwMode="auto">
                <a:xfrm>
                  <a:off x="5321" y="1935"/>
                  <a:ext cx="386" cy="318"/>
                </a:xfrm>
                <a:prstGeom prst="homePlate">
                  <a:avLst>
                    <a:gd name="adj" fmla="val 9334"/>
                  </a:avLst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Rectangle 336"/>
                <p:cNvSpPr>
                  <a:spLocks noChangeAspect="1" noChangeArrowheads="1"/>
                </p:cNvSpPr>
                <p:nvPr/>
              </p:nvSpPr>
              <p:spPr bwMode="auto">
                <a:xfrm>
                  <a:off x="5321" y="1878"/>
                  <a:ext cx="337" cy="45"/>
                </a:xfrm>
                <a:prstGeom prst="rect">
                  <a:avLst/>
                </a:prstGeom>
                <a:solidFill>
                  <a:schemeClr val="accent2"/>
                </a:solidFill>
                <a:ln w="6350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chemeClr val="hlink"/>
                  </a:outerShdw>
                </a:effectLst>
              </p:spPr>
              <p:txBody>
                <a:bodyPr lIns="0" tIns="0" rIns="0" bIns="0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3" name="AutoShape 33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5806" y="1935"/>
                  <a:ext cx="386" cy="318"/>
                </a:xfrm>
                <a:prstGeom prst="homePlate">
                  <a:avLst>
                    <a:gd name="adj" fmla="val 9334"/>
                  </a:avLst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Rectangle 33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5854" y="1878"/>
                  <a:ext cx="337" cy="45"/>
                </a:xfrm>
                <a:prstGeom prst="rect">
                  <a:avLst/>
                </a:prstGeom>
                <a:solidFill>
                  <a:schemeClr val="accent2"/>
                </a:solidFill>
                <a:ln w="6350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chemeClr val="hlink"/>
                  </a:outerShdw>
                </a:effectLst>
              </p:spPr>
              <p:txBody>
                <a:bodyPr lIns="0" tIns="0" rIns="0" bIns="0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9" name="TextBox 29"/>
              <p:cNvSpPr txBox="1"/>
              <p:nvPr/>
            </p:nvSpPr>
            <p:spPr>
              <a:xfrm>
                <a:off x="5181600" y="1447800"/>
                <a:ext cx="3352800" cy="4001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D4A9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err="1" smtClean="0"/>
                  <a:t>utilisant</a:t>
                </a:r>
                <a:r>
                  <a:rPr lang="en-US" sz="2000" dirty="0" smtClean="0"/>
                  <a:t> un </a:t>
                </a:r>
                <a:r>
                  <a:rPr lang="en-US" sz="2000" b="1" dirty="0" smtClean="0"/>
                  <a:t>markup</a:t>
                </a:r>
                <a:r>
                  <a:rPr lang="en-US" sz="2000" dirty="0" smtClean="0"/>
                  <a:t> pour gender</a:t>
                </a:r>
                <a:endParaRPr lang="de-DE" sz="2000" dirty="0"/>
              </a:p>
            </p:txBody>
          </p:sp>
          <p:sp>
            <p:nvSpPr>
              <p:cNvPr id="10" name="TextBox 30"/>
              <p:cNvSpPr txBox="1"/>
              <p:nvPr/>
            </p:nvSpPr>
            <p:spPr>
              <a:xfrm>
                <a:off x="457200" y="1447800"/>
                <a:ext cx="3352800" cy="4001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D4A9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err="1" smtClean="0"/>
                  <a:t>utilisant</a:t>
                </a:r>
                <a:r>
                  <a:rPr lang="en-US" sz="2000" dirty="0" smtClean="0"/>
                  <a:t> un </a:t>
                </a:r>
                <a:r>
                  <a:rPr lang="en-US" sz="2000" b="1" dirty="0" err="1" smtClean="0"/>
                  <a:t>attribut</a:t>
                </a:r>
                <a:r>
                  <a:rPr lang="en-US" sz="2000" dirty="0" smtClean="0"/>
                  <a:t> pour gender</a:t>
                </a:r>
                <a:endParaRPr lang="de-DE" sz="2000" dirty="0"/>
              </a:p>
            </p:txBody>
          </p:sp>
        </p:grpSp>
        <p:sp>
          <p:nvSpPr>
            <p:cNvPr id="6" name="TextBox 32"/>
            <p:cNvSpPr txBox="1"/>
            <p:nvPr/>
          </p:nvSpPr>
          <p:spPr>
            <a:xfrm>
              <a:off x="457200" y="2438400"/>
              <a:ext cx="3505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&lt;person gender="female"&gt;</a:t>
              </a:r>
              <a:br>
                <a:rPr lang="en-US" sz="2000" dirty="0" smtClean="0"/>
              </a:br>
              <a:r>
                <a:rPr lang="en-US" sz="2000" dirty="0" smtClean="0"/>
                <a:t>  &lt;firstname&gt;Anna&lt;/firstname&gt;</a:t>
              </a:r>
              <a:br>
                <a:rPr lang="en-US" sz="2000" dirty="0" smtClean="0"/>
              </a:br>
              <a:r>
                <a:rPr lang="en-US" sz="2000" dirty="0" smtClean="0"/>
                <a:t>  &lt;lastname&gt;Smith&lt;/lastname&gt;</a:t>
              </a:r>
              <a:br>
                <a:rPr lang="en-US" sz="2000" dirty="0" smtClean="0"/>
              </a:br>
              <a:r>
                <a:rPr lang="en-US" sz="2000" dirty="0" smtClean="0"/>
                <a:t>&lt;/person&gt;</a:t>
              </a:r>
              <a:endParaRPr lang="de-DE" sz="2000" dirty="0"/>
            </a:p>
          </p:txBody>
        </p:sp>
        <p:sp>
          <p:nvSpPr>
            <p:cNvPr id="7" name="TextBox 33"/>
            <p:cNvSpPr txBox="1"/>
            <p:nvPr/>
          </p:nvSpPr>
          <p:spPr>
            <a:xfrm>
              <a:off x="5162080" y="2209800"/>
              <a:ext cx="3505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&lt;person&gt;</a:t>
              </a:r>
              <a:br>
                <a:rPr lang="en-US" sz="2000" dirty="0" smtClean="0"/>
              </a:br>
              <a:r>
                <a:rPr lang="en-US" sz="2000" dirty="0" smtClean="0"/>
                <a:t>  &lt;gender&gt;female&lt;/gender&gt;</a:t>
              </a:r>
              <a:br>
                <a:rPr lang="en-US" sz="2000" dirty="0" smtClean="0"/>
              </a:br>
              <a:r>
                <a:rPr lang="en-US" sz="2000" dirty="0" smtClean="0"/>
                <a:t>  &lt;firstname&gt;Anna&lt;/firstname&gt;</a:t>
              </a:r>
              <a:br>
                <a:rPr lang="en-US" sz="2000" dirty="0" smtClean="0"/>
              </a:br>
              <a:r>
                <a:rPr lang="en-US" sz="2000" dirty="0" smtClean="0"/>
                <a:t>  &lt;lastname&gt;Smith&lt;/lastname&gt;</a:t>
              </a:r>
              <a:br>
                <a:rPr lang="en-US" sz="2000" dirty="0" smtClean="0"/>
              </a:br>
              <a:r>
                <a:rPr lang="en-US" sz="2000" dirty="0" smtClean="0"/>
                <a:t>&lt;/person&gt;</a:t>
              </a:r>
              <a:endParaRPr lang="de-DE" sz="2000" dirty="0"/>
            </a:p>
          </p:txBody>
        </p:sp>
      </p:grp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Attribut contre élément (2/3)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Avantages d’un élément:</a:t>
            </a:r>
          </a:p>
          <a:p>
            <a:pPr lvl="1" eaLnBrk="1" hangingPunct="1"/>
            <a:r>
              <a:rPr lang="fr-FR" sz="2000" dirty="0" smtClean="0"/>
              <a:t>permet une structuration riche:</a:t>
            </a:r>
          </a:p>
          <a:p>
            <a:pPr lvl="2" eaLnBrk="1" hangingPunct="1"/>
            <a:r>
              <a:rPr lang="fr-FR" sz="1800" dirty="0" smtClean="0"/>
              <a:t>un élément peut en contenir d’autres …</a:t>
            </a:r>
          </a:p>
          <a:p>
            <a:pPr lvl="1" eaLnBrk="1" hangingPunct="1"/>
            <a:r>
              <a:rPr lang="fr-FR" sz="2000" dirty="0" smtClean="0"/>
              <a:t>peut apparaître plusieurs fois,</a:t>
            </a:r>
          </a:p>
          <a:p>
            <a:pPr lvl="1" eaLnBrk="1" hangingPunct="1"/>
            <a:r>
              <a:rPr lang="fr-FR" sz="2000" dirty="0" smtClean="0"/>
              <a:t>permet d’imposer un ordre.</a:t>
            </a:r>
          </a:p>
          <a:p>
            <a:pPr eaLnBrk="1" hangingPunct="1"/>
            <a:endParaRPr lang="fr-FR" sz="1600" dirty="0" smtClean="0"/>
          </a:p>
          <a:p>
            <a:pPr eaLnBrk="1" hangingPunct="1"/>
            <a:r>
              <a:rPr lang="fr-FR" sz="2400" dirty="0" smtClean="0"/>
              <a:t>Avantages d’un attribut:</a:t>
            </a:r>
          </a:p>
          <a:p>
            <a:pPr lvl="1" eaLnBrk="1" hangingPunct="1"/>
            <a:r>
              <a:rPr lang="fr-FR" sz="2000" dirty="0" smtClean="0"/>
              <a:t>occupe moins de place,</a:t>
            </a:r>
          </a:p>
          <a:p>
            <a:pPr lvl="1" eaLnBrk="1" hangingPunct="1"/>
            <a:r>
              <a:rPr lang="fr-FR" sz="2000" dirty="0" smtClean="0"/>
              <a:t>de nombreux outils gèrent l’attribut via une liste déroulante,</a:t>
            </a:r>
          </a:p>
          <a:p>
            <a:pPr lvl="1" eaLnBrk="1" hangingPunct="1"/>
            <a:r>
              <a:rPr lang="fr-FR" sz="2000" dirty="0" smtClean="0"/>
              <a:t>valeur par défaut et prédéfinie possible.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44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Attribut contre élément (3/3)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smtClean="0"/>
              <a:t>Différence attribut/élément:</a:t>
            </a:r>
          </a:p>
          <a:p>
            <a:pPr lvl="1" eaLnBrk="1" hangingPunct="1"/>
            <a:r>
              <a:rPr lang="fr-FR" sz="2000" smtClean="0"/>
              <a:t>si 1 élément peut être détaillé, mettre 1 élément,</a:t>
            </a:r>
          </a:p>
          <a:p>
            <a:pPr lvl="1" eaLnBrk="1" hangingPunct="1"/>
            <a:r>
              <a:rPr lang="fr-FR" sz="2000" smtClean="0"/>
              <a:t>1 attribut doit être cours et indivisible:</a:t>
            </a:r>
          </a:p>
          <a:p>
            <a:pPr lvl="2" eaLnBrk="1" hangingPunct="1"/>
            <a:r>
              <a:rPr lang="fr-FR" sz="1800" smtClean="0"/>
              <a:t>exemple:</a:t>
            </a:r>
          </a:p>
          <a:p>
            <a:pPr lvl="3" eaLnBrk="1" hangingPunct="1">
              <a:buFontTx/>
              <a:buNone/>
            </a:pPr>
            <a:r>
              <a:rPr lang="fr-FR" sz="1600" i="1" smtClean="0">
                <a:latin typeface="Times New Roman" pitchFamily="18" charset="0"/>
              </a:rPr>
              <a:t>date</a:t>
            </a:r>
          </a:p>
          <a:p>
            <a:pPr lvl="3" eaLnBrk="1" hangingPunct="1">
              <a:buFontTx/>
              <a:buNone/>
            </a:pPr>
            <a:r>
              <a:rPr lang="fr-FR" sz="1600" i="1" smtClean="0">
                <a:latin typeface="Times New Roman" pitchFamily="18" charset="0"/>
              </a:rPr>
              <a:t>valeur </a:t>
            </a:r>
          </a:p>
          <a:p>
            <a:pPr lvl="3" eaLnBrk="1" hangingPunct="1">
              <a:buFontTx/>
              <a:buNone/>
            </a:pPr>
            <a:r>
              <a:rPr lang="fr-FR" sz="1600" i="1" smtClean="0">
                <a:latin typeface="Times New Roman" pitchFamily="18" charset="0"/>
              </a:rPr>
              <a:t>langue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XML/XHTML (1/3)</a:t>
            </a:r>
            <a:endParaRPr lang="fr-FR" sz="3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263" y="2074470"/>
            <a:ext cx="6748323" cy="342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XML/XHTML (2/3)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Code HTML:</a:t>
            </a:r>
            <a:endParaRPr lang="fr-FR" sz="2400" dirty="0"/>
          </a:p>
        </p:txBody>
      </p:sp>
      <p:sp>
        <p:nvSpPr>
          <p:cNvPr id="4" name="TextBox 7"/>
          <p:cNvSpPr txBox="1"/>
          <p:nvPr/>
        </p:nvSpPr>
        <p:spPr>
          <a:xfrm>
            <a:off x="857224" y="2101888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&lt;html&gt; </a:t>
            </a:r>
          </a:p>
          <a:p>
            <a:r>
              <a:rPr lang="en-US" i="1" dirty="0" smtClean="0"/>
              <a:t>&lt;head&gt;&lt;title&gt;Books&lt;/title&gt;&lt;/head&gt; </a:t>
            </a:r>
          </a:p>
          <a:p>
            <a:endParaRPr lang="en-US" i="1" dirty="0" smtClean="0"/>
          </a:p>
          <a:p>
            <a:r>
              <a:rPr lang="en-US" i="1" dirty="0" smtClean="0"/>
              <a:t>&lt;body&gt; </a:t>
            </a:r>
          </a:p>
          <a:p>
            <a:r>
              <a:rPr lang="en-US" i="1" dirty="0" smtClean="0"/>
              <a:t>&lt;h2&gt;Books&lt;/h2&gt; </a:t>
            </a:r>
          </a:p>
          <a:p>
            <a:r>
              <a:rPr lang="en-US" i="1" dirty="0" smtClean="0"/>
              <a:t>&lt;hr&gt; </a:t>
            </a:r>
          </a:p>
          <a:p>
            <a:endParaRPr lang="en-US" i="1" dirty="0" smtClean="0"/>
          </a:p>
          <a:p>
            <a:r>
              <a:rPr lang="en-US" i="1" dirty="0" smtClean="0"/>
              <a:t>&lt;em&gt;Sense and Sensibility&lt;/em&gt;, &lt;b&gt;Jane Austen&lt;/b&gt;, 1811&lt;br&gt; </a:t>
            </a:r>
          </a:p>
          <a:p>
            <a:r>
              <a:rPr lang="en-US" i="1" dirty="0" smtClean="0"/>
              <a:t>&lt;em&gt;Pride and Prejudice&lt;/em&gt;, &lt;b&gt;Jane Austen&lt;/b&gt;, 1813&lt;br&gt; </a:t>
            </a:r>
          </a:p>
          <a:p>
            <a:r>
              <a:rPr lang="en-US" i="1" dirty="0" smtClean="0"/>
              <a:t>&lt;em&gt;Alice in Wonderland&lt;/em&gt;, &lt;b&gt;Lewis Carroll&lt;/b&gt;, 1866&lt;br&gt; </a:t>
            </a:r>
          </a:p>
          <a:p>
            <a:r>
              <a:rPr lang="en-US" i="1" dirty="0" smtClean="0"/>
              <a:t>&lt;em&gt;Through the Looking Glass&lt;&lt;/em&gt;, &lt;b&gt;Lewis Carroll&lt;/b&gt;, 1872&lt;br&gt;</a:t>
            </a:r>
          </a:p>
          <a:p>
            <a:endParaRPr lang="en-US" i="1" dirty="0" smtClean="0"/>
          </a:p>
          <a:p>
            <a:r>
              <a:rPr lang="en-US" i="1" dirty="0" smtClean="0"/>
              <a:t> &lt;/body&gt; </a:t>
            </a:r>
          </a:p>
          <a:p>
            <a:r>
              <a:rPr lang="en-US" i="1" dirty="0" smtClean="0"/>
              <a:t>&lt;/html&gt;</a:t>
            </a:r>
            <a:endParaRPr lang="de-DE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47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XML/XHTML (3/3)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Code XML:</a:t>
            </a:r>
            <a:endParaRPr lang="fr-FR" sz="2400" dirty="0"/>
          </a:p>
        </p:txBody>
      </p:sp>
      <p:sp>
        <p:nvSpPr>
          <p:cNvPr id="4" name="TextBox 4"/>
          <p:cNvSpPr txBox="1"/>
          <p:nvPr/>
        </p:nvSpPr>
        <p:spPr>
          <a:xfrm>
            <a:off x="1928794" y="2119395"/>
            <a:ext cx="5611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&lt;books&gt; </a:t>
            </a:r>
          </a:p>
          <a:p>
            <a:r>
              <a:rPr lang="en-US" sz="1600" i="1" dirty="0" smtClean="0"/>
              <a:t>	&lt;book&gt; </a:t>
            </a:r>
          </a:p>
          <a:p>
            <a:r>
              <a:rPr lang="en-US" sz="1600" i="1" dirty="0" smtClean="0"/>
              <a:t>		&lt;title&gt;Sense and Sensibility&lt;/title&gt; </a:t>
            </a:r>
          </a:p>
          <a:p>
            <a:r>
              <a:rPr lang="en-US" sz="1600" i="1" dirty="0" smtClean="0"/>
              <a:t>		&lt;author&gt;Jane Austen&lt;/author&gt; </a:t>
            </a:r>
          </a:p>
          <a:p>
            <a:r>
              <a:rPr lang="en-US" sz="1600" i="1" dirty="0" smtClean="0"/>
              <a:t>		&lt;year&gt;1811&lt;/year&gt; </a:t>
            </a:r>
          </a:p>
          <a:p>
            <a:r>
              <a:rPr lang="en-US" sz="1600" i="1" dirty="0" smtClean="0"/>
              <a:t>	&lt;/book&gt; </a:t>
            </a:r>
          </a:p>
          <a:p>
            <a:r>
              <a:rPr lang="en-US" sz="1600" i="1" dirty="0" smtClean="0"/>
              <a:t>	&lt;book&gt; </a:t>
            </a:r>
          </a:p>
          <a:p>
            <a:r>
              <a:rPr lang="en-US" sz="1600" i="1" dirty="0" smtClean="0"/>
              <a:t>		&lt;title&gt;Pride and Prejudice&lt;/title&gt; </a:t>
            </a:r>
          </a:p>
          <a:p>
            <a:r>
              <a:rPr lang="en-US" sz="1600" i="1" dirty="0" smtClean="0"/>
              <a:t>		&lt;author&gt;Jane Austen&lt;/author&gt; </a:t>
            </a:r>
          </a:p>
          <a:p>
            <a:r>
              <a:rPr lang="en-US" sz="1600" i="1" dirty="0" smtClean="0"/>
              <a:t>		&lt;year&gt;1813&lt;/year&gt; </a:t>
            </a:r>
          </a:p>
          <a:p>
            <a:r>
              <a:rPr lang="en-US" sz="1600" i="1" dirty="0" smtClean="0"/>
              <a:t>	&lt;/book&gt; </a:t>
            </a:r>
          </a:p>
          <a:p>
            <a:r>
              <a:rPr lang="en-US" sz="1600" i="1" dirty="0" smtClean="0"/>
              <a:t>	&lt;book&gt; </a:t>
            </a:r>
          </a:p>
          <a:p>
            <a:r>
              <a:rPr lang="en-US" sz="1600" i="1" dirty="0" smtClean="0"/>
              <a:t>		&lt;title&gt;Alice in Wonderland&lt;/title&gt; </a:t>
            </a:r>
          </a:p>
          <a:p>
            <a:r>
              <a:rPr lang="en-US" sz="1600" i="1" dirty="0" smtClean="0"/>
              <a:t>		&lt;author&gt;Lewis Carroll&lt;/author&gt; </a:t>
            </a:r>
          </a:p>
          <a:p>
            <a:r>
              <a:rPr lang="en-US" sz="1600" i="1" dirty="0" smtClean="0"/>
              <a:t>		&lt;year&gt;1866&lt;/year&gt; </a:t>
            </a:r>
          </a:p>
          <a:p>
            <a:r>
              <a:rPr lang="en-US" sz="1600" i="1" dirty="0" smtClean="0"/>
              <a:t>	&lt;/book&gt; </a:t>
            </a:r>
          </a:p>
          <a:p>
            <a:r>
              <a:rPr lang="en-US" sz="1600" i="1" dirty="0"/>
              <a:t>	</a:t>
            </a:r>
            <a:r>
              <a:rPr lang="en-US" sz="1600" i="1" dirty="0" smtClean="0"/>
              <a:t>….</a:t>
            </a:r>
          </a:p>
          <a:p>
            <a:r>
              <a:rPr lang="en-US" sz="1600" i="1" dirty="0" smtClean="0"/>
              <a:t>	&lt;/books&gt;</a:t>
            </a:r>
            <a:endParaRPr lang="de-DE" sz="1600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XML/XHTML (4/6)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2 technologies non comparables:</a:t>
            </a:r>
          </a:p>
          <a:p>
            <a:pPr lvl="1" eaLnBrk="1" hangingPunct="1"/>
            <a:r>
              <a:rPr lang="fr-FR" sz="2000" dirty="0" smtClean="0"/>
              <a:t>XML:</a:t>
            </a:r>
          </a:p>
          <a:p>
            <a:pPr lvl="2"/>
            <a:r>
              <a:rPr lang="fr-FR" sz="1800" dirty="0"/>
              <a:t>e</a:t>
            </a:r>
            <a:r>
              <a:rPr lang="fr-FR" sz="1800" dirty="0" smtClean="0"/>
              <a:t>xtensible:</a:t>
            </a:r>
          </a:p>
          <a:p>
            <a:pPr lvl="3"/>
            <a:r>
              <a:rPr lang="fr-FR" sz="1600" dirty="0"/>
              <a:t>p</a:t>
            </a:r>
            <a:r>
              <a:rPr lang="fr-FR" sz="1600" dirty="0" smtClean="0"/>
              <a:t>ossibilité de définir ses propre </a:t>
            </a:r>
            <a:r>
              <a:rPr lang="fr-FR" sz="1600" dirty="0" err="1" smtClean="0"/>
              <a:t>markup</a:t>
            </a:r>
            <a:endParaRPr lang="fr-FR" sz="1600" dirty="0" smtClean="0"/>
          </a:p>
          <a:p>
            <a:pPr lvl="2" eaLnBrk="1" hangingPunct="1"/>
            <a:r>
              <a:rPr lang="fr-FR" sz="1800" dirty="0" smtClean="0"/>
              <a:t>représenter, </a:t>
            </a:r>
          </a:p>
          <a:p>
            <a:pPr lvl="2" eaLnBrk="1" hangingPunct="1"/>
            <a:r>
              <a:rPr lang="fr-FR" sz="1800" dirty="0" smtClean="0"/>
              <a:t>structurer,</a:t>
            </a:r>
          </a:p>
          <a:p>
            <a:pPr lvl="2" eaLnBrk="1" hangingPunct="1">
              <a:buFontTx/>
              <a:buNone/>
            </a:pPr>
            <a:r>
              <a:rPr lang="fr-FR" sz="1800" dirty="0" smtClean="0"/>
              <a:t>le contenu.</a:t>
            </a:r>
          </a:p>
          <a:p>
            <a:pPr lvl="2" eaLnBrk="1" hangingPunct="1"/>
            <a:r>
              <a:rPr lang="fr-FR" sz="1800" dirty="0" smtClean="0"/>
              <a:t>peut s’appliquer dans le contexte du web,</a:t>
            </a:r>
          </a:p>
          <a:p>
            <a:pPr lvl="2" eaLnBrk="1" hangingPunct="1"/>
            <a:r>
              <a:rPr lang="fr-FR" sz="1800" dirty="0" smtClean="0"/>
              <a:t>favorise les traitements informatiques</a:t>
            </a:r>
            <a:r>
              <a:rPr lang="fr-FR" sz="1800" dirty="0"/>
              <a:t>,</a:t>
            </a:r>
            <a:endParaRPr lang="fr-FR" sz="1800" dirty="0" smtClean="0"/>
          </a:p>
          <a:p>
            <a:pPr lvl="2" eaLnBrk="1" hangingPunct="1"/>
            <a:r>
              <a:rPr lang="fr-FR" sz="1800" dirty="0"/>
              <a:t>v</a:t>
            </a:r>
            <a:r>
              <a:rPr lang="fr-FR" sz="1800" dirty="0" smtClean="0"/>
              <a:t>alidation par une DTD (structure) ou schéma (structure et données),</a:t>
            </a:r>
          </a:p>
          <a:p>
            <a:pPr lvl="2" eaLnBrk="1" hangingPunct="1"/>
            <a:r>
              <a:rPr lang="fr-FR" sz="1800" dirty="0"/>
              <a:t>l</a:t>
            </a:r>
            <a:r>
              <a:rPr lang="fr-FR" sz="1800" dirty="0" smtClean="0"/>
              <a:t>e même contenu peut être publié sur différents supports.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SGML (1/2)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813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400" dirty="0" smtClean="0"/>
              <a:t>Le Standard </a:t>
            </a:r>
            <a:r>
              <a:rPr lang="fr-FR" sz="2400" dirty="0" err="1" smtClean="0"/>
              <a:t>Generalized</a:t>
            </a:r>
            <a:r>
              <a:rPr lang="fr-FR" sz="2400" dirty="0" smtClean="0"/>
              <a:t> </a:t>
            </a:r>
            <a:r>
              <a:rPr lang="fr-FR" sz="2400" dirty="0" err="1" smtClean="0"/>
              <a:t>Markup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a été créé pour normaliser les documents électroniques: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000" dirty="0" smtClean="0"/>
              <a:t>sert à préciser la structure du contenu d’un document:</a:t>
            </a:r>
          </a:p>
          <a:p>
            <a:pPr lvl="2" eaLnBrk="1" hangingPunct="1">
              <a:lnSpc>
                <a:spcPct val="80000"/>
              </a:lnSpc>
            </a:pPr>
            <a:r>
              <a:rPr lang="fr-FR" sz="1800" dirty="0" smtClean="0"/>
              <a:t>indépendant des plateformes,</a:t>
            </a:r>
          </a:p>
          <a:p>
            <a:pPr lvl="2" eaLnBrk="1" hangingPunct="1">
              <a:lnSpc>
                <a:spcPct val="80000"/>
              </a:lnSpc>
            </a:pPr>
            <a:r>
              <a:rPr lang="fr-FR" sz="1800" dirty="0" smtClean="0"/>
              <a:t>indépendant des logiciels,</a:t>
            </a:r>
          </a:p>
          <a:p>
            <a:pPr lvl="2" eaLnBrk="1" hangingPunct="1">
              <a:lnSpc>
                <a:spcPct val="80000"/>
              </a:lnSpc>
            </a:pPr>
            <a:r>
              <a:rPr lang="fr-FR" sz="1800" dirty="0" smtClean="0"/>
              <a:t>une norme.</a:t>
            </a:r>
          </a:p>
          <a:p>
            <a:pPr lvl="2" eaLnBrk="1" hangingPunct="1">
              <a:lnSpc>
                <a:spcPct val="80000"/>
              </a:lnSpc>
            </a:pPr>
            <a:endParaRPr lang="fr-FR" sz="16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2000" dirty="0" smtClean="0">
                <a:sym typeface="Wingdings" pitchFamily="2" charset="2"/>
              </a:rPr>
              <a:t> </a:t>
            </a:r>
            <a:r>
              <a:rPr lang="fr-FR" sz="2000" dirty="0" smtClean="0"/>
              <a:t>les documents étaient destinés à être imprimé sur différents formats.</a:t>
            </a:r>
          </a:p>
          <a:p>
            <a:pPr eaLnBrk="1" hangingPunct="1">
              <a:lnSpc>
                <a:spcPct val="80000"/>
              </a:lnSpc>
            </a:pPr>
            <a:endParaRPr lang="fr-FR" sz="1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XML/XHTML (5/6)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2 technologies non comparables:</a:t>
            </a:r>
          </a:p>
          <a:p>
            <a:pPr lvl="1"/>
            <a:r>
              <a:rPr lang="fr-FR" sz="2000" dirty="0" smtClean="0"/>
              <a:t>XHTML:</a:t>
            </a:r>
          </a:p>
          <a:p>
            <a:pPr lvl="2"/>
            <a:r>
              <a:rPr lang="fr-FR" sz="1800" dirty="0" smtClean="0"/>
              <a:t>langage de balisage définit au moyen d’XML,</a:t>
            </a:r>
          </a:p>
          <a:p>
            <a:pPr lvl="2"/>
            <a:r>
              <a:rPr lang="fr-FR" sz="1800" dirty="0" smtClean="0"/>
              <a:t>optimisé pour un apprentissage facile:</a:t>
            </a:r>
          </a:p>
          <a:p>
            <a:pPr lvl="3"/>
            <a:r>
              <a:rPr lang="fr-FR" sz="1600" dirty="0" smtClean="0"/>
              <a:t>prédéfini</a:t>
            </a:r>
          </a:p>
          <a:p>
            <a:pPr lvl="2"/>
            <a:r>
              <a:rPr lang="fr-FR" sz="1800" dirty="0" smtClean="0"/>
              <a:t>ne renseigne pas sur la sémantique du contenu:</a:t>
            </a:r>
          </a:p>
          <a:p>
            <a:pPr lvl="3"/>
            <a:r>
              <a:rPr lang="fr-FR" sz="1600" dirty="0" smtClean="0"/>
              <a:t>les balises ne permettent pas de définir la nature de leur contenu, de prendre en compte les spécificités d’un domaine d’application.</a:t>
            </a:r>
          </a:p>
          <a:p>
            <a:pPr lvl="2"/>
            <a:r>
              <a:rPr lang="fr-FR" sz="1800" dirty="0" smtClean="0"/>
              <a:t>présentation de pages Web.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50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XML/XHTML (6/6)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smtClean="0"/>
              <a:t>XML ne remplace pas XHTML,</a:t>
            </a:r>
          </a:p>
          <a:p>
            <a:pPr eaLnBrk="1" hangingPunct="1"/>
            <a:endParaRPr lang="fr-FR" sz="1600" smtClean="0"/>
          </a:p>
          <a:p>
            <a:pPr lvl="1" eaLnBrk="1" hangingPunct="1">
              <a:buFontTx/>
              <a:buNone/>
            </a:pPr>
            <a:r>
              <a:rPr lang="fr-FR" sz="2000" smtClean="0">
                <a:sym typeface="Wingdings" pitchFamily="2" charset="2"/>
              </a:rPr>
              <a:t>  </a:t>
            </a:r>
            <a:r>
              <a:rPr lang="fr-FR" sz="2000" smtClean="0"/>
              <a:t>XHTML et CSS continueront d’être utilisés comme technologies de présentation.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51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smtClean="0"/>
              <a:t>Utilisation de XML dans un contexte Web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smtClean="0"/>
              <a:t>Recherche basé sur la sémantique.</a:t>
            </a:r>
          </a:p>
          <a:p>
            <a:pPr eaLnBrk="1" hangingPunct="1"/>
            <a:endParaRPr lang="fr-FR" sz="1600" smtClean="0"/>
          </a:p>
          <a:p>
            <a:pPr eaLnBrk="1" hangingPunct="1"/>
            <a:r>
              <a:rPr lang="fr-FR" sz="2400" smtClean="0"/>
              <a:t>Manipulation de documents:</a:t>
            </a:r>
          </a:p>
          <a:p>
            <a:pPr lvl="1" eaLnBrk="1" hangingPunct="1"/>
            <a:r>
              <a:rPr lang="fr-FR" sz="2000" smtClean="0"/>
              <a:t>décomposition,</a:t>
            </a:r>
          </a:p>
          <a:p>
            <a:pPr lvl="1" eaLnBrk="1" hangingPunct="1"/>
            <a:r>
              <a:rPr lang="fr-FR" sz="2000" smtClean="0"/>
              <a:t>fusion.</a:t>
            </a:r>
          </a:p>
          <a:p>
            <a:pPr lvl="1" eaLnBrk="1" hangingPunct="1"/>
            <a:endParaRPr lang="fr-FR" sz="1600" smtClean="0"/>
          </a:p>
          <a:p>
            <a:pPr eaLnBrk="1" hangingPunct="1"/>
            <a:r>
              <a:rPr lang="fr-FR" sz="2400" smtClean="0"/>
              <a:t>Traitements complexes:</a:t>
            </a:r>
          </a:p>
          <a:p>
            <a:pPr lvl="1" eaLnBrk="1" hangingPunct="1"/>
            <a:r>
              <a:rPr lang="fr-FR" sz="2000" smtClean="0"/>
              <a:t>XSL-T, XSL-FO.</a:t>
            </a:r>
          </a:p>
          <a:p>
            <a:pPr lvl="1" eaLnBrk="1" hangingPunct="1"/>
            <a:endParaRPr lang="fr-FR" sz="1600" smtClean="0"/>
          </a:p>
          <a:p>
            <a:pPr eaLnBrk="1" hangingPunct="1"/>
            <a:r>
              <a:rPr lang="fr-FR" sz="2400" smtClean="0"/>
              <a:t>Présentation des données dans différents formats.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52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Application 2</a:t>
            </a:r>
            <a:endParaRPr lang="fr-FR" sz="33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Écrire un fichier XML représentant cette formation XML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53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Application 3</a:t>
            </a:r>
            <a:endParaRPr lang="fr-FR" sz="33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829444" cy="4525963"/>
          </a:xfrm>
        </p:spPr>
        <p:txBody>
          <a:bodyPr>
            <a:normAutofit/>
          </a:bodyPr>
          <a:lstStyle/>
          <a:p>
            <a:pPr lvl="0"/>
            <a:r>
              <a:rPr lang="fr-FR" sz="2400" dirty="0" smtClean="0"/>
              <a:t>Représenter un bon de commande contenant:</a:t>
            </a:r>
          </a:p>
          <a:p>
            <a:pPr lvl="1"/>
            <a:r>
              <a:rPr lang="fr-FR" sz="2000" dirty="0" smtClean="0"/>
              <a:t>adresse de livraison:</a:t>
            </a:r>
          </a:p>
          <a:p>
            <a:pPr lvl="2"/>
            <a:r>
              <a:rPr lang="fr-FR" sz="1800" dirty="0" smtClean="0"/>
              <a:t>rue,</a:t>
            </a:r>
          </a:p>
          <a:p>
            <a:pPr lvl="2"/>
            <a:r>
              <a:rPr lang="fr-FR" sz="1800" dirty="0" smtClean="0"/>
              <a:t>code postal,</a:t>
            </a:r>
          </a:p>
          <a:p>
            <a:pPr lvl="2"/>
            <a:r>
              <a:rPr lang="fr-FR" sz="1800" dirty="0" smtClean="0"/>
              <a:t>ville,</a:t>
            </a:r>
          </a:p>
          <a:p>
            <a:pPr lvl="2"/>
            <a:r>
              <a:rPr lang="fr-FR" sz="1800" dirty="0" smtClean="0"/>
              <a:t>pays.</a:t>
            </a:r>
          </a:p>
          <a:p>
            <a:pPr lvl="1"/>
            <a:r>
              <a:rPr lang="fr-FR" sz="2000" dirty="0" smtClean="0"/>
              <a:t>adresse de facturation,</a:t>
            </a:r>
          </a:p>
          <a:p>
            <a:pPr lvl="1"/>
            <a:r>
              <a:rPr lang="fr-FR" sz="2000" dirty="0" smtClean="0"/>
              <a:t>items:</a:t>
            </a:r>
          </a:p>
          <a:p>
            <a:pPr lvl="2"/>
            <a:r>
              <a:rPr lang="fr-FR" sz="1800" dirty="0" smtClean="0"/>
              <a:t>nom,</a:t>
            </a:r>
          </a:p>
          <a:p>
            <a:pPr lvl="2"/>
            <a:r>
              <a:rPr lang="fr-FR" sz="1800" dirty="0" smtClean="0"/>
              <a:t>description,</a:t>
            </a:r>
          </a:p>
          <a:p>
            <a:pPr lvl="2"/>
            <a:r>
              <a:rPr lang="fr-FR" sz="1800" dirty="0" smtClean="0"/>
              <a:t>prix,</a:t>
            </a:r>
          </a:p>
          <a:p>
            <a:pPr lvl="2"/>
            <a:r>
              <a:rPr lang="fr-FR" sz="1800" dirty="0" smtClean="0"/>
              <a:t>quantité (exigé).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648200" y="2046309"/>
            <a:ext cx="4038600" cy="4525963"/>
          </a:xfrm>
        </p:spPr>
        <p:txBody>
          <a:bodyPr>
            <a:normAutofit/>
          </a:bodyPr>
          <a:lstStyle/>
          <a:p>
            <a:pPr lvl="1"/>
            <a:r>
              <a:rPr lang="fr-FR" sz="2000" dirty="0" smtClean="0"/>
              <a:t>montant total :</a:t>
            </a:r>
          </a:p>
          <a:p>
            <a:pPr lvl="2"/>
            <a:r>
              <a:rPr lang="fr-FR" sz="1800" dirty="0" smtClean="0"/>
              <a:t>hors tva,</a:t>
            </a:r>
          </a:p>
          <a:p>
            <a:pPr lvl="2"/>
            <a:r>
              <a:rPr lang="fr-FR" sz="1800" dirty="0" smtClean="0"/>
              <a:t>tva,</a:t>
            </a:r>
          </a:p>
          <a:p>
            <a:pPr lvl="2"/>
            <a:r>
              <a:rPr lang="fr-FR" sz="1800" dirty="0" smtClean="0"/>
              <a:t>avec tva</a:t>
            </a:r>
          </a:p>
          <a:p>
            <a:pPr lvl="1"/>
            <a:r>
              <a:rPr lang="fr-FR" sz="2000" dirty="0" smtClean="0"/>
              <a:t>date de livraison,</a:t>
            </a:r>
          </a:p>
          <a:p>
            <a:pPr lvl="1"/>
            <a:r>
              <a:rPr lang="fr-FR" sz="2000" dirty="0" smtClean="0"/>
              <a:t>date de commande,</a:t>
            </a:r>
          </a:p>
          <a:p>
            <a:pPr lvl="1"/>
            <a:r>
              <a:rPr lang="fr-FR" sz="2000" dirty="0" smtClean="0"/>
              <a:t>monnaie :</a:t>
            </a:r>
          </a:p>
          <a:p>
            <a:pPr lvl="2"/>
            <a:r>
              <a:rPr lang="fr-FR" sz="1800" dirty="0" smtClean="0"/>
              <a:t>euro,</a:t>
            </a:r>
          </a:p>
          <a:p>
            <a:pPr lvl="2"/>
            <a:r>
              <a:rPr lang="fr-FR" sz="1800" dirty="0" smtClean="0"/>
              <a:t>dollar,</a:t>
            </a:r>
          </a:p>
          <a:p>
            <a:pPr lvl="2"/>
            <a:r>
              <a:rPr lang="fr-FR" sz="1800" dirty="0" smtClean="0"/>
              <a:t>yen.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54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RSS</a:t>
            </a:r>
          </a:p>
        </p:txBody>
      </p:sp>
      <p:pic>
        <p:nvPicPr>
          <p:cNvPr id="256002" name="Picture 2" descr="http://www.google.fr/url?source=imglanding&amp;ct=img&amp;q=http://www.makingmoneywithandroid.com/wp-content/uploads/2011/05/rss-logo.png&amp;sa=X&amp;ei=D-NiVbK1DIG1UM_egbAG&amp;ved=0CAkQ8wc&amp;usg=AFQjCNHv5irRQF6bnWR5iPn3_0tT5pgjZ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540" y="4791288"/>
            <a:ext cx="1571636" cy="1571636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55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Qu’est ce que RSS (1/2)?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err="1" smtClean="0"/>
              <a:t>Really</a:t>
            </a:r>
            <a:r>
              <a:rPr lang="fr-FR" sz="2400" dirty="0" smtClean="0"/>
              <a:t> Simple Syndication (RSS) est un format d’échange de données:</a:t>
            </a:r>
          </a:p>
          <a:p>
            <a:pPr lvl="1" eaLnBrk="1" hangingPunct="1"/>
            <a:r>
              <a:rPr lang="fr-FR" sz="2000" dirty="0" err="1" smtClean="0"/>
              <a:t>atom</a:t>
            </a:r>
            <a:r>
              <a:rPr lang="fr-FR" sz="2000" dirty="0" smtClean="0"/>
              <a:t> est un autre format…</a:t>
            </a:r>
          </a:p>
          <a:p>
            <a:pPr eaLnBrk="1" hangingPunct="1"/>
            <a:endParaRPr lang="fr-FR" sz="1600" dirty="0" smtClean="0"/>
          </a:p>
          <a:p>
            <a:pPr eaLnBrk="1" hangingPunct="1"/>
            <a:r>
              <a:rPr lang="fr-FR" sz="2400" dirty="0" smtClean="0"/>
              <a:t>Objectifs:</a:t>
            </a:r>
          </a:p>
          <a:p>
            <a:pPr lvl="1" eaLnBrk="1" hangingPunct="1"/>
            <a:r>
              <a:rPr lang="fr-FR" sz="2000" dirty="0" smtClean="0"/>
              <a:t>récupérer les informations fournies par les sites web,</a:t>
            </a:r>
          </a:p>
          <a:p>
            <a:pPr lvl="1" eaLnBrk="1" hangingPunct="1"/>
            <a:r>
              <a:rPr lang="fr-FR" sz="2000" dirty="0" smtClean="0"/>
              <a:t>délivrer des données en les intégrant dans ce flux RSS.</a:t>
            </a:r>
          </a:p>
          <a:p>
            <a:pPr lvl="1" eaLnBrk="1" hangingPunct="1"/>
            <a:endParaRPr lang="fr-FR" sz="1600" dirty="0" smtClean="0"/>
          </a:p>
          <a:p>
            <a:pPr eaLnBrk="1" hangingPunct="1"/>
            <a:r>
              <a:rPr lang="fr-FR" sz="2400" dirty="0" smtClean="0"/>
              <a:t>Développement:</a:t>
            </a:r>
          </a:p>
          <a:p>
            <a:pPr lvl="1" eaLnBrk="1" hangingPunct="1"/>
            <a:r>
              <a:rPr lang="fr-FR" sz="2000" dirty="0" smtClean="0"/>
              <a:t>créé par Netscape en 1999.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56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Qu’est ce que RSS (2/2)?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Il suffit d’un script approprié (java, Perl, PHP) pour manipuler et lire le flux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88081B7-38FC-4C8A-B84D-87E294FFE94B}" type="slidenum">
              <a:rPr lang="fr-FR" smtClean="0"/>
              <a:pPr/>
              <a:t>57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smtClean="0"/>
              <a:t>Construire un flux RSS (1/3)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smtClean="0"/>
              <a:t>Conteneur global:</a:t>
            </a:r>
          </a:p>
          <a:p>
            <a:pPr lvl="1" eaLnBrk="1" hangingPunct="1">
              <a:buFontTx/>
              <a:buNone/>
            </a:pPr>
            <a:r>
              <a:rPr lang="fr-FR" sz="2000" smtClean="0"/>
              <a:t>rss</a:t>
            </a:r>
          </a:p>
          <a:p>
            <a:pPr lvl="2" eaLnBrk="1" hangingPunct="1">
              <a:buFontTx/>
              <a:buNone/>
            </a:pPr>
            <a:r>
              <a:rPr lang="fr-FR" sz="1800" i="1" smtClean="0">
                <a:latin typeface="Times New Roman" pitchFamily="18" charset="0"/>
              </a:rPr>
              <a:t>&lt;rss version=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smtClean="0">
                <a:latin typeface="Times New Roman" pitchFamily="18" charset="0"/>
              </a:rPr>
              <a:t>2.0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smtClean="0">
                <a:latin typeface="Times New Roman" pitchFamily="18" charset="0"/>
              </a:rPr>
              <a:t>&gt;</a:t>
            </a:r>
          </a:p>
          <a:p>
            <a:pPr lvl="1" eaLnBrk="1" hangingPunct="1"/>
            <a:r>
              <a:rPr lang="fr-FR" sz="2000" smtClean="0"/>
              <a:t>comprenant un canal:</a:t>
            </a:r>
          </a:p>
          <a:p>
            <a:pPr lvl="2" eaLnBrk="1" hangingPunct="1">
              <a:buFontTx/>
              <a:buNone/>
            </a:pPr>
            <a:r>
              <a:rPr lang="fr-FR" sz="1800" i="1" smtClean="0">
                <a:latin typeface="Times New Roman" pitchFamily="18" charset="0"/>
              </a:rPr>
              <a:t>&lt;channel&gt; … &lt;/channel&gt;</a:t>
            </a:r>
          </a:p>
          <a:p>
            <a:pPr lvl="2" eaLnBrk="1" hangingPunct="1"/>
            <a:r>
              <a:rPr lang="fr-FR" sz="1800" smtClean="0"/>
              <a:t>avec les balises obligatoires:</a:t>
            </a:r>
          </a:p>
          <a:p>
            <a:pPr lvl="3" eaLnBrk="1" hangingPunct="1">
              <a:buFontTx/>
              <a:buNone/>
            </a:pPr>
            <a:r>
              <a:rPr lang="fr-FR" sz="1600" i="1" smtClean="0">
                <a:latin typeface="Times New Roman" pitchFamily="18" charset="0"/>
              </a:rPr>
              <a:t>&lt;title&gt; … &lt;/title&gt;</a:t>
            </a:r>
          </a:p>
          <a:p>
            <a:pPr lvl="4" eaLnBrk="1" hangingPunct="1"/>
            <a:r>
              <a:rPr lang="fr-FR" sz="1400" smtClean="0"/>
              <a:t>titre du canal.</a:t>
            </a:r>
          </a:p>
          <a:p>
            <a:pPr lvl="3" eaLnBrk="1" hangingPunct="1">
              <a:buFontTx/>
              <a:buNone/>
            </a:pPr>
            <a:r>
              <a:rPr lang="fr-FR" sz="1600" i="1" smtClean="0">
                <a:latin typeface="Times New Roman" pitchFamily="18" charset="0"/>
              </a:rPr>
              <a:t>&lt;link&gt; … &lt;/link&gt;</a:t>
            </a:r>
          </a:p>
          <a:p>
            <a:pPr lvl="4" eaLnBrk="1" hangingPunct="1"/>
            <a:r>
              <a:rPr lang="fr-FR" sz="1400" smtClean="0"/>
              <a:t>url du site pour le canal.</a:t>
            </a:r>
          </a:p>
          <a:p>
            <a:pPr lvl="3" eaLnBrk="1" hangingPunct="1">
              <a:buFontTx/>
              <a:buNone/>
            </a:pPr>
            <a:r>
              <a:rPr lang="fr-FR" sz="1600" i="1" smtClean="0">
                <a:latin typeface="Times New Roman" pitchFamily="18" charset="0"/>
              </a:rPr>
              <a:t>&lt;description&gt; … &lt;/description&gt;</a:t>
            </a:r>
          </a:p>
          <a:p>
            <a:pPr lvl="4" eaLnBrk="1" hangingPunct="1"/>
            <a:r>
              <a:rPr lang="fr-FR" sz="1400" smtClean="0"/>
              <a:t>description du canal.</a:t>
            </a:r>
          </a:p>
          <a:p>
            <a:pPr lvl="3" eaLnBrk="1" hangingPunct="1">
              <a:buFontTx/>
              <a:buNone/>
            </a:pPr>
            <a:r>
              <a:rPr lang="fr-FR" sz="1600" i="1" smtClean="0">
                <a:latin typeface="Times New Roman" pitchFamily="18" charset="0"/>
              </a:rPr>
              <a:t>&lt;item&gt; … &lt;/item&gt;</a:t>
            </a:r>
          </a:p>
          <a:p>
            <a:pPr lvl="4" eaLnBrk="1" hangingPunct="1"/>
            <a:r>
              <a:rPr lang="fr-FR" sz="1400" smtClean="0"/>
              <a:t>description du contenu.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58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smtClean="0"/>
              <a:t>Construire un flux RSS (2/3)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smtClean="0"/>
              <a:t>Conteneur rss:</a:t>
            </a:r>
            <a:endParaRPr lang="fr-FR" smtClean="0"/>
          </a:p>
          <a:p>
            <a:pPr lvl="1" eaLnBrk="1" hangingPunct="1"/>
            <a:r>
              <a:rPr lang="fr-FR" sz="2000" smtClean="0"/>
              <a:t>balises optionnelles pour le canal:</a:t>
            </a:r>
          </a:p>
          <a:p>
            <a:pPr lvl="2" eaLnBrk="1" hangingPunct="1">
              <a:buFontTx/>
              <a:buNone/>
            </a:pPr>
            <a:r>
              <a:rPr lang="fr-FR" sz="1800" i="1" smtClean="0">
                <a:latin typeface="Times New Roman" pitchFamily="18" charset="0"/>
              </a:rPr>
              <a:t>&lt;language&gt;</a:t>
            </a:r>
          </a:p>
          <a:p>
            <a:pPr lvl="3" eaLnBrk="1" hangingPunct="1"/>
            <a:r>
              <a:rPr lang="fr-FR" sz="1600" smtClean="0"/>
              <a:t>langue dans laquelle le texte est écrit.</a:t>
            </a:r>
          </a:p>
          <a:p>
            <a:pPr lvl="2" eaLnBrk="1" hangingPunct="1">
              <a:buFontTx/>
              <a:buNone/>
            </a:pPr>
            <a:r>
              <a:rPr lang="fr-FR" sz="1800" i="1" smtClean="0">
                <a:latin typeface="Times New Roman" pitchFamily="18" charset="0"/>
              </a:rPr>
              <a:t>&lt;webmaster&gt;</a:t>
            </a:r>
          </a:p>
          <a:p>
            <a:pPr lvl="3" eaLnBrk="1" hangingPunct="1"/>
            <a:r>
              <a:rPr lang="fr-FR" sz="1600" smtClean="0"/>
              <a:t>mèl du responsable.</a:t>
            </a:r>
          </a:p>
          <a:p>
            <a:pPr lvl="2" eaLnBrk="1" hangingPunct="1">
              <a:buFontTx/>
              <a:buNone/>
            </a:pPr>
            <a:r>
              <a:rPr lang="fr-FR" sz="1800" i="1" smtClean="0">
                <a:latin typeface="Times New Roman" pitchFamily="18" charset="0"/>
              </a:rPr>
              <a:t>&lt;pubDate&gt;</a:t>
            </a:r>
          </a:p>
          <a:p>
            <a:pPr lvl="3" eaLnBrk="1" hangingPunct="1"/>
            <a:r>
              <a:rPr lang="fr-FR" sz="1600" smtClean="0"/>
              <a:t>date de publication.</a:t>
            </a:r>
          </a:p>
          <a:p>
            <a:pPr lvl="2" eaLnBrk="1" hangingPunct="1">
              <a:buFontTx/>
              <a:buNone/>
            </a:pPr>
            <a:r>
              <a:rPr lang="fr-FR" sz="1800" i="1" smtClean="0">
                <a:latin typeface="Times New Roman" pitchFamily="18" charset="0"/>
              </a:rPr>
              <a:t>&lt;image&gt;</a:t>
            </a:r>
          </a:p>
          <a:p>
            <a:pPr lvl="3" eaLnBrk="1" hangingPunct="1">
              <a:buFontTx/>
              <a:buNone/>
            </a:pPr>
            <a:r>
              <a:rPr lang="fr-FR" sz="1600" i="1" smtClean="0">
                <a:latin typeface="Times New Roman" pitchFamily="18" charset="0"/>
              </a:rPr>
              <a:t>&lt;url&gt;</a:t>
            </a:r>
          </a:p>
          <a:p>
            <a:pPr lvl="4" eaLnBrk="1" hangingPunct="1"/>
            <a:r>
              <a:rPr lang="fr-FR" sz="1400" smtClean="0"/>
              <a:t>adresse de l’image.</a:t>
            </a:r>
          </a:p>
          <a:p>
            <a:pPr lvl="3" eaLnBrk="1" hangingPunct="1">
              <a:buFontTx/>
              <a:buNone/>
            </a:pPr>
            <a:r>
              <a:rPr lang="fr-FR" sz="1600" i="1" smtClean="0">
                <a:latin typeface="Times New Roman" pitchFamily="18" charset="0"/>
              </a:rPr>
              <a:t>&lt;link&gt;</a:t>
            </a:r>
          </a:p>
          <a:p>
            <a:pPr lvl="4" eaLnBrk="1" hangingPunct="1"/>
            <a:r>
              <a:rPr lang="fr-FR" sz="1400" smtClean="0"/>
              <a:t>adresse de la page après le clic sur l’image.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59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SGML (2/2)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13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400" dirty="0" smtClean="0"/>
              <a:t>Un document SGML se compose: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000" dirty="0" smtClean="0"/>
              <a:t>DTD (Document Type </a:t>
            </a:r>
            <a:r>
              <a:rPr lang="fr-FR" sz="2000" dirty="0" err="1" smtClean="0"/>
              <a:t>Definition</a:t>
            </a:r>
            <a:r>
              <a:rPr lang="fr-FR" sz="2000" dirty="0" smtClean="0"/>
              <a:t>):</a:t>
            </a:r>
          </a:p>
          <a:p>
            <a:pPr lvl="2" eaLnBrk="1" hangingPunct="1">
              <a:lnSpc>
                <a:spcPct val="80000"/>
              </a:lnSpc>
            </a:pPr>
            <a:r>
              <a:rPr lang="fr-FR" sz="1800" dirty="0" smtClean="0"/>
              <a:t>indique la signification des balises,</a:t>
            </a:r>
          </a:p>
          <a:p>
            <a:pPr lvl="2" eaLnBrk="1" hangingPunct="1">
              <a:lnSpc>
                <a:spcPct val="80000"/>
              </a:lnSpc>
            </a:pPr>
            <a:r>
              <a:rPr lang="fr-FR" sz="1800" dirty="0" smtClean="0"/>
              <a:t>obligatoire.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000" dirty="0" smtClean="0"/>
              <a:t>feuille de style:</a:t>
            </a:r>
          </a:p>
          <a:p>
            <a:pPr lvl="2" eaLnBrk="1" hangingPunct="1">
              <a:lnSpc>
                <a:spcPct val="80000"/>
              </a:lnSpc>
            </a:pPr>
            <a:r>
              <a:rPr lang="fr-FR" sz="1800" dirty="0" smtClean="0"/>
              <a:t>indique que faire avec les balises.</a:t>
            </a:r>
          </a:p>
          <a:p>
            <a:pPr lvl="2" eaLnBrk="1" hangingPunct="1">
              <a:lnSpc>
                <a:spcPct val="80000"/>
              </a:lnSpc>
            </a:pPr>
            <a:endParaRPr lang="fr-FR" sz="1600" dirty="0" smtClean="0"/>
          </a:p>
          <a:p>
            <a:pPr eaLnBrk="1" hangingPunct="1">
              <a:lnSpc>
                <a:spcPct val="80000"/>
              </a:lnSpc>
            </a:pPr>
            <a:r>
              <a:rPr lang="fr-FR" sz="2400" dirty="0" smtClean="0"/>
              <a:t>Structure très générale: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000" dirty="0" smtClean="0"/>
              <a:t>apprentissage difficile et emploi complexe.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smtClean="0"/>
              <a:t>Construire un flux RSS (3/3)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smtClean="0"/>
              <a:t>Ajouter un article:</a:t>
            </a:r>
          </a:p>
          <a:p>
            <a:pPr lvl="1" eaLnBrk="1" hangingPunct="1"/>
            <a:r>
              <a:rPr lang="fr-FR" sz="2000" smtClean="0"/>
              <a:t>un article est une page web défini par:</a:t>
            </a:r>
          </a:p>
          <a:p>
            <a:pPr lvl="2" eaLnBrk="1" hangingPunct="1"/>
            <a:r>
              <a:rPr lang="fr-FR" sz="1800" smtClean="0"/>
              <a:t>dans la balise </a:t>
            </a:r>
            <a:r>
              <a:rPr lang="fr-FR" sz="1800" i="1" smtClean="0">
                <a:latin typeface="Times New Roman" pitchFamily="18" charset="0"/>
              </a:rPr>
              <a:t>&lt;item&gt;</a:t>
            </a:r>
          </a:p>
          <a:p>
            <a:pPr lvl="3" eaLnBrk="1" hangingPunct="1">
              <a:buFontTx/>
              <a:buNone/>
            </a:pPr>
            <a:r>
              <a:rPr lang="fr-FR" sz="1600" i="1" smtClean="0">
                <a:latin typeface="Times New Roman" pitchFamily="18" charset="0"/>
              </a:rPr>
              <a:t>&lt;title&gt;</a:t>
            </a:r>
          </a:p>
          <a:p>
            <a:pPr lvl="4" eaLnBrk="1" hangingPunct="1"/>
            <a:r>
              <a:rPr lang="fr-FR" sz="1400" smtClean="0"/>
              <a:t>titre de l’article.</a:t>
            </a:r>
          </a:p>
          <a:p>
            <a:pPr lvl="3" eaLnBrk="1" hangingPunct="1">
              <a:buFontTx/>
              <a:buNone/>
            </a:pPr>
            <a:r>
              <a:rPr lang="fr-FR" sz="1600" i="1" smtClean="0">
                <a:latin typeface="Times New Roman" pitchFamily="18" charset="0"/>
              </a:rPr>
              <a:t>&lt;link&gt;</a:t>
            </a:r>
          </a:p>
          <a:p>
            <a:pPr lvl="4" eaLnBrk="1" hangingPunct="1"/>
            <a:r>
              <a:rPr lang="fr-FR" sz="1400" smtClean="0"/>
              <a:t>adresse de la page.</a:t>
            </a:r>
          </a:p>
          <a:p>
            <a:pPr lvl="3" eaLnBrk="1" hangingPunct="1">
              <a:buFontTx/>
              <a:buNone/>
            </a:pPr>
            <a:r>
              <a:rPr lang="fr-FR" sz="1600" i="1" smtClean="0">
                <a:latin typeface="Times New Roman" pitchFamily="18" charset="0"/>
              </a:rPr>
              <a:t>&lt;description&gt;</a:t>
            </a:r>
          </a:p>
          <a:p>
            <a:pPr lvl="4" eaLnBrk="1" hangingPunct="1"/>
            <a:r>
              <a:rPr lang="fr-FR" sz="1400" smtClean="0"/>
              <a:t>résumé de l’article.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60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Lecture des flux RSS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Quelques Outils:</a:t>
            </a:r>
            <a:endParaRPr lang="fr-FR" sz="2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475656" y="2130152"/>
          <a:ext cx="6096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400776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Solution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FeedReader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Open Source. Est proposée en versions standards (gratuites) ou serveurs</a:t>
                      </a:r>
                      <a:r>
                        <a:rPr lang="fr-FR" baseline="0" dirty="0" smtClean="0"/>
                        <a:t> (payantes)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Chrome RSS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Firefox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RSSOwl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Peut être installé sur n’importe quelle application Eclipse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88081B7-38FC-4C8A-B84D-87E294FFE94B}" type="slidenum">
              <a:rPr lang="fr-FR" smtClean="0"/>
              <a:pPr/>
              <a:t>61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smtClean="0"/>
              <a:t>Mise en oeuvre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527675" cy="4857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400" dirty="0" smtClean="0"/>
              <a:t>Exemple: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2000" u="sng" dirty="0" smtClean="0"/>
              <a:t>fichier </a:t>
            </a:r>
            <a:r>
              <a:rPr lang="fr-FR" sz="2000" i="1" u="sng" dirty="0" smtClean="0">
                <a:latin typeface="Times New Roman" pitchFamily="18" charset="0"/>
              </a:rPr>
              <a:t>flux_rss.xml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&lt;?</a:t>
            </a:r>
            <a:r>
              <a:rPr lang="fr-FR" sz="1400" i="1" dirty="0" err="1" smtClean="0">
                <a:latin typeface="Times New Roman" pitchFamily="18" charset="0"/>
              </a:rPr>
              <a:t>xml</a:t>
            </a:r>
            <a:r>
              <a:rPr lang="fr-FR" sz="1400" i="1" dirty="0" smtClean="0">
                <a:latin typeface="Times New Roman" pitchFamily="18" charset="0"/>
              </a:rPr>
              <a:t> version="1.0" </a:t>
            </a:r>
            <a:r>
              <a:rPr lang="fr-FR" sz="1400" i="1" dirty="0" err="1" smtClean="0">
                <a:latin typeface="Times New Roman" pitchFamily="18" charset="0"/>
              </a:rPr>
              <a:t>encoding</a:t>
            </a:r>
            <a:r>
              <a:rPr lang="fr-FR" sz="1400" i="1" dirty="0" smtClean="0">
                <a:latin typeface="Times New Roman" pitchFamily="18" charset="0"/>
              </a:rPr>
              <a:t>="iso-8859-1"?&gt;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&lt;</a:t>
            </a:r>
            <a:r>
              <a:rPr lang="fr-FR" sz="1400" i="1" dirty="0" err="1" smtClean="0">
                <a:latin typeface="Times New Roman" pitchFamily="18" charset="0"/>
              </a:rPr>
              <a:t>rss</a:t>
            </a:r>
            <a:r>
              <a:rPr lang="fr-FR" sz="1400" i="1" dirty="0" smtClean="0">
                <a:latin typeface="Times New Roman" pitchFamily="18" charset="0"/>
              </a:rPr>
              <a:t> version="2.0"&gt;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  &lt;</a:t>
            </a:r>
            <a:r>
              <a:rPr lang="fr-FR" sz="1400" i="1" dirty="0" err="1" smtClean="0">
                <a:latin typeface="Times New Roman" pitchFamily="18" charset="0"/>
              </a:rPr>
              <a:t>channel</a:t>
            </a:r>
            <a:r>
              <a:rPr lang="fr-FR" sz="1400" i="1" dirty="0" smtClean="0">
                <a:latin typeface="Times New Roman" pitchFamily="18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    &lt;</a:t>
            </a:r>
            <a:r>
              <a:rPr lang="fr-FR" sz="1400" i="1" dirty="0" err="1" smtClean="0">
                <a:latin typeface="Times New Roman" pitchFamily="18" charset="0"/>
              </a:rPr>
              <a:t>title</a:t>
            </a:r>
            <a:r>
              <a:rPr lang="fr-FR" sz="1400" i="1" dirty="0" smtClean="0">
                <a:latin typeface="Times New Roman" pitchFamily="18" charset="0"/>
              </a:rPr>
              <a:t>&gt;Le pratique le </a:t>
            </a:r>
            <a:r>
              <a:rPr lang="fr-FR" sz="1400" i="1" dirty="0" err="1" smtClean="0">
                <a:latin typeface="Times New Roman" pitchFamily="18" charset="0"/>
              </a:rPr>
              <a:t>Xml</a:t>
            </a:r>
            <a:r>
              <a:rPr lang="fr-FR" sz="1400" i="1" dirty="0" smtClean="0">
                <a:latin typeface="Times New Roman" pitchFamily="18" charset="0"/>
              </a:rPr>
              <a:t>&lt;/</a:t>
            </a:r>
            <a:r>
              <a:rPr lang="fr-FR" sz="1400" i="1" dirty="0" err="1" smtClean="0">
                <a:latin typeface="Times New Roman" pitchFamily="18" charset="0"/>
              </a:rPr>
              <a:t>title</a:t>
            </a:r>
            <a:r>
              <a:rPr lang="fr-FR" sz="1400" i="1" dirty="0" smtClean="0">
                <a:latin typeface="Times New Roman" pitchFamily="18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    &lt;</a:t>
            </a:r>
            <a:r>
              <a:rPr lang="fr-FR" sz="1400" i="1" dirty="0" err="1" smtClean="0">
                <a:latin typeface="Times New Roman" pitchFamily="18" charset="0"/>
              </a:rPr>
              <a:t>link</a:t>
            </a:r>
            <a:r>
              <a:rPr lang="fr-FR" sz="1400" i="1" dirty="0" smtClean="0">
                <a:latin typeface="Times New Roman" pitchFamily="18" charset="0"/>
              </a:rPr>
              <a:t>&gt;http://www.M2i.fr&lt;/link&gt;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    &lt;description&gt;XML chez M2i&lt;/description&gt;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    &lt;item&gt;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       &lt;</a:t>
            </a:r>
            <a:r>
              <a:rPr lang="fr-FR" sz="1400" i="1" dirty="0" err="1" smtClean="0">
                <a:latin typeface="Times New Roman" pitchFamily="18" charset="0"/>
              </a:rPr>
              <a:t>title</a:t>
            </a:r>
            <a:r>
              <a:rPr lang="fr-FR" sz="1400" i="1" dirty="0" smtClean="0">
                <a:latin typeface="Times New Roman" pitchFamily="18" charset="0"/>
              </a:rPr>
              <a:t>&gt;Généralités XML&lt;/</a:t>
            </a:r>
            <a:r>
              <a:rPr lang="fr-FR" sz="1400" i="1" dirty="0" err="1" smtClean="0">
                <a:latin typeface="Times New Roman" pitchFamily="18" charset="0"/>
              </a:rPr>
              <a:t>title</a:t>
            </a:r>
            <a:r>
              <a:rPr lang="fr-FR" sz="1400" i="1" dirty="0" smtClean="0">
                <a:latin typeface="Times New Roman" pitchFamily="18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       &lt;</a:t>
            </a:r>
            <a:r>
              <a:rPr lang="fr-FR" sz="1400" i="1" dirty="0" err="1" smtClean="0">
                <a:latin typeface="Times New Roman" pitchFamily="18" charset="0"/>
              </a:rPr>
              <a:t>link</a:t>
            </a:r>
            <a:r>
              <a:rPr lang="fr-FR" sz="1400" i="1" dirty="0" smtClean="0">
                <a:latin typeface="Times New Roman" pitchFamily="18" charset="0"/>
              </a:rPr>
              <a:t>&gt;http://www.m2i/xml.html&lt;/link&gt;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       &lt;description&gt;Tout savoir sur RSS&lt;/description&gt;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    &lt;/item&gt;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    &lt;item&gt;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       &lt;</a:t>
            </a:r>
            <a:r>
              <a:rPr lang="fr-FR" sz="1400" i="1" dirty="0" err="1" smtClean="0">
                <a:latin typeface="Times New Roman" pitchFamily="18" charset="0"/>
              </a:rPr>
              <a:t>title</a:t>
            </a:r>
            <a:r>
              <a:rPr lang="fr-FR" sz="1400" i="1" dirty="0" smtClean="0">
                <a:latin typeface="Times New Roman" pitchFamily="18" charset="0"/>
              </a:rPr>
              <a:t>&gt;Nouvelle de dans 15 minutes&lt;/</a:t>
            </a:r>
            <a:r>
              <a:rPr lang="fr-FR" sz="1400" i="1" dirty="0" err="1" smtClean="0">
                <a:latin typeface="Times New Roman" pitchFamily="18" charset="0"/>
              </a:rPr>
              <a:t>title</a:t>
            </a:r>
            <a:r>
              <a:rPr lang="fr-FR" sz="1400" i="1" dirty="0" smtClean="0">
                <a:latin typeface="Times New Roman" pitchFamily="18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       &lt;</a:t>
            </a:r>
            <a:r>
              <a:rPr lang="fr-FR" sz="1400" i="1" dirty="0" err="1" smtClean="0">
                <a:latin typeface="Times New Roman" pitchFamily="18" charset="0"/>
              </a:rPr>
              <a:t>link</a:t>
            </a:r>
            <a:r>
              <a:rPr lang="fr-FR" sz="1400" i="1" dirty="0" smtClean="0">
                <a:latin typeface="Times New Roman" pitchFamily="18" charset="0"/>
              </a:rPr>
              <a:t>&gt;http://www.m2i/dtd.html&lt;/link&gt;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       &lt;description&gt;On saurait faire des DTD&lt;/description&gt;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    &lt;/item&gt;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  &lt;/</a:t>
            </a:r>
            <a:r>
              <a:rPr lang="fr-FR" sz="1400" i="1" dirty="0" err="1" smtClean="0">
                <a:latin typeface="Times New Roman" pitchFamily="18" charset="0"/>
              </a:rPr>
              <a:t>channel</a:t>
            </a:r>
            <a:r>
              <a:rPr lang="fr-FR" sz="1400" i="1" dirty="0" smtClean="0">
                <a:latin typeface="Times New Roman" pitchFamily="18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1400" i="1" dirty="0" smtClean="0">
                <a:latin typeface="Times New Roman" pitchFamily="18" charset="0"/>
              </a:rPr>
              <a:t>&lt;/</a:t>
            </a:r>
            <a:r>
              <a:rPr lang="fr-FR" sz="1400" i="1" dirty="0" err="1" smtClean="0">
                <a:latin typeface="Times New Roman" pitchFamily="18" charset="0"/>
              </a:rPr>
              <a:t>rss</a:t>
            </a:r>
            <a:r>
              <a:rPr lang="fr-FR" sz="1400" i="1" dirty="0" smtClean="0">
                <a:latin typeface="Times New Roman" pitchFamily="18" charset="0"/>
              </a:rPr>
              <a:t>&gt; 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5681663" y="2513013"/>
          <a:ext cx="3359150" cy="3708400"/>
        </p:xfrm>
        <a:graphic>
          <a:graphicData uri="http://schemas.openxmlformats.org/presentationml/2006/ole">
            <p:oleObj spid="_x0000_s3074" name="Image bitmap" r:id="rId3" imgW="5601482" imgH="6180952" progId="PBrush">
              <p:embed/>
            </p:oleObj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02B76-9D2C-418F-B7C8-7EF7353CDB84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Application 4</a:t>
            </a:r>
            <a:endParaRPr lang="fr-FR" sz="33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Réalisez un flux RSS comprenant 3 items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63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Correction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None/>
            </a:pPr>
            <a:r>
              <a:rPr lang="fr-FR" sz="1400" i="1" dirty="0" smtClean="0"/>
              <a:t>&lt;?</a:t>
            </a:r>
            <a:r>
              <a:rPr lang="fr-FR" sz="1400" i="1" dirty="0" err="1" smtClean="0"/>
              <a:t>xml</a:t>
            </a:r>
            <a:r>
              <a:rPr lang="fr-FR" sz="1400" i="1" dirty="0" smtClean="0"/>
              <a:t> version="1.0" </a:t>
            </a:r>
            <a:r>
              <a:rPr lang="fr-FR" sz="1400" i="1" dirty="0" err="1" smtClean="0"/>
              <a:t>encoding</a:t>
            </a:r>
            <a:r>
              <a:rPr lang="fr-FR" sz="1400" i="1" dirty="0" smtClean="0"/>
              <a:t>="iso-8859-1"?&gt;</a:t>
            </a:r>
          </a:p>
          <a:p>
            <a:pPr lvl="1">
              <a:buNone/>
            </a:pPr>
            <a:r>
              <a:rPr lang="fr-FR" sz="1400" i="1" dirty="0" smtClean="0"/>
              <a:t>&lt;</a:t>
            </a:r>
            <a:r>
              <a:rPr lang="fr-FR" sz="1400" i="1" dirty="0" err="1" smtClean="0"/>
              <a:t>rss</a:t>
            </a:r>
            <a:r>
              <a:rPr lang="fr-FR" sz="1400" i="1" dirty="0" smtClean="0"/>
              <a:t> </a:t>
            </a:r>
            <a:r>
              <a:rPr lang="fr-FR" sz="1400" i="1" dirty="0" smtClean="0"/>
              <a:t> version="2.0"&gt;</a:t>
            </a:r>
            <a:endParaRPr lang="fr-FR" sz="1400" i="1" dirty="0" smtClean="0"/>
          </a:p>
          <a:p>
            <a:pPr lvl="1">
              <a:buNone/>
            </a:pPr>
            <a:r>
              <a:rPr lang="fr-FR" sz="1400" i="1" dirty="0" smtClean="0"/>
              <a:t>	&lt;</a:t>
            </a:r>
            <a:r>
              <a:rPr lang="fr-FR" sz="1400" i="1" dirty="0" err="1" smtClean="0"/>
              <a:t>channel</a:t>
            </a:r>
            <a:r>
              <a:rPr lang="fr-FR" sz="1400" i="1" dirty="0" smtClean="0"/>
              <a:t> </a:t>
            </a:r>
            <a:r>
              <a:rPr lang="fr-FR" sz="1400" i="1" dirty="0" smtClean="0"/>
              <a:t>&gt;</a:t>
            </a:r>
            <a:endParaRPr lang="fr-FR" sz="1400" i="1" dirty="0" smtClean="0"/>
          </a:p>
          <a:p>
            <a:pPr lvl="1">
              <a:buNone/>
            </a:pPr>
            <a:r>
              <a:rPr lang="fr-FR" sz="1400" i="1" dirty="0" smtClean="0"/>
              <a:t>		&lt;</a:t>
            </a:r>
            <a:r>
              <a:rPr lang="fr-FR" sz="1400" i="1" dirty="0" err="1" smtClean="0"/>
              <a:t>link</a:t>
            </a:r>
            <a:r>
              <a:rPr lang="fr-FR" sz="1400" i="1" dirty="0" smtClean="0"/>
              <a:t>&gt;http://www.M2i.fr&lt;/link&gt;</a:t>
            </a:r>
          </a:p>
          <a:p>
            <a:pPr lvl="1">
              <a:buNone/>
            </a:pPr>
            <a:r>
              <a:rPr lang="fr-FR" sz="1400" i="1" dirty="0" smtClean="0"/>
              <a:t>		&lt;description&gt;XML chez M2i&lt;/description&gt;</a:t>
            </a:r>
          </a:p>
          <a:p>
            <a:pPr lvl="1">
              <a:buNone/>
            </a:pPr>
            <a:r>
              <a:rPr lang="fr-FR" sz="1400" i="1" dirty="0" smtClean="0"/>
              <a:t>		&lt;item&gt;</a:t>
            </a:r>
          </a:p>
          <a:p>
            <a:pPr lvl="1">
              <a:buNone/>
            </a:pPr>
            <a:r>
              <a:rPr lang="fr-FR" sz="1400" i="1" dirty="0" smtClean="0"/>
              <a:t>			&lt;</a:t>
            </a:r>
            <a:r>
              <a:rPr lang="fr-FR" sz="1400" i="1" dirty="0" err="1" smtClean="0"/>
              <a:t>title</a:t>
            </a:r>
            <a:r>
              <a:rPr lang="fr-FR" sz="1400" i="1" dirty="0" smtClean="0"/>
              <a:t>&gt;Généralités XML&lt;/</a:t>
            </a:r>
            <a:r>
              <a:rPr lang="fr-FR" sz="1400" i="1" dirty="0" err="1" smtClean="0"/>
              <a:t>title</a:t>
            </a:r>
            <a:r>
              <a:rPr lang="fr-FR" sz="1400" i="1" dirty="0" smtClean="0"/>
              <a:t>&gt;</a:t>
            </a:r>
          </a:p>
          <a:p>
            <a:pPr lvl="1">
              <a:buNone/>
            </a:pPr>
            <a:r>
              <a:rPr lang="fr-FR" sz="1400" i="1" dirty="0" smtClean="0"/>
              <a:t>			&lt;</a:t>
            </a:r>
            <a:r>
              <a:rPr lang="fr-FR" sz="1400" i="1" dirty="0" err="1" smtClean="0"/>
              <a:t>link</a:t>
            </a:r>
            <a:r>
              <a:rPr lang="fr-FR" sz="1400" i="1" dirty="0" smtClean="0"/>
              <a:t>&gt;http://www.m2i/xml.html&lt;/link&gt;</a:t>
            </a:r>
          </a:p>
          <a:p>
            <a:pPr lvl="1">
              <a:buNone/>
            </a:pPr>
            <a:r>
              <a:rPr lang="fr-FR" sz="1400" i="1" dirty="0" smtClean="0"/>
              <a:t>			&lt;description&gt;Tout savoir sur RSS&lt;/description&gt;&lt;/item&gt;</a:t>
            </a:r>
          </a:p>
          <a:p>
            <a:pPr lvl="1">
              <a:buNone/>
            </a:pPr>
            <a:r>
              <a:rPr lang="fr-FR" sz="1400" i="1" dirty="0" smtClean="0"/>
              <a:t>		&lt;item&gt;</a:t>
            </a:r>
          </a:p>
          <a:p>
            <a:pPr lvl="1">
              <a:buNone/>
            </a:pPr>
            <a:r>
              <a:rPr lang="fr-FR" sz="1400" i="1" dirty="0" smtClean="0"/>
              <a:t>			&lt;</a:t>
            </a:r>
            <a:r>
              <a:rPr lang="fr-FR" sz="1400" i="1" dirty="0" err="1" smtClean="0"/>
              <a:t>title</a:t>
            </a:r>
            <a:r>
              <a:rPr lang="fr-FR" sz="1400" i="1" dirty="0" smtClean="0"/>
              <a:t>&gt;Nouvelle de dans 15 minutes&lt;/</a:t>
            </a:r>
            <a:r>
              <a:rPr lang="fr-FR" sz="1400" i="1" dirty="0" err="1" smtClean="0"/>
              <a:t>title</a:t>
            </a:r>
            <a:r>
              <a:rPr lang="fr-FR" sz="1400" i="1" dirty="0" smtClean="0"/>
              <a:t>&gt;</a:t>
            </a:r>
          </a:p>
          <a:p>
            <a:pPr lvl="1">
              <a:buNone/>
            </a:pPr>
            <a:r>
              <a:rPr lang="fr-FR" sz="1400" i="1" dirty="0" smtClean="0"/>
              <a:t>			&lt;</a:t>
            </a:r>
            <a:r>
              <a:rPr lang="fr-FR" sz="1400" i="1" dirty="0" err="1" smtClean="0"/>
              <a:t>link</a:t>
            </a:r>
            <a:r>
              <a:rPr lang="fr-FR" sz="1400" i="1" dirty="0" smtClean="0"/>
              <a:t>&gt;http://www.m2i/dtd.html&lt;/link&gt;</a:t>
            </a:r>
          </a:p>
          <a:p>
            <a:pPr lvl="1">
              <a:buNone/>
            </a:pPr>
            <a:r>
              <a:rPr lang="fr-FR" sz="1400" i="1" dirty="0" smtClean="0"/>
              <a:t>			&lt;description&gt;On saurait faire des DTD&lt;/description&gt;&lt;/item&gt;</a:t>
            </a:r>
          </a:p>
          <a:p>
            <a:pPr lvl="1">
              <a:buNone/>
            </a:pPr>
            <a:r>
              <a:rPr lang="fr-FR" sz="1400" i="1" dirty="0" smtClean="0"/>
              <a:t>		&lt;item&gt;</a:t>
            </a:r>
          </a:p>
          <a:p>
            <a:pPr lvl="1">
              <a:buNone/>
            </a:pPr>
            <a:r>
              <a:rPr lang="fr-FR" sz="1400" i="1" dirty="0" smtClean="0"/>
              <a:t>			&lt;</a:t>
            </a:r>
            <a:r>
              <a:rPr lang="fr-FR" sz="1400" i="1" dirty="0" err="1" smtClean="0"/>
              <a:t>title</a:t>
            </a:r>
            <a:r>
              <a:rPr lang="fr-FR" sz="1400" i="1" dirty="0" smtClean="0"/>
              <a:t>&gt;New Nouvelle&lt;/</a:t>
            </a:r>
            <a:r>
              <a:rPr lang="fr-FR" sz="1400" i="1" dirty="0" err="1" smtClean="0"/>
              <a:t>title</a:t>
            </a:r>
            <a:r>
              <a:rPr lang="fr-FR" sz="1400" i="1" dirty="0" smtClean="0"/>
              <a:t>&gt;</a:t>
            </a:r>
          </a:p>
          <a:p>
            <a:pPr lvl="1">
              <a:buNone/>
            </a:pPr>
            <a:r>
              <a:rPr lang="fr-FR" sz="1400" i="1" dirty="0" smtClean="0"/>
              <a:t>			&lt;</a:t>
            </a:r>
            <a:r>
              <a:rPr lang="fr-FR" sz="1400" i="1" dirty="0" err="1" smtClean="0"/>
              <a:t>link</a:t>
            </a:r>
            <a:r>
              <a:rPr lang="fr-FR" sz="1400" i="1" dirty="0" smtClean="0"/>
              <a:t>&gt;http://www.m2i/dtd.html&lt;/link&gt;</a:t>
            </a:r>
          </a:p>
          <a:p>
            <a:pPr lvl="1">
              <a:buNone/>
            </a:pPr>
            <a:r>
              <a:rPr lang="fr-FR" sz="1400" i="1" dirty="0" smtClean="0"/>
              <a:t>			&lt;description&gt;On saurait faire des DTD&lt;/description&gt;&lt;/item&gt;</a:t>
            </a:r>
          </a:p>
          <a:p>
            <a:pPr lvl="1">
              <a:buNone/>
            </a:pPr>
            <a:r>
              <a:rPr lang="fr-FR" sz="1400" i="1" dirty="0" smtClean="0"/>
              <a:t>	&lt;/</a:t>
            </a:r>
            <a:r>
              <a:rPr lang="fr-FR" sz="1400" i="1" dirty="0" err="1" smtClean="0"/>
              <a:t>channel</a:t>
            </a:r>
            <a:r>
              <a:rPr lang="fr-FR" sz="1400" i="1" dirty="0" smtClean="0"/>
              <a:t>&gt;</a:t>
            </a:r>
          </a:p>
          <a:p>
            <a:pPr lvl="1">
              <a:buNone/>
            </a:pPr>
            <a:r>
              <a:rPr lang="fr-FR" sz="1400" i="1" dirty="0" smtClean="0"/>
              <a:t>&lt;/</a:t>
            </a:r>
            <a:r>
              <a:rPr lang="fr-FR" sz="1400" i="1" dirty="0" err="1" smtClean="0"/>
              <a:t>rss</a:t>
            </a:r>
            <a:r>
              <a:rPr lang="fr-FR" sz="1400" i="1" dirty="0" smtClean="0"/>
              <a:t>&gt;</a:t>
            </a:r>
            <a:endParaRPr lang="fr-FR" sz="14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64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Démonstration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88081B7-38FC-4C8A-B84D-87E294FFE94B}" type="slidenum">
              <a:rPr lang="fr-FR" smtClean="0"/>
              <a:pPr/>
              <a:t>65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err="1" smtClean="0"/>
              <a:t>Atom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Le format </a:t>
            </a:r>
            <a:r>
              <a:rPr lang="fr-FR" sz="2400" dirty="0" err="1" smtClean="0"/>
              <a:t>atom</a:t>
            </a:r>
            <a:r>
              <a:rPr lang="fr-FR" sz="2400" dirty="0" smtClean="0"/>
              <a:t> est finalisé en 2005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88081B7-38FC-4C8A-B84D-87E294FFE94B}" type="slidenum">
              <a:rPr lang="fr-FR" smtClean="0"/>
              <a:pPr/>
              <a:t>66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err="1" smtClean="0"/>
              <a:t>Atom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Exemple:</a:t>
            </a:r>
          </a:p>
          <a:p>
            <a:pPr lvl="1">
              <a:buNone/>
            </a:pPr>
            <a:r>
              <a:rPr lang="fr-FR" sz="1800" i="1" dirty="0" smtClean="0"/>
              <a:t>&lt;?</a:t>
            </a:r>
            <a:r>
              <a:rPr lang="fr-FR" sz="1800" i="1" dirty="0" err="1" smtClean="0"/>
              <a:t>xml</a:t>
            </a:r>
            <a:r>
              <a:rPr lang="fr-FR" sz="1800" i="1" dirty="0" smtClean="0"/>
              <a:t> version="1.0" </a:t>
            </a:r>
            <a:r>
              <a:rPr lang="fr-FR" sz="1800" i="1" dirty="0" err="1" smtClean="0"/>
              <a:t>encoding</a:t>
            </a:r>
            <a:r>
              <a:rPr lang="fr-FR" sz="1800" i="1" dirty="0" smtClean="0"/>
              <a:t>="</a:t>
            </a:r>
            <a:r>
              <a:rPr lang="fr-FR" sz="1800" i="1" dirty="0" err="1" smtClean="0"/>
              <a:t>utf</a:t>
            </a:r>
            <a:r>
              <a:rPr lang="fr-FR" sz="1800" i="1" dirty="0" smtClean="0"/>
              <a:t>-8"?&gt;</a:t>
            </a:r>
          </a:p>
          <a:p>
            <a:pPr lvl="1">
              <a:buNone/>
            </a:pPr>
            <a:r>
              <a:rPr lang="fr-FR" sz="1800" i="1" dirty="0" smtClean="0"/>
              <a:t> &lt;</a:t>
            </a:r>
            <a:r>
              <a:rPr lang="fr-FR" sz="1800" i="1" dirty="0" err="1" smtClean="0"/>
              <a:t>feed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xmlns</a:t>
            </a:r>
            <a:r>
              <a:rPr lang="fr-FR" sz="1800" i="1" dirty="0" smtClean="0"/>
              <a:t>="http://www.w3.org/2005/Atom"&gt; </a:t>
            </a:r>
          </a:p>
          <a:p>
            <a:pPr lvl="1">
              <a:buNone/>
            </a:pPr>
            <a:r>
              <a:rPr lang="fr-FR" sz="1800" i="1" dirty="0" smtClean="0"/>
              <a:t>&lt;</a:t>
            </a:r>
            <a:r>
              <a:rPr lang="fr-FR" sz="1800" i="1" dirty="0" err="1" smtClean="0"/>
              <a:t>title</a:t>
            </a:r>
            <a:r>
              <a:rPr lang="fr-FR" sz="1800" i="1" dirty="0" smtClean="0"/>
              <a:t>&gt;Fil d'exemple&lt;/</a:t>
            </a:r>
            <a:r>
              <a:rPr lang="fr-FR" sz="1800" i="1" dirty="0" err="1" smtClean="0"/>
              <a:t>title</a:t>
            </a:r>
            <a:r>
              <a:rPr lang="fr-FR" sz="1800" i="1" dirty="0" smtClean="0"/>
              <a:t>&gt; &lt;</a:t>
            </a:r>
            <a:r>
              <a:rPr lang="fr-FR" sz="1800" i="1" dirty="0" err="1" smtClean="0"/>
              <a:t>subtitle</a:t>
            </a:r>
            <a:r>
              <a:rPr lang="fr-FR" sz="1800" i="1" dirty="0" smtClean="0"/>
              <a:t>&gt;Un titre secondaire.&lt;/</a:t>
            </a:r>
            <a:r>
              <a:rPr lang="fr-FR" sz="1800" i="1" dirty="0" err="1" smtClean="0"/>
              <a:t>subtitle</a:t>
            </a:r>
            <a:r>
              <a:rPr lang="fr-FR" sz="1800" i="1" dirty="0" smtClean="0"/>
              <a:t>&gt;</a:t>
            </a:r>
          </a:p>
          <a:p>
            <a:pPr lvl="1">
              <a:buNone/>
            </a:pPr>
            <a:r>
              <a:rPr lang="fr-FR" sz="1800" i="1" dirty="0" smtClean="0"/>
              <a:t> &lt;</a:t>
            </a:r>
            <a:r>
              <a:rPr lang="fr-FR" sz="1800" i="1" dirty="0" err="1" smtClean="0"/>
              <a:t>link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href</a:t>
            </a:r>
            <a:r>
              <a:rPr lang="fr-FR" sz="1800" i="1" dirty="0" smtClean="0"/>
              <a:t>="http://example.org/"/&gt; &lt;</a:t>
            </a:r>
            <a:r>
              <a:rPr lang="fr-FR" sz="1800" i="1" dirty="0" err="1" smtClean="0"/>
              <a:t>updated</a:t>
            </a:r>
            <a:r>
              <a:rPr lang="fr-FR" sz="1800" i="1" dirty="0" smtClean="0"/>
              <a:t>&gt;2010-05-13T18:30:02Z&lt;/</a:t>
            </a:r>
            <a:r>
              <a:rPr lang="fr-FR" sz="1800" i="1" dirty="0" err="1" smtClean="0"/>
              <a:t>updated</a:t>
            </a:r>
            <a:r>
              <a:rPr lang="fr-FR" sz="1800" i="1" dirty="0" smtClean="0"/>
              <a:t>&gt; &lt;</a:t>
            </a:r>
            <a:r>
              <a:rPr lang="fr-FR" sz="1800" i="1" dirty="0" err="1" smtClean="0"/>
              <a:t>author</a:t>
            </a:r>
            <a:r>
              <a:rPr lang="fr-FR" sz="1800" i="1" dirty="0" smtClean="0"/>
              <a:t>&gt; &lt;</a:t>
            </a:r>
            <a:r>
              <a:rPr lang="fr-FR" sz="1800" i="1" dirty="0" err="1" smtClean="0"/>
              <a:t>name</a:t>
            </a:r>
            <a:r>
              <a:rPr lang="fr-FR" sz="1800" i="1" dirty="0" smtClean="0"/>
              <a:t>&gt;Paul Martin&lt;/</a:t>
            </a:r>
            <a:r>
              <a:rPr lang="fr-FR" sz="1800" i="1" dirty="0" err="1" smtClean="0"/>
              <a:t>name</a:t>
            </a:r>
            <a:r>
              <a:rPr lang="fr-FR" sz="1800" i="1" dirty="0" smtClean="0"/>
              <a:t>&gt; 	&lt;email&gt;paulmartin@example.com&lt;/email&gt; </a:t>
            </a:r>
          </a:p>
          <a:p>
            <a:pPr lvl="1">
              <a:buNone/>
            </a:pPr>
            <a:r>
              <a:rPr lang="fr-FR" sz="1800" i="1" dirty="0" smtClean="0"/>
              <a:t>	&lt;/</a:t>
            </a:r>
            <a:r>
              <a:rPr lang="fr-FR" sz="1800" i="1" dirty="0" err="1" smtClean="0"/>
              <a:t>author</a:t>
            </a:r>
            <a:r>
              <a:rPr lang="fr-FR" sz="1800" i="1" dirty="0" smtClean="0"/>
              <a:t>&gt;</a:t>
            </a:r>
          </a:p>
          <a:p>
            <a:pPr lvl="1">
              <a:buNone/>
            </a:pPr>
            <a:r>
              <a:rPr lang="fr-FR" sz="1800" i="1" dirty="0" smtClean="0"/>
              <a:t>	 &lt;id&gt;</a:t>
            </a:r>
            <a:r>
              <a:rPr lang="fr-FR" sz="1800" i="1" dirty="0" err="1" smtClean="0"/>
              <a:t>urn:uuid</a:t>
            </a:r>
            <a:r>
              <a:rPr lang="fr-FR" sz="1800" i="1" dirty="0" smtClean="0"/>
              <a:t>:60a76c80-d399-11d9-b91C-0003939e0af6&lt;/id&gt; &lt;entry&gt; &lt;</a:t>
            </a:r>
            <a:r>
              <a:rPr lang="fr-FR" sz="1800" i="1" dirty="0" err="1" smtClean="0"/>
              <a:t>title</a:t>
            </a:r>
            <a:r>
              <a:rPr lang="fr-FR" sz="1800" i="1" dirty="0" smtClean="0"/>
              <a:t>&gt;Des robots propulsés par </a:t>
            </a:r>
            <a:r>
              <a:rPr lang="fr-FR" sz="1800" i="1" dirty="0" err="1" smtClean="0"/>
              <a:t>Atom</a:t>
            </a:r>
            <a:r>
              <a:rPr lang="fr-FR" sz="1800" i="1" dirty="0" smtClean="0"/>
              <a:t> deviennent fous&lt;/</a:t>
            </a:r>
            <a:r>
              <a:rPr lang="fr-FR" sz="1800" i="1" dirty="0" err="1" smtClean="0"/>
              <a:t>title</a:t>
            </a:r>
            <a:r>
              <a:rPr lang="fr-FR" sz="1800" i="1" dirty="0" smtClean="0"/>
              <a:t>&gt; </a:t>
            </a:r>
          </a:p>
          <a:p>
            <a:pPr lvl="1">
              <a:buNone/>
            </a:pPr>
            <a:r>
              <a:rPr lang="fr-FR" sz="1800" i="1" dirty="0" smtClean="0"/>
              <a:t>	&lt;</a:t>
            </a:r>
            <a:r>
              <a:rPr lang="fr-FR" sz="1800" i="1" dirty="0" err="1" smtClean="0"/>
              <a:t>link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href</a:t>
            </a:r>
            <a:r>
              <a:rPr lang="fr-FR" sz="1800" i="1" dirty="0" smtClean="0"/>
              <a:t>="http://example.org/2003/12/13/atom03"/&gt; &lt;id&gt;</a:t>
            </a:r>
            <a:r>
              <a:rPr lang="fr-FR" sz="1800" i="1" dirty="0" err="1" smtClean="0"/>
              <a:t>urn:uuid</a:t>
            </a:r>
            <a:r>
              <a:rPr lang="fr-FR" sz="1800" i="1" dirty="0" smtClean="0"/>
              <a:t>:1225c695-cfb8-4ebb-</a:t>
            </a:r>
            <a:r>
              <a:rPr lang="fr-FR" sz="1800" i="1" dirty="0" err="1" smtClean="0"/>
              <a:t>aaaa</a:t>
            </a:r>
            <a:r>
              <a:rPr lang="fr-FR" sz="1800" i="1" dirty="0" smtClean="0"/>
              <a:t>-80da344efa6a&lt;/id&gt; &lt;</a:t>
            </a:r>
            <a:r>
              <a:rPr lang="fr-FR" sz="1800" i="1" dirty="0" err="1" smtClean="0"/>
              <a:t>updated</a:t>
            </a:r>
            <a:r>
              <a:rPr lang="fr-FR" sz="1800" i="1" dirty="0" smtClean="0"/>
              <a:t>&gt;2010-04-01T18:30:02Z&lt;/</a:t>
            </a:r>
            <a:r>
              <a:rPr lang="fr-FR" sz="1800" i="1" dirty="0" err="1" smtClean="0"/>
              <a:t>updated</a:t>
            </a:r>
            <a:r>
              <a:rPr lang="fr-FR" sz="1800" i="1" dirty="0" smtClean="0"/>
              <a:t>&gt; &lt;</a:t>
            </a:r>
            <a:r>
              <a:rPr lang="fr-FR" sz="1800" i="1" dirty="0" err="1" smtClean="0"/>
              <a:t>summary</a:t>
            </a:r>
            <a:r>
              <a:rPr lang="fr-FR" sz="1800" i="1" dirty="0" smtClean="0"/>
              <a:t>&gt;Poisson d'avril !&lt;/</a:t>
            </a:r>
            <a:r>
              <a:rPr lang="fr-FR" sz="1800" i="1" dirty="0" err="1" smtClean="0"/>
              <a:t>summary</a:t>
            </a:r>
            <a:r>
              <a:rPr lang="fr-FR" sz="1800" i="1" dirty="0" smtClean="0"/>
              <a:t>&gt; &lt;/entry&gt; &lt;/</a:t>
            </a:r>
            <a:r>
              <a:rPr lang="fr-FR" sz="1800" i="1" dirty="0" err="1" smtClean="0"/>
              <a:t>feed</a:t>
            </a:r>
            <a:r>
              <a:rPr lang="fr-FR" sz="1800" i="1" dirty="0" smtClean="0"/>
              <a:t>&gt;</a:t>
            </a:r>
            <a:endParaRPr lang="fr-FR" sz="18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5724128" y="61653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Source: </a:t>
            </a:r>
            <a:r>
              <a:rPr lang="fr-FR" i="1" dirty="0" err="1" smtClean="0"/>
              <a:t>wikipédia</a:t>
            </a:r>
            <a:endParaRPr lang="fr-FR" i="1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88081B7-38FC-4C8A-B84D-87E294FFE94B}" type="slidenum">
              <a:rPr lang="fr-FR" smtClean="0"/>
              <a:pPr/>
              <a:t>67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RSS/</a:t>
            </a:r>
            <a:r>
              <a:rPr lang="fr-FR" sz="3300" dirty="0" err="1" smtClean="0"/>
              <a:t>Atom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583779"/>
            <a:ext cx="44577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88081B7-38FC-4C8A-B84D-87E294FFE94B}" type="slidenum">
              <a:rPr lang="fr-FR" smtClean="0"/>
              <a:pPr/>
              <a:t>68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Conclusion RSS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RSS présente un appauvrissement par rapport à la newsletter:</a:t>
            </a:r>
          </a:p>
          <a:p>
            <a:pPr lvl="1"/>
            <a:r>
              <a:rPr lang="fr-FR" sz="2000" dirty="0" smtClean="0"/>
              <a:t>pas d’envoi d’e mailing massif,</a:t>
            </a:r>
          </a:p>
          <a:p>
            <a:pPr lvl="1"/>
            <a:r>
              <a:rPr lang="fr-FR" sz="2000" dirty="0" smtClean="0"/>
              <a:t>noyé dans d’autre contenu,</a:t>
            </a:r>
          </a:p>
          <a:p>
            <a:pPr lvl="1"/>
            <a:endParaRPr lang="fr-FR" sz="1600" dirty="0" smtClean="0"/>
          </a:p>
          <a:p>
            <a:pPr lvl="1">
              <a:buNone/>
            </a:pPr>
            <a:r>
              <a:rPr lang="fr-FR" sz="2000" dirty="0" smtClean="0">
                <a:sym typeface="Wingdings"/>
              </a:rPr>
              <a:t> RSS bénéficie d’un a priori positif comparé aux </a:t>
            </a:r>
            <a:r>
              <a:rPr lang="fr-FR" sz="2000" dirty="0" err="1" smtClean="0">
                <a:sym typeface="Wingdings"/>
              </a:rPr>
              <a:t>newslettres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88081B7-38FC-4C8A-B84D-87E294FFE94B}" type="slidenum">
              <a:rPr lang="fr-FR" smtClean="0"/>
              <a:pPr/>
              <a:t>69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HTML (1/3)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Application SGML</a:t>
            </a:r>
          </a:p>
          <a:p>
            <a:pPr eaLnBrk="1" hangingPunct="1"/>
            <a:endParaRPr lang="fr-FR" sz="1600" dirty="0" smtClean="0"/>
          </a:p>
          <a:p>
            <a:pPr eaLnBrk="1" hangingPunct="1"/>
            <a:r>
              <a:rPr lang="fr-FR" sz="2400" dirty="0" smtClean="0"/>
              <a:t>Standard de développement de l’Internet:</a:t>
            </a:r>
          </a:p>
          <a:p>
            <a:pPr lvl="1" eaLnBrk="1" hangingPunct="1"/>
            <a:r>
              <a:rPr lang="fr-FR" sz="2000" dirty="0" smtClean="0"/>
              <a:t>amené à disparaître pour être remplacer par XHTML:</a:t>
            </a:r>
          </a:p>
          <a:p>
            <a:pPr lvl="2" eaLnBrk="1" hangingPunct="1"/>
            <a:r>
              <a:rPr lang="fr-FR" sz="1800" dirty="0" smtClean="0"/>
              <a:t>très similaire mais permettant la production de documents aux normes XML.</a:t>
            </a:r>
          </a:p>
          <a:p>
            <a:pPr lvl="2" eaLnBrk="1" hangingPunct="1"/>
            <a:endParaRPr lang="fr-FR" sz="1600" dirty="0" smtClean="0"/>
          </a:p>
          <a:p>
            <a:pPr eaLnBrk="1" hangingPunct="1"/>
            <a:r>
              <a:rPr lang="fr-FR" sz="2400" dirty="0" smtClean="0"/>
              <a:t>Le champ d’action du HTML est limité:</a:t>
            </a:r>
          </a:p>
          <a:p>
            <a:pPr lvl="1" eaLnBrk="1" hangingPunct="1"/>
            <a:r>
              <a:rPr lang="fr-FR" sz="2000" dirty="0" smtClean="0"/>
              <a:t>pas possible de définir autre chose qu’une page Web.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outils</a:t>
            </a:r>
            <a:endParaRPr lang="fr-FR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88081B7-38FC-4C8A-B84D-87E294FFE94B}" type="slidenum">
              <a:rPr lang="fr-FR" smtClean="0"/>
              <a:pPr/>
              <a:t>70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Les outils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XML </a:t>
            </a:r>
            <a:r>
              <a:rPr lang="fr-FR" sz="2400" dirty="0" err="1" smtClean="0"/>
              <a:t>Spy</a:t>
            </a:r>
            <a:endParaRPr lang="fr-FR" sz="2400" dirty="0" smtClean="0"/>
          </a:p>
          <a:p>
            <a:endParaRPr lang="fr-FR" sz="1600" dirty="0" smtClean="0"/>
          </a:p>
          <a:p>
            <a:r>
              <a:rPr lang="fr-FR" sz="2400" dirty="0" smtClean="0"/>
              <a:t>XML </a:t>
            </a:r>
            <a:r>
              <a:rPr lang="fr-FR" sz="2400" dirty="0" err="1" smtClean="0"/>
              <a:t>Exchanger</a:t>
            </a:r>
            <a:endParaRPr lang="fr-FR" sz="2400" dirty="0" smtClean="0"/>
          </a:p>
          <a:p>
            <a:endParaRPr lang="fr-FR" sz="1600" dirty="0" smtClean="0"/>
          </a:p>
          <a:p>
            <a:r>
              <a:rPr lang="fr-FR" sz="2400" dirty="0" smtClean="0"/>
              <a:t>Visual Studio</a:t>
            </a:r>
          </a:p>
          <a:p>
            <a:endParaRPr lang="fr-FR" sz="1600" dirty="0" smtClean="0"/>
          </a:p>
          <a:p>
            <a:r>
              <a:rPr lang="fr-FR" sz="2400" dirty="0" smtClean="0"/>
              <a:t>Eclipse/</a:t>
            </a:r>
            <a:r>
              <a:rPr lang="fr-FR" sz="2400" dirty="0" err="1" smtClean="0"/>
              <a:t>Netbeans</a:t>
            </a:r>
            <a:r>
              <a:rPr lang="fr-FR" sz="2400" dirty="0" smtClean="0"/>
              <a:t> intègrent de nombreux plugins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88081B7-38FC-4C8A-B84D-87E294FFE94B}" type="slidenum">
              <a:rPr lang="fr-FR" smtClean="0"/>
              <a:pPr/>
              <a:t>71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Démonstration XML </a:t>
            </a:r>
            <a:r>
              <a:rPr lang="fr-FR" sz="3300" dirty="0" err="1" smtClean="0"/>
              <a:t>Spy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sz="2000" dirty="0" smtClean="0">
                <a:sym typeface="Wingdings"/>
              </a:rPr>
              <a:t> à installer</a:t>
            </a:r>
            <a:endParaRPr lang="fr-FR" sz="2000" dirty="0"/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00395"/>
            <a:ext cx="8493674" cy="453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88081B7-38FC-4C8A-B84D-87E294FFE94B}" type="slidenum">
              <a:rPr lang="fr-FR" smtClean="0"/>
              <a:pPr/>
              <a:t>72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fr-FR" sz="450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sz="3300" smtClean="0"/>
              <a:t>Composition de documents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73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Composition de documents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fr-FR" sz="2400" dirty="0" smtClean="0"/>
              <a:t>Lors de la création du fichier XML, il est parfois nécessaire de préciser les balises et attributs (grammaire):</a:t>
            </a:r>
          </a:p>
          <a:p>
            <a:pPr lvl="1" eaLnBrk="1" hangingPunct="1"/>
            <a:r>
              <a:rPr lang="fr-FR" sz="2000" dirty="0" smtClean="0"/>
              <a:t>Schémas XML,</a:t>
            </a:r>
          </a:p>
          <a:p>
            <a:pPr lvl="1" eaLnBrk="1" hangingPunct="1"/>
            <a:r>
              <a:rPr lang="fr-FR" sz="2000" dirty="0" smtClean="0"/>
              <a:t>DTD,</a:t>
            </a:r>
          </a:p>
          <a:p>
            <a:pPr lvl="1" eaLnBrk="1" hangingPunct="1"/>
            <a:endParaRPr lang="fr-FR" sz="1600" dirty="0" smtClean="0"/>
          </a:p>
          <a:p>
            <a:pPr lvl="1" eaLnBrk="1" hangingPunct="1">
              <a:buFontTx/>
              <a:buNone/>
            </a:pPr>
            <a:r>
              <a:rPr lang="fr-FR" sz="2000" dirty="0" smtClean="0">
                <a:sym typeface="Wingdings" pitchFamily="2" charset="2"/>
              </a:rPr>
              <a:t>  </a:t>
            </a:r>
            <a:r>
              <a:rPr lang="fr-FR" sz="2000" dirty="0" smtClean="0"/>
              <a:t>si le document XML respecte cette grammaire, le document est valide.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74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Schéma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dirty="0" smtClean="0"/>
              <a:t>Le schéma est défini par: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DTD ou XML schéma.</a:t>
            </a:r>
          </a:p>
          <a:p>
            <a:pPr lvl="1" eaLnBrk="1" hangingPunct="1">
              <a:lnSpc>
                <a:spcPct val="90000"/>
              </a:lnSpc>
            </a:pPr>
            <a:endParaRPr lang="fr-FR" sz="16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smtClean="0"/>
              <a:t>Il contient: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les méta-informations,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les composants du langage,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les règles de construction.</a:t>
            </a:r>
          </a:p>
          <a:p>
            <a:pPr lvl="1" eaLnBrk="1" hangingPunct="1">
              <a:lnSpc>
                <a:spcPct val="90000"/>
              </a:lnSpc>
            </a:pPr>
            <a:endParaRPr lang="fr-FR" sz="16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smtClean="0"/>
              <a:t>Avantages d’avoir un schéma: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règles formalisées de conception de documents,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utile pour le travail en équipe,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outil de vérification et de validation du contenu.</a:t>
            </a:r>
            <a:endParaRPr lang="fr-FR" sz="1600" dirty="0" smtClean="0"/>
          </a:p>
          <a:p>
            <a:pPr lvl="1" eaLnBrk="1" hangingPunct="1">
              <a:lnSpc>
                <a:spcPct val="90000"/>
              </a:lnSpc>
            </a:pPr>
            <a:endParaRPr lang="fr-FR" sz="16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2000" dirty="0" smtClean="0">
                <a:sym typeface="Wingdings" pitchFamily="2" charset="2"/>
              </a:rPr>
              <a:t>  le schéma </a:t>
            </a:r>
            <a:r>
              <a:rPr lang="fr-FR" sz="2000" dirty="0" smtClean="0"/>
              <a:t>permet de comprendre et d’exploiter l’information.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75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Document Type </a:t>
            </a:r>
            <a:r>
              <a:rPr lang="fr-FR" sz="3300" dirty="0" err="1" smtClean="0"/>
              <a:t>Definition</a:t>
            </a:r>
            <a:endParaRPr lang="fr-FR" sz="3300" dirty="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Notion de DTD héritée de SGML:</a:t>
            </a:r>
          </a:p>
          <a:p>
            <a:pPr lvl="1" eaLnBrk="1" hangingPunct="1"/>
            <a:r>
              <a:rPr lang="fr-FR" sz="2000" dirty="0" smtClean="0"/>
              <a:t>obligatoire en SGML,</a:t>
            </a:r>
          </a:p>
          <a:p>
            <a:pPr lvl="1" eaLnBrk="1" hangingPunct="1"/>
            <a:r>
              <a:rPr lang="fr-FR" sz="2000" dirty="0" smtClean="0"/>
              <a:t>optionnelle en XML.</a:t>
            </a:r>
          </a:p>
          <a:p>
            <a:pPr lvl="1" eaLnBrk="1" hangingPunct="1"/>
            <a:endParaRPr lang="fr-FR" sz="1600" dirty="0" smtClean="0"/>
          </a:p>
          <a:p>
            <a:pPr eaLnBrk="1" hangingPunct="1"/>
            <a:r>
              <a:rPr lang="fr-FR" sz="2400" dirty="0" smtClean="0"/>
              <a:t>La syntaxe des DTD:</a:t>
            </a:r>
          </a:p>
          <a:p>
            <a:pPr lvl="1" eaLnBrk="1" hangingPunct="1"/>
            <a:r>
              <a:rPr lang="fr-FR" sz="2000" dirty="0" smtClean="0"/>
              <a:t>non définie en XML,</a:t>
            </a:r>
          </a:p>
          <a:p>
            <a:pPr lvl="1" eaLnBrk="1" hangingPunct="1"/>
            <a:r>
              <a:rPr lang="fr-FR" sz="2000" dirty="0" smtClean="0"/>
              <a:t>mais au moyen d’un langage particulier:</a:t>
            </a:r>
          </a:p>
          <a:p>
            <a:pPr lvl="2" eaLnBrk="1" hangingPunct="1"/>
            <a:r>
              <a:rPr lang="fr-FR" sz="1800" dirty="0" err="1" smtClean="0"/>
              <a:t>Extended</a:t>
            </a:r>
            <a:r>
              <a:rPr lang="fr-FR" sz="1800" dirty="0" smtClean="0"/>
              <a:t> Backus-Naur Format (EBNF).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76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Avantages des DTD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Séparation données/structures.</a:t>
            </a:r>
          </a:p>
          <a:p>
            <a:pPr eaLnBrk="1" hangingPunct="1"/>
            <a:endParaRPr lang="fr-FR" sz="1600" dirty="0" smtClean="0"/>
          </a:p>
          <a:p>
            <a:pPr eaLnBrk="1" hangingPunct="1"/>
            <a:r>
              <a:rPr lang="fr-FR" sz="2400" dirty="0" smtClean="0"/>
              <a:t>Utilisation de valeurs par défaut.</a:t>
            </a:r>
          </a:p>
          <a:p>
            <a:pPr eaLnBrk="1" hangingPunct="1"/>
            <a:endParaRPr lang="fr-FR" sz="1600" dirty="0" smtClean="0"/>
          </a:p>
          <a:p>
            <a:pPr eaLnBrk="1" hangingPunct="1"/>
            <a:r>
              <a:rPr lang="fr-FR" sz="2400" dirty="0" smtClean="0"/>
              <a:t>Réduction de la taille du document.</a:t>
            </a:r>
          </a:p>
          <a:p>
            <a:pPr eaLnBrk="1" hangingPunct="1"/>
            <a:endParaRPr lang="fr-FR" sz="1600" dirty="0" smtClean="0"/>
          </a:p>
          <a:p>
            <a:pPr eaLnBrk="1" hangingPunct="1"/>
            <a:r>
              <a:rPr lang="fr-FR" sz="2400" dirty="0" smtClean="0"/>
              <a:t>Connaissance de la structure par l’application:</a:t>
            </a:r>
          </a:p>
          <a:p>
            <a:pPr lvl="1" eaLnBrk="1" hangingPunct="1"/>
            <a:r>
              <a:rPr lang="fr-FR" sz="2000" dirty="0" smtClean="0"/>
              <a:t>uniformité des documents:</a:t>
            </a:r>
          </a:p>
          <a:p>
            <a:pPr lvl="2" eaLnBrk="1" hangingPunct="1"/>
            <a:r>
              <a:rPr lang="fr-FR" sz="1800" dirty="0" smtClean="0"/>
              <a:t>aide à l’édition,</a:t>
            </a:r>
          </a:p>
          <a:p>
            <a:pPr lvl="2" eaLnBrk="1" hangingPunct="1"/>
            <a:r>
              <a:rPr lang="fr-FR" sz="1800" dirty="0" smtClean="0"/>
              <a:t>guidage de l’utilisateur.</a:t>
            </a:r>
          </a:p>
          <a:p>
            <a:pPr lvl="2" eaLnBrk="1" hangingPunct="1"/>
            <a:endParaRPr lang="fr-FR" sz="1600" dirty="0" smtClean="0"/>
          </a:p>
          <a:p>
            <a:pPr lvl="1" eaLnBrk="1" hangingPunct="1">
              <a:buFontTx/>
              <a:buNone/>
            </a:pPr>
            <a:r>
              <a:rPr lang="fr-FR" sz="2000" dirty="0" smtClean="0">
                <a:sym typeface="Wingdings" pitchFamily="2" charset="2"/>
              </a:rPr>
              <a:t> indispensable pour permettre l’échange de documents.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77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DTD</a:t>
            </a:r>
            <a:endParaRPr lang="fr-FR" sz="3300" dirty="0"/>
          </a:p>
        </p:txBody>
      </p:sp>
      <p:grpSp>
        <p:nvGrpSpPr>
          <p:cNvPr id="3" name="Group 18"/>
          <p:cNvGrpSpPr/>
          <p:nvPr/>
        </p:nvGrpSpPr>
        <p:grpSpPr>
          <a:xfrm>
            <a:off x="1295400" y="2238388"/>
            <a:ext cx="6400800" cy="3048000"/>
            <a:chOff x="1219200" y="1143000"/>
            <a:chExt cx="6400800" cy="3048000"/>
          </a:xfrm>
        </p:grpSpPr>
        <p:grpSp>
          <p:nvGrpSpPr>
            <p:cNvPr id="4" name="Group 307"/>
            <p:cNvGrpSpPr>
              <a:grpSpLocks/>
            </p:cNvGrpSpPr>
            <p:nvPr/>
          </p:nvGrpSpPr>
          <p:grpSpPr bwMode="auto">
            <a:xfrm>
              <a:off x="1219200" y="1142994"/>
              <a:ext cx="6400800" cy="3047999"/>
              <a:chOff x="3197" y="2861"/>
              <a:chExt cx="976" cy="484"/>
            </a:xfrm>
          </p:grpSpPr>
          <p:sp>
            <p:nvSpPr>
              <p:cNvPr id="12" name="AutoShape 308"/>
              <p:cNvSpPr>
                <a:spLocks noChangeAspect="1" noChangeArrowheads="1"/>
              </p:cNvSpPr>
              <p:nvPr/>
            </p:nvSpPr>
            <p:spPr bwMode="auto">
              <a:xfrm>
                <a:off x="3452" y="3183"/>
                <a:ext cx="466" cy="162"/>
              </a:xfrm>
              <a:prstGeom prst="upArrowCallout">
                <a:avLst>
                  <a:gd name="adj1" fmla="val 64722"/>
                  <a:gd name="adj2" fmla="val 58623"/>
                  <a:gd name="adj3" fmla="val 21394"/>
                  <a:gd name="adj4" fmla="val 56833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AutoShape 309"/>
              <p:cNvSpPr>
                <a:spLocks noChangeAspect="1" noChangeArrowheads="1"/>
              </p:cNvSpPr>
              <p:nvPr/>
            </p:nvSpPr>
            <p:spPr bwMode="auto">
              <a:xfrm flipV="1">
                <a:off x="3592" y="2951"/>
                <a:ext cx="185" cy="163"/>
              </a:xfrm>
              <a:prstGeom prst="pentagon">
                <a:avLst/>
              </a:prstGeom>
              <a:noFill/>
              <a:ln w="28575">
                <a:solidFill>
                  <a:srgbClr val="0D4A96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310"/>
              <p:cNvSpPr>
                <a:spLocks noChangeAspect="1"/>
              </p:cNvSpPr>
              <p:nvPr/>
            </p:nvSpPr>
            <p:spPr bwMode="auto">
              <a:xfrm>
                <a:off x="3197" y="3070"/>
                <a:ext cx="407" cy="136"/>
              </a:xfrm>
              <a:custGeom>
                <a:avLst/>
                <a:gdLst>
                  <a:gd name="T0" fmla="*/ 0 w 2034"/>
                  <a:gd name="T1" fmla="*/ 678 h 678"/>
                  <a:gd name="T2" fmla="*/ 1565 w 2034"/>
                  <a:gd name="T3" fmla="*/ 678 h 678"/>
                  <a:gd name="T4" fmla="*/ 1935 w 2034"/>
                  <a:gd name="T5" fmla="*/ 363 h 678"/>
                  <a:gd name="T6" fmla="*/ 2034 w 2034"/>
                  <a:gd name="T7" fmla="*/ 432 h 678"/>
                  <a:gd name="T8" fmla="*/ 1895 w 2034"/>
                  <a:gd name="T9" fmla="*/ 106 h 678"/>
                  <a:gd name="T10" fmla="*/ 1444 w 2034"/>
                  <a:gd name="T11" fmla="*/ 0 h 678"/>
                  <a:gd name="T12" fmla="*/ 1554 w 2034"/>
                  <a:gd name="T13" fmla="*/ 77 h 678"/>
                  <a:gd name="T14" fmla="*/ 1415 w 2034"/>
                  <a:gd name="T15" fmla="*/ 196 h 678"/>
                  <a:gd name="T16" fmla="*/ 0 w 2034"/>
                  <a:gd name="T17" fmla="*/ 196 h 678"/>
                  <a:gd name="T18" fmla="*/ 0 w 2034"/>
                  <a:gd name="T19" fmla="*/ 678 h 6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34"/>
                  <a:gd name="T31" fmla="*/ 0 h 678"/>
                  <a:gd name="T32" fmla="*/ 2034 w 2034"/>
                  <a:gd name="T33" fmla="*/ 678 h 67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34" h="678">
                    <a:moveTo>
                      <a:pt x="0" y="678"/>
                    </a:moveTo>
                    <a:lnTo>
                      <a:pt x="1565" y="678"/>
                    </a:lnTo>
                    <a:lnTo>
                      <a:pt x="1935" y="363"/>
                    </a:lnTo>
                    <a:lnTo>
                      <a:pt x="2034" y="432"/>
                    </a:lnTo>
                    <a:lnTo>
                      <a:pt x="1895" y="106"/>
                    </a:lnTo>
                    <a:lnTo>
                      <a:pt x="1444" y="0"/>
                    </a:lnTo>
                    <a:lnTo>
                      <a:pt x="1554" y="77"/>
                    </a:lnTo>
                    <a:lnTo>
                      <a:pt x="1415" y="196"/>
                    </a:lnTo>
                    <a:lnTo>
                      <a:pt x="0" y="196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5" name="Freeform 311"/>
              <p:cNvSpPr>
                <a:spLocks noChangeAspect="1"/>
              </p:cNvSpPr>
              <p:nvPr/>
            </p:nvSpPr>
            <p:spPr bwMode="auto">
              <a:xfrm flipH="1">
                <a:off x="3766" y="3070"/>
                <a:ext cx="407" cy="136"/>
              </a:xfrm>
              <a:custGeom>
                <a:avLst/>
                <a:gdLst>
                  <a:gd name="T0" fmla="*/ 0 w 2034"/>
                  <a:gd name="T1" fmla="*/ 678 h 678"/>
                  <a:gd name="T2" fmla="*/ 1565 w 2034"/>
                  <a:gd name="T3" fmla="*/ 678 h 678"/>
                  <a:gd name="T4" fmla="*/ 1935 w 2034"/>
                  <a:gd name="T5" fmla="*/ 363 h 678"/>
                  <a:gd name="T6" fmla="*/ 2034 w 2034"/>
                  <a:gd name="T7" fmla="*/ 432 h 678"/>
                  <a:gd name="T8" fmla="*/ 1895 w 2034"/>
                  <a:gd name="T9" fmla="*/ 106 h 678"/>
                  <a:gd name="T10" fmla="*/ 1444 w 2034"/>
                  <a:gd name="T11" fmla="*/ 0 h 678"/>
                  <a:gd name="T12" fmla="*/ 1554 w 2034"/>
                  <a:gd name="T13" fmla="*/ 77 h 678"/>
                  <a:gd name="T14" fmla="*/ 1415 w 2034"/>
                  <a:gd name="T15" fmla="*/ 196 h 678"/>
                  <a:gd name="T16" fmla="*/ 0 w 2034"/>
                  <a:gd name="T17" fmla="*/ 196 h 678"/>
                  <a:gd name="T18" fmla="*/ 0 w 2034"/>
                  <a:gd name="T19" fmla="*/ 678 h 6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34"/>
                  <a:gd name="T31" fmla="*/ 0 h 678"/>
                  <a:gd name="T32" fmla="*/ 2034 w 2034"/>
                  <a:gd name="T33" fmla="*/ 678 h 67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34" h="678">
                    <a:moveTo>
                      <a:pt x="0" y="678"/>
                    </a:moveTo>
                    <a:lnTo>
                      <a:pt x="1565" y="678"/>
                    </a:lnTo>
                    <a:lnTo>
                      <a:pt x="1935" y="363"/>
                    </a:lnTo>
                    <a:lnTo>
                      <a:pt x="2034" y="432"/>
                    </a:lnTo>
                    <a:lnTo>
                      <a:pt x="1895" y="106"/>
                    </a:lnTo>
                    <a:lnTo>
                      <a:pt x="1444" y="0"/>
                    </a:lnTo>
                    <a:lnTo>
                      <a:pt x="1554" y="77"/>
                    </a:lnTo>
                    <a:lnTo>
                      <a:pt x="1415" y="196"/>
                    </a:lnTo>
                    <a:lnTo>
                      <a:pt x="0" y="196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6" name="Freeform 312"/>
              <p:cNvSpPr>
                <a:spLocks noChangeAspect="1"/>
              </p:cNvSpPr>
              <p:nvPr/>
            </p:nvSpPr>
            <p:spPr bwMode="auto">
              <a:xfrm flipV="1">
                <a:off x="3197" y="2861"/>
                <a:ext cx="407" cy="136"/>
              </a:xfrm>
              <a:custGeom>
                <a:avLst/>
                <a:gdLst>
                  <a:gd name="T0" fmla="*/ 0 w 2034"/>
                  <a:gd name="T1" fmla="*/ 678 h 678"/>
                  <a:gd name="T2" fmla="*/ 1565 w 2034"/>
                  <a:gd name="T3" fmla="*/ 678 h 678"/>
                  <a:gd name="T4" fmla="*/ 1935 w 2034"/>
                  <a:gd name="T5" fmla="*/ 363 h 678"/>
                  <a:gd name="T6" fmla="*/ 2034 w 2034"/>
                  <a:gd name="T7" fmla="*/ 432 h 678"/>
                  <a:gd name="T8" fmla="*/ 1895 w 2034"/>
                  <a:gd name="T9" fmla="*/ 106 h 678"/>
                  <a:gd name="T10" fmla="*/ 1444 w 2034"/>
                  <a:gd name="T11" fmla="*/ 0 h 678"/>
                  <a:gd name="T12" fmla="*/ 1554 w 2034"/>
                  <a:gd name="T13" fmla="*/ 77 h 678"/>
                  <a:gd name="T14" fmla="*/ 1415 w 2034"/>
                  <a:gd name="T15" fmla="*/ 196 h 678"/>
                  <a:gd name="T16" fmla="*/ 0 w 2034"/>
                  <a:gd name="T17" fmla="*/ 196 h 678"/>
                  <a:gd name="T18" fmla="*/ 0 w 2034"/>
                  <a:gd name="T19" fmla="*/ 678 h 6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34"/>
                  <a:gd name="T31" fmla="*/ 0 h 678"/>
                  <a:gd name="T32" fmla="*/ 2034 w 2034"/>
                  <a:gd name="T33" fmla="*/ 678 h 67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34" h="678">
                    <a:moveTo>
                      <a:pt x="0" y="678"/>
                    </a:moveTo>
                    <a:lnTo>
                      <a:pt x="1565" y="678"/>
                    </a:lnTo>
                    <a:lnTo>
                      <a:pt x="1935" y="363"/>
                    </a:lnTo>
                    <a:lnTo>
                      <a:pt x="2034" y="432"/>
                    </a:lnTo>
                    <a:lnTo>
                      <a:pt x="1895" y="106"/>
                    </a:lnTo>
                    <a:lnTo>
                      <a:pt x="1444" y="0"/>
                    </a:lnTo>
                    <a:lnTo>
                      <a:pt x="1554" y="77"/>
                    </a:lnTo>
                    <a:lnTo>
                      <a:pt x="1415" y="196"/>
                    </a:lnTo>
                    <a:lnTo>
                      <a:pt x="0" y="196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7" name="Freeform 313"/>
              <p:cNvSpPr>
                <a:spLocks noChangeAspect="1"/>
              </p:cNvSpPr>
              <p:nvPr/>
            </p:nvSpPr>
            <p:spPr bwMode="auto">
              <a:xfrm flipH="1" flipV="1">
                <a:off x="3766" y="2861"/>
                <a:ext cx="407" cy="136"/>
              </a:xfrm>
              <a:custGeom>
                <a:avLst/>
                <a:gdLst>
                  <a:gd name="T0" fmla="*/ 0 w 2034"/>
                  <a:gd name="T1" fmla="*/ 678 h 678"/>
                  <a:gd name="T2" fmla="*/ 1565 w 2034"/>
                  <a:gd name="T3" fmla="*/ 678 h 678"/>
                  <a:gd name="T4" fmla="*/ 1935 w 2034"/>
                  <a:gd name="T5" fmla="*/ 363 h 678"/>
                  <a:gd name="T6" fmla="*/ 2034 w 2034"/>
                  <a:gd name="T7" fmla="*/ 432 h 678"/>
                  <a:gd name="T8" fmla="*/ 1895 w 2034"/>
                  <a:gd name="T9" fmla="*/ 106 h 678"/>
                  <a:gd name="T10" fmla="*/ 1444 w 2034"/>
                  <a:gd name="T11" fmla="*/ 0 h 678"/>
                  <a:gd name="T12" fmla="*/ 1554 w 2034"/>
                  <a:gd name="T13" fmla="*/ 77 h 678"/>
                  <a:gd name="T14" fmla="*/ 1415 w 2034"/>
                  <a:gd name="T15" fmla="*/ 196 h 678"/>
                  <a:gd name="T16" fmla="*/ 0 w 2034"/>
                  <a:gd name="T17" fmla="*/ 196 h 678"/>
                  <a:gd name="T18" fmla="*/ 0 w 2034"/>
                  <a:gd name="T19" fmla="*/ 678 h 6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34"/>
                  <a:gd name="T31" fmla="*/ 0 h 678"/>
                  <a:gd name="T32" fmla="*/ 2034 w 2034"/>
                  <a:gd name="T33" fmla="*/ 678 h 67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34" h="678">
                    <a:moveTo>
                      <a:pt x="0" y="678"/>
                    </a:moveTo>
                    <a:lnTo>
                      <a:pt x="1565" y="678"/>
                    </a:lnTo>
                    <a:lnTo>
                      <a:pt x="1935" y="363"/>
                    </a:lnTo>
                    <a:lnTo>
                      <a:pt x="2034" y="432"/>
                    </a:lnTo>
                    <a:lnTo>
                      <a:pt x="1895" y="106"/>
                    </a:lnTo>
                    <a:lnTo>
                      <a:pt x="1444" y="0"/>
                    </a:lnTo>
                    <a:lnTo>
                      <a:pt x="1554" y="77"/>
                    </a:lnTo>
                    <a:lnTo>
                      <a:pt x="1415" y="196"/>
                    </a:lnTo>
                    <a:lnTo>
                      <a:pt x="0" y="196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</p:grpSp>
        <p:sp>
          <p:nvSpPr>
            <p:cNvPr id="6" name="TextBox 21"/>
            <p:cNvSpPr txBox="1"/>
            <p:nvPr/>
          </p:nvSpPr>
          <p:spPr>
            <a:xfrm>
              <a:off x="3810000" y="1792069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Building blocks</a:t>
              </a:r>
              <a:endParaRPr lang="de-DE" sz="2000" dirty="0"/>
            </a:p>
          </p:txBody>
        </p:sp>
        <p:sp>
          <p:nvSpPr>
            <p:cNvPr id="7" name="TextBox 22"/>
            <p:cNvSpPr txBox="1"/>
            <p:nvPr/>
          </p:nvSpPr>
          <p:spPr>
            <a:xfrm>
              <a:off x="1295400" y="1219200"/>
              <a:ext cx="198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err="1" smtClean="0"/>
                <a:t>Eléments</a:t>
              </a:r>
              <a:endParaRPr lang="de-DE" sz="2000" dirty="0"/>
            </a:p>
          </p:txBody>
        </p:sp>
        <p:sp>
          <p:nvSpPr>
            <p:cNvPr id="8" name="TextBox 23"/>
            <p:cNvSpPr txBox="1"/>
            <p:nvPr/>
          </p:nvSpPr>
          <p:spPr>
            <a:xfrm>
              <a:off x="5715000" y="1230868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Attributs</a:t>
              </a:r>
              <a:endParaRPr lang="de-DE" sz="2000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1295400" y="2831068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PCDATA</a:t>
              </a:r>
              <a:endParaRPr lang="de-DE" sz="2000" dirty="0"/>
            </a:p>
          </p:txBody>
        </p:sp>
        <p:sp>
          <p:nvSpPr>
            <p:cNvPr id="10" name="TextBox 25"/>
            <p:cNvSpPr txBox="1"/>
            <p:nvPr/>
          </p:nvSpPr>
          <p:spPr>
            <a:xfrm>
              <a:off x="5638800" y="2831068"/>
              <a:ext cx="198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CDATA</a:t>
              </a:r>
              <a:endParaRPr lang="de-DE" sz="2000" dirty="0"/>
            </a:p>
          </p:txBody>
        </p:sp>
        <p:sp>
          <p:nvSpPr>
            <p:cNvPr id="11" name="TextBox 26"/>
            <p:cNvSpPr txBox="1"/>
            <p:nvPr/>
          </p:nvSpPr>
          <p:spPr>
            <a:xfrm>
              <a:off x="2895600" y="3733800"/>
              <a:ext cx="304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err="1" smtClean="0"/>
                <a:t>Entités</a:t>
              </a:r>
              <a:endParaRPr lang="de-DE" dirty="0"/>
            </a:p>
          </p:txBody>
        </p:sp>
      </p:grp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78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Déclaration du type de document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Déclaration:</a:t>
            </a:r>
          </a:p>
          <a:p>
            <a:pPr lvl="1" eaLnBrk="1" hangingPunct="1">
              <a:buFontTx/>
              <a:buNone/>
            </a:pPr>
            <a:r>
              <a:rPr lang="fr-FR" sz="2000" i="1" dirty="0" smtClean="0">
                <a:latin typeface="Times New Roman" pitchFamily="18" charset="0"/>
              </a:rPr>
              <a:t>&lt;!DOCTYPE </a:t>
            </a:r>
            <a:r>
              <a:rPr lang="fr-FR" sz="2000" i="1" dirty="0" err="1" smtClean="0">
                <a:latin typeface="Times New Roman" pitchFamily="18" charset="0"/>
              </a:rPr>
              <a:t>elementRacine</a:t>
            </a:r>
            <a:r>
              <a:rPr lang="fr-FR" sz="2000" i="1" dirty="0" smtClean="0">
                <a:latin typeface="Times New Roman" pitchFamily="18" charset="0"/>
              </a:rPr>
              <a:t>&gt;</a:t>
            </a:r>
          </a:p>
          <a:p>
            <a:pPr lvl="1" eaLnBrk="1" hangingPunct="1"/>
            <a:r>
              <a:rPr lang="fr-FR" sz="2000" dirty="0" smtClean="0"/>
              <a:t>contient le nom de l’élément racine,</a:t>
            </a:r>
          </a:p>
          <a:p>
            <a:pPr lvl="1" eaLnBrk="1" hangingPunct="1"/>
            <a:r>
              <a:rPr lang="fr-FR" sz="2000" dirty="0" smtClean="0"/>
              <a:t>référence une DTD:</a:t>
            </a:r>
          </a:p>
          <a:p>
            <a:pPr lvl="2" eaLnBrk="1" hangingPunct="1"/>
            <a:r>
              <a:rPr lang="fr-FR" sz="1800" dirty="0" smtClean="0"/>
              <a:t>interne,</a:t>
            </a:r>
          </a:p>
          <a:p>
            <a:pPr lvl="2" eaLnBrk="1" hangingPunct="1"/>
            <a:r>
              <a:rPr lang="fr-FR" sz="1800" dirty="0" smtClean="0"/>
              <a:t>externe (*.dtd):</a:t>
            </a:r>
          </a:p>
          <a:p>
            <a:pPr lvl="3" eaLnBrk="1" hangingPunct="1">
              <a:buFontTx/>
              <a:buNone/>
            </a:pPr>
            <a:r>
              <a:rPr lang="fr-FR" sz="1600" dirty="0" smtClean="0"/>
              <a:t>privée</a:t>
            </a:r>
            <a:r>
              <a:rPr lang="fr-FR" sz="1600" i="1" dirty="0" smtClean="0">
                <a:latin typeface="Times New Roman" pitchFamily="18" charset="0"/>
              </a:rPr>
              <a:t> (SYSTEM)</a:t>
            </a:r>
          </a:p>
          <a:p>
            <a:pPr lvl="4" eaLnBrk="1" hangingPunct="1"/>
            <a:r>
              <a:rPr lang="fr-FR" sz="1400" dirty="0" smtClean="0"/>
              <a:t>accessibles uniquement en local.</a:t>
            </a:r>
          </a:p>
          <a:p>
            <a:pPr lvl="3" eaLnBrk="1" hangingPunct="1">
              <a:buFontTx/>
              <a:buNone/>
            </a:pPr>
            <a:r>
              <a:rPr lang="fr-FR" sz="1600" dirty="0" smtClean="0"/>
              <a:t>public</a:t>
            </a:r>
            <a:r>
              <a:rPr lang="fr-FR" sz="1600" i="1" dirty="0" smtClean="0">
                <a:latin typeface="Times New Roman" pitchFamily="18" charset="0"/>
              </a:rPr>
              <a:t> (PUBLIC)</a:t>
            </a:r>
          </a:p>
          <a:p>
            <a:pPr lvl="4" eaLnBrk="1" hangingPunct="1"/>
            <a:r>
              <a:rPr lang="fr-FR" sz="1400" dirty="0" smtClean="0"/>
              <a:t>disponibles pour tout le monde.</a:t>
            </a:r>
          </a:p>
          <a:p>
            <a:pPr lvl="1" eaLnBrk="1" hangingPunct="1"/>
            <a:endParaRPr lang="fr-FR" sz="1600" dirty="0" smtClean="0"/>
          </a:p>
          <a:p>
            <a:pPr lvl="1" eaLnBrk="1" hangingPunct="1">
              <a:buFontTx/>
              <a:buNone/>
            </a:pPr>
            <a:r>
              <a:rPr lang="fr-FR" sz="2000" dirty="0" smtClean="0">
                <a:sym typeface="Wingdings" pitchFamily="2" charset="2"/>
              </a:rPr>
              <a:t>  </a:t>
            </a:r>
            <a:r>
              <a:rPr lang="fr-FR" sz="2000" dirty="0" smtClean="0"/>
              <a:t>la déclaration de la DTD se place dans le prologue du document XML.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79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HTML (2/3)</a:t>
            </a:r>
            <a:endParaRPr lang="fr-FR" sz="3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007" y="1900253"/>
            <a:ext cx="7697083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DTD interne 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r-FR" sz="2400" dirty="0" smtClean="0"/>
              <a:t>Déclaration et définition combinées:</a:t>
            </a:r>
          </a:p>
          <a:p>
            <a:pPr lvl="1" eaLnBrk="1" hangingPunct="1"/>
            <a:r>
              <a:rPr lang="fr-FR" sz="2000" dirty="0" smtClean="0"/>
              <a:t>syntaxe: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&lt;!DOCTYPE </a:t>
            </a:r>
            <a:r>
              <a:rPr lang="fr-FR" sz="1800" i="1" dirty="0" err="1" smtClean="0">
                <a:latin typeface="Times New Roman" pitchFamily="18" charset="0"/>
              </a:rPr>
              <a:t>elementRacine</a:t>
            </a:r>
            <a:r>
              <a:rPr lang="fr-FR" sz="1800" i="1" dirty="0" smtClean="0">
                <a:latin typeface="Times New Roman" pitchFamily="18" charset="0"/>
              </a:rPr>
              <a:t> [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&lt;!-- définition des éléments, des </a:t>
            </a:r>
            <a:r>
              <a:rPr lang="fr-FR" sz="1800" i="1" dirty="0" err="1" smtClean="0">
                <a:latin typeface="Times New Roman" pitchFamily="18" charset="0"/>
              </a:rPr>
              <a:t>atributs</a:t>
            </a:r>
            <a:r>
              <a:rPr lang="fr-FR" sz="1800" i="1" dirty="0" smtClean="0">
                <a:latin typeface="Times New Roman" pitchFamily="18" charset="0"/>
              </a:rPr>
              <a:t> </a:t>
            </a:r>
            <a:r>
              <a:rPr lang="fr-FR" sz="1800" i="1" dirty="0" smtClean="0">
                <a:latin typeface="Times New Roman" pitchFamily="18" charset="0"/>
                <a:sym typeface="Wingdings" pitchFamily="2" charset="2"/>
              </a:rPr>
              <a:t>--&gt;</a:t>
            </a:r>
            <a:endParaRPr lang="fr-FR" sz="1800" i="1" dirty="0" smtClean="0">
              <a:latin typeface="Times New Roman" pitchFamily="18" charset="0"/>
            </a:endParaRP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]&gt;</a:t>
            </a:r>
          </a:p>
          <a:p>
            <a:pPr lvl="1" eaLnBrk="1" hangingPunct="1"/>
            <a:r>
              <a:rPr lang="fr-FR" sz="2000" dirty="0" smtClean="0"/>
              <a:t>exemple de DTD locale: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&lt;?</a:t>
            </a:r>
            <a:r>
              <a:rPr lang="fr-FR" sz="1800" i="1" dirty="0" err="1" smtClean="0">
                <a:latin typeface="Times New Roman" pitchFamily="18" charset="0"/>
              </a:rPr>
              <a:t>xml</a:t>
            </a:r>
            <a:r>
              <a:rPr lang="fr-FR" sz="1800" i="1" dirty="0" smtClean="0">
                <a:latin typeface="Times New Roman" pitchFamily="18" charset="0"/>
              </a:rPr>
              <a:t> version=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1.0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  </a:t>
            </a:r>
            <a:r>
              <a:rPr lang="fr-FR" sz="1800" i="1" dirty="0" err="1" smtClean="0">
                <a:latin typeface="Times New Roman" pitchFamily="18" charset="0"/>
              </a:rPr>
              <a:t>encoding</a:t>
            </a:r>
            <a:r>
              <a:rPr lang="fr-FR" sz="1800" i="1" dirty="0" smtClean="0">
                <a:latin typeface="Times New Roman" pitchFamily="18" charset="0"/>
              </a:rPr>
              <a:t>=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UTF-8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fr-FR" sz="1800" i="1" dirty="0" smtClean="0">
                <a:latin typeface="Times New Roman" pitchFamily="18" charset="0"/>
              </a:rPr>
              <a:t>?&gt;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&lt;!DOCTYPE texte [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…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]&gt;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&lt;texte&gt; 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&lt;body&gt;voici du texte&lt;/body&gt;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&lt;/texte&gt;</a:t>
            </a:r>
          </a:p>
          <a:p>
            <a:pPr lvl="2" eaLnBrk="1" hangingPunct="1">
              <a:buFontTx/>
              <a:buNone/>
            </a:pPr>
            <a:endParaRPr lang="fr-FR" sz="1800" i="1" dirty="0" smtClean="0">
              <a:latin typeface="Times New Roman" pitchFamily="18" charset="0"/>
            </a:endParaRPr>
          </a:p>
          <a:p>
            <a:pPr lvl="2" eaLnBrk="1" hangingPunct="1">
              <a:buFontTx/>
              <a:buNone/>
            </a:pPr>
            <a:r>
              <a:rPr lang="fr-FR" sz="1800" dirty="0" smtClean="0">
                <a:sym typeface="Wingdings" pitchFamily="2" charset="2"/>
              </a:rPr>
              <a:t>  avec une DTD interne, pas de réutilisation possible.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80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DTD externe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Réutilisation possible:</a:t>
            </a:r>
          </a:p>
          <a:p>
            <a:pPr lvl="1" eaLnBrk="1" hangingPunct="1"/>
            <a:r>
              <a:rPr lang="fr-FR" sz="2000" dirty="0" smtClean="0"/>
              <a:t>un même modèle pour plusieurs documents.</a:t>
            </a:r>
          </a:p>
          <a:p>
            <a:pPr lvl="1" eaLnBrk="1" hangingPunct="1"/>
            <a:endParaRPr lang="fr-FR" sz="1600" dirty="0" smtClean="0"/>
          </a:p>
          <a:p>
            <a:pPr eaLnBrk="1" hangingPunct="1"/>
            <a:r>
              <a:rPr lang="fr-FR" sz="2400" dirty="0" smtClean="0"/>
              <a:t>Document XML avec DTD externe:</a:t>
            </a:r>
          </a:p>
          <a:p>
            <a:pPr lvl="1" eaLnBrk="1" hangingPunct="1"/>
            <a:r>
              <a:rPr lang="fr-FR" sz="2000" dirty="0" smtClean="0"/>
              <a:t>n’est plus </a:t>
            </a:r>
            <a:r>
              <a:rPr lang="fr-FR" sz="2000" dirty="0" err="1" smtClean="0"/>
              <a:t>standalone</a:t>
            </a:r>
            <a:r>
              <a:rPr lang="fr-FR" sz="2000" dirty="0" smtClean="0"/>
              <a:t>:</a:t>
            </a:r>
          </a:p>
          <a:p>
            <a:pPr lvl="2">
              <a:buNone/>
            </a:pPr>
            <a:r>
              <a:rPr lang="fr-FR" sz="1800" i="1" dirty="0" err="1" smtClean="0">
                <a:latin typeface="Times New Roman" pitchFamily="18" charset="0"/>
              </a:rPr>
              <a:t>standalone</a:t>
            </a:r>
            <a:r>
              <a:rPr lang="fr-FR" sz="1800" i="1" dirty="0" smtClean="0">
                <a:latin typeface="Times New Roman" pitchFamily="18" charset="0"/>
              </a:rPr>
              <a:t>=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no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</a:p>
          <a:p>
            <a:pPr lvl="1" eaLnBrk="1" hangingPunct="1"/>
            <a:r>
              <a:rPr lang="en-US" sz="2000" dirty="0" err="1" smtClean="0">
                <a:cs typeface="Arial" charset="0"/>
              </a:rPr>
              <a:t>syntaxe</a:t>
            </a:r>
            <a:r>
              <a:rPr lang="en-US" sz="2000" dirty="0" smtClean="0">
                <a:cs typeface="Arial" charset="0"/>
              </a:rPr>
              <a:t>:</a:t>
            </a:r>
          </a:p>
          <a:p>
            <a:pPr lvl="2">
              <a:buNone/>
            </a:pPr>
            <a:r>
              <a:rPr lang="en-US" sz="1800" i="1" dirty="0" smtClean="0">
                <a:latin typeface="Times New Roman" pitchFamily="18" charset="0"/>
                <a:cs typeface="Arial" charset="0"/>
              </a:rPr>
              <a:t>&lt;!DOCTYPE </a:t>
            </a:r>
            <a:r>
              <a:rPr lang="fr-FR" sz="1800" i="1" dirty="0" err="1" smtClean="0">
                <a:latin typeface="Times New Roman" pitchFamily="18" charset="0"/>
              </a:rPr>
              <a:t>elementRacine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 SYSTEM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nomDtd.dtd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&gt;</a:t>
            </a:r>
          </a:p>
          <a:p>
            <a:pPr lvl="1" eaLnBrk="1" hangingPunct="1"/>
            <a:r>
              <a:rPr lang="fr-FR" sz="2000" dirty="0">
                <a:cs typeface="Arial" charset="0"/>
              </a:rPr>
              <a:t>e</a:t>
            </a:r>
            <a:r>
              <a:rPr lang="fr-FR" sz="2000" dirty="0" smtClean="0">
                <a:cs typeface="Arial" charset="0"/>
              </a:rPr>
              <a:t>xemple de fichier XML: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&lt;?</a:t>
            </a:r>
            <a:r>
              <a:rPr lang="fr-FR" sz="1800" i="1" dirty="0" err="1" smtClean="0">
                <a:latin typeface="Times New Roman" pitchFamily="18" charset="0"/>
              </a:rPr>
              <a:t>xml</a:t>
            </a:r>
            <a:r>
              <a:rPr lang="fr-FR" sz="1800" i="1" dirty="0" smtClean="0">
                <a:latin typeface="Times New Roman" pitchFamily="18" charset="0"/>
              </a:rPr>
              <a:t> version=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1.0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 </a:t>
            </a:r>
            <a:r>
              <a:rPr lang="fr-FR" sz="1800" i="1" dirty="0" err="1" smtClean="0">
                <a:latin typeface="Times New Roman" pitchFamily="18" charset="0"/>
              </a:rPr>
              <a:t>standalone</a:t>
            </a:r>
            <a:r>
              <a:rPr lang="fr-FR" sz="1800" i="1" dirty="0" smtClean="0">
                <a:latin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no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 </a:t>
            </a:r>
            <a:r>
              <a:rPr lang="fr-FR" sz="1800" i="1" dirty="0" err="1" smtClean="0">
                <a:latin typeface="Times New Roman" pitchFamily="18" charset="0"/>
              </a:rPr>
              <a:t>encoding</a:t>
            </a:r>
            <a:r>
              <a:rPr lang="fr-FR" sz="1800" i="1" dirty="0" smtClean="0">
                <a:latin typeface="Times New Roman" pitchFamily="18" charset="0"/>
              </a:rPr>
              <a:t>=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UTF-8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fr-FR" sz="1800" i="1" dirty="0" smtClean="0">
                <a:latin typeface="Times New Roman" pitchFamily="18" charset="0"/>
              </a:rPr>
              <a:t>?&gt;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&lt;!DOCTYPE </a:t>
            </a:r>
            <a:r>
              <a:rPr lang="fr-FR" sz="1800" i="1" dirty="0" err="1" smtClean="0">
                <a:latin typeface="Times New Roman" pitchFamily="18" charset="0"/>
              </a:rPr>
              <a:t>elementRacine</a:t>
            </a:r>
            <a:r>
              <a:rPr lang="fr-FR" sz="1800" i="1" dirty="0" smtClean="0">
                <a:latin typeface="Times New Roman" pitchFamily="18" charset="0"/>
              </a:rPr>
              <a:t> SYSTEM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modelText.dtd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&gt;</a:t>
            </a:r>
          </a:p>
          <a:p>
            <a:pPr lvl="2">
              <a:buNone/>
            </a:pPr>
            <a:r>
              <a:rPr lang="fr-FR" sz="1800" i="1" dirty="0" smtClean="0">
                <a:latin typeface="Times New Roman" pitchFamily="18" charset="0"/>
              </a:rPr>
              <a:t>&lt; </a:t>
            </a:r>
            <a:r>
              <a:rPr lang="fr-FR" sz="1800" i="1" dirty="0" err="1" smtClean="0">
                <a:latin typeface="Times New Roman" pitchFamily="18" charset="0"/>
              </a:rPr>
              <a:t>elementRacine</a:t>
            </a:r>
            <a:r>
              <a:rPr lang="fr-FR" sz="1800" i="1" dirty="0" smtClean="0">
                <a:latin typeface="Times New Roman" pitchFamily="18" charset="0"/>
              </a:rPr>
              <a:t> &gt; voici du texte&lt;/</a:t>
            </a:r>
            <a:r>
              <a:rPr lang="fr-FR" sz="1800" i="1" dirty="0" err="1" smtClean="0">
                <a:latin typeface="Times New Roman" pitchFamily="18" charset="0"/>
              </a:rPr>
              <a:t>elementRacine</a:t>
            </a:r>
            <a:r>
              <a:rPr lang="fr-FR" sz="1800" i="1" dirty="0" smtClean="0">
                <a:latin typeface="Times New Roman" pitchFamily="18" charset="0"/>
              </a:rPr>
              <a:t> 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81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Contenu d’une DTD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Une DTD peut contenir les types suivants:</a:t>
            </a:r>
          </a:p>
          <a:p>
            <a:pPr lvl="1" eaLnBrk="1" hangingPunct="1"/>
            <a:r>
              <a:rPr lang="fr-FR" sz="2000" dirty="0" smtClean="0"/>
              <a:t>déclarations de types d’éléments:</a:t>
            </a:r>
          </a:p>
          <a:p>
            <a:pPr lvl="2" eaLnBrk="1" hangingPunct="1"/>
            <a:r>
              <a:rPr lang="fr-FR" sz="1800" dirty="0" smtClean="0"/>
              <a:t>éléments,</a:t>
            </a:r>
          </a:p>
          <a:p>
            <a:pPr lvl="2" eaLnBrk="1" hangingPunct="1"/>
            <a:r>
              <a:rPr lang="fr-FR" sz="1800" dirty="0" smtClean="0"/>
              <a:t>contenu,</a:t>
            </a:r>
          </a:p>
          <a:p>
            <a:pPr lvl="2" eaLnBrk="1" hangingPunct="1"/>
            <a:r>
              <a:rPr lang="fr-FR" sz="1800" dirty="0" smtClean="0"/>
              <a:t>ordre.</a:t>
            </a:r>
          </a:p>
          <a:p>
            <a:pPr lvl="1" eaLnBrk="1" hangingPunct="1"/>
            <a:r>
              <a:rPr lang="fr-FR" sz="2000" dirty="0" smtClean="0"/>
              <a:t>déclarations des attributs:</a:t>
            </a:r>
          </a:p>
          <a:p>
            <a:pPr lvl="2" eaLnBrk="1" hangingPunct="1"/>
            <a:r>
              <a:rPr lang="fr-FR" sz="1800" dirty="0" smtClean="0"/>
              <a:t>types de données,</a:t>
            </a:r>
          </a:p>
          <a:p>
            <a:pPr lvl="2" eaLnBrk="1" hangingPunct="1"/>
            <a:r>
              <a:rPr lang="fr-FR" sz="1800" dirty="0" smtClean="0"/>
              <a:t>valeurs par défaut.</a:t>
            </a:r>
          </a:p>
          <a:p>
            <a:pPr lvl="1" eaLnBrk="1" hangingPunct="1"/>
            <a:r>
              <a:rPr lang="fr-FR" sz="2000" dirty="0" smtClean="0"/>
              <a:t>déclarations des entités,</a:t>
            </a:r>
          </a:p>
          <a:p>
            <a:pPr lvl="1" eaLnBrk="1" hangingPunct="1"/>
            <a:r>
              <a:rPr lang="fr-FR" sz="2000" dirty="0" smtClean="0"/>
              <a:t>commentaires.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82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Définition des éléments (1/8)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Forme générale:</a:t>
            </a:r>
          </a:p>
          <a:p>
            <a:pPr lvl="1" eaLnBrk="1" hangingPunct="1">
              <a:buFontTx/>
              <a:buNone/>
            </a:pPr>
            <a:r>
              <a:rPr lang="fr-FR" sz="2000" i="1" dirty="0" smtClean="0">
                <a:latin typeface="Times New Roman" pitchFamily="18" charset="0"/>
              </a:rPr>
              <a:t>&lt;!ELEMENT </a:t>
            </a:r>
            <a:r>
              <a:rPr lang="fr-FR" sz="2000" i="1" dirty="0" err="1" smtClean="0">
                <a:latin typeface="Times New Roman" pitchFamily="18" charset="0"/>
              </a:rPr>
              <a:t>nomElement</a:t>
            </a:r>
            <a:r>
              <a:rPr lang="fr-FR" sz="2000" i="1" dirty="0" smtClean="0">
                <a:latin typeface="Times New Roman" pitchFamily="18" charset="0"/>
              </a:rPr>
              <a:t> (spécification)&gt;</a:t>
            </a:r>
          </a:p>
          <a:p>
            <a:pPr lvl="1" eaLnBrk="1" hangingPunct="1"/>
            <a:endParaRPr lang="fr-FR" sz="1600" dirty="0" smtClean="0"/>
          </a:p>
          <a:p>
            <a:pPr eaLnBrk="1" hangingPunct="1"/>
            <a:r>
              <a:rPr lang="fr-FR" sz="2400" dirty="0" smtClean="0"/>
              <a:t>Balise </a:t>
            </a:r>
            <a:r>
              <a:rPr lang="fr-FR" sz="2400" i="1" dirty="0" err="1" smtClean="0">
                <a:latin typeface="Times New Roman" pitchFamily="18" charset="0"/>
                <a:cs typeface="Times New Roman" pitchFamily="18" charset="0"/>
              </a:rPr>
              <a:t>nomElement</a:t>
            </a:r>
            <a:r>
              <a:rPr lang="fr-FR" sz="2400" dirty="0" smtClean="0"/>
              <a:t> avec du contenu texte:</a:t>
            </a:r>
          </a:p>
          <a:p>
            <a:pPr lvl="1" eaLnBrk="1" hangingPunct="1">
              <a:buFontTx/>
              <a:buNone/>
            </a:pPr>
            <a:r>
              <a:rPr lang="fr-FR" sz="2000" i="1" dirty="0" smtClean="0">
                <a:latin typeface="Times New Roman" pitchFamily="18" charset="0"/>
              </a:rPr>
              <a:t>&lt;!ELEMENT </a:t>
            </a:r>
            <a:r>
              <a:rPr lang="fr-FR" sz="2000" i="1" dirty="0" err="1" smtClean="0">
                <a:latin typeface="Times New Roman" pitchFamily="18" charset="0"/>
              </a:rPr>
              <a:t>nomElement</a:t>
            </a:r>
            <a:r>
              <a:rPr lang="fr-FR" sz="2000" i="1" dirty="0" smtClean="0">
                <a:latin typeface="Times New Roman" pitchFamily="18" charset="0"/>
              </a:rPr>
              <a:t> (#PCDATA)&gt;</a:t>
            </a:r>
          </a:p>
          <a:p>
            <a:pPr lvl="1" eaLnBrk="1" hangingPunct="1"/>
            <a:endParaRPr lang="fr-FR" sz="1600" i="1" dirty="0" smtClean="0">
              <a:latin typeface="Times New Roman" pitchFamily="18" charset="0"/>
            </a:endParaRPr>
          </a:p>
          <a:p>
            <a:pPr eaLnBrk="1" hangingPunct="1"/>
            <a:r>
              <a:rPr lang="fr-FR" sz="2400" dirty="0" smtClean="0"/>
              <a:t>Balise </a:t>
            </a:r>
            <a:r>
              <a:rPr lang="fr-FR" sz="2400" i="1" dirty="0" err="1" smtClean="0">
                <a:latin typeface="Times New Roman" pitchFamily="18" charset="0"/>
                <a:cs typeface="Times New Roman" pitchFamily="18" charset="0"/>
              </a:rPr>
              <a:t>nomElement</a:t>
            </a:r>
            <a:r>
              <a:rPr lang="fr-FR" sz="2400" dirty="0" smtClean="0"/>
              <a:t> quelconque:</a:t>
            </a:r>
          </a:p>
          <a:p>
            <a:pPr lvl="1" eaLnBrk="1" hangingPunct="1">
              <a:buFontTx/>
              <a:buNone/>
            </a:pPr>
            <a:r>
              <a:rPr lang="fr-FR" sz="2000" i="1" dirty="0" smtClean="0">
                <a:latin typeface="Times New Roman" pitchFamily="18" charset="0"/>
              </a:rPr>
              <a:t>&lt;!ELEMENT </a:t>
            </a:r>
            <a:r>
              <a:rPr lang="fr-FR" sz="2000" i="1" dirty="0" err="1" smtClean="0">
                <a:latin typeface="Times New Roman" pitchFamily="18" charset="0"/>
              </a:rPr>
              <a:t>nomElement</a:t>
            </a:r>
            <a:r>
              <a:rPr lang="fr-FR" sz="2000" i="1" dirty="0" smtClean="0">
                <a:latin typeface="Times New Roman" pitchFamily="18" charset="0"/>
              </a:rPr>
              <a:t> ANY&gt;</a:t>
            </a:r>
          </a:p>
          <a:p>
            <a:pPr lvl="1" eaLnBrk="1" hangingPunct="1"/>
            <a:r>
              <a:rPr lang="fr-FR" sz="2000" dirty="0" smtClean="0"/>
              <a:t>perd les avantages des DTD (aucune contraintes sur la structure du document).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83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Définition des éléments (2/8)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Balise </a:t>
            </a:r>
            <a:r>
              <a:rPr lang="fr-FR" sz="2400" i="1" dirty="0" err="1" smtClean="0">
                <a:latin typeface="Times New Roman" pitchFamily="18" charset="0"/>
                <a:cs typeface="Times New Roman" pitchFamily="18" charset="0"/>
              </a:rPr>
              <a:t>nomElement</a:t>
            </a:r>
            <a:r>
              <a:rPr lang="fr-FR" sz="2400" dirty="0" smtClean="0"/>
              <a:t> vide:</a:t>
            </a:r>
          </a:p>
          <a:p>
            <a:pPr lvl="1" eaLnBrk="1" hangingPunct="1">
              <a:buFontTx/>
              <a:buNone/>
            </a:pPr>
            <a:r>
              <a:rPr lang="fr-FR" sz="2000" i="1" dirty="0" smtClean="0">
                <a:latin typeface="Times New Roman" pitchFamily="18" charset="0"/>
              </a:rPr>
              <a:t>&lt;!ELEMENT </a:t>
            </a:r>
            <a:r>
              <a:rPr lang="fr-FR" sz="2000" i="1" dirty="0" err="1" smtClean="0">
                <a:latin typeface="Times New Roman" pitchFamily="18" charset="0"/>
              </a:rPr>
              <a:t>nomElement</a:t>
            </a:r>
            <a:r>
              <a:rPr lang="fr-FR" sz="2000" i="1" dirty="0" smtClean="0">
                <a:latin typeface="Times New Roman" pitchFamily="18" charset="0"/>
              </a:rPr>
              <a:t> EMPTY&gt;</a:t>
            </a:r>
          </a:p>
          <a:p>
            <a:pPr lvl="1" eaLnBrk="1" hangingPunct="1"/>
            <a:r>
              <a:rPr lang="fr-FR" sz="2000" dirty="0" smtClean="0"/>
              <a:t>exemple d’utilisation:</a:t>
            </a:r>
          </a:p>
          <a:p>
            <a:pPr lvl="2" eaLnBrk="1" hangingPunct="1"/>
            <a:r>
              <a:rPr lang="fr-FR" sz="1800" dirty="0" smtClean="0"/>
              <a:t>valide:</a:t>
            </a:r>
            <a:r>
              <a:rPr lang="fr-FR" sz="1800" i="1" dirty="0" smtClean="0">
                <a:latin typeface="Times New Roman" pitchFamily="18" charset="0"/>
              </a:rPr>
              <a:t> </a:t>
            </a:r>
          </a:p>
          <a:p>
            <a:pPr lvl="3" eaLnBrk="1" hangingPunct="1">
              <a:buFontTx/>
              <a:buNone/>
            </a:pPr>
            <a:r>
              <a:rPr lang="fr-FR" sz="1600" i="1" dirty="0" smtClean="0">
                <a:latin typeface="Times New Roman" pitchFamily="18" charset="0"/>
              </a:rPr>
              <a:t>&lt;!ELEMENT </a:t>
            </a:r>
            <a:r>
              <a:rPr lang="fr-FR" sz="1600" i="1" dirty="0" err="1" smtClean="0">
                <a:latin typeface="Times New Roman" pitchFamily="18" charset="0"/>
              </a:rPr>
              <a:t>img</a:t>
            </a:r>
            <a:r>
              <a:rPr lang="fr-FR" sz="1600" i="1" dirty="0" smtClean="0">
                <a:latin typeface="Times New Roman" pitchFamily="18" charset="0"/>
              </a:rPr>
              <a:t> EMPTY&gt;</a:t>
            </a:r>
          </a:p>
          <a:p>
            <a:pPr lvl="3">
              <a:buNone/>
            </a:pPr>
            <a:r>
              <a:rPr lang="fr-FR" sz="1600" i="1" dirty="0" smtClean="0">
                <a:latin typeface="Times New Roman" pitchFamily="18" charset="0"/>
              </a:rPr>
              <a:t>&lt;</a:t>
            </a:r>
            <a:r>
              <a:rPr lang="fr-FR" sz="1600" i="1" dirty="0" err="1" smtClean="0">
                <a:latin typeface="Times New Roman" pitchFamily="18" charset="0"/>
              </a:rPr>
              <a:t>img</a:t>
            </a:r>
            <a:r>
              <a:rPr lang="fr-FR" sz="1600" i="1" dirty="0" smtClean="0">
                <a:latin typeface="Times New Roman" pitchFamily="18" charset="0"/>
              </a:rPr>
              <a:t> </a:t>
            </a:r>
            <a:r>
              <a:rPr lang="fr-FR" sz="1600" i="1" dirty="0" err="1" smtClean="0">
                <a:latin typeface="Times New Roman" pitchFamily="18" charset="0"/>
              </a:rPr>
              <a:t>width</a:t>
            </a:r>
            <a:r>
              <a:rPr lang="fr-FR" sz="1600" i="1" dirty="0" smtClean="0">
                <a:latin typeface="Times New Roman" pitchFamily="18" charset="0"/>
              </a:rPr>
              <a:t>=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600" i="1" dirty="0" smtClean="0">
                <a:latin typeface="Times New Roman" pitchFamily="18" charset="0"/>
              </a:rPr>
              <a:t>100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600" i="1" dirty="0" smtClean="0">
                <a:latin typeface="Times New Roman" pitchFamily="18" charset="0"/>
              </a:rPr>
              <a:t> </a:t>
            </a:r>
            <a:r>
              <a:rPr lang="fr-FR" sz="1600" i="1" dirty="0" err="1" smtClean="0">
                <a:latin typeface="Times New Roman" pitchFamily="18" charset="0"/>
              </a:rPr>
              <a:t>height</a:t>
            </a:r>
            <a:r>
              <a:rPr lang="fr-FR" sz="1600" i="1" dirty="0" smtClean="0">
                <a:latin typeface="Times New Roman" pitchFamily="18" charset="0"/>
              </a:rPr>
              <a:t>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600" i="1" dirty="0" smtClean="0">
                <a:latin typeface="Times New Roman" pitchFamily="18" charset="0"/>
              </a:rPr>
              <a:t>80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600" i="1" dirty="0" smtClean="0">
                <a:latin typeface="Times New Roman" pitchFamily="18" charset="0"/>
              </a:rPr>
              <a:t> </a:t>
            </a:r>
            <a:r>
              <a:rPr lang="fr-FR" sz="1600" i="1" dirty="0" err="1" smtClean="0">
                <a:latin typeface="Times New Roman" pitchFamily="18" charset="0"/>
              </a:rPr>
              <a:t>src</a:t>
            </a:r>
            <a:r>
              <a:rPr lang="fr-FR" sz="1600" i="1" dirty="0" smtClean="0">
                <a:latin typeface="Times New Roman" pitchFamily="18" charset="0"/>
              </a:rPr>
              <a:t>=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fr-FR" sz="1600" i="1" dirty="0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fr-FR" sz="1600" i="1" dirty="0" smtClean="0">
                <a:latin typeface="Times New Roman" pitchFamily="18" charset="0"/>
              </a:rPr>
              <a:t>.jpg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600" i="1" dirty="0" smtClean="0">
                <a:latin typeface="Times New Roman" pitchFamily="18" charset="0"/>
              </a:rPr>
              <a:t> /&gt;</a:t>
            </a:r>
          </a:p>
          <a:p>
            <a:pPr lvl="2" eaLnBrk="1" hangingPunct="1"/>
            <a:r>
              <a:rPr lang="fr-FR" sz="1800" dirty="0" smtClean="0"/>
              <a:t>invalide:</a:t>
            </a:r>
          </a:p>
          <a:p>
            <a:pPr lvl="3" eaLnBrk="1" hangingPunct="1">
              <a:buFontTx/>
              <a:buNone/>
            </a:pPr>
            <a:r>
              <a:rPr lang="fr-FR" sz="1600" i="1" dirty="0" smtClean="0">
                <a:latin typeface="Times New Roman" pitchFamily="18" charset="0"/>
              </a:rPr>
              <a:t>&lt;!ELEMENT livre EMPTY&gt;</a:t>
            </a:r>
            <a:endParaRPr lang="fr-FR" sz="1600" dirty="0" smtClean="0"/>
          </a:p>
          <a:p>
            <a:pPr lvl="3" eaLnBrk="1" hangingPunct="1">
              <a:buFontTx/>
              <a:buNone/>
            </a:pPr>
            <a:r>
              <a:rPr lang="fr-FR" sz="1600" i="1" dirty="0" smtClean="0">
                <a:latin typeface="Times New Roman" pitchFamily="18" charset="0"/>
              </a:rPr>
              <a:t>&lt;livre&gt;mon super book&lt;/livre&gt;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84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Définition des éléments (3/8)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Exemple:</a:t>
            </a:r>
            <a:endParaRPr lang="fr-FR" sz="2400" dirty="0"/>
          </a:p>
        </p:txBody>
      </p:sp>
      <p:sp>
        <p:nvSpPr>
          <p:cNvPr id="4" name="TextBox 4"/>
          <p:cNvSpPr txBox="1"/>
          <p:nvPr/>
        </p:nvSpPr>
        <p:spPr>
          <a:xfrm>
            <a:off x="928662" y="2000240"/>
            <a:ext cx="5334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    </a:t>
            </a:r>
            <a:r>
              <a:rPr lang="en-US" sz="2000" dirty="0" err="1" smtClean="0"/>
              <a:t>fichier</a:t>
            </a:r>
            <a:r>
              <a:rPr lang="en-US" sz="2000" dirty="0" smtClean="0"/>
              <a:t> note.dtd: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	&lt;!ELEMENT note (to,from,heading,body)&gt;</a:t>
            </a:r>
            <a:br>
              <a:rPr lang="en-US" i="1" dirty="0" smtClean="0"/>
            </a:br>
            <a:r>
              <a:rPr lang="en-US" i="1" dirty="0" smtClean="0"/>
              <a:t>	&lt;!ELEMENT to (#PCDATA)&gt;</a:t>
            </a:r>
            <a:br>
              <a:rPr lang="en-US" i="1" dirty="0" smtClean="0"/>
            </a:br>
            <a:r>
              <a:rPr lang="en-US" i="1" dirty="0" smtClean="0"/>
              <a:t>	&lt;!ELEMENT from (#PCDATA)&gt;</a:t>
            </a:r>
            <a:br>
              <a:rPr lang="en-US" i="1" dirty="0" smtClean="0"/>
            </a:br>
            <a:r>
              <a:rPr lang="en-US" i="1" dirty="0" smtClean="0"/>
              <a:t>	&lt;!ELEMENT heading (#PCDATA)&gt;</a:t>
            </a:r>
            <a:br>
              <a:rPr lang="en-US" i="1" dirty="0" smtClean="0"/>
            </a:br>
            <a:r>
              <a:rPr lang="en-US" i="1" dirty="0" smtClean="0"/>
              <a:t>	&lt;!ELEMENT body (#PCDATA)&gt;</a:t>
            </a:r>
            <a:br>
              <a:rPr lang="en-US" i="1" dirty="0" smtClean="0"/>
            </a:br>
            <a:r>
              <a:rPr lang="en-US" i="1" dirty="0" smtClean="0"/>
              <a:t>        </a:t>
            </a:r>
            <a:endParaRPr lang="en-US" dirty="0"/>
          </a:p>
          <a:p>
            <a:r>
              <a:rPr lang="en-US" sz="2000" dirty="0" smtClean="0"/>
              <a:t>-     </a:t>
            </a:r>
            <a:r>
              <a:rPr lang="en-US" sz="2000" dirty="0" err="1" smtClean="0"/>
              <a:t>fichier</a:t>
            </a:r>
            <a:r>
              <a:rPr lang="en-US" sz="2000" dirty="0" smtClean="0"/>
              <a:t> XML:</a:t>
            </a:r>
          </a:p>
          <a:p>
            <a:r>
              <a:rPr lang="en-US" i="1" dirty="0" smtClean="0"/>
              <a:t>          &lt;?xml version="1.0"?&gt; </a:t>
            </a:r>
          </a:p>
          <a:p>
            <a:r>
              <a:rPr lang="en-US" dirty="0" smtClean="0"/>
              <a:t>	&lt;!DOCTYPE note SYSTEM "</a:t>
            </a:r>
            <a:r>
              <a:rPr lang="en-US" dirty="0" smtClean="0">
                <a:solidFill>
                  <a:srgbClr val="FF0000"/>
                </a:solidFill>
              </a:rPr>
              <a:t>note.dtd</a:t>
            </a:r>
            <a:r>
              <a:rPr lang="en-US" dirty="0" smtClean="0"/>
              <a:t>"&gt;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	&lt;note&gt;</a:t>
            </a:r>
            <a:br>
              <a:rPr lang="en-US" i="1" dirty="0" smtClean="0"/>
            </a:br>
            <a:r>
              <a:rPr lang="en-US" i="1" dirty="0" smtClean="0"/>
              <a:t>	     &lt;to&gt;Anna&lt;/to&gt;</a:t>
            </a:r>
            <a:br>
              <a:rPr lang="en-US" i="1" dirty="0" smtClean="0"/>
            </a:br>
            <a:r>
              <a:rPr lang="en-US" i="1" dirty="0" smtClean="0"/>
              <a:t> 	     &lt;from&gt;Ben&lt;/from&gt;</a:t>
            </a:r>
            <a:br>
              <a:rPr lang="en-US" i="1" dirty="0" smtClean="0"/>
            </a:br>
            <a:r>
              <a:rPr lang="en-US" i="1" dirty="0" smtClean="0"/>
              <a:t>	     &lt;heading&gt;Reminder&lt;/heading&gt;</a:t>
            </a:r>
            <a:br>
              <a:rPr lang="en-US" i="1" dirty="0" smtClean="0"/>
            </a:br>
            <a:r>
              <a:rPr lang="en-US" i="1" dirty="0" smtClean="0"/>
              <a:t>	     &lt;body&gt;Don't forget me this weekend&lt;/body&gt;</a:t>
            </a:r>
            <a:br>
              <a:rPr lang="en-US" i="1" dirty="0" smtClean="0"/>
            </a:br>
            <a:r>
              <a:rPr lang="en-US" i="1" dirty="0" smtClean="0"/>
              <a:t>	&lt;/note&gt;</a:t>
            </a:r>
            <a:endParaRPr lang="de-DE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85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Définition des éléments (4/8)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Élément avec des éléments enfants:</a:t>
            </a:r>
          </a:p>
          <a:p>
            <a:pPr lvl="1" eaLnBrk="1" hangingPunct="1"/>
            <a:r>
              <a:rPr lang="fr-FR" sz="2000" dirty="0" smtClean="0"/>
              <a:t>dans l’ordre: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&lt;!ELEMENT </a:t>
            </a:r>
            <a:r>
              <a:rPr lang="fr-FR" sz="1800" i="1" dirty="0" err="1" smtClean="0">
                <a:latin typeface="Times New Roman" pitchFamily="18" charset="0"/>
              </a:rPr>
              <a:t>numero</a:t>
            </a:r>
            <a:r>
              <a:rPr lang="fr-FR" sz="1800" i="1" dirty="0" smtClean="0">
                <a:latin typeface="Times New Roman" pitchFamily="18" charset="0"/>
              </a:rPr>
              <a:t> (un, deux, </a:t>
            </a:r>
            <a:r>
              <a:rPr lang="fr-FR" sz="1800" i="1" dirty="0" err="1" smtClean="0">
                <a:latin typeface="Times New Roman" pitchFamily="18" charset="0"/>
              </a:rPr>
              <a:t>trois,quatre</a:t>
            </a:r>
            <a:r>
              <a:rPr lang="fr-FR" sz="1800" i="1" dirty="0" smtClean="0">
                <a:latin typeface="Times New Roman" pitchFamily="18" charset="0"/>
              </a:rPr>
              <a:t>)&gt;</a:t>
            </a:r>
          </a:p>
          <a:p>
            <a:pPr lvl="1" eaLnBrk="1" hangingPunct="1"/>
            <a:r>
              <a:rPr lang="fr-FR" sz="2000" dirty="0" smtClean="0"/>
              <a:t>dans n’importe quel ordre: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&lt;!ELEMENT </a:t>
            </a:r>
            <a:r>
              <a:rPr lang="fr-FR" sz="1800" i="1" dirty="0" err="1" smtClean="0">
                <a:latin typeface="Times New Roman" pitchFamily="18" charset="0"/>
              </a:rPr>
              <a:t>numero</a:t>
            </a:r>
            <a:r>
              <a:rPr lang="fr-FR" sz="1800" i="1" dirty="0" smtClean="0">
                <a:latin typeface="Times New Roman" pitchFamily="18" charset="0"/>
              </a:rPr>
              <a:t> (un| deux| trois| quatre)&gt;</a:t>
            </a:r>
            <a:endParaRPr lang="fr-FR" sz="1400" i="1" dirty="0" smtClean="0">
              <a:latin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86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Définition des éléments (5/8)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79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dirty="0" smtClean="0"/>
              <a:t>Séparateur de séquence d’élément, ordre à respecter: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Arial" charset="0"/>
              </a:rPr>
              <a:t>"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"</a:t>
            </a:r>
            <a:endParaRPr lang="en-US" sz="20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fr-FR" sz="16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smtClean="0"/>
              <a:t>Séparateur de choix d’élément, pas d’ordre à respecter: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Arial" charset="0"/>
              </a:rPr>
              <a:t>"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|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"</a:t>
            </a:r>
            <a:endParaRPr lang="en-US" sz="20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60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400" dirty="0" smtClean="0">
                <a:cs typeface="Arial" charset="0"/>
              </a:rPr>
              <a:t>Indicateurs d’occurrence: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>
                <a:cs typeface="Arial" charset="0"/>
              </a:rPr>
              <a:t>un élément peut apparaître 0 ou une fois: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Arial" charset="0"/>
              </a:rPr>
              <a:t>"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?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"</a:t>
            </a:r>
            <a:endParaRPr lang="en-US" sz="20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>
                <a:cs typeface="Arial" charset="0"/>
              </a:rPr>
              <a:t>un élément peut apparaître 0 ou n fois: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Arial" charset="0"/>
              </a:rPr>
              <a:t>"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*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"</a:t>
            </a:r>
            <a:endParaRPr lang="fr-FR" sz="20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>
                <a:cs typeface="Arial" charset="0"/>
              </a:rPr>
              <a:t>un élément peut apparaître 1 ou n fois: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Arial" charset="0"/>
              </a:rPr>
              <a:t>"</a:t>
            </a:r>
            <a:r>
              <a:rPr lang="fr-FR" sz="2000" i="1" dirty="0" smtClean="0">
                <a:latin typeface="Times New Roman" pitchFamily="18" charset="0"/>
                <a:cs typeface="Arial" charset="0"/>
              </a:rPr>
              <a:t>+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"</a:t>
            </a:r>
            <a:endParaRPr lang="fr-FR" sz="2000" i="1" dirty="0" smtClean="0">
              <a:latin typeface="Times New Roman" pitchFamily="18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>
                <a:cs typeface="Arial" charset="0"/>
              </a:rPr>
              <a:t>sans indication, un élément doit apparaître une seule fois.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87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dirty="0" smtClean="0"/>
              <a:t>Définition des éléments (6/8)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614866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dirty="0" smtClean="0"/>
              <a:t>Exemple 2:</a:t>
            </a:r>
          </a:p>
          <a:p>
            <a:pPr lvl="1" eaLnBrk="1" hangingPunct="1">
              <a:buFontTx/>
              <a:buNone/>
            </a:pPr>
            <a:r>
              <a:rPr lang="fr-FR" sz="1800" i="1" dirty="0" smtClean="0"/>
              <a:t>&lt;!DOCTYPE livre  [</a:t>
            </a:r>
          </a:p>
          <a:p>
            <a:pPr lvl="1" eaLnBrk="1" hangingPunct="1">
              <a:buFontTx/>
              <a:buNone/>
            </a:pPr>
            <a:r>
              <a:rPr lang="fr-FR" sz="1800" i="1" dirty="0" smtClean="0"/>
              <a:t>&lt;!ELEMENT livre(</a:t>
            </a:r>
            <a:r>
              <a:rPr lang="fr-FR" sz="1800" i="1" dirty="0" err="1" smtClean="0"/>
              <a:t>auteur,pages</a:t>
            </a:r>
            <a:r>
              <a:rPr lang="fr-FR" sz="1800" i="1" dirty="0" smtClean="0"/>
              <a:t>)&gt;</a:t>
            </a:r>
          </a:p>
          <a:p>
            <a:pPr lvl="1" eaLnBrk="1" hangingPunct="1">
              <a:buFontTx/>
              <a:buNone/>
            </a:pPr>
            <a:r>
              <a:rPr lang="fr-FR" sz="1800" i="1" dirty="0" smtClean="0"/>
              <a:t>&lt;!ELEMENT auteur (#PCDATA)&gt;</a:t>
            </a:r>
          </a:p>
          <a:p>
            <a:pPr lvl="1" eaLnBrk="1" hangingPunct="1">
              <a:buFontTx/>
              <a:buNone/>
            </a:pPr>
            <a:r>
              <a:rPr lang="fr-FR" sz="1800" i="1" dirty="0" smtClean="0"/>
              <a:t>&lt;!ELEMENT pages (#PCDATA)&gt;</a:t>
            </a:r>
          </a:p>
          <a:p>
            <a:pPr lvl="1" eaLnBrk="1" hangingPunct="1">
              <a:buFontTx/>
              <a:buNone/>
            </a:pPr>
            <a:r>
              <a:rPr lang="fr-FR" sz="1800" i="1" dirty="0" smtClean="0"/>
              <a:t>]&gt;</a:t>
            </a:r>
          </a:p>
          <a:p>
            <a:pPr lvl="1" eaLnBrk="1" hangingPunct="1">
              <a:buFontTx/>
              <a:buNone/>
            </a:pPr>
            <a:endParaRPr lang="fr-FR" sz="1800" i="1" dirty="0"/>
          </a:p>
          <a:p>
            <a:pPr lvl="1" eaLnBrk="1" hangingPunct="1">
              <a:buFontTx/>
              <a:buNone/>
            </a:pPr>
            <a:r>
              <a:rPr lang="fr-FR" sz="1800" dirty="0" smtClean="0">
                <a:sym typeface="Wingdings"/>
              </a:rPr>
              <a:t> quel est le fichier </a:t>
            </a:r>
            <a:r>
              <a:rPr lang="fr-FR" sz="1800" dirty="0" err="1" smtClean="0">
                <a:sym typeface="Wingdings"/>
              </a:rPr>
              <a:t>xml</a:t>
            </a:r>
            <a:r>
              <a:rPr lang="fr-FR" sz="1800" dirty="0" smtClean="0">
                <a:sym typeface="Wingdings"/>
              </a:rPr>
              <a:t> correspondant ?</a:t>
            </a:r>
            <a:endParaRPr lang="fr-FR" sz="1800" dirty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9" y="1600200"/>
            <a:ext cx="4714909" cy="447200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fr-FR" sz="2400" dirty="0" smtClean="0"/>
              <a:t>Exemple 3: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DTD: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/>
              <a:t>	&lt;!ELEMENT </a:t>
            </a:r>
            <a:r>
              <a:rPr lang="fr-FR" sz="1800" i="1" dirty="0" err="1" smtClean="0"/>
              <a:t>element</a:t>
            </a:r>
            <a:r>
              <a:rPr lang="fr-FR" sz="1800" i="1" dirty="0" smtClean="0"/>
              <a:t> (un?, deux+, trois)&gt;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XML valide: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/>
              <a:t>&lt;</a:t>
            </a:r>
            <a:r>
              <a:rPr lang="fr-FR" sz="1800" i="1" dirty="0" err="1" smtClean="0"/>
              <a:t>element</a:t>
            </a:r>
            <a:r>
              <a:rPr lang="fr-FR" sz="1800" i="1" dirty="0" smtClean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/>
              <a:t>	&lt;un&gt; … &lt;/un&gt;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/>
              <a:t>	&lt;deux&gt; … &lt;/deux&gt;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/>
              <a:t>	&lt;trois&gt; … &lt;/trois&gt;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/>
              <a:t>&lt;/</a:t>
            </a:r>
            <a:r>
              <a:rPr lang="fr-FR" sz="1800" i="1" dirty="0" err="1" smtClean="0"/>
              <a:t>element</a:t>
            </a:r>
            <a:r>
              <a:rPr lang="fr-FR" sz="1800" i="1" dirty="0" smtClean="0"/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XML non valide: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/>
              <a:t>&lt;</a:t>
            </a:r>
            <a:r>
              <a:rPr lang="fr-FR" sz="1800" i="1" dirty="0" err="1" smtClean="0"/>
              <a:t>element</a:t>
            </a:r>
            <a:r>
              <a:rPr lang="fr-FR" sz="1800" i="1" dirty="0" smtClean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/>
              <a:t>	&lt;un&gt; … &lt;/un&gt;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/>
              <a:t>	&lt;deux&gt; … &lt;/deux&gt;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/>
              <a:t>&lt;/</a:t>
            </a:r>
            <a:r>
              <a:rPr lang="fr-FR" sz="1800" i="1" dirty="0" err="1" smtClean="0"/>
              <a:t>element</a:t>
            </a:r>
            <a:r>
              <a:rPr lang="fr-FR" sz="1800" i="1" dirty="0" smtClean="0"/>
              <a:t>&gt;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88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dirty="0" smtClean="0"/>
              <a:t>Définition des éléments (7/8)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38725" cy="4525963"/>
          </a:xfrm>
        </p:spPr>
        <p:txBody>
          <a:bodyPr/>
          <a:lstStyle/>
          <a:p>
            <a:pPr eaLnBrk="1" hangingPunct="1"/>
            <a:r>
              <a:rPr lang="fr-FR" sz="2400" dirty="0" smtClean="0"/>
              <a:t>Exemple 4:</a:t>
            </a:r>
          </a:p>
          <a:p>
            <a:pPr eaLnBrk="1" hangingPunct="1">
              <a:buFontTx/>
              <a:buNone/>
            </a:pPr>
            <a:r>
              <a:rPr lang="fr-FR" sz="2000" i="1" u="sng" dirty="0" smtClean="0">
                <a:cs typeface="Times New Roman" pitchFamily="18" charset="0"/>
              </a:rPr>
              <a:t>exemple.xml</a:t>
            </a:r>
            <a:endParaRPr lang="fr-FR" sz="2000" u="sng" dirty="0" smtClean="0"/>
          </a:p>
          <a:p>
            <a:pPr eaLnBrk="1" hangingPunct="1">
              <a:buFontTx/>
              <a:buNone/>
            </a:pPr>
            <a:r>
              <a:rPr lang="fr-FR" sz="1600" i="1" dirty="0" smtClean="0">
                <a:cs typeface="Times New Roman" pitchFamily="18" charset="0"/>
              </a:rPr>
              <a:t>&lt;?</a:t>
            </a:r>
            <a:r>
              <a:rPr lang="fr-FR" sz="1600" i="1" dirty="0" err="1" smtClean="0">
                <a:cs typeface="Times New Roman" pitchFamily="18" charset="0"/>
              </a:rPr>
              <a:t>xml</a:t>
            </a:r>
            <a:r>
              <a:rPr lang="fr-FR" sz="1600" i="1" dirty="0" smtClean="0">
                <a:cs typeface="Times New Roman" pitchFamily="18" charset="0"/>
              </a:rPr>
              <a:t> version="1.0" </a:t>
            </a:r>
            <a:r>
              <a:rPr lang="fr-FR" sz="1600" i="1" dirty="0" err="1" smtClean="0">
                <a:cs typeface="Times New Roman" pitchFamily="18" charset="0"/>
              </a:rPr>
              <a:t>encoding</a:t>
            </a:r>
            <a:r>
              <a:rPr lang="fr-FR" sz="1600" i="1" dirty="0" smtClean="0">
                <a:cs typeface="Times New Roman" pitchFamily="18" charset="0"/>
              </a:rPr>
              <a:t>="UTF-8"?&gt;</a:t>
            </a:r>
          </a:p>
          <a:p>
            <a:pPr eaLnBrk="1" hangingPunct="1">
              <a:buFontTx/>
              <a:buNone/>
            </a:pPr>
            <a:r>
              <a:rPr lang="en-US" sz="1600" i="1" dirty="0" smtClean="0">
                <a:cs typeface="Times New Roman" pitchFamily="18" charset="0"/>
              </a:rPr>
              <a:t>&lt;!DOCTYPE </a:t>
            </a:r>
            <a:r>
              <a:rPr lang="en-US" sz="1600" i="1" dirty="0" err="1" smtClean="0">
                <a:cs typeface="Times New Roman" pitchFamily="18" charset="0"/>
              </a:rPr>
              <a:t>personne</a:t>
            </a:r>
            <a:r>
              <a:rPr lang="en-US" sz="1600" i="1" dirty="0" smtClean="0">
                <a:cs typeface="Times New Roman" pitchFamily="18" charset="0"/>
              </a:rPr>
              <a:t> SYSTEM "C:\test_dtd.dtd"&gt;</a:t>
            </a:r>
          </a:p>
          <a:p>
            <a:pPr eaLnBrk="1" hangingPunct="1">
              <a:buFontTx/>
              <a:buNone/>
            </a:pPr>
            <a:r>
              <a:rPr lang="fr-FR" sz="1600" i="1" dirty="0" smtClean="0">
                <a:cs typeface="Times New Roman" pitchFamily="18" charset="0"/>
              </a:rPr>
              <a:t>&lt;personne&gt;</a:t>
            </a:r>
          </a:p>
          <a:p>
            <a:pPr eaLnBrk="1" hangingPunct="1">
              <a:buFontTx/>
              <a:buNone/>
            </a:pPr>
            <a:r>
              <a:rPr lang="fr-FR" sz="1600" i="1" dirty="0" smtClean="0">
                <a:cs typeface="Times New Roman" pitchFamily="18" charset="0"/>
              </a:rPr>
              <a:t>	&lt;</a:t>
            </a:r>
            <a:r>
              <a:rPr lang="fr-FR" sz="1600" i="1" dirty="0" err="1" smtClean="0">
                <a:cs typeface="Times New Roman" pitchFamily="18" charset="0"/>
              </a:rPr>
              <a:t>identite</a:t>
            </a:r>
            <a:r>
              <a:rPr lang="fr-FR" sz="1600" i="1" dirty="0" smtClean="0">
                <a:cs typeface="Times New Roman" pitchFamily="18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fr-FR" sz="1600" i="1" dirty="0" smtClean="0">
                <a:cs typeface="Times New Roman" pitchFamily="18" charset="0"/>
              </a:rPr>
              <a:t>		&lt;nom&gt;Lefee&lt;/nom&gt;</a:t>
            </a:r>
          </a:p>
          <a:p>
            <a:pPr eaLnBrk="1" hangingPunct="1">
              <a:buFontTx/>
              <a:buNone/>
            </a:pPr>
            <a:r>
              <a:rPr lang="fr-FR" sz="1600" i="1" dirty="0" smtClean="0">
                <a:cs typeface="Times New Roman" pitchFamily="18" charset="0"/>
              </a:rPr>
              <a:t>		&lt;</a:t>
            </a:r>
            <a:r>
              <a:rPr lang="fr-FR" sz="1600" i="1" dirty="0" err="1" smtClean="0">
                <a:cs typeface="Times New Roman" pitchFamily="18" charset="0"/>
              </a:rPr>
              <a:t>prenom</a:t>
            </a:r>
            <a:r>
              <a:rPr lang="fr-FR" sz="1600" i="1" dirty="0" smtClean="0">
                <a:cs typeface="Times New Roman" pitchFamily="18" charset="0"/>
              </a:rPr>
              <a:t>&gt;David&lt;/</a:t>
            </a:r>
            <a:r>
              <a:rPr lang="fr-FR" sz="1600" i="1" dirty="0" err="1" smtClean="0">
                <a:cs typeface="Times New Roman" pitchFamily="18" charset="0"/>
              </a:rPr>
              <a:t>prenom</a:t>
            </a:r>
            <a:r>
              <a:rPr lang="fr-FR" sz="1600" i="1" dirty="0" smtClean="0">
                <a:cs typeface="Times New Roman" pitchFamily="18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fr-FR" sz="1600" i="1" dirty="0" smtClean="0">
                <a:cs typeface="Times New Roman" pitchFamily="18" charset="0"/>
              </a:rPr>
              <a:t>	&lt;/</a:t>
            </a:r>
            <a:r>
              <a:rPr lang="fr-FR" sz="1600" i="1" dirty="0" err="1" smtClean="0">
                <a:cs typeface="Times New Roman" pitchFamily="18" charset="0"/>
              </a:rPr>
              <a:t>identite</a:t>
            </a:r>
            <a:r>
              <a:rPr lang="fr-FR" sz="1600" i="1" dirty="0" smtClean="0">
                <a:cs typeface="Times New Roman" pitchFamily="18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fr-FR" sz="1600" i="1" dirty="0" smtClean="0">
                <a:cs typeface="Times New Roman" pitchFamily="18" charset="0"/>
              </a:rPr>
              <a:t>	&lt;profession&gt;entrepreneur&lt;/profession&gt;</a:t>
            </a:r>
          </a:p>
          <a:p>
            <a:pPr eaLnBrk="1" hangingPunct="1">
              <a:buFontTx/>
              <a:buNone/>
            </a:pPr>
            <a:r>
              <a:rPr lang="fr-FR" sz="1600" i="1" dirty="0" smtClean="0">
                <a:cs typeface="Times New Roman" pitchFamily="18" charset="0"/>
              </a:rPr>
              <a:t>	&lt;profession&gt;</a:t>
            </a:r>
            <a:r>
              <a:rPr lang="fr-FR" sz="1600" i="1" dirty="0" err="1" smtClean="0">
                <a:cs typeface="Times New Roman" pitchFamily="18" charset="0"/>
              </a:rPr>
              <a:t>consultat</a:t>
            </a:r>
            <a:r>
              <a:rPr lang="fr-FR" sz="1600" i="1" dirty="0" smtClean="0">
                <a:cs typeface="Times New Roman" pitchFamily="18" charset="0"/>
              </a:rPr>
              <a:t>-formateur&lt;/profession&gt;</a:t>
            </a:r>
          </a:p>
          <a:p>
            <a:pPr eaLnBrk="1" hangingPunct="1">
              <a:buFontTx/>
              <a:buNone/>
            </a:pPr>
            <a:r>
              <a:rPr lang="fr-FR" sz="1600" i="1" dirty="0" smtClean="0">
                <a:cs typeface="Times New Roman" pitchFamily="18" charset="0"/>
              </a:rPr>
              <a:t>&lt;/personne&gt;</a:t>
            </a:r>
          </a:p>
          <a:p>
            <a:pPr eaLnBrk="1" hangingPunct="1">
              <a:buFontTx/>
              <a:buNone/>
            </a:pPr>
            <a:endParaRPr lang="fr-FR" sz="1600" i="1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65725" y="1636713"/>
            <a:ext cx="413385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fr-FR" sz="2400" kern="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fr-FR" sz="2000" i="1" u="sng" kern="0" dirty="0" err="1">
                <a:cs typeface="Times New Roman" pitchFamily="18" charset="0"/>
              </a:rPr>
              <a:t>test_dtd</a:t>
            </a:r>
            <a:endParaRPr lang="fr-FR" sz="2000" i="1" u="sng" kern="0" dirty="0">
              <a:cs typeface="Times New Roman" pitchFamily="18" charset="0"/>
            </a:endParaRPr>
          </a:p>
          <a:p>
            <a:pPr>
              <a:defRPr/>
            </a:pPr>
            <a:r>
              <a:rPr lang="fr-FR" sz="1600" i="1" dirty="0" smtClean="0">
                <a:cs typeface="Times New Roman" pitchFamily="18" charset="0"/>
              </a:rPr>
              <a:t>&lt;!</a:t>
            </a:r>
            <a:r>
              <a:rPr lang="fr-FR" sz="1600" i="1" dirty="0">
                <a:cs typeface="Times New Roman" pitchFamily="18" charset="0"/>
              </a:rPr>
              <a:t>ELEMENT personne (</a:t>
            </a:r>
            <a:r>
              <a:rPr lang="fr-FR" sz="1600" i="1" dirty="0" err="1">
                <a:cs typeface="Times New Roman" pitchFamily="18" charset="0"/>
              </a:rPr>
              <a:t>identite,profession</a:t>
            </a:r>
            <a:r>
              <a:rPr lang="fr-FR" sz="1600" i="1" dirty="0">
                <a:cs typeface="Times New Roman" pitchFamily="18" charset="0"/>
              </a:rPr>
              <a:t>+)&gt;</a:t>
            </a:r>
          </a:p>
          <a:p>
            <a:pPr>
              <a:defRPr/>
            </a:pPr>
            <a:r>
              <a:rPr lang="fr-FR" sz="1600" i="1" dirty="0">
                <a:cs typeface="Times New Roman" pitchFamily="18" charset="0"/>
              </a:rPr>
              <a:t>&lt;!ELEMENT </a:t>
            </a:r>
            <a:r>
              <a:rPr lang="fr-FR" sz="1600" i="1" dirty="0" err="1">
                <a:cs typeface="Times New Roman" pitchFamily="18" charset="0"/>
              </a:rPr>
              <a:t>identite</a:t>
            </a:r>
            <a:r>
              <a:rPr lang="fr-FR" sz="1600" i="1" dirty="0">
                <a:cs typeface="Times New Roman" pitchFamily="18" charset="0"/>
              </a:rPr>
              <a:t> (nom, </a:t>
            </a:r>
            <a:r>
              <a:rPr lang="fr-FR" sz="1600" i="1" dirty="0" err="1">
                <a:cs typeface="Times New Roman" pitchFamily="18" charset="0"/>
              </a:rPr>
              <a:t>prenom</a:t>
            </a:r>
            <a:r>
              <a:rPr lang="fr-FR" sz="1600" i="1" dirty="0" smtClean="0">
                <a:cs typeface="Times New Roman" pitchFamily="18" charset="0"/>
              </a:rPr>
              <a:t>)&gt;</a:t>
            </a:r>
            <a:endParaRPr lang="fr-FR" sz="1600" i="1" dirty="0">
              <a:cs typeface="Times New Roman" pitchFamily="18" charset="0"/>
            </a:endParaRPr>
          </a:p>
          <a:p>
            <a:pPr>
              <a:defRPr/>
            </a:pPr>
            <a:r>
              <a:rPr lang="fr-FR" sz="1600" i="1" dirty="0">
                <a:cs typeface="Times New Roman" pitchFamily="18" charset="0"/>
              </a:rPr>
              <a:t>&lt;!ELEMENT nom (#PCDATA)&gt;</a:t>
            </a:r>
          </a:p>
          <a:p>
            <a:pPr>
              <a:defRPr/>
            </a:pPr>
            <a:r>
              <a:rPr lang="fr-FR" sz="1600" i="1" dirty="0">
                <a:cs typeface="Times New Roman" pitchFamily="18" charset="0"/>
              </a:rPr>
              <a:t>&lt;!ELEMENT </a:t>
            </a:r>
            <a:r>
              <a:rPr lang="fr-FR" sz="1600" i="1" dirty="0" err="1">
                <a:cs typeface="Times New Roman" pitchFamily="18" charset="0"/>
              </a:rPr>
              <a:t>prenom</a:t>
            </a:r>
            <a:r>
              <a:rPr lang="fr-FR" sz="1600" i="1" dirty="0">
                <a:cs typeface="Times New Roman" pitchFamily="18" charset="0"/>
              </a:rPr>
              <a:t> (#PCDATA)&gt;</a:t>
            </a:r>
          </a:p>
          <a:p>
            <a:pPr>
              <a:defRPr/>
            </a:pPr>
            <a:r>
              <a:rPr lang="fr-FR" sz="1600" i="1" dirty="0">
                <a:cs typeface="Times New Roman" pitchFamily="18" charset="0"/>
              </a:rPr>
              <a:t>&lt;!ELEMENT profession (#PCDATA</a:t>
            </a:r>
            <a:r>
              <a:rPr lang="fr-FR" sz="1600" i="1" dirty="0" smtClean="0">
                <a:cs typeface="Times New Roman" pitchFamily="18" charset="0"/>
              </a:rPr>
              <a:t>)&gt;</a:t>
            </a:r>
          </a:p>
          <a:p>
            <a:pPr>
              <a:defRPr/>
            </a:pPr>
            <a:endParaRPr lang="fr-FR" sz="1600" i="1" kern="0" dirty="0"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89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HTML (3/3)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Structure HTML:</a:t>
            </a:r>
            <a:endParaRPr lang="fr-FR" sz="2400" dirty="0"/>
          </a:p>
        </p:txBody>
      </p:sp>
      <p:grpSp>
        <p:nvGrpSpPr>
          <p:cNvPr id="4" name="Gruppieren 48"/>
          <p:cNvGrpSpPr/>
          <p:nvPr/>
        </p:nvGrpSpPr>
        <p:grpSpPr>
          <a:xfrm>
            <a:off x="566766" y="2143116"/>
            <a:ext cx="8148638" cy="4227732"/>
            <a:chOff x="685800" y="1523999"/>
            <a:chExt cx="8148638" cy="4227732"/>
          </a:xfrm>
        </p:grpSpPr>
        <p:grpSp>
          <p:nvGrpSpPr>
            <p:cNvPr id="5" name="Gruppieren 27"/>
            <p:cNvGrpSpPr/>
            <p:nvPr/>
          </p:nvGrpSpPr>
          <p:grpSpPr>
            <a:xfrm>
              <a:off x="685800" y="1523999"/>
              <a:ext cx="6019800" cy="4191001"/>
              <a:chOff x="1447800" y="1523999"/>
              <a:chExt cx="6019800" cy="2894465"/>
            </a:xfrm>
          </p:grpSpPr>
          <p:grpSp>
            <p:nvGrpSpPr>
              <p:cNvPr id="18" name="Gruppieren 7"/>
              <p:cNvGrpSpPr/>
              <p:nvPr/>
            </p:nvGrpSpPr>
            <p:grpSpPr>
              <a:xfrm>
                <a:off x="1447800" y="1523999"/>
                <a:ext cx="6019800" cy="2894465"/>
                <a:chOff x="914400" y="1447799"/>
                <a:chExt cx="6019800" cy="2894465"/>
              </a:xfrm>
            </p:grpSpPr>
            <p:sp>
              <p:nvSpPr>
                <p:cNvPr id="23" name="Abgerundetes Rechteck 6"/>
                <p:cNvSpPr/>
                <p:nvPr/>
              </p:nvSpPr>
              <p:spPr>
                <a:xfrm>
                  <a:off x="914400" y="1447799"/>
                  <a:ext cx="5943600" cy="2894465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Textfeld 5"/>
                <p:cNvSpPr txBox="1"/>
                <p:nvPr/>
              </p:nvSpPr>
              <p:spPr>
                <a:xfrm>
                  <a:off x="1219200" y="1523999"/>
                  <a:ext cx="5715000" cy="27420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&lt;!DOCTYPE </a:t>
                  </a:r>
                  <a:r>
                    <a:rPr lang="en-US" dirty="0" smtClean="0"/>
                    <a:t>HTML </a:t>
                  </a:r>
                  <a:r>
                    <a:rPr lang="en-US" dirty="0"/>
                    <a:t>PUBLIC "-//W3C//DTD HTML 4.01//</a:t>
                  </a:r>
                  <a:r>
                    <a:rPr lang="en-US" dirty="0" smtClean="0"/>
                    <a:t>EN“</a:t>
                  </a:r>
                </a:p>
                <a:p>
                  <a:r>
                    <a:rPr lang="en-US" dirty="0"/>
                    <a:t>	</a:t>
                  </a:r>
                  <a:r>
                    <a:rPr lang="en-US" dirty="0" smtClean="0"/>
                    <a:t>"</a:t>
                  </a:r>
                  <a:r>
                    <a:rPr lang="en-US" dirty="0"/>
                    <a:t>http://www.w3.org/TR/html4/strict.dtd</a:t>
                  </a:r>
                  <a:r>
                    <a:rPr lang="en-US" dirty="0" smtClean="0"/>
                    <a:t>"&gt;</a:t>
                  </a:r>
                </a:p>
                <a:p>
                  <a:endParaRPr lang="en-US" dirty="0" smtClean="0"/>
                </a:p>
                <a:p>
                  <a:r>
                    <a:rPr lang="en-US" dirty="0" smtClean="0"/>
                    <a:t>&lt;html&gt; </a:t>
                  </a:r>
                </a:p>
                <a:p>
                  <a:endParaRPr lang="en-US" dirty="0" smtClean="0"/>
                </a:p>
                <a:p>
                  <a:r>
                    <a:rPr lang="en-US" dirty="0"/>
                    <a:t>	</a:t>
                  </a:r>
                  <a:r>
                    <a:rPr lang="en-US" dirty="0" smtClean="0"/>
                    <a:t>&lt;head&gt; </a:t>
                  </a:r>
                </a:p>
                <a:p>
                  <a:r>
                    <a:rPr lang="en-US" dirty="0"/>
                    <a:t>	</a:t>
                  </a:r>
                  <a:r>
                    <a:rPr lang="en-US" dirty="0" smtClean="0"/>
                    <a:t>	&lt;title&gt;My </a:t>
                  </a:r>
                  <a:r>
                    <a:rPr lang="en-US" dirty="0"/>
                    <a:t>first </a:t>
                  </a:r>
                  <a:r>
                    <a:rPr lang="en-US" dirty="0" smtClean="0"/>
                    <a:t>HTML document&lt;/title&gt;</a:t>
                  </a:r>
                </a:p>
                <a:p>
                  <a:r>
                    <a:rPr lang="en-US" dirty="0"/>
                    <a:t>	</a:t>
                  </a:r>
                  <a:r>
                    <a:rPr lang="en-US" dirty="0" smtClean="0"/>
                    <a:t>&lt;/head&gt;</a:t>
                  </a:r>
                </a:p>
                <a:p>
                  <a:endParaRPr lang="en-US" dirty="0" smtClean="0"/>
                </a:p>
                <a:p>
                  <a:r>
                    <a:rPr lang="en-US" dirty="0"/>
                    <a:t>	</a:t>
                  </a:r>
                  <a:r>
                    <a:rPr lang="en-US" dirty="0" smtClean="0"/>
                    <a:t> &lt;body&gt; </a:t>
                  </a:r>
                </a:p>
                <a:p>
                  <a:r>
                    <a:rPr lang="en-US" dirty="0"/>
                    <a:t>	</a:t>
                  </a:r>
                  <a:r>
                    <a:rPr lang="en-US" dirty="0" smtClean="0"/>
                    <a:t>	&lt;</a:t>
                  </a:r>
                  <a:r>
                    <a:rPr lang="en-US" dirty="0"/>
                    <a:t>P&gt;Hello world! </a:t>
                  </a:r>
                  <a:endParaRPr lang="en-US" dirty="0" smtClean="0"/>
                </a:p>
                <a:p>
                  <a:r>
                    <a:rPr lang="en-US" dirty="0"/>
                    <a:t>	</a:t>
                  </a:r>
                  <a:r>
                    <a:rPr lang="en-US" dirty="0" smtClean="0"/>
                    <a:t>&lt;/body&gt;</a:t>
                  </a:r>
                </a:p>
                <a:p>
                  <a:endParaRPr lang="en-US" dirty="0" smtClean="0"/>
                </a:p>
                <a:p>
                  <a:r>
                    <a:rPr lang="en-US" dirty="0" smtClean="0"/>
                    <a:t> &lt;/html&gt;</a:t>
                  </a:r>
                  <a:endParaRPr lang="de-DE" dirty="0"/>
                </a:p>
              </p:txBody>
            </p:sp>
          </p:grpSp>
          <p:cxnSp>
            <p:nvCxnSpPr>
              <p:cNvPr id="19" name="Gerade Verbindung 9"/>
              <p:cNvCxnSpPr/>
              <p:nvPr/>
            </p:nvCxnSpPr>
            <p:spPr>
              <a:xfrm>
                <a:off x="1447800" y="2102893"/>
                <a:ext cx="594360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lgDash"/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0"/>
              <p:cNvCxnSpPr/>
              <p:nvPr/>
            </p:nvCxnSpPr>
            <p:spPr>
              <a:xfrm flipV="1">
                <a:off x="1447800" y="2455445"/>
                <a:ext cx="5909953" cy="1583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lgDash"/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11"/>
              <p:cNvCxnSpPr/>
              <p:nvPr/>
            </p:nvCxnSpPr>
            <p:spPr>
              <a:xfrm>
                <a:off x="1447800" y="3260678"/>
                <a:ext cx="594360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lgDash"/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12"/>
              <p:cNvCxnSpPr/>
              <p:nvPr/>
            </p:nvCxnSpPr>
            <p:spPr>
              <a:xfrm>
                <a:off x="1447800" y="3944824"/>
                <a:ext cx="594360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lgDash"/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feld 31"/>
            <p:cNvSpPr txBox="1"/>
            <p:nvPr/>
          </p:nvSpPr>
          <p:spPr>
            <a:xfrm>
              <a:off x="7086600" y="1729763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smtClean="0"/>
                <a:t>DOCTYPE</a:t>
              </a:r>
              <a:endParaRPr lang="de-DE" b="1" dirty="0"/>
            </a:p>
          </p:txBody>
        </p:sp>
        <p:sp>
          <p:nvSpPr>
            <p:cNvPr id="7" name="Textfeld 32"/>
            <p:cNvSpPr txBox="1"/>
            <p:nvPr/>
          </p:nvSpPr>
          <p:spPr>
            <a:xfrm>
              <a:off x="7086600" y="2377835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 smtClean="0"/>
                <a:t>Élément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racine</a:t>
              </a:r>
              <a:endParaRPr lang="de-DE" b="1" dirty="0"/>
            </a:p>
          </p:txBody>
        </p:sp>
        <p:sp>
          <p:nvSpPr>
            <p:cNvPr id="8" name="Textfeld 33"/>
            <p:cNvSpPr txBox="1"/>
            <p:nvPr/>
          </p:nvSpPr>
          <p:spPr>
            <a:xfrm>
              <a:off x="7086600" y="3241931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E</a:t>
              </a:r>
              <a:r>
                <a:rPr lang="de-DE" b="1" dirty="0" smtClean="0"/>
                <a:t>n </a:t>
              </a:r>
              <a:r>
                <a:rPr lang="de-DE" b="1" dirty="0" err="1" smtClean="0"/>
                <a:t>tête</a:t>
              </a:r>
              <a:endParaRPr lang="de-DE" b="1" dirty="0"/>
            </a:p>
          </p:txBody>
        </p:sp>
        <p:sp>
          <p:nvSpPr>
            <p:cNvPr id="9" name="Textfeld 34"/>
            <p:cNvSpPr txBox="1"/>
            <p:nvPr/>
          </p:nvSpPr>
          <p:spPr>
            <a:xfrm>
              <a:off x="7124700" y="4178035"/>
              <a:ext cx="1638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smtClean="0"/>
                <a:t>Corps du </a:t>
              </a:r>
              <a:r>
                <a:rPr lang="de-DE" b="1" dirty="0" err="1" smtClean="0"/>
                <a:t>document</a:t>
              </a:r>
              <a:endParaRPr lang="de-DE" b="1" dirty="0"/>
            </a:p>
          </p:txBody>
        </p:sp>
        <p:sp>
          <p:nvSpPr>
            <p:cNvPr id="10" name="Geschweifte Klammer rechts 36"/>
            <p:cNvSpPr/>
            <p:nvPr/>
          </p:nvSpPr>
          <p:spPr>
            <a:xfrm>
              <a:off x="6629400" y="1534060"/>
              <a:ext cx="381000" cy="828140"/>
            </a:xfrm>
            <a:prstGeom prst="rightBrac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Geschweifte Klammer rechts 37"/>
            <p:cNvSpPr/>
            <p:nvPr/>
          </p:nvSpPr>
          <p:spPr>
            <a:xfrm>
              <a:off x="6629400" y="2362201"/>
              <a:ext cx="381000" cy="510472"/>
            </a:xfrm>
            <a:prstGeom prst="rightBrace">
              <a:avLst>
                <a:gd name="adj1" fmla="val 8333"/>
                <a:gd name="adj2" fmla="val 46104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Geschweifte Klammer rechts 39"/>
            <p:cNvSpPr/>
            <p:nvPr/>
          </p:nvSpPr>
          <p:spPr>
            <a:xfrm>
              <a:off x="6629400" y="4038600"/>
              <a:ext cx="381000" cy="972786"/>
            </a:xfrm>
            <a:prstGeom prst="rightBrac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40"/>
            <p:cNvSpPr txBox="1"/>
            <p:nvPr/>
          </p:nvSpPr>
          <p:spPr>
            <a:xfrm>
              <a:off x="7086600" y="5105400"/>
              <a:ext cx="17478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smtClean="0"/>
                <a:t>Fin de </a:t>
              </a:r>
              <a:r>
                <a:rPr lang="de-DE" b="1" dirty="0" err="1" smtClean="0"/>
                <a:t>l‘élément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racine</a:t>
              </a:r>
              <a:endParaRPr lang="de-DE" b="1" dirty="0"/>
            </a:p>
          </p:txBody>
        </p:sp>
        <p:sp>
          <p:nvSpPr>
            <p:cNvPr id="14" name="Geschweifte Klammer rechts 41"/>
            <p:cNvSpPr/>
            <p:nvPr/>
          </p:nvSpPr>
          <p:spPr>
            <a:xfrm>
              <a:off x="6629400" y="5029200"/>
              <a:ext cx="381000" cy="685800"/>
            </a:xfrm>
            <a:prstGeom prst="rightBrac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42"/>
            <p:cNvCxnSpPr/>
            <p:nvPr/>
          </p:nvCxnSpPr>
          <p:spPr>
            <a:xfrm flipV="1">
              <a:off x="1252847" y="1524001"/>
              <a:ext cx="5495306" cy="10059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44"/>
            <p:cNvCxnSpPr/>
            <p:nvPr/>
          </p:nvCxnSpPr>
          <p:spPr>
            <a:xfrm flipV="1">
              <a:off x="1252847" y="5694882"/>
              <a:ext cx="5342906" cy="20118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eschweifte Klammer rechts 46"/>
            <p:cNvSpPr/>
            <p:nvPr/>
          </p:nvSpPr>
          <p:spPr>
            <a:xfrm>
              <a:off x="6629400" y="2872672"/>
              <a:ext cx="381000" cy="1165927"/>
            </a:xfrm>
            <a:prstGeom prst="rightBrac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Définition des éléments (8/8)</a:t>
            </a:r>
            <a:endParaRPr lang="fr-FR" sz="33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50387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Exemple 5: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exemple.xml</a:t>
            </a:r>
            <a:endParaRPr kumimoji="0" lang="fr-FR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&lt;?</a:t>
            </a:r>
            <a:r>
              <a:rPr kumimoji="0" lang="fr-FR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xml</a:t>
            </a:r>
            <a:r>
              <a:rPr kumimoji="0" lang="fr-FR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version="1.0" </a:t>
            </a:r>
            <a:r>
              <a:rPr kumimoji="0" lang="fr-FR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encoding</a:t>
            </a:r>
            <a:r>
              <a:rPr kumimoji="0" lang="fr-FR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="UTF-8"?&gt;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&lt;!DOCTYPE film SYSTEM "test_dtd.dtd"&gt;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&lt;film&gt;</a:t>
            </a:r>
            <a:br>
              <a:rPr lang="en-US" sz="1600" dirty="0" smtClean="0"/>
            </a:br>
            <a:r>
              <a:rPr lang="en-US" sz="1600" dirty="0" smtClean="0"/>
              <a:t>                    &lt;title&gt;Tootsie&lt;/title&gt;</a:t>
            </a:r>
            <a:br>
              <a:rPr lang="en-US" sz="1600" dirty="0" smtClean="0"/>
            </a:br>
            <a:r>
              <a:rPr lang="en-US" sz="1600" dirty="0" smtClean="0"/>
              <a:t>                    &lt;genre&gt;comedy&lt;/genre&gt;</a:t>
            </a:r>
            <a:br>
              <a:rPr lang="en-US" sz="1600" dirty="0" smtClean="0"/>
            </a:br>
            <a:r>
              <a:rPr lang="en-US" sz="1600" dirty="0" smtClean="0"/>
              <a:t>                    &lt;year&gt;1982&lt;/year&gt;</a:t>
            </a:r>
            <a:br>
              <a:rPr lang="en-US" sz="1600" dirty="0" smtClean="0"/>
            </a:br>
            <a:r>
              <a:rPr lang="en-US" sz="1600" dirty="0" smtClean="0"/>
              <a:t>                    Critic: very funny movie!</a:t>
            </a:r>
            <a:br>
              <a:rPr lang="en-US" sz="1600" dirty="0" smtClean="0"/>
            </a:br>
            <a:r>
              <a:rPr lang="en-US" sz="1600" dirty="0" smtClean="0"/>
              <a:t>          &lt;/film&gt;</a:t>
            </a:r>
            <a:endParaRPr lang="de-DE" sz="16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65725" y="1636713"/>
            <a:ext cx="413385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fr-FR" sz="2400" kern="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fr-FR" sz="2000" i="1" u="sng" kern="0" dirty="0" err="1" smtClean="0">
                <a:cs typeface="Times New Roman" pitchFamily="18" charset="0"/>
              </a:rPr>
              <a:t>test_dtd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b="1" dirty="0" smtClean="0"/>
              <a:t>&lt;!ELEMENT film(#</a:t>
            </a:r>
            <a:r>
              <a:rPr lang="de-DE" sz="1600" b="1" dirty="0" err="1" smtClean="0"/>
              <a:t>PCDATA|title|genre|year</a:t>
            </a:r>
            <a:r>
              <a:rPr lang="de-DE" sz="1600" b="1" dirty="0" smtClean="0"/>
              <a:t>*&gt;</a:t>
            </a:r>
            <a:br>
              <a:rPr lang="de-DE" sz="1600" b="1" dirty="0" smtClean="0"/>
            </a:br>
            <a:r>
              <a:rPr lang="de-DE" sz="1600" dirty="0" smtClean="0"/>
              <a:t>&lt;!ELEMENT title (#PCDATA)&gt;</a:t>
            </a:r>
            <a:br>
              <a:rPr lang="de-DE" sz="1600" dirty="0" smtClean="0"/>
            </a:br>
            <a:r>
              <a:rPr lang="de-DE" sz="1600" dirty="0" smtClean="0"/>
              <a:t>&lt;!ELEMENT </a:t>
            </a:r>
            <a:r>
              <a:rPr lang="de-DE" sz="1600" dirty="0" err="1" smtClean="0"/>
              <a:t>genre</a:t>
            </a:r>
            <a:r>
              <a:rPr lang="de-DE" sz="1600" dirty="0" smtClean="0"/>
              <a:t> (#PCDATA)&gt;</a:t>
            </a:r>
            <a:br>
              <a:rPr lang="de-DE" sz="1600" dirty="0" smtClean="0"/>
            </a:br>
            <a:r>
              <a:rPr lang="de-DE" sz="1600" dirty="0" smtClean="0"/>
              <a:t>&lt;!ELEMENT </a:t>
            </a:r>
            <a:r>
              <a:rPr lang="de-DE" sz="1600" dirty="0" err="1" smtClean="0"/>
              <a:t>year</a:t>
            </a:r>
            <a:r>
              <a:rPr lang="de-DE" sz="1600" dirty="0" smtClean="0"/>
              <a:t>(#PCDATA)&gt;</a:t>
            </a:r>
            <a:endParaRPr lang="de-DE" sz="16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90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Section </a:t>
            </a:r>
            <a:r>
              <a:rPr lang="fr-FR" sz="3300" i="1" dirty="0" smtClean="0">
                <a:latin typeface="Times New Roman" pitchFamily="18" charset="0"/>
              </a:rPr>
              <a:t>CDATA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132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400" dirty="0" smtClean="0"/>
              <a:t>Une section </a:t>
            </a:r>
            <a:r>
              <a:rPr lang="fr-FR" sz="2400" dirty="0" err="1" smtClean="0"/>
              <a:t>Character</a:t>
            </a:r>
            <a:r>
              <a:rPr lang="fr-FR" sz="2400" dirty="0" smtClean="0"/>
              <a:t> Data (</a:t>
            </a:r>
            <a:r>
              <a:rPr lang="fr-FR" sz="2400" i="1" dirty="0" smtClean="0">
                <a:latin typeface="Times New Roman" pitchFamily="18" charset="0"/>
              </a:rPr>
              <a:t>CDATA</a:t>
            </a:r>
            <a:r>
              <a:rPr lang="fr-FR" sz="2400" dirty="0" smtClean="0"/>
              <a:t>) est non analysée par un parseur.</a:t>
            </a:r>
          </a:p>
          <a:p>
            <a:pPr eaLnBrk="1" hangingPunct="1">
              <a:lnSpc>
                <a:spcPct val="80000"/>
              </a:lnSpc>
            </a:pPr>
            <a:endParaRPr lang="fr-FR" sz="1600" dirty="0" smtClean="0"/>
          </a:p>
          <a:p>
            <a:pPr eaLnBrk="1" hangingPunct="1">
              <a:lnSpc>
                <a:spcPct val="80000"/>
              </a:lnSpc>
            </a:pPr>
            <a:r>
              <a:rPr lang="fr-FR" sz="2400" dirty="0" smtClean="0"/>
              <a:t>Considérée comme du texte plein: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000" dirty="0" smtClean="0"/>
              <a:t>exemple: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&lt;script&gt;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&lt;![CDATA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	</a:t>
            </a:r>
            <a:r>
              <a:rPr lang="fr-FR" sz="1800" i="1" dirty="0" err="1" smtClean="0">
                <a:latin typeface="Times New Roman" pitchFamily="18" charset="0"/>
              </a:rPr>
              <a:t>function</a:t>
            </a:r>
            <a:r>
              <a:rPr lang="fr-FR" sz="1800" i="1" dirty="0" smtClean="0">
                <a:latin typeface="Times New Roman" pitchFamily="18" charset="0"/>
              </a:rPr>
              <a:t> </a:t>
            </a:r>
            <a:r>
              <a:rPr lang="fr-FR" sz="1800" i="1" dirty="0" err="1" smtClean="0">
                <a:latin typeface="Times New Roman" pitchFamily="18" charset="0"/>
              </a:rPr>
              <a:t>myFonction</a:t>
            </a:r>
            <a:r>
              <a:rPr lang="fr-FR" sz="1800" i="1" dirty="0" smtClean="0">
                <a:latin typeface="Times New Roman" pitchFamily="18" charset="0"/>
              </a:rPr>
              <a:t>(){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	 …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	]&gt;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&lt;/script&gt;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fr-FR" sz="1600" i="1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fr-FR" sz="2000" dirty="0" smtClean="0">
                <a:sym typeface="Wingdings" pitchFamily="2" charset="2"/>
              </a:rPr>
              <a:t> permet de garder un bloc de texte (ajouter du </a:t>
            </a:r>
            <a:r>
              <a:rPr lang="fr-FR" sz="2000" dirty="0" err="1" smtClean="0">
                <a:sym typeface="Wingdings" pitchFamily="2" charset="2"/>
              </a:rPr>
              <a:t>javascript</a:t>
            </a:r>
            <a:r>
              <a:rPr lang="fr-FR" sz="2000" dirty="0" smtClean="0">
                <a:sym typeface="Wingdings" pitchFamily="2" charset="2"/>
              </a:rPr>
              <a:t> dans le </a:t>
            </a:r>
            <a:r>
              <a:rPr lang="fr-FR" sz="2000" dirty="0" err="1" smtClean="0">
                <a:sym typeface="Wingdings" pitchFamily="2" charset="2"/>
              </a:rPr>
              <a:t>xml</a:t>
            </a:r>
            <a:r>
              <a:rPr lang="fr-FR" sz="2000" dirty="0" smtClean="0">
                <a:sym typeface="Wingdings" pitchFamily="2" charset="2"/>
              </a:rPr>
              <a:t> non interprété par le parseur).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91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Définition d’attributs (1/2)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Permet de spécifier les noms des attributs associés à chacun des éléments:</a:t>
            </a:r>
          </a:p>
          <a:p>
            <a:pPr lvl="1"/>
            <a:r>
              <a:rPr lang="fr-FR" sz="2000" dirty="0" smtClean="0"/>
              <a:t>préciser les types de données des attributs.</a:t>
            </a:r>
          </a:p>
        </p:txBody>
      </p:sp>
      <p:grpSp>
        <p:nvGrpSpPr>
          <p:cNvPr id="4" name="Gruppieren 28"/>
          <p:cNvGrpSpPr/>
          <p:nvPr/>
        </p:nvGrpSpPr>
        <p:grpSpPr>
          <a:xfrm>
            <a:off x="1145490" y="2867778"/>
            <a:ext cx="7427038" cy="3490180"/>
            <a:chOff x="1143000" y="1804419"/>
            <a:chExt cx="7427038" cy="3490180"/>
          </a:xfrm>
        </p:grpSpPr>
        <p:grpSp>
          <p:nvGrpSpPr>
            <p:cNvPr id="5" name="Gruppieren 23"/>
            <p:cNvGrpSpPr/>
            <p:nvPr/>
          </p:nvGrpSpPr>
          <p:grpSpPr>
            <a:xfrm>
              <a:off x="1143000" y="1804419"/>
              <a:ext cx="6858000" cy="3490180"/>
              <a:chOff x="1143000" y="1804419"/>
              <a:chExt cx="6858000" cy="3490180"/>
            </a:xfrm>
          </p:grpSpPr>
          <p:grpSp>
            <p:nvGrpSpPr>
              <p:cNvPr id="10" name="Group 340"/>
              <p:cNvGrpSpPr>
                <a:grpSpLocks/>
              </p:cNvGrpSpPr>
              <p:nvPr/>
            </p:nvGrpSpPr>
            <p:grpSpPr bwMode="auto">
              <a:xfrm>
                <a:off x="1145493" y="1804419"/>
                <a:ext cx="6853026" cy="3490180"/>
                <a:chOff x="152" y="924"/>
                <a:chExt cx="960" cy="499"/>
              </a:xfrm>
            </p:grpSpPr>
            <p:sp>
              <p:nvSpPr>
                <p:cNvPr id="12" name="AutoShape 341"/>
                <p:cNvSpPr>
                  <a:spLocks noChangeAspect="1" noChangeArrowheads="1"/>
                </p:cNvSpPr>
                <p:nvPr/>
              </p:nvSpPr>
              <p:spPr bwMode="auto">
                <a:xfrm rot="3476025" flipV="1">
                  <a:off x="819" y="1081"/>
                  <a:ext cx="29" cy="58"/>
                </a:xfrm>
                <a:prstGeom prst="downArrow">
                  <a:avLst>
                    <a:gd name="adj1" fmla="val 40500"/>
                    <a:gd name="adj2" fmla="val 64954"/>
                  </a:avLst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 wrap="none" lIns="72000" tIns="0" rIns="0" bIns="0" anchor="ctr"/>
                <a:lstStyle/>
                <a:p>
                  <a:endParaRPr lang="de-DE"/>
                </a:p>
              </p:txBody>
            </p:sp>
            <p:sp>
              <p:nvSpPr>
                <p:cNvPr id="13" name="AutoShape 342"/>
                <p:cNvSpPr>
                  <a:spLocks noChangeAspect="1" noChangeArrowheads="1"/>
                </p:cNvSpPr>
                <p:nvPr/>
              </p:nvSpPr>
              <p:spPr bwMode="auto">
                <a:xfrm rot="3476025" flipH="1">
                  <a:off x="424" y="1207"/>
                  <a:ext cx="30" cy="59"/>
                </a:xfrm>
                <a:prstGeom prst="downArrow">
                  <a:avLst>
                    <a:gd name="adj1" fmla="val 40500"/>
                    <a:gd name="adj2" fmla="val 63871"/>
                  </a:avLst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 wrap="none" lIns="72000" tIns="0" rIns="0" bIns="0" anchor="ctr"/>
                <a:lstStyle/>
                <a:p>
                  <a:endParaRPr lang="de-DE"/>
                </a:p>
              </p:txBody>
            </p:sp>
            <p:sp>
              <p:nvSpPr>
                <p:cNvPr id="14" name="AutoShape 343"/>
                <p:cNvSpPr>
                  <a:spLocks noChangeAspect="1" noChangeArrowheads="1"/>
                </p:cNvSpPr>
                <p:nvPr/>
              </p:nvSpPr>
              <p:spPr bwMode="auto">
                <a:xfrm rot="-3476025" flipH="1" flipV="1">
                  <a:off x="418" y="1080"/>
                  <a:ext cx="29" cy="59"/>
                </a:xfrm>
                <a:prstGeom prst="downArrow">
                  <a:avLst>
                    <a:gd name="adj1" fmla="val 40500"/>
                    <a:gd name="adj2" fmla="val 66074"/>
                  </a:avLst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 wrap="none" lIns="72000" tIns="0" rIns="0" bIns="0" anchor="ctr"/>
                <a:lstStyle/>
                <a:p>
                  <a:endParaRPr lang="de-DE"/>
                </a:p>
              </p:txBody>
            </p:sp>
            <p:sp>
              <p:nvSpPr>
                <p:cNvPr id="15" name="AutoShape 344"/>
                <p:cNvSpPr>
                  <a:spLocks noChangeAspect="1" noChangeArrowheads="1"/>
                </p:cNvSpPr>
                <p:nvPr/>
              </p:nvSpPr>
              <p:spPr bwMode="auto">
                <a:xfrm rot="18123975">
                  <a:off x="809" y="1212"/>
                  <a:ext cx="30" cy="58"/>
                </a:xfrm>
                <a:prstGeom prst="downArrow">
                  <a:avLst>
                    <a:gd name="adj1" fmla="val 40500"/>
                    <a:gd name="adj2" fmla="val 62789"/>
                  </a:avLst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 wrap="none" lIns="72000" tIns="0" rIns="0" bIns="0" anchor="ctr"/>
                <a:lstStyle/>
                <a:p>
                  <a:endParaRPr lang="de-DE"/>
                </a:p>
              </p:txBody>
            </p:sp>
            <p:sp>
              <p:nvSpPr>
                <p:cNvPr id="16" name="Rectangle 345"/>
                <p:cNvSpPr>
                  <a:spLocks noChangeAspect="1" noChangeArrowheads="1"/>
                </p:cNvSpPr>
                <p:nvPr/>
              </p:nvSpPr>
              <p:spPr bwMode="auto">
                <a:xfrm>
                  <a:off x="152" y="1143"/>
                  <a:ext cx="960" cy="55"/>
                </a:xfrm>
                <a:prstGeom prst="rect">
                  <a:avLst/>
                </a:prstGeom>
                <a:noFill/>
                <a:ln w="28575">
                  <a:solidFill>
                    <a:srgbClr val="0D4A96"/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" name="Oval 346"/>
                <p:cNvSpPr>
                  <a:spLocks noChangeAspect="1" noChangeArrowheads="1"/>
                </p:cNvSpPr>
                <p:nvPr/>
              </p:nvSpPr>
              <p:spPr bwMode="auto">
                <a:xfrm>
                  <a:off x="173" y="924"/>
                  <a:ext cx="366" cy="161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de-DE"/>
                </a:p>
              </p:txBody>
            </p:sp>
            <p:sp>
              <p:nvSpPr>
                <p:cNvPr id="18" name="Oval 347"/>
                <p:cNvSpPr>
                  <a:spLocks noChangeAspect="1" noChangeArrowheads="1"/>
                </p:cNvSpPr>
                <p:nvPr/>
              </p:nvSpPr>
              <p:spPr bwMode="auto">
                <a:xfrm>
                  <a:off x="173" y="1259"/>
                  <a:ext cx="366" cy="161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de-DE"/>
                </a:p>
              </p:txBody>
            </p:sp>
            <p:sp>
              <p:nvSpPr>
                <p:cNvPr id="19" name="Oval 348"/>
                <p:cNvSpPr>
                  <a:spLocks noChangeAspect="1" noChangeArrowheads="1"/>
                </p:cNvSpPr>
                <p:nvPr/>
              </p:nvSpPr>
              <p:spPr bwMode="auto">
                <a:xfrm>
                  <a:off x="725" y="924"/>
                  <a:ext cx="366" cy="161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de-DE"/>
                </a:p>
              </p:txBody>
            </p:sp>
            <p:sp>
              <p:nvSpPr>
                <p:cNvPr id="20" name="Oval 349"/>
                <p:cNvSpPr>
                  <a:spLocks noChangeAspect="1" noChangeArrowheads="1"/>
                </p:cNvSpPr>
                <p:nvPr/>
              </p:nvSpPr>
              <p:spPr bwMode="auto">
                <a:xfrm>
                  <a:off x="725" y="1262"/>
                  <a:ext cx="366" cy="161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de-DE"/>
                </a:p>
              </p:txBody>
            </p:sp>
          </p:grpSp>
          <p:sp>
            <p:nvSpPr>
              <p:cNvPr id="11" name="Textfeld 22"/>
              <p:cNvSpPr txBox="1"/>
              <p:nvPr/>
            </p:nvSpPr>
            <p:spPr>
              <a:xfrm>
                <a:off x="1143000" y="3316069"/>
                <a:ext cx="685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Les </a:t>
                </a:r>
                <a:r>
                  <a:rPr lang="en-US" sz="1600" dirty="0" err="1" smtClean="0"/>
                  <a:t>attributs</a:t>
                </a:r>
                <a:r>
                  <a:rPr lang="en-US" sz="1600" dirty="0" smtClean="0"/>
                  <a:t> des </a:t>
                </a:r>
                <a:r>
                  <a:rPr lang="en-US" sz="1600" dirty="0" err="1" smtClean="0"/>
                  <a:t>éléments</a:t>
                </a:r>
                <a:r>
                  <a:rPr lang="en-US" sz="1600" dirty="0" smtClean="0"/>
                  <a:t> XML</a:t>
                </a:r>
                <a:r>
                  <a:rPr lang="en-US" sz="1600" dirty="0"/>
                  <a:t> </a:t>
                </a:r>
                <a:r>
                  <a:rPr lang="en-US" sz="1600" dirty="0" err="1" smtClean="0"/>
                  <a:t>sont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déclarés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dans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une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déclaration</a:t>
                </a:r>
                <a:r>
                  <a:rPr lang="en-US" sz="1600" dirty="0" smtClean="0"/>
                  <a:t> </a:t>
                </a:r>
                <a:r>
                  <a:rPr lang="en-US" sz="1600" i="1" dirty="0" smtClean="0"/>
                  <a:t>ATTLIST</a:t>
                </a:r>
              </a:p>
            </p:txBody>
          </p:sp>
        </p:grpSp>
        <p:sp>
          <p:nvSpPr>
            <p:cNvPr id="6" name="Textfeld 24"/>
            <p:cNvSpPr txBox="1"/>
            <p:nvPr/>
          </p:nvSpPr>
          <p:spPr>
            <a:xfrm>
              <a:off x="1295400" y="2145268"/>
              <a:ext cx="261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L‘attribut</a:t>
              </a:r>
              <a:r>
                <a:rPr lang="de-DE" dirty="0" smtClean="0"/>
                <a:t> de </a:t>
              </a:r>
              <a:r>
                <a:rPr lang="de-DE" dirty="0" err="1" smtClean="0"/>
                <a:t>l‘élément</a:t>
              </a:r>
              <a:endParaRPr lang="de-DE" dirty="0"/>
            </a:p>
          </p:txBody>
        </p:sp>
        <p:sp>
          <p:nvSpPr>
            <p:cNvPr id="7" name="Textfeld 25"/>
            <p:cNvSpPr txBox="1"/>
            <p:nvPr/>
          </p:nvSpPr>
          <p:spPr>
            <a:xfrm>
              <a:off x="5235886" y="2145268"/>
              <a:ext cx="261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Le </a:t>
              </a:r>
              <a:r>
                <a:rPr lang="de-DE" dirty="0" err="1" smtClean="0"/>
                <a:t>nom</a:t>
              </a:r>
              <a:r>
                <a:rPr lang="de-DE" dirty="0" smtClean="0"/>
                <a:t> de </a:t>
              </a:r>
              <a:r>
                <a:rPr lang="de-DE" dirty="0" err="1" smtClean="0"/>
                <a:t>l‘attribut</a:t>
              </a:r>
              <a:endParaRPr lang="de-DE" dirty="0"/>
            </a:p>
          </p:txBody>
        </p:sp>
        <p:sp>
          <p:nvSpPr>
            <p:cNvPr id="8" name="Textfeld 26"/>
            <p:cNvSpPr txBox="1"/>
            <p:nvPr/>
          </p:nvSpPr>
          <p:spPr>
            <a:xfrm>
              <a:off x="1295400" y="4564612"/>
              <a:ext cx="261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Type </a:t>
              </a:r>
              <a:r>
                <a:rPr lang="de-DE" dirty="0" err="1" smtClean="0"/>
                <a:t>d‘attribut</a:t>
              </a:r>
              <a:endParaRPr lang="de-DE" dirty="0"/>
            </a:p>
          </p:txBody>
        </p:sp>
        <p:sp>
          <p:nvSpPr>
            <p:cNvPr id="9" name="Textfeld 27"/>
            <p:cNvSpPr txBox="1"/>
            <p:nvPr/>
          </p:nvSpPr>
          <p:spPr>
            <a:xfrm>
              <a:off x="5807414" y="4564612"/>
              <a:ext cx="276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Valeur</a:t>
              </a:r>
              <a:r>
                <a:rPr lang="de-DE" dirty="0" smtClean="0"/>
                <a:t> par </a:t>
              </a:r>
              <a:r>
                <a:rPr lang="de-DE" dirty="0" err="1" smtClean="0"/>
                <a:t>défaut</a:t>
              </a:r>
              <a:endParaRPr lang="de-DE" dirty="0"/>
            </a:p>
          </p:txBody>
        </p:sp>
      </p:grp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92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Définition d’attributs (2/2)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Chaque attribut peut être requis, optionnel ou fixe: </a:t>
            </a:r>
          </a:p>
          <a:p>
            <a:pPr lvl="1" eaLnBrk="1" hangingPunct="1"/>
            <a:r>
              <a:rPr lang="fr-FR" sz="2000" dirty="0" smtClean="0"/>
              <a:t>la forme générale est :</a:t>
            </a:r>
          </a:p>
          <a:p>
            <a:pPr lvl="1" eaLnBrk="1" hangingPunct="1">
              <a:buFontTx/>
              <a:buNone/>
            </a:pPr>
            <a:r>
              <a:rPr lang="fr-FR" sz="2000" i="1" dirty="0" smtClean="0">
                <a:latin typeface="Times New Roman" pitchFamily="18" charset="0"/>
              </a:rPr>
              <a:t>	</a:t>
            </a:r>
            <a:r>
              <a:rPr lang="fr-FR" sz="1800" i="1" dirty="0" smtClean="0">
                <a:latin typeface="Times New Roman" pitchFamily="18" charset="0"/>
              </a:rPr>
              <a:t>&lt;!ATTLIST </a:t>
            </a:r>
            <a:r>
              <a:rPr lang="fr-FR" sz="1800" i="1" dirty="0" err="1" smtClean="0">
                <a:latin typeface="Times New Roman" pitchFamily="18" charset="0"/>
              </a:rPr>
              <a:t>nomElement</a:t>
            </a:r>
            <a:r>
              <a:rPr lang="fr-FR" sz="1800" i="1" dirty="0" smtClean="0">
                <a:latin typeface="Times New Roman" pitchFamily="18" charset="0"/>
              </a:rPr>
              <a:t> </a:t>
            </a:r>
            <a:r>
              <a:rPr lang="fr-FR" sz="1800" i="1" dirty="0" err="1" smtClean="0">
                <a:latin typeface="Times New Roman" pitchFamily="18" charset="0"/>
              </a:rPr>
              <a:t>nomAttribut</a:t>
            </a:r>
            <a:r>
              <a:rPr lang="fr-FR" sz="1800" i="1" dirty="0" smtClean="0">
                <a:latin typeface="Times New Roman" pitchFamily="18" charset="0"/>
              </a:rPr>
              <a:t> </a:t>
            </a:r>
            <a:r>
              <a:rPr lang="fr-FR" sz="1800" i="1" dirty="0" err="1" smtClean="0">
                <a:latin typeface="Times New Roman" pitchFamily="18" charset="0"/>
              </a:rPr>
              <a:t>typeAttribut</a:t>
            </a:r>
            <a:r>
              <a:rPr lang="fr-FR" sz="1800" i="1" dirty="0" smtClean="0">
                <a:latin typeface="Times New Roman" pitchFamily="18" charset="0"/>
              </a:rPr>
              <a:t> </a:t>
            </a:r>
            <a:r>
              <a:rPr lang="fr-FR" sz="1800" i="1" dirty="0" err="1" smtClean="0">
                <a:latin typeface="Times New Roman" pitchFamily="18" charset="0"/>
              </a:rPr>
              <a:t>declarationDefault</a:t>
            </a:r>
            <a:r>
              <a:rPr lang="fr-FR" sz="1800" i="1" dirty="0" smtClean="0">
                <a:latin typeface="Times New Roman" pitchFamily="18" charset="0"/>
              </a:rPr>
              <a:t>&gt;</a:t>
            </a:r>
          </a:p>
          <a:p>
            <a:pPr lvl="1" eaLnBrk="1" hangingPunct="1"/>
            <a:endParaRPr lang="fr-FR" sz="1600" i="1" dirty="0" smtClean="0">
              <a:latin typeface="Times New Roman" pitchFamily="18" charset="0"/>
            </a:endParaRPr>
          </a:p>
          <a:p>
            <a:pPr eaLnBrk="1" hangingPunct="1"/>
            <a:r>
              <a:rPr lang="fr-FR" sz="2400" dirty="0" smtClean="0"/>
              <a:t>La déclaration d’un attribut précise son type:</a:t>
            </a:r>
          </a:p>
          <a:p>
            <a:pPr lvl="1" eaLnBrk="1" hangingPunct="1"/>
            <a:r>
              <a:rPr lang="fr-FR" sz="2000" dirty="0" smtClean="0"/>
              <a:t>exemple:</a:t>
            </a:r>
          </a:p>
          <a:p>
            <a:pPr lvl="2" eaLnBrk="1" hangingPunct="1">
              <a:buFontTx/>
              <a:buNone/>
            </a:pPr>
            <a:r>
              <a:rPr lang="fr-FR" sz="1800" i="1" dirty="0" smtClean="0">
                <a:latin typeface="Times New Roman" pitchFamily="18" charset="0"/>
              </a:rPr>
              <a:t>&lt;!ATTLIST </a:t>
            </a:r>
            <a:r>
              <a:rPr lang="fr-FR" sz="1800" i="1" dirty="0" err="1" smtClean="0">
                <a:latin typeface="Times New Roman" pitchFamily="18" charset="0"/>
              </a:rPr>
              <a:t>nomElement</a:t>
            </a:r>
            <a:r>
              <a:rPr lang="fr-FR" sz="1800" i="1" dirty="0" smtClean="0">
                <a:latin typeface="Times New Roman" pitchFamily="18" charset="0"/>
              </a:rPr>
              <a:t> attribut (valeur1|valeur2) 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valeur1</a:t>
            </a:r>
            <a:r>
              <a:rPr lang="en-US" sz="1800" i="1" dirty="0" smtClean="0">
                <a:latin typeface="Times New Roman" pitchFamily="18" charset="0"/>
                <a:cs typeface="Arial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&gt;</a:t>
            </a:r>
          </a:p>
        </p:txBody>
      </p:sp>
      <p:sp>
        <p:nvSpPr>
          <p:cNvPr id="69638" name="AutoShape 5"/>
          <p:cNvSpPr>
            <a:spLocks noChangeArrowheads="1"/>
          </p:cNvSpPr>
          <p:nvPr/>
        </p:nvSpPr>
        <p:spPr bwMode="auto">
          <a:xfrm>
            <a:off x="4071934" y="4400559"/>
            <a:ext cx="1741488" cy="314325"/>
          </a:xfrm>
          <a:prstGeom prst="wedgeRectCallout">
            <a:avLst>
              <a:gd name="adj1" fmla="val -24292"/>
              <a:gd name="adj2" fmla="val -128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400" dirty="0"/>
              <a:t>mettre un </a:t>
            </a:r>
            <a:r>
              <a:rPr lang="en-US" sz="1400" dirty="0"/>
              <a:t>"</a:t>
            </a:r>
            <a:r>
              <a:rPr lang="fr-FR" sz="1400" dirty="0"/>
              <a:t>espace</a:t>
            </a:r>
            <a:r>
              <a:rPr lang="en-US" sz="1400" dirty="0"/>
              <a:t>"</a:t>
            </a:r>
            <a:endParaRPr lang="fr-FR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93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Attributs d’éléments (1/8)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284913" cy="4525963"/>
          </a:xfrm>
        </p:spPr>
        <p:txBody>
          <a:bodyPr/>
          <a:lstStyle/>
          <a:p>
            <a:pPr eaLnBrk="1" hangingPunct="1"/>
            <a:r>
              <a:rPr lang="fr-FR" sz="2400" dirty="0" smtClean="0"/>
              <a:t>Déclaration:</a:t>
            </a:r>
          </a:p>
          <a:p>
            <a:pPr lvl="1" eaLnBrk="1" hangingPunct="1"/>
            <a:r>
              <a:rPr lang="fr-FR" sz="2000" dirty="0" smtClean="0"/>
              <a:t>les attributs peuvent être:</a:t>
            </a:r>
          </a:p>
        </p:txBody>
      </p:sp>
      <p:graphicFrame>
        <p:nvGraphicFramePr>
          <p:cNvPr id="119843" name="Group 35"/>
          <p:cNvGraphicFramePr>
            <a:graphicFrameLocks noGrp="1"/>
          </p:cNvGraphicFramePr>
          <p:nvPr>
            <p:ph sz="half" idx="2"/>
          </p:nvPr>
        </p:nvGraphicFramePr>
        <p:xfrm>
          <a:off x="1835150" y="2514600"/>
          <a:ext cx="5715000" cy="2244154"/>
        </p:xfrm>
        <a:graphic>
          <a:graphicData uri="http://schemas.openxmlformats.org/drawingml/2006/table">
            <a:tbl>
              <a:tblPr/>
              <a:tblGrid>
                <a:gridCol w="1412875"/>
                <a:gridCol w="4302125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#REQUIRED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obligatoire: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l’attribut doit apparaître dans le document.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#IMPLIED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facultatif.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#FIXED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valeur fixée: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affecte à l’attribut une valeur par défaut dont la modification est impossible.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Littéral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valeur par défaut.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02B76-9D2C-418F-B7C8-7EF7353CDB84}" type="slidenum">
              <a:rPr lang="fr-FR" smtClean="0"/>
              <a:pPr>
                <a:defRPr/>
              </a:pPr>
              <a:t>94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Attributs d’éléments (2/8)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400" dirty="0" smtClean="0"/>
              <a:t>Exemple:</a:t>
            </a:r>
          </a:p>
          <a:p>
            <a:pPr lvl="1" eaLnBrk="1" hangingPunct="1">
              <a:defRPr/>
            </a:pPr>
            <a:r>
              <a:rPr lang="fr-FR" sz="2000" dirty="0" smtClean="0"/>
              <a:t>attribut requis:</a:t>
            </a:r>
          </a:p>
          <a:p>
            <a:pPr lvl="2" eaLnBrk="1" hangingPunct="1">
              <a:buFontTx/>
              <a:buNone/>
              <a:defRPr/>
            </a:pPr>
            <a:r>
              <a:rPr lang="fr-FR" sz="1800" i="1" dirty="0" smtClean="0">
                <a:latin typeface="Times New Roman" pitchFamily="18" charset="0"/>
              </a:rPr>
              <a:t>&lt;!ATTLIST </a:t>
            </a:r>
            <a:r>
              <a:rPr lang="fr-FR" sz="1800" i="1" dirty="0" err="1" smtClean="0">
                <a:latin typeface="Times New Roman" pitchFamily="18" charset="0"/>
              </a:rPr>
              <a:t>element</a:t>
            </a:r>
            <a:r>
              <a:rPr lang="fr-FR" sz="1800" i="1" dirty="0" smtClean="0">
                <a:latin typeface="Times New Roman" pitchFamily="18" charset="0"/>
              </a:rPr>
              <a:t> attribut #REQUIRED&gt;</a:t>
            </a:r>
          </a:p>
          <a:p>
            <a:pPr lvl="1" eaLnBrk="1" hangingPunct="1">
              <a:defRPr/>
            </a:pPr>
            <a:r>
              <a:rPr lang="fr-FR" sz="2000" dirty="0" smtClean="0"/>
              <a:t>attribut optionnel:</a:t>
            </a:r>
          </a:p>
          <a:p>
            <a:pPr lvl="2" eaLnBrk="1" hangingPunct="1">
              <a:buFontTx/>
              <a:buNone/>
              <a:defRPr/>
            </a:pPr>
            <a:r>
              <a:rPr lang="fr-FR" sz="1800" i="1" dirty="0" smtClean="0">
                <a:latin typeface="Times New Roman" pitchFamily="18" charset="0"/>
              </a:rPr>
              <a:t>&lt;!ATTLIST </a:t>
            </a:r>
            <a:r>
              <a:rPr lang="fr-FR" sz="1800" i="1" dirty="0" err="1" smtClean="0">
                <a:latin typeface="Times New Roman" pitchFamily="18" charset="0"/>
              </a:rPr>
              <a:t>element</a:t>
            </a:r>
            <a:r>
              <a:rPr lang="fr-FR" sz="1800" i="1" dirty="0" smtClean="0">
                <a:latin typeface="Times New Roman" pitchFamily="18" charset="0"/>
              </a:rPr>
              <a:t> attribut #IMPLIED&gt;</a:t>
            </a:r>
            <a:endParaRPr lang="fr-FR" sz="1800" dirty="0" smtClean="0"/>
          </a:p>
          <a:p>
            <a:pPr lvl="1" eaLnBrk="1" hangingPunct="1">
              <a:defRPr/>
            </a:pPr>
            <a:r>
              <a:rPr lang="fr-FR" sz="2000" dirty="0" smtClean="0"/>
              <a:t>attribut avec une valeur fixe:</a:t>
            </a:r>
          </a:p>
          <a:p>
            <a:pPr lvl="1" eaLnBrk="1" hangingPunct="1">
              <a:buFontTx/>
              <a:buNone/>
              <a:defRPr/>
            </a:pPr>
            <a:r>
              <a:rPr lang="fr-FR" sz="2000" i="1" dirty="0" smtClean="0">
                <a:latin typeface="Times New Roman" pitchFamily="18" charset="0"/>
              </a:rPr>
              <a:t>		</a:t>
            </a:r>
            <a:r>
              <a:rPr lang="fr-FR" sz="1800" i="1" dirty="0" smtClean="0">
                <a:latin typeface="Times New Roman" pitchFamily="18" charset="0"/>
              </a:rPr>
              <a:t>&lt;!ATTLIST </a:t>
            </a:r>
            <a:r>
              <a:rPr lang="fr-FR" sz="1800" i="1" dirty="0" err="1" smtClean="0">
                <a:latin typeface="Times New Roman" pitchFamily="18" charset="0"/>
              </a:rPr>
              <a:t>element</a:t>
            </a:r>
            <a:r>
              <a:rPr lang="fr-FR" sz="1800" i="1" dirty="0" smtClean="0">
                <a:latin typeface="Times New Roman" pitchFamily="18" charset="0"/>
              </a:rPr>
              <a:t> attribut #FIXED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valeur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800" i="1" dirty="0" smtClean="0">
                <a:latin typeface="Times New Roman" pitchFamily="18" charset="0"/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endParaRPr lang="fr-FR" sz="1600" i="1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fr-FR" sz="2400" dirty="0" smtClean="0">
                <a:latin typeface="+mj-lt"/>
              </a:rPr>
              <a:t>Plusieurs attributs pour 1 </a:t>
            </a:r>
            <a:r>
              <a:rPr lang="fr-FR" sz="2400" i="1" dirty="0" err="1" smtClean="0">
                <a:latin typeface="Times New Roman" pitchFamily="18" charset="0"/>
                <a:cs typeface="Times New Roman" pitchFamily="18" charset="0"/>
              </a:rPr>
              <a:t>markup</a:t>
            </a:r>
            <a:r>
              <a:rPr lang="fr-FR" sz="2400" dirty="0" smtClean="0">
                <a:latin typeface="+mj-lt"/>
              </a:rPr>
              <a:t>:</a:t>
            </a:r>
          </a:p>
          <a:p>
            <a:pPr lvl="1" eaLnBrk="1" hangingPunct="1">
              <a:buFontTx/>
              <a:buNone/>
              <a:defRPr/>
            </a:pPr>
            <a:r>
              <a:rPr lang="fr-FR" sz="1800" i="1" dirty="0" smtClean="0">
                <a:latin typeface="Times New Roman" pitchFamily="18" charset="0"/>
              </a:rPr>
              <a:t>	&lt;!ATTLIST </a:t>
            </a:r>
            <a:r>
              <a:rPr lang="fr-FR" sz="1800" i="1" dirty="0" err="1" smtClean="0">
                <a:latin typeface="Times New Roman" pitchFamily="18" charset="0"/>
              </a:rPr>
              <a:t>img</a:t>
            </a:r>
            <a:r>
              <a:rPr lang="fr-FR" sz="1800" i="1" dirty="0" smtClean="0">
                <a:latin typeface="Times New Roman" pitchFamily="18" charset="0"/>
              </a:rPr>
              <a:t> </a:t>
            </a:r>
            <a:r>
              <a:rPr lang="fr-FR" sz="1800" i="1" dirty="0" err="1" smtClean="0">
                <a:latin typeface="Times New Roman" pitchFamily="18" charset="0"/>
              </a:rPr>
              <a:t>src</a:t>
            </a:r>
            <a:r>
              <a:rPr lang="fr-FR" sz="1800" i="1" dirty="0" smtClean="0">
                <a:latin typeface="Times New Roman" pitchFamily="18" charset="0"/>
              </a:rPr>
              <a:t> #REQUIRED</a:t>
            </a:r>
          </a:p>
          <a:p>
            <a:pPr lvl="1" eaLnBrk="1" hangingPunct="1">
              <a:buFontTx/>
              <a:buNone/>
              <a:defRPr/>
            </a:pPr>
            <a:r>
              <a:rPr lang="fr-FR" sz="1800" i="1" dirty="0" smtClean="0">
                <a:latin typeface="Times New Roman" pitchFamily="18" charset="0"/>
              </a:rPr>
              <a:t> 	</a:t>
            </a:r>
            <a:r>
              <a:rPr lang="fr-FR" sz="1800" i="1" dirty="0" err="1" smtClean="0">
                <a:latin typeface="Times New Roman" pitchFamily="18" charset="0"/>
              </a:rPr>
              <a:t>width</a:t>
            </a:r>
            <a:r>
              <a:rPr lang="fr-FR" sz="1800" i="1" dirty="0" smtClean="0">
                <a:latin typeface="Times New Roman" pitchFamily="18" charset="0"/>
              </a:rPr>
              <a:t> #REQUIRED</a:t>
            </a:r>
          </a:p>
          <a:p>
            <a:pPr lvl="1" eaLnBrk="1" hangingPunct="1">
              <a:buFontTx/>
              <a:buNone/>
              <a:defRPr/>
            </a:pPr>
            <a:r>
              <a:rPr lang="fr-FR" sz="1800" i="1" dirty="0" smtClean="0">
                <a:latin typeface="Times New Roman" pitchFamily="18" charset="0"/>
              </a:rPr>
              <a:t>	</a:t>
            </a:r>
            <a:r>
              <a:rPr lang="fr-FR" sz="1800" i="1" dirty="0" err="1" smtClean="0">
                <a:latin typeface="Times New Roman" pitchFamily="18" charset="0"/>
              </a:rPr>
              <a:t>height</a:t>
            </a:r>
            <a:r>
              <a:rPr lang="fr-FR" sz="1800" i="1" dirty="0" smtClean="0">
                <a:latin typeface="Times New Roman" pitchFamily="18" charset="0"/>
              </a:rPr>
              <a:t> #REQUIRED&gt;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95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 smtClean="0"/>
              <a:t>Attributs d’éléments (3/8)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Exemple:</a:t>
            </a:r>
          </a:p>
          <a:p>
            <a:pPr lvl="1"/>
            <a:r>
              <a:rPr lang="fr-FR" sz="2000" dirty="0" err="1" smtClean="0"/>
              <a:t>dtd</a:t>
            </a:r>
            <a:r>
              <a:rPr lang="fr-FR" sz="2000" dirty="0" smtClean="0"/>
              <a:t>:</a:t>
            </a:r>
          </a:p>
          <a:p>
            <a:pPr lvl="1">
              <a:buNone/>
            </a:pPr>
            <a:r>
              <a:rPr lang="en-US" sz="1600" i="1" dirty="0" smtClean="0"/>
              <a:t>	&lt;!ELEMENT square EMPTY&gt; </a:t>
            </a:r>
          </a:p>
          <a:p>
            <a:pPr lvl="1">
              <a:buNone/>
            </a:pPr>
            <a:r>
              <a:rPr lang="en-US" sz="1600" i="1" dirty="0" smtClean="0"/>
              <a:t>       &lt;!ATTLIST square width CDATA "0"&gt;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		     </a:t>
            </a:r>
          </a:p>
          <a:p>
            <a:pPr lvl="1"/>
            <a:r>
              <a:rPr lang="en-US" sz="2000" dirty="0" smtClean="0"/>
              <a:t>XML :</a:t>
            </a:r>
            <a:r>
              <a:rPr lang="en-US" sz="1600" dirty="0" smtClean="0"/>
              <a:t> </a:t>
            </a:r>
          </a:p>
          <a:p>
            <a:pPr lvl="1">
              <a:buNone/>
            </a:pPr>
            <a:r>
              <a:rPr lang="en-US" sz="1600" i="1" dirty="0" smtClean="0"/>
              <a:t>	&lt;square width="100"&gt;&lt;/square&gt;</a:t>
            </a:r>
            <a:endParaRPr lang="de-DE" sz="1600" i="1" dirty="0" smtClean="0"/>
          </a:p>
          <a:p>
            <a:pPr lvl="1">
              <a:buNone/>
            </a:pP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96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Attributs d’éléments (4/8)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981825" cy="4525963"/>
          </a:xfrm>
        </p:spPr>
        <p:txBody>
          <a:bodyPr/>
          <a:lstStyle/>
          <a:p>
            <a:pPr eaLnBrk="1" hangingPunct="1"/>
            <a:r>
              <a:rPr lang="fr-FR" sz="2400" dirty="0" smtClean="0"/>
              <a:t>Types des attributs:</a:t>
            </a:r>
          </a:p>
        </p:txBody>
      </p:sp>
      <p:graphicFrame>
        <p:nvGraphicFramePr>
          <p:cNvPr id="116791" name="Group 55"/>
          <p:cNvGraphicFramePr>
            <a:graphicFrameLocks noGrp="1"/>
          </p:cNvGraphicFramePr>
          <p:nvPr>
            <p:ph sz="half" idx="2"/>
          </p:nvPr>
        </p:nvGraphicFramePr>
        <p:xfrm>
          <a:off x="1785918" y="2262334"/>
          <a:ext cx="5683313" cy="3952748"/>
        </p:xfrm>
        <a:graphic>
          <a:graphicData uri="http://schemas.openxmlformats.org/drawingml/2006/table">
            <a:tbl>
              <a:tblPr/>
              <a:tblGrid>
                <a:gridCol w="2131242"/>
                <a:gridCol w="3552071"/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identifiant unique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IDREF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référence vers un </a:t>
                      </a: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IDREFS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références vers plusieurs </a:t>
                      </a: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entités: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constantes dans le document.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Exemple: &amp;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lt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(&lt;), &amp;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apos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(‘),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ENTITIES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plusieurs entités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NMTOKEN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texte suivant les règles XML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NMTOKENS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plusieurs </a:t>
                      </a: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NMTOKEN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 énuméré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liste de valeurs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02B76-9D2C-418F-B7C8-7EF7353CDB84}" type="slidenum">
              <a:rPr lang="fr-FR" smtClean="0"/>
              <a:pPr>
                <a:defRPr/>
              </a:pPr>
              <a:t>97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Attributs d’éléments (5/8)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fr-FR" sz="2400" dirty="0" smtClean="0"/>
              <a:t>Types des attributs:</a:t>
            </a:r>
          </a:p>
          <a:p>
            <a:pPr lvl="1" eaLnBrk="1" hangingPunct="1">
              <a:buFontTx/>
              <a:buNone/>
            </a:pPr>
            <a:r>
              <a:rPr lang="fr-FR" sz="2000" i="1" dirty="0" smtClean="0">
                <a:latin typeface="Times New Roman" pitchFamily="18" charset="0"/>
              </a:rPr>
              <a:t>CDATA</a:t>
            </a:r>
          </a:p>
          <a:p>
            <a:pPr lvl="2" eaLnBrk="1" hangingPunct="1"/>
            <a:r>
              <a:rPr lang="fr-FR" sz="1800" dirty="0" smtClean="0"/>
              <a:t>texte non analysée par le parseur. L’attribut peut contenir n’importe quel texte à l’exception de balises.</a:t>
            </a:r>
          </a:p>
          <a:p>
            <a:pPr lvl="1" eaLnBrk="1" hangingPunct="1">
              <a:buFontTx/>
              <a:buNone/>
            </a:pPr>
            <a:r>
              <a:rPr lang="fr-FR" sz="2000" i="1" dirty="0" smtClean="0">
                <a:latin typeface="Times New Roman" pitchFamily="18" charset="0"/>
              </a:rPr>
              <a:t>ENTITY/ENTITIES</a:t>
            </a:r>
          </a:p>
          <a:p>
            <a:pPr lvl="2" eaLnBrk="1" hangingPunct="1"/>
            <a:r>
              <a:rPr lang="fr-FR" sz="1800" dirty="0" smtClean="0"/>
              <a:t>unité de stockage:</a:t>
            </a:r>
          </a:p>
          <a:p>
            <a:pPr lvl="3"/>
            <a:r>
              <a:rPr lang="fr-FR" sz="1600" dirty="0" smtClean="0"/>
              <a:t>permettent de définir des chaînes réutilisables qui sont représentées par un nom spécifique ("raccourci"),</a:t>
            </a:r>
          </a:p>
          <a:p>
            <a:pPr lvl="3" eaLnBrk="1" hangingPunct="1">
              <a:buFontTx/>
              <a:buNone/>
            </a:pPr>
            <a:r>
              <a:rPr lang="fr-FR" sz="1600" i="1" dirty="0" smtClean="0">
                <a:latin typeface="Times New Roman" pitchFamily="18" charset="0"/>
                <a:cs typeface="Times New Roman" pitchFamily="18" charset="0"/>
              </a:rPr>
              <a:t>&lt;!ENTITY </a:t>
            </a:r>
            <a:r>
              <a:rPr lang="fr-FR" sz="1600" i="1" dirty="0" err="1" smtClean="0">
                <a:latin typeface="Times New Roman" pitchFamily="18" charset="0"/>
                <a:cs typeface="Times New Roman" pitchFamily="18" charset="0"/>
              </a:rPr>
              <a:t>nomEntite</a:t>
            </a:r>
            <a:r>
              <a:rPr lang="fr-FR" sz="1600" i="1" dirty="0" smtClean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fr-FR" sz="1600" i="1" dirty="0" err="1" smtClean="0">
                <a:latin typeface="Times New Roman" pitchFamily="18" charset="0"/>
                <a:cs typeface="Times New Roman" pitchFamily="18" charset="0"/>
              </a:rPr>
              <a:t>valeurEntite</a:t>
            </a:r>
            <a:r>
              <a:rPr lang="fr-FR" sz="1600" i="1" dirty="0" smtClean="0">
                <a:latin typeface="Times New Roman" pitchFamily="18" charset="0"/>
                <a:cs typeface="Times New Roman" pitchFamily="18" charset="0"/>
              </a:rPr>
              <a:t>" &gt;</a:t>
            </a:r>
          </a:p>
          <a:p>
            <a:pPr lvl="2" eaLnBrk="1" hangingPunct="1"/>
            <a:r>
              <a:rPr lang="fr-FR" sz="1800" dirty="0" smtClean="0"/>
              <a:t>utilisation:</a:t>
            </a:r>
          </a:p>
          <a:p>
            <a:pPr lvl="3" eaLnBrk="1" hangingPunct="1"/>
            <a:r>
              <a:rPr lang="fr-FR" sz="1600" dirty="0" smtClean="0"/>
              <a:t>référencer le nom de l’entité pour en référencer le contenu.</a:t>
            </a:r>
          </a:p>
          <a:p>
            <a:pPr lvl="1" eaLnBrk="1" hangingPunct="1">
              <a:buFontTx/>
              <a:buNone/>
            </a:pPr>
            <a:r>
              <a:rPr lang="fr-FR" sz="2000" i="1" dirty="0" smtClean="0">
                <a:latin typeface="Times New Roman" pitchFamily="18" charset="0"/>
              </a:rPr>
              <a:t>NMTOKEN/NMTOKENS</a:t>
            </a:r>
          </a:p>
          <a:p>
            <a:pPr lvl="2" eaLnBrk="1" hangingPunct="1"/>
            <a:r>
              <a:rPr lang="fr-FR" sz="1800" dirty="0" smtClean="0"/>
              <a:t>représentent des valeurs de type caractère:</a:t>
            </a:r>
          </a:p>
          <a:p>
            <a:pPr lvl="3" eaLnBrk="1" hangingPunct="1"/>
            <a:r>
              <a:rPr lang="fr-FR" sz="1600" dirty="0" smtClean="0"/>
              <a:t>s’apparentent au type de donnée </a:t>
            </a:r>
            <a:r>
              <a:rPr lang="fr-FR" sz="1600" i="1" dirty="0" smtClean="0">
                <a:latin typeface="Times New Roman" pitchFamily="18" charset="0"/>
              </a:rPr>
              <a:t>CDATA</a:t>
            </a:r>
            <a:r>
              <a:rPr lang="fr-FR" sz="160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98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300" dirty="0" smtClean="0"/>
              <a:t>Attributs d’éléments (6/8)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smtClean="0"/>
              <a:t>Types des attributs:</a:t>
            </a:r>
          </a:p>
          <a:p>
            <a:pPr lvl="1" eaLnBrk="1" hangingPunct="1">
              <a:buFontTx/>
              <a:buNone/>
            </a:pPr>
            <a:r>
              <a:rPr lang="fr-FR" sz="2000" i="1" smtClean="0">
                <a:latin typeface="Times New Roman" pitchFamily="18" charset="0"/>
              </a:rPr>
              <a:t>ID</a:t>
            </a:r>
          </a:p>
          <a:p>
            <a:pPr lvl="2" eaLnBrk="1" hangingPunct="1"/>
            <a:r>
              <a:rPr lang="fr-FR" sz="1800" smtClean="0"/>
              <a:t>aucun autre </a:t>
            </a:r>
            <a:r>
              <a:rPr lang="fr-FR" sz="1800" i="1" smtClean="0">
                <a:latin typeface="Times New Roman" pitchFamily="18" charset="0"/>
              </a:rPr>
              <a:t>ID</a:t>
            </a:r>
            <a:r>
              <a:rPr lang="fr-FR" sz="1800" smtClean="0"/>
              <a:t> de même nom ne peut être spécifié dans le document,</a:t>
            </a:r>
          </a:p>
          <a:p>
            <a:pPr lvl="2" eaLnBrk="1" hangingPunct="1"/>
            <a:r>
              <a:rPr lang="fr-FR" sz="1800" smtClean="0"/>
              <a:t>exemple:</a:t>
            </a:r>
          </a:p>
          <a:p>
            <a:pPr lvl="3" eaLnBrk="1" hangingPunct="1">
              <a:buFontTx/>
              <a:buNone/>
            </a:pPr>
            <a:r>
              <a:rPr lang="fr-FR" sz="1600" i="1" smtClean="0">
                <a:latin typeface="Times New Roman" pitchFamily="18" charset="0"/>
              </a:rPr>
              <a:t>&lt;!ATTLIST nom identifiant ID #REQUIRED&gt;</a:t>
            </a:r>
          </a:p>
          <a:p>
            <a:pPr lvl="3" eaLnBrk="1" hangingPunct="1">
              <a:buFontTx/>
              <a:buNone/>
            </a:pPr>
            <a:endParaRPr lang="fr-FR" sz="1600" i="1" smtClean="0">
              <a:latin typeface="Times New Roman" pitchFamily="18" charset="0"/>
            </a:endParaRPr>
          </a:p>
          <a:p>
            <a:pPr lvl="3" eaLnBrk="1" hangingPunct="1">
              <a:buFontTx/>
              <a:buNone/>
            </a:pPr>
            <a:r>
              <a:rPr lang="fr-FR" sz="1600" i="1" smtClean="0">
                <a:latin typeface="Times New Roman" pitchFamily="18" charset="0"/>
              </a:rPr>
              <a:t>&lt;nom identifiant=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600" i="1" smtClean="0">
                <a:latin typeface="Times New Roman" pitchFamily="18" charset="0"/>
              </a:rPr>
              <a:t>i1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600" i="1" smtClean="0">
                <a:latin typeface="Times New Roman" pitchFamily="18" charset="0"/>
              </a:rPr>
              <a:t>&gt;Durand&lt;/nom&gt;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81B7-38FC-4C8A-B84D-87E294FFE94B}" type="slidenum">
              <a:rPr lang="fr-FR" smtClean="0"/>
              <a:pPr/>
              <a:t>99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4165</Words>
  <Application>Microsoft Office PowerPoint</Application>
  <PresentationFormat>Affichage à l'écran (4:3)</PresentationFormat>
  <Paragraphs>1209</Paragraphs>
  <Slides>109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109</vt:i4>
      </vt:variant>
    </vt:vector>
  </HeadingPairs>
  <TitlesOfParts>
    <vt:vector size="111" baseType="lpstr">
      <vt:lpstr>Thème Office</vt:lpstr>
      <vt:lpstr>Image bitmap</vt:lpstr>
      <vt:lpstr>XML</vt:lpstr>
      <vt:lpstr>Sommaire</vt:lpstr>
      <vt:lpstr>Sommaire</vt:lpstr>
      <vt:lpstr>Introduction</vt:lpstr>
      <vt:lpstr>SGML (1/2)</vt:lpstr>
      <vt:lpstr>SGML (2/2)</vt:lpstr>
      <vt:lpstr>HTML (1/3)</vt:lpstr>
      <vt:lpstr>HTML (2/3)</vt:lpstr>
      <vt:lpstr>HTML (3/3)</vt:lpstr>
      <vt:lpstr>XML: eXtensible Markup Language (1/3)</vt:lpstr>
      <vt:lpstr>XML: eXtensible Markup Language (2/3)</vt:lpstr>
      <vt:lpstr>XML: eXtensible Markup Language (3/3)</vt:lpstr>
      <vt:lpstr>Document valide</vt:lpstr>
      <vt:lpstr>Quand utiliser XML?</vt:lpstr>
      <vt:lpstr>Comment décrire avec XML ?</vt:lpstr>
      <vt:lpstr>Structure d’un document XML (1/5)</vt:lpstr>
      <vt:lpstr>Structure d’un document XML (2/5)</vt:lpstr>
      <vt:lpstr>Structure d’un document XML (3/5)</vt:lpstr>
      <vt:lpstr>Structure d’un document XML (4/5)</vt:lpstr>
      <vt:lpstr>Structure d’un document XML (5/5)</vt:lpstr>
      <vt:lpstr>Mise en œuvre</vt:lpstr>
      <vt:lpstr>Sommaire</vt:lpstr>
      <vt:lpstr>Caractéristiques du métalangage (1/8)</vt:lpstr>
      <vt:lpstr>Caractéristiques du métalangage (2/8)</vt:lpstr>
      <vt:lpstr>Caractéristiques du métalangage (3/8)</vt:lpstr>
      <vt:lpstr>Caractéristiques du métalangage (4/8)</vt:lpstr>
      <vt:lpstr>Caractéristiques du métalangage (5/8)</vt:lpstr>
      <vt:lpstr>Caractéristiques du métalangage (6/8)</vt:lpstr>
      <vt:lpstr>Caractéristiques du métalangage (7/8)</vt:lpstr>
      <vt:lpstr>Caractéristiques du métalangage (8/8)</vt:lpstr>
      <vt:lpstr>Un métalangage (1/4)</vt:lpstr>
      <vt:lpstr>Un métalangage (2/4)</vt:lpstr>
      <vt:lpstr>Un métalangage (3/4)</vt:lpstr>
      <vt:lpstr>Un métalangage (4/4)</vt:lpstr>
      <vt:lpstr>Sommaire</vt:lpstr>
      <vt:lpstr>Structure</vt:lpstr>
      <vt:lpstr>Nom de balise (1/2)</vt:lpstr>
      <vt:lpstr>Nom de balise (2/2)</vt:lpstr>
      <vt:lpstr>Attribut</vt:lpstr>
      <vt:lpstr>Document bien formé (1/2)</vt:lpstr>
      <vt:lpstr>Document bien formé (2/2)</vt:lpstr>
      <vt:lpstr>Application 1</vt:lpstr>
      <vt:lpstr>Attribut contre élément (1/3)</vt:lpstr>
      <vt:lpstr>Attribut contre élément (2/3)</vt:lpstr>
      <vt:lpstr>Attribut contre élément (3/3)</vt:lpstr>
      <vt:lpstr>XML/XHTML (1/3)</vt:lpstr>
      <vt:lpstr>XML/XHTML (2/3)</vt:lpstr>
      <vt:lpstr>XML/XHTML (3/3)</vt:lpstr>
      <vt:lpstr>XML/XHTML (4/6)</vt:lpstr>
      <vt:lpstr>XML/XHTML (5/6)</vt:lpstr>
      <vt:lpstr>XML/XHTML (6/6)</vt:lpstr>
      <vt:lpstr>Utilisation de XML dans un contexte Web</vt:lpstr>
      <vt:lpstr>Application 2</vt:lpstr>
      <vt:lpstr>Application 3</vt:lpstr>
      <vt:lpstr>Diapositive 55</vt:lpstr>
      <vt:lpstr>Qu’est ce que RSS (1/2)?</vt:lpstr>
      <vt:lpstr>Qu’est ce que RSS (2/2)?</vt:lpstr>
      <vt:lpstr>Construire un flux RSS (1/3)</vt:lpstr>
      <vt:lpstr>Construire un flux RSS (2/3)</vt:lpstr>
      <vt:lpstr>Construire un flux RSS (3/3)</vt:lpstr>
      <vt:lpstr>Lecture des flux RSS</vt:lpstr>
      <vt:lpstr>Mise en oeuvre</vt:lpstr>
      <vt:lpstr>Application 4</vt:lpstr>
      <vt:lpstr>Correction</vt:lpstr>
      <vt:lpstr>Démonstration</vt:lpstr>
      <vt:lpstr>Atom</vt:lpstr>
      <vt:lpstr>Atom</vt:lpstr>
      <vt:lpstr>RSS/Atom</vt:lpstr>
      <vt:lpstr>Conclusion RSS</vt:lpstr>
      <vt:lpstr>Diapositive 70</vt:lpstr>
      <vt:lpstr>Les outils</vt:lpstr>
      <vt:lpstr>Démonstration XML Spy</vt:lpstr>
      <vt:lpstr>Diapositive 73</vt:lpstr>
      <vt:lpstr>Composition de documents</vt:lpstr>
      <vt:lpstr>Schéma</vt:lpstr>
      <vt:lpstr>Document Type Definition</vt:lpstr>
      <vt:lpstr>Avantages des DTD</vt:lpstr>
      <vt:lpstr>DTD</vt:lpstr>
      <vt:lpstr>Déclaration du type de document</vt:lpstr>
      <vt:lpstr>DTD interne </vt:lpstr>
      <vt:lpstr>DTD externe</vt:lpstr>
      <vt:lpstr>Contenu d’une DTD</vt:lpstr>
      <vt:lpstr>Définition des éléments (1/8)</vt:lpstr>
      <vt:lpstr>Définition des éléments (2/8)</vt:lpstr>
      <vt:lpstr>Définition des éléments (3/8)</vt:lpstr>
      <vt:lpstr>Définition des éléments (4/8)</vt:lpstr>
      <vt:lpstr>Définition des éléments (5/8)</vt:lpstr>
      <vt:lpstr>Définition des éléments (6/8)</vt:lpstr>
      <vt:lpstr>Définition des éléments (7/8)</vt:lpstr>
      <vt:lpstr>Définition des éléments (8/8)</vt:lpstr>
      <vt:lpstr>Section CDATA</vt:lpstr>
      <vt:lpstr>Définition d’attributs (1/2)</vt:lpstr>
      <vt:lpstr>Définition d’attributs (2/2)</vt:lpstr>
      <vt:lpstr>Attributs d’éléments (1/8)</vt:lpstr>
      <vt:lpstr>Attributs d’éléments (2/8)</vt:lpstr>
      <vt:lpstr>Attributs d’éléments (3/8)</vt:lpstr>
      <vt:lpstr>Attributs d’éléments (4/8)</vt:lpstr>
      <vt:lpstr>Attributs d’éléments (5/8)</vt:lpstr>
      <vt:lpstr>Attributs d’éléments (6/8)</vt:lpstr>
      <vt:lpstr>Attributs d’éléments (7/8)</vt:lpstr>
      <vt:lpstr>Attributs d’éléments (8/8)</vt:lpstr>
      <vt:lpstr>Application 5</vt:lpstr>
      <vt:lpstr>Type énuméré (1/2)</vt:lpstr>
      <vt:lpstr>Type énuméré (2/2)</vt:lpstr>
      <vt:lpstr>Application 6</vt:lpstr>
      <vt:lpstr>Application 7</vt:lpstr>
      <vt:lpstr>Application 8</vt:lpstr>
      <vt:lpstr>Correction</vt:lpstr>
      <vt:lpstr>Application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Marie Lefee</dc:creator>
  <cp:lastModifiedBy>david lefee</cp:lastModifiedBy>
  <cp:revision>17</cp:revision>
  <dcterms:created xsi:type="dcterms:W3CDTF">2015-05-27T16:24:02Z</dcterms:created>
  <dcterms:modified xsi:type="dcterms:W3CDTF">2015-11-16T17:09:21Z</dcterms:modified>
</cp:coreProperties>
</file>