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Fira Code"/>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Code-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iraCode-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7f9c668d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e7f9c668d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3e6dc4cb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3e6dc4cb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3e6dc4cba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3e6dc4cba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3e6dc4cba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3e6dc4cba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3ee33826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3ee33826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e7b3cc9d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e7b3cc9d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7f9c668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e7f9c66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7b3cc9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e7b3cc9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7f9c668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e7f9c668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e7f9c668d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e7f9c668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e7b3cc9d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e7b3cc9d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3e6dc4cb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3e6dc4cb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3e6dc4cb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3e6dc4cb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3e6dc4cba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3e6dc4cba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hyperlink" Target="https://youtube.com/watch?v=swdcD6OPMl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5"/>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Lenguaje </a:t>
            </a:r>
            <a:r>
              <a:rPr lang="en">
                <a:solidFill>
                  <a:schemeClr val="accent2"/>
                </a:solidFill>
              </a:rPr>
              <a:t>‘python</a:t>
            </a:r>
            <a:r>
              <a:rPr lang="en">
                <a:solidFill>
                  <a:schemeClr val="accent2"/>
                </a:solidFill>
              </a:rPr>
              <a:t>’ </a:t>
            </a:r>
            <a:r>
              <a:rPr lang="en">
                <a:solidFill>
                  <a:schemeClr val="accent3"/>
                </a:solidFill>
              </a:rPr>
              <a:t>{</a:t>
            </a:r>
            <a:endParaRPr>
              <a:solidFill>
                <a:schemeClr val="accent3"/>
              </a:solidFill>
            </a:endParaRPr>
          </a:p>
        </p:txBody>
      </p:sp>
      <p:sp>
        <p:nvSpPr>
          <p:cNvPr id="455" name="Google Shape;455;p25"/>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Manual de aprendizaje python</a:t>
            </a:r>
            <a:r>
              <a:rPr lang="en"/>
              <a:t> &gt;</a:t>
            </a:r>
            <a:endParaRPr/>
          </a:p>
        </p:txBody>
      </p:sp>
      <p:sp>
        <p:nvSpPr>
          <p:cNvPr id="456" name="Google Shape;456;p25"/>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Python</a:t>
            </a:r>
            <a:endParaRPr sz="1400">
              <a:solidFill>
                <a:schemeClr val="accent3"/>
              </a:solidFill>
            </a:endParaRPr>
          </a:p>
        </p:txBody>
      </p:sp>
      <p:sp>
        <p:nvSpPr>
          <p:cNvPr id="457" name="Google Shape;457;p25"/>
          <p:cNvSpPr txBox="1"/>
          <p:nvPr>
            <p:ph idx="2" type="subTitle"/>
          </p:nvPr>
        </p:nvSpPr>
        <p:spPr>
          <a:xfrm>
            <a:off x="1754750" y="189775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Daniel Bustamante Lagart</a:t>
            </a:r>
            <a:r>
              <a:rPr lang="en">
                <a:solidFill>
                  <a:schemeClr val="accent6"/>
                </a:solidFill>
              </a:rPr>
              <a:t>] </a:t>
            </a:r>
            <a:endParaRPr>
              <a:solidFill>
                <a:schemeClr val="accent6"/>
              </a:solidFill>
            </a:endParaRPr>
          </a:p>
        </p:txBody>
      </p:sp>
      <p:grpSp>
        <p:nvGrpSpPr>
          <p:cNvPr id="458" name="Google Shape;458;p25"/>
          <p:cNvGrpSpPr/>
          <p:nvPr/>
        </p:nvGrpSpPr>
        <p:grpSpPr>
          <a:xfrm>
            <a:off x="1413525" y="1759900"/>
            <a:ext cx="506100" cy="2444350"/>
            <a:chOff x="1413525" y="1759900"/>
            <a:chExt cx="506100" cy="2444350"/>
          </a:xfrm>
        </p:grpSpPr>
        <p:cxnSp>
          <p:nvCxnSpPr>
            <p:cNvPr id="459" name="Google Shape;459;p25"/>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460" name="Google Shape;460;p25"/>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1" name="Google Shape;461;p25"/>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Inicio</a:t>
            </a:r>
            <a:endParaRPr sz="1400">
              <a:solidFill>
                <a:schemeClr val="accent3"/>
              </a:solidFill>
            </a:endParaRPr>
          </a:p>
        </p:txBody>
      </p:sp>
      <p:sp>
        <p:nvSpPr>
          <p:cNvPr id="462" name="Google Shape;462;p25"/>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Introducción</a:t>
            </a:r>
            <a:endParaRPr sz="14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‘Funciones y sintaxis de python’ </a:t>
            </a:r>
            <a:endParaRPr>
              <a:solidFill>
                <a:schemeClr val="accent6"/>
              </a:solidFill>
            </a:endParaRPr>
          </a:p>
        </p:txBody>
      </p:sp>
      <p:sp>
        <p:nvSpPr>
          <p:cNvPr id="579" name="Google Shape;579;p3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python</a:t>
            </a:r>
            <a:endParaRPr sz="1400">
              <a:solidFill>
                <a:schemeClr val="accent3"/>
              </a:solidFill>
            </a:endParaRPr>
          </a:p>
        </p:txBody>
      </p:sp>
      <p:sp>
        <p:nvSpPr>
          <p:cNvPr id="580" name="Google Shape;580;p3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
        <p:nvSpPr>
          <p:cNvPr id="581" name="Google Shape;581;p3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Funciones y sintaxis de python</a:t>
            </a:r>
            <a:endParaRPr sz="1400">
              <a:solidFill>
                <a:schemeClr val="accent3"/>
              </a:solidFill>
            </a:endParaRPr>
          </a:p>
        </p:txBody>
      </p:sp>
      <p:sp>
        <p:nvSpPr>
          <p:cNvPr id="582" name="Google Shape;582;p34"/>
          <p:cNvSpPr txBox="1"/>
          <p:nvPr>
            <p:ph idx="4294967295" type="subTitle"/>
          </p:nvPr>
        </p:nvSpPr>
        <p:spPr>
          <a:xfrm>
            <a:off x="1337875" y="1925700"/>
            <a:ext cx="7737900" cy="2345400"/>
          </a:xfrm>
          <a:prstGeom prst="rect">
            <a:avLst/>
          </a:prstGeom>
        </p:spPr>
        <p:txBody>
          <a:bodyPr anchorCtr="0" anchor="ctr" bIns="91425" lIns="91425" spcFirstLastPara="1" rIns="91425" wrap="square" tIns="91425">
            <a:noAutofit/>
          </a:bodyPr>
          <a:lstStyle/>
          <a:p>
            <a:pPr indent="0" lvl="0" marL="449116" rtl="0" algn="l">
              <a:spcBef>
                <a:spcPts val="1000"/>
              </a:spcBef>
              <a:spcAft>
                <a:spcPts val="0"/>
              </a:spcAft>
              <a:buNone/>
            </a:pPr>
            <a:r>
              <a:rPr lang="en" sz="1200">
                <a:solidFill>
                  <a:schemeClr val="accent3"/>
                </a:solidFill>
              </a:rPr>
              <a:t>Para realizar un código debes conocer las funciones:</a:t>
            </a:r>
            <a:endParaRPr sz="1200">
              <a:solidFill>
                <a:schemeClr val="accent3"/>
              </a:solidFill>
            </a:endParaRPr>
          </a:p>
          <a:p>
            <a:pPr indent="0" lvl="0" marL="449116" rtl="0" algn="l">
              <a:spcBef>
                <a:spcPts val="1200"/>
              </a:spcBef>
              <a:spcAft>
                <a:spcPts val="0"/>
              </a:spcAft>
              <a:buNone/>
            </a:pPr>
            <a:r>
              <a:rPr lang="en" sz="1200">
                <a:solidFill>
                  <a:schemeClr val="accent3"/>
                </a:solidFill>
              </a:rPr>
              <a:t>Print(Se encarga de imprimir palabras en la consola) ejemplo:</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rPr lang="en">
                <a:solidFill>
                  <a:schemeClr val="accent3"/>
                </a:solidFill>
              </a:rPr>
              <a:t> </a:t>
            </a:r>
            <a:endParaRPr>
              <a:solidFill>
                <a:schemeClr val="accent3"/>
              </a:solidFill>
            </a:endParaRPr>
          </a:p>
          <a:p>
            <a:pPr indent="0" lvl="0" marL="449116" rtl="0" algn="l">
              <a:spcBef>
                <a:spcPts val="1200"/>
              </a:spcBef>
              <a:spcAft>
                <a:spcPts val="1200"/>
              </a:spcAft>
              <a:buNone/>
            </a:pPr>
            <a:r>
              <a:t/>
            </a:r>
            <a:endParaRPr>
              <a:solidFill>
                <a:schemeClr val="accent3"/>
              </a:solidFill>
            </a:endParaRPr>
          </a:p>
        </p:txBody>
      </p:sp>
      <p:pic>
        <p:nvPicPr>
          <p:cNvPr id="583" name="Google Shape;583;p34"/>
          <p:cNvPicPr preferRelativeResize="0"/>
          <p:nvPr/>
        </p:nvPicPr>
        <p:blipFill>
          <a:blip r:embed="rId3">
            <a:alphaModFix/>
          </a:blip>
          <a:stretch>
            <a:fillRect/>
          </a:stretch>
        </p:blipFill>
        <p:spPr>
          <a:xfrm>
            <a:off x="1953750" y="1873439"/>
            <a:ext cx="4572000" cy="459196"/>
          </a:xfrm>
          <a:prstGeom prst="rect">
            <a:avLst/>
          </a:prstGeom>
          <a:noFill/>
          <a:ln>
            <a:noFill/>
          </a:ln>
        </p:spPr>
      </p:pic>
      <p:pic>
        <p:nvPicPr>
          <p:cNvPr id="584" name="Google Shape;584;p34"/>
          <p:cNvPicPr preferRelativeResize="0"/>
          <p:nvPr/>
        </p:nvPicPr>
        <p:blipFill>
          <a:blip r:embed="rId4">
            <a:alphaModFix/>
          </a:blip>
          <a:stretch>
            <a:fillRect/>
          </a:stretch>
        </p:blipFill>
        <p:spPr>
          <a:xfrm>
            <a:off x="1953751" y="2466382"/>
            <a:ext cx="3319075" cy="110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‘Funciones y sintaxis de python’ </a:t>
            </a:r>
            <a:endParaRPr>
              <a:solidFill>
                <a:schemeClr val="accent6"/>
              </a:solidFill>
            </a:endParaRPr>
          </a:p>
        </p:txBody>
      </p:sp>
      <p:sp>
        <p:nvSpPr>
          <p:cNvPr id="590" name="Google Shape;590;p3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python</a:t>
            </a:r>
            <a:endParaRPr sz="1400">
              <a:solidFill>
                <a:schemeClr val="accent3"/>
              </a:solidFill>
            </a:endParaRPr>
          </a:p>
        </p:txBody>
      </p:sp>
      <p:sp>
        <p:nvSpPr>
          <p:cNvPr id="591" name="Google Shape;591;p3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
        <p:nvSpPr>
          <p:cNvPr id="592" name="Google Shape;592;p3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Funciones y sintaxis de python</a:t>
            </a:r>
            <a:endParaRPr sz="1400">
              <a:solidFill>
                <a:schemeClr val="accent3"/>
              </a:solidFill>
            </a:endParaRPr>
          </a:p>
        </p:txBody>
      </p:sp>
      <p:sp>
        <p:nvSpPr>
          <p:cNvPr id="593" name="Google Shape;593;p35"/>
          <p:cNvSpPr txBox="1"/>
          <p:nvPr>
            <p:ph idx="4294967295" type="subTitle"/>
          </p:nvPr>
        </p:nvSpPr>
        <p:spPr>
          <a:xfrm>
            <a:off x="1337875" y="1162413"/>
            <a:ext cx="7737900" cy="3532200"/>
          </a:xfrm>
          <a:prstGeom prst="rect">
            <a:avLst/>
          </a:prstGeom>
        </p:spPr>
        <p:txBody>
          <a:bodyPr anchorCtr="0" anchor="ctr" bIns="91425" lIns="91425" spcFirstLastPara="1" rIns="91425" wrap="square" tIns="91425">
            <a:noAutofit/>
          </a:bodyPr>
          <a:lstStyle/>
          <a:p>
            <a:pPr indent="0" lvl="0" marL="449116" rtl="0" algn="l">
              <a:spcBef>
                <a:spcPts val="1000"/>
              </a:spcBef>
              <a:spcAft>
                <a:spcPts val="0"/>
              </a:spcAft>
              <a:buNone/>
            </a:pPr>
            <a:r>
              <a:rPr lang="en" sz="1200">
                <a:solidFill>
                  <a:schemeClr val="accent3"/>
                </a:solidFill>
              </a:rPr>
              <a:t>Input(Se encarga de pedir un dato al usuario para leerlo y usarlo en el código alojado en una variable) practica:</a:t>
            </a:r>
            <a:endParaRPr sz="1200">
              <a:solidFill>
                <a:schemeClr val="accent3"/>
              </a:solidFill>
            </a:endParaRPr>
          </a:p>
          <a:p>
            <a:pPr indent="0" lvl="0" marL="449116" rtl="0" algn="l">
              <a:spcBef>
                <a:spcPts val="1200"/>
              </a:spcBef>
              <a:spcAft>
                <a:spcPts val="0"/>
              </a:spcAft>
              <a:buNone/>
            </a:pPr>
            <a:r>
              <a:rPr lang="en" sz="1200">
                <a:solidFill>
                  <a:schemeClr val="accent3"/>
                </a:solidFill>
              </a:rPr>
              <a:t>Crea una variable “nombre” que aloje el dato que ponga el usuario e imprimir el nombre en consola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rPr lang="en" sz="1200">
                <a:solidFill>
                  <a:schemeClr val="accent3"/>
                </a:solidFill>
              </a:rPr>
              <a:t> Nombre es la variable, str() el tipo de dato, input() la función de leer y “Dime tu nombre” lo que se va a imprimir cuando te pida el dato. Para imprimir la variable nombre debes de poner +nombredetuvariable después de las comillas del print o solo poner el nombredetuvariable cuando no necesites imprimir algo antes</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a:solidFill>
                <a:schemeClr val="accent3"/>
              </a:solidFill>
            </a:endParaRPr>
          </a:p>
          <a:p>
            <a:pPr indent="0" lvl="0" marL="449116" rtl="0" algn="l">
              <a:spcBef>
                <a:spcPts val="1200"/>
              </a:spcBef>
              <a:spcAft>
                <a:spcPts val="1200"/>
              </a:spcAft>
              <a:buNone/>
            </a:pPr>
            <a:r>
              <a:rPr lang="en" sz="1200">
                <a:solidFill>
                  <a:schemeClr val="accent3"/>
                </a:solidFill>
              </a:rPr>
              <a:t>(Lo verde es lo que ingresó el Usuario)</a:t>
            </a:r>
            <a:endParaRPr sz="1200">
              <a:solidFill>
                <a:schemeClr val="accent3"/>
              </a:solidFill>
            </a:endParaRPr>
          </a:p>
        </p:txBody>
      </p:sp>
      <p:pic>
        <p:nvPicPr>
          <p:cNvPr id="594" name="Google Shape;594;p35"/>
          <p:cNvPicPr preferRelativeResize="0"/>
          <p:nvPr/>
        </p:nvPicPr>
        <p:blipFill>
          <a:blip r:embed="rId3">
            <a:alphaModFix/>
          </a:blip>
          <a:stretch>
            <a:fillRect/>
          </a:stretch>
        </p:blipFill>
        <p:spPr>
          <a:xfrm>
            <a:off x="1807725" y="2332916"/>
            <a:ext cx="3425725" cy="477725"/>
          </a:xfrm>
          <a:prstGeom prst="rect">
            <a:avLst/>
          </a:prstGeom>
          <a:noFill/>
          <a:ln>
            <a:noFill/>
          </a:ln>
        </p:spPr>
      </p:pic>
      <p:pic>
        <p:nvPicPr>
          <p:cNvPr id="595" name="Google Shape;595;p35"/>
          <p:cNvPicPr preferRelativeResize="0"/>
          <p:nvPr/>
        </p:nvPicPr>
        <p:blipFill>
          <a:blip r:embed="rId4">
            <a:alphaModFix/>
          </a:blip>
          <a:stretch>
            <a:fillRect/>
          </a:stretch>
        </p:blipFill>
        <p:spPr>
          <a:xfrm>
            <a:off x="1807713" y="3806563"/>
            <a:ext cx="1781175" cy="65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‘Funciones y sintaxis de python’ </a:t>
            </a:r>
            <a:endParaRPr>
              <a:solidFill>
                <a:schemeClr val="accent6"/>
              </a:solidFill>
            </a:endParaRPr>
          </a:p>
        </p:txBody>
      </p:sp>
      <p:sp>
        <p:nvSpPr>
          <p:cNvPr id="601" name="Google Shape;601;p3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python</a:t>
            </a:r>
            <a:endParaRPr sz="1400">
              <a:solidFill>
                <a:schemeClr val="accent3"/>
              </a:solidFill>
            </a:endParaRPr>
          </a:p>
        </p:txBody>
      </p:sp>
      <p:sp>
        <p:nvSpPr>
          <p:cNvPr id="602" name="Google Shape;602;p3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
        <p:nvSpPr>
          <p:cNvPr id="603" name="Google Shape;603;p3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Funciones y sintaxis de python</a:t>
            </a:r>
            <a:endParaRPr sz="1400">
              <a:solidFill>
                <a:schemeClr val="accent3"/>
              </a:solidFill>
            </a:endParaRPr>
          </a:p>
        </p:txBody>
      </p:sp>
      <p:sp>
        <p:nvSpPr>
          <p:cNvPr id="604" name="Google Shape;604;p36"/>
          <p:cNvSpPr txBox="1"/>
          <p:nvPr>
            <p:ph idx="4294967295" type="subTitle"/>
          </p:nvPr>
        </p:nvSpPr>
        <p:spPr>
          <a:xfrm>
            <a:off x="1315200" y="1427713"/>
            <a:ext cx="7737900" cy="3532200"/>
          </a:xfrm>
          <a:prstGeom prst="rect">
            <a:avLst/>
          </a:prstGeom>
        </p:spPr>
        <p:txBody>
          <a:bodyPr anchorCtr="0" anchor="ctr" bIns="91425" lIns="91425" spcFirstLastPara="1" rIns="91425" wrap="square" tIns="91425">
            <a:noAutofit/>
          </a:bodyPr>
          <a:lstStyle/>
          <a:p>
            <a:pPr indent="0" lvl="0" marL="449116" rtl="0" algn="l">
              <a:spcBef>
                <a:spcPts val="1000"/>
              </a:spcBef>
              <a:spcAft>
                <a:spcPts val="0"/>
              </a:spcAft>
              <a:buNone/>
            </a:pPr>
            <a:r>
              <a:rPr lang="en" sz="1200">
                <a:solidFill>
                  <a:schemeClr val="accent3"/>
                </a:solidFill>
              </a:rPr>
              <a:t>If es una función que </a:t>
            </a:r>
            <a:r>
              <a:rPr lang="en" sz="1200">
                <a:solidFill>
                  <a:schemeClr val="accent3"/>
                </a:solidFill>
              </a:rPr>
              <a:t>evalúa</a:t>
            </a:r>
            <a:r>
              <a:rPr lang="en" sz="1200">
                <a:solidFill>
                  <a:schemeClr val="accent3"/>
                </a:solidFill>
              </a:rPr>
              <a:t> condiciones y si son verdaderas hace las instrucciones que tiene adentro,cuando es falsa ejecuta lo que tiene </a:t>
            </a:r>
            <a:r>
              <a:rPr lang="en" sz="1200">
                <a:solidFill>
                  <a:schemeClr val="accent3"/>
                </a:solidFill>
              </a:rPr>
              <a:t>dentro</a:t>
            </a:r>
            <a:r>
              <a:rPr lang="en" sz="1200">
                <a:solidFill>
                  <a:schemeClr val="accent3"/>
                </a:solidFill>
              </a:rPr>
              <a:t> del else o simplemente nada, </a:t>
            </a:r>
            <a:r>
              <a:rPr lang="en" sz="1200">
                <a:solidFill>
                  <a:schemeClr val="accent3"/>
                </a:solidFill>
              </a:rPr>
              <a:t>práctica</a:t>
            </a:r>
            <a:r>
              <a:rPr lang="en" sz="1200">
                <a:solidFill>
                  <a:schemeClr val="accent3"/>
                </a:solidFill>
              </a:rPr>
              <a:t>:</a:t>
            </a:r>
            <a:endParaRPr sz="1200">
              <a:solidFill>
                <a:schemeClr val="accent3"/>
              </a:solidFill>
            </a:endParaRPr>
          </a:p>
          <a:p>
            <a:pPr indent="0" lvl="0" marL="449116" rtl="0" algn="l">
              <a:spcBef>
                <a:spcPts val="1200"/>
              </a:spcBef>
              <a:spcAft>
                <a:spcPts val="0"/>
              </a:spcAft>
              <a:buNone/>
            </a:pPr>
            <a:r>
              <a:rPr lang="en" sz="1200">
                <a:solidFill>
                  <a:schemeClr val="accent3"/>
                </a:solidFill>
              </a:rPr>
              <a:t>Haz</a:t>
            </a:r>
            <a:r>
              <a:rPr lang="en" sz="1200">
                <a:solidFill>
                  <a:schemeClr val="accent3"/>
                </a:solidFill>
              </a:rPr>
              <a:t> un código en el que el usuario ingrese su edad y </a:t>
            </a:r>
            <a:r>
              <a:rPr lang="en" sz="1200">
                <a:solidFill>
                  <a:schemeClr val="accent3"/>
                </a:solidFill>
              </a:rPr>
              <a:t>tú debes</a:t>
            </a:r>
            <a:r>
              <a:rPr lang="en" sz="1200">
                <a:solidFill>
                  <a:schemeClr val="accent3"/>
                </a:solidFill>
              </a:rPr>
              <a:t> decir si puede votar o no.</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rPr lang="en" sz="1200">
                <a:solidFill>
                  <a:schemeClr val="accent3"/>
                </a:solidFill>
              </a:rPr>
              <a:t>El usuario va a ingresar un número y se va a alojar en edadUsuario, </a:t>
            </a:r>
            <a:r>
              <a:rPr lang="en" sz="1200">
                <a:solidFill>
                  <a:schemeClr val="accent3"/>
                </a:solidFill>
              </a:rPr>
              <a:t>después</a:t>
            </a:r>
            <a:r>
              <a:rPr lang="en" sz="1200">
                <a:solidFill>
                  <a:schemeClr val="accent3"/>
                </a:solidFill>
              </a:rPr>
              <a:t> el if va a comprobar si ese número es mayor o igual a 18, si la condición es verdadera ejecuta el print ”Eres mayor de edad ya puedes votar” si es falsa lo manda al else donde se ejecuta el print </a:t>
            </a:r>
            <a:r>
              <a:rPr lang="en" sz="1200">
                <a:solidFill>
                  <a:schemeClr val="accent3"/>
                </a:solidFill>
              </a:rPr>
              <a:t>”Eres menor de edad no puedes votar”</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1200"/>
              </a:spcAft>
              <a:buNone/>
            </a:pPr>
            <a:r>
              <a:t/>
            </a:r>
            <a:endParaRPr sz="1200">
              <a:solidFill>
                <a:schemeClr val="accent3"/>
              </a:solidFill>
            </a:endParaRPr>
          </a:p>
        </p:txBody>
      </p:sp>
      <p:pic>
        <p:nvPicPr>
          <p:cNvPr id="605" name="Google Shape;605;p36"/>
          <p:cNvPicPr preferRelativeResize="0"/>
          <p:nvPr/>
        </p:nvPicPr>
        <p:blipFill>
          <a:blip r:embed="rId3">
            <a:alphaModFix/>
          </a:blip>
          <a:stretch>
            <a:fillRect/>
          </a:stretch>
        </p:blipFill>
        <p:spPr>
          <a:xfrm>
            <a:off x="1864775" y="2275900"/>
            <a:ext cx="4191000" cy="1266825"/>
          </a:xfrm>
          <a:prstGeom prst="rect">
            <a:avLst/>
          </a:prstGeom>
          <a:noFill/>
          <a:ln>
            <a:noFill/>
          </a:ln>
        </p:spPr>
      </p:pic>
      <p:pic>
        <p:nvPicPr>
          <p:cNvPr id="606" name="Google Shape;606;p36"/>
          <p:cNvPicPr preferRelativeResize="0"/>
          <p:nvPr/>
        </p:nvPicPr>
        <p:blipFill>
          <a:blip r:embed="rId4">
            <a:alphaModFix/>
          </a:blip>
          <a:stretch>
            <a:fillRect/>
          </a:stretch>
        </p:blipFill>
        <p:spPr>
          <a:xfrm>
            <a:off x="6102863" y="2275900"/>
            <a:ext cx="2771775" cy="70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‘Funciones y sintaxis de python’ </a:t>
            </a:r>
            <a:endParaRPr>
              <a:solidFill>
                <a:schemeClr val="accent6"/>
              </a:solidFill>
            </a:endParaRPr>
          </a:p>
        </p:txBody>
      </p:sp>
      <p:sp>
        <p:nvSpPr>
          <p:cNvPr id="612" name="Google Shape;612;p3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python</a:t>
            </a:r>
            <a:endParaRPr sz="1400">
              <a:solidFill>
                <a:schemeClr val="accent3"/>
              </a:solidFill>
            </a:endParaRPr>
          </a:p>
        </p:txBody>
      </p:sp>
      <p:sp>
        <p:nvSpPr>
          <p:cNvPr id="613" name="Google Shape;613;p3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
        <p:nvSpPr>
          <p:cNvPr id="614" name="Google Shape;614;p3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Funciones y sintaxis de python</a:t>
            </a:r>
            <a:endParaRPr sz="1400">
              <a:solidFill>
                <a:schemeClr val="accent3"/>
              </a:solidFill>
            </a:endParaRPr>
          </a:p>
        </p:txBody>
      </p:sp>
      <p:sp>
        <p:nvSpPr>
          <p:cNvPr id="615" name="Google Shape;615;p37"/>
          <p:cNvSpPr txBox="1"/>
          <p:nvPr>
            <p:ph idx="4294967295" type="subTitle"/>
          </p:nvPr>
        </p:nvSpPr>
        <p:spPr>
          <a:xfrm>
            <a:off x="1315200" y="1427713"/>
            <a:ext cx="7737900" cy="3532200"/>
          </a:xfrm>
          <a:prstGeom prst="rect">
            <a:avLst/>
          </a:prstGeom>
        </p:spPr>
        <p:txBody>
          <a:bodyPr anchorCtr="0" anchor="ctr" bIns="91425" lIns="91425" spcFirstLastPara="1" rIns="91425" wrap="square" tIns="91425">
            <a:noAutofit/>
          </a:bodyPr>
          <a:lstStyle/>
          <a:p>
            <a:pPr indent="0" lvl="0" marL="449116" rtl="0" algn="l">
              <a:spcBef>
                <a:spcPts val="1000"/>
              </a:spcBef>
              <a:spcAft>
                <a:spcPts val="0"/>
              </a:spcAft>
              <a:buNone/>
            </a:pPr>
            <a:r>
              <a:rPr lang="en" sz="1200">
                <a:solidFill>
                  <a:schemeClr val="accent3"/>
                </a:solidFill>
              </a:rPr>
              <a:t>while</a:t>
            </a:r>
            <a:r>
              <a:rPr lang="en" sz="1200">
                <a:solidFill>
                  <a:schemeClr val="accent3"/>
                </a:solidFill>
              </a:rPr>
              <a:t> es una función que repite funciones hasta que se cumple una condición determinada, while siempre va a necesitar de un contador para tener un fin ejemplo: vamos a hacer un código en el que se imprima quiero tacos 10 veces</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rPr lang="en" sz="1200">
                <a:solidFill>
                  <a:schemeClr val="accent3"/>
                </a:solidFill>
              </a:rPr>
              <a:t>Primero le daremos un valor a nuestro contador que será 0 </a:t>
            </a:r>
            <a:r>
              <a:rPr lang="en" sz="1200">
                <a:solidFill>
                  <a:schemeClr val="accent3"/>
                </a:solidFill>
              </a:rPr>
              <a:t>después</a:t>
            </a:r>
            <a:r>
              <a:rPr lang="en" sz="1200">
                <a:solidFill>
                  <a:schemeClr val="accent3"/>
                </a:solidFill>
              </a:rPr>
              <a:t> en el while pondremos la condición que indique que pare hasta que nuestro contador sea igual a 10, ponemos lo que queremos imprimir y </a:t>
            </a:r>
            <a:r>
              <a:rPr lang="en" sz="1200">
                <a:solidFill>
                  <a:schemeClr val="accent3"/>
                </a:solidFill>
              </a:rPr>
              <a:t>después</a:t>
            </a:r>
            <a:r>
              <a:rPr lang="en" sz="1200">
                <a:solidFill>
                  <a:schemeClr val="accent3"/>
                </a:solidFill>
              </a:rPr>
              <a:t> ponemos una suma que va hacer que cada vez que se repita el ciclo le sume uno a nuestro contador, esto ayuda para que nuestro while pueda parar cuando x valga 10 y no </a:t>
            </a:r>
            <a:r>
              <a:rPr lang="en" sz="1200">
                <a:solidFill>
                  <a:schemeClr val="accent3"/>
                </a:solidFill>
              </a:rPr>
              <a:t>sea infinito</a:t>
            </a:r>
            <a:r>
              <a:rPr lang="en" sz="1200">
                <a:solidFill>
                  <a:schemeClr val="accent3"/>
                </a:solidFill>
              </a:rPr>
              <a:t>.</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rPr lang="en" sz="1200">
                <a:solidFill>
                  <a:schemeClr val="accent3"/>
                </a:solidFill>
              </a:rPr>
              <a:t> </a:t>
            </a:r>
            <a:endParaRPr sz="1200">
              <a:solidFill>
                <a:schemeClr val="accent3"/>
              </a:solidFill>
            </a:endParaRPr>
          </a:p>
          <a:p>
            <a:pPr indent="0" lvl="0" marL="449116" rtl="0" algn="l">
              <a:spcBef>
                <a:spcPts val="1200"/>
              </a:spcBef>
              <a:spcAft>
                <a:spcPts val="1200"/>
              </a:spcAft>
              <a:buNone/>
            </a:pPr>
            <a:r>
              <a:t/>
            </a:r>
            <a:endParaRPr sz="1200">
              <a:solidFill>
                <a:schemeClr val="accent3"/>
              </a:solidFill>
            </a:endParaRPr>
          </a:p>
        </p:txBody>
      </p:sp>
      <p:pic>
        <p:nvPicPr>
          <p:cNvPr id="616" name="Google Shape;616;p37"/>
          <p:cNvPicPr preferRelativeResize="0"/>
          <p:nvPr/>
        </p:nvPicPr>
        <p:blipFill>
          <a:blip r:embed="rId3">
            <a:alphaModFix/>
          </a:blip>
          <a:stretch>
            <a:fillRect/>
          </a:stretch>
        </p:blipFill>
        <p:spPr>
          <a:xfrm>
            <a:off x="1666875" y="1736863"/>
            <a:ext cx="3829050" cy="1257300"/>
          </a:xfrm>
          <a:prstGeom prst="rect">
            <a:avLst/>
          </a:prstGeom>
          <a:noFill/>
          <a:ln>
            <a:noFill/>
          </a:ln>
        </p:spPr>
      </p:pic>
      <p:pic>
        <p:nvPicPr>
          <p:cNvPr id="617" name="Google Shape;617;p37"/>
          <p:cNvPicPr preferRelativeResize="0"/>
          <p:nvPr/>
        </p:nvPicPr>
        <p:blipFill>
          <a:blip r:embed="rId4">
            <a:alphaModFix/>
          </a:blip>
          <a:stretch>
            <a:fillRect/>
          </a:stretch>
        </p:blipFill>
        <p:spPr>
          <a:xfrm>
            <a:off x="5687324" y="1736875"/>
            <a:ext cx="2585575" cy="139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‘Funciones y sintaxis de python’ </a:t>
            </a:r>
            <a:endParaRPr>
              <a:solidFill>
                <a:schemeClr val="accent6"/>
              </a:solidFill>
            </a:endParaRPr>
          </a:p>
        </p:txBody>
      </p:sp>
      <p:sp>
        <p:nvSpPr>
          <p:cNvPr id="623" name="Google Shape;623;p3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python</a:t>
            </a:r>
            <a:endParaRPr sz="1400">
              <a:solidFill>
                <a:schemeClr val="accent3"/>
              </a:solidFill>
            </a:endParaRPr>
          </a:p>
        </p:txBody>
      </p:sp>
      <p:sp>
        <p:nvSpPr>
          <p:cNvPr id="624" name="Google Shape;624;p3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
        <p:nvSpPr>
          <p:cNvPr id="625" name="Google Shape;625;p3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Funciones y sintaxis de python</a:t>
            </a:r>
            <a:endParaRPr sz="1400">
              <a:solidFill>
                <a:schemeClr val="accent3"/>
              </a:solidFill>
            </a:endParaRPr>
          </a:p>
        </p:txBody>
      </p:sp>
      <p:sp>
        <p:nvSpPr>
          <p:cNvPr id="626" name="Google Shape;626;p38"/>
          <p:cNvSpPr txBox="1"/>
          <p:nvPr>
            <p:ph idx="4294967295" type="subTitle"/>
          </p:nvPr>
        </p:nvSpPr>
        <p:spPr>
          <a:xfrm>
            <a:off x="1315200" y="1178251"/>
            <a:ext cx="7737900" cy="3781800"/>
          </a:xfrm>
          <a:prstGeom prst="rect">
            <a:avLst/>
          </a:prstGeom>
        </p:spPr>
        <p:txBody>
          <a:bodyPr anchorCtr="0" anchor="ctr" bIns="91425" lIns="91425" spcFirstLastPara="1" rIns="91425" wrap="square" tIns="91425">
            <a:noAutofit/>
          </a:bodyPr>
          <a:lstStyle/>
          <a:p>
            <a:pPr indent="0" lvl="0" marL="449116" rtl="0" algn="l">
              <a:spcBef>
                <a:spcPts val="1000"/>
              </a:spcBef>
              <a:spcAft>
                <a:spcPts val="0"/>
              </a:spcAft>
              <a:buNone/>
            </a:pPr>
            <a:r>
              <a:rPr lang="en" sz="1200">
                <a:solidFill>
                  <a:schemeClr val="accent3"/>
                </a:solidFill>
              </a:rPr>
              <a:t>Arrays es una variable que permite guardar muchos datos en el mismo lugar, es como si fuera un casillero guarda datos en cada espacio, cada casillero tiene un número iniciando por el 0 ejemplo:</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200"/>
              </a:spcBef>
              <a:spcAft>
                <a:spcPts val="0"/>
              </a:spcAft>
              <a:buNone/>
            </a:pPr>
            <a:r>
              <a:rPr lang="en" sz="1200">
                <a:solidFill>
                  <a:schemeClr val="accent3"/>
                </a:solidFill>
              </a:rPr>
              <a:t> </a:t>
            </a:r>
            <a:endParaRPr sz="1200">
              <a:solidFill>
                <a:schemeClr val="accent3"/>
              </a:solidFill>
            </a:endParaRPr>
          </a:p>
          <a:p>
            <a:pPr indent="0" lvl="0" marL="449116" rtl="0" algn="l">
              <a:spcBef>
                <a:spcPts val="1200"/>
              </a:spcBef>
              <a:spcAft>
                <a:spcPts val="1200"/>
              </a:spcAft>
              <a:buNone/>
            </a:pPr>
            <a:r>
              <a:rPr lang="en" sz="1200">
                <a:solidFill>
                  <a:schemeClr val="accent3"/>
                </a:solidFill>
              </a:rPr>
              <a:t>Aquí vemos un arreglo con nombres de frutas, se almacenan en esa variable, el for tambíen es un ciclo de repetición lo que hace es imprimir lo que </a:t>
            </a:r>
            <a:r>
              <a:rPr lang="en" sz="1200">
                <a:solidFill>
                  <a:schemeClr val="accent3"/>
                </a:solidFill>
              </a:rPr>
              <a:t>está</a:t>
            </a:r>
            <a:r>
              <a:rPr lang="en" sz="1200">
                <a:solidFill>
                  <a:schemeClr val="accent3"/>
                </a:solidFill>
              </a:rPr>
              <a:t> dentro del arreglo, es como si alguien </a:t>
            </a:r>
            <a:r>
              <a:rPr lang="en" sz="1200">
                <a:solidFill>
                  <a:schemeClr val="accent3"/>
                </a:solidFill>
              </a:rPr>
              <a:t>abriera</a:t>
            </a:r>
            <a:r>
              <a:rPr lang="en" sz="1200">
                <a:solidFill>
                  <a:schemeClr val="accent3"/>
                </a:solidFill>
              </a:rPr>
              <a:t> los casilleros y dijera el nombre de lo que hay dentro</a:t>
            </a:r>
            <a:endParaRPr sz="1200">
              <a:solidFill>
                <a:schemeClr val="accent3"/>
              </a:solidFill>
            </a:endParaRPr>
          </a:p>
        </p:txBody>
      </p:sp>
      <p:pic>
        <p:nvPicPr>
          <p:cNvPr id="627" name="Google Shape;627;p38"/>
          <p:cNvPicPr preferRelativeResize="0"/>
          <p:nvPr/>
        </p:nvPicPr>
        <p:blipFill>
          <a:blip r:embed="rId3">
            <a:alphaModFix/>
          </a:blip>
          <a:stretch>
            <a:fillRect/>
          </a:stretch>
        </p:blipFill>
        <p:spPr>
          <a:xfrm>
            <a:off x="1601025" y="2231100"/>
            <a:ext cx="3331375" cy="1218800"/>
          </a:xfrm>
          <a:prstGeom prst="rect">
            <a:avLst/>
          </a:prstGeom>
          <a:noFill/>
          <a:ln>
            <a:noFill/>
          </a:ln>
        </p:spPr>
      </p:pic>
      <p:pic>
        <p:nvPicPr>
          <p:cNvPr id="628" name="Google Shape;628;p38"/>
          <p:cNvPicPr preferRelativeResize="0"/>
          <p:nvPr/>
        </p:nvPicPr>
        <p:blipFill>
          <a:blip r:embed="rId4">
            <a:alphaModFix/>
          </a:blip>
          <a:stretch>
            <a:fillRect/>
          </a:stretch>
        </p:blipFill>
        <p:spPr>
          <a:xfrm>
            <a:off x="4932400" y="2231098"/>
            <a:ext cx="2855952" cy="1218800"/>
          </a:xfrm>
          <a:prstGeom prst="rect">
            <a:avLst/>
          </a:prstGeom>
          <a:noFill/>
          <a:ln>
            <a:noFill/>
          </a:ln>
        </p:spPr>
      </p:pic>
      <p:pic>
        <p:nvPicPr>
          <p:cNvPr id="629" name="Google Shape;629;p38"/>
          <p:cNvPicPr preferRelativeResize="0"/>
          <p:nvPr/>
        </p:nvPicPr>
        <p:blipFill>
          <a:blip r:embed="rId5">
            <a:alphaModFix/>
          </a:blip>
          <a:stretch>
            <a:fillRect/>
          </a:stretch>
        </p:blipFill>
        <p:spPr>
          <a:xfrm>
            <a:off x="7788350" y="2231103"/>
            <a:ext cx="1264750" cy="9973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3" name="Shape 633"/>
        <p:cNvGrpSpPr/>
        <p:nvPr/>
      </p:nvGrpSpPr>
      <p:grpSpPr>
        <a:xfrm>
          <a:off x="0" y="0"/>
          <a:ext cx="0" cy="0"/>
          <a:chOff x="0" y="0"/>
          <a:chExt cx="0" cy="0"/>
        </a:xfrm>
      </p:grpSpPr>
      <p:sp>
        <p:nvSpPr>
          <p:cNvPr id="634" name="Google Shape;634;p39"/>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Bibliografía</a:t>
            </a:r>
            <a:r>
              <a:rPr lang="en" sz="1500"/>
              <a:t> </a:t>
            </a:r>
            <a:r>
              <a:rPr lang="en" sz="1500">
                <a:solidFill>
                  <a:schemeClr val="accent6"/>
                </a:solidFill>
              </a:rPr>
              <a:t>{</a:t>
            </a:r>
            <a:r>
              <a:rPr lang="en" sz="1500"/>
              <a:t> </a:t>
            </a:r>
            <a:endParaRPr sz="1500"/>
          </a:p>
          <a:p>
            <a:pPr indent="0" lvl="0" marL="0" rtl="0" algn="l">
              <a:spcBef>
                <a:spcPts val="0"/>
              </a:spcBef>
              <a:spcAft>
                <a:spcPts val="0"/>
              </a:spcAft>
              <a:buNone/>
            </a:pPr>
            <a:r>
              <a:rPr lang="en" sz="1500">
                <a:solidFill>
                  <a:schemeClr val="accent1"/>
                </a:solidFill>
              </a:rPr>
              <a:t>Curso Completo de Python para Principiantes (2022) - YouTube. (n.d.). Youtube. Retrieved 28 July. 2022, from </a:t>
            </a:r>
            <a:r>
              <a:rPr lang="en" sz="1500" u="sng">
                <a:solidFill>
                  <a:schemeClr val="hlink"/>
                </a:solidFill>
                <a:hlinkClick r:id="rId4"/>
              </a:rPr>
              <a:t>https://youtube.com/watch?v=swdcD6OPMlk</a:t>
            </a:r>
            <a:r>
              <a:rPr lang="en" sz="1500">
                <a:solidFill>
                  <a:schemeClr val="accent1"/>
                </a:solidFill>
              </a:rPr>
              <a:t>.</a:t>
            </a:r>
            <a:endParaRPr sz="1500">
              <a:solidFill>
                <a:schemeClr val="accent1"/>
              </a:solidFill>
            </a:endParaRPr>
          </a:p>
          <a:p>
            <a:pPr indent="0" lvl="0" marL="0" rtl="0" algn="l">
              <a:spcBef>
                <a:spcPts val="0"/>
              </a:spcBef>
              <a:spcAft>
                <a:spcPts val="0"/>
              </a:spcAft>
              <a:buNone/>
            </a:pPr>
            <a:r>
              <a:t/>
            </a:r>
            <a:endParaRPr>
              <a:solidFill>
                <a:schemeClr val="accent1"/>
              </a:solidFill>
            </a:endParaRPr>
          </a:p>
        </p:txBody>
      </p:sp>
      <p:sp>
        <p:nvSpPr>
          <p:cNvPr id="635" name="Google Shape;635;p39"/>
          <p:cNvSpPr txBox="1"/>
          <p:nvPr/>
        </p:nvSpPr>
        <p:spPr>
          <a:xfrm>
            <a:off x="710125" y="2395800"/>
            <a:ext cx="506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636" name="Google Shape;636;p39"/>
          <p:cNvCxnSpPr>
            <a:endCxn id="635" idx="0"/>
          </p:cNvCxnSpPr>
          <p:nvPr/>
        </p:nvCxnSpPr>
        <p:spPr>
          <a:xfrm>
            <a:off x="963175" y="1954200"/>
            <a:ext cx="0" cy="4416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a:t>
            </a:r>
            <a:r>
              <a:rPr lang="en">
                <a:solidFill>
                  <a:schemeClr val="accent2"/>
                </a:solidFill>
              </a:rPr>
              <a:t>;</a:t>
            </a:r>
            <a:endParaRPr>
              <a:solidFill>
                <a:schemeClr val="accent2"/>
              </a:solidFill>
            </a:endParaRPr>
          </a:p>
        </p:txBody>
      </p:sp>
      <p:sp>
        <p:nvSpPr>
          <p:cNvPr id="468" name="Google Shape;468;p26"/>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accent3"/>
                </a:solidFill>
              </a:rPr>
              <a:t>El lenguaje de programación python es uno de los más demandados en el mundo pues se usa en diferentes sistemas de información:apps </a:t>
            </a:r>
            <a:r>
              <a:rPr lang="en" sz="1100">
                <a:solidFill>
                  <a:schemeClr val="accent3"/>
                </a:solidFill>
              </a:rPr>
              <a:t>móviles</a:t>
            </a:r>
            <a:r>
              <a:rPr lang="en" sz="1100">
                <a:solidFill>
                  <a:schemeClr val="accent3"/>
                </a:solidFill>
              </a:rPr>
              <a:t>, aplicaciones web, inteligencia Artificial, </a:t>
            </a:r>
            <a:r>
              <a:rPr lang="en" sz="1100">
                <a:solidFill>
                  <a:schemeClr val="accent3"/>
                </a:solidFill>
              </a:rPr>
              <a:t>desarrolló</a:t>
            </a:r>
            <a:r>
              <a:rPr lang="en" sz="1100">
                <a:solidFill>
                  <a:schemeClr val="accent3"/>
                </a:solidFill>
              </a:rPr>
              <a:t> DESKTOP y muchos más.</a:t>
            </a:r>
            <a:endParaRPr sz="1100">
              <a:solidFill>
                <a:schemeClr val="accent3"/>
              </a:solidFill>
            </a:endParaRPr>
          </a:p>
          <a:p>
            <a:pPr indent="0" lvl="0" marL="0" rtl="0" algn="l">
              <a:spcBef>
                <a:spcPts val="0"/>
              </a:spcBef>
              <a:spcAft>
                <a:spcPts val="0"/>
              </a:spcAft>
              <a:buNone/>
            </a:pPr>
            <a:r>
              <a:rPr lang="en" sz="1100">
                <a:solidFill>
                  <a:schemeClr val="accent3"/>
                </a:solidFill>
              </a:rPr>
              <a:t>Hoy</a:t>
            </a:r>
            <a:r>
              <a:rPr lang="en" sz="1100">
                <a:solidFill>
                  <a:schemeClr val="accent3"/>
                </a:solidFill>
              </a:rPr>
              <a:t> les estaré </a:t>
            </a:r>
            <a:r>
              <a:rPr lang="en" sz="1100">
                <a:solidFill>
                  <a:schemeClr val="accent3"/>
                </a:solidFill>
              </a:rPr>
              <a:t>compartiendo</a:t>
            </a:r>
            <a:r>
              <a:rPr lang="en" sz="1100">
                <a:solidFill>
                  <a:schemeClr val="accent3"/>
                </a:solidFill>
              </a:rPr>
              <a:t> el aprendizaje de python que he adquirido a lo largo de una semana,les mostraré los conceptos </a:t>
            </a:r>
            <a:r>
              <a:rPr lang="en" sz="1100">
                <a:solidFill>
                  <a:schemeClr val="accent3"/>
                </a:solidFill>
              </a:rPr>
              <a:t>básicos</a:t>
            </a:r>
            <a:r>
              <a:rPr lang="en" sz="1100">
                <a:solidFill>
                  <a:schemeClr val="accent3"/>
                </a:solidFill>
              </a:rPr>
              <a:t> y la sintaxis para hacer un código correcto, a lo largo de este manual haremos ejercicios aplicando lo aprendido.</a:t>
            </a:r>
            <a:endParaRPr sz="1100">
              <a:solidFill>
                <a:schemeClr val="accent3"/>
              </a:solidFill>
            </a:endParaRPr>
          </a:p>
          <a:p>
            <a:pPr indent="0" lvl="0" marL="0" rtl="0" algn="l">
              <a:spcBef>
                <a:spcPts val="0"/>
              </a:spcBef>
              <a:spcAft>
                <a:spcPts val="0"/>
              </a:spcAft>
              <a:buNone/>
            </a:pPr>
            <a:r>
              <a:t/>
            </a:r>
            <a:endParaRPr sz="1100">
              <a:solidFill>
                <a:schemeClr val="accent3"/>
              </a:solidFill>
            </a:endParaRPr>
          </a:p>
          <a:p>
            <a:pPr indent="0" lvl="0" marL="0" rtl="0" algn="l">
              <a:spcBef>
                <a:spcPts val="0"/>
              </a:spcBef>
              <a:spcAft>
                <a:spcPts val="0"/>
              </a:spcAft>
              <a:buNone/>
            </a:pPr>
            <a:r>
              <a:rPr lang="en" sz="1100">
                <a:solidFill>
                  <a:schemeClr val="accent3"/>
                </a:solidFill>
              </a:rPr>
              <a:t>Muchos </a:t>
            </a:r>
            <a:r>
              <a:rPr lang="en" sz="1100">
                <a:solidFill>
                  <a:schemeClr val="accent3"/>
                </a:solidFill>
              </a:rPr>
              <a:t>consideran</a:t>
            </a:r>
            <a:r>
              <a:rPr lang="en" sz="1100">
                <a:solidFill>
                  <a:schemeClr val="accent3"/>
                </a:solidFill>
              </a:rPr>
              <a:t> que es un lenguaje que solo se les </a:t>
            </a:r>
            <a:r>
              <a:rPr lang="en" sz="1100">
                <a:solidFill>
                  <a:schemeClr val="accent3"/>
                </a:solidFill>
              </a:rPr>
              <a:t>enseña</a:t>
            </a:r>
            <a:r>
              <a:rPr lang="en" sz="1100">
                <a:solidFill>
                  <a:schemeClr val="accent3"/>
                </a:solidFill>
              </a:rPr>
              <a:t> a los principiantes, pero no es </a:t>
            </a:r>
            <a:r>
              <a:rPr lang="en" sz="1100">
                <a:solidFill>
                  <a:schemeClr val="accent3"/>
                </a:solidFill>
              </a:rPr>
              <a:t>así porque tiene</a:t>
            </a:r>
            <a:r>
              <a:rPr lang="en" sz="1100">
                <a:solidFill>
                  <a:schemeClr val="accent3"/>
                </a:solidFill>
              </a:rPr>
              <a:t> una alta demanda por sus herramientas, hacen más </a:t>
            </a:r>
            <a:r>
              <a:rPr lang="en" sz="1100">
                <a:solidFill>
                  <a:schemeClr val="accent3"/>
                </a:solidFill>
              </a:rPr>
              <a:t>comprensible</a:t>
            </a:r>
            <a:r>
              <a:rPr lang="en" sz="1100">
                <a:solidFill>
                  <a:schemeClr val="accent3"/>
                </a:solidFill>
              </a:rPr>
              <a:t> las tareas de un desarrollador y </a:t>
            </a:r>
            <a:r>
              <a:rPr lang="en" sz="1100">
                <a:solidFill>
                  <a:schemeClr val="accent3"/>
                </a:solidFill>
              </a:rPr>
              <a:t>aceleran</a:t>
            </a:r>
            <a:r>
              <a:rPr lang="en" sz="1100">
                <a:solidFill>
                  <a:schemeClr val="accent3"/>
                </a:solidFill>
              </a:rPr>
              <a:t> el proceso de desarrollo de los sistemas de información.</a:t>
            </a:r>
            <a:endParaRPr sz="1100">
              <a:solidFill>
                <a:schemeClr val="accent3"/>
              </a:solidFill>
            </a:endParaRPr>
          </a:p>
          <a:p>
            <a:pPr indent="0" lvl="0" marL="0" rtl="0" algn="l">
              <a:spcBef>
                <a:spcPts val="0"/>
              </a:spcBef>
              <a:spcAft>
                <a:spcPts val="0"/>
              </a:spcAft>
              <a:buNone/>
            </a:pPr>
            <a:r>
              <a:t/>
            </a:r>
            <a:endParaRPr sz="1100">
              <a:solidFill>
                <a:schemeClr val="accent3"/>
              </a:solidFill>
            </a:endParaRPr>
          </a:p>
          <a:p>
            <a:pPr indent="0" lvl="0" marL="0" rtl="0" algn="l">
              <a:spcBef>
                <a:spcPts val="0"/>
              </a:spcBef>
              <a:spcAft>
                <a:spcPts val="0"/>
              </a:spcAft>
              <a:buNone/>
            </a:pPr>
            <a:r>
              <a:rPr lang="en" sz="1100">
                <a:solidFill>
                  <a:schemeClr val="accent3"/>
                </a:solidFill>
              </a:rPr>
              <a:t>La facilidad del código significa que los profesionales cibernéticos pueden desarrollar las soluciones que necesitan con una cantidad mínima de tiempo y con un código bastante simple.</a:t>
            </a:r>
            <a:endParaRPr sz="1100">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t/>
            </a:r>
            <a:endParaRPr>
              <a:solidFill>
                <a:schemeClr val="accent3"/>
              </a:solidFill>
            </a:endParaRPr>
          </a:p>
        </p:txBody>
      </p:sp>
      <p:sp>
        <p:nvSpPr>
          <p:cNvPr id="469" name="Google Shape;469;p2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Python</a:t>
            </a:r>
            <a:endParaRPr sz="1400">
              <a:solidFill>
                <a:schemeClr val="accent3"/>
              </a:solidFill>
            </a:endParaRPr>
          </a:p>
        </p:txBody>
      </p:sp>
      <p:sp>
        <p:nvSpPr>
          <p:cNvPr id="470" name="Google Shape;470;p2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Inicio</a:t>
            </a:r>
            <a:endParaRPr sz="1400">
              <a:solidFill>
                <a:schemeClr val="accent3"/>
              </a:solidFill>
            </a:endParaRPr>
          </a:p>
        </p:txBody>
      </p:sp>
      <p:sp>
        <p:nvSpPr>
          <p:cNvPr id="471" name="Google Shape;471;p2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Introducción</a:t>
            </a:r>
            <a:endParaRPr sz="14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7"/>
          <p:cNvSpPr txBox="1"/>
          <p:nvPr>
            <p:ph type="title"/>
          </p:nvPr>
        </p:nvSpPr>
        <p:spPr>
          <a:xfrm flipH="1">
            <a:off x="1460450" y="1436713"/>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77" name="Google Shape;477;p27"/>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&lt;Condiciones en la programación</a:t>
            </a:r>
            <a:r>
              <a:rPr lang="en"/>
              <a:t> &gt;</a:t>
            </a:r>
            <a:endParaRPr/>
          </a:p>
        </p:txBody>
      </p:sp>
      <p:sp>
        <p:nvSpPr>
          <p:cNvPr id="478" name="Google Shape;478;p27"/>
          <p:cNvSpPr txBox="1"/>
          <p:nvPr>
            <p:ph idx="2" type="subTitle"/>
          </p:nvPr>
        </p:nvSpPr>
        <p:spPr>
          <a:xfrm>
            <a:off x="2332550" y="1436725"/>
            <a:ext cx="35019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Variables True o False</a:t>
            </a:r>
            <a:endParaRPr/>
          </a:p>
        </p:txBody>
      </p:sp>
      <p:sp>
        <p:nvSpPr>
          <p:cNvPr id="479" name="Google Shape;479;p27"/>
          <p:cNvSpPr txBox="1"/>
          <p:nvPr>
            <p:ph idx="3" type="title"/>
          </p:nvPr>
        </p:nvSpPr>
        <p:spPr>
          <a:xfrm flipH="1">
            <a:off x="2850125" y="2419862"/>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2</a:t>
            </a:r>
            <a:endParaRPr/>
          </a:p>
        </p:txBody>
      </p:sp>
      <p:sp>
        <p:nvSpPr>
          <p:cNvPr id="480" name="Google Shape;480;p27"/>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Comparación, lógicos y </a:t>
            </a:r>
            <a:r>
              <a:rPr lang="en"/>
              <a:t>aritméticos</a:t>
            </a:r>
            <a:r>
              <a:rPr lang="en"/>
              <a:t> &gt;</a:t>
            </a:r>
            <a:endParaRPr/>
          </a:p>
        </p:txBody>
      </p:sp>
      <p:sp>
        <p:nvSpPr>
          <p:cNvPr id="481" name="Google Shape;481;p27"/>
          <p:cNvSpPr txBox="1"/>
          <p:nvPr>
            <p:ph idx="5" type="subTitle"/>
          </p:nvPr>
        </p:nvSpPr>
        <p:spPr>
          <a:xfrm>
            <a:off x="3722225" y="2419850"/>
            <a:ext cx="38796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Operadores en programación</a:t>
            </a:r>
            <a:endParaRPr/>
          </a:p>
        </p:txBody>
      </p:sp>
      <p:sp>
        <p:nvSpPr>
          <p:cNvPr id="482" name="Google Shape;482;p27"/>
          <p:cNvSpPr txBox="1"/>
          <p:nvPr>
            <p:ph idx="6" type="title"/>
          </p:nvPr>
        </p:nvSpPr>
        <p:spPr>
          <a:xfrm flipH="1">
            <a:off x="4242875" y="3400212"/>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3" name="Google Shape;483;p27"/>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print,input,if, while for, contadores etc.</a:t>
            </a:r>
            <a:r>
              <a:rPr lang="en"/>
              <a:t> &gt;</a:t>
            </a:r>
            <a:endParaRPr/>
          </a:p>
        </p:txBody>
      </p:sp>
      <p:sp>
        <p:nvSpPr>
          <p:cNvPr id="484" name="Google Shape;484;p27"/>
          <p:cNvSpPr txBox="1"/>
          <p:nvPr>
            <p:ph idx="8" type="subTitle"/>
          </p:nvPr>
        </p:nvSpPr>
        <p:spPr>
          <a:xfrm>
            <a:off x="5114975" y="3400200"/>
            <a:ext cx="32688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Funciones, Sintaxis y </a:t>
            </a:r>
            <a:r>
              <a:rPr lang="en"/>
              <a:t>Práctica</a:t>
            </a:r>
            <a:endParaRPr/>
          </a:p>
        </p:txBody>
      </p:sp>
      <p:sp>
        <p:nvSpPr>
          <p:cNvPr id="485" name="Google Shape;485;p27"/>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Indice</a:t>
            </a:r>
            <a:r>
              <a:rPr lang="en"/>
              <a:t> </a:t>
            </a:r>
            <a:r>
              <a:rPr lang="en">
                <a:solidFill>
                  <a:schemeClr val="accent6"/>
                </a:solidFill>
              </a:rPr>
              <a:t>{</a:t>
            </a:r>
            <a:endParaRPr>
              <a:solidFill>
                <a:schemeClr val="accent6"/>
              </a:solidFill>
            </a:endParaRPr>
          </a:p>
        </p:txBody>
      </p:sp>
      <p:grpSp>
        <p:nvGrpSpPr>
          <p:cNvPr id="486" name="Google Shape;486;p27"/>
          <p:cNvGrpSpPr/>
          <p:nvPr/>
        </p:nvGrpSpPr>
        <p:grpSpPr>
          <a:xfrm>
            <a:off x="1084825" y="1168950"/>
            <a:ext cx="506100" cy="3401075"/>
            <a:chOff x="1084825" y="1168950"/>
            <a:chExt cx="506100" cy="3401075"/>
          </a:xfrm>
        </p:grpSpPr>
        <p:sp>
          <p:nvSpPr>
            <p:cNvPr id="487" name="Google Shape;487;p27"/>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88" name="Google Shape;488;p27"/>
            <p:cNvCxnSpPr/>
            <p:nvPr/>
          </p:nvCxnSpPr>
          <p:spPr>
            <a:xfrm>
              <a:off x="1337875" y="1168950"/>
              <a:ext cx="0" cy="2764500"/>
            </a:xfrm>
            <a:prstGeom prst="straightConnector1">
              <a:avLst/>
            </a:prstGeom>
            <a:noFill/>
            <a:ln cap="flat" cmpd="sng" w="9525">
              <a:solidFill>
                <a:schemeClr val="accent4"/>
              </a:solidFill>
              <a:prstDash val="solid"/>
              <a:round/>
              <a:headEnd len="med" w="med" type="none"/>
              <a:tailEnd len="med" w="med" type="none"/>
            </a:ln>
          </p:spPr>
        </p:cxnSp>
      </p:grpSp>
      <p:sp>
        <p:nvSpPr>
          <p:cNvPr id="489" name="Google Shape;489;p27"/>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0" name="Google Shape;490;p27"/>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forbeginners.html</a:t>
            </a:r>
            <a:endParaRPr sz="1400">
              <a:solidFill>
                <a:schemeClr val="accent3"/>
              </a:solidFill>
            </a:endParaRPr>
          </a:p>
        </p:txBody>
      </p:sp>
      <p:sp>
        <p:nvSpPr>
          <p:cNvPr id="491" name="Google Shape;491;p27"/>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8"/>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497" name="Google Shape;497;p28"/>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Condiciones True o False</a:t>
            </a:r>
            <a:r>
              <a:rPr lang="en">
                <a:solidFill>
                  <a:schemeClr val="accent6"/>
                </a:solidFill>
              </a:rPr>
              <a:t>]</a:t>
            </a:r>
            <a:r>
              <a:rPr lang="en">
                <a:solidFill>
                  <a:schemeClr val="accent1"/>
                </a:solidFill>
              </a:rPr>
              <a:t> </a:t>
            </a:r>
            <a:endParaRPr>
              <a:solidFill>
                <a:schemeClr val="accent3"/>
              </a:solidFill>
            </a:endParaRPr>
          </a:p>
        </p:txBody>
      </p:sp>
      <p:sp>
        <p:nvSpPr>
          <p:cNvPr id="498" name="Google Shape;498;p28"/>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&lt;Bases de la programación&gt;</a:t>
            </a:r>
            <a:endParaRPr/>
          </a:p>
        </p:txBody>
      </p:sp>
      <p:sp>
        <p:nvSpPr>
          <p:cNvPr id="499" name="Google Shape;499;p28"/>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0" name="Google Shape;500;p28"/>
          <p:cNvCxnSpPr>
            <a:endCxn id="499"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
        <p:nvSpPr>
          <p:cNvPr id="501" name="Google Shape;501;p2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2" name="Google Shape;502;p2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3" name="Google Shape;503;p2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9"/>
          <p:cNvSpPr txBox="1"/>
          <p:nvPr>
            <p:ph idx="2" type="subTitle"/>
          </p:nvPr>
        </p:nvSpPr>
        <p:spPr>
          <a:xfrm>
            <a:off x="2240150" y="1250518"/>
            <a:ext cx="5112600" cy="309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&lt;A una variable se le asigna un valor,se le cuestiona si dicho valor es correcto o incorrecto  si sí se cumple es verdadero sino es falso ejemplo:</a:t>
            </a:r>
            <a:endParaRPr/>
          </a:p>
          <a:p>
            <a:pPr indent="0" lvl="0" marL="0" rtl="0" algn="l">
              <a:spcBef>
                <a:spcPts val="0"/>
              </a:spcBef>
              <a:spcAft>
                <a:spcPts val="0"/>
              </a:spcAft>
              <a:buNone/>
            </a:pPr>
            <a:r>
              <a:rPr lang="en"/>
              <a:t>x=1</a:t>
            </a:r>
            <a:endParaRPr/>
          </a:p>
          <a:p>
            <a:pPr indent="0" lvl="0" marL="0" rtl="0" algn="l">
              <a:spcBef>
                <a:spcPts val="0"/>
              </a:spcBef>
              <a:spcAft>
                <a:spcPts val="0"/>
              </a:spcAft>
              <a:buNone/>
            </a:pPr>
            <a:r>
              <a:rPr lang="en"/>
              <a:t>¿X es igual a uno?</a:t>
            </a:r>
            <a:endParaRPr/>
          </a:p>
          <a:p>
            <a:pPr indent="0" lvl="0" marL="0" rtl="0" algn="l">
              <a:spcBef>
                <a:spcPts val="0"/>
              </a:spcBef>
              <a:spcAft>
                <a:spcPts val="0"/>
              </a:spcAft>
              <a:buNone/>
            </a:pPr>
            <a:r>
              <a:rPr lang="en"/>
              <a:t>Si por ende es verdadero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x=1</a:t>
            </a:r>
            <a:endParaRPr/>
          </a:p>
          <a:p>
            <a:pPr indent="0" lvl="0" marL="0" rtl="0" algn="l">
              <a:spcBef>
                <a:spcPts val="0"/>
              </a:spcBef>
              <a:spcAft>
                <a:spcPts val="0"/>
              </a:spcAft>
              <a:buNone/>
            </a:pPr>
            <a:r>
              <a:rPr lang="en"/>
              <a:t>¿X es igual a dos?</a:t>
            </a:r>
            <a:endParaRPr/>
          </a:p>
          <a:p>
            <a:pPr indent="0" lvl="0" marL="0" rtl="0" algn="l">
              <a:spcBef>
                <a:spcPts val="0"/>
              </a:spcBef>
              <a:spcAft>
                <a:spcPts val="0"/>
              </a:spcAft>
              <a:buNone/>
            </a:pPr>
            <a:r>
              <a:rPr lang="en"/>
              <a:t>No por ende es falso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Esto nos ayudará a poder realizar condiciones ya que éstas funcionan con variables con datos falsos o verdaderos</a:t>
            </a:r>
            <a:endParaRPr/>
          </a:p>
          <a:p>
            <a:pPr indent="0" lvl="0" marL="0" rtl="0" algn="l">
              <a:spcBef>
                <a:spcPts val="0"/>
              </a:spcBef>
              <a:spcAft>
                <a:spcPts val="0"/>
              </a:spcAft>
              <a:buNone/>
            </a:pPr>
            <a:r>
              <a:rPr lang="en"/>
              <a:t> &gt;</a:t>
            </a:r>
            <a:endParaRPr/>
          </a:p>
        </p:txBody>
      </p:sp>
      <p:sp>
        <p:nvSpPr>
          <p:cNvPr id="509" name="Google Shape;509;p29"/>
          <p:cNvSpPr txBox="1"/>
          <p:nvPr>
            <p:ph type="title"/>
          </p:nvPr>
        </p:nvSpPr>
        <p:spPr>
          <a:xfrm>
            <a:off x="1143250" y="621250"/>
            <a:ext cx="59376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Valores booleanas</a:t>
            </a:r>
            <a:r>
              <a:rPr lang="en"/>
              <a:t> &lt; /1 &gt; </a:t>
            </a:r>
            <a:r>
              <a:rPr lang="en">
                <a:solidFill>
                  <a:schemeClr val="accent6"/>
                </a:solidFill>
              </a:rPr>
              <a:t>{</a:t>
            </a:r>
            <a:r>
              <a:rPr lang="en"/>
              <a:t> </a:t>
            </a:r>
            <a:endParaRPr/>
          </a:p>
        </p:txBody>
      </p:sp>
      <p:grpSp>
        <p:nvGrpSpPr>
          <p:cNvPr id="510" name="Google Shape;510;p29"/>
          <p:cNvGrpSpPr/>
          <p:nvPr/>
        </p:nvGrpSpPr>
        <p:grpSpPr>
          <a:xfrm>
            <a:off x="1707884" y="1417701"/>
            <a:ext cx="320076" cy="320076"/>
            <a:chOff x="1562938" y="4248450"/>
            <a:chExt cx="475950" cy="475950"/>
          </a:xfrm>
        </p:grpSpPr>
        <p:sp>
          <p:nvSpPr>
            <p:cNvPr id="511" name="Google Shape;511;p29"/>
            <p:cNvSpPr/>
            <p:nvPr/>
          </p:nvSpPr>
          <p:spPr>
            <a:xfrm>
              <a:off x="1571938" y="4257450"/>
              <a:ext cx="457475" cy="290150"/>
            </a:xfrm>
            <a:custGeom>
              <a:rect b="b" l="l" r="r" t="t"/>
              <a:pathLst>
                <a:path extrusionOk="0" h="11606" w="18299">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1611763" y="4294900"/>
              <a:ext cx="377825" cy="252700"/>
            </a:xfrm>
            <a:custGeom>
              <a:rect b="b" l="l" r="r" t="t"/>
              <a:pathLst>
                <a:path extrusionOk="0" h="10108" w="15113">
                  <a:moveTo>
                    <a:pt x="1" y="1"/>
                  </a:moveTo>
                  <a:lnTo>
                    <a:pt x="1" y="10107"/>
                  </a:lnTo>
                  <a:lnTo>
                    <a:pt x="15113" y="10107"/>
                  </a:lnTo>
                  <a:lnTo>
                    <a:pt x="151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1875338" y="4356050"/>
              <a:ext cx="73975" cy="92950"/>
            </a:xfrm>
            <a:custGeom>
              <a:rect b="b" l="l" r="r" t="t"/>
              <a:pathLst>
                <a:path extrusionOk="0" h="3718" w="2959">
                  <a:moveTo>
                    <a:pt x="0" y="1"/>
                  </a:moveTo>
                  <a:lnTo>
                    <a:pt x="0" y="3717"/>
                  </a:lnTo>
                  <a:lnTo>
                    <a:pt x="2958" y="3717"/>
                  </a:lnTo>
                  <a:lnTo>
                    <a:pt x="29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1571938" y="4547575"/>
              <a:ext cx="457475" cy="167350"/>
            </a:xfrm>
            <a:custGeom>
              <a:rect b="b" l="l" r="r" t="t"/>
              <a:pathLst>
                <a:path extrusionOk="0" h="6694" w="18299">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1763463" y="4356050"/>
              <a:ext cx="74450" cy="92950"/>
            </a:xfrm>
            <a:custGeom>
              <a:rect b="b" l="l" r="r" t="t"/>
              <a:pathLst>
                <a:path extrusionOk="0" h="3718" w="2978">
                  <a:moveTo>
                    <a:pt x="0" y="1"/>
                  </a:moveTo>
                  <a:lnTo>
                    <a:pt x="0" y="3717"/>
                  </a:lnTo>
                  <a:lnTo>
                    <a:pt x="2977" y="3717"/>
                  </a:lnTo>
                  <a:lnTo>
                    <a:pt x="2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1652063" y="4356050"/>
              <a:ext cx="74450" cy="92950"/>
            </a:xfrm>
            <a:custGeom>
              <a:rect b="b" l="l" r="r" t="t"/>
              <a:pathLst>
                <a:path extrusionOk="0" h="3718" w="2978">
                  <a:moveTo>
                    <a:pt x="0" y="1"/>
                  </a:moveTo>
                  <a:lnTo>
                    <a:pt x="0" y="3717"/>
                  </a:lnTo>
                  <a:lnTo>
                    <a:pt x="2977" y="3717"/>
                  </a:lnTo>
                  <a:lnTo>
                    <a:pt x="2977"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1828413" y="4575450"/>
              <a:ext cx="21825" cy="18600"/>
            </a:xfrm>
            <a:custGeom>
              <a:rect b="b" l="l" r="r" t="t"/>
              <a:pathLst>
                <a:path extrusionOk="0" h="744" w="873">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1562938" y="4248450"/>
              <a:ext cx="475950" cy="475950"/>
            </a:xfrm>
            <a:custGeom>
              <a:rect b="b" l="l" r="r" t="t"/>
              <a:pathLst>
                <a:path extrusionOk="0" h="19038" w="19038">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1642588" y="4346575"/>
              <a:ext cx="92925" cy="111900"/>
            </a:xfrm>
            <a:custGeom>
              <a:rect b="b" l="l" r="r" t="t"/>
              <a:pathLst>
                <a:path extrusionOk="0" h="4476" w="3717">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1753988" y="4346575"/>
              <a:ext cx="93400" cy="111900"/>
            </a:xfrm>
            <a:custGeom>
              <a:rect b="b" l="l" r="r" t="t"/>
              <a:pathLst>
                <a:path extrusionOk="0" h="4476" w="3736">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1865838" y="4346575"/>
              <a:ext cx="92950" cy="111900"/>
            </a:xfrm>
            <a:custGeom>
              <a:rect b="b" l="l" r="r" t="t"/>
              <a:pathLst>
                <a:path extrusionOk="0" h="4476" w="3718">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1639738" y="4476950"/>
              <a:ext cx="99100" cy="18500"/>
            </a:xfrm>
            <a:custGeom>
              <a:rect b="b" l="l" r="r" t="t"/>
              <a:pathLst>
                <a:path extrusionOk="0" h="740" w="3964">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1751138" y="4476950"/>
              <a:ext cx="99100" cy="18500"/>
            </a:xfrm>
            <a:custGeom>
              <a:rect b="b" l="l" r="r" t="t"/>
              <a:pathLst>
                <a:path extrusionOk="0" h="740" w="3964">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1862538" y="4476950"/>
              <a:ext cx="99575" cy="18500"/>
            </a:xfrm>
            <a:custGeom>
              <a:rect b="b" l="l" r="r" t="t"/>
              <a:pathLst>
                <a:path extrusionOk="0" h="740" w="3983">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1751138" y="4575525"/>
              <a:ext cx="62125" cy="18525"/>
            </a:xfrm>
            <a:custGeom>
              <a:rect b="b" l="l" r="r" t="t"/>
              <a:pathLst>
                <a:path extrusionOk="0" h="741" w="2485">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29"/>
          <p:cNvSpPr txBox="1"/>
          <p:nvPr>
            <p:ph idx="2"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a:t>
            </a:r>
            <a:endParaRPr sz="1400">
              <a:solidFill>
                <a:schemeClr val="accent3"/>
              </a:solidFill>
            </a:endParaRPr>
          </a:p>
        </p:txBody>
      </p:sp>
      <p:sp>
        <p:nvSpPr>
          <p:cNvPr id="527" name="Google Shape;527;p29"/>
          <p:cNvSpPr txBox="1"/>
          <p:nvPr>
            <p:ph idx="2"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Inicio</a:t>
            </a:r>
            <a:endParaRPr sz="1400">
              <a:solidFill>
                <a:schemeClr val="accent3"/>
              </a:solidFill>
            </a:endParaRPr>
          </a:p>
        </p:txBody>
      </p:sp>
      <p:sp>
        <p:nvSpPr>
          <p:cNvPr id="528" name="Google Shape;528;p29"/>
          <p:cNvSpPr txBox="1"/>
          <p:nvPr>
            <p:ph idx="2"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Valores true o false</a:t>
            </a:r>
            <a:endParaRPr sz="1400">
              <a:solidFill>
                <a:schemeClr val="accent3"/>
              </a:solidFill>
            </a:endParaRPr>
          </a:p>
        </p:txBody>
      </p:sp>
      <p:grpSp>
        <p:nvGrpSpPr>
          <p:cNvPr id="529" name="Google Shape;529;p29"/>
          <p:cNvGrpSpPr/>
          <p:nvPr/>
        </p:nvGrpSpPr>
        <p:grpSpPr>
          <a:xfrm>
            <a:off x="1614876" y="1364434"/>
            <a:ext cx="506092" cy="426611"/>
            <a:chOff x="1665363" y="1706700"/>
            <a:chExt cx="578325" cy="487500"/>
          </a:xfrm>
        </p:grpSpPr>
        <p:sp>
          <p:nvSpPr>
            <p:cNvPr id="530" name="Google Shape;530;p29"/>
            <p:cNvSpPr/>
            <p:nvPr/>
          </p:nvSpPr>
          <p:spPr>
            <a:xfrm flipH="1">
              <a:off x="2174988" y="1706700"/>
              <a:ext cx="68700" cy="487500"/>
            </a:xfrm>
            <a:prstGeom prst="leftBracket">
              <a:avLst>
                <a:gd fmla="val 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1665363" y="1706700"/>
              <a:ext cx="68700" cy="487500"/>
            </a:xfrm>
            <a:prstGeom prst="leftBracket">
              <a:avLst>
                <a:gd fmla="val 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9"/>
          <p:cNvGrpSpPr/>
          <p:nvPr/>
        </p:nvGrpSpPr>
        <p:grpSpPr>
          <a:xfrm>
            <a:off x="1039500" y="1208162"/>
            <a:ext cx="506100" cy="3134100"/>
            <a:chOff x="1039500" y="3203275"/>
            <a:chExt cx="506100" cy="3134100"/>
          </a:xfrm>
        </p:grpSpPr>
        <p:cxnSp>
          <p:nvCxnSpPr>
            <p:cNvPr id="533" name="Google Shape;533;p29"/>
            <p:cNvCxnSpPr>
              <a:endCxn id="534" idx="0"/>
            </p:cNvCxnSpPr>
            <p:nvPr/>
          </p:nvCxnSpPr>
          <p:spPr>
            <a:xfrm flipH="1">
              <a:off x="1292550" y="3203275"/>
              <a:ext cx="45300" cy="2518500"/>
            </a:xfrm>
            <a:prstGeom prst="straightConnector1">
              <a:avLst/>
            </a:prstGeom>
            <a:noFill/>
            <a:ln cap="flat" cmpd="sng" w="9525">
              <a:solidFill>
                <a:schemeClr val="accent4"/>
              </a:solidFill>
              <a:prstDash val="solid"/>
              <a:round/>
              <a:headEnd len="med" w="med" type="none"/>
              <a:tailEnd len="med" w="med" type="none"/>
            </a:ln>
          </p:spPr>
        </p:cxnSp>
        <p:sp>
          <p:nvSpPr>
            <p:cNvPr id="534" name="Google Shape;534;p29"/>
            <p:cNvSpPr txBox="1"/>
            <p:nvPr/>
          </p:nvSpPr>
          <p:spPr>
            <a:xfrm>
              <a:off x="1039500" y="572177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0"/>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Operadores</a:t>
            </a:r>
            <a:r>
              <a:rPr lang="en"/>
              <a:t>; </a:t>
            </a:r>
            <a:r>
              <a:rPr lang="en">
                <a:solidFill>
                  <a:schemeClr val="accent6"/>
                </a:solidFill>
              </a:rPr>
              <a:t>{</a:t>
            </a:r>
            <a:endParaRPr>
              <a:solidFill>
                <a:schemeClr val="accent6"/>
              </a:solidFill>
            </a:endParaRPr>
          </a:p>
        </p:txBody>
      </p:sp>
      <p:sp>
        <p:nvSpPr>
          <p:cNvPr id="540" name="Google Shape;540;p30"/>
          <p:cNvSpPr txBox="1"/>
          <p:nvPr>
            <p:ph idx="1" type="subTitle"/>
          </p:nvPr>
        </p:nvSpPr>
        <p:spPr>
          <a:xfrm>
            <a:off x="1302875" y="1846375"/>
            <a:ext cx="7737900" cy="23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2"/>
                </a:solidFill>
              </a:rPr>
              <a:t>‘Comparación</a:t>
            </a:r>
            <a:r>
              <a:rPr lang="en" sz="1200">
                <a:solidFill>
                  <a:schemeClr val="accent2"/>
                </a:solidFill>
              </a:rPr>
              <a:t>’</a:t>
            </a:r>
            <a:endParaRPr sz="1200">
              <a:solidFill>
                <a:schemeClr val="accent2"/>
              </a:solidFill>
            </a:endParaRPr>
          </a:p>
          <a:p>
            <a:pPr indent="0" lvl="0" marL="449116" rtl="0" algn="l">
              <a:spcBef>
                <a:spcPts val="1000"/>
              </a:spcBef>
              <a:spcAft>
                <a:spcPts val="0"/>
              </a:spcAft>
              <a:buNone/>
            </a:pPr>
            <a:r>
              <a:rPr lang="en" sz="1200">
                <a:solidFill>
                  <a:schemeClr val="accent6"/>
                </a:solidFill>
              </a:rPr>
              <a:t>&lt;</a:t>
            </a:r>
            <a:r>
              <a:rPr lang="en" sz="1200">
                <a:solidFill>
                  <a:schemeClr val="accent1"/>
                </a:solidFill>
              </a:rPr>
              <a:t>Estos operadores se encargan de evaluar condiciones o dar </a:t>
            </a:r>
            <a:r>
              <a:rPr lang="en" sz="1200">
                <a:solidFill>
                  <a:schemeClr val="accent1"/>
                </a:solidFill>
              </a:rPr>
              <a:t>algún</a:t>
            </a:r>
            <a:r>
              <a:rPr lang="en" sz="1200">
                <a:solidFill>
                  <a:schemeClr val="accent1"/>
                </a:solidFill>
              </a:rPr>
              <a:t> </a:t>
            </a:r>
            <a:r>
              <a:rPr lang="en" sz="1200">
                <a:solidFill>
                  <a:schemeClr val="accent1"/>
                </a:solidFill>
              </a:rPr>
              <a:t>valor</a:t>
            </a:r>
            <a:r>
              <a:rPr lang="en" sz="1200">
                <a:solidFill>
                  <a:schemeClr val="accent1"/>
                </a:solidFill>
              </a:rPr>
              <a:t> ejemplo</a:t>
            </a:r>
            <a:r>
              <a:rPr lang="en" sz="1200">
                <a:solidFill>
                  <a:schemeClr val="accent3"/>
                </a:solidFill>
              </a:rPr>
              <a:t>&gt;</a:t>
            </a:r>
            <a:endParaRPr sz="1200">
              <a:solidFill>
                <a:schemeClr val="accent3"/>
              </a:solidFill>
            </a:endParaRPr>
          </a:p>
          <a:p>
            <a:pPr indent="0" lvl="0" marL="449116" rtl="0" algn="l">
              <a:spcBef>
                <a:spcPts val="1000"/>
              </a:spcBef>
              <a:spcAft>
                <a:spcPts val="0"/>
              </a:spcAft>
              <a:buNone/>
            </a:pPr>
            <a:r>
              <a:rPr lang="en" sz="1200">
                <a:solidFill>
                  <a:schemeClr val="accent3"/>
                </a:solidFill>
              </a:rPr>
              <a:t>Signo		nombre	ejemplo	¿qué hace?</a:t>
            </a:r>
            <a:endParaRPr sz="1200">
              <a:solidFill>
                <a:schemeClr val="accent3"/>
              </a:solidFill>
            </a:endParaRPr>
          </a:p>
          <a:p>
            <a:pPr indent="0" lvl="0" marL="449116" rtl="0" algn="l">
              <a:spcBef>
                <a:spcPts val="1000"/>
              </a:spcBef>
              <a:spcAft>
                <a:spcPts val="0"/>
              </a:spcAft>
              <a:buNone/>
            </a:pPr>
            <a:r>
              <a:rPr lang="en" sz="1200">
                <a:solidFill>
                  <a:schemeClr val="accent3"/>
                </a:solidFill>
              </a:rPr>
              <a:t>“=”		igual	x=o 		Le da un valor a la variable</a:t>
            </a:r>
            <a:endParaRPr sz="1200">
              <a:solidFill>
                <a:schemeClr val="accent3"/>
              </a:solidFill>
            </a:endParaRPr>
          </a:p>
          <a:p>
            <a:pPr indent="0" lvl="0" marL="449116" rtl="0" algn="l">
              <a:spcBef>
                <a:spcPts val="1000"/>
              </a:spcBef>
              <a:spcAft>
                <a:spcPts val="0"/>
              </a:spcAft>
              <a:buNone/>
            </a:pPr>
            <a:r>
              <a:rPr lang="en" sz="1200">
                <a:solidFill>
                  <a:schemeClr val="accent3"/>
                </a:solidFill>
              </a:rPr>
              <a:t>“&gt;”		Mayor	20&gt;1		20 es mayor a 1? lo cual es verdadero</a:t>
            </a:r>
            <a:endParaRPr sz="1200">
              <a:solidFill>
                <a:schemeClr val="accent3"/>
              </a:solidFill>
            </a:endParaRPr>
          </a:p>
          <a:p>
            <a:pPr indent="0" lvl="0" marL="449116" rtl="0" algn="l">
              <a:spcBef>
                <a:spcPts val="1000"/>
              </a:spcBef>
              <a:spcAft>
                <a:spcPts val="0"/>
              </a:spcAft>
              <a:buNone/>
            </a:pPr>
            <a:r>
              <a:rPr lang="en" sz="1200">
                <a:solidFill>
                  <a:schemeClr val="accent3"/>
                </a:solidFill>
              </a:rPr>
              <a:t>“&lt;”		Menor	10&lt;11	10 es menor a 11? Lo cual es verdadero</a:t>
            </a:r>
            <a:endParaRPr sz="1200">
              <a:solidFill>
                <a:schemeClr val="accent3"/>
              </a:solidFill>
            </a:endParaRPr>
          </a:p>
          <a:p>
            <a:pPr indent="0" lvl="0" marL="449116" rtl="0" algn="l">
              <a:spcBef>
                <a:spcPts val="1000"/>
              </a:spcBef>
              <a:spcAft>
                <a:spcPts val="0"/>
              </a:spcAft>
              <a:buNone/>
            </a:pPr>
            <a:r>
              <a:rPr lang="en" sz="1200">
                <a:solidFill>
                  <a:schemeClr val="accent3"/>
                </a:solidFill>
              </a:rPr>
              <a:t>“!</a:t>
            </a:r>
            <a:r>
              <a:rPr lang="en" sz="1200">
                <a:solidFill>
                  <a:schemeClr val="accent3"/>
                </a:solidFill>
              </a:rPr>
              <a:t> </a:t>
            </a:r>
            <a:r>
              <a:rPr lang="en" sz="1200">
                <a:solidFill>
                  <a:schemeClr val="accent3"/>
                </a:solidFill>
              </a:rPr>
              <a:t>=”	Diferente 2! = 3	2 es diferente a 3? Lo cual se verdadero</a:t>
            </a:r>
            <a:endParaRPr sz="1200">
              <a:solidFill>
                <a:schemeClr val="accent3"/>
              </a:solidFill>
            </a:endParaRPr>
          </a:p>
          <a:p>
            <a:pPr indent="0" lvl="0" marL="449116" rtl="0" algn="l">
              <a:spcBef>
                <a:spcPts val="1000"/>
              </a:spcBef>
              <a:spcAft>
                <a:spcPts val="0"/>
              </a:spcAft>
              <a:buNone/>
            </a:pPr>
            <a:r>
              <a:rPr lang="en">
                <a:solidFill>
                  <a:schemeClr val="accent3"/>
                </a:solidFill>
              </a:rPr>
              <a:t>“&gt; =”	</a:t>
            </a:r>
            <a:r>
              <a:rPr lang="en" sz="1200">
                <a:solidFill>
                  <a:schemeClr val="accent3"/>
                </a:solidFill>
              </a:rPr>
              <a:t>mayor o igual 10&gt; = 10 Mientras el número sea 10 o mayor es True</a:t>
            </a:r>
            <a:endParaRPr sz="1200">
              <a:solidFill>
                <a:schemeClr val="accent3"/>
              </a:solidFill>
            </a:endParaRPr>
          </a:p>
          <a:p>
            <a:pPr indent="0" lvl="0" marL="449116" rtl="0" algn="l">
              <a:spcBef>
                <a:spcPts val="1000"/>
              </a:spcBef>
              <a:spcAft>
                <a:spcPts val="0"/>
              </a:spcAft>
              <a:buNone/>
            </a:pPr>
            <a:r>
              <a:rPr lang="en" sz="1200">
                <a:solidFill>
                  <a:schemeClr val="accent3"/>
                </a:solidFill>
              </a:rPr>
              <a:t>“&lt; =”		Menor o igual  9&lt; = 9 </a:t>
            </a:r>
            <a:r>
              <a:rPr lang="en" sz="1200">
                <a:solidFill>
                  <a:schemeClr val="accent3"/>
                </a:solidFill>
              </a:rPr>
              <a:t>Mientras el número sea 9 o menor es True</a:t>
            </a:r>
            <a:endParaRPr sz="1200">
              <a:solidFill>
                <a:schemeClr val="accent3"/>
              </a:solidFill>
            </a:endParaRPr>
          </a:p>
          <a:p>
            <a:pPr indent="0" lvl="0" marL="449116" rtl="0" algn="l">
              <a:spcBef>
                <a:spcPts val="1000"/>
              </a:spcBef>
              <a:spcAft>
                <a:spcPts val="0"/>
              </a:spcAft>
              <a:buNone/>
            </a:pPr>
            <a:r>
              <a:t/>
            </a:r>
            <a:endParaRPr sz="1200">
              <a:solidFill>
                <a:schemeClr val="accent3"/>
              </a:solidFill>
            </a:endParaRPr>
          </a:p>
          <a:p>
            <a:pPr indent="0" lvl="0" marL="449116" rtl="0" algn="l">
              <a:spcBef>
                <a:spcPts val="1000"/>
              </a:spcBef>
              <a:spcAft>
                <a:spcPts val="0"/>
              </a:spcAft>
              <a:buNone/>
            </a:pPr>
            <a:r>
              <a:rPr lang="en">
                <a:solidFill>
                  <a:schemeClr val="accent3"/>
                </a:solidFill>
              </a:rPr>
              <a:t> </a:t>
            </a:r>
            <a:endParaRPr>
              <a:solidFill>
                <a:schemeClr val="accent3"/>
              </a:solidFill>
            </a:endParaRPr>
          </a:p>
          <a:p>
            <a:pPr indent="0" lvl="0" marL="449116" rtl="0" algn="l">
              <a:spcBef>
                <a:spcPts val="1000"/>
              </a:spcBef>
              <a:spcAft>
                <a:spcPts val="0"/>
              </a:spcAft>
              <a:buNone/>
            </a:pPr>
            <a:r>
              <a:t/>
            </a:r>
            <a:endParaRPr>
              <a:solidFill>
                <a:schemeClr val="accent3"/>
              </a:solidFill>
            </a:endParaRPr>
          </a:p>
        </p:txBody>
      </p:sp>
      <p:grpSp>
        <p:nvGrpSpPr>
          <p:cNvPr id="541" name="Google Shape;541;p30"/>
          <p:cNvGrpSpPr/>
          <p:nvPr/>
        </p:nvGrpSpPr>
        <p:grpSpPr>
          <a:xfrm>
            <a:off x="1084825" y="1168950"/>
            <a:ext cx="506100" cy="3431975"/>
            <a:chOff x="1084825" y="1168950"/>
            <a:chExt cx="506100" cy="3431975"/>
          </a:xfrm>
        </p:grpSpPr>
        <p:sp>
          <p:nvSpPr>
            <p:cNvPr id="542" name="Google Shape;542;p30"/>
            <p:cNvSpPr txBox="1"/>
            <p:nvPr/>
          </p:nvSpPr>
          <p:spPr>
            <a:xfrm>
              <a:off x="1084825" y="3954425"/>
              <a:ext cx="506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43" name="Google Shape;543;p30"/>
            <p:cNvCxnSpPr/>
            <p:nvPr/>
          </p:nvCxnSpPr>
          <p:spPr>
            <a:xfrm>
              <a:off x="1337875" y="1168950"/>
              <a:ext cx="0" cy="2767200"/>
            </a:xfrm>
            <a:prstGeom prst="straightConnector1">
              <a:avLst/>
            </a:prstGeom>
            <a:noFill/>
            <a:ln cap="flat" cmpd="sng" w="9525">
              <a:solidFill>
                <a:schemeClr val="accent4"/>
              </a:solidFill>
              <a:prstDash val="solid"/>
              <a:round/>
              <a:headEnd len="med" w="med" type="none"/>
              <a:tailEnd len="med" w="med" type="none"/>
            </a:ln>
          </p:spPr>
        </p:cxnSp>
      </p:grpSp>
      <p:sp>
        <p:nvSpPr>
          <p:cNvPr id="544" name="Google Shape;544;p30"/>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Python</a:t>
            </a:r>
            <a:endParaRPr sz="1400">
              <a:solidFill>
                <a:schemeClr val="accent3"/>
              </a:solidFill>
            </a:endParaRPr>
          </a:p>
        </p:txBody>
      </p:sp>
      <p:sp>
        <p:nvSpPr>
          <p:cNvPr id="545" name="Google Shape;545;p30"/>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
        <p:nvSpPr>
          <p:cNvPr id="546" name="Google Shape;546;p30"/>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1"/>
          <p:cNvSpPr txBox="1"/>
          <p:nvPr>
            <p:ph idx="1" type="subTitle"/>
          </p:nvPr>
        </p:nvSpPr>
        <p:spPr>
          <a:xfrm>
            <a:off x="1337875" y="1925700"/>
            <a:ext cx="7737900" cy="23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2"/>
                </a:solidFill>
              </a:rPr>
              <a:t>‘Lógicos’</a:t>
            </a:r>
            <a:endParaRPr sz="1200">
              <a:solidFill>
                <a:schemeClr val="accent2"/>
              </a:solidFill>
            </a:endParaRPr>
          </a:p>
          <a:p>
            <a:pPr indent="0" lvl="0" marL="449116" rtl="0" algn="l">
              <a:spcBef>
                <a:spcPts val="1000"/>
              </a:spcBef>
              <a:spcAft>
                <a:spcPts val="0"/>
              </a:spcAft>
              <a:buNone/>
            </a:pPr>
            <a:r>
              <a:rPr lang="en" sz="1200">
                <a:solidFill>
                  <a:schemeClr val="accent6"/>
                </a:solidFill>
              </a:rPr>
              <a:t>&lt;</a:t>
            </a:r>
            <a:r>
              <a:rPr lang="en" sz="1200">
                <a:solidFill>
                  <a:schemeClr val="accent1"/>
                </a:solidFill>
              </a:rPr>
              <a:t>Estos operadores se encargan de </a:t>
            </a:r>
            <a:r>
              <a:rPr lang="en" sz="1200">
                <a:solidFill>
                  <a:schemeClr val="accent1"/>
                </a:solidFill>
              </a:rPr>
              <a:t>combinar</a:t>
            </a:r>
            <a:r>
              <a:rPr lang="en" sz="1200">
                <a:solidFill>
                  <a:schemeClr val="accent1"/>
                </a:solidFill>
              </a:rPr>
              <a:t> los valores booleanos para definir si son verdaderos o falsos</a:t>
            </a:r>
            <a:r>
              <a:rPr lang="en" sz="1200">
                <a:solidFill>
                  <a:schemeClr val="accent3"/>
                </a:solidFill>
              </a:rPr>
              <a:t>&gt;</a:t>
            </a:r>
            <a:endParaRPr sz="1200">
              <a:solidFill>
                <a:schemeClr val="accent3"/>
              </a:solidFill>
            </a:endParaRPr>
          </a:p>
          <a:p>
            <a:pPr indent="0" lvl="0" marL="449116" rtl="0" algn="l">
              <a:spcBef>
                <a:spcPts val="1000"/>
              </a:spcBef>
              <a:spcAft>
                <a:spcPts val="0"/>
              </a:spcAft>
              <a:buNone/>
            </a:pPr>
            <a:r>
              <a:rPr lang="en" sz="1200">
                <a:solidFill>
                  <a:schemeClr val="accent3"/>
                </a:solidFill>
              </a:rPr>
              <a:t>Operador</a:t>
            </a:r>
            <a:endParaRPr sz="1200">
              <a:solidFill>
                <a:schemeClr val="accent3"/>
              </a:solidFill>
            </a:endParaRPr>
          </a:p>
          <a:p>
            <a:pPr indent="0" lvl="0" marL="449116" rtl="0" algn="l">
              <a:spcBef>
                <a:spcPts val="1000"/>
              </a:spcBef>
              <a:spcAft>
                <a:spcPts val="0"/>
              </a:spcAft>
              <a:buNone/>
            </a:pPr>
            <a:r>
              <a:rPr lang="en" sz="1200">
                <a:solidFill>
                  <a:schemeClr val="accent3"/>
                </a:solidFill>
              </a:rPr>
              <a:t>NOT	Cuando se </a:t>
            </a:r>
            <a:r>
              <a:rPr lang="en" sz="1200">
                <a:solidFill>
                  <a:schemeClr val="accent3"/>
                </a:solidFill>
              </a:rPr>
              <a:t>evalúa</a:t>
            </a:r>
            <a:r>
              <a:rPr lang="en" sz="1200">
                <a:solidFill>
                  <a:schemeClr val="accent3"/>
                </a:solidFill>
              </a:rPr>
              <a:t> una condición este operador cambia el valor booleano ejemplo:</a:t>
            </a:r>
            <a:endParaRPr sz="1200">
              <a:solidFill>
                <a:schemeClr val="accent3"/>
              </a:solidFill>
            </a:endParaRPr>
          </a:p>
          <a:p>
            <a:pPr indent="0" lvl="0" marL="449116" rtl="0" algn="l">
              <a:spcBef>
                <a:spcPts val="1000"/>
              </a:spcBef>
              <a:spcAft>
                <a:spcPts val="0"/>
              </a:spcAft>
              <a:buNone/>
            </a:pPr>
            <a:r>
              <a:rPr lang="en" sz="1200">
                <a:solidFill>
                  <a:schemeClr val="accent3"/>
                </a:solidFill>
              </a:rPr>
              <a:t>NOT(10&gt;3) Esto es verdadero pero el NOT lo cambia a Falso</a:t>
            </a:r>
            <a:endParaRPr sz="1200">
              <a:solidFill>
                <a:schemeClr val="accent3"/>
              </a:solidFill>
            </a:endParaRPr>
          </a:p>
          <a:p>
            <a:pPr indent="0" lvl="0" marL="449116" rtl="0" algn="l">
              <a:spcBef>
                <a:spcPts val="1000"/>
              </a:spcBef>
              <a:spcAft>
                <a:spcPts val="0"/>
              </a:spcAft>
              <a:buNone/>
            </a:pPr>
            <a:r>
              <a:rPr lang="en" sz="1200">
                <a:solidFill>
                  <a:schemeClr val="accent3"/>
                </a:solidFill>
              </a:rPr>
              <a:t>AND evalúa condiciones, este operador suma condiciones por ejemplo</a:t>
            </a:r>
            <a:endParaRPr sz="1200">
              <a:solidFill>
                <a:schemeClr val="accent3"/>
              </a:solidFill>
            </a:endParaRPr>
          </a:p>
          <a:p>
            <a:pPr indent="0" lvl="0" marL="449116" rtl="0" algn="l">
              <a:spcBef>
                <a:spcPts val="1000"/>
              </a:spcBef>
              <a:spcAft>
                <a:spcPts val="0"/>
              </a:spcAft>
              <a:buNone/>
            </a:pPr>
            <a:r>
              <a:rPr lang="en" sz="1200">
                <a:solidFill>
                  <a:schemeClr val="accent3"/>
                </a:solidFill>
              </a:rPr>
              <a:t>10&gt;3 AND 10&lt;11 las dos </a:t>
            </a:r>
            <a:r>
              <a:rPr lang="en" sz="1200">
                <a:solidFill>
                  <a:schemeClr val="accent3"/>
                </a:solidFill>
              </a:rPr>
              <a:t>condiciones</a:t>
            </a:r>
            <a:r>
              <a:rPr lang="en" sz="1200">
                <a:solidFill>
                  <a:schemeClr val="accent3"/>
                </a:solidFill>
              </a:rPr>
              <a:t> dan verdadero por ende el resultado es verdadero</a:t>
            </a:r>
            <a:endParaRPr sz="1200">
              <a:solidFill>
                <a:schemeClr val="accent3"/>
              </a:solidFill>
            </a:endParaRPr>
          </a:p>
          <a:p>
            <a:pPr indent="0" lvl="0" marL="449116" rtl="0" algn="l">
              <a:spcBef>
                <a:spcPts val="1000"/>
              </a:spcBef>
              <a:spcAft>
                <a:spcPts val="0"/>
              </a:spcAft>
              <a:buNone/>
            </a:pPr>
            <a:r>
              <a:rPr lang="en" sz="1200">
                <a:solidFill>
                  <a:schemeClr val="accent3"/>
                </a:solidFill>
              </a:rPr>
              <a:t>1era condición		2da condición		Valor Booleano</a:t>
            </a:r>
            <a:endParaRPr sz="1200">
              <a:solidFill>
                <a:schemeClr val="accent3"/>
              </a:solidFill>
            </a:endParaRPr>
          </a:p>
          <a:p>
            <a:pPr indent="0" lvl="0" marL="449116" rtl="0" algn="l">
              <a:spcBef>
                <a:spcPts val="1000"/>
              </a:spcBef>
              <a:spcAft>
                <a:spcPts val="0"/>
              </a:spcAft>
              <a:buNone/>
            </a:pPr>
            <a:r>
              <a:rPr lang="en" sz="1200">
                <a:solidFill>
                  <a:schemeClr val="accent3"/>
                </a:solidFill>
              </a:rPr>
              <a:t>True 		AND 		True = 			True</a:t>
            </a:r>
            <a:endParaRPr sz="1200">
              <a:solidFill>
                <a:schemeClr val="accent3"/>
              </a:solidFill>
            </a:endParaRPr>
          </a:p>
          <a:p>
            <a:pPr indent="0" lvl="0" marL="449116" rtl="0" algn="l">
              <a:spcBef>
                <a:spcPts val="1000"/>
              </a:spcBef>
              <a:spcAft>
                <a:spcPts val="0"/>
              </a:spcAft>
              <a:buNone/>
            </a:pPr>
            <a:r>
              <a:rPr lang="en" sz="1200">
                <a:solidFill>
                  <a:schemeClr val="accent3"/>
                </a:solidFill>
              </a:rPr>
              <a:t>True 		AND 		False = 			True</a:t>
            </a:r>
            <a:endParaRPr sz="1200">
              <a:solidFill>
                <a:schemeClr val="accent3"/>
              </a:solidFill>
            </a:endParaRPr>
          </a:p>
          <a:p>
            <a:pPr indent="0" lvl="0" marL="449116" rtl="0" algn="l">
              <a:spcBef>
                <a:spcPts val="1000"/>
              </a:spcBef>
              <a:spcAft>
                <a:spcPts val="0"/>
              </a:spcAft>
              <a:buNone/>
            </a:pPr>
            <a:r>
              <a:rPr lang="en" sz="1200">
                <a:solidFill>
                  <a:schemeClr val="accent3"/>
                </a:solidFill>
              </a:rPr>
              <a:t>False 	AND 		False = 			False</a:t>
            </a:r>
            <a:endParaRPr sz="1200">
              <a:solidFill>
                <a:schemeClr val="accent3"/>
              </a:solidFill>
            </a:endParaRPr>
          </a:p>
          <a:p>
            <a:pPr indent="0" lvl="0" marL="449116" rtl="0" algn="l">
              <a:spcBef>
                <a:spcPts val="1000"/>
              </a:spcBef>
              <a:spcAft>
                <a:spcPts val="0"/>
              </a:spcAft>
              <a:buNone/>
            </a:pPr>
            <a:r>
              <a:t/>
            </a:r>
            <a:endParaRPr sz="1200">
              <a:solidFill>
                <a:schemeClr val="accent3"/>
              </a:solidFill>
            </a:endParaRPr>
          </a:p>
          <a:p>
            <a:pPr indent="0" lvl="0" marL="449116" rtl="0" algn="l">
              <a:spcBef>
                <a:spcPts val="1000"/>
              </a:spcBef>
              <a:spcAft>
                <a:spcPts val="0"/>
              </a:spcAft>
              <a:buNone/>
            </a:pPr>
            <a:r>
              <a:t/>
            </a:r>
            <a:endParaRPr sz="1200">
              <a:solidFill>
                <a:schemeClr val="accent3"/>
              </a:solidFill>
            </a:endParaRPr>
          </a:p>
          <a:p>
            <a:pPr indent="0" lvl="0" marL="449116" rtl="0" algn="l">
              <a:spcBef>
                <a:spcPts val="1000"/>
              </a:spcBef>
              <a:spcAft>
                <a:spcPts val="0"/>
              </a:spcAft>
              <a:buNone/>
            </a:pPr>
            <a:r>
              <a:rPr lang="en">
                <a:solidFill>
                  <a:schemeClr val="accent3"/>
                </a:solidFill>
              </a:rPr>
              <a:t> </a:t>
            </a:r>
            <a:endParaRPr>
              <a:solidFill>
                <a:schemeClr val="accent3"/>
              </a:solidFill>
            </a:endParaRPr>
          </a:p>
          <a:p>
            <a:pPr indent="0" lvl="0" marL="449116" rtl="0" algn="l">
              <a:spcBef>
                <a:spcPts val="1000"/>
              </a:spcBef>
              <a:spcAft>
                <a:spcPts val="0"/>
              </a:spcAft>
              <a:buNone/>
            </a:pPr>
            <a:r>
              <a:t/>
            </a:r>
            <a:endParaRPr>
              <a:solidFill>
                <a:schemeClr val="accent3"/>
              </a:solidFill>
            </a:endParaRPr>
          </a:p>
        </p:txBody>
      </p:sp>
      <p:cxnSp>
        <p:nvCxnSpPr>
          <p:cNvPr id="552" name="Google Shape;552;p31"/>
          <p:cNvCxnSpPr/>
          <p:nvPr/>
        </p:nvCxnSpPr>
        <p:spPr>
          <a:xfrm>
            <a:off x="1337875" y="1168950"/>
            <a:ext cx="0" cy="2767200"/>
          </a:xfrm>
          <a:prstGeom prst="straightConnector1">
            <a:avLst/>
          </a:prstGeom>
          <a:noFill/>
          <a:ln cap="flat" cmpd="sng" w="9525">
            <a:solidFill>
              <a:schemeClr val="accent4"/>
            </a:solidFill>
            <a:prstDash val="solid"/>
            <a:round/>
            <a:headEnd len="med" w="med" type="none"/>
            <a:tailEnd len="med" w="med" type="none"/>
          </a:ln>
        </p:spPr>
      </p:cxnSp>
      <p:sp>
        <p:nvSpPr>
          <p:cNvPr id="553" name="Google Shape;553;p31"/>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Python</a:t>
            </a:r>
            <a:endParaRPr sz="1400">
              <a:solidFill>
                <a:schemeClr val="accent3"/>
              </a:solidFill>
            </a:endParaRPr>
          </a:p>
        </p:txBody>
      </p:sp>
      <p:sp>
        <p:nvSpPr>
          <p:cNvPr id="554" name="Google Shape;554;p31"/>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
        <p:nvSpPr>
          <p:cNvPr id="555" name="Google Shape;555;p31"/>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2"/>
          <p:cNvSpPr txBox="1"/>
          <p:nvPr>
            <p:ph idx="1" type="subTitle"/>
          </p:nvPr>
        </p:nvSpPr>
        <p:spPr>
          <a:xfrm>
            <a:off x="1337875" y="1925700"/>
            <a:ext cx="7737900" cy="23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2"/>
                </a:solidFill>
              </a:rPr>
              <a:t>‘Lógicos’</a:t>
            </a:r>
            <a:endParaRPr sz="1200">
              <a:solidFill>
                <a:schemeClr val="accent3"/>
              </a:solidFill>
            </a:endParaRPr>
          </a:p>
          <a:p>
            <a:pPr indent="0" lvl="0" marL="449116" rtl="0" algn="l">
              <a:spcBef>
                <a:spcPts val="1000"/>
              </a:spcBef>
              <a:spcAft>
                <a:spcPts val="0"/>
              </a:spcAft>
              <a:buNone/>
            </a:pPr>
            <a:r>
              <a:rPr lang="en" sz="1200">
                <a:solidFill>
                  <a:schemeClr val="accent3"/>
                </a:solidFill>
              </a:rPr>
              <a:t>Or </a:t>
            </a:r>
            <a:r>
              <a:rPr lang="en" sz="1200">
                <a:solidFill>
                  <a:schemeClr val="accent3"/>
                </a:solidFill>
              </a:rPr>
              <a:t>evalúa</a:t>
            </a:r>
            <a:r>
              <a:rPr lang="en" sz="1200">
                <a:solidFill>
                  <a:schemeClr val="accent3"/>
                </a:solidFill>
              </a:rPr>
              <a:t> si alguna de las condiciones es verdadera por ejemplo 10&gt;2 or 10&gt;11 aquí la primera condición es verdadera pero la segunda falsa entonces el valor booleano final es verdadero ya que una condición es verdadera</a:t>
            </a:r>
            <a:endParaRPr sz="1200">
              <a:solidFill>
                <a:schemeClr val="accent3"/>
              </a:solidFill>
            </a:endParaRPr>
          </a:p>
          <a:p>
            <a:pPr indent="0" lvl="0" marL="449116" rtl="0" algn="l">
              <a:spcBef>
                <a:spcPts val="1000"/>
              </a:spcBef>
              <a:spcAft>
                <a:spcPts val="0"/>
              </a:spcAft>
              <a:buNone/>
            </a:pPr>
            <a:r>
              <a:rPr lang="en" sz="1200">
                <a:solidFill>
                  <a:schemeClr val="accent3"/>
                </a:solidFill>
              </a:rPr>
              <a:t>1era condición		2da condición		Valor Booleano</a:t>
            </a:r>
            <a:endParaRPr sz="1200">
              <a:solidFill>
                <a:schemeClr val="accent3"/>
              </a:solidFill>
            </a:endParaRPr>
          </a:p>
          <a:p>
            <a:pPr indent="0" lvl="0" marL="449116" rtl="0" algn="l">
              <a:spcBef>
                <a:spcPts val="1000"/>
              </a:spcBef>
              <a:spcAft>
                <a:spcPts val="0"/>
              </a:spcAft>
              <a:buNone/>
            </a:pPr>
            <a:r>
              <a:rPr lang="en" sz="1200">
                <a:solidFill>
                  <a:schemeClr val="accent3"/>
                </a:solidFill>
              </a:rPr>
              <a:t>True 		OR		True = 			True</a:t>
            </a:r>
            <a:endParaRPr sz="1200">
              <a:solidFill>
                <a:schemeClr val="accent3"/>
              </a:solidFill>
            </a:endParaRPr>
          </a:p>
          <a:p>
            <a:pPr indent="0" lvl="0" marL="449116" rtl="0" algn="l">
              <a:spcBef>
                <a:spcPts val="1000"/>
              </a:spcBef>
              <a:spcAft>
                <a:spcPts val="0"/>
              </a:spcAft>
              <a:buNone/>
            </a:pPr>
            <a:r>
              <a:rPr lang="en" sz="1200">
                <a:solidFill>
                  <a:schemeClr val="accent3"/>
                </a:solidFill>
              </a:rPr>
              <a:t>True 		OR		False = 			True</a:t>
            </a:r>
            <a:endParaRPr sz="1200">
              <a:solidFill>
                <a:schemeClr val="accent3"/>
              </a:solidFill>
            </a:endParaRPr>
          </a:p>
          <a:p>
            <a:pPr indent="0" lvl="0" marL="449116" rtl="0" algn="l">
              <a:spcBef>
                <a:spcPts val="1000"/>
              </a:spcBef>
              <a:spcAft>
                <a:spcPts val="0"/>
              </a:spcAft>
              <a:buNone/>
            </a:pPr>
            <a:r>
              <a:rPr lang="en" sz="1200">
                <a:solidFill>
                  <a:schemeClr val="accent3"/>
                </a:solidFill>
              </a:rPr>
              <a:t>False 	OR 		False = 			False</a:t>
            </a:r>
            <a:endParaRPr sz="1200">
              <a:solidFill>
                <a:schemeClr val="accent3"/>
              </a:solidFill>
            </a:endParaRPr>
          </a:p>
          <a:p>
            <a:pPr indent="0" lvl="0" marL="449116" rtl="0" algn="l">
              <a:spcBef>
                <a:spcPts val="1000"/>
              </a:spcBef>
              <a:spcAft>
                <a:spcPts val="0"/>
              </a:spcAft>
              <a:buNone/>
            </a:pPr>
            <a:r>
              <a:t/>
            </a:r>
            <a:endParaRPr sz="1200">
              <a:solidFill>
                <a:schemeClr val="accent3"/>
              </a:solidFill>
            </a:endParaRPr>
          </a:p>
          <a:p>
            <a:pPr indent="0" lvl="0" marL="449116" rtl="0" algn="l">
              <a:spcBef>
                <a:spcPts val="1000"/>
              </a:spcBef>
              <a:spcAft>
                <a:spcPts val="0"/>
              </a:spcAft>
              <a:buNone/>
            </a:pPr>
            <a:r>
              <a:t/>
            </a:r>
            <a:endParaRPr sz="1200">
              <a:solidFill>
                <a:schemeClr val="accent3"/>
              </a:solidFill>
            </a:endParaRPr>
          </a:p>
          <a:p>
            <a:pPr indent="0" lvl="0" marL="449116" rtl="0" algn="l">
              <a:spcBef>
                <a:spcPts val="1000"/>
              </a:spcBef>
              <a:spcAft>
                <a:spcPts val="0"/>
              </a:spcAft>
              <a:buNone/>
            </a:pPr>
            <a:r>
              <a:t/>
            </a:r>
            <a:endParaRPr sz="1200">
              <a:solidFill>
                <a:schemeClr val="accent3"/>
              </a:solidFill>
            </a:endParaRPr>
          </a:p>
          <a:p>
            <a:pPr indent="0" lvl="0" marL="449116" rtl="0" algn="l">
              <a:spcBef>
                <a:spcPts val="1000"/>
              </a:spcBef>
              <a:spcAft>
                <a:spcPts val="0"/>
              </a:spcAft>
              <a:buNone/>
            </a:pPr>
            <a:r>
              <a:rPr lang="en">
                <a:solidFill>
                  <a:schemeClr val="accent3"/>
                </a:solidFill>
              </a:rPr>
              <a:t> </a:t>
            </a:r>
            <a:endParaRPr>
              <a:solidFill>
                <a:schemeClr val="accent3"/>
              </a:solidFill>
            </a:endParaRPr>
          </a:p>
          <a:p>
            <a:pPr indent="0" lvl="0" marL="449116" rtl="0" algn="l">
              <a:spcBef>
                <a:spcPts val="1000"/>
              </a:spcBef>
              <a:spcAft>
                <a:spcPts val="0"/>
              </a:spcAft>
              <a:buNone/>
            </a:pPr>
            <a:r>
              <a:t/>
            </a:r>
            <a:endParaRPr>
              <a:solidFill>
                <a:schemeClr val="accent3"/>
              </a:solidFill>
            </a:endParaRPr>
          </a:p>
        </p:txBody>
      </p:sp>
      <p:cxnSp>
        <p:nvCxnSpPr>
          <p:cNvPr id="561" name="Google Shape;561;p32"/>
          <p:cNvCxnSpPr/>
          <p:nvPr/>
        </p:nvCxnSpPr>
        <p:spPr>
          <a:xfrm>
            <a:off x="1337875" y="1168950"/>
            <a:ext cx="0" cy="2767200"/>
          </a:xfrm>
          <a:prstGeom prst="straightConnector1">
            <a:avLst/>
          </a:prstGeom>
          <a:noFill/>
          <a:ln cap="flat" cmpd="sng" w="9525">
            <a:solidFill>
              <a:schemeClr val="accent4"/>
            </a:solidFill>
            <a:prstDash val="solid"/>
            <a:round/>
            <a:headEnd len="med" w="med" type="none"/>
            <a:tailEnd len="med" w="med" type="none"/>
          </a:ln>
        </p:spPr>
      </p:cxnSp>
      <p:sp>
        <p:nvSpPr>
          <p:cNvPr id="562" name="Google Shape;562;p32"/>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Python</a:t>
            </a:r>
            <a:endParaRPr sz="1400">
              <a:solidFill>
                <a:schemeClr val="accent3"/>
              </a:solidFill>
            </a:endParaRPr>
          </a:p>
        </p:txBody>
      </p:sp>
      <p:sp>
        <p:nvSpPr>
          <p:cNvPr id="563" name="Google Shape;563;p32"/>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
        <p:nvSpPr>
          <p:cNvPr id="564" name="Google Shape;564;p32"/>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3"/>
          <p:cNvSpPr txBox="1"/>
          <p:nvPr>
            <p:ph idx="1" type="subTitle"/>
          </p:nvPr>
        </p:nvSpPr>
        <p:spPr>
          <a:xfrm>
            <a:off x="1337875" y="1925700"/>
            <a:ext cx="7737900" cy="282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accent2"/>
                </a:solidFill>
              </a:rPr>
              <a:t>‘Aritmeticos’</a:t>
            </a:r>
            <a:endParaRPr sz="1200">
              <a:solidFill>
                <a:schemeClr val="accent3"/>
              </a:solidFill>
            </a:endParaRPr>
          </a:p>
          <a:p>
            <a:pPr indent="0" lvl="0" marL="449116" rtl="0" algn="l">
              <a:spcBef>
                <a:spcPts val="1000"/>
              </a:spcBef>
              <a:spcAft>
                <a:spcPts val="0"/>
              </a:spcAft>
              <a:buNone/>
            </a:pPr>
            <a:r>
              <a:rPr lang="en" sz="1200">
                <a:solidFill>
                  <a:schemeClr val="accent3"/>
                </a:solidFill>
              </a:rPr>
              <a:t>Estos operadores se encargan de poder hacer operaciones </a:t>
            </a:r>
            <a:r>
              <a:rPr lang="en" sz="1200">
                <a:solidFill>
                  <a:schemeClr val="accent3"/>
                </a:solidFill>
              </a:rPr>
              <a:t>matemáticas</a:t>
            </a:r>
            <a:r>
              <a:rPr lang="en" sz="1200">
                <a:solidFill>
                  <a:schemeClr val="accent3"/>
                </a:solidFill>
              </a:rPr>
              <a:t> en el </a:t>
            </a:r>
            <a:r>
              <a:rPr lang="en" sz="1200">
                <a:solidFill>
                  <a:schemeClr val="accent3"/>
                </a:solidFill>
              </a:rPr>
              <a:t>código</a:t>
            </a:r>
            <a:endParaRPr sz="1200">
              <a:solidFill>
                <a:schemeClr val="accent3"/>
              </a:solidFill>
            </a:endParaRPr>
          </a:p>
          <a:p>
            <a:pPr indent="0" lvl="0" marL="449116" rtl="0" algn="l">
              <a:spcBef>
                <a:spcPts val="1000"/>
              </a:spcBef>
              <a:spcAft>
                <a:spcPts val="0"/>
              </a:spcAft>
              <a:buNone/>
            </a:pPr>
            <a:r>
              <a:rPr lang="en" sz="1200">
                <a:solidFill>
                  <a:schemeClr val="accent3"/>
                </a:solidFill>
              </a:rPr>
              <a:t>Símbolo</a:t>
            </a:r>
            <a:r>
              <a:rPr lang="en" sz="1200">
                <a:solidFill>
                  <a:schemeClr val="accent3"/>
                </a:solidFill>
              </a:rPr>
              <a:t>	Nombre 	Ejemplo</a:t>
            </a:r>
            <a:endParaRPr sz="1200">
              <a:solidFill>
                <a:schemeClr val="accent3"/>
              </a:solidFill>
            </a:endParaRPr>
          </a:p>
          <a:p>
            <a:pPr indent="0" lvl="0" marL="449116" rtl="0" algn="l">
              <a:spcBef>
                <a:spcPts val="1000"/>
              </a:spcBef>
              <a:spcAft>
                <a:spcPts val="0"/>
              </a:spcAft>
              <a:buNone/>
            </a:pPr>
            <a:r>
              <a:rPr lang="en" sz="1200">
                <a:solidFill>
                  <a:schemeClr val="accent3"/>
                </a:solidFill>
              </a:rPr>
              <a:t>+		Suma		2+2=4</a:t>
            </a:r>
            <a:endParaRPr sz="1200">
              <a:solidFill>
                <a:schemeClr val="accent3"/>
              </a:solidFill>
            </a:endParaRPr>
          </a:p>
          <a:p>
            <a:pPr indent="0" lvl="0" marL="449116" rtl="0" algn="l">
              <a:spcBef>
                <a:spcPts val="1000"/>
              </a:spcBef>
              <a:spcAft>
                <a:spcPts val="0"/>
              </a:spcAft>
              <a:buNone/>
            </a:pPr>
            <a:r>
              <a:rPr lang="en" sz="1200">
                <a:solidFill>
                  <a:schemeClr val="accent3"/>
                </a:solidFill>
              </a:rPr>
              <a:t>-		Resta	2-2=0</a:t>
            </a:r>
            <a:endParaRPr sz="1200">
              <a:solidFill>
                <a:schemeClr val="accent3"/>
              </a:solidFill>
            </a:endParaRPr>
          </a:p>
          <a:p>
            <a:pPr indent="0" lvl="0" marL="449116" rtl="0" algn="l">
              <a:spcBef>
                <a:spcPts val="1000"/>
              </a:spcBef>
              <a:spcAft>
                <a:spcPts val="0"/>
              </a:spcAft>
              <a:buNone/>
            </a:pPr>
            <a:r>
              <a:rPr lang="en" sz="1200">
                <a:solidFill>
                  <a:schemeClr val="accent3"/>
                </a:solidFill>
              </a:rPr>
              <a:t>*		Multiplicacion 2*3=6</a:t>
            </a:r>
            <a:endParaRPr sz="1200">
              <a:solidFill>
                <a:schemeClr val="accent3"/>
              </a:solidFill>
            </a:endParaRPr>
          </a:p>
          <a:p>
            <a:pPr indent="0" lvl="0" marL="449116" rtl="0" algn="l">
              <a:spcBef>
                <a:spcPts val="1000"/>
              </a:spcBef>
              <a:spcAft>
                <a:spcPts val="0"/>
              </a:spcAft>
              <a:buNone/>
            </a:pPr>
            <a:r>
              <a:rPr lang="en" sz="1200">
                <a:solidFill>
                  <a:schemeClr val="accent3"/>
                </a:solidFill>
              </a:rPr>
              <a:t>/		División  10/5=2</a:t>
            </a:r>
            <a:endParaRPr sz="1200">
              <a:solidFill>
                <a:schemeClr val="accent3"/>
              </a:solidFill>
            </a:endParaRPr>
          </a:p>
          <a:p>
            <a:pPr indent="0" lvl="0" marL="449116" rtl="0" algn="l">
              <a:spcBef>
                <a:spcPts val="1000"/>
              </a:spcBef>
              <a:spcAft>
                <a:spcPts val="0"/>
              </a:spcAft>
              <a:buNone/>
            </a:pPr>
            <a:r>
              <a:rPr lang="en" sz="1200">
                <a:solidFill>
                  <a:schemeClr val="accent3"/>
                </a:solidFill>
              </a:rPr>
              <a:t>%		Resto	11%3=2 (lo que resta de la división)</a:t>
            </a:r>
            <a:endParaRPr sz="1200">
              <a:solidFill>
                <a:schemeClr val="accent3"/>
              </a:solidFill>
            </a:endParaRPr>
          </a:p>
          <a:p>
            <a:pPr indent="0" lvl="0" marL="449116" rtl="0" algn="l">
              <a:spcBef>
                <a:spcPts val="1000"/>
              </a:spcBef>
              <a:spcAft>
                <a:spcPts val="0"/>
              </a:spcAft>
              <a:buNone/>
            </a:pPr>
            <a:r>
              <a:t/>
            </a:r>
            <a:endParaRPr sz="1200">
              <a:solidFill>
                <a:schemeClr val="accent3"/>
              </a:solidFill>
            </a:endParaRPr>
          </a:p>
          <a:p>
            <a:pPr indent="0" lvl="0" marL="0" rtl="0" algn="l">
              <a:spcBef>
                <a:spcPts val="0"/>
              </a:spcBef>
              <a:spcAft>
                <a:spcPts val="0"/>
              </a:spcAft>
              <a:buNone/>
            </a:pPr>
            <a:r>
              <a:rPr lang="en" sz="1200">
                <a:solidFill>
                  <a:schemeClr val="accent2"/>
                </a:solidFill>
              </a:rPr>
              <a:t>‘Tipos de Datos’</a:t>
            </a:r>
            <a:endParaRPr sz="1200">
              <a:solidFill>
                <a:schemeClr val="accent3"/>
              </a:solidFill>
            </a:endParaRPr>
          </a:p>
          <a:p>
            <a:pPr indent="0" lvl="0" marL="449116" rtl="0" algn="l">
              <a:spcBef>
                <a:spcPts val="1000"/>
              </a:spcBef>
              <a:spcAft>
                <a:spcPts val="0"/>
              </a:spcAft>
              <a:buNone/>
            </a:pPr>
            <a:r>
              <a:rPr lang="en" sz="1200">
                <a:solidFill>
                  <a:schemeClr val="accent3"/>
                </a:solidFill>
              </a:rPr>
              <a:t>str() 	texto</a:t>
            </a:r>
            <a:endParaRPr sz="1200">
              <a:solidFill>
                <a:schemeClr val="accent3"/>
              </a:solidFill>
            </a:endParaRPr>
          </a:p>
          <a:p>
            <a:pPr indent="0" lvl="0" marL="449116" rtl="0" algn="l">
              <a:spcBef>
                <a:spcPts val="1200"/>
              </a:spcBef>
              <a:spcAft>
                <a:spcPts val="0"/>
              </a:spcAft>
              <a:buNone/>
            </a:pPr>
            <a:r>
              <a:rPr lang="en" sz="1200">
                <a:solidFill>
                  <a:schemeClr val="accent3"/>
                </a:solidFill>
              </a:rPr>
              <a:t>int()   numero entero</a:t>
            </a:r>
            <a:endParaRPr sz="1200">
              <a:solidFill>
                <a:schemeClr val="accent3"/>
              </a:solidFill>
            </a:endParaRPr>
          </a:p>
          <a:p>
            <a:pPr indent="0" lvl="0" marL="449116" rtl="0" algn="l">
              <a:spcBef>
                <a:spcPts val="1200"/>
              </a:spcBef>
              <a:spcAft>
                <a:spcPts val="0"/>
              </a:spcAft>
              <a:buNone/>
            </a:pPr>
            <a:r>
              <a:rPr lang="en" sz="1200">
                <a:solidFill>
                  <a:schemeClr val="accent3"/>
                </a:solidFill>
              </a:rPr>
              <a:t>float()  numero con decimal</a:t>
            </a:r>
            <a:endParaRPr sz="1200">
              <a:solidFill>
                <a:schemeClr val="accent3"/>
              </a:solidFill>
            </a:endParaRPr>
          </a:p>
          <a:p>
            <a:pPr indent="0" lvl="0" marL="449116" rtl="0" algn="l">
              <a:spcBef>
                <a:spcPts val="1200"/>
              </a:spcBef>
              <a:spcAft>
                <a:spcPts val="0"/>
              </a:spcAft>
              <a:buNone/>
            </a:pPr>
            <a:r>
              <a:t/>
            </a:r>
            <a:endParaRPr sz="1200">
              <a:solidFill>
                <a:schemeClr val="accent3"/>
              </a:solidFill>
            </a:endParaRPr>
          </a:p>
          <a:p>
            <a:pPr indent="0" lvl="0" marL="449116" rtl="0" algn="l">
              <a:spcBef>
                <a:spcPts val="1000"/>
              </a:spcBef>
              <a:spcAft>
                <a:spcPts val="0"/>
              </a:spcAft>
              <a:buNone/>
            </a:pPr>
            <a:r>
              <a:rPr lang="en">
                <a:solidFill>
                  <a:schemeClr val="accent3"/>
                </a:solidFill>
              </a:rPr>
              <a:t> </a:t>
            </a:r>
            <a:endParaRPr sz="1200">
              <a:solidFill>
                <a:schemeClr val="accent3"/>
              </a:solidFill>
            </a:endParaRPr>
          </a:p>
          <a:p>
            <a:pPr indent="0" lvl="0" marL="449116" rtl="0" algn="l">
              <a:spcBef>
                <a:spcPts val="1000"/>
              </a:spcBef>
              <a:spcAft>
                <a:spcPts val="0"/>
              </a:spcAft>
              <a:buNone/>
            </a:pPr>
            <a:r>
              <a:t/>
            </a:r>
            <a:endParaRPr sz="1200">
              <a:solidFill>
                <a:schemeClr val="accent3"/>
              </a:solidFill>
            </a:endParaRPr>
          </a:p>
          <a:p>
            <a:pPr indent="0" lvl="0" marL="449116" rtl="0" algn="l">
              <a:spcBef>
                <a:spcPts val="1000"/>
              </a:spcBef>
              <a:spcAft>
                <a:spcPts val="0"/>
              </a:spcAft>
              <a:buNone/>
            </a:pPr>
            <a:r>
              <a:t/>
            </a:r>
            <a:endParaRPr>
              <a:solidFill>
                <a:schemeClr val="accent3"/>
              </a:solidFill>
            </a:endParaRPr>
          </a:p>
        </p:txBody>
      </p:sp>
      <p:cxnSp>
        <p:nvCxnSpPr>
          <p:cNvPr id="570" name="Google Shape;570;p33"/>
          <p:cNvCxnSpPr/>
          <p:nvPr/>
        </p:nvCxnSpPr>
        <p:spPr>
          <a:xfrm>
            <a:off x="1337875" y="1168950"/>
            <a:ext cx="0" cy="2767200"/>
          </a:xfrm>
          <a:prstGeom prst="straightConnector1">
            <a:avLst/>
          </a:prstGeom>
          <a:noFill/>
          <a:ln cap="flat" cmpd="sng" w="9525">
            <a:solidFill>
              <a:schemeClr val="accent4"/>
            </a:solidFill>
            <a:prstDash val="solid"/>
            <a:round/>
            <a:headEnd len="med" w="med" type="none"/>
            <a:tailEnd len="med" w="med" type="none"/>
          </a:ln>
        </p:spPr>
      </p:cxnSp>
      <p:sp>
        <p:nvSpPr>
          <p:cNvPr id="571" name="Google Shape;571;p33"/>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Python</a:t>
            </a:r>
            <a:endParaRPr sz="1400">
              <a:solidFill>
                <a:schemeClr val="accent3"/>
              </a:solidFill>
            </a:endParaRPr>
          </a:p>
        </p:txBody>
      </p:sp>
      <p:sp>
        <p:nvSpPr>
          <p:cNvPr id="572" name="Google Shape;572;p33"/>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
        <p:nvSpPr>
          <p:cNvPr id="573" name="Google Shape;573;p33"/>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Operadores</a:t>
            </a:r>
            <a:endParaRPr sz="1400">
              <a:solidFill>
                <a:schemeClr val="accent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