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media/image10.svg" ContentType="image/svg+xml"/>
  <Override PartName="/ppt/media/image12.svg" ContentType="image/svg+xml"/>
  <Override PartName="/ppt/media/image14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7" r:id="rId13"/>
    <p:sldId id="277" r:id="rId14"/>
    <p:sldId id="268" r:id="rId15"/>
    <p:sldId id="270" r:id="rId16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 showGuides="1">
      <p:cViewPr varScale="1">
        <p:scale>
          <a:sx n="56" d="100"/>
          <a:sy n="56" d="100"/>
        </p:scale>
        <p:origin x="28" y="80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9.xml"/><Relationship Id="rId24" Type="http://schemas.openxmlformats.org/officeDocument/2006/relationships/customXml" Target="../customXml/item3.xml"/><Relationship Id="rId23" Type="http://schemas.openxmlformats.org/officeDocument/2006/relationships/customXml" Target="../customXml/item2.xml"/><Relationship Id="rId22" Type="http://schemas.openxmlformats.org/officeDocument/2006/relationships/customXml" Target="../customXml/item1.xml"/><Relationship Id="rId21" Type="http://schemas.microsoft.com/office/2018/10/relationships/authors" Target="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0.000,'0.000'0.000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0.000,'0.000'0.000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0.000,'6.000'0.000,"-4.000"6.000,-2.000 2.000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1.000 0.000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  <a:endParaRPr lang="en-US" sz="1400" b="0">
              <a:solidFill>
                <a:srgbClr val="000000"/>
              </a:solidFill>
              <a:latin typeface="Helv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  <a:endParaRPr lang="en-US" sz="1400" b="0">
              <a:solidFill>
                <a:srgbClr val="000000"/>
              </a:solidFill>
              <a:latin typeface="Helv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microsoft.com/office/2007/relationships/hdphoto" Target="../media/image8.wdp"/><Relationship Id="rId7" Type="http://schemas.openxmlformats.org/officeDocument/2006/relationships/image" Target="../media/image7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image" Target="../media/image4.svg"/><Relationship Id="rId11" Type="http://schemas.openxmlformats.org/officeDocument/2006/relationships/image" Target="../media/image3.png"/><Relationship Id="rId10" Type="http://schemas.openxmlformats.org/officeDocument/2006/relationships/image" Target="../media/image2.sv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microsoft.com/office/2007/relationships/hdphoto" Target="../media/image8.wdp"/><Relationship Id="rId7" Type="http://schemas.openxmlformats.org/officeDocument/2006/relationships/image" Target="../media/image7.pn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5" Type="http://schemas.openxmlformats.org/officeDocument/2006/relationships/tags" Target="../tags/tag2.xml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pic>
        <p:nvPicPr>
          <p:cNvPr id="12" name="Picture 11" descr="Text, logo&#10;&#10;Description automatically generated"/>
          <p:cNvPicPr>
            <a:picLocks noChangeAspect="1"/>
          </p:cNvPicPr>
          <p:nvPr userDrawn="1"/>
        </p:nvPicPr>
        <p:blipFill rotWithShape="1">
          <a:blip r:embed="rId7">
            <a:alphaModFix amt="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77000"/>
                    </a14:imgEffect>
                    <a14:imgEffect>
                      <a14:saturation sat="155000"/>
                    </a14:imgEffect>
                  </a14:imgLayer>
                </a14:imgProps>
              </a:ext>
            </a:extLst>
          </a:blip>
          <a:srcRect l="-1923" r="70315"/>
          <a:stretch>
            <a:fillRect/>
          </a:stretch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/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pic>
        <p:nvPicPr>
          <p:cNvPr id="12" name="Picture 11" descr="Text, logo&#10;&#10;Description automatically generated"/>
          <p:cNvPicPr>
            <a:picLocks noChangeAspect="1"/>
          </p:cNvPicPr>
          <p:nvPr userDrawn="1"/>
        </p:nvPicPr>
        <p:blipFill rotWithShape="1">
          <a:blip r:embed="rId7">
            <a:alphaModFix amt="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77000"/>
                    </a14:imgEffect>
                    <a14:imgEffect>
                      <a14:saturation sat="155000"/>
                    </a14:imgEffect>
                  </a14:imgLayer>
                </a14:imgProps>
              </a:ext>
            </a:extLst>
          </a:blip>
          <a:srcRect l="-1923" r="70315"/>
          <a:stretch>
            <a:fillRect/>
          </a:stretch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/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3.xml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" Type="http://schemas.openxmlformats.org/officeDocument/2006/relationships/customXml" Target="../ink/ink5.xml"/><Relationship Id="rId7" Type="http://schemas.openxmlformats.org/officeDocument/2006/relationships/image" Target="../media/image18.png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4.xml"/><Relationship Id="rId13" Type="http://schemas.openxmlformats.org/officeDocument/2006/relationships/image" Target="../media/image19.png"/><Relationship Id="rId12" Type="http://schemas.openxmlformats.org/officeDocument/2006/relationships/customXml" Target="../ink/ink9.xml"/><Relationship Id="rId11" Type="http://schemas.openxmlformats.org/officeDocument/2006/relationships/customXml" Target="../ink/ink8.xml"/><Relationship Id="rId10" Type="http://schemas.openxmlformats.org/officeDocument/2006/relationships/customXml" Target="../ink/ink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2592" y="1299846"/>
            <a:ext cx="10964254" cy="2387600"/>
          </a:xfrm>
          <a:noFill/>
        </p:spPr>
        <p:txBody>
          <a:bodyPr/>
          <a:lstStyle/>
          <a:p>
            <a:pPr algn="ctr"/>
            <a:r>
              <a:rPr lang="en-US" altLang="en-US" sz="3600" dirty="0"/>
              <a:t>Survey Data Analysis: Technology Trends &amp; Compensation</a:t>
            </a:r>
            <a:endParaRPr lang="en-US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18" y="4080497"/>
            <a:ext cx="9135454" cy="1655762"/>
          </a:xfrm>
          <a:noFill/>
        </p:spPr>
        <p:txBody>
          <a:bodyPr/>
          <a:lstStyle/>
          <a:p>
            <a:r>
              <a:rPr lang="en-US" dirty="0"/>
              <a:t>Part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5325" y="0"/>
            <a:ext cx="2263140" cy="2053590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Compensation and Job Satisfaction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9205" y="1713230"/>
            <a:ext cx="6059170" cy="452564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Compensation and Job Satisfaction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8140" y="1521460"/>
            <a:ext cx="7907655" cy="471741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90" y="24066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Bubble Plot: </a:t>
            </a:r>
            <a:br>
              <a:rPr lang="en-US" altLang="en-US" dirty="0"/>
            </a:br>
            <a:r>
              <a:rPr lang="en-US" altLang="en-US" dirty="0"/>
              <a:t>Compensation vs Job Satisfaction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8810" y="1566545"/>
            <a:ext cx="7317740" cy="4672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200" dirty="0"/>
              <a:t>Executive Summary</a:t>
            </a:r>
            <a:endParaRPr lang="en-US" altLang="en-US" sz="2200" dirty="0"/>
          </a:p>
          <a:p>
            <a:pPr algn="just"/>
            <a:r>
              <a:rPr lang="en-US" altLang="en-US" sz="2200" dirty="0"/>
              <a:t>Introduction</a:t>
            </a:r>
            <a:endParaRPr lang="en-US" altLang="en-US" sz="2200" dirty="0"/>
          </a:p>
          <a:p>
            <a:pPr algn="just"/>
            <a:r>
              <a:rPr lang="en-US" altLang="en-US" sz="2200" dirty="0"/>
              <a:t>Methodology</a:t>
            </a:r>
            <a:endParaRPr lang="en-US" altLang="en-US" sz="2200" dirty="0"/>
          </a:p>
          <a:p>
            <a:pPr algn="just"/>
            <a:r>
              <a:rPr lang="en-US" altLang="en-US" sz="2200" dirty="0"/>
              <a:t>Programming Language Trends</a:t>
            </a:r>
            <a:endParaRPr lang="en-US" altLang="en-US" sz="2200" dirty="0"/>
          </a:p>
          <a:p>
            <a:pPr algn="just"/>
            <a:r>
              <a:rPr lang="en-US" altLang="en-US" sz="2200" dirty="0"/>
              <a:t>Database Trends</a:t>
            </a:r>
            <a:endParaRPr lang="en-US" altLang="en-US" sz="2200" dirty="0"/>
          </a:p>
          <a:p>
            <a:pPr algn="just"/>
            <a:r>
              <a:rPr lang="en-US" altLang="en-US" sz="2200" dirty="0"/>
              <a:t>Dashboards</a:t>
            </a:r>
            <a:endParaRPr lang="en-US" altLang="en-US" sz="2200" dirty="0"/>
          </a:p>
          <a:p>
            <a:pPr algn="just"/>
            <a:r>
              <a:rPr lang="en-US" altLang="en-US" sz="2200" dirty="0"/>
              <a:t>Dashboard Insights</a:t>
            </a:r>
            <a:endParaRPr lang="en-US" altLang="en-US" sz="2200" dirty="0"/>
          </a:p>
          <a:p>
            <a:pPr algn="just"/>
            <a:r>
              <a:rPr lang="en-US" altLang="en-US" sz="2200" dirty="0"/>
              <a:t>Overall Findings</a:t>
            </a:r>
            <a:endParaRPr lang="en-US" altLang="en-US" sz="2200" dirty="0"/>
          </a:p>
          <a:p>
            <a:pPr algn="just"/>
            <a:r>
              <a:rPr lang="en-US" altLang="en-US" sz="2200" dirty="0"/>
              <a:t>Conclusion</a:t>
            </a:r>
            <a:endParaRPr lang="en-US" alt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1" name="Ink 10"/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3"/>
            </p:blipFill>
            <p:spPr>
              <a:xfrm>
                <a:off x="1889280" y="9993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2" name="Ink 11"/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3"/>
            </p:blipFill>
            <p:spPr>
              <a:xfrm>
                <a:off x="2328120" y="962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Ink 12"/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3"/>
            </p:blipFill>
            <p:spPr>
              <a:xfrm>
                <a:off x="2828160" y="92623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4" name="Ink 13"/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7"/>
            </p:blipFill>
            <p:spPr>
              <a:xfrm>
                <a:off x="2828160" y="926232"/>
                <a:ext cx="324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5" name="Ink 14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6" name="Ink 15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7" name="Ink 16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8" name="Ink 17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9" name="Ink 18"/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3"/>
            </p:blipFill>
            <p:spPr>
              <a:xfrm>
                <a:off x="6680880" y="2877072"/>
                <a:ext cx="360" cy="360"/>
              </a:xfrm>
              <a:prstGeom prst="rect"/>
            </p:spPr>
          </p:pic>
        </mc:Fallback>
      </mc:AlternateContent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200" dirty="0"/>
              <a:t>Top programming languages: Python, JavaScript most used</a:t>
            </a:r>
            <a:endParaRPr lang="en-US" altLang="en-US" sz="2200" dirty="0"/>
          </a:p>
          <a:p>
            <a:pPr algn="just"/>
            <a:r>
              <a:rPr lang="en-US" altLang="en-US" sz="2200" dirty="0"/>
              <a:t>Future trends: high interest in Go, Rust</a:t>
            </a:r>
            <a:endParaRPr lang="en-US" altLang="en-US" sz="2200" dirty="0"/>
          </a:p>
          <a:p>
            <a:pPr algn="just"/>
            <a:r>
              <a:rPr lang="en-US" altLang="en-US" sz="2200" dirty="0"/>
              <a:t>Database usage: SQL, MongoDB common; NoSQL demand increasing</a:t>
            </a:r>
            <a:endParaRPr lang="en-US" altLang="en-US" sz="2200" dirty="0"/>
          </a:p>
          <a:p>
            <a:pPr algn="just"/>
            <a:r>
              <a:rPr lang="en-US" altLang="en-US" sz="2200" dirty="0"/>
              <a:t>Compensation and job satisfaction vary by age and experience</a:t>
            </a:r>
            <a:endParaRPr lang="en-US" altLang="en-US" sz="2200" dirty="0"/>
          </a:p>
          <a:p>
            <a:pPr algn="just"/>
            <a:r>
              <a:rPr lang="en-US" altLang="en-US" sz="2200" dirty="0"/>
              <a:t>Dashboards provide detailed insights</a:t>
            </a:r>
            <a:endParaRPr lang="en-US" alt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dirty="0">
                <a:solidFill>
                  <a:schemeClr val="tx1"/>
                </a:solidFill>
              </a:rPr>
              <a:t>Purpose: Analyze survey data to identify trends in tech adoption, compensation, and job satisfaction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Audience: Developers, managers, recruiters, and analysts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Value: Guides skill development, hiring decisions, and career planning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dirty="0"/>
              <a:t>Data Source: Stack Overflow 2023 Developer Survey CSV</a:t>
            </a:r>
            <a:endParaRPr lang="en-US" altLang="en-US" dirty="0"/>
          </a:p>
          <a:p>
            <a:pPr algn="just"/>
            <a:r>
              <a:rPr lang="en-US" altLang="en-US" dirty="0"/>
              <a:t>Key Steps:</a:t>
            </a:r>
            <a:endParaRPr lang="en-US" altLang="en-US" dirty="0"/>
          </a:p>
          <a:p>
            <a:pPr lvl="1" algn="just"/>
            <a:r>
              <a:rPr lang="en-US" altLang="en-US" sz="2800" dirty="0"/>
              <a:t>Data cleaning and missing value handling</a:t>
            </a:r>
            <a:endParaRPr lang="en-US" altLang="en-US" sz="2800" dirty="0"/>
          </a:p>
          <a:p>
            <a:pPr lvl="1" algn="just"/>
            <a:r>
              <a:rPr lang="en-US" altLang="en-US" sz="2800" dirty="0"/>
              <a:t>Age conversion from categories → numeric</a:t>
            </a:r>
            <a:endParaRPr lang="en-US" altLang="en-US" sz="2800" dirty="0"/>
          </a:p>
          <a:p>
            <a:pPr lvl="1" algn="just"/>
            <a:r>
              <a:rPr lang="en-US" altLang="en-US" sz="2800" dirty="0"/>
              <a:t>Split multi-value columns (languages, databases)</a:t>
            </a:r>
            <a:endParaRPr lang="en-US" altLang="en-US" sz="2800" dirty="0"/>
          </a:p>
          <a:p>
            <a:pPr lvl="1" algn="just"/>
            <a:r>
              <a:rPr lang="en-US" altLang="en-US" sz="2800" dirty="0"/>
              <a:t>Calculated medians, counts, and top 10 lists</a:t>
            </a:r>
            <a:endParaRPr lang="en-US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990" y="1433830"/>
            <a:ext cx="6797040" cy="5076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  <a:endParaRPr lang="en-US" dirty="0"/>
          </a:p>
          <a:p>
            <a:r>
              <a:rPr lang="en-US" dirty="0"/>
              <a:t>Implication 2</a:t>
            </a:r>
            <a:endParaRPr lang="en-US" dirty="0"/>
          </a:p>
          <a:p>
            <a:r>
              <a:rPr lang="en-US" dirty="0"/>
              <a:t>Implication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1855" y="1492885"/>
            <a:ext cx="6785610" cy="506793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sz="half" idx="1"/>
          </p:nvPr>
        </p:nvSpPr>
        <p:spPr>
          <a:xfrm>
            <a:off x="838200" y="1600200"/>
            <a:ext cx="3726815" cy="4572000"/>
          </a:xfrm>
        </p:spPr>
        <p:txBody>
          <a:bodyPr/>
          <a:p>
            <a:r>
              <a:rPr lang="en-US" altLang="en-US">
                <a:sym typeface="+mn-ea"/>
              </a:rPr>
              <a:t>Python and JavaScript dominate current usage; Rust and Go are emerging in demand.</a:t>
            </a:r>
            <a:endParaRPr lang="en-US" altLang="en-US"/>
          </a:p>
          <a:p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5170" y="1513205"/>
            <a:ext cx="6875145" cy="5140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12360" y="1600200"/>
            <a:ext cx="6636385" cy="4966970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sz="half" idx="2"/>
          </p:nvPr>
        </p:nvSpPr>
        <p:spPr>
          <a:xfrm>
            <a:off x="626745" y="1600200"/>
            <a:ext cx="4396740" cy="4572000"/>
          </a:xfrm>
        </p:spPr>
        <p:txBody>
          <a:bodyPr/>
          <a:p>
            <a:r>
              <a:rPr lang="en-US" altLang="en-US"/>
              <a:t>SQL dominates current use; NoSQL (MongoDB, DynamoDB) increasing in interest.</a:t>
            </a:r>
            <a:endParaRPr lang="en-US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10.xml><?xml version="1.0" encoding="utf-8"?>
<p:tagLst xmlns:p="http://schemas.openxmlformats.org/presentationml/2006/main">
  <p:tag name="ARTICULATE_SLIDE_THUMBNAIL_REFRESH" val="1"/>
</p:tagLst>
</file>

<file path=ppt/tags/tag11.xml><?xml version="1.0" encoding="utf-8"?>
<p:tagLst xmlns:p="http://schemas.openxmlformats.org/presentationml/2006/main">
  <p:tag name="ARTICULATE_SLIDE_THUMBNAIL_REFRESH" val="1"/>
</p:tagLst>
</file>

<file path=ppt/tags/tag12.xml><?xml version="1.0" encoding="utf-8"?>
<p:tagLst xmlns:p="http://schemas.openxmlformats.org/presentationml/2006/main">
  <p:tag name="ARTICULATE_SLIDE_THUMBNAIL_REFRESH" val="1"/>
</p:tagLst>
</file>

<file path=ppt/tags/tag13.xml><?xml version="1.0" encoding="utf-8"?>
<p:tagLst xmlns:p="http://schemas.openxmlformats.org/presentationml/2006/main">
  <p:tag name="ARTICULATE_SLIDE_THUMBNAIL_REFRESH" val="1"/>
</p:tagLst>
</file>

<file path=ppt/tags/tag14.xml><?xml version="1.0" encoding="utf-8"?>
<p:tagLst xmlns:p="http://schemas.openxmlformats.org/presentationml/2006/main">
  <p:tag name="ARTICULATE_SLIDE_THUMBNAIL_REFRESH" val="1"/>
</p:tagLst>
</file>

<file path=ppt/tags/tag15.xml><?xml version="1.0" encoding="utf-8"?>
<p:tagLst xmlns:p="http://schemas.openxmlformats.org/presentationml/2006/main">
  <p:tag name="ARTICULATE_SLIDE_THUMBNAIL_REFRESH" val="1"/>
</p:tagLst>
</file>

<file path=ppt/tags/tag19.xml><?xml version="1.0" encoding="utf-8"?>
<p:tagLst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ags/tag5.xml><?xml version="1.0" encoding="utf-8"?>
<p:tagLst xmlns:p="http://schemas.openxmlformats.org/presentationml/2006/main">
  <p:tag name="ARTICULATE_SLIDE_THUMBNAIL_REFRESH" val="1"/>
</p:tagLst>
</file>

<file path=ppt/tags/tag6.xml><?xml version="1.0" encoding="utf-8"?>
<p:tagLst xmlns:p="http://schemas.openxmlformats.org/presentationml/2006/main">
  <p:tag name="ARTICULATE_SLIDE_THUMBNAIL_REFRESH" val="1"/>
</p:tagLst>
</file>

<file path=ppt/tags/tag7.xml><?xml version="1.0" encoding="utf-8"?>
<p:tagLst xmlns:p="http://schemas.openxmlformats.org/presentationml/2006/main">
  <p:tag name="ARTICULATE_SLIDE_THUMBNAIL_REFRESH" val="1"/>
</p:tagLst>
</file>

<file path=ppt/tags/tag8.xml><?xml version="1.0" encoding="utf-8"?>
<p:tagLst xmlns:p="http://schemas.openxmlformats.org/presentationml/2006/main">
  <p:tag name="ARTICULATE_SLIDE_THUMBNAIL_REFRESH" val="1"/>
</p:tagLst>
</file>

<file path=ppt/tags/tag9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6.xml><?xml version="1.0" encoding="utf-8"?>
<ds:datastoreItem xmlns:ds="http://schemas.openxmlformats.org/officeDocument/2006/customXml" ds:itemID="{7EFDA260-DDA0-422C-B7AE-778F653FBB36}">
  <ds:schemaRefs/>
</ds:datastoreItem>
</file>

<file path=customXml/itemProps17.xml><?xml version="1.0" encoding="utf-8"?>
<ds:datastoreItem xmlns:ds="http://schemas.openxmlformats.org/officeDocument/2006/customXml" ds:itemID="{54DA07C5-A406-4A0D-B3E6-3856C94AC7F3}">
  <ds:schemaRefs/>
</ds:datastoreItem>
</file>

<file path=customXml/itemProps18.xml><?xml version="1.0" encoding="utf-8"?>
<ds:datastoreItem xmlns:ds="http://schemas.openxmlformats.org/officeDocument/2006/customXml" ds:itemID="{BEAB06F8-DBB4-44C7-AF84-8B098C8B039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0</TotalTime>
  <Words>1479</Words>
  <Application>WPS Presentation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IBM Plex Sans</vt:lpstr>
      <vt:lpstr>Yu Gothic UI</vt:lpstr>
      <vt:lpstr>IBM Plex Mono</vt:lpstr>
      <vt:lpstr>IBM Plex Sans SemiBold</vt:lpstr>
      <vt:lpstr>Arial</vt:lpstr>
      <vt:lpstr>Helv</vt:lpstr>
      <vt:lpstr>Segoe Print</vt:lpstr>
      <vt:lpstr>IBM Plex Mono Text</vt:lpstr>
      <vt:lpstr>Microsoft YaHei</vt:lpstr>
      <vt:lpstr>Arial Unicode MS</vt:lpstr>
      <vt:lpstr>Calibri</vt:lpstr>
      <vt:lpstr>SLIDE_TEMPLATE_skill_network</vt:lpstr>
      <vt:lpstr>1_SLIDE_TEMPLATE_skill_network</vt:lpstr>
      <vt:lpstr>Title</vt:lpstr>
      <vt:lpstr>PowerPoint 演示文稿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 TAB 1</vt:lpstr>
      <vt:lpstr>Compensation and Job Satisfaction</vt:lpstr>
      <vt:lpstr>DASHBOARD TAB 2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R. J. HAU</cp:lastModifiedBy>
  <cp:revision>10</cp:revision>
  <dcterms:created xsi:type="dcterms:W3CDTF">2024-10-30T05:40:00Z</dcterms:created>
  <dcterms:modified xsi:type="dcterms:W3CDTF">2025-09-10T21:58:53Z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  <property fmtid="{D5CDD505-2E9C-101B-9397-08002B2CF9AE}" pid="6" name="ICV">
    <vt:lpwstr>44786BA57C634A4BB70E2722776F28CC_12</vt:lpwstr>
  </property>
  <property fmtid="{D5CDD505-2E9C-101B-9397-08002B2CF9AE}" pid="7" name="KSOProductBuildVer">
    <vt:lpwstr>1033-12.2.0.22549</vt:lpwstr>
  </property>
</Properties>
</file>