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3" r:id="rId9"/>
    <p:sldId id="262" r:id="rId10"/>
    <p:sldId id="270" r:id="rId11"/>
    <p:sldId id="265" r:id="rId12"/>
    <p:sldId id="266" r:id="rId13"/>
    <p:sldId id="271" r:id="rId14"/>
    <p:sldId id="272" r:id="rId15"/>
    <p:sldId id="273" r:id="rId16"/>
    <p:sldId id="274" r:id="rId17"/>
    <p:sldId id="277" r:id="rId18"/>
    <p:sldId id="278" r:id="rId19"/>
    <p:sldId id="267" r:id="rId20"/>
    <p:sldId id="268" r:id="rId21"/>
    <p:sldId id="264" r:id="rId22"/>
    <p:sldId id="279" r:id="rId23"/>
    <p:sldId id="280" r:id="rId24"/>
    <p:sldId id="282" r:id="rId25"/>
    <p:sldId id="283" r:id="rId26"/>
    <p:sldId id="275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43" autoAdjust="0"/>
  </p:normalViewPr>
  <p:slideViewPr>
    <p:cSldViewPr>
      <p:cViewPr varScale="1">
        <p:scale>
          <a:sx n="129" d="100"/>
          <a:sy n="129" d="100"/>
        </p:scale>
        <p:origin x="10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26AB4-E524-45E6-9264-7582EE0DE7CD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05CF-A7E5-45F7-AE28-30142FDF5A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094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538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TODO:</a:t>
            </a:r>
            <a:r>
              <a:rPr lang="en-NZ" baseline="0" dirty="0" smtClean="0"/>
              <a:t> Animate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172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Dapper was written</a:t>
            </a:r>
            <a:r>
              <a:rPr lang="en-NZ" baseline="0" dirty="0" smtClean="0"/>
              <a:t> by Sam Saffron for Stack Overflow’s web app, while he was working there, over two years ago.</a:t>
            </a:r>
          </a:p>
          <a:p>
            <a:r>
              <a:rPr lang="en-NZ" baseline="0" dirty="0" smtClean="0"/>
              <a:t>It’s a so-called “Micro ORM” because it is a tiny library, one file about 3,500 lines of code.</a:t>
            </a:r>
          </a:p>
          <a:p>
            <a:r>
              <a:rPr lang="en-NZ" baseline="0" dirty="0" smtClean="0"/>
              <a:t>But it’s not really a full ORM, more a building block for your own, as will quickly become clear in this demo.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54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</a:t>
            </a:r>
            <a:r>
              <a:rPr lang="en-NZ" baseline="0" dirty="0" smtClean="0"/>
              <a:t> original gist is 169 lines of code.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621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TODO:</a:t>
            </a:r>
            <a:r>
              <a:rPr lang="en-NZ" baseline="0" dirty="0" smtClean="0"/>
              <a:t> Animate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565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TODO: </a:t>
            </a:r>
            <a:r>
              <a:rPr lang="en-NZ" dirty="0" err="1" smtClean="0"/>
              <a:t>Asprin</a:t>
            </a:r>
            <a:r>
              <a:rPr lang="en-NZ" baseline="0" dirty="0" smtClean="0"/>
              <a:t> bottle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15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*</a:t>
            </a:r>
            <a:r>
              <a:rPr lang="en-NZ" baseline="0" dirty="0" smtClean="0"/>
              <a:t> Not a great example as this would typically be generated off a DW as part of an overnight process. However is a good example of the type of projections that we routinely create on </a:t>
            </a:r>
            <a:r>
              <a:rPr lang="en-NZ" baseline="0" dirty="0" err="1" smtClean="0"/>
              <a:t>realtime</a:t>
            </a:r>
            <a:r>
              <a:rPr lang="en-NZ" baseline="0" dirty="0" smtClean="0"/>
              <a:t> data.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20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8432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760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TODO:</a:t>
            </a:r>
            <a:r>
              <a:rPr lang="en-NZ" baseline="0" dirty="0" smtClean="0"/>
              <a:t> Add CQRS link</a:t>
            </a:r>
          </a:p>
          <a:p>
            <a:r>
              <a:rPr lang="en-NZ" baseline="0" dirty="0" smtClean="0"/>
              <a:t>TODO: Animate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05CF-A7E5-45F7-AE28-30142FDF5AA6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966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1131590"/>
            <a:ext cx="7772400" cy="1102519"/>
          </a:xfrm>
        </p:spPr>
        <p:txBody>
          <a:bodyPr>
            <a:normAutofit/>
          </a:bodyPr>
          <a:lstStyle>
            <a:lvl1pPr algn="l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03" y="293179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tx2">
                    <a:lumMod val="20000"/>
                    <a:lumOff val="80000"/>
                  </a:schemeClr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842454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82721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712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25121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4636"/>
            <a:ext cx="9144000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01220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43" y="3315"/>
            <a:ext cx="9144000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712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9927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262162"/>
            <a:ext cx="7772400" cy="1021556"/>
          </a:xfr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5877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387257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262162"/>
            <a:ext cx="7772400" cy="1021556"/>
          </a:xfr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5877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3277503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262162"/>
            <a:ext cx="7772400" cy="1021556"/>
          </a:xfr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5877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39910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262162"/>
            <a:ext cx="7772400" cy="1021556"/>
          </a:xfr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5877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6001547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3954962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53626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4636"/>
            <a:ext cx="9144000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09644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2806881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4672458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837937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6798273"/>
      </p:ext>
    </p:extLst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323075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43" y="3315"/>
            <a:ext cx="9144000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712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406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4636"/>
            <a:ext cx="9144000" cy="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57508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43" y="3315"/>
            <a:ext cx="9144000" cy="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712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0143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4636"/>
            <a:ext cx="9144000" cy="86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438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43" y="3315"/>
            <a:ext cx="9144000" cy="86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712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0965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4636"/>
            <a:ext cx="9144000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80782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43" y="3315"/>
            <a:ext cx="9144000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>
            <a:lvl1pPr algn="l"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712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pPr/>
              <a:t>15/09/2013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4186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4BEC-F430-43AB-BA15-266C8719E996}" type="datetimeFigureOut">
              <a:rPr lang="en-NZ" smtClean="0"/>
              <a:t>15/09/2013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141A-5C1B-4B2E-B0A0-53DA394E6D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314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2" r:id="rId10"/>
    <p:sldLayoutId id="2147483671" r:id="rId11"/>
    <p:sldLayoutId id="2147483669" r:id="rId12"/>
    <p:sldLayoutId id="2147483670" r:id="rId13"/>
    <p:sldLayoutId id="2147483651" r:id="rId14"/>
    <p:sldLayoutId id="2147483660" r:id="rId15"/>
    <p:sldLayoutId id="2147483661" r:id="rId16"/>
    <p:sldLayoutId id="214748366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ransition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erc.tv/img/fig/AdventureWorks2008.gi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hyperlink" Target="http://www.microsoft.com/en-nz/default.aspx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telerik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15.gif"/><Relationship Id="rId4" Type="http://schemas.openxmlformats.org/officeDocument/2006/relationships/hyperlink" Target="http://www.business.auckland.ac.nz/uoa/" TargetMode="Externa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github.com/SamSaffron/dapper-dot-n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amSaffron/89387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NZ" sz="5000" dirty="0" smtClean="0"/>
              <a:t>Smart Data Access with Dapper</a:t>
            </a:r>
            <a:endParaRPr lang="en-NZ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772" y="2931790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en-NZ" sz="2000" dirty="0" smtClean="0"/>
              <a:t>Daniel Larsen</a:t>
            </a:r>
          </a:p>
          <a:p>
            <a:pPr algn="l"/>
            <a:r>
              <a:rPr lang="en-NZ" sz="2000" dirty="0" smtClean="0"/>
              <a:t>@</a:t>
            </a:r>
            <a:r>
              <a:rPr lang="en-NZ" sz="2000" dirty="0" err="1" smtClean="0"/>
              <a:t>DanielLarsenNZ</a:t>
            </a:r>
            <a:endParaRPr lang="en-NZ" sz="2000" dirty="0" smtClean="0"/>
          </a:p>
          <a:p>
            <a:pPr algn="l"/>
            <a:r>
              <a:rPr lang="en-NZ" sz="2000" dirty="0" smtClean="0"/>
              <a:t>dlarsen@spendvision.com</a:t>
            </a:r>
          </a:p>
        </p:txBody>
      </p:sp>
    </p:spTree>
    <p:extLst>
      <p:ext uri="{BB962C8B-B14F-4D97-AF65-F5344CB8AC3E}">
        <p14:creationId xmlns:p14="http://schemas.microsoft.com/office/powerpoint/2010/main" val="26592652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My stack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907704" y="1052736"/>
            <a:ext cx="511256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Web client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1907704" y="1779662"/>
            <a:ext cx="2448272" cy="878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ASP.NET MVC, C#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4572000" y="1779662"/>
            <a:ext cx="2448272" cy="878179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>
                    <a:lumMod val="65000"/>
                  </a:schemeClr>
                </a:solidFill>
              </a:rPr>
              <a:t>ASP.NET, VB.NET</a:t>
            </a:r>
            <a:endParaRPr lang="en-NZ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874939" y="3643710"/>
            <a:ext cx="1178097" cy="12030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DBs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251520" y="1779662"/>
            <a:ext cx="1440160" cy="1505322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>
                    <a:lumMod val="65000"/>
                  </a:schemeClr>
                </a:solidFill>
              </a:rPr>
              <a:t>3</a:t>
            </a:r>
            <a:r>
              <a:rPr lang="en-NZ" baseline="30000" dirty="0" smtClean="0">
                <a:solidFill>
                  <a:schemeClr val="tx1">
                    <a:lumMod val="65000"/>
                  </a:schemeClr>
                </a:solidFill>
              </a:rPr>
              <a:t>rd</a:t>
            </a:r>
            <a:r>
              <a:rPr lang="en-NZ" dirty="0" smtClean="0">
                <a:solidFill>
                  <a:schemeClr val="tx1">
                    <a:lumMod val="65000"/>
                  </a:schemeClr>
                </a:solidFill>
              </a:rPr>
              <a:t>-party web-services</a:t>
            </a:r>
            <a:endParaRPr lang="en-NZ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1467" y="3880568"/>
            <a:ext cx="1440160" cy="771011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>
                    <a:lumMod val="65000"/>
                  </a:schemeClr>
                </a:solidFill>
              </a:rPr>
              <a:t>SSIS</a:t>
            </a:r>
            <a:endParaRPr lang="en-NZ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5536" y="4769310"/>
            <a:ext cx="8229600" cy="280598"/>
          </a:xfrm>
        </p:spPr>
        <p:txBody>
          <a:bodyPr>
            <a:normAutofit fontScale="55000" lnSpcReduction="20000"/>
          </a:bodyPr>
          <a:lstStyle/>
          <a:p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793697"/>
            <a:ext cx="2448272" cy="591660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>
                    <a:lumMod val="65000"/>
                  </a:schemeClr>
                </a:solidFill>
              </a:rPr>
              <a:t>Stored </a:t>
            </a:r>
            <a:r>
              <a:rPr lang="en-NZ" dirty="0" err="1" smtClean="0">
                <a:solidFill>
                  <a:schemeClr val="tx1">
                    <a:lumMod val="65000"/>
                  </a:schemeClr>
                </a:solidFill>
              </a:rPr>
              <a:t>Procs</a:t>
            </a:r>
            <a:endParaRPr lang="en-NZ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7704" y="2793697"/>
            <a:ext cx="2448272" cy="591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ORM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0497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magic of 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DB-first generated entities</a:t>
            </a:r>
          </a:p>
          <a:p>
            <a:r>
              <a:rPr lang="en-NZ" dirty="0" smtClean="0"/>
              <a:t>Powerful object mapping</a:t>
            </a:r>
          </a:p>
          <a:p>
            <a:r>
              <a:rPr lang="en-NZ" dirty="0" smtClean="0"/>
              <a:t>“Coupling” of DB schema to .NET code</a:t>
            </a:r>
          </a:p>
          <a:p>
            <a:r>
              <a:rPr lang="en-NZ" dirty="0" smtClean="0"/>
              <a:t>Lots of helpers (CRUD)</a:t>
            </a:r>
          </a:p>
          <a:p>
            <a:r>
              <a:rPr lang="en-NZ" dirty="0" err="1" smtClean="0"/>
              <a:t>Linq</a:t>
            </a:r>
            <a:r>
              <a:rPr lang="en-NZ" dirty="0" smtClean="0"/>
              <a:t> to Entities, </a:t>
            </a:r>
            <a:r>
              <a:rPr lang="en-NZ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lang="en-NZ" dirty="0" smtClean="0"/>
              <a:t>, </a:t>
            </a:r>
            <a:r>
              <a:rPr lang="en-NZ" sz="2400" dirty="0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IQueryProvider</a:t>
            </a:r>
            <a:endParaRPr lang="en-NZ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11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pain of 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Linq</a:t>
            </a:r>
            <a:r>
              <a:rPr lang="en-NZ" dirty="0" smtClean="0"/>
              <a:t> to entities is too good to be true</a:t>
            </a:r>
          </a:p>
          <a:p>
            <a:r>
              <a:rPr lang="en-NZ" dirty="0" smtClean="0"/>
              <a:t>Single query problem</a:t>
            </a:r>
          </a:p>
          <a:p>
            <a:r>
              <a:rPr lang="en-NZ" dirty="0" smtClean="0"/>
              <a:t>Projections are tricky</a:t>
            </a:r>
          </a:p>
          <a:p>
            <a:r>
              <a:rPr lang="en-NZ" dirty="0" smtClean="0"/>
              <a:t>Complexity</a:t>
            </a:r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71864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Case study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YTD </a:t>
            </a:r>
            <a:r>
              <a:rPr lang="en-NZ" dirty="0"/>
              <a:t>s</a:t>
            </a:r>
            <a:r>
              <a:rPr lang="en-NZ" dirty="0" smtClean="0"/>
              <a:t>ales report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32096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-19050"/>
            <a:ext cx="91725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91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Sales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8" y="4869357"/>
            <a:ext cx="8229600" cy="294681"/>
          </a:xfrm>
        </p:spPr>
        <p:txBody>
          <a:bodyPr>
            <a:noAutofit/>
          </a:bodyPr>
          <a:lstStyle/>
          <a:p>
            <a:r>
              <a:rPr lang="en-NZ" sz="1100" dirty="0">
                <a:hlinkClick r:id="rId2"/>
              </a:rPr>
              <a:t>http://</a:t>
            </a:r>
            <a:r>
              <a:rPr lang="en-NZ" sz="1100" dirty="0" smtClean="0">
                <a:hlinkClick r:id="rId2"/>
              </a:rPr>
              <a:t>merc.tv/img/fig/AdventureWorks2008.gif</a:t>
            </a:r>
            <a:r>
              <a:rPr lang="en-NZ" sz="1100" dirty="0" smtClean="0"/>
              <a:t> </a:t>
            </a:r>
            <a:endParaRPr lang="en-NZ" sz="1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109797" y="1275606"/>
            <a:ext cx="1296145" cy="1483010"/>
            <a:chOff x="3492624" y="1880828"/>
            <a:chExt cx="1296145" cy="1483010"/>
          </a:xfrm>
        </p:grpSpPr>
        <p:sp>
          <p:nvSpPr>
            <p:cNvPr id="4" name="Rectangle 3"/>
            <p:cNvSpPr/>
            <p:nvPr/>
          </p:nvSpPr>
          <p:spPr>
            <a:xfrm>
              <a:off x="3492624" y="1880828"/>
              <a:ext cx="129614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00" b="1" dirty="0" err="1" smtClean="0"/>
                <a:t>SalesOrderHeader</a:t>
              </a:r>
              <a:endParaRPr lang="en-NZ" sz="1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625" y="2240868"/>
              <a:ext cx="1296144" cy="112297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100" i="1" dirty="0" err="1" smtClean="0">
                  <a:solidFill>
                    <a:sysClr val="windowText" lastClr="000000"/>
                  </a:solidFill>
                </a:rPr>
                <a:t>SalesOrderId</a:t>
              </a:r>
              <a:endParaRPr lang="en-NZ" sz="1100" i="1" dirty="0" smtClean="0">
                <a:solidFill>
                  <a:sysClr val="windowText" lastClr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100" dirty="0" err="1" smtClean="0">
                  <a:solidFill>
                    <a:sysClr val="windowText" lastClr="000000"/>
                  </a:solidFill>
                </a:rPr>
                <a:t>TotalDue</a:t>
              </a:r>
              <a:endParaRPr lang="en-NZ" sz="1100" dirty="0" smtClean="0">
                <a:solidFill>
                  <a:sysClr val="windowText" lastClr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100" dirty="0" err="1" smtClean="0">
                  <a:solidFill>
                    <a:sysClr val="windowText" lastClr="000000"/>
                  </a:solidFill>
                </a:rPr>
                <a:t>OrderDate</a:t>
              </a:r>
              <a:endParaRPr lang="en-NZ" sz="1100" dirty="0" smtClean="0">
                <a:solidFill>
                  <a:sysClr val="windowText" lastClr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100" dirty="0" smtClean="0">
                  <a:solidFill>
                    <a:sysClr val="windowText" lastClr="000000"/>
                  </a:solidFill>
                </a:rPr>
                <a:t>Territory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100" dirty="0" smtClean="0">
                  <a:solidFill>
                    <a:sysClr val="windowText" lastClr="000000"/>
                  </a:solidFill>
                </a:rPr>
                <a:t>Customer</a:t>
              </a:r>
              <a:endParaRPr lang="en-NZ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26021" y="2017470"/>
            <a:ext cx="1296144" cy="1483010"/>
            <a:chOff x="5292080" y="1880828"/>
            <a:chExt cx="1296144" cy="1483010"/>
          </a:xfrm>
        </p:grpSpPr>
        <p:sp>
          <p:nvSpPr>
            <p:cNvPr id="6" name="Rectangle 5"/>
            <p:cNvSpPr/>
            <p:nvPr/>
          </p:nvSpPr>
          <p:spPr>
            <a:xfrm>
              <a:off x="5292080" y="1880828"/>
              <a:ext cx="129614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00" b="1" dirty="0" smtClean="0"/>
                <a:t>Customer</a:t>
              </a:r>
              <a:endParaRPr lang="en-NZ" sz="1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92080" y="2240868"/>
              <a:ext cx="1296144" cy="112297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100" dirty="0" smtClean="0">
                  <a:solidFill>
                    <a:schemeClr val="bg1"/>
                  </a:solidFill>
                </a:rPr>
                <a:t>Store</a:t>
              </a:r>
              <a:endParaRPr lang="en-NZ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9337" y="2017470"/>
            <a:ext cx="1301055" cy="1477255"/>
            <a:chOff x="7074371" y="1886583"/>
            <a:chExt cx="1301055" cy="1477255"/>
          </a:xfrm>
        </p:grpSpPr>
        <p:sp>
          <p:nvSpPr>
            <p:cNvPr id="7" name="Rectangle 6"/>
            <p:cNvSpPr/>
            <p:nvPr/>
          </p:nvSpPr>
          <p:spPr>
            <a:xfrm>
              <a:off x="7074371" y="1886583"/>
              <a:ext cx="129614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00" b="1" dirty="0" smtClean="0"/>
                <a:t>Store</a:t>
              </a:r>
              <a:endParaRPr lang="en-NZ" sz="105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79282" y="2240868"/>
              <a:ext cx="1296144" cy="112297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200" dirty="0" smtClean="0">
                  <a:solidFill>
                    <a:schemeClr val="bg1"/>
                  </a:solidFill>
                </a:rPr>
                <a:t>Name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830" y="2020209"/>
            <a:ext cx="1299889" cy="1459768"/>
            <a:chOff x="1053679" y="1880828"/>
            <a:chExt cx="1299889" cy="1459768"/>
          </a:xfrm>
        </p:grpSpPr>
        <p:sp>
          <p:nvSpPr>
            <p:cNvPr id="5" name="Rectangle 4"/>
            <p:cNvSpPr/>
            <p:nvPr/>
          </p:nvSpPr>
          <p:spPr>
            <a:xfrm>
              <a:off x="1053679" y="1880828"/>
              <a:ext cx="129614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00" b="1" dirty="0" err="1" smtClean="0"/>
                <a:t>SalesTerritory</a:t>
              </a:r>
              <a:endParaRPr lang="en-NZ" sz="1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57424" y="2217626"/>
              <a:ext cx="1296144" cy="112297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100" dirty="0" smtClean="0">
                  <a:solidFill>
                    <a:schemeClr val="bg1"/>
                  </a:solidFill>
                </a:rPr>
                <a:t>Name</a:t>
              </a:r>
              <a:endParaRPr lang="en-NZ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8" idx="1"/>
            <a:endCxn id="5" idx="3"/>
          </p:cNvCxnSpPr>
          <p:nvPr/>
        </p:nvCxnSpPr>
        <p:spPr>
          <a:xfrm flipH="1">
            <a:off x="2385974" y="2197131"/>
            <a:ext cx="723824" cy="3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6" idx="1"/>
          </p:cNvCxnSpPr>
          <p:nvPr/>
        </p:nvCxnSpPr>
        <p:spPr>
          <a:xfrm>
            <a:off x="4405942" y="2197131"/>
            <a:ext cx="720079" cy="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6422165" y="2197490"/>
            <a:ext cx="377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4563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Projected query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2083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843558"/>
            <a:ext cx="5688632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i="1" dirty="0" smtClean="0"/>
          </a:p>
          <a:p>
            <a:pPr algn="ctr"/>
            <a:endParaRPr lang="en-NZ" i="1" dirty="0"/>
          </a:p>
          <a:p>
            <a:pPr algn="ctr"/>
            <a:endParaRPr lang="en-NZ" i="1" dirty="0" smtClean="0"/>
          </a:p>
          <a:p>
            <a:pPr algn="ctr"/>
            <a:r>
              <a:rPr lang="en-NZ" i="1" dirty="0" smtClean="0"/>
              <a:t>Insert licensed image of couple running hand in hand through the meadows. Their heads are logos.</a:t>
            </a:r>
            <a:endParaRPr lang="en-NZ" i="1" dirty="0"/>
          </a:p>
        </p:txBody>
      </p:sp>
      <p:pic>
        <p:nvPicPr>
          <p:cNvPr id="1028" name="Picture 4" descr="http://www.sqlservergeeks.com/Assets/Uploaded-CMS-Files/Microsoft-SQL-Server-29251b9d-e464-4992-888e-71e169bad9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8103">
            <a:off x="3312231" y="1556806"/>
            <a:ext cx="1080611" cy="8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jackylopez.com/wp-content/uploads/2012/09/microsoft-netupdat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4459">
            <a:off x="5089248" y="1717021"/>
            <a:ext cx="960041" cy="9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79512" y="110034"/>
            <a:ext cx="7772400" cy="10215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3600" dirty="0" smtClean="0"/>
              <a:t>Falling back in love all over again…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3400715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Getting Dapper into the stack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It’s (probably) not going to replace your existing ORM</a:t>
            </a:r>
          </a:p>
          <a:p>
            <a:r>
              <a:rPr lang="en-NZ" dirty="0" smtClean="0"/>
              <a:t>It’s another tool in the tool-belt for Data Access</a:t>
            </a:r>
          </a:p>
          <a:p>
            <a:r>
              <a:rPr lang="en-NZ" dirty="0" smtClean="0"/>
              <a:t>Particularly well suited for Query (read-only) services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054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CQRS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7974"/>
            <a:ext cx="8229600" cy="366689"/>
          </a:xfrm>
        </p:spPr>
        <p:txBody>
          <a:bodyPr>
            <a:noAutofit/>
          </a:bodyPr>
          <a:lstStyle/>
          <a:p>
            <a:r>
              <a:rPr lang="en-NZ" sz="1600" dirty="0">
                <a:hlinkClick r:id="rId3"/>
              </a:rPr>
              <a:t>http://</a:t>
            </a:r>
            <a:r>
              <a:rPr lang="en-NZ" sz="1600" dirty="0" smtClean="0">
                <a:hlinkClick r:id="rId3"/>
              </a:rPr>
              <a:t>martinfowler.com/bliki/CQRS.html</a:t>
            </a:r>
            <a:r>
              <a:rPr lang="en-NZ" sz="1600" dirty="0" smtClean="0"/>
              <a:t> </a:t>
            </a:r>
            <a:endParaRPr lang="en-NZ" sz="1600" dirty="0"/>
          </a:p>
        </p:txBody>
      </p:sp>
      <p:sp>
        <p:nvSpPr>
          <p:cNvPr id="4" name="Rectangle 3"/>
          <p:cNvSpPr/>
          <p:nvPr/>
        </p:nvSpPr>
        <p:spPr>
          <a:xfrm>
            <a:off x="2843808" y="987574"/>
            <a:ext cx="336120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UI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843808" y="1982346"/>
            <a:ext cx="1609836" cy="11654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</a:t>
            </a:r>
            <a:r>
              <a:rPr lang="en-NZ" dirty="0" smtClean="0"/>
              <a:t>ommand model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4595174" y="1978845"/>
            <a:ext cx="1609836" cy="11654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</a:t>
            </a:r>
            <a:r>
              <a:rPr lang="en-NZ" dirty="0" smtClean="0"/>
              <a:t>uery </a:t>
            </a:r>
            <a:br>
              <a:rPr lang="en-NZ" dirty="0" smtClean="0"/>
            </a:br>
            <a:r>
              <a:rPr lang="en-NZ" dirty="0" smtClean="0"/>
              <a:t>model</a:t>
            </a:r>
            <a:endParaRPr lang="en-NZ" dirty="0"/>
          </a:p>
        </p:txBody>
      </p:sp>
      <p:sp>
        <p:nvSpPr>
          <p:cNvPr id="7" name="Can 6"/>
          <p:cNvSpPr/>
          <p:nvPr/>
        </p:nvSpPr>
        <p:spPr>
          <a:xfrm>
            <a:off x="2849548" y="3522445"/>
            <a:ext cx="840922" cy="8903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Tx’s</a:t>
            </a:r>
            <a:endParaRPr lang="en-NZ" u="sng" dirty="0"/>
          </a:p>
        </p:txBody>
      </p:sp>
      <p:sp>
        <p:nvSpPr>
          <p:cNvPr id="8" name="Can 7"/>
          <p:cNvSpPr/>
          <p:nvPr/>
        </p:nvSpPr>
        <p:spPr>
          <a:xfrm>
            <a:off x="5363384" y="3481341"/>
            <a:ext cx="840922" cy="89038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Read</a:t>
            </a:r>
            <a:endParaRPr lang="en-NZ" u="sng" dirty="0"/>
          </a:p>
        </p:txBody>
      </p:sp>
      <p:sp>
        <p:nvSpPr>
          <p:cNvPr id="9" name="Striped Right Arrow 8"/>
          <p:cNvSpPr/>
          <p:nvPr/>
        </p:nvSpPr>
        <p:spPr>
          <a:xfrm>
            <a:off x="3779912" y="3481341"/>
            <a:ext cx="1512168" cy="1034625"/>
          </a:xfrm>
          <a:prstGeom prst="stripedRightArrow">
            <a:avLst>
              <a:gd name="adj1" fmla="val 43953"/>
              <a:gd name="adj2" fmla="val 2975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Commands</a:t>
            </a:r>
            <a:endParaRPr lang="en-NZ" sz="1200" dirty="0"/>
          </a:p>
        </p:txBody>
      </p:sp>
      <p:sp>
        <p:nvSpPr>
          <p:cNvPr id="10" name="Down Arrow 9"/>
          <p:cNvSpPr/>
          <p:nvPr/>
        </p:nvSpPr>
        <p:spPr>
          <a:xfrm rot="1470354">
            <a:off x="3517540" y="1491630"/>
            <a:ext cx="432048" cy="5760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Down Arrow 10"/>
          <p:cNvSpPr/>
          <p:nvPr/>
        </p:nvSpPr>
        <p:spPr>
          <a:xfrm>
            <a:off x="3055012" y="3038902"/>
            <a:ext cx="432048" cy="5760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Down Arrow 11"/>
          <p:cNvSpPr/>
          <p:nvPr/>
        </p:nvSpPr>
        <p:spPr>
          <a:xfrm rot="9000000">
            <a:off x="5029707" y="1447518"/>
            <a:ext cx="432048" cy="5760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Down Arrow 12"/>
          <p:cNvSpPr/>
          <p:nvPr/>
        </p:nvSpPr>
        <p:spPr>
          <a:xfrm rot="10800000">
            <a:off x="5583315" y="3003797"/>
            <a:ext cx="432048" cy="5760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2883210" y="2889981"/>
            <a:ext cx="803694" cy="80369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/>
          <p:cNvSpPr/>
          <p:nvPr/>
        </p:nvSpPr>
        <p:spPr>
          <a:xfrm>
            <a:off x="5391896" y="2910980"/>
            <a:ext cx="803694" cy="8036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74722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Today’s presentation</a:t>
            </a:r>
            <a:endParaRPr lang="en-NZ" dirty="0"/>
          </a:p>
        </p:txBody>
      </p:sp>
      <p:grpSp>
        <p:nvGrpSpPr>
          <p:cNvPr id="6" name="Group 5"/>
          <p:cNvGrpSpPr/>
          <p:nvPr/>
        </p:nvGrpSpPr>
        <p:grpSpPr>
          <a:xfrm>
            <a:off x="667666" y="1347614"/>
            <a:ext cx="7560840" cy="792088"/>
            <a:chOff x="539552" y="1491630"/>
            <a:chExt cx="7776864" cy="1008112"/>
          </a:xfrm>
        </p:grpSpPr>
        <p:sp>
          <p:nvSpPr>
            <p:cNvPr id="4" name="Rectangle 3"/>
            <p:cNvSpPr/>
            <p:nvPr/>
          </p:nvSpPr>
          <p:spPr>
            <a:xfrm>
              <a:off x="3131840" y="1491630"/>
              <a:ext cx="5184576" cy="1008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2400" dirty="0" smtClean="0">
                  <a:solidFill>
                    <a:schemeClr val="bg1"/>
                  </a:solidFill>
                </a:rPr>
                <a:t>Hello Dapper</a:t>
              </a:r>
              <a:endParaRPr lang="en-NZ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9552" y="1491630"/>
              <a:ext cx="2592288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2800" dirty="0" smtClean="0"/>
                <a:t>Part 1</a:t>
              </a:r>
              <a:endParaRPr lang="en-NZ" sz="2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7666" y="2355726"/>
            <a:ext cx="7560840" cy="792088"/>
            <a:chOff x="539552" y="1491630"/>
            <a:chExt cx="7776864" cy="1008112"/>
          </a:xfrm>
        </p:grpSpPr>
        <p:sp>
          <p:nvSpPr>
            <p:cNvPr id="12" name="Rectangle 11"/>
            <p:cNvSpPr/>
            <p:nvPr/>
          </p:nvSpPr>
          <p:spPr>
            <a:xfrm>
              <a:off x="3131840" y="1491630"/>
              <a:ext cx="5184576" cy="1008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2400" dirty="0" smtClean="0">
                  <a:solidFill>
                    <a:schemeClr val="bg1"/>
                  </a:solidFill>
                </a:rPr>
                <a:t>In the stack</a:t>
              </a:r>
              <a:endParaRPr lang="en-NZ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9552" y="1491630"/>
              <a:ext cx="2592288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2800" dirty="0" smtClean="0"/>
                <a:t>Part 2</a:t>
              </a:r>
              <a:endParaRPr lang="en-NZ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7666" y="3363838"/>
            <a:ext cx="7560840" cy="792088"/>
            <a:chOff x="539552" y="1491630"/>
            <a:chExt cx="7776864" cy="1008112"/>
          </a:xfrm>
        </p:grpSpPr>
        <p:sp>
          <p:nvSpPr>
            <p:cNvPr id="15" name="Rectangle 14"/>
            <p:cNvSpPr/>
            <p:nvPr/>
          </p:nvSpPr>
          <p:spPr>
            <a:xfrm>
              <a:off x="3131840" y="1491630"/>
              <a:ext cx="5184576" cy="10081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2400" dirty="0" smtClean="0">
                  <a:solidFill>
                    <a:schemeClr val="bg1"/>
                  </a:solidFill>
                </a:rPr>
                <a:t>Unleashing legacy code</a:t>
              </a:r>
              <a:endParaRPr lang="en-NZ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552" y="1491630"/>
              <a:ext cx="2592288" cy="10081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2800" dirty="0" smtClean="0"/>
                <a:t>Part 3</a:t>
              </a:r>
              <a:endParaRPr lang="en-NZ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9551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Poor man’s CQRS</a:t>
            </a:r>
            <a:endParaRPr lang="en-NZ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2843808" y="987574"/>
            <a:ext cx="336120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UI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843808" y="1982346"/>
            <a:ext cx="1609836" cy="11654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Command services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4595174" y="1978845"/>
            <a:ext cx="1609836" cy="11654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Query services</a:t>
            </a:r>
            <a:endParaRPr lang="en-NZ" dirty="0"/>
          </a:p>
        </p:txBody>
      </p:sp>
      <p:sp>
        <p:nvSpPr>
          <p:cNvPr id="7" name="Can 6"/>
          <p:cNvSpPr/>
          <p:nvPr/>
        </p:nvSpPr>
        <p:spPr>
          <a:xfrm>
            <a:off x="4020381" y="3579861"/>
            <a:ext cx="979910" cy="103755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DB</a:t>
            </a:r>
            <a:endParaRPr lang="en-NZ" u="sng" dirty="0"/>
          </a:p>
        </p:txBody>
      </p:sp>
      <p:sp>
        <p:nvSpPr>
          <p:cNvPr id="11" name="Down Arrow 10"/>
          <p:cNvSpPr/>
          <p:nvPr/>
        </p:nvSpPr>
        <p:spPr>
          <a:xfrm rot="19679178">
            <a:off x="3818496" y="3089741"/>
            <a:ext cx="432048" cy="5760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Down Arrow 11"/>
          <p:cNvSpPr/>
          <p:nvPr/>
        </p:nvSpPr>
        <p:spPr>
          <a:xfrm rot="9000000">
            <a:off x="4975107" y="1447518"/>
            <a:ext cx="432048" cy="5760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Down Arrow 12"/>
          <p:cNvSpPr/>
          <p:nvPr/>
        </p:nvSpPr>
        <p:spPr>
          <a:xfrm rot="12882315">
            <a:off x="4823352" y="3062566"/>
            <a:ext cx="432048" cy="5760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Down Arrow 13"/>
          <p:cNvSpPr/>
          <p:nvPr/>
        </p:nvSpPr>
        <p:spPr>
          <a:xfrm rot="1470354">
            <a:off x="3679899" y="1491630"/>
            <a:ext cx="432048" cy="5760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/>
          <p:cNvSpPr/>
          <p:nvPr/>
        </p:nvSpPr>
        <p:spPr>
          <a:xfrm>
            <a:off x="3635896" y="2975926"/>
            <a:ext cx="803694" cy="80369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4632402" y="2975926"/>
            <a:ext cx="803694" cy="8036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2051720" y="32790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bg2">
                    <a:lumMod val="50000"/>
                  </a:schemeClr>
                </a:solidFill>
              </a:rPr>
              <a:t>Existing ORM</a:t>
            </a:r>
            <a:endParaRPr lang="en-NZ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6350" y="32773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bg2">
                    <a:lumMod val="50000"/>
                  </a:schemeClr>
                </a:solidFill>
              </a:rPr>
              <a:t>Dapper</a:t>
            </a:r>
            <a:endParaRPr lang="en-NZ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2499742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2060"/>
                </a:solidFill>
              </a:rPr>
              <a:t>Read-only services</a:t>
            </a:r>
            <a:endParaRPr lang="en-NZ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228184" y="2643758"/>
            <a:ext cx="576064" cy="40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795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Bounded context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907704" y="1052736"/>
            <a:ext cx="511256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Web client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1907704" y="1779662"/>
            <a:ext cx="2448272" cy="878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ASP.NET MVC, C#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4572000" y="1779662"/>
            <a:ext cx="2448272" cy="8781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ASP.NET, VB.NET</a:t>
            </a:r>
            <a:endParaRPr lang="en-NZ" dirty="0"/>
          </a:p>
        </p:txBody>
      </p:sp>
      <p:sp>
        <p:nvSpPr>
          <p:cNvPr id="7" name="Can 6"/>
          <p:cNvSpPr/>
          <p:nvPr/>
        </p:nvSpPr>
        <p:spPr>
          <a:xfrm>
            <a:off x="3874939" y="3643710"/>
            <a:ext cx="1178097" cy="12030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DBs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251520" y="1779662"/>
            <a:ext cx="1440160" cy="1505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3</a:t>
            </a:r>
            <a:r>
              <a:rPr lang="en-NZ" baseline="30000" dirty="0" smtClean="0"/>
              <a:t>rd</a:t>
            </a:r>
            <a:r>
              <a:rPr lang="en-NZ" dirty="0" smtClean="0"/>
              <a:t>-party web-services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5581467" y="3880568"/>
            <a:ext cx="1440160" cy="771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SSIS</a:t>
            </a:r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793697"/>
            <a:ext cx="2448272" cy="591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Stored </a:t>
            </a:r>
            <a:r>
              <a:rPr lang="en-NZ" dirty="0" err="1" smtClean="0"/>
              <a:t>Procs</a:t>
            </a:r>
            <a:endParaRPr lang="en-NZ" dirty="0"/>
          </a:p>
        </p:txBody>
      </p:sp>
      <p:sp>
        <p:nvSpPr>
          <p:cNvPr id="14" name="Rectangle 13"/>
          <p:cNvSpPr/>
          <p:nvPr/>
        </p:nvSpPr>
        <p:spPr>
          <a:xfrm>
            <a:off x="1907704" y="2793697"/>
            <a:ext cx="2448272" cy="591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ORM</a:t>
            </a:r>
            <a:endParaRPr lang="en-NZ" dirty="0"/>
          </a:p>
        </p:txBody>
      </p:sp>
      <p:sp>
        <p:nvSpPr>
          <p:cNvPr id="10" name="Oval 9"/>
          <p:cNvSpPr/>
          <p:nvPr/>
        </p:nvSpPr>
        <p:spPr>
          <a:xfrm>
            <a:off x="107504" y="1707654"/>
            <a:ext cx="1728192" cy="172819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/>
          <p:cNvSpPr/>
          <p:nvPr/>
        </p:nvSpPr>
        <p:spPr>
          <a:xfrm>
            <a:off x="5670604" y="3722555"/>
            <a:ext cx="1261885" cy="126188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4355976" y="1707654"/>
            <a:ext cx="2880320" cy="176275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3760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Anti-corruption layer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515966"/>
            <a:ext cx="8229600" cy="438697"/>
          </a:xfrm>
        </p:spPr>
        <p:txBody>
          <a:bodyPr>
            <a:normAutofit fontScale="92500" lnSpcReduction="20000"/>
          </a:bodyPr>
          <a:lstStyle/>
          <a:p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539552" y="1203598"/>
            <a:ext cx="2448272" cy="23042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C# Domain library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3203848" y="1206956"/>
            <a:ext cx="1584176" cy="23042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Anti-corrupt-</a:t>
            </a:r>
            <a:r>
              <a:rPr lang="en-NZ" dirty="0" err="1" smtClean="0"/>
              <a:t>tion</a:t>
            </a:r>
            <a:r>
              <a:rPr lang="en-NZ" dirty="0" smtClean="0"/>
              <a:t> layer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5004048" y="1203598"/>
            <a:ext cx="2952328" cy="2304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Legacy library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57986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CSPROJ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357986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CSPROJ, </a:t>
            </a:r>
            <a:br>
              <a:rPr lang="en-NZ" sz="1400" dirty="0" smtClean="0">
                <a:solidFill>
                  <a:schemeClr val="bg1"/>
                </a:solidFill>
              </a:rPr>
            </a:br>
            <a:r>
              <a:rPr lang="en-NZ" sz="1400" dirty="0" smtClean="0">
                <a:solidFill>
                  <a:schemeClr val="bg1"/>
                </a:solidFill>
              </a:rPr>
              <a:t>exposing shiny </a:t>
            </a:r>
            <a:br>
              <a:rPr lang="en-NZ" sz="1400" dirty="0" smtClean="0">
                <a:solidFill>
                  <a:schemeClr val="bg1"/>
                </a:solidFill>
              </a:rPr>
            </a:br>
            <a:r>
              <a:rPr lang="en-NZ" sz="1400" dirty="0" smtClean="0">
                <a:solidFill>
                  <a:schemeClr val="bg1"/>
                </a:solidFill>
              </a:rPr>
              <a:t>service interfaces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576504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Old VB.NET and/or </a:t>
            </a:r>
            <a:r>
              <a:rPr lang="en-NZ" sz="1400" dirty="0" err="1" smtClean="0">
                <a:solidFill>
                  <a:schemeClr val="bg1"/>
                </a:solidFill>
              </a:rPr>
              <a:t>Proc</a:t>
            </a:r>
            <a:r>
              <a:rPr lang="en-NZ" sz="1400" dirty="0" smtClean="0">
                <a:solidFill>
                  <a:schemeClr val="bg1"/>
                </a:solidFill>
              </a:rPr>
              <a:t> library</a:t>
            </a:r>
          </a:p>
        </p:txBody>
      </p:sp>
      <p:sp>
        <p:nvSpPr>
          <p:cNvPr id="10" name="Notched Right Arrow 9"/>
          <p:cNvSpPr/>
          <p:nvPr/>
        </p:nvSpPr>
        <p:spPr>
          <a:xfrm>
            <a:off x="2771800" y="1347614"/>
            <a:ext cx="720080" cy="50405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Notched Right Arrow 10"/>
          <p:cNvSpPr/>
          <p:nvPr/>
        </p:nvSpPr>
        <p:spPr>
          <a:xfrm>
            <a:off x="4586748" y="1350624"/>
            <a:ext cx="720080" cy="504056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099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Any ADO provider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24" y="6489948"/>
            <a:ext cx="3254318" cy="201953"/>
          </a:xfrm>
        </p:spPr>
        <p:txBody>
          <a:bodyPr>
            <a:normAutofit fontScale="40000" lnSpcReduction="20000"/>
          </a:bodyPr>
          <a:lstStyle/>
          <a:p>
            <a:r>
              <a:rPr lang="en-NZ" sz="1800" dirty="0" err="1"/>
              <a:t>sqlite</a:t>
            </a:r>
            <a:r>
              <a:rPr lang="en-NZ" sz="1800" dirty="0"/>
              <a:t>, </a:t>
            </a:r>
            <a:r>
              <a:rPr lang="en-NZ" sz="1800" dirty="0" err="1"/>
              <a:t>sqlce</a:t>
            </a:r>
            <a:r>
              <a:rPr lang="en-NZ" sz="1800" dirty="0"/>
              <a:t>, firebird, oracle, MySQL and SQL </a:t>
            </a:r>
            <a:r>
              <a:rPr lang="en-NZ" sz="1800" dirty="0" smtClean="0"/>
              <a:t>Server, and more…</a:t>
            </a:r>
            <a:endParaRPr lang="en-NZ" sz="1800" dirty="0"/>
          </a:p>
        </p:txBody>
      </p:sp>
      <p:pic>
        <p:nvPicPr>
          <p:cNvPr id="2050" name="Picture 2" descr="http://cejco.com/images/IBMDB2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1670"/>
            <a:ext cx="2448272" cy="7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kro.com.au/wp-content/uploads/2013/04/mysql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66" y="1563638"/>
            <a:ext cx="1590795" cy="82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newhorizons.com/LOCALWEBADMIN/images/306/outlines/partner%20images/logo-oracle-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92" y="3647011"/>
            <a:ext cx="2627784" cy="5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enterwebhub.com/wp-content/uploads/2012/05/FirebirdPhoenix_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19822"/>
            <a:ext cx="1104057" cy="11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00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Bounded Context project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393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Dapper is a powerful tool to add to your Data Access </a:t>
            </a:r>
            <a:r>
              <a:rPr lang="en-NZ" dirty="0" err="1" smtClean="0"/>
              <a:t>toolbelt</a:t>
            </a:r>
            <a:r>
              <a:rPr lang="en-NZ" dirty="0" smtClean="0"/>
              <a:t>.</a:t>
            </a:r>
          </a:p>
          <a:p>
            <a:r>
              <a:rPr lang="en-NZ" dirty="0" smtClean="0"/>
              <a:t>Bounded context allows you to use legacy libraries without corrupting your shiny new stack.</a:t>
            </a:r>
          </a:p>
          <a:p>
            <a:r>
              <a:rPr lang="en-NZ" dirty="0" smtClean="0"/>
              <a:t>Combined, they can simplify your query model, and breathe new life into your legacy code.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1787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Thank you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@</a:t>
            </a:r>
            <a:r>
              <a:rPr lang="en-NZ" dirty="0" err="1" smtClean="0"/>
              <a:t>DanielLarsenNZ</a:t>
            </a:r>
            <a:endParaRPr lang="en-NZ" dirty="0" smtClean="0"/>
          </a:p>
          <a:p>
            <a:r>
              <a:rPr lang="en-NZ" dirty="0" smtClean="0"/>
              <a:t>dlarsen@spendvision.com </a:t>
            </a:r>
          </a:p>
          <a:p>
            <a:r>
              <a:rPr lang="en-NZ" dirty="0" smtClean="0"/>
              <a:t>Spendvision.com/Careers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1070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MS Communities &amp; code camp sponsors</a:t>
            </a:r>
            <a:endParaRPr lang="en-NZ" dirty="0"/>
          </a:p>
        </p:txBody>
      </p:sp>
      <p:pic>
        <p:nvPicPr>
          <p:cNvPr id="1033" name="Picture 9" descr="http://www.mscommunities.co.nz/CommunitySite/media/Media/microsof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04" y="1353270"/>
            <a:ext cx="2185988" cy="5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scommunities.co.nz/CommunitySite/media/Media/universityofauckland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2662813"/>
            <a:ext cx="1130714" cy="9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mscommunities.co.nz/CommunitySite/media/Media/telerik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35" y="2705795"/>
            <a:ext cx="1890527" cy="7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mscommunities.co.nz/CommunitySite/media/Media/mindsca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57" y="3135761"/>
            <a:ext cx="2000250" cy="3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mscommunities.co.nz/CommunitySite/media/MSCommunityNewZealand/Sponsors/Premier/K2.png?width=209&amp;height=120&amp;ext=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27" y="1185391"/>
            <a:ext cx="1493044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scommunities.co.nz/CommunitySite/media/MSCommunityNewZealand/Sponsors/Premier/intergen.gif?width=200&amp;height=58&amp;ext=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533" y="1410246"/>
            <a:ext cx="1657311" cy="48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scommunities.co.nz/MSCommunityImages/provok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44" y="4254523"/>
            <a:ext cx="1977845" cy="4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scommunities.co.nz/CommunitySite/media/MSCommunityNewZealand/Sponsors/Supporting/EnvisionITLogo.png?width=300&amp;height=71&amp;ext=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01" y="4224972"/>
            <a:ext cx="2143125" cy="5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scommunities.co.nz/CommunitySite/media/MSCommunityNewZealand/Sponsors/Supporting/KPMG.jpg?width=157&amp;height=61&amp;ext=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97" y="4260691"/>
            <a:ext cx="1121569" cy="43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2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loud Callout 2"/>
          <p:cNvSpPr/>
          <p:nvPr/>
        </p:nvSpPr>
        <p:spPr bwMode="auto">
          <a:xfrm>
            <a:off x="1403648" y="954709"/>
            <a:ext cx="6480720" cy="2913185"/>
          </a:xfrm>
          <a:prstGeom prst="cloudCallout">
            <a:avLst>
              <a:gd name="adj1" fmla="val -36849"/>
              <a:gd name="adj2" fmla="val 5242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3200" i="1" dirty="0">
                <a:solidFill>
                  <a:schemeClr val="bg1"/>
                </a:solidFill>
                <a:cs typeface="Calibri" pitchFamily="34" charset="0"/>
              </a:rPr>
              <a:t>“</a:t>
            </a:r>
            <a:r>
              <a:rPr lang="en-US" sz="3200" i="1" dirty="0">
                <a:solidFill>
                  <a:schemeClr val="bg1"/>
                </a:solidFill>
                <a:cs typeface="Calibri" pitchFamily="34" charset="0"/>
              </a:rPr>
              <a:t>Software design is a constant </a:t>
            </a:r>
            <a:r>
              <a:rPr lang="en-US" sz="3200" i="1" dirty="0" smtClean="0">
                <a:solidFill>
                  <a:schemeClr val="bg1"/>
                </a:solidFill>
                <a:cs typeface="Calibri" pitchFamily="34" charset="0"/>
              </a:rPr>
              <a:t>battle </a:t>
            </a:r>
            <a:r>
              <a:rPr lang="en-US" sz="3200" i="1" dirty="0">
                <a:solidFill>
                  <a:schemeClr val="bg1"/>
                </a:solidFill>
                <a:cs typeface="Calibri" pitchFamily="34" charset="0"/>
              </a:rPr>
              <a:t>with complexity</a:t>
            </a:r>
            <a:r>
              <a:rPr lang="en-US" sz="3200" i="1" dirty="0" smtClean="0">
                <a:solidFill>
                  <a:schemeClr val="bg1"/>
                </a:solidFill>
                <a:cs typeface="Calibri" pitchFamily="34" charset="0"/>
              </a:rPr>
              <a:t>”</a:t>
            </a:r>
          </a:p>
          <a:p>
            <a:pPr algn="r"/>
            <a:r>
              <a:rPr lang="en-US" sz="1050" b="0" dirty="0" smtClean="0">
                <a:solidFill>
                  <a:schemeClr val="bg1"/>
                </a:solidFill>
                <a:cs typeface="Calibri" pitchFamily="34" charset="0"/>
              </a:rPr>
              <a:t>- Eric Evans, Domain Driven Design</a:t>
            </a:r>
            <a:endParaRPr lang="en-NZ" sz="1050" b="0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4" name="Picture 2" descr="http://vig-fp.prenhall.com/bigcovers/0321125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526" y="339502"/>
            <a:ext cx="3422650" cy="45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38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About Dapper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@</a:t>
            </a:r>
            <a:r>
              <a:rPr lang="en-NZ" dirty="0" err="1" smtClean="0"/>
              <a:t>SamSaffron</a:t>
            </a:r>
            <a:endParaRPr lang="en-NZ" dirty="0" smtClean="0"/>
          </a:p>
          <a:p>
            <a:r>
              <a:rPr lang="en-NZ" dirty="0" smtClean="0"/>
              <a:t>“Micro ORM”</a:t>
            </a:r>
          </a:p>
          <a:p>
            <a:r>
              <a:rPr lang="en-NZ" sz="2400" dirty="0" smtClean="0"/>
              <a:t>MIT and Apache licenses.</a:t>
            </a:r>
            <a:endParaRPr lang="en-NZ" sz="2400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sz="1800" dirty="0">
                <a:hlinkClick r:id="rId3"/>
              </a:rPr>
              <a:t>http://code.google.com/p/dapper-dot-net</a:t>
            </a:r>
            <a:r>
              <a:rPr lang="en-NZ" sz="1800" dirty="0" smtClean="0">
                <a:hlinkClick r:id="rId3"/>
              </a:rPr>
              <a:t>/</a:t>
            </a:r>
            <a:endParaRPr lang="en-NZ" sz="1800" dirty="0" smtClean="0"/>
          </a:p>
          <a:p>
            <a:r>
              <a:rPr lang="en-NZ" sz="1800" dirty="0">
                <a:hlinkClick r:id="rId4"/>
              </a:rPr>
              <a:t>https://</a:t>
            </a:r>
            <a:r>
              <a:rPr lang="en-NZ" sz="1800" dirty="0" smtClean="0">
                <a:hlinkClick r:id="rId4"/>
              </a:rPr>
              <a:t>github.com/SamSaffron/dapper-dot-net</a:t>
            </a:r>
            <a:endParaRPr lang="en-NZ" sz="1800" dirty="0" smtClean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1026" name="Picture 2" descr="https://si0.twimg.com/profile_images/306508932/3dcae8378d46c244172a115c28ca49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20015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53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3 Helpers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Extends </a:t>
            </a:r>
            <a:r>
              <a:rPr lang="en-NZ" sz="2400" dirty="0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IDbConnection</a:t>
            </a:r>
            <a:r>
              <a:rPr lang="en-NZ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NZ" dirty="0" smtClean="0"/>
              <a:t>with 3 extension methods:</a:t>
            </a:r>
          </a:p>
          <a:p>
            <a:r>
              <a:rPr lang="en-NZ" sz="2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Query&lt;T&gt;()</a:t>
            </a:r>
          </a:p>
          <a:p>
            <a:r>
              <a:rPr lang="en-NZ" sz="2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Query()</a:t>
            </a:r>
          </a:p>
          <a:p>
            <a:r>
              <a:rPr lang="en-NZ" sz="2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Execute()</a:t>
            </a:r>
            <a:endParaRPr lang="en-NZ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56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does it work?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95735"/>
          </a:xfrm>
        </p:spPr>
        <p:txBody>
          <a:bodyPr/>
          <a:lstStyle/>
          <a:p>
            <a:r>
              <a:rPr lang="en-NZ" dirty="0" smtClean="0"/>
              <a:t>Takes SQL as a DSL for querying the DB</a:t>
            </a:r>
          </a:p>
          <a:p>
            <a:r>
              <a:rPr lang="en-NZ" dirty="0" smtClean="0"/>
              <a:t>Executes as parameterised query (</a:t>
            </a:r>
            <a:r>
              <a:rPr lang="en-NZ" sz="24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sp_executeSql</a:t>
            </a:r>
            <a:r>
              <a:rPr lang="en-NZ" dirty="0" smtClean="0"/>
              <a:t>)</a:t>
            </a:r>
          </a:p>
          <a:p>
            <a:r>
              <a:rPr lang="en-NZ" dirty="0" smtClean="0"/>
              <a:t>Inspects the model </a:t>
            </a:r>
            <a:r>
              <a:rPr lang="en-NZ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NZ" dirty="0" smtClean="0"/>
              <a:t> using IL (for speed) and “</a:t>
            </a:r>
            <a:r>
              <a:rPr lang="en-NZ" dirty="0" err="1" smtClean="0"/>
              <a:t>deserialises</a:t>
            </a:r>
            <a:r>
              <a:rPr lang="en-NZ" dirty="0" smtClean="0"/>
              <a:t>” the </a:t>
            </a:r>
            <a:r>
              <a:rPr lang="en-NZ" sz="24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SqlDataReader</a:t>
            </a:r>
            <a:r>
              <a:rPr lang="en-NZ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NZ" dirty="0" smtClean="0"/>
              <a:t>into the model’s properties where it finds commonality. 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37195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NZ" dirty="0" smtClean="0">
                <a:solidFill>
                  <a:schemeClr val="bg1"/>
                </a:solidFill>
                <a:hlinkClick r:id="rId3"/>
              </a:rPr>
              <a:t>gist.github.com/SamSaffron/893878</a:t>
            </a:r>
            <a:r>
              <a:rPr lang="en-NZ" dirty="0" smtClean="0">
                <a:solidFill>
                  <a:schemeClr val="bg1"/>
                </a:solidFill>
              </a:rPr>
              <a:t> 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75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Hello Dapper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902475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 the stack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Dapper at work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8573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My stack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Existing</a:t>
            </a:r>
          </a:p>
          <a:p>
            <a:r>
              <a:rPr lang="en-NZ" dirty="0" smtClean="0"/>
              <a:t>Some legacy</a:t>
            </a:r>
          </a:p>
          <a:p>
            <a:r>
              <a:rPr lang="en-NZ" dirty="0" smtClean="0"/>
              <a:t>Brownfields approach</a:t>
            </a:r>
          </a:p>
          <a:p>
            <a:r>
              <a:rPr lang="en-NZ" dirty="0"/>
              <a:t>Complex domain</a:t>
            </a:r>
          </a:p>
          <a:p>
            <a:r>
              <a:rPr lang="en-NZ" dirty="0" smtClean="0"/>
              <a:t>Some integration</a:t>
            </a:r>
          </a:p>
          <a:p>
            <a:r>
              <a:rPr lang="en-NZ" dirty="0" smtClean="0"/>
              <a:t>Scale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0441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8">
  <a:themeElements>
    <a:clrScheme name="Windows 8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Windows 8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dows 8 2013.potx" id="{AF48C80B-F2AF-41DD-AF07-40F468C9016A}" vid="{269953DD-70AE-4B29-8BBB-037633A239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 8 2013</Template>
  <TotalTime>7826</TotalTime>
  <Words>597</Words>
  <Application>Microsoft Office PowerPoint</Application>
  <PresentationFormat>On-screen Show (16:9)</PresentationFormat>
  <Paragraphs>154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Windows 8</vt:lpstr>
      <vt:lpstr>Smart Data Access with Dapper</vt:lpstr>
      <vt:lpstr>Today’s presentation</vt:lpstr>
      <vt:lpstr>PowerPoint Presentation</vt:lpstr>
      <vt:lpstr>About Dapper</vt:lpstr>
      <vt:lpstr>3 Helpers</vt:lpstr>
      <vt:lpstr>How does it work?</vt:lpstr>
      <vt:lpstr>Demo</vt:lpstr>
      <vt:lpstr>In the stack</vt:lpstr>
      <vt:lpstr>My stack</vt:lpstr>
      <vt:lpstr>My stack</vt:lpstr>
      <vt:lpstr>The magic of ORMs</vt:lpstr>
      <vt:lpstr>The pain of ORMs</vt:lpstr>
      <vt:lpstr>Case study</vt:lpstr>
      <vt:lpstr>PowerPoint Presentation</vt:lpstr>
      <vt:lpstr>Sales</vt:lpstr>
      <vt:lpstr>Demo</vt:lpstr>
      <vt:lpstr>PowerPoint Presentation</vt:lpstr>
      <vt:lpstr>Getting Dapper into the stack</vt:lpstr>
      <vt:lpstr>CQRS</vt:lpstr>
      <vt:lpstr>Poor man’s CQRS</vt:lpstr>
      <vt:lpstr>Bounded context</vt:lpstr>
      <vt:lpstr>Anti-corruption layer</vt:lpstr>
      <vt:lpstr>Any ADO provider</vt:lpstr>
      <vt:lpstr>Demo</vt:lpstr>
      <vt:lpstr>Summary</vt:lpstr>
      <vt:lpstr>Thank you</vt:lpstr>
      <vt:lpstr>MS Communities &amp; code camp sponsors</vt:lpstr>
    </vt:vector>
  </TitlesOfParts>
  <Company>Spendvision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Data Access with Dapper</dc:title>
  <dc:creator>Daniel Larsen</dc:creator>
  <cp:keywords>Dapper, ORM, C#,NET</cp:keywords>
  <cp:lastModifiedBy>Daniel Larsen</cp:lastModifiedBy>
  <cp:revision>87</cp:revision>
  <dcterms:created xsi:type="dcterms:W3CDTF">2013-09-05T07:44:00Z</dcterms:created>
  <dcterms:modified xsi:type="dcterms:W3CDTF">2013-09-15T08:00:25Z</dcterms:modified>
</cp:coreProperties>
</file>