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97" r:id="rId4"/>
    <p:sldId id="259" r:id="rId5"/>
    <p:sldId id="260" r:id="rId6"/>
    <p:sldId id="261" r:id="rId7"/>
    <p:sldId id="262" r:id="rId8"/>
    <p:sldId id="334" r:id="rId9"/>
    <p:sldId id="288" r:id="rId10"/>
    <p:sldId id="263" r:id="rId11"/>
    <p:sldId id="290" r:id="rId12"/>
    <p:sldId id="267" r:id="rId13"/>
    <p:sldId id="291" r:id="rId14"/>
    <p:sldId id="287" r:id="rId15"/>
    <p:sldId id="335" r:id="rId16"/>
    <p:sldId id="337" r:id="rId17"/>
    <p:sldId id="29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1E23"/>
    <a:srgbClr val="BFCF31"/>
    <a:srgbClr val="FFC100"/>
    <a:srgbClr val="32BB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92" y="-90"/>
      </p:cViewPr>
      <p:guideLst>
        <p:guide orient="horz" pos="2160"/>
        <p:guide pos="386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595A91-E197-4E49-ABB2-39682CAD8CD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A89FCB-841D-4C72-9257-496A49D9A44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534AF42-7610-4093-A0E9-29740E5796F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470B23-1E63-40DD-8E78-3F881B656EC7}" type="slidenum">
              <a:rPr lang="zh-CN" altLang="en-US" smtClean="0"/>
            </a:fld>
            <a:endParaRPr lang="zh-CN" altLang="en-US"/>
          </a:p>
        </p:txBody>
      </p:sp>
    </p:spTree>
  </p:cSld>
  <p:clrMapOvr>
    <a:masterClrMapping/>
  </p:clrMapOvr>
  <p:transition spd="slow" advTm="300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34AF42-7610-4093-A0E9-29740E5796F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470B23-1E63-40DD-8E78-3F881B656EC7}" type="slidenum">
              <a:rPr lang="zh-CN" altLang="en-US" smtClean="0"/>
            </a:fld>
            <a:endParaRPr lang="zh-CN" altLang="en-US"/>
          </a:p>
        </p:txBody>
      </p:sp>
    </p:spTree>
  </p:cSld>
  <p:clrMapOvr>
    <a:masterClrMapping/>
  </p:clrMapOvr>
  <p:transition spd="slow" advTm="300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34AF42-7610-4093-A0E9-29740E5796F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470B23-1E63-40DD-8E78-3F881B656EC7}" type="slidenum">
              <a:rPr lang="zh-CN" altLang="en-US" smtClean="0"/>
            </a:fld>
            <a:endParaRPr lang="zh-CN" altLang="en-US"/>
          </a:p>
        </p:txBody>
      </p:sp>
    </p:spTree>
  </p:cSld>
  <p:clrMapOvr>
    <a:masterClrMapping/>
  </p:clrMapOvr>
  <p:transition spd="slow" advTm="300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34AF42-7610-4093-A0E9-29740E5796F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470B23-1E63-40DD-8E78-3F881B656EC7}" type="slidenum">
              <a:rPr lang="zh-CN" altLang="en-US" smtClean="0"/>
            </a:fld>
            <a:endParaRPr lang="zh-CN" altLang="en-US"/>
          </a:p>
        </p:txBody>
      </p:sp>
    </p:spTree>
  </p:cSld>
  <p:clrMapOvr>
    <a:masterClrMapping/>
  </p:clrMapOvr>
  <p:transition spd="slow" advTm="300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534AF42-7610-4093-A0E9-29740E5796F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470B23-1E63-40DD-8E78-3F881B656EC7}" type="slidenum">
              <a:rPr lang="zh-CN" altLang="en-US" smtClean="0"/>
            </a:fld>
            <a:endParaRPr lang="zh-CN" altLang="en-US"/>
          </a:p>
        </p:txBody>
      </p:sp>
    </p:spTree>
  </p:cSld>
  <p:clrMapOvr>
    <a:masterClrMapping/>
  </p:clrMapOvr>
  <p:transition spd="slow" advTm="300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534AF42-7610-4093-A0E9-29740E5796F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470B23-1E63-40DD-8E78-3F881B656EC7}" type="slidenum">
              <a:rPr lang="zh-CN" altLang="en-US" smtClean="0"/>
            </a:fld>
            <a:endParaRPr lang="zh-CN" altLang="en-US"/>
          </a:p>
        </p:txBody>
      </p:sp>
    </p:spTree>
  </p:cSld>
  <p:clrMapOvr>
    <a:masterClrMapping/>
  </p:clrMapOvr>
  <p:transition spd="slow" advTm="300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534AF42-7610-4093-A0E9-29740E5796F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470B23-1E63-40DD-8E78-3F881B656EC7}" type="slidenum">
              <a:rPr lang="zh-CN" altLang="en-US" smtClean="0"/>
            </a:fld>
            <a:endParaRPr lang="zh-CN" altLang="en-US"/>
          </a:p>
        </p:txBody>
      </p:sp>
    </p:spTree>
  </p:cSld>
  <p:clrMapOvr>
    <a:masterClrMapping/>
  </p:clrMapOvr>
  <p:transition spd="slow" advTm="300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534AF42-7610-4093-A0E9-29740E5796F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470B23-1E63-40DD-8E78-3F881B656EC7}" type="slidenum">
              <a:rPr lang="zh-CN" altLang="en-US" smtClean="0"/>
            </a:fld>
            <a:endParaRPr lang="zh-CN" altLang="en-US"/>
          </a:p>
        </p:txBody>
      </p:sp>
    </p:spTree>
  </p:cSld>
  <p:clrMapOvr>
    <a:masterClrMapping/>
  </p:clrMapOvr>
  <p:transition spd="slow" advTm="300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34AF42-7610-4093-A0E9-29740E5796F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470B23-1E63-40DD-8E78-3F881B656EC7}" type="slidenum">
              <a:rPr lang="zh-CN" altLang="en-US" smtClean="0"/>
            </a:fld>
            <a:endParaRPr lang="zh-CN" altLang="en-US"/>
          </a:p>
        </p:txBody>
      </p:sp>
    </p:spTree>
  </p:cSld>
  <p:clrMapOvr>
    <a:masterClrMapping/>
  </p:clrMapOvr>
  <p:transition spd="slow" advTm="300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534AF42-7610-4093-A0E9-29740E5796F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470B23-1E63-40DD-8E78-3F881B656EC7}" type="slidenum">
              <a:rPr lang="zh-CN" altLang="en-US" smtClean="0"/>
            </a:fld>
            <a:endParaRPr lang="zh-CN" altLang="en-US"/>
          </a:p>
        </p:txBody>
      </p:sp>
    </p:spTree>
  </p:cSld>
  <p:clrMapOvr>
    <a:masterClrMapping/>
  </p:clrMapOvr>
  <p:transition spd="slow" advTm="300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534AF42-7610-4093-A0E9-29740E5796F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470B23-1E63-40DD-8E78-3F881B656EC7}" type="slidenum">
              <a:rPr lang="zh-CN" altLang="en-US" smtClean="0"/>
            </a:fld>
            <a:endParaRPr lang="zh-CN" altLang="en-US"/>
          </a:p>
        </p:txBody>
      </p:sp>
    </p:spTree>
  </p:cSld>
  <p:clrMapOvr>
    <a:masterClrMapping/>
  </p:clrMapOvr>
  <p:transition spd="slow" advTm="3000">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5000" b="-5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4AF42-7610-4093-A0E9-29740E5796F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70B23-1E63-40DD-8E78-3F881B656EC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Tm="3000">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429753" y="4121775"/>
            <a:ext cx="926471" cy="926471"/>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7271" y="4121774"/>
            <a:ext cx="926471" cy="926471"/>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6030" y="4121774"/>
            <a:ext cx="926471" cy="926471"/>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8512" y="4121775"/>
            <a:ext cx="926471" cy="926471"/>
          </a:xfrm>
          <a:prstGeom prst="rect">
            <a:avLst/>
          </a:prstGeom>
        </p:spPr>
      </p:pic>
      <p:grpSp>
        <p:nvGrpSpPr>
          <p:cNvPr id="11" name="组合 10"/>
          <p:cNvGrpSpPr/>
          <p:nvPr/>
        </p:nvGrpSpPr>
        <p:grpSpPr>
          <a:xfrm>
            <a:off x="3041439" y="5312808"/>
            <a:ext cx="5856211" cy="671952"/>
            <a:chOff x="3151966" y="5373216"/>
            <a:chExt cx="5856211" cy="671952"/>
          </a:xfrm>
        </p:grpSpPr>
        <p:sp>
          <p:nvSpPr>
            <p:cNvPr id="12" name="矩形 11"/>
            <p:cNvSpPr/>
            <p:nvPr/>
          </p:nvSpPr>
          <p:spPr>
            <a:xfrm>
              <a:off x="3401926" y="5373216"/>
              <a:ext cx="5352415" cy="645160"/>
            </a:xfrm>
            <a:prstGeom prst="rect">
              <a:avLst/>
            </a:prstGeom>
          </p:spPr>
          <p:txBody>
            <a:bodyPr wrap="none">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Wine Quality Research</a:t>
              </a:r>
              <a:endParaRPr lang="en-US" altLang="zh-CN" sz="3600" b="1"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3151966" y="5386781"/>
              <a:ext cx="5824354"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183823" y="6045168"/>
              <a:ext cx="5824354"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2677845" y="1818772"/>
            <a:ext cx="6551541" cy="1322070"/>
          </a:xfrm>
          <a:prstGeom prst="rect">
            <a:avLst/>
          </a:prstGeom>
          <a:noFill/>
        </p:spPr>
        <p:txBody>
          <a:bodyPr wrap="square" lIns="91440" tIns="45720" rIns="91440" bIns="45720">
            <a:spAutoFit/>
          </a:bodyPr>
          <a:lstStyle/>
          <a:p>
            <a:pPr algn="ctr"/>
            <a:r>
              <a:rPr lang="zh-CN" altLang="en-US" sz="8000" dirty="0" smtClean="0">
                <a:ln w="18415" cmpd="sng">
                  <a:solidFill>
                    <a:srgbClr val="FFFFFF"/>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红酒质量研究</a:t>
            </a:r>
            <a:endParaRPr lang="zh-CN" altLang="en-US" sz="8000" dirty="0" smtClean="0">
              <a:ln w="18415" cmpd="sng">
                <a:solidFill>
                  <a:srgbClr val="FFFFFF"/>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0568" y="194742"/>
            <a:ext cx="788276" cy="734904"/>
          </a:xfrm>
          <a:prstGeom prst="rect">
            <a:avLst/>
          </a:prstGeom>
        </p:spPr>
      </p:pic>
      <p:grpSp>
        <p:nvGrpSpPr>
          <p:cNvPr id="6" name="组合 5"/>
          <p:cNvGrpSpPr/>
          <p:nvPr/>
        </p:nvGrpSpPr>
        <p:grpSpPr>
          <a:xfrm>
            <a:off x="1343472" y="1484784"/>
            <a:ext cx="10635591" cy="3528392"/>
            <a:chOff x="1343472" y="1484784"/>
            <a:chExt cx="10635591" cy="3528392"/>
          </a:xfrm>
        </p:grpSpPr>
        <p:grpSp>
          <p:nvGrpSpPr>
            <p:cNvPr id="7" name="组合 6"/>
            <p:cNvGrpSpPr/>
            <p:nvPr/>
          </p:nvGrpSpPr>
          <p:grpSpPr>
            <a:xfrm>
              <a:off x="1343472" y="1484784"/>
              <a:ext cx="10635591" cy="3528392"/>
              <a:chOff x="2063552" y="1628800"/>
              <a:chExt cx="9984432" cy="3312368"/>
            </a:xfrm>
          </p:grpSpPr>
          <p:sp>
            <p:nvSpPr>
              <p:cNvPr id="10" name="矩形 9"/>
              <p:cNvSpPr/>
              <p:nvPr/>
            </p:nvSpPr>
            <p:spPr>
              <a:xfrm>
                <a:off x="5159896" y="3140968"/>
                <a:ext cx="6888088" cy="5040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 name="组合 10"/>
              <p:cNvGrpSpPr/>
              <p:nvPr/>
            </p:nvGrpSpPr>
            <p:grpSpPr>
              <a:xfrm>
                <a:off x="2063552" y="1628800"/>
                <a:ext cx="3312368" cy="3312368"/>
                <a:chOff x="2567608" y="1916832"/>
                <a:chExt cx="2736304" cy="2736304"/>
              </a:xfrm>
            </p:grpSpPr>
            <p:sp>
              <p:nvSpPr>
                <p:cNvPr id="16" name="椭圆 15"/>
                <p:cNvSpPr/>
                <p:nvPr/>
              </p:nvSpPr>
              <p:spPr>
                <a:xfrm>
                  <a:off x="2567608" y="1916832"/>
                  <a:ext cx="2736304" cy="273630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椭圆 16"/>
                <p:cNvSpPr/>
                <p:nvPr/>
              </p:nvSpPr>
              <p:spPr>
                <a:xfrm>
                  <a:off x="2819636" y="2186966"/>
                  <a:ext cx="2232248" cy="2232248"/>
                </a:xfrm>
                <a:prstGeom prst="ellipse">
                  <a:avLst/>
                </a:prstGeom>
                <a:solidFill>
                  <a:srgbClr val="BFCF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2" name="矩形 11"/>
              <p:cNvSpPr/>
              <p:nvPr/>
            </p:nvSpPr>
            <p:spPr>
              <a:xfrm>
                <a:off x="11640616" y="2636912"/>
                <a:ext cx="288032" cy="5040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a:off x="11064552" y="2852936"/>
                <a:ext cx="451683" cy="2880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矩形 13"/>
              <p:cNvSpPr/>
              <p:nvPr/>
            </p:nvSpPr>
            <p:spPr>
              <a:xfrm>
                <a:off x="10488488" y="2780928"/>
                <a:ext cx="451683" cy="3781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矩形 14"/>
              <p:cNvSpPr/>
              <p:nvPr/>
            </p:nvSpPr>
            <p:spPr>
              <a:xfrm>
                <a:off x="9912424" y="2411812"/>
                <a:ext cx="451683" cy="7382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 name="文本框 7"/>
            <p:cNvSpPr txBox="1"/>
            <p:nvPr/>
          </p:nvSpPr>
          <p:spPr>
            <a:xfrm>
              <a:off x="5464760" y="2627051"/>
              <a:ext cx="3672408" cy="460375"/>
            </a:xfrm>
            <a:prstGeom prst="rect">
              <a:avLst/>
            </a:prstGeom>
            <a:noFill/>
          </p:spPr>
          <p:txBody>
            <a:bodyPr wrap="square" rtlCol="0">
              <a:spAutoFit/>
            </a:bodyPr>
            <a:lstStyle/>
            <a:p>
              <a:r>
                <a:rPr lang="en-US" sz="2400" b="1" dirty="0" smtClean="0">
                  <a:solidFill>
                    <a:schemeClr val="bg1"/>
                  </a:solidFill>
                  <a:latin typeface="微软雅黑" panose="020B0503020204020204" pitchFamily="34" charset="-122"/>
                  <a:ea typeface="微软雅黑" panose="020B0503020204020204" pitchFamily="34" charset="-122"/>
                </a:rPr>
                <a:t>2. </a:t>
              </a:r>
              <a:r>
                <a:rPr lang="zh-CN" altLang="en-US" sz="2400" b="1" dirty="0" smtClean="0">
                  <a:solidFill>
                    <a:schemeClr val="bg1"/>
                  </a:solidFill>
                  <a:latin typeface="微软雅黑" panose="020B0503020204020204" pitchFamily="34" charset="-122"/>
                  <a:ea typeface="微软雅黑" panose="020B0503020204020204" pitchFamily="34" charset="-122"/>
                </a:rPr>
                <a:t>决策树算法实现</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469" y="2764022"/>
              <a:ext cx="1080072" cy="1080072"/>
            </a:xfrm>
            <a:prstGeom prst="rect">
              <a:avLst/>
            </a:prstGeom>
          </p:spPr>
        </p:pic>
      </p:grpSp>
      <p:sp>
        <p:nvSpPr>
          <p:cNvPr id="2" name="文本框 1"/>
          <p:cNvSpPr txBox="1"/>
          <p:nvPr/>
        </p:nvSpPr>
        <p:spPr>
          <a:xfrm>
            <a:off x="1158875" y="270510"/>
            <a:ext cx="4084320" cy="583565"/>
          </a:xfrm>
          <a:prstGeom prst="rect">
            <a:avLst/>
          </a:prstGeom>
          <a:noFill/>
        </p:spPr>
        <p:txBody>
          <a:bodyPr wrap="square" rtlCol="0">
            <a:spAutoFit/>
          </a:bodyPr>
          <a:p>
            <a:r>
              <a:rPr lang="zh-CN" altLang="en-US" sz="3200" b="1" dirty="0" smtClean="0">
                <a:solidFill>
                  <a:schemeClr val="bg1"/>
                </a:solidFill>
                <a:latin typeface="微软雅黑" panose="020B0503020204020204" pitchFamily="34" charset="-122"/>
                <a:ea typeface="微软雅黑" panose="020B0503020204020204" pitchFamily="34" charset="-122"/>
                <a:sym typeface="+mn-ea"/>
              </a:rPr>
              <a:t>决策树算法实现</a:t>
            </a:r>
            <a:endParaRPr lang="zh-CN" altLang="en-US" sz="3200" b="1" dirty="0" smtClean="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0568" y="194742"/>
            <a:ext cx="788276" cy="734904"/>
          </a:xfrm>
          <a:prstGeom prst="rect">
            <a:avLst/>
          </a:prstGeom>
        </p:spPr>
      </p:pic>
      <p:sp>
        <p:nvSpPr>
          <p:cNvPr id="5" name="文本框 4"/>
          <p:cNvSpPr txBox="1"/>
          <p:nvPr/>
        </p:nvSpPr>
        <p:spPr>
          <a:xfrm>
            <a:off x="1158845" y="362139"/>
            <a:ext cx="2326740" cy="46037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sym typeface="+mn-ea"/>
              </a:rPr>
              <a:t>决策树算法实现</a:t>
            </a:r>
            <a:endParaRPr lang="zh-CN" altLang="en-US" sz="2400" b="1" dirty="0" smtClean="0">
              <a:solidFill>
                <a:schemeClr val="bg1"/>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2"/>
          <a:stretch>
            <a:fillRect/>
          </a:stretch>
        </p:blipFill>
        <p:spPr>
          <a:xfrm>
            <a:off x="2635885" y="873760"/>
            <a:ext cx="6919595" cy="1767840"/>
          </a:xfrm>
          <a:prstGeom prst="rect">
            <a:avLst/>
          </a:prstGeom>
        </p:spPr>
      </p:pic>
      <p:pic>
        <p:nvPicPr>
          <p:cNvPr id="55" name="图片 54"/>
          <p:cNvPicPr>
            <a:picLocks noChangeAspect="1"/>
          </p:cNvPicPr>
          <p:nvPr/>
        </p:nvPicPr>
        <p:blipFill>
          <a:blip r:embed="rId3"/>
          <a:stretch>
            <a:fillRect/>
          </a:stretch>
        </p:blipFill>
        <p:spPr>
          <a:xfrm>
            <a:off x="565785" y="2844165"/>
            <a:ext cx="10775315" cy="3345815"/>
          </a:xfrm>
          <a:prstGeom prst="rect">
            <a:avLst/>
          </a:prstGeom>
        </p:spPr>
      </p:pic>
    </p:spTree>
  </p:cSld>
  <p:clrMapOvr>
    <a:masterClrMapping/>
  </p:clrMapOvr>
  <p:transition spd="slow"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0568" y="194742"/>
            <a:ext cx="788276" cy="734904"/>
          </a:xfrm>
          <a:prstGeom prst="rect">
            <a:avLst/>
          </a:prstGeom>
        </p:spPr>
      </p:pic>
      <p:sp>
        <p:nvSpPr>
          <p:cNvPr id="5" name="文本框 4"/>
          <p:cNvSpPr txBox="1"/>
          <p:nvPr/>
        </p:nvSpPr>
        <p:spPr>
          <a:xfrm>
            <a:off x="1158875" y="270510"/>
            <a:ext cx="4305935" cy="58356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sym typeface="+mn-ea"/>
              </a:rPr>
              <a:t>朴素贝叶斯算法实现</a:t>
            </a:r>
            <a:endParaRPr lang="zh-CN" altLang="en-US" sz="3200" b="1" dirty="0" smtClean="0">
              <a:solidFill>
                <a:schemeClr val="bg1"/>
              </a:solidFill>
              <a:latin typeface="微软雅黑" panose="020B0503020204020204" pitchFamily="34" charset="-122"/>
              <a:ea typeface="微软雅黑" panose="020B0503020204020204" pitchFamily="34" charset="-122"/>
              <a:sym typeface="+mn-ea"/>
            </a:endParaRPr>
          </a:p>
        </p:txBody>
      </p:sp>
      <p:grpSp>
        <p:nvGrpSpPr>
          <p:cNvPr id="15" name="组合 14"/>
          <p:cNvGrpSpPr/>
          <p:nvPr/>
        </p:nvGrpSpPr>
        <p:grpSpPr>
          <a:xfrm>
            <a:off x="1343472" y="1484784"/>
            <a:ext cx="10635591" cy="3528392"/>
            <a:chOff x="1343472" y="1484784"/>
            <a:chExt cx="10635591" cy="3528392"/>
          </a:xfrm>
        </p:grpSpPr>
        <p:grpSp>
          <p:nvGrpSpPr>
            <p:cNvPr id="16" name="组合 15"/>
            <p:cNvGrpSpPr/>
            <p:nvPr/>
          </p:nvGrpSpPr>
          <p:grpSpPr>
            <a:xfrm>
              <a:off x="1343472" y="1484784"/>
              <a:ext cx="10635591" cy="3528392"/>
              <a:chOff x="2063552" y="1628800"/>
              <a:chExt cx="9984432" cy="3312368"/>
            </a:xfrm>
          </p:grpSpPr>
          <p:sp>
            <p:nvSpPr>
              <p:cNvPr id="19" name="矩形 18"/>
              <p:cNvSpPr/>
              <p:nvPr/>
            </p:nvSpPr>
            <p:spPr>
              <a:xfrm>
                <a:off x="5159896" y="3140968"/>
                <a:ext cx="6888088" cy="5040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0" name="组合 19"/>
              <p:cNvGrpSpPr/>
              <p:nvPr/>
            </p:nvGrpSpPr>
            <p:grpSpPr>
              <a:xfrm>
                <a:off x="2063552" y="1628800"/>
                <a:ext cx="3312368" cy="3312368"/>
                <a:chOff x="2567608" y="1916832"/>
                <a:chExt cx="2736304" cy="2736304"/>
              </a:xfrm>
            </p:grpSpPr>
            <p:sp>
              <p:nvSpPr>
                <p:cNvPr id="25" name="椭圆 24"/>
                <p:cNvSpPr/>
                <p:nvPr/>
              </p:nvSpPr>
              <p:spPr>
                <a:xfrm>
                  <a:off x="2567608" y="1916832"/>
                  <a:ext cx="2736304" cy="273630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2819636" y="2186966"/>
                  <a:ext cx="2232248" cy="2232248"/>
                </a:xfrm>
                <a:prstGeom prst="ellipse">
                  <a:avLst/>
                </a:prstGeom>
                <a:solidFill>
                  <a:srgbClr val="FFC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1" name="矩形 20"/>
              <p:cNvSpPr/>
              <p:nvPr/>
            </p:nvSpPr>
            <p:spPr>
              <a:xfrm>
                <a:off x="11640616" y="2636912"/>
                <a:ext cx="288032" cy="5040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矩形 21"/>
              <p:cNvSpPr/>
              <p:nvPr/>
            </p:nvSpPr>
            <p:spPr>
              <a:xfrm>
                <a:off x="11064552" y="2852936"/>
                <a:ext cx="451683" cy="2880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a:off x="10488488" y="2780928"/>
                <a:ext cx="451683" cy="3781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矩形 23"/>
              <p:cNvSpPr/>
              <p:nvPr/>
            </p:nvSpPr>
            <p:spPr>
              <a:xfrm>
                <a:off x="9912424" y="2411812"/>
                <a:ext cx="451683" cy="7382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162" y="2688822"/>
              <a:ext cx="1167009" cy="1167009"/>
            </a:xfrm>
            <a:prstGeom prst="rect">
              <a:avLst/>
            </a:prstGeom>
          </p:spPr>
        </p:pic>
        <p:sp>
          <p:nvSpPr>
            <p:cNvPr id="18" name="文本框 17"/>
            <p:cNvSpPr txBox="1"/>
            <p:nvPr/>
          </p:nvSpPr>
          <p:spPr>
            <a:xfrm>
              <a:off x="5464760" y="2627051"/>
              <a:ext cx="3672408" cy="460375"/>
            </a:xfrm>
            <a:prstGeom prst="rect">
              <a:avLst/>
            </a:prstGeom>
            <a:noFill/>
          </p:spPr>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3</a:t>
              </a:r>
              <a:r>
                <a:rPr lang="zh-CN" altLang="en-US" sz="2400" b="1" dirty="0" smtClean="0">
                  <a:solidFill>
                    <a:schemeClr val="bg1"/>
                  </a:solidFill>
                  <a:latin typeface="微软雅黑" panose="020B0503020204020204" pitchFamily="34" charset="-122"/>
                  <a:ea typeface="微软雅黑" panose="020B0503020204020204" pitchFamily="34" charset="-122"/>
                </a:rPr>
                <a:t>、朴素贝叶斯算法实现</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0568" y="194742"/>
            <a:ext cx="788276" cy="734904"/>
          </a:xfrm>
          <a:prstGeom prst="rect">
            <a:avLst/>
          </a:prstGeom>
        </p:spPr>
      </p:pic>
      <p:pic>
        <p:nvPicPr>
          <p:cNvPr id="2" name="图片 1"/>
          <p:cNvPicPr>
            <a:picLocks noChangeAspect="1"/>
          </p:cNvPicPr>
          <p:nvPr/>
        </p:nvPicPr>
        <p:blipFill>
          <a:blip r:embed="rId2"/>
          <a:stretch>
            <a:fillRect/>
          </a:stretch>
        </p:blipFill>
        <p:spPr>
          <a:xfrm>
            <a:off x="2703195" y="1864995"/>
            <a:ext cx="6142355" cy="2301240"/>
          </a:xfrm>
          <a:prstGeom prst="rect">
            <a:avLst/>
          </a:prstGeom>
        </p:spPr>
      </p:pic>
      <p:sp>
        <p:nvSpPr>
          <p:cNvPr id="42" name="文本框 41"/>
          <p:cNvSpPr txBox="1"/>
          <p:nvPr/>
        </p:nvSpPr>
        <p:spPr>
          <a:xfrm>
            <a:off x="1158875" y="270510"/>
            <a:ext cx="4305935" cy="58356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sym typeface="+mn-ea"/>
              </a:rPr>
              <a:t>朴素贝叶斯算法实现</a:t>
            </a:r>
            <a:endParaRPr lang="zh-CN" altLang="en-US" sz="3200" b="1" dirty="0" smtClean="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2"/>
                                        </p:tgtEl>
                                        <p:attrNameLst>
                                          <p:attrName>ppt_y</p:attrName>
                                        </p:attrNameLst>
                                      </p:cBhvr>
                                      <p:tavLst>
                                        <p:tav tm="0">
                                          <p:val>
                                            <p:strVal val="#ppt_y"/>
                                          </p:val>
                                        </p:tav>
                                        <p:tav tm="100000">
                                          <p:val>
                                            <p:strVal val="#ppt_y"/>
                                          </p:val>
                                        </p:tav>
                                      </p:tavLst>
                                    </p:anim>
                                    <p:anim calcmode="lin" valueType="num">
                                      <p:cBhvr>
                                        <p:cTn id="9" dur="500" fill="hold"/>
                                        <p:tgtEl>
                                          <p:spTgt spid="4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0568" y="194742"/>
            <a:ext cx="788276" cy="734904"/>
          </a:xfrm>
          <a:prstGeom prst="rect">
            <a:avLst/>
          </a:prstGeom>
        </p:spPr>
      </p:pic>
      <p:sp>
        <p:nvSpPr>
          <p:cNvPr id="42" name="文本框 41"/>
          <p:cNvSpPr txBox="1"/>
          <p:nvPr/>
        </p:nvSpPr>
        <p:spPr>
          <a:xfrm>
            <a:off x="1158875" y="270510"/>
            <a:ext cx="4305935" cy="58356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sym typeface="+mn-ea"/>
              </a:rPr>
              <a:t>模型评估</a:t>
            </a:r>
            <a:endParaRPr lang="zh-CN" altLang="en-US" sz="3200" b="1" dirty="0" smtClean="0">
              <a:solidFill>
                <a:schemeClr val="bg1"/>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2"/>
          <a:stretch>
            <a:fillRect/>
          </a:stretch>
        </p:blipFill>
        <p:spPr>
          <a:xfrm>
            <a:off x="2894965" y="1813560"/>
            <a:ext cx="6401435" cy="3230880"/>
          </a:xfrm>
          <a:prstGeom prst="rect">
            <a:avLst/>
          </a:prstGeom>
        </p:spPr>
      </p:pic>
    </p:spTree>
  </p:cSld>
  <p:clrMapOvr>
    <a:masterClrMapping/>
  </p:clrMapOvr>
  <p:transition spd="slow"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2"/>
                                        </p:tgtEl>
                                        <p:attrNameLst>
                                          <p:attrName>ppt_y</p:attrName>
                                        </p:attrNameLst>
                                      </p:cBhvr>
                                      <p:tavLst>
                                        <p:tav tm="0">
                                          <p:val>
                                            <p:strVal val="#ppt_y"/>
                                          </p:val>
                                        </p:tav>
                                        <p:tav tm="100000">
                                          <p:val>
                                            <p:strVal val="#ppt_y"/>
                                          </p:val>
                                        </p:tav>
                                      </p:tavLst>
                                    </p:anim>
                                    <p:anim calcmode="lin" valueType="num">
                                      <p:cBhvr>
                                        <p:cTn id="9" dur="500" fill="hold"/>
                                        <p:tgtEl>
                                          <p:spTgt spid="4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0568" y="194742"/>
            <a:ext cx="788276" cy="734904"/>
          </a:xfrm>
          <a:prstGeom prst="rect">
            <a:avLst/>
          </a:prstGeom>
        </p:spPr>
      </p:pic>
      <p:sp>
        <p:nvSpPr>
          <p:cNvPr id="42" name="文本框 41"/>
          <p:cNvSpPr txBox="1"/>
          <p:nvPr/>
        </p:nvSpPr>
        <p:spPr>
          <a:xfrm>
            <a:off x="1158875" y="270510"/>
            <a:ext cx="4305935" cy="58356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sym typeface="+mn-ea"/>
              </a:rPr>
              <a:t>模型评估</a:t>
            </a:r>
            <a:endParaRPr lang="zh-CN" altLang="en-US" sz="3200" b="1" dirty="0" smtClean="0">
              <a:solidFill>
                <a:schemeClr val="bg1"/>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2"/>
          <a:stretch>
            <a:fillRect/>
          </a:stretch>
        </p:blipFill>
        <p:spPr>
          <a:xfrm>
            <a:off x="3138805" y="324485"/>
            <a:ext cx="6057265" cy="6003290"/>
          </a:xfrm>
          <a:prstGeom prst="rect">
            <a:avLst/>
          </a:prstGeom>
        </p:spPr>
      </p:pic>
    </p:spTree>
  </p:cSld>
  <p:clrMapOvr>
    <a:masterClrMapping/>
  </p:clrMapOvr>
  <p:transition spd="slow"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2"/>
                                        </p:tgtEl>
                                        <p:attrNameLst>
                                          <p:attrName>ppt_y</p:attrName>
                                        </p:attrNameLst>
                                      </p:cBhvr>
                                      <p:tavLst>
                                        <p:tav tm="0">
                                          <p:val>
                                            <p:strVal val="#ppt_y"/>
                                          </p:val>
                                        </p:tav>
                                        <p:tav tm="100000">
                                          <p:val>
                                            <p:strVal val="#ppt_y"/>
                                          </p:val>
                                        </p:tav>
                                      </p:tavLst>
                                    </p:anim>
                                    <p:anim calcmode="lin" valueType="num">
                                      <p:cBhvr>
                                        <p:cTn id="9" dur="500" fill="hold"/>
                                        <p:tgtEl>
                                          <p:spTgt spid="4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678110" y="2530887"/>
            <a:ext cx="8229600" cy="85725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非常感谢</a:t>
            </a:r>
            <a:endParaRPr lang="zh-CN" altLang="en-US" sz="54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300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0568" y="194742"/>
            <a:ext cx="788276" cy="734904"/>
          </a:xfrm>
          <a:prstGeom prst="rect">
            <a:avLst/>
          </a:prstGeom>
        </p:spPr>
      </p:pic>
      <p:sp>
        <p:nvSpPr>
          <p:cNvPr id="5" name="文本框 4"/>
          <p:cNvSpPr txBox="1"/>
          <p:nvPr/>
        </p:nvSpPr>
        <p:spPr>
          <a:xfrm>
            <a:off x="1158845" y="270699"/>
            <a:ext cx="2326740" cy="583565"/>
          </a:xfrm>
          <a:prstGeom prst="rect">
            <a:avLst/>
          </a:prstGeom>
          <a:noFill/>
        </p:spPr>
        <p:txBody>
          <a:bodyPr wrap="square"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目录</a:t>
            </a:r>
            <a:endParaRPr lang="zh-CN" altLang="en-US" sz="3200" b="1" dirty="0" smtClean="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rot="0">
            <a:off x="7071883" y="1664335"/>
            <a:ext cx="3237078" cy="3904476"/>
            <a:chOff x="4516522" y="1878716"/>
            <a:chExt cx="3237070" cy="3904651"/>
          </a:xfrm>
        </p:grpSpPr>
        <p:grpSp>
          <p:nvGrpSpPr>
            <p:cNvPr id="9" name="组合 8"/>
            <p:cNvGrpSpPr/>
            <p:nvPr/>
          </p:nvGrpSpPr>
          <p:grpSpPr>
            <a:xfrm>
              <a:off x="4516522" y="1878716"/>
              <a:ext cx="3237070" cy="3904651"/>
              <a:chOff x="3408365" y="1249739"/>
              <a:chExt cx="2340287" cy="2822925"/>
            </a:xfrm>
          </p:grpSpPr>
          <p:sp>
            <p:nvSpPr>
              <p:cNvPr id="25" name="Rectangle 631"/>
              <p:cNvSpPr>
                <a:spLocks noChangeArrowheads="1"/>
              </p:cNvSpPr>
              <p:nvPr/>
            </p:nvSpPr>
            <p:spPr bwMode="auto">
              <a:xfrm>
                <a:off x="3408652" y="1249739"/>
                <a:ext cx="2340000" cy="498475"/>
              </a:xfrm>
              <a:prstGeom prst="rect">
                <a:avLst/>
              </a:prstGeom>
              <a:solidFill>
                <a:srgbClr val="7BCB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Rectangle 632"/>
              <p:cNvSpPr>
                <a:spLocks noChangeArrowheads="1"/>
              </p:cNvSpPr>
              <p:nvPr/>
            </p:nvSpPr>
            <p:spPr bwMode="auto">
              <a:xfrm>
                <a:off x="3408365" y="2056843"/>
                <a:ext cx="2340000" cy="498475"/>
              </a:xfrm>
              <a:prstGeom prst="rect">
                <a:avLst/>
              </a:prstGeom>
              <a:solidFill>
                <a:srgbClr val="FF74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 name="Rectangle 633"/>
              <p:cNvSpPr>
                <a:spLocks noChangeArrowheads="1"/>
              </p:cNvSpPr>
              <p:nvPr/>
            </p:nvSpPr>
            <p:spPr bwMode="auto">
              <a:xfrm>
                <a:off x="3408623" y="2808395"/>
                <a:ext cx="2340000" cy="498475"/>
              </a:xfrm>
              <a:prstGeom prst="rect">
                <a:avLst/>
              </a:prstGeom>
              <a:solidFill>
                <a:srgbClr val="4C6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prstClr val="black"/>
                  </a:solidFill>
                </a:endParaRPr>
              </a:p>
            </p:txBody>
          </p:sp>
          <p:sp>
            <p:nvSpPr>
              <p:cNvPr id="28" name="Rectangle 634"/>
              <p:cNvSpPr>
                <a:spLocks noChangeArrowheads="1"/>
              </p:cNvSpPr>
              <p:nvPr/>
            </p:nvSpPr>
            <p:spPr bwMode="auto">
              <a:xfrm>
                <a:off x="3408651" y="3572601"/>
                <a:ext cx="2340000" cy="500063"/>
              </a:xfrm>
              <a:prstGeom prst="rect">
                <a:avLst/>
              </a:prstGeom>
              <a:solidFill>
                <a:srgbClr val="242D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TextBox 707"/>
              <p:cNvSpPr txBox="1"/>
              <p:nvPr/>
            </p:nvSpPr>
            <p:spPr>
              <a:xfrm>
                <a:off x="4122777" y="1288524"/>
                <a:ext cx="1417647" cy="421897"/>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3200" b="1" dirty="0">
                    <a:solidFill>
                      <a:prstClr val="white"/>
                    </a:solidFill>
                  </a:rPr>
                  <a:t>选题意义</a:t>
                </a:r>
                <a:endParaRPr lang="zh-CN" altLang="en-US" sz="3200" b="1" dirty="0">
                  <a:solidFill>
                    <a:prstClr val="white"/>
                  </a:solidFill>
                </a:endParaRPr>
              </a:p>
            </p:txBody>
          </p:sp>
        </p:grpSp>
        <p:sp>
          <p:nvSpPr>
            <p:cNvPr id="10" name="TextBox 707"/>
            <p:cNvSpPr txBox="1"/>
            <p:nvPr/>
          </p:nvSpPr>
          <p:spPr>
            <a:xfrm>
              <a:off x="5504804" y="3060918"/>
              <a:ext cx="1960880" cy="5835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3200" b="1" dirty="0">
                  <a:solidFill>
                    <a:prstClr val="white"/>
                  </a:solidFill>
                </a:rPr>
                <a:t>数据表格</a:t>
              </a:r>
              <a:endParaRPr lang="zh-CN" altLang="en-US" sz="3200" b="1" dirty="0">
                <a:solidFill>
                  <a:prstClr val="white"/>
                </a:solidFill>
              </a:endParaRPr>
            </a:p>
          </p:txBody>
        </p:sp>
        <p:sp>
          <p:nvSpPr>
            <p:cNvPr id="11" name="TextBox 707"/>
            <p:cNvSpPr txBox="1"/>
            <p:nvPr/>
          </p:nvSpPr>
          <p:spPr>
            <a:xfrm>
              <a:off x="5504687" y="4124088"/>
              <a:ext cx="1960880" cy="583565"/>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3200" b="1" dirty="0">
                  <a:solidFill>
                    <a:prstClr val="white"/>
                  </a:solidFill>
                </a:rPr>
                <a:t>方案论证</a:t>
              </a:r>
              <a:endParaRPr lang="zh-CN" altLang="en-US" sz="3200" b="1" dirty="0">
                <a:solidFill>
                  <a:prstClr val="white"/>
                </a:solidFill>
              </a:endParaRPr>
            </a:p>
          </p:txBody>
        </p:sp>
        <p:sp>
          <p:nvSpPr>
            <p:cNvPr id="12" name="TextBox 707"/>
            <p:cNvSpPr txBox="1"/>
            <p:nvPr/>
          </p:nvSpPr>
          <p:spPr>
            <a:xfrm>
              <a:off x="5504793" y="5146682"/>
              <a:ext cx="1960875" cy="583591"/>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3200" b="1" dirty="0">
                  <a:solidFill>
                    <a:prstClr val="white"/>
                  </a:solidFill>
                </a:rPr>
                <a:t>模型评估</a:t>
              </a:r>
              <a:endParaRPr lang="zh-CN" altLang="en-US" sz="3200" b="1" dirty="0">
                <a:solidFill>
                  <a:prstClr val="white"/>
                </a:solidFill>
              </a:endParaRPr>
            </a:p>
          </p:txBody>
        </p:sp>
        <p:pic>
          <p:nvPicPr>
            <p:cNvPr id="15" name="图片 14"/>
            <p:cNvPicPr>
              <a:picLocks noChangeAspect="1"/>
            </p:cNvPicPr>
            <p:nvPr/>
          </p:nvPicPr>
          <p:blipFill>
            <a:blip r:embed="rId2" cstate="print"/>
            <a:stretch>
              <a:fillRect/>
            </a:stretch>
          </p:blipFill>
          <p:spPr>
            <a:xfrm>
              <a:off x="4582727" y="1965478"/>
              <a:ext cx="515964" cy="515964"/>
            </a:xfrm>
            <a:prstGeom prst="rect">
              <a:avLst/>
            </a:prstGeom>
          </p:spPr>
        </p:pic>
        <p:pic>
          <p:nvPicPr>
            <p:cNvPr id="16" name="图片 15"/>
            <p:cNvPicPr>
              <a:picLocks noChangeAspect="1"/>
            </p:cNvPicPr>
            <p:nvPr/>
          </p:nvPicPr>
          <p:blipFill>
            <a:blip r:embed="rId3"/>
            <a:stretch>
              <a:fillRect/>
            </a:stretch>
          </p:blipFill>
          <p:spPr>
            <a:xfrm>
              <a:off x="4539078" y="3034842"/>
              <a:ext cx="609524" cy="609524"/>
            </a:xfrm>
            <a:prstGeom prst="rect">
              <a:avLst/>
            </a:prstGeom>
          </p:spPr>
        </p:pic>
        <p:sp>
          <p:nvSpPr>
            <p:cNvPr id="17" name="Freeform 76"/>
            <p:cNvSpPr/>
            <p:nvPr/>
          </p:nvSpPr>
          <p:spPr bwMode="auto">
            <a:xfrm>
              <a:off x="4622915" y="4173218"/>
              <a:ext cx="455613" cy="412750"/>
            </a:xfrm>
            <a:custGeom>
              <a:avLst/>
              <a:gdLst>
                <a:gd name="T0" fmla="*/ 21610 w 54"/>
                <a:gd name="T1" fmla="*/ 8670 h 49"/>
                <a:gd name="T2" fmla="*/ 11103 w 54"/>
                <a:gd name="T3" fmla="*/ 759 h 49"/>
                <a:gd name="T4" fmla="*/ 765 w 54"/>
                <a:gd name="T5" fmla="*/ 13456 h 49"/>
                <a:gd name="T6" fmla="*/ 21610 w 54"/>
                <a:gd name="T7" fmla="*/ 38851 h 49"/>
                <a:gd name="T8" fmla="*/ 42343 w 54"/>
                <a:gd name="T9" fmla="*/ 13456 h 49"/>
                <a:gd name="T10" fmla="*/ 32739 w 54"/>
                <a:gd name="T11" fmla="*/ 759 h 49"/>
                <a:gd name="T12" fmla="*/ 21610 w 54"/>
                <a:gd name="T13" fmla="*/ 8670 h 49"/>
                <a:gd name="T14" fmla="*/ 21610 w 54"/>
                <a:gd name="T15" fmla="*/ 8670 h 4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4" h="49">
                  <a:moveTo>
                    <a:pt x="27" y="11"/>
                  </a:moveTo>
                  <a:cubicBezTo>
                    <a:pt x="25" y="4"/>
                    <a:pt x="20" y="0"/>
                    <a:pt x="14" y="1"/>
                  </a:cubicBezTo>
                  <a:cubicBezTo>
                    <a:pt x="4" y="1"/>
                    <a:pt x="0" y="8"/>
                    <a:pt x="1" y="17"/>
                  </a:cubicBezTo>
                  <a:cubicBezTo>
                    <a:pt x="2" y="28"/>
                    <a:pt x="17" y="35"/>
                    <a:pt x="27" y="49"/>
                  </a:cubicBezTo>
                  <a:cubicBezTo>
                    <a:pt x="37" y="35"/>
                    <a:pt x="52" y="29"/>
                    <a:pt x="53" y="17"/>
                  </a:cubicBezTo>
                  <a:cubicBezTo>
                    <a:pt x="54" y="9"/>
                    <a:pt x="51" y="2"/>
                    <a:pt x="41" y="1"/>
                  </a:cubicBezTo>
                  <a:cubicBezTo>
                    <a:pt x="34" y="0"/>
                    <a:pt x="30" y="4"/>
                    <a:pt x="27" y="11"/>
                  </a:cubicBezTo>
                  <a:cubicBezTo>
                    <a:pt x="27" y="11"/>
                    <a:pt x="27" y="11"/>
                    <a:pt x="27"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sp>
          <p:nvSpPr>
            <p:cNvPr id="18" name="Freeform 71"/>
            <p:cNvSpPr/>
            <p:nvPr/>
          </p:nvSpPr>
          <p:spPr bwMode="auto">
            <a:xfrm>
              <a:off x="4672688" y="5257116"/>
              <a:ext cx="336550" cy="361950"/>
            </a:xfrm>
            <a:custGeom>
              <a:avLst/>
              <a:gdLst>
                <a:gd name="T0" fmla="*/ 20532 w 40"/>
                <a:gd name="T1" fmla="*/ 14168 h 43"/>
                <a:gd name="T2" fmla="*/ 23680 w 40"/>
                <a:gd name="T3" fmla="*/ 7900 h 43"/>
                <a:gd name="T4" fmla="*/ 15789 w 40"/>
                <a:gd name="T5" fmla="*/ 0 h 43"/>
                <a:gd name="T6" fmla="*/ 7892 w 40"/>
                <a:gd name="T7" fmla="*/ 7900 h 43"/>
                <a:gd name="T8" fmla="*/ 11013 w 40"/>
                <a:gd name="T9" fmla="*/ 14168 h 43"/>
                <a:gd name="T10" fmla="*/ 0 w 40"/>
                <a:gd name="T11" fmla="*/ 33993 h 43"/>
                <a:gd name="T12" fmla="*/ 31572 w 40"/>
                <a:gd name="T13" fmla="*/ 33993 h 43"/>
                <a:gd name="T14" fmla="*/ 20532 w 40"/>
                <a:gd name="T15" fmla="*/ 14168 h 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0" h="43">
                  <a:moveTo>
                    <a:pt x="26" y="18"/>
                  </a:moveTo>
                  <a:cubicBezTo>
                    <a:pt x="28" y="16"/>
                    <a:pt x="30" y="13"/>
                    <a:pt x="30" y="10"/>
                  </a:cubicBezTo>
                  <a:cubicBezTo>
                    <a:pt x="30" y="4"/>
                    <a:pt x="26" y="0"/>
                    <a:pt x="20" y="0"/>
                  </a:cubicBezTo>
                  <a:cubicBezTo>
                    <a:pt x="14" y="0"/>
                    <a:pt x="10" y="4"/>
                    <a:pt x="10" y="10"/>
                  </a:cubicBezTo>
                  <a:cubicBezTo>
                    <a:pt x="10" y="13"/>
                    <a:pt x="11" y="16"/>
                    <a:pt x="14" y="18"/>
                  </a:cubicBezTo>
                  <a:cubicBezTo>
                    <a:pt x="7" y="22"/>
                    <a:pt x="1" y="31"/>
                    <a:pt x="0" y="43"/>
                  </a:cubicBezTo>
                  <a:cubicBezTo>
                    <a:pt x="40" y="43"/>
                    <a:pt x="40" y="43"/>
                    <a:pt x="40" y="43"/>
                  </a:cubicBezTo>
                  <a:cubicBezTo>
                    <a:pt x="39" y="31"/>
                    <a:pt x="33" y="22"/>
                    <a:pt x="26" y="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endParaRPr>
            </a:p>
          </p:txBody>
        </p:sp>
      </p:grpSp>
      <p:sp>
        <p:nvSpPr>
          <p:cNvPr id="3" name="文本框 2"/>
          <p:cNvSpPr txBox="1"/>
          <p:nvPr/>
        </p:nvSpPr>
        <p:spPr>
          <a:xfrm>
            <a:off x="941705" y="649605"/>
            <a:ext cx="3509010" cy="1014730"/>
          </a:xfrm>
          <a:prstGeom prst="rect">
            <a:avLst/>
          </a:prstGeom>
          <a:noFill/>
        </p:spPr>
        <p:txBody>
          <a:bodyPr wrap="square" rtlCol="0">
            <a:spAutoFit/>
            <a:scene3d>
              <a:camera prst="orthographicFront"/>
              <a:lightRig rig="threePt" dir="t"/>
            </a:scene3d>
          </a:bodyPr>
          <a:p>
            <a:r>
              <a:rPr lang="en-US" altLang="zh-CN" sz="6000">
                <a:ln w="10160">
                  <a:solidFill>
                    <a:schemeClr val="accent5"/>
                  </a:solidFill>
                  <a:prstDash val="solid"/>
                </a:ln>
                <a:solidFill>
                  <a:srgbClr val="FFFFFF"/>
                </a:solidFill>
                <a:effectLst>
                  <a:outerShdw blurRad="38100" dist="22860" dir="5400000" algn="tl" rotWithShape="0">
                    <a:srgbClr val="000000">
                      <a:alpha val="30000"/>
                    </a:srgbClr>
                  </a:outerShdw>
                </a:effectLst>
              </a:rPr>
              <a:t>Content</a:t>
            </a:r>
            <a:endParaRPr lang="en-US" altLang="zh-CN" sz="6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33" name="图片 32"/>
          <p:cNvPicPr>
            <a:picLocks noChangeAspect="1"/>
          </p:cNvPicPr>
          <p:nvPr/>
        </p:nvPicPr>
        <p:blipFill>
          <a:blip r:embed="rId4"/>
          <a:stretch>
            <a:fillRect/>
          </a:stretch>
        </p:blipFill>
        <p:spPr>
          <a:xfrm>
            <a:off x="880745" y="1751330"/>
            <a:ext cx="5601335" cy="3851275"/>
          </a:xfrm>
          <a:prstGeom prst="rect">
            <a:avLst/>
          </a:prstGeom>
        </p:spPr>
      </p:pic>
    </p:spTree>
  </p:cSld>
  <p:clrMapOvr>
    <a:masterClrMapping/>
  </p:clrMapOvr>
  <p:transition spd="slow"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0568" y="194742"/>
            <a:ext cx="788276" cy="734904"/>
          </a:xfrm>
          <a:prstGeom prst="rect">
            <a:avLst/>
          </a:prstGeom>
        </p:spPr>
      </p:pic>
      <p:sp>
        <p:nvSpPr>
          <p:cNvPr id="5" name="文本框 4"/>
          <p:cNvSpPr txBox="1"/>
          <p:nvPr/>
        </p:nvSpPr>
        <p:spPr>
          <a:xfrm>
            <a:off x="1158845" y="270699"/>
            <a:ext cx="2326740" cy="583565"/>
          </a:xfrm>
          <a:prstGeom prst="rect">
            <a:avLst/>
          </a:prstGeom>
          <a:noFill/>
        </p:spPr>
        <p:txBody>
          <a:bodyPr wrap="square" rtlCol="0">
            <a:spAutoFit/>
          </a:bodyPr>
          <a:lstStyle/>
          <a:p>
            <a:r>
              <a:rPr lang="zh-CN" altLang="en-US" sz="3200" b="1" dirty="0" smtClean="0">
                <a:solidFill>
                  <a:prstClr val="white"/>
                </a:solidFill>
                <a:latin typeface="微软雅黑" panose="020B0503020204020204" pitchFamily="34" charset="-122"/>
                <a:ea typeface="微软雅黑" panose="020B0503020204020204" pitchFamily="34" charset="-122"/>
              </a:rPr>
              <a:t>选题意义</a:t>
            </a:r>
            <a:endParaRPr lang="zh-CN" altLang="en-US" sz="3200" b="1" dirty="0" smtClean="0">
              <a:solidFill>
                <a:prstClr val="white"/>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718935" y="1297940"/>
            <a:ext cx="4219575" cy="5015865"/>
          </a:xfrm>
          <a:prstGeom prst="rect">
            <a:avLst/>
          </a:prstGeom>
          <a:noFill/>
        </p:spPr>
        <p:txBody>
          <a:bodyPr wrap="square" rtlCol="0">
            <a:spAutoFit/>
          </a:bodyPr>
          <a:p>
            <a:pPr algn="l"/>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确定葡萄酒质量时一般是通过聘请一批有资质的品酒员对酒进行品评，然后打分确定就的质量。而酒的质量在一定程度上受酒的理化指标的影响。然而这种传统方式需要聘请专业的品酒员，需要较高成本，从而使得酒的质量的划分方式往往受到大酒庄的控制。而各国规定的酒的分级制度，也仅仅是根据葡萄产地，酒的部分理化指标等数据将酒标上标签，并没有针对其质量。若能将葡萄酒的理化指标与其质量相联系起来，则可以实现葡萄酒质量评级的普及化，促进商家明码标价，为一般民众在选酒是提供重要参考。</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5" name="图片 24"/>
          <p:cNvPicPr>
            <a:picLocks noChangeAspect="1"/>
          </p:cNvPicPr>
          <p:nvPr/>
        </p:nvPicPr>
        <p:blipFill>
          <a:blip r:embed="rId2"/>
          <a:stretch>
            <a:fillRect/>
          </a:stretch>
        </p:blipFill>
        <p:spPr>
          <a:xfrm>
            <a:off x="1158875" y="1989455"/>
            <a:ext cx="5108575" cy="3112135"/>
          </a:xfrm>
          <a:prstGeom prst="rect">
            <a:avLst/>
          </a:prstGeom>
        </p:spPr>
      </p:pic>
    </p:spTree>
  </p:cSld>
  <p:clrMapOvr>
    <a:masterClrMapping/>
  </p:clrMapOvr>
  <p:transition spd="slow"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0568" y="194742"/>
            <a:ext cx="788276" cy="734904"/>
          </a:xfrm>
          <a:prstGeom prst="rect">
            <a:avLst/>
          </a:prstGeom>
        </p:spPr>
      </p:pic>
      <p:sp>
        <p:nvSpPr>
          <p:cNvPr id="5" name="文本框 4"/>
          <p:cNvSpPr txBox="1"/>
          <p:nvPr/>
        </p:nvSpPr>
        <p:spPr>
          <a:xfrm>
            <a:off x="1158845" y="270699"/>
            <a:ext cx="2326740" cy="583565"/>
          </a:xfrm>
          <a:prstGeom prst="rect">
            <a:avLst/>
          </a:prstGeom>
          <a:noFill/>
        </p:spPr>
        <p:txBody>
          <a:bodyPr wrap="square" rtlCol="0">
            <a:spAutoFit/>
          </a:bodyPr>
          <a:lstStyle/>
          <a:p>
            <a:r>
              <a:rPr lang="zh-CN" altLang="en-US" sz="3200" b="1" dirty="0">
                <a:solidFill>
                  <a:prstClr val="white"/>
                </a:solidFill>
                <a:latin typeface="微软雅黑" panose="020B0503020204020204" pitchFamily="34" charset="-122"/>
                <a:ea typeface="微软雅黑" panose="020B0503020204020204" pitchFamily="34" charset="-122"/>
              </a:rPr>
              <a:t>特征提取</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3030" y="1267460"/>
            <a:ext cx="5838190" cy="4892675"/>
          </a:xfrm>
          <a:prstGeom prst="rect">
            <a:avLst/>
          </a:prstGeom>
          <a:noFill/>
        </p:spPr>
        <p:txBody>
          <a:bodyPr wrap="square" rtlCol="0">
            <a:spAutoFit/>
          </a:bodyPr>
          <a:p>
            <a:pPr algn="l"/>
            <a:r>
              <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rPr>
              <a:t>fixed.acidity：该变量指的是葡萄酒中的固定或者非挥发性酸度</a:t>
            </a:r>
            <a:endPar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rPr>
              <a:t>volatile.acidity：挥发酸，葡萄酒中的醋酸含量过高，会导红酒味道变差。</a:t>
            </a:r>
            <a:endPar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rPr>
              <a:t>citric.acid：柠檬酸，柠檬酸含量小，能给葡萄酒增添新鲜感和风味。</a:t>
            </a:r>
            <a:endPar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rPr>
              <a:t>residual.sugar：剩余糖分，发酵结束后剩下的糖分，很少发现低于1克/升的葡萄酒，</a:t>
            </a:r>
            <a:endPar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rPr>
              <a:t>超过45克/升的葡萄酒被认为是甜的。</a:t>
            </a:r>
            <a:endPar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rPr>
              <a:t>chlorides：酒中的盐量。</a:t>
            </a:r>
            <a:endPar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16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16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6287770" y="1267460"/>
            <a:ext cx="5280025" cy="5015865"/>
          </a:xfrm>
          <a:prstGeom prst="rect">
            <a:avLst/>
          </a:prstGeom>
          <a:noFill/>
        </p:spPr>
        <p:txBody>
          <a:bodyPr wrap="square" rtlCol="0">
            <a:spAutoFit/>
          </a:bodyPr>
          <a:p>
            <a:pPr algn="l"/>
            <a:r>
              <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free.sulfur.dioxide：酒中带硫元素的离子，它可以防止微生物的生长和葡萄酒的氧化。</a:t>
            </a:r>
            <a:endPar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total.sulfur.dioxide:二氧化硫，低浓度时检测不到，当浓度超过50 ppm时用鼻子可以闻到。</a:t>
            </a:r>
            <a:endPar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density：密度，大致接近于水，具体取决于酒精和糖的含量。</a:t>
            </a:r>
            <a:endPar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pH：用于描述酒的酸碱度。</a:t>
            </a:r>
            <a:endPar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sulphates：硫酸盐，葡萄酒的添加剂，用于控制二氧化硫比例。</a:t>
            </a:r>
            <a:endPar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alcohol：酒中的酒精浓度。</a:t>
            </a:r>
            <a:endParaRPr lang="zh-CN" altLang="en-US" sz="20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000"/>
          </a:p>
        </p:txBody>
      </p:sp>
    </p:spTree>
  </p:cSld>
  <p:clrMapOvr>
    <a:masterClrMapping/>
  </p:clrMapOvr>
  <p:transition spd="slow"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0568" y="194742"/>
            <a:ext cx="788276" cy="734904"/>
          </a:xfrm>
          <a:prstGeom prst="rect">
            <a:avLst/>
          </a:prstGeom>
        </p:spPr>
      </p:pic>
      <p:sp>
        <p:nvSpPr>
          <p:cNvPr id="5" name="文本框 4"/>
          <p:cNvSpPr txBox="1"/>
          <p:nvPr/>
        </p:nvSpPr>
        <p:spPr>
          <a:xfrm>
            <a:off x="1158845" y="270699"/>
            <a:ext cx="2326740" cy="583565"/>
          </a:xfrm>
          <a:prstGeom prst="rect">
            <a:avLst/>
          </a:prstGeom>
          <a:noFill/>
        </p:spPr>
        <p:txBody>
          <a:bodyPr wrap="square" rtlCol="0">
            <a:spAutoFit/>
          </a:bodyPr>
          <a:lstStyle/>
          <a:p>
            <a:r>
              <a:rPr lang="zh-CN" altLang="en-US" sz="3200" b="1" dirty="0" smtClean="0">
                <a:solidFill>
                  <a:prstClr val="white"/>
                </a:solidFill>
                <a:latin typeface="微软雅黑" panose="020B0503020204020204" pitchFamily="34" charset="-122"/>
                <a:ea typeface="微软雅黑" panose="020B0503020204020204" pitchFamily="34" charset="-122"/>
              </a:rPr>
              <a:t>数据表格</a:t>
            </a:r>
            <a:endParaRPr lang="zh-CN" altLang="en-US" sz="3200" b="1" dirty="0" smtClean="0">
              <a:solidFill>
                <a:prstClr val="white"/>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537335" y="854075"/>
            <a:ext cx="9117965" cy="5852795"/>
          </a:xfrm>
          <a:prstGeom prst="rect">
            <a:avLst/>
          </a:prstGeom>
        </p:spPr>
      </p:pic>
    </p:spTree>
  </p:cSld>
  <p:clrMapOvr>
    <a:masterClrMapping/>
  </p:clrMapOvr>
  <p:transition spd="slow"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0568" y="194742"/>
            <a:ext cx="788276" cy="734904"/>
          </a:xfrm>
          <a:prstGeom prst="rect">
            <a:avLst/>
          </a:prstGeom>
        </p:spPr>
      </p:pic>
      <p:sp>
        <p:nvSpPr>
          <p:cNvPr id="5" name="文本框 4"/>
          <p:cNvSpPr txBox="1"/>
          <p:nvPr/>
        </p:nvSpPr>
        <p:spPr>
          <a:xfrm>
            <a:off x="1158845" y="270699"/>
            <a:ext cx="2326740" cy="583565"/>
          </a:xfrm>
          <a:prstGeom prst="rect">
            <a:avLst/>
          </a:prstGeom>
          <a:noFill/>
        </p:spPr>
        <p:txBody>
          <a:bodyPr wrap="square" rtlCol="0">
            <a:spAutoFit/>
          </a:bodyPr>
          <a:lstStyle/>
          <a:p>
            <a:r>
              <a:rPr lang="zh-CN" altLang="en-US" sz="3200" b="1" dirty="0" smtClean="0">
                <a:solidFill>
                  <a:prstClr val="white"/>
                </a:solidFill>
                <a:latin typeface="微软雅黑" panose="020B0503020204020204" pitchFamily="34" charset="-122"/>
                <a:ea typeface="微软雅黑" panose="020B0503020204020204" pitchFamily="34" charset="-122"/>
              </a:rPr>
              <a:t>数据预处理</a:t>
            </a:r>
            <a:endParaRPr lang="zh-CN" altLang="en-US" sz="3200" b="1" dirty="0" smtClean="0">
              <a:solidFill>
                <a:prstClr val="white"/>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95605" y="3973830"/>
            <a:ext cx="8223250" cy="368300"/>
          </a:xfrm>
          <a:prstGeom prst="rect">
            <a:avLst/>
          </a:prstGeom>
          <a:noFill/>
        </p:spPr>
        <p:txBody>
          <a:bodyPr wrap="none" rtlCol="0">
            <a:spAutoFit/>
          </a:bodyPr>
          <a:p>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由于数据太过分散，我们将所有数据进行归一化处理，使它们均处在（</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）内</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p:cNvPicPr>
            <a:picLocks noChangeAspect="1"/>
          </p:cNvPicPr>
          <p:nvPr/>
        </p:nvPicPr>
        <p:blipFill>
          <a:blip r:embed="rId2"/>
          <a:stretch>
            <a:fillRect/>
          </a:stretch>
        </p:blipFill>
        <p:spPr>
          <a:xfrm>
            <a:off x="1158875" y="1840865"/>
            <a:ext cx="4100195" cy="1082040"/>
          </a:xfrm>
          <a:prstGeom prst="rect">
            <a:avLst/>
          </a:prstGeom>
        </p:spPr>
      </p:pic>
    </p:spTree>
  </p:cSld>
  <p:clrMapOvr>
    <a:masterClrMapping/>
  </p:clrMapOvr>
  <p:transition spd="slow"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0568" y="194742"/>
            <a:ext cx="788276" cy="734904"/>
          </a:xfrm>
          <a:prstGeom prst="rect">
            <a:avLst/>
          </a:prstGeom>
        </p:spPr>
      </p:pic>
      <p:sp>
        <p:nvSpPr>
          <p:cNvPr id="5" name="文本框 4"/>
          <p:cNvSpPr txBox="1"/>
          <p:nvPr/>
        </p:nvSpPr>
        <p:spPr>
          <a:xfrm>
            <a:off x="1158845" y="270699"/>
            <a:ext cx="2326740" cy="583565"/>
          </a:xfrm>
          <a:prstGeom prst="rect">
            <a:avLst/>
          </a:prstGeom>
          <a:noFill/>
        </p:spPr>
        <p:txBody>
          <a:bodyPr wrap="square" rtlCol="0">
            <a:spAutoFit/>
          </a:bodyPr>
          <a:lstStyle/>
          <a:p>
            <a:r>
              <a:rPr lang="zh-CN" altLang="en-US" sz="3200" b="1" dirty="0" smtClean="0">
                <a:solidFill>
                  <a:prstClr val="white"/>
                </a:solidFill>
                <a:latin typeface="微软雅黑" panose="020B0503020204020204" pitchFamily="34" charset="-122"/>
                <a:ea typeface="微软雅黑" panose="020B0503020204020204" pitchFamily="34" charset="-122"/>
              </a:rPr>
              <a:t>数据预处理</a:t>
            </a:r>
            <a:endParaRPr lang="zh-CN" altLang="en-US" sz="3200" b="1" dirty="0" smtClean="0">
              <a:solidFill>
                <a:prstClr val="white"/>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95605" y="3973830"/>
            <a:ext cx="7929880" cy="368300"/>
          </a:xfrm>
          <a:prstGeom prst="rect">
            <a:avLst/>
          </a:prstGeom>
          <a:noFill/>
        </p:spPr>
        <p:txBody>
          <a:bodyPr wrap="none" rtlCol="0">
            <a:spAutoFit/>
          </a:bodyPr>
          <a:p>
            <a:pPr algn="l"/>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我们将</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label</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划分成两个去区间：</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0</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分别代表红酒质量的优劣。</a:t>
            </a:r>
            <a:endParaRPr lang="zh-CN" altLang="en-US">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95605" y="1183005"/>
            <a:ext cx="11416030" cy="2118360"/>
          </a:xfrm>
          <a:prstGeom prst="rect">
            <a:avLst/>
          </a:prstGeom>
        </p:spPr>
      </p:pic>
    </p:spTree>
  </p:cSld>
  <p:clrMapOvr>
    <a:masterClrMapping/>
  </p:clrMapOvr>
  <p:transition spd="slow"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0568" y="194742"/>
            <a:ext cx="788276" cy="734904"/>
          </a:xfrm>
          <a:prstGeom prst="rect">
            <a:avLst/>
          </a:prstGeom>
        </p:spPr>
      </p:pic>
      <p:sp>
        <p:nvSpPr>
          <p:cNvPr id="5" name="文本框 4"/>
          <p:cNvSpPr txBox="1"/>
          <p:nvPr/>
        </p:nvSpPr>
        <p:spPr>
          <a:xfrm>
            <a:off x="1158845" y="270699"/>
            <a:ext cx="2326740" cy="583565"/>
          </a:xfrm>
          <a:prstGeom prst="rect">
            <a:avLst/>
          </a:prstGeom>
          <a:noFill/>
        </p:spPr>
        <p:txBody>
          <a:bodyPr wrap="square" rtlCol="0">
            <a:spAutoFit/>
          </a:bodyPr>
          <a:lstStyle/>
          <a:p>
            <a:r>
              <a:rPr lang="zh-CN" altLang="en-US" sz="3200" b="1" dirty="0" smtClean="0">
                <a:solidFill>
                  <a:prstClr val="white"/>
                </a:solidFill>
                <a:latin typeface="微软雅黑" panose="020B0503020204020204" pitchFamily="34" charset="-122"/>
                <a:ea typeface="微软雅黑" panose="020B0503020204020204" pitchFamily="34" charset="-122"/>
              </a:rPr>
              <a:t>方案论证</a:t>
            </a:r>
            <a:endParaRPr lang="zh-CN" altLang="en-US" sz="3200" b="1" dirty="0" smtClean="0">
              <a:solidFill>
                <a:prstClr val="white"/>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1343472" y="1484784"/>
            <a:ext cx="10635591" cy="3528392"/>
            <a:chOff x="1343472" y="1484784"/>
            <a:chExt cx="10635591" cy="3528392"/>
          </a:xfrm>
        </p:grpSpPr>
        <p:grpSp>
          <p:nvGrpSpPr>
            <p:cNvPr id="18" name="组合 17"/>
            <p:cNvGrpSpPr/>
            <p:nvPr/>
          </p:nvGrpSpPr>
          <p:grpSpPr>
            <a:xfrm>
              <a:off x="1343472" y="1484784"/>
              <a:ext cx="10635591" cy="3528392"/>
              <a:chOff x="1343472" y="1484784"/>
              <a:chExt cx="10635591" cy="3528392"/>
            </a:xfrm>
          </p:grpSpPr>
          <p:grpSp>
            <p:nvGrpSpPr>
              <p:cNvPr id="20" name="组合 19"/>
              <p:cNvGrpSpPr/>
              <p:nvPr/>
            </p:nvGrpSpPr>
            <p:grpSpPr>
              <a:xfrm>
                <a:off x="1343472" y="1484784"/>
                <a:ext cx="10635591" cy="3528392"/>
                <a:chOff x="2063552" y="1628800"/>
                <a:chExt cx="9984432" cy="3312368"/>
              </a:xfrm>
            </p:grpSpPr>
            <p:sp>
              <p:nvSpPr>
                <p:cNvPr id="22" name="矩形 21"/>
                <p:cNvSpPr/>
                <p:nvPr/>
              </p:nvSpPr>
              <p:spPr>
                <a:xfrm>
                  <a:off x="5159896" y="3140968"/>
                  <a:ext cx="6888088" cy="5040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3" name="组合 22"/>
                <p:cNvGrpSpPr/>
                <p:nvPr/>
              </p:nvGrpSpPr>
              <p:grpSpPr>
                <a:xfrm>
                  <a:off x="2063552" y="1628800"/>
                  <a:ext cx="3312368" cy="3312368"/>
                  <a:chOff x="2567608" y="1916832"/>
                  <a:chExt cx="2736304" cy="2736304"/>
                </a:xfrm>
              </p:grpSpPr>
              <p:sp>
                <p:nvSpPr>
                  <p:cNvPr id="28" name="椭圆 27"/>
                  <p:cNvSpPr/>
                  <p:nvPr/>
                </p:nvSpPr>
                <p:spPr>
                  <a:xfrm>
                    <a:off x="2567608" y="1916832"/>
                    <a:ext cx="2736304" cy="273630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2819636" y="2186966"/>
                    <a:ext cx="2232248" cy="2232248"/>
                  </a:xfrm>
                  <a:prstGeom prst="ellipse">
                    <a:avLst/>
                  </a:prstGeom>
                  <a:solidFill>
                    <a:srgbClr val="E51E2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4" name="矩形 23"/>
                <p:cNvSpPr/>
                <p:nvPr/>
              </p:nvSpPr>
              <p:spPr>
                <a:xfrm>
                  <a:off x="11640616" y="2636912"/>
                  <a:ext cx="288032" cy="5040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a:off x="11064552" y="2852936"/>
                  <a:ext cx="451683" cy="2880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矩形 25"/>
                <p:cNvSpPr/>
                <p:nvPr/>
              </p:nvSpPr>
              <p:spPr>
                <a:xfrm>
                  <a:off x="10488488" y="2780928"/>
                  <a:ext cx="451683" cy="3781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9912424" y="2411812"/>
                  <a:ext cx="451683" cy="7382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1" name="文本框 20"/>
              <p:cNvSpPr txBox="1"/>
              <p:nvPr/>
            </p:nvSpPr>
            <p:spPr>
              <a:xfrm>
                <a:off x="5464760" y="2627051"/>
                <a:ext cx="3672408" cy="460375"/>
              </a:xfrm>
              <a:prstGeom prst="rect">
                <a:avLst/>
              </a:prstGeom>
              <a:noFill/>
            </p:spPr>
            <p:txBody>
              <a:bodyPr wrap="square" rtlCol="0">
                <a:spAutoFit/>
              </a:bodyPr>
              <a:lstStyle/>
              <a:p>
                <a:r>
                  <a:rPr lang="en-US" altLang="zh-CN" sz="2400" b="1" dirty="0" smtClean="0">
                    <a:solidFill>
                      <a:schemeClr val="bg1"/>
                    </a:solidFill>
                    <a:latin typeface="微软雅黑" panose="020B0503020204020204" pitchFamily="34" charset="-122"/>
                    <a:ea typeface="微软雅黑" panose="020B0503020204020204" pitchFamily="34" charset="-122"/>
                  </a:rPr>
                  <a:t>1</a:t>
                </a:r>
                <a:r>
                  <a:rPr lang="zh-CN" altLang="en-US" sz="2400" b="1" dirty="0" smtClean="0">
                    <a:solidFill>
                      <a:schemeClr val="bg1"/>
                    </a:solidFill>
                    <a:latin typeface="微软雅黑" panose="020B0503020204020204" pitchFamily="34" charset="-122"/>
                    <a:ea typeface="微软雅黑" panose="020B0503020204020204" pitchFamily="34" charset="-122"/>
                  </a:rPr>
                  <a:t>、</a:t>
                </a:r>
                <a:r>
                  <a:rPr lang="en-US" altLang="zh-CN" sz="2400" b="1" dirty="0" smtClean="0">
                    <a:solidFill>
                      <a:schemeClr val="bg1"/>
                    </a:solidFill>
                    <a:latin typeface="微软雅黑" panose="020B0503020204020204" pitchFamily="34" charset="-122"/>
                    <a:ea typeface="微软雅黑" panose="020B0503020204020204" pitchFamily="34" charset="-122"/>
                  </a:rPr>
                  <a:t>KNN</a:t>
                </a:r>
                <a:r>
                  <a:rPr lang="zh-CN" altLang="en-US" sz="2400" b="1" dirty="0" smtClean="0">
                    <a:solidFill>
                      <a:schemeClr val="bg1"/>
                    </a:solidFill>
                    <a:latin typeface="微软雅黑" panose="020B0503020204020204" pitchFamily="34" charset="-122"/>
                    <a:ea typeface="微软雅黑" panose="020B0503020204020204" pitchFamily="34" charset="-122"/>
                  </a:rPr>
                  <a:t>算法实现</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grpSp>
        <p:pic>
          <p:nvPicPr>
            <p:cNvPr id="19" name="图片 18"/>
            <p:cNvPicPr>
              <a:picLocks noChangeAspect="1"/>
            </p:cNvPicPr>
            <p:nvPr/>
          </p:nvPicPr>
          <p:blipFill>
            <a:blip r:embed="rId2"/>
            <a:stretch>
              <a:fillRect/>
            </a:stretch>
          </p:blipFill>
          <p:spPr>
            <a:xfrm>
              <a:off x="2655926" y="2813664"/>
              <a:ext cx="870631" cy="870631"/>
            </a:xfrm>
            <a:prstGeom prst="rect">
              <a:avLst/>
            </a:prstGeom>
          </p:spPr>
        </p:pic>
      </p:grpSp>
    </p:spTree>
  </p:cSld>
  <p:clrMapOvr>
    <a:masterClrMapping/>
  </p:clrMapOvr>
  <p:transition spd="slow"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0568" y="194742"/>
            <a:ext cx="788276" cy="734904"/>
          </a:xfrm>
          <a:prstGeom prst="rect">
            <a:avLst/>
          </a:prstGeom>
        </p:spPr>
      </p:pic>
      <p:pic>
        <p:nvPicPr>
          <p:cNvPr id="2" name="图片 1"/>
          <p:cNvPicPr>
            <a:picLocks noChangeAspect="1"/>
          </p:cNvPicPr>
          <p:nvPr/>
        </p:nvPicPr>
        <p:blipFill>
          <a:blip r:embed="rId2"/>
          <a:stretch>
            <a:fillRect/>
          </a:stretch>
        </p:blipFill>
        <p:spPr>
          <a:xfrm>
            <a:off x="6129020" y="1289050"/>
            <a:ext cx="5796915" cy="4075430"/>
          </a:xfrm>
          <a:prstGeom prst="rect">
            <a:avLst/>
          </a:prstGeom>
        </p:spPr>
      </p:pic>
      <p:sp>
        <p:nvSpPr>
          <p:cNvPr id="3" name="文本框 2"/>
          <p:cNvSpPr txBox="1"/>
          <p:nvPr/>
        </p:nvSpPr>
        <p:spPr>
          <a:xfrm>
            <a:off x="1350645" y="332105"/>
            <a:ext cx="2091055" cy="460375"/>
          </a:xfrm>
          <a:prstGeom prst="rect">
            <a:avLst/>
          </a:prstGeom>
          <a:noFill/>
        </p:spPr>
        <p:txBody>
          <a:bodyPr wrap="none" rtlCol="0">
            <a:spAutoFit/>
          </a:bodyPr>
          <a:p>
            <a:r>
              <a:rPr lang="en-US" altLang="zh-CN"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KNN</a:t>
            </a:r>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算法实现</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9" name="图片 118"/>
          <p:cNvPicPr>
            <a:picLocks noChangeAspect="1"/>
          </p:cNvPicPr>
          <p:nvPr/>
        </p:nvPicPr>
        <p:blipFill>
          <a:blip r:embed="rId3"/>
          <a:stretch>
            <a:fillRect/>
          </a:stretch>
        </p:blipFill>
        <p:spPr>
          <a:xfrm>
            <a:off x="21590" y="1534160"/>
            <a:ext cx="5876925" cy="2901950"/>
          </a:xfrm>
          <a:prstGeom prst="rect">
            <a:avLst/>
          </a:prstGeom>
        </p:spPr>
      </p:pic>
    </p:spTree>
  </p:cSld>
  <p:clrMapOvr>
    <a:masterClrMapping/>
  </p:clrMapOvr>
  <p:transition spd="slow" advTm="3000">
    <p:wipe/>
  </p:transition>
  <p:timing>
    <p:tnLst>
      <p:par>
        <p:cTn id="1" dur="indefinite" restart="never" nodeType="tmRoot"/>
      </p:par>
    </p:tnLst>
  </p:timing>
</p:sld>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862</Words>
  <Application>WPS 演示</Application>
  <PresentationFormat>自定义</PresentationFormat>
  <Paragraphs>82</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宋体</vt:lpstr>
      <vt:lpstr>Wingdings</vt:lpstr>
      <vt:lpstr>微软雅黑</vt:lpstr>
      <vt:lpstr>Square721 BT</vt:lpstr>
      <vt:lpstr>胡晓波男人帮简体</vt:lpstr>
      <vt:lpstr>Calibri</vt:lpstr>
      <vt:lpstr>Yu Gothic UI</vt:lpstr>
      <vt:lpstr>Arial Unicode MS</vt:lpstr>
      <vt:lpstr>Calibri Light</vt:lpstr>
      <vt:lpstr>Segoe UI</vt:lpstr>
      <vt:lpstr>Segoe UI</vt:lpstr>
      <vt:lpstr>Times New Roman</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清风素材</dc:creator>
  <cp:keywords>12sc.taobao.com</cp:keywords>
  <dc:description>12sc.taobao.com</dc:description>
  <dc:subject>12sc.taobao.com</dc:subject>
  <cp:category>12sc.taobao.com</cp:category>
  <cp:lastModifiedBy>lenovo</cp:lastModifiedBy>
  <cp:revision>80</cp:revision>
  <dcterms:created xsi:type="dcterms:W3CDTF">2014-03-28T12:00:00Z</dcterms:created>
  <dcterms:modified xsi:type="dcterms:W3CDTF">2018-07-24T01:08:51Z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