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  <p:sldMasterId id="2147483713" r:id="rId5"/>
  </p:sldMasterIdLst>
  <p:notesMasterIdLst>
    <p:notesMasterId r:id="rId22"/>
  </p:notesMasterIdLst>
  <p:sldIdLst>
    <p:sldId id="256" r:id="rId6"/>
    <p:sldId id="257" r:id="rId7"/>
    <p:sldId id="259" r:id="rId8"/>
    <p:sldId id="260" r:id="rId9"/>
    <p:sldId id="261" r:id="rId10"/>
    <p:sldId id="295" r:id="rId11"/>
    <p:sldId id="297" r:id="rId12"/>
    <p:sldId id="296" r:id="rId13"/>
    <p:sldId id="298" r:id="rId14"/>
    <p:sldId id="299" r:id="rId15"/>
    <p:sldId id="300" r:id="rId16"/>
    <p:sldId id="301" r:id="rId17"/>
    <p:sldId id="304" r:id="rId18"/>
    <p:sldId id="302" r:id="rId19"/>
    <p:sldId id="303" r:id="rId20"/>
    <p:sldId id="278" r:id="rId21"/>
  </p:sldIdLst>
  <p:sldSz cx="9144000" cy="5143500" type="screen16x9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83" d="100"/>
          <a:sy n="83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DRIGO BARBA GUAMAN" userId="517e2b90-f11b-45a5-956d-125282426b42" providerId="ADAL" clId="{29FBF105-A883-8E4C-8121-7F2D527E2F23}"/>
    <pc:docChg chg="modSld">
      <pc:chgData name="LUIS RODRIGO BARBA GUAMAN" userId="517e2b90-f11b-45a5-956d-125282426b42" providerId="ADAL" clId="{29FBF105-A883-8E4C-8121-7F2D527E2F23}" dt="2022-08-04T20:37:03.110" v="78" actId="20577"/>
      <pc:docMkLst>
        <pc:docMk/>
      </pc:docMkLst>
      <pc:sldChg chg="modSp mod">
        <pc:chgData name="LUIS RODRIGO BARBA GUAMAN" userId="517e2b90-f11b-45a5-956d-125282426b42" providerId="ADAL" clId="{29FBF105-A883-8E4C-8121-7F2D527E2F23}" dt="2022-08-04T20:30:36.755" v="39" actId="20577"/>
        <pc:sldMkLst>
          <pc:docMk/>
          <pc:sldMk cId="0" sldId="256"/>
        </pc:sldMkLst>
        <pc:spChg chg="mod">
          <ac:chgData name="LUIS RODRIGO BARBA GUAMAN" userId="517e2b90-f11b-45a5-956d-125282426b42" providerId="ADAL" clId="{29FBF105-A883-8E4C-8121-7F2D527E2F23}" dt="2022-08-04T20:30:36.755" v="39" actId="20577"/>
          <ac:spMkLst>
            <pc:docMk/>
            <pc:sldMk cId="0" sldId="256"/>
            <ac:spMk id="492" creationId="{00000000-0000-0000-0000-000000000000}"/>
          </ac:spMkLst>
        </pc:spChg>
      </pc:sldChg>
      <pc:sldChg chg="modSp mod">
        <pc:chgData name="LUIS RODRIGO BARBA GUAMAN" userId="517e2b90-f11b-45a5-956d-125282426b42" providerId="ADAL" clId="{29FBF105-A883-8E4C-8121-7F2D527E2F23}" dt="2022-08-04T20:37:03.110" v="78" actId="20577"/>
        <pc:sldMkLst>
          <pc:docMk/>
          <pc:sldMk cId="0" sldId="257"/>
        </pc:sldMkLst>
        <pc:spChg chg="mod">
          <ac:chgData name="LUIS RODRIGO BARBA GUAMAN" userId="517e2b90-f11b-45a5-956d-125282426b42" providerId="ADAL" clId="{29FBF105-A883-8E4C-8121-7F2D527E2F23}" dt="2022-08-04T20:37:03.110" v="78" actId="20577"/>
          <ac:spMkLst>
            <pc:docMk/>
            <pc:sldMk cId="0" sldId="257"/>
            <ac:spMk id="4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36A6-2F85-7640-ACA7-DDE8792ECC7C}" type="datetimeFigureOut">
              <a:rPr lang="es-EC" smtClean="0"/>
              <a:t>11/18/2022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00D2-542E-6E49-A0AA-B314DBD7D68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860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00D2-542E-6E49-A0AA-B314DBD7D687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90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10800000" flipH="1">
              <a:off x="3516840" y="-648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CustomShape 6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CustomShape 9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roup 10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CustomShape 11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" sz="4800" b="0" strike="noStrike" spc="-1">
                <a:solidFill>
                  <a:srgbClr val="FFFFFF"/>
                </a:solidFill>
                <a:latin typeface="Roboto Condensed"/>
              </a:rPr>
              <a:t>Pulse para editar el formato del texto de título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"/>
          <p:cNvGrpSpPr/>
          <p:nvPr/>
        </p:nvGrpSpPr>
        <p:grpSpPr>
          <a:xfrm>
            <a:off x="0" y="0"/>
            <a:ext cx="2202480" cy="670320"/>
            <a:chOff x="0" y="0"/>
            <a:chExt cx="2202480" cy="670320"/>
          </a:xfrm>
        </p:grpSpPr>
        <p:sp>
          <p:nvSpPr>
            <p:cNvPr id="107" name="CustomShape 2"/>
            <p:cNvSpPr/>
            <p:nvPr/>
          </p:nvSpPr>
          <p:spPr>
            <a:xfrm>
              <a:off x="1808640" y="6372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8" name="Group 3"/>
            <p:cNvGrpSpPr/>
            <p:nvPr/>
          </p:nvGrpSpPr>
          <p:grpSpPr>
            <a:xfrm>
              <a:off x="2520" y="0"/>
              <a:ext cx="2040480" cy="670320"/>
              <a:chOff x="2520" y="0"/>
              <a:chExt cx="2040480" cy="670320"/>
            </a:xfrm>
          </p:grpSpPr>
          <p:sp>
            <p:nvSpPr>
              <p:cNvPr id="109" name="CustomShape 4"/>
              <p:cNvSpPr/>
              <p:nvPr/>
            </p:nvSpPr>
            <p:spPr>
              <a:xfrm flipV="1">
                <a:off x="2520" y="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5"/>
              <p:cNvSpPr/>
              <p:nvPr/>
            </p:nvSpPr>
            <p:spPr>
              <a:xfrm flipV="1">
                <a:off x="1372320" y="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1" name="Group 6"/>
            <p:cNvGrpSpPr/>
            <p:nvPr/>
          </p:nvGrpSpPr>
          <p:grpSpPr>
            <a:xfrm>
              <a:off x="0" y="191880"/>
              <a:ext cx="2199600" cy="304200"/>
              <a:chOff x="0" y="191880"/>
              <a:chExt cx="2199600" cy="304200"/>
            </a:xfrm>
          </p:grpSpPr>
          <p:sp>
            <p:nvSpPr>
              <p:cNvPr id="112" name="CustomShape 7"/>
              <p:cNvSpPr/>
              <p:nvPr/>
            </p:nvSpPr>
            <p:spPr>
              <a:xfrm flipV="1">
                <a:off x="0" y="191160"/>
                <a:ext cx="1901520" cy="304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8"/>
              <p:cNvSpPr/>
              <p:nvPr/>
            </p:nvSpPr>
            <p:spPr>
              <a:xfrm flipV="1">
                <a:off x="1895400" y="191160"/>
                <a:ext cx="304200" cy="3042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4" name="Group 9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5" name="CustomShape 10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6" name="Group 11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7" name="CustomShape 12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1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9" name="Group 14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20" name="CustomShape 15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1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2" name="PlaceHolder 17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296E60E-58B0-4AA6-8DDF-CAF8D40E9C8F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‹Nº›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123" name="PlaceHolder 1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24" name="PlaceHolder 1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2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63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4"/>
            <p:cNvSpPr/>
            <p:nvPr/>
          </p:nvSpPr>
          <p:spPr>
            <a:xfrm rot="10800000" flipH="1">
              <a:off x="3516840" y="-648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5" name="Group 5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66" name="CustomShape 6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7"/>
            <p:cNvSpPr/>
            <p:nvPr/>
          </p:nvSpPr>
          <p:spPr>
            <a:xfrm flipV="1">
              <a:off x="4561920" y="292464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8" name="Group 8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69" name="CustomShape 9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0" name="Group 10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71" name="CustomShape 11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2" name="CustomShape 12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73" name="Group 1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74" name="CustomShape 14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15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6" name="PlaceHolder 16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s-US" sz="30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7" name="PlaceHolder 17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1409E37-D51D-43BD-A6FC-B6D650EF1B37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‹Nº›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178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1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216" name="CustomShape 2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7" name="Group 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218" name="CustomShape 4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CustomShape 5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20" name="Group 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221" name="CustomShape 7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" name="CustomShape 8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23" name="CustomShape 9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4" name="Group 10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25" name="CustomShape 11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2"/>
            <p:cNvSpPr/>
            <p:nvPr/>
          </p:nvSpPr>
          <p:spPr>
            <a:xfrm rot="10800000" flipH="1">
              <a:off x="3516840" y="-648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7" name="Group 13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228" name="CustomShape 14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5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0" name="PlaceHolder 16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30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S" sz="3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30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S" sz="30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3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3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3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31" name="CustomShape 17"/>
          <p:cNvSpPr/>
          <p:nvPr/>
        </p:nvSpPr>
        <p:spPr>
          <a:xfrm>
            <a:off x="286560" y="1014480"/>
            <a:ext cx="676080" cy="6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7200" b="1" strike="noStrike" spc="-1">
                <a:solidFill>
                  <a:srgbClr val="FF9800"/>
                </a:solidFill>
                <a:latin typeface="Arial"/>
                <a:ea typeface="Arial"/>
              </a:rPr>
              <a:t>“</a:t>
            </a:r>
            <a:endParaRPr lang="es-US" sz="7200" b="0" strike="noStrike" spc="-1">
              <a:latin typeface="Arial"/>
            </a:endParaRPr>
          </a:p>
        </p:txBody>
      </p:sp>
      <p:sp>
        <p:nvSpPr>
          <p:cNvPr id="232" name="PlaceHolder 18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DF34D4C-A06A-4D75-A335-5AABC9452DC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‹Nº›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233" name="PlaceHolder 1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1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271" name="CustomShape 2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2" name="Group 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273" name="CustomShape 4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4" name="CustomShape 5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75" name="Group 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276" name="CustomShape 7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7" name="CustomShape 8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78" name="Group 9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279" name="CustomShape 10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80" name="Group 11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281" name="CustomShape 12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2" name="CustomShape 13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83" name="Group 14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284" name="CustomShape 15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5" name="CustomShape 1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86" name="PlaceHolder 17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s-US" sz="20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87" name="PlaceHolder 18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S" sz="2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US" sz="2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4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4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US" sz="24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88" name="PlaceHolder 19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49FE285-2548-403E-859C-4D233AF7D7F7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‹Nº›</a:t>
            </a:fld>
            <a:endParaRPr lang="es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607825" y="1204709"/>
            <a:ext cx="5835503" cy="2084296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800" b="1" strike="noStrike" spc="-1" dirty="0">
                <a:solidFill>
                  <a:srgbClr val="FFFFFF"/>
                </a:solidFill>
                <a:latin typeface="Roboto Condensed"/>
                <a:ea typeface="Roboto Condensed"/>
              </a:rPr>
              <a:t>Desarrollo de Software Dirigido por Modelos</a:t>
            </a:r>
            <a:endParaRPr lang="en" sz="4800" b="0" strike="noStrike" spc="-1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4032000" y="4320000"/>
            <a:ext cx="5040000" cy="288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EEEEEE"/>
                </a:solidFill>
                <a:latin typeface="Roboto Condensed"/>
                <a:ea typeface="Roboto Condensed"/>
              </a:rPr>
              <a:t>Maestría en Ingeniería en Software - UNL</a:t>
            </a:r>
            <a:endParaRPr lang="en" sz="1800" b="0" strike="noStrike" spc="-1">
              <a:solidFill>
                <a:srgbClr val="EEEEEE"/>
              </a:solidFill>
              <a:latin typeface="Roboto Condensed"/>
            </a:endParaRPr>
          </a:p>
        </p:txBody>
      </p:sp>
      <p:pic>
        <p:nvPicPr>
          <p:cNvPr id="494" name="Imagen 493"/>
          <p:cNvPicPr/>
          <p:nvPr/>
        </p:nvPicPr>
        <p:blipFill>
          <a:blip r:embed="rId2"/>
          <a:stretch/>
        </p:blipFill>
        <p:spPr>
          <a:xfrm>
            <a:off x="360" y="0"/>
            <a:ext cx="9143640" cy="115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Roboto Condensed"/>
                <a:ea typeface="Roboto Condensed"/>
              </a:rPr>
              <a:t>CLASE USUARIO</a:t>
            </a:r>
            <a:endParaRPr lang="es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282240" y="1387836"/>
            <a:ext cx="4683299" cy="2367828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Se crea la clase Usuario con los atributos Numero de cedula y nombres, en esta clase se encuentran los usuarios a quienes se les podrá crear las reservas.</a:t>
            </a:r>
            <a:endParaRPr lang="es-EC" sz="2000" b="1" strike="noStrike" spc="-1" dirty="0">
              <a:solidFill>
                <a:srgbClr val="263248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498132B-781B-4DC4-94F8-ACAE4039B93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s-US" sz="1200" b="0" strike="noStrike" spc="-1">
              <a:latin typeface="Times New Roman"/>
            </a:endParaRPr>
          </a:p>
        </p:txBody>
      </p:sp>
      <p:grpSp>
        <p:nvGrpSpPr>
          <p:cNvPr id="5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5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E322A64-5BBC-6DED-E949-384B5FB9E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59" y="1158120"/>
            <a:ext cx="3674659" cy="32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Roboto Condensed"/>
                <a:ea typeface="Roboto Condensed"/>
              </a:rPr>
              <a:t>CLASE SALA</a:t>
            </a:r>
            <a:endParaRPr lang="es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274983" y="1312921"/>
            <a:ext cx="5492160" cy="3492996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Se crea la clase Sala que posee los atributos de id y descripción de la sala. </a:t>
            </a:r>
            <a:endParaRPr lang="es-EC" sz="2000" b="1" strike="noStrike" spc="-1" dirty="0">
              <a:solidFill>
                <a:srgbClr val="263248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498132B-781B-4DC4-94F8-ACAE4039B93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s-US" sz="1200" b="0" strike="noStrike" spc="-1">
              <a:latin typeface="Times New Roman"/>
            </a:endParaRPr>
          </a:p>
        </p:txBody>
      </p:sp>
      <p:grpSp>
        <p:nvGrpSpPr>
          <p:cNvPr id="5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5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CCB2D515-3A8B-CA98-5810-1BB9BC062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53" y="1158120"/>
            <a:ext cx="3189367" cy="33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0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Roboto Condensed"/>
                <a:ea typeface="Roboto Condensed"/>
              </a:rPr>
              <a:t>CLASE RESERVA</a:t>
            </a:r>
            <a:endParaRPr lang="es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282240" y="1312921"/>
            <a:ext cx="5492160" cy="3492996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Se crea la clase Reserva con los atributos: id de reserva, fecha, hora de inicio, hora de fin, estado y motivo.</a:t>
            </a: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es-EC" sz="2000" b="1" spc="-1" dirty="0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r>
              <a:rPr lang="es-EC" sz="2000" b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Adicional se crean las relaciones con la</a:t>
            </a: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s clases usuario y sala</a:t>
            </a:r>
            <a:endParaRPr lang="es-EC" sz="2000" b="1" strike="noStrike" spc="-1" dirty="0">
              <a:solidFill>
                <a:srgbClr val="263248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498132B-781B-4DC4-94F8-ACAE4039B93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12</a:t>
            </a:fld>
            <a:endParaRPr lang="es-US" sz="1200" b="0" strike="noStrike" spc="-1">
              <a:latin typeface="Times New Roman"/>
            </a:endParaRPr>
          </a:p>
        </p:txBody>
      </p:sp>
      <p:grpSp>
        <p:nvGrpSpPr>
          <p:cNvPr id="5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5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BEE1B05F-A3CC-B55E-9C97-737C6DD9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24" y="590760"/>
            <a:ext cx="2358047" cy="39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5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Roboto Condensed"/>
                <a:ea typeface="Roboto Condensed"/>
              </a:rPr>
              <a:t>CLASE ESTADO</a:t>
            </a:r>
            <a:endParaRPr lang="es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282240" y="1694502"/>
            <a:ext cx="4289760" cy="2717797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Se crea la clase Estado con los atributos: id auto incremental y descripción, que serán los que se  usan para la reservación de las salas</a:t>
            </a:r>
            <a:endParaRPr lang="es-EC" sz="2000" b="1" strike="noStrike" spc="-1" dirty="0">
              <a:solidFill>
                <a:srgbClr val="263248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498132B-781B-4DC4-94F8-ACAE4039B93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13</a:t>
            </a:fld>
            <a:endParaRPr lang="es-US" sz="1200" b="0" strike="noStrike" spc="-1">
              <a:latin typeface="Times New Roman"/>
            </a:endParaRPr>
          </a:p>
        </p:txBody>
      </p:sp>
      <p:grpSp>
        <p:nvGrpSpPr>
          <p:cNvPr id="5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5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C518459-257B-9D0E-4457-72DDFC51D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393" y="1355273"/>
            <a:ext cx="3969203" cy="30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Roboto Condensed"/>
                <a:ea typeface="Roboto Condensed"/>
              </a:rPr>
              <a:t>PRESENTACIÓN</a:t>
            </a:r>
            <a:endParaRPr lang="es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282240" y="1312921"/>
            <a:ext cx="5492160" cy="3492996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Ejecución de la Aplicación</a:t>
            </a:r>
            <a:endParaRPr lang="es-EC" sz="2000" b="1" strike="noStrike" spc="-1" dirty="0">
              <a:solidFill>
                <a:srgbClr val="263248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498132B-781B-4DC4-94F8-ACAE4039B93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14</a:t>
            </a:fld>
            <a:endParaRPr lang="es-US" sz="1200" b="0" strike="noStrike" spc="-1">
              <a:latin typeface="Times New Roman"/>
            </a:endParaRPr>
          </a:p>
        </p:txBody>
      </p:sp>
      <p:grpSp>
        <p:nvGrpSpPr>
          <p:cNvPr id="5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5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ED2D3CD-18B7-42C8-A8E2-24FCFAFF9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01" y="1147186"/>
            <a:ext cx="4753549" cy="38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1" spc="-1" dirty="0">
                <a:solidFill>
                  <a:srgbClr val="FFFFFF"/>
                </a:solidFill>
                <a:latin typeface="Roboto Condensed"/>
                <a:ea typeface="Roboto Condensed"/>
              </a:rPr>
              <a:t>FUNCIONALIDADES PREDEFINIDAS</a:t>
            </a:r>
            <a:endParaRPr lang="es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282240" y="1312921"/>
            <a:ext cx="5915360" cy="2809136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just"/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En esta herramienta es muy fácil la generación de reportes, ya trae la funcionalidad para exportar en formatos: </a:t>
            </a:r>
            <a:r>
              <a:rPr lang="es-EC" sz="2000" b="1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pdf</a:t>
            </a: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, Excel </a:t>
            </a:r>
          </a:p>
          <a:p>
            <a:pPr algn="just"/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 </a:t>
            </a:r>
          </a:p>
          <a:p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Adicional presenta la posibilidad de cargar archivos para llenar alguna tabla que se requiera esta funcionalidad es </a:t>
            </a:r>
            <a:r>
              <a:rPr lang="es-EC" sz="2000" b="1" i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importar datos</a:t>
            </a:r>
          </a:p>
        </p:txBody>
      </p:sp>
      <p:sp>
        <p:nvSpPr>
          <p:cNvPr id="5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498132B-781B-4DC4-94F8-ACAE4039B93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15</a:t>
            </a:fld>
            <a:endParaRPr lang="es-US" sz="1200" b="0" strike="noStrike" spc="-1">
              <a:latin typeface="Times New Roman"/>
            </a:endParaRPr>
          </a:p>
        </p:txBody>
      </p:sp>
      <p:grpSp>
        <p:nvGrpSpPr>
          <p:cNvPr id="5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5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92145956-F853-492B-9B72-AB8A92690C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7220" y="4017675"/>
            <a:ext cx="51054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7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1B590D9-7539-48FF-8408-2535022AA12D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16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746" name="TextShape 2"/>
          <p:cNvSpPr txBox="1"/>
          <p:nvPr/>
        </p:nvSpPr>
        <p:spPr>
          <a:xfrm>
            <a:off x="1275120" y="215820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1" strike="noStrike" spc="-1" dirty="0">
                <a:solidFill>
                  <a:srgbClr val="FF9800"/>
                </a:solidFill>
                <a:latin typeface="Roboto Condensed"/>
                <a:ea typeface="Roboto Condensed"/>
              </a:rPr>
              <a:t>GRACIAS!</a:t>
            </a:r>
            <a:endParaRPr lang="es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TextShape 3"/>
          <p:cNvSpPr txBox="1"/>
          <p:nvPr/>
        </p:nvSpPr>
        <p:spPr>
          <a:xfrm>
            <a:off x="1275120" y="3229920"/>
            <a:ext cx="6593400" cy="134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¿</a:t>
            </a:r>
            <a:r>
              <a:rPr lang="en" sz="2000" b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Preguntas?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C" sz="2000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Jorge.Leiva@unl.edu.ec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C" sz="20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w</a:t>
            </a:r>
            <a:r>
              <a:rPr lang="en" sz="20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ilson.a.sanchez@unl.edu.ec</a:t>
            </a:r>
            <a:endParaRPr lang="es-US" sz="2000" b="0" strike="noStrike" spc="-1" dirty="0">
              <a:latin typeface="Arial"/>
            </a:endParaRPr>
          </a:p>
        </p:txBody>
      </p:sp>
      <p:grpSp>
        <p:nvGrpSpPr>
          <p:cNvPr id="748" name="Group 4"/>
          <p:cNvGrpSpPr/>
          <p:nvPr/>
        </p:nvGrpSpPr>
        <p:grpSpPr>
          <a:xfrm>
            <a:off x="3996360" y="966960"/>
            <a:ext cx="1197360" cy="1126440"/>
            <a:chOff x="3996360" y="966960"/>
            <a:chExt cx="1197360" cy="1126440"/>
          </a:xfrm>
        </p:grpSpPr>
        <p:sp>
          <p:nvSpPr>
            <p:cNvPr id="749" name="CustomShape 5"/>
            <p:cNvSpPr/>
            <p:nvPr/>
          </p:nvSpPr>
          <p:spPr>
            <a:xfrm>
              <a:off x="3996360" y="1393920"/>
              <a:ext cx="284760" cy="639360"/>
            </a:xfrm>
            <a:custGeom>
              <a:avLst/>
              <a:gdLst/>
              <a:ahLst/>
              <a:cxn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80" cap="rnd">
              <a:solidFill>
                <a:srgbClr val="3F537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6"/>
            <p:cNvSpPr/>
            <p:nvPr/>
          </p:nvSpPr>
          <p:spPr>
            <a:xfrm>
              <a:off x="4302720" y="966960"/>
              <a:ext cx="891000" cy="1126440"/>
            </a:xfrm>
            <a:custGeom>
              <a:avLst/>
              <a:gdLst/>
              <a:ahLst/>
              <a:cxn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80" cap="rnd">
              <a:solidFill>
                <a:srgbClr val="3F537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604299" y="1044563"/>
            <a:ext cx="7264221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pc="-1" dirty="0">
                <a:solidFill>
                  <a:srgbClr val="FF9800"/>
                </a:solidFill>
                <a:latin typeface="Roboto Condensed"/>
                <a:ea typeface="Roboto Condensed"/>
              </a:rPr>
              <a:t>PROYECTO ADMINISTRACIÓN DE RESERVACIÓN DE SALAS</a:t>
            </a:r>
            <a:endParaRPr lang="es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933214" y="3239386"/>
            <a:ext cx="6593400" cy="1712414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S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JORGE DANIEL LEIVA PALADINEZ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S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WILSON ANTONIO SÁNCHEZ CARRIÓN</a:t>
            </a:r>
            <a:endParaRPr lang="es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endParaRPr lang="es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C" sz="2000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Jorge.Leiva@unl.edu.ec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C" sz="20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w</a:t>
            </a:r>
            <a:r>
              <a:rPr lang="en" sz="20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ilson.a.sanchez@unl.edu.ec</a:t>
            </a:r>
            <a:endParaRPr lang="es-US" sz="2000" b="0" strike="noStrike" spc="-1" dirty="0">
              <a:latin typeface="Arial"/>
            </a:endParaRPr>
          </a:p>
        </p:txBody>
      </p:sp>
      <p:sp>
        <p:nvSpPr>
          <p:cNvPr id="498" name="TextShape 4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C45718F-3B9A-4BFF-9F79-AD9D475D6DAC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s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rgbClr val="FFFFFF"/>
                </a:solidFill>
                <a:latin typeface="Roboto Condensed"/>
                <a:ea typeface="Roboto Condensed"/>
              </a:rPr>
              <a:t>Presentación de proyecto</a:t>
            </a:r>
            <a:endParaRPr lang="es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en" sz="2000" spc="-1" dirty="0">
                <a:solidFill>
                  <a:srgbClr val="FF9800"/>
                </a:solidFill>
                <a:latin typeface="Roboto Condensed Light"/>
                <a:ea typeface="Roboto Condensed Light"/>
              </a:rPr>
              <a:t>OpenXava</a:t>
            </a:r>
            <a:endParaRPr lang="es-US" sz="2000" b="0" strike="noStrike" spc="-1" dirty="0">
              <a:latin typeface="Arial"/>
            </a:endParaRPr>
          </a:p>
        </p:txBody>
      </p:sp>
      <p:sp>
        <p:nvSpPr>
          <p:cNvPr id="521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42D2FCD-1BF4-4F68-806A-DA4C0EDCB7E8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lang="es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829800" y="1202040"/>
            <a:ext cx="5090400" cy="2744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" sz="3000" i="1" spc="-1" dirty="0">
                <a:solidFill>
                  <a:srgbClr val="FFFFFF"/>
                </a:solidFill>
                <a:latin typeface="Roboto Condensed Light"/>
                <a:ea typeface="Roboto Condensed Light"/>
              </a:rPr>
              <a:t>Tecnologias Low code, OpenXava permite desarrollar aplicaciones escribiendo muy poco codigo</a:t>
            </a:r>
            <a:r>
              <a:rPr lang="en" sz="3000" b="0" i="1" strike="noStrike" spc="-1" dirty="0">
                <a:solidFill>
                  <a:srgbClr val="FFFFFF"/>
                </a:solidFill>
                <a:latin typeface="Roboto Condensed Light"/>
                <a:ea typeface="Roboto Condensed Light"/>
              </a:rPr>
              <a:t>.</a:t>
            </a:r>
            <a:endParaRPr lang="es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4AD9D24-F3BA-4EDF-9CFF-CB936FE8D04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641A054-63C7-4959-BF7E-3B438044D2E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s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Roboto Condensed"/>
                <a:ea typeface="Roboto Condensed"/>
              </a:rPr>
              <a:t>TEMA</a:t>
            </a:r>
            <a:endParaRPr lang="es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814320" y="1609060"/>
            <a:ext cx="6132240" cy="2268156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es-EC" sz="2800" b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Generar aplicación “Reserva de Salas” usando herramienta </a:t>
            </a:r>
            <a:r>
              <a:rPr lang="es-EC" sz="2800" b="1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low-code</a:t>
            </a:r>
            <a:r>
              <a:rPr lang="es-EC" sz="2800" b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(</a:t>
            </a:r>
            <a:r>
              <a:rPr lang="es-EC" sz="2800" b="1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OpenXava</a:t>
            </a:r>
            <a:r>
              <a:rPr lang="es-EC" sz="2800" b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)</a:t>
            </a:r>
            <a:endParaRPr lang="es-US" sz="2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498132B-781B-4DC4-94F8-ACAE4039B93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s-US" sz="1200" b="0" strike="noStrike" spc="-1">
              <a:latin typeface="Times New Roman"/>
            </a:endParaRPr>
          </a:p>
        </p:txBody>
      </p:sp>
      <p:grpSp>
        <p:nvGrpSpPr>
          <p:cNvPr id="5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5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Roboto Condensed"/>
                <a:ea typeface="Roboto Condensed"/>
              </a:rPr>
              <a:t>PROBLEMÁTICA</a:t>
            </a:r>
            <a:endParaRPr lang="es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282240" y="1566330"/>
            <a:ext cx="5337971" cy="29057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r>
              <a:rPr lang="es-EC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Las instituciones </a:t>
            </a:r>
            <a:r>
              <a:rPr lang="es-EC" sz="2000" b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que poseen salas de reuniones, necesitan llevar la administración de dichas salas, mismas que son utilizadas por sus empleados, al no existir un sistema que lleve la administración</a:t>
            </a: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, se realiza manualmente el registro de las reservas, como por ejemplo en hojas de Excel.</a:t>
            </a:r>
            <a:endParaRPr lang="es-US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498132B-781B-4DC4-94F8-ACAE4039B93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s-US" sz="1200" b="0" strike="noStrike" spc="-1">
              <a:latin typeface="Times New Roman"/>
            </a:endParaRPr>
          </a:p>
        </p:txBody>
      </p:sp>
      <p:grpSp>
        <p:nvGrpSpPr>
          <p:cNvPr id="5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5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31DC107-2028-4926-B8CF-EAAAE74E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51" y="1158120"/>
            <a:ext cx="3049174" cy="22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Roboto Condensed"/>
                <a:ea typeface="Roboto Condensed"/>
              </a:rPr>
              <a:t>TECNOLOGIA OpenXava</a:t>
            </a:r>
            <a:endParaRPr lang="es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282240" y="3431732"/>
            <a:ext cx="6919546" cy="1818656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es-EC" sz="2000" b="1" strike="noStrike" spc="-1" dirty="0">
              <a:solidFill>
                <a:srgbClr val="263248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498132B-781B-4DC4-94F8-ACAE4039B93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s-US" sz="1200" b="0" strike="noStrike" spc="-1">
              <a:latin typeface="Times New Roman"/>
            </a:endParaRPr>
          </a:p>
        </p:txBody>
      </p:sp>
      <p:grpSp>
        <p:nvGrpSpPr>
          <p:cNvPr id="5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5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TextShape 2">
            <a:extLst>
              <a:ext uri="{FF2B5EF4-FFF2-40B4-BE49-F238E27FC236}">
                <a16:creationId xmlns:a16="http://schemas.microsoft.com/office/drawing/2014/main" id="{9FCA310B-FEAA-47BF-9635-A9B563CB7B95}"/>
              </a:ext>
            </a:extLst>
          </p:cNvPr>
          <p:cNvSpPr txBox="1"/>
          <p:nvPr/>
        </p:nvSpPr>
        <p:spPr>
          <a:xfrm>
            <a:off x="282240" y="1473701"/>
            <a:ext cx="6674062" cy="3277399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457200" indent="-380520">
              <a:buClr>
                <a:srgbClr val="C7D3E6"/>
              </a:buClr>
              <a:buFont typeface="Roboto Condensed Light"/>
              <a:buChar char="▰"/>
            </a:pPr>
            <a:r>
              <a:rPr lang="es-EC" sz="2400" b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Es una herramienta de código abierto, que permite la creación de soluciones web con la escritura de poco código, y rápida implementación</a:t>
            </a:r>
            <a:r>
              <a:rPr lang="es-EC" sz="24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.</a:t>
            </a:r>
          </a:p>
          <a:p>
            <a:pPr marL="457200" indent="-380520">
              <a:buClr>
                <a:srgbClr val="C7D3E6"/>
              </a:buClr>
              <a:buFont typeface="Roboto Condensed Light"/>
              <a:buChar char="▰"/>
            </a:pPr>
            <a:endParaRPr lang="es-EC" sz="2400" b="1" spc="-1" dirty="0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457200" indent="-380520">
              <a:buClr>
                <a:srgbClr val="C7D3E6"/>
              </a:buClr>
              <a:buFont typeface="Roboto Condensed Light"/>
              <a:buChar char="▰"/>
            </a:pPr>
            <a:r>
              <a:rPr lang="es-EC" sz="24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Esta basado en JAVA, diseñado para desarrollar aplicaciones de gestión, donde se puede implementar un CRUD básico de forma rápida y sencilla.</a:t>
            </a:r>
          </a:p>
        </p:txBody>
      </p:sp>
    </p:spTree>
    <p:extLst>
      <p:ext uri="{BB962C8B-B14F-4D97-AF65-F5344CB8AC3E}">
        <p14:creationId xmlns:p14="http://schemas.microsoft.com/office/powerpoint/2010/main" val="315466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Roboto Condensed"/>
                <a:ea typeface="Roboto Condensed"/>
              </a:rPr>
              <a:t>SOLUCIÓN</a:t>
            </a:r>
            <a:endParaRPr lang="es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282240" y="1312921"/>
            <a:ext cx="4729239" cy="3492996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r>
              <a:rPr lang="es-EC" sz="2000" b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Para dar solución al problema y tener un historial automatizado del uso de la sala, se presenta la solución de un sistema desarrollado en la tecnolo</a:t>
            </a: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gía </a:t>
            </a:r>
            <a:r>
              <a:rPr lang="es-EC" sz="2000" b="1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OpenXava</a:t>
            </a: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la cual nos permite crear la aplicación de administración de las salas.</a:t>
            </a:r>
            <a:endParaRPr lang="es-US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498132B-781B-4DC4-94F8-ACAE4039B93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s-US" sz="1200" b="0" strike="noStrike" spc="-1">
              <a:latin typeface="Times New Roman"/>
            </a:endParaRPr>
          </a:p>
        </p:txBody>
      </p:sp>
      <p:grpSp>
        <p:nvGrpSpPr>
          <p:cNvPr id="5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5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B84B3C87-ACBE-4C23-A682-D63DA80326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92954" y="1212112"/>
            <a:ext cx="3032832" cy="322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FFFFFF"/>
                </a:solidFill>
                <a:latin typeface="Roboto Condensed"/>
                <a:ea typeface="Roboto Condensed"/>
              </a:rPr>
              <a:t>CREACIÓN DEL PROYECTO</a:t>
            </a:r>
            <a:endParaRPr lang="es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340200" y="1460521"/>
            <a:ext cx="5492160" cy="2880539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Se crea un </a:t>
            </a:r>
            <a:r>
              <a:rPr lang="es-EC" sz="2000" b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nuevo proyecto tipo </a:t>
            </a:r>
            <a:r>
              <a:rPr lang="es-EC" sz="2000" b="1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OpenXava</a:t>
            </a:r>
            <a:r>
              <a:rPr lang="es-EC" sz="2000" b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con el nombre </a:t>
            </a:r>
            <a:r>
              <a:rPr lang="es-EC" sz="2000" b="1" i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Salas</a:t>
            </a: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es-EC" sz="2000" b="1" strike="noStrike" spc="-1" dirty="0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r>
              <a:rPr lang="es-EC" sz="2000" b="1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En este paquete es donde se fueron agregando cada una de las clases necesarias para la creación de la aplicación </a:t>
            </a:r>
            <a:endParaRPr lang="es-US" sz="2000" b="1" spc="-1" dirty="0">
              <a:solidFill>
                <a:srgbClr val="263248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498132B-781B-4DC4-94F8-ACAE4039B93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s-US" sz="1200" b="0" strike="noStrike" spc="-1">
              <a:latin typeface="Times New Roman"/>
            </a:endParaRPr>
          </a:p>
        </p:txBody>
      </p:sp>
      <p:grpSp>
        <p:nvGrpSpPr>
          <p:cNvPr id="529" name="Group 4"/>
          <p:cNvGrpSpPr/>
          <p:nvPr/>
        </p:nvGrpSpPr>
        <p:grpSpPr>
          <a:xfrm>
            <a:off x="282240" y="590760"/>
            <a:ext cx="369000" cy="369360"/>
            <a:chOff x="282240" y="590760"/>
            <a:chExt cx="369000" cy="369360"/>
          </a:xfrm>
        </p:grpSpPr>
        <p:sp>
          <p:nvSpPr>
            <p:cNvPr id="530" name="CustomShape 5"/>
            <p:cNvSpPr/>
            <p:nvPr/>
          </p:nvSpPr>
          <p:spPr>
            <a:xfrm>
              <a:off x="282240" y="802440"/>
              <a:ext cx="157680" cy="15768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6"/>
            <p:cNvSpPr/>
            <p:nvPr/>
          </p:nvSpPr>
          <p:spPr>
            <a:xfrm>
              <a:off x="503640" y="590760"/>
              <a:ext cx="147600" cy="14760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"/>
            <p:cNvSpPr/>
            <p:nvPr/>
          </p:nvSpPr>
          <p:spPr>
            <a:xfrm>
              <a:off x="340200" y="647640"/>
              <a:ext cx="254520" cy="25452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8"/>
            <p:cNvSpPr/>
            <p:nvPr/>
          </p:nvSpPr>
          <p:spPr>
            <a:xfrm>
              <a:off x="456840" y="682560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548141D-C202-B307-1755-B0F7F4C3F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049" y="1532985"/>
            <a:ext cx="2246873" cy="29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5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474</Words>
  <Application>Microsoft Office PowerPoint</Application>
  <PresentationFormat>Presentación en pantalla (16:9)</PresentationFormat>
  <Paragraphs>64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Arial</vt:lpstr>
      <vt:lpstr>Calibri</vt:lpstr>
      <vt:lpstr>Roboto Condensed</vt:lpstr>
      <vt:lpstr>Roboto Condensed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Jorge Daniel Leiva Paladinez</cp:lastModifiedBy>
  <cp:revision>39</cp:revision>
  <dcterms:modified xsi:type="dcterms:W3CDTF">2022-11-19T01:55:13Z</dcterms:modified>
  <dc:language>es-US</dc:language>
</cp:coreProperties>
</file>