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15"/>
  </p:notesMasterIdLst>
  <p:sldIdLst>
    <p:sldId id="256" r:id="rId2"/>
    <p:sldId id="259" r:id="rId3"/>
    <p:sldId id="258" r:id="rId4"/>
    <p:sldId id="262" r:id="rId5"/>
    <p:sldId id="261" r:id="rId6"/>
    <p:sldId id="260" r:id="rId7"/>
    <p:sldId id="265" r:id="rId8"/>
    <p:sldId id="266" r:id="rId9"/>
    <p:sldId id="264" r:id="rId10"/>
    <p:sldId id="267" r:id="rId11"/>
    <p:sldId id="263" r:id="rId12"/>
    <p:sldId id="268"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8"/>
    <p:restoredTop sz="75706"/>
  </p:normalViewPr>
  <p:slideViewPr>
    <p:cSldViewPr snapToGrid="0" snapToObjects="1">
      <p:cViewPr varScale="1">
        <p:scale>
          <a:sx n="116" d="100"/>
          <a:sy n="116" d="100"/>
        </p:scale>
        <p:origin x="13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09AB1-FC6E-914F-8EB9-73E985F025EF}" type="datetimeFigureOut">
              <a:rPr lang="en-US" smtClean="0"/>
              <a:t>2/16/22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87FF9-C822-A140-B22B-C824FCF69242}" type="slidenum">
              <a:rPr lang="en-US" smtClean="0"/>
              <a:t>‹#›</a:t>
            </a:fld>
            <a:endParaRPr lang="en-US"/>
          </a:p>
        </p:txBody>
      </p:sp>
    </p:spTree>
    <p:extLst>
      <p:ext uri="{BB962C8B-B14F-4D97-AF65-F5344CB8AC3E}">
        <p14:creationId xmlns:p14="http://schemas.microsoft.com/office/powerpoint/2010/main" val="731491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a:t>
            </a:r>
          </a:p>
          <a:p>
            <a:endParaRPr lang="en-US" dirty="0"/>
          </a:p>
          <a:p>
            <a:r>
              <a:rPr lang="en-US" dirty="0"/>
              <a:t>The Structure Model : So there are studies that suggest that this ’canonical model’ interface can help with prediction of the DNA-binding preferences of computational approaches. The way that the canonical model interacts is that each finger (Zinc finger) contacts DNA in a antiparallel (it parallel but not in a straight line necessarily) manner.  So basically, from this we can visualize each Zinc finger fits into a spot onto the DNA, and these fingers contact four base pairs within the DNA. Within this first paper, the authors mentioned/identified 4 amino acid positions that contact DNA. These positions are referenced to the start of the DNA strand while one of the positions contact the complementary DNA strand.  </a:t>
            </a:r>
          </a:p>
          <a:p>
            <a:endParaRPr lang="en-US" dirty="0"/>
          </a:p>
          <a:p>
            <a:r>
              <a:rPr lang="en-US" dirty="0"/>
              <a:t>The Pattern:  The authors used this pattern to identify zinc finger proteins. This pattern was really inconsistent with the data that we received from them. The pattern either wasn’t fully consistent with some of the zinc finger samples or didn’t really apply to the protein at all. </a:t>
            </a:r>
          </a:p>
          <a:p>
            <a:r>
              <a:rPr lang="en-US" dirty="0"/>
              <a:t>	- This pattern was used to get the correct positioning of the amino acids into the -1,2,3 and 6 positions </a:t>
            </a:r>
          </a:p>
          <a:p>
            <a:endParaRPr lang="en-US" dirty="0"/>
          </a:p>
          <a:p>
            <a:endParaRPr lang="en-US" dirty="0"/>
          </a:p>
        </p:txBody>
      </p:sp>
      <p:sp>
        <p:nvSpPr>
          <p:cNvPr id="4" name="Slide Number Placeholder 3"/>
          <p:cNvSpPr>
            <a:spLocks noGrp="1"/>
          </p:cNvSpPr>
          <p:nvPr>
            <p:ph type="sldNum" sz="quarter" idx="5"/>
          </p:nvPr>
        </p:nvSpPr>
        <p:spPr/>
        <p:txBody>
          <a:bodyPr/>
          <a:lstStyle/>
          <a:p>
            <a:fld id="{60C87FF9-C822-A140-B22B-C824FCF69242}" type="slidenum">
              <a:rPr lang="en-US" smtClean="0"/>
              <a:t>3</a:t>
            </a:fld>
            <a:endParaRPr lang="en-US"/>
          </a:p>
        </p:txBody>
      </p:sp>
    </p:spTree>
    <p:extLst>
      <p:ext uri="{BB962C8B-B14F-4D97-AF65-F5344CB8AC3E}">
        <p14:creationId xmlns:p14="http://schemas.microsoft.com/office/powerpoint/2010/main" val="2455898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about how they gathered their data and how they used the Pattern discussed on the previous slide to get proper Zinc Finger Samples</a:t>
            </a:r>
          </a:p>
          <a:p>
            <a:r>
              <a:rPr lang="en-US" dirty="0"/>
              <a:t>Discuss their SVM approach </a:t>
            </a:r>
          </a:p>
        </p:txBody>
      </p:sp>
      <p:sp>
        <p:nvSpPr>
          <p:cNvPr id="4" name="Slide Number Placeholder 3"/>
          <p:cNvSpPr>
            <a:spLocks noGrp="1"/>
          </p:cNvSpPr>
          <p:nvPr>
            <p:ph type="sldNum" sz="quarter" idx="5"/>
          </p:nvPr>
        </p:nvSpPr>
        <p:spPr/>
        <p:txBody>
          <a:bodyPr/>
          <a:lstStyle/>
          <a:p>
            <a:fld id="{60C87FF9-C822-A140-B22B-C824FCF69242}" type="slidenum">
              <a:rPr lang="en-US" smtClean="0"/>
              <a:t>4</a:t>
            </a:fld>
            <a:endParaRPr lang="en-US"/>
          </a:p>
        </p:txBody>
      </p:sp>
    </p:spTree>
    <p:extLst>
      <p:ext uri="{BB962C8B-B14F-4D97-AF65-F5344CB8AC3E}">
        <p14:creationId xmlns:p14="http://schemas.microsoft.com/office/powerpoint/2010/main" val="1842848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C87FF9-C822-A140-B22B-C824FCF69242}" type="slidenum">
              <a:rPr lang="en-US" smtClean="0"/>
              <a:t>5</a:t>
            </a:fld>
            <a:endParaRPr lang="en-US"/>
          </a:p>
        </p:txBody>
      </p:sp>
    </p:spTree>
    <p:extLst>
      <p:ext uri="{BB962C8B-B14F-4D97-AF65-F5344CB8AC3E}">
        <p14:creationId xmlns:p14="http://schemas.microsoft.com/office/powerpoint/2010/main" val="24876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C87FF9-C822-A140-B22B-C824FCF69242}" type="slidenum">
              <a:rPr lang="en-US" smtClean="0"/>
              <a:t>6</a:t>
            </a:fld>
            <a:endParaRPr lang="en-US"/>
          </a:p>
        </p:txBody>
      </p:sp>
    </p:spTree>
    <p:extLst>
      <p:ext uri="{BB962C8B-B14F-4D97-AF65-F5344CB8AC3E}">
        <p14:creationId xmlns:p14="http://schemas.microsoft.com/office/powerpoint/2010/main" val="1354632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Reasons for using logistic Regression. Why is the linear kernel not as good (answer this question when you are presenting)</a:t>
            </a:r>
          </a:p>
          <a:p>
            <a:endParaRPr lang="en-US" dirty="0"/>
          </a:p>
          <a:p>
            <a:r>
              <a:rPr lang="en-US" dirty="0"/>
              <a:t>ROC curve is the measurement for the classification problems at various threshold settings, ROC is a probability curve</a:t>
            </a:r>
          </a:p>
          <a:p>
            <a:endParaRPr lang="en-US" dirty="0"/>
          </a:p>
          <a:p>
            <a:r>
              <a:rPr lang="en-US" dirty="0"/>
              <a:t>AUC represents the degree or measure of separability. It tells how much model can distinguish between the classes. Higher the AUC, better the model is at predicting 0s as 0s and 1s as 1s. </a:t>
            </a:r>
          </a:p>
          <a:p>
            <a:endParaRPr lang="en-US" dirty="0"/>
          </a:p>
          <a:p>
            <a:endParaRPr lang="en-US" dirty="0"/>
          </a:p>
        </p:txBody>
      </p:sp>
      <p:sp>
        <p:nvSpPr>
          <p:cNvPr id="4" name="Slide Number Placeholder 3"/>
          <p:cNvSpPr>
            <a:spLocks noGrp="1"/>
          </p:cNvSpPr>
          <p:nvPr>
            <p:ph type="sldNum" sz="quarter" idx="5"/>
          </p:nvPr>
        </p:nvSpPr>
        <p:spPr/>
        <p:txBody>
          <a:bodyPr/>
          <a:lstStyle/>
          <a:p>
            <a:fld id="{60C87FF9-C822-A140-B22B-C824FCF69242}" type="slidenum">
              <a:rPr lang="en-US" smtClean="0"/>
              <a:t>7</a:t>
            </a:fld>
            <a:endParaRPr lang="en-US"/>
          </a:p>
        </p:txBody>
      </p:sp>
    </p:spTree>
    <p:extLst>
      <p:ext uri="{BB962C8B-B14F-4D97-AF65-F5344CB8AC3E}">
        <p14:creationId xmlns:p14="http://schemas.microsoft.com/office/powerpoint/2010/main" val="2819348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C87FF9-C822-A140-B22B-C824FCF69242}" type="slidenum">
              <a:rPr lang="en-US" smtClean="0"/>
              <a:t>8</a:t>
            </a:fld>
            <a:endParaRPr lang="en-US"/>
          </a:p>
        </p:txBody>
      </p:sp>
    </p:spTree>
    <p:extLst>
      <p:ext uri="{BB962C8B-B14F-4D97-AF65-F5344CB8AC3E}">
        <p14:creationId xmlns:p14="http://schemas.microsoft.com/office/powerpoint/2010/main" val="3585699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benefit of Random Forest  and why its better then logistic Regression</a:t>
            </a:r>
          </a:p>
        </p:txBody>
      </p:sp>
      <p:sp>
        <p:nvSpPr>
          <p:cNvPr id="4" name="Slide Number Placeholder 3"/>
          <p:cNvSpPr>
            <a:spLocks noGrp="1"/>
          </p:cNvSpPr>
          <p:nvPr>
            <p:ph type="sldNum" sz="quarter" idx="5"/>
          </p:nvPr>
        </p:nvSpPr>
        <p:spPr/>
        <p:txBody>
          <a:bodyPr/>
          <a:lstStyle/>
          <a:p>
            <a:fld id="{60C87FF9-C822-A140-B22B-C824FCF69242}" type="slidenum">
              <a:rPr lang="en-US" smtClean="0"/>
              <a:t>9</a:t>
            </a:fld>
            <a:endParaRPr lang="en-US"/>
          </a:p>
        </p:txBody>
      </p:sp>
    </p:spTree>
    <p:extLst>
      <p:ext uri="{BB962C8B-B14F-4D97-AF65-F5344CB8AC3E}">
        <p14:creationId xmlns:p14="http://schemas.microsoft.com/office/powerpoint/2010/main" val="3324665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benefits of MLP and why it could be better</a:t>
            </a:r>
          </a:p>
        </p:txBody>
      </p:sp>
      <p:sp>
        <p:nvSpPr>
          <p:cNvPr id="4" name="Slide Number Placeholder 3"/>
          <p:cNvSpPr>
            <a:spLocks noGrp="1"/>
          </p:cNvSpPr>
          <p:nvPr>
            <p:ph type="sldNum" sz="quarter" idx="5"/>
          </p:nvPr>
        </p:nvSpPr>
        <p:spPr/>
        <p:txBody>
          <a:bodyPr/>
          <a:lstStyle/>
          <a:p>
            <a:fld id="{60C87FF9-C822-A140-B22B-C824FCF69242}" type="slidenum">
              <a:rPr lang="en-US" smtClean="0"/>
              <a:t>11</a:t>
            </a:fld>
            <a:endParaRPr lang="en-US"/>
          </a:p>
        </p:txBody>
      </p:sp>
    </p:spTree>
    <p:extLst>
      <p:ext uri="{BB962C8B-B14F-4D97-AF65-F5344CB8AC3E}">
        <p14:creationId xmlns:p14="http://schemas.microsoft.com/office/powerpoint/2010/main" val="170935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C87FF9-C822-A140-B22B-C824FCF69242}" type="slidenum">
              <a:rPr lang="en-US" smtClean="0"/>
              <a:t>13</a:t>
            </a:fld>
            <a:endParaRPr lang="en-US"/>
          </a:p>
        </p:txBody>
      </p:sp>
    </p:spTree>
    <p:extLst>
      <p:ext uri="{BB962C8B-B14F-4D97-AF65-F5344CB8AC3E}">
        <p14:creationId xmlns:p14="http://schemas.microsoft.com/office/powerpoint/2010/main" val="538129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55023E4-EB4A-6C40-9FED-2882A2B61A28}" type="datetimeFigureOut">
              <a:rPr lang="en-US" smtClean="0"/>
              <a:t>2/16/22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01ED4E8-478C-224D-B379-9F52FA87B179}"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416101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023E4-EB4A-6C40-9FED-2882A2B61A28}" type="datetimeFigureOut">
              <a:rPr lang="en-US" smtClean="0"/>
              <a:t>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ED4E8-478C-224D-B379-9F52FA87B179}" type="slidenum">
              <a:rPr lang="en-US" smtClean="0"/>
              <a:t>‹#›</a:t>
            </a:fld>
            <a:endParaRPr lang="en-US"/>
          </a:p>
        </p:txBody>
      </p:sp>
    </p:spTree>
    <p:extLst>
      <p:ext uri="{BB962C8B-B14F-4D97-AF65-F5344CB8AC3E}">
        <p14:creationId xmlns:p14="http://schemas.microsoft.com/office/powerpoint/2010/main" val="184032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023E4-EB4A-6C40-9FED-2882A2B61A28}" type="datetimeFigureOut">
              <a:rPr lang="en-US" smtClean="0"/>
              <a:t>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ED4E8-478C-224D-B379-9F52FA87B179}" type="slidenum">
              <a:rPr lang="en-US" smtClean="0"/>
              <a:t>‹#›</a:t>
            </a:fld>
            <a:endParaRPr lang="en-US"/>
          </a:p>
        </p:txBody>
      </p:sp>
    </p:spTree>
    <p:extLst>
      <p:ext uri="{BB962C8B-B14F-4D97-AF65-F5344CB8AC3E}">
        <p14:creationId xmlns:p14="http://schemas.microsoft.com/office/powerpoint/2010/main" val="288939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023E4-EB4A-6C40-9FED-2882A2B61A28}" type="datetimeFigureOut">
              <a:rPr lang="en-US" smtClean="0"/>
              <a:t>2/16/22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ED4E8-478C-224D-B379-9F52FA87B179}" type="slidenum">
              <a:rPr lang="en-US" smtClean="0"/>
              <a:t>‹#›</a:t>
            </a:fld>
            <a:endParaRPr lang="en-US"/>
          </a:p>
        </p:txBody>
      </p:sp>
    </p:spTree>
    <p:extLst>
      <p:ext uri="{BB962C8B-B14F-4D97-AF65-F5344CB8AC3E}">
        <p14:creationId xmlns:p14="http://schemas.microsoft.com/office/powerpoint/2010/main" val="155975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55023E4-EB4A-6C40-9FED-2882A2B61A28}" type="datetimeFigureOut">
              <a:rPr lang="en-US" smtClean="0"/>
              <a:t>2/16/22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01ED4E8-478C-224D-B379-9F52FA87B179}"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554890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5023E4-EB4A-6C40-9FED-2882A2B61A28}" type="datetimeFigureOut">
              <a:rPr lang="en-US" smtClean="0"/>
              <a:t>2/16/22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ED4E8-478C-224D-B379-9F52FA87B179}" type="slidenum">
              <a:rPr lang="en-US" smtClean="0"/>
              <a:t>‹#›</a:t>
            </a:fld>
            <a:endParaRPr lang="en-US"/>
          </a:p>
        </p:txBody>
      </p:sp>
    </p:spTree>
    <p:extLst>
      <p:ext uri="{BB962C8B-B14F-4D97-AF65-F5344CB8AC3E}">
        <p14:creationId xmlns:p14="http://schemas.microsoft.com/office/powerpoint/2010/main" val="3763389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5023E4-EB4A-6C40-9FED-2882A2B61A28}" type="datetimeFigureOut">
              <a:rPr lang="en-US" smtClean="0"/>
              <a:t>2/16/22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1ED4E8-478C-224D-B379-9F52FA87B179}" type="slidenum">
              <a:rPr lang="en-US" smtClean="0"/>
              <a:t>‹#›</a:t>
            </a:fld>
            <a:endParaRPr lang="en-US"/>
          </a:p>
        </p:txBody>
      </p:sp>
    </p:spTree>
    <p:extLst>
      <p:ext uri="{BB962C8B-B14F-4D97-AF65-F5344CB8AC3E}">
        <p14:creationId xmlns:p14="http://schemas.microsoft.com/office/powerpoint/2010/main" val="288081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5023E4-EB4A-6C40-9FED-2882A2B61A28}" type="datetimeFigureOut">
              <a:rPr lang="en-US" smtClean="0"/>
              <a:t>2/16/22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1ED4E8-478C-224D-B379-9F52FA87B179}" type="slidenum">
              <a:rPr lang="en-US" smtClean="0"/>
              <a:t>‹#›</a:t>
            </a:fld>
            <a:endParaRPr lang="en-US"/>
          </a:p>
        </p:txBody>
      </p:sp>
    </p:spTree>
    <p:extLst>
      <p:ext uri="{BB962C8B-B14F-4D97-AF65-F5344CB8AC3E}">
        <p14:creationId xmlns:p14="http://schemas.microsoft.com/office/powerpoint/2010/main" val="124948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023E4-EB4A-6C40-9FED-2882A2B61A28}" type="datetimeFigureOut">
              <a:rPr lang="en-US" smtClean="0"/>
              <a:t>2/16/22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1ED4E8-478C-224D-B379-9F52FA87B179}" type="slidenum">
              <a:rPr lang="en-US" smtClean="0"/>
              <a:t>‹#›</a:t>
            </a:fld>
            <a:endParaRPr lang="en-US"/>
          </a:p>
        </p:txBody>
      </p:sp>
    </p:spTree>
    <p:extLst>
      <p:ext uri="{BB962C8B-B14F-4D97-AF65-F5344CB8AC3E}">
        <p14:creationId xmlns:p14="http://schemas.microsoft.com/office/powerpoint/2010/main" val="117755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55023E4-EB4A-6C40-9FED-2882A2B61A28}" type="datetimeFigureOut">
              <a:rPr lang="en-US" smtClean="0"/>
              <a:t>2/16/22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01ED4E8-478C-224D-B379-9F52FA87B179}"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1318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55023E4-EB4A-6C40-9FED-2882A2B61A28}" type="datetimeFigureOut">
              <a:rPr lang="en-US" smtClean="0"/>
              <a:t>2/16/22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01ED4E8-478C-224D-B379-9F52FA87B179}"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592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55023E4-EB4A-6C40-9FED-2882A2B61A28}" type="datetimeFigureOut">
              <a:rPr lang="en-US" smtClean="0"/>
              <a:t>2/16/22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01ED4E8-478C-224D-B379-9F52FA87B179}"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8503709"/>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E4C0-3C0B-0045-882F-11F993825A68}"/>
              </a:ext>
            </a:extLst>
          </p:cNvPr>
          <p:cNvSpPr>
            <a:spLocks noGrp="1"/>
          </p:cNvSpPr>
          <p:nvPr>
            <p:ph type="ctrTitle"/>
          </p:nvPr>
        </p:nvSpPr>
        <p:spPr/>
        <p:txBody>
          <a:bodyPr>
            <a:normAutofit fontScale="90000"/>
          </a:bodyPr>
          <a:lstStyle/>
          <a:p>
            <a:r>
              <a:rPr lang="en-US" dirty="0"/>
              <a:t>Research Progress &amp; Updates</a:t>
            </a:r>
          </a:p>
        </p:txBody>
      </p:sp>
      <p:sp>
        <p:nvSpPr>
          <p:cNvPr id="3" name="Subtitle 2">
            <a:extLst>
              <a:ext uri="{FF2B5EF4-FFF2-40B4-BE49-F238E27FC236}">
                <a16:creationId xmlns:a16="http://schemas.microsoft.com/office/drawing/2014/main" id="{B93EE01C-B3BF-2E4E-9804-8026B8045CB4}"/>
              </a:ext>
            </a:extLst>
          </p:cNvPr>
          <p:cNvSpPr>
            <a:spLocks noGrp="1"/>
          </p:cNvSpPr>
          <p:nvPr>
            <p:ph type="subTitle" idx="1"/>
          </p:nvPr>
        </p:nvSpPr>
        <p:spPr/>
        <p:txBody>
          <a:bodyPr/>
          <a:lstStyle/>
          <a:p>
            <a:r>
              <a:rPr lang="en-US" dirty="0"/>
              <a:t>By: Daniel </a:t>
            </a:r>
            <a:r>
              <a:rPr lang="en-US" dirty="0" err="1"/>
              <a:t>Leskiewicz</a:t>
            </a:r>
            <a:endParaRPr lang="en-US" dirty="0"/>
          </a:p>
        </p:txBody>
      </p:sp>
    </p:spTree>
    <p:extLst>
      <p:ext uri="{BB962C8B-B14F-4D97-AF65-F5344CB8AC3E}">
        <p14:creationId xmlns:p14="http://schemas.microsoft.com/office/powerpoint/2010/main" val="2094657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DF08-FB8E-4841-9599-ABFCDD0371E8}"/>
              </a:ext>
            </a:extLst>
          </p:cNvPr>
          <p:cNvSpPr>
            <a:spLocks noGrp="1"/>
          </p:cNvSpPr>
          <p:nvPr>
            <p:ph type="title"/>
          </p:nvPr>
        </p:nvSpPr>
        <p:spPr/>
        <p:txBody>
          <a:bodyPr/>
          <a:lstStyle/>
          <a:p>
            <a:r>
              <a:rPr lang="en-US" dirty="0"/>
              <a:t>Results From Random Forest Classifier</a:t>
            </a:r>
          </a:p>
        </p:txBody>
      </p:sp>
      <p:pic>
        <p:nvPicPr>
          <p:cNvPr id="5" name="Content Placeholder 4">
            <a:extLst>
              <a:ext uri="{FF2B5EF4-FFF2-40B4-BE49-F238E27FC236}">
                <a16:creationId xmlns:a16="http://schemas.microsoft.com/office/drawing/2014/main" id="{67EE8019-9B73-BD47-BDF1-DC5AE45AB748}"/>
              </a:ext>
            </a:extLst>
          </p:cNvPr>
          <p:cNvPicPr>
            <a:picLocks noGrp="1" noChangeAspect="1"/>
          </p:cNvPicPr>
          <p:nvPr>
            <p:ph idx="1"/>
          </p:nvPr>
        </p:nvPicPr>
        <p:blipFill>
          <a:blip r:embed="rId2"/>
          <a:stretch>
            <a:fillRect/>
          </a:stretch>
        </p:blipFill>
        <p:spPr>
          <a:xfrm>
            <a:off x="3386156" y="2171700"/>
            <a:ext cx="5572087" cy="3871134"/>
          </a:xfrm>
        </p:spPr>
      </p:pic>
    </p:spTree>
    <p:extLst>
      <p:ext uri="{BB962C8B-B14F-4D97-AF65-F5344CB8AC3E}">
        <p14:creationId xmlns:p14="http://schemas.microsoft.com/office/powerpoint/2010/main" val="4054102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2CC8-2D7E-E642-B45C-1FC6F393B542}"/>
              </a:ext>
            </a:extLst>
          </p:cNvPr>
          <p:cNvSpPr>
            <a:spLocks noGrp="1"/>
          </p:cNvSpPr>
          <p:nvPr>
            <p:ph type="title"/>
          </p:nvPr>
        </p:nvSpPr>
        <p:spPr/>
        <p:txBody>
          <a:bodyPr/>
          <a:lstStyle/>
          <a:p>
            <a:pPr algn="ctr"/>
            <a:r>
              <a:rPr lang="en-US" dirty="0"/>
              <a:t>Results From MLP</a:t>
            </a:r>
          </a:p>
        </p:txBody>
      </p:sp>
      <p:pic>
        <p:nvPicPr>
          <p:cNvPr id="5" name="Content Placeholder 4" descr="Chart, line chart&#10;&#10;Description automatically generated">
            <a:extLst>
              <a:ext uri="{FF2B5EF4-FFF2-40B4-BE49-F238E27FC236}">
                <a16:creationId xmlns:a16="http://schemas.microsoft.com/office/drawing/2014/main" id="{72B3EEFD-73CF-744D-B2A1-510ABF4DB480}"/>
              </a:ext>
            </a:extLst>
          </p:cNvPr>
          <p:cNvPicPr>
            <a:picLocks noGrp="1" noChangeAspect="1"/>
          </p:cNvPicPr>
          <p:nvPr>
            <p:ph idx="1"/>
          </p:nvPr>
        </p:nvPicPr>
        <p:blipFill>
          <a:blip r:embed="rId3"/>
          <a:stretch>
            <a:fillRect/>
          </a:stretch>
        </p:blipFill>
        <p:spPr>
          <a:xfrm>
            <a:off x="1046108" y="2171700"/>
            <a:ext cx="4446651" cy="2858562"/>
          </a:xfrm>
        </p:spPr>
      </p:pic>
      <p:pic>
        <p:nvPicPr>
          <p:cNvPr id="7" name="Picture 6" descr="Chart, line chart&#10;&#10;Description automatically generated">
            <a:extLst>
              <a:ext uri="{FF2B5EF4-FFF2-40B4-BE49-F238E27FC236}">
                <a16:creationId xmlns:a16="http://schemas.microsoft.com/office/drawing/2014/main" id="{5DA5E263-338C-B04D-9A52-160E73295EF3}"/>
              </a:ext>
            </a:extLst>
          </p:cNvPr>
          <p:cNvPicPr>
            <a:picLocks noChangeAspect="1"/>
          </p:cNvPicPr>
          <p:nvPr/>
        </p:nvPicPr>
        <p:blipFill>
          <a:blip r:embed="rId4"/>
          <a:stretch>
            <a:fillRect/>
          </a:stretch>
        </p:blipFill>
        <p:spPr>
          <a:xfrm>
            <a:off x="6699243" y="2202238"/>
            <a:ext cx="4954056" cy="2828024"/>
          </a:xfrm>
          <a:prstGeom prst="rect">
            <a:avLst/>
          </a:prstGeom>
        </p:spPr>
      </p:pic>
      <p:sp>
        <p:nvSpPr>
          <p:cNvPr id="8" name="TextBox 7">
            <a:extLst>
              <a:ext uri="{FF2B5EF4-FFF2-40B4-BE49-F238E27FC236}">
                <a16:creationId xmlns:a16="http://schemas.microsoft.com/office/drawing/2014/main" id="{86637EE5-3E37-BD48-8540-5C92C9663745}"/>
              </a:ext>
            </a:extLst>
          </p:cNvPr>
          <p:cNvSpPr txBox="1"/>
          <p:nvPr/>
        </p:nvSpPr>
        <p:spPr>
          <a:xfrm>
            <a:off x="904167" y="5280019"/>
            <a:ext cx="4945790" cy="307777"/>
          </a:xfrm>
          <a:prstGeom prst="rect">
            <a:avLst/>
          </a:prstGeom>
          <a:noFill/>
        </p:spPr>
        <p:txBody>
          <a:bodyPr wrap="square" rtlCol="0">
            <a:spAutoFit/>
          </a:bodyPr>
          <a:lstStyle/>
          <a:p>
            <a:r>
              <a:rPr lang="en-US" sz="1400" dirty="0"/>
              <a:t>Activation Function=‘logistic’, solver=‘</a:t>
            </a:r>
            <a:r>
              <a:rPr lang="en-US" sz="1400" dirty="0" err="1"/>
              <a:t>adam</a:t>
            </a:r>
            <a:r>
              <a:rPr lang="en-US" sz="1400" dirty="0"/>
              <a:t>’,  alpha=0.0001</a:t>
            </a:r>
          </a:p>
        </p:txBody>
      </p:sp>
      <p:sp>
        <p:nvSpPr>
          <p:cNvPr id="9" name="TextBox 8">
            <a:extLst>
              <a:ext uri="{FF2B5EF4-FFF2-40B4-BE49-F238E27FC236}">
                <a16:creationId xmlns:a16="http://schemas.microsoft.com/office/drawing/2014/main" id="{ECBDE4B0-0B1C-D345-A487-28CF3A02315E}"/>
              </a:ext>
            </a:extLst>
          </p:cNvPr>
          <p:cNvSpPr txBox="1"/>
          <p:nvPr/>
        </p:nvSpPr>
        <p:spPr>
          <a:xfrm>
            <a:off x="7362951" y="5126131"/>
            <a:ext cx="4290348" cy="307777"/>
          </a:xfrm>
          <a:prstGeom prst="rect">
            <a:avLst/>
          </a:prstGeom>
          <a:noFill/>
        </p:spPr>
        <p:txBody>
          <a:bodyPr wrap="square" rtlCol="0">
            <a:spAutoFit/>
          </a:bodyPr>
          <a:lstStyle/>
          <a:p>
            <a:r>
              <a:rPr lang="en-US" sz="1400" dirty="0"/>
              <a:t>Activation Function=‘</a:t>
            </a:r>
            <a:r>
              <a:rPr lang="en-US" sz="1400" dirty="0" err="1"/>
              <a:t>relu</a:t>
            </a:r>
            <a:r>
              <a:rPr lang="en-US" sz="1400" dirty="0"/>
              <a:t>’, solver=‘</a:t>
            </a:r>
            <a:r>
              <a:rPr lang="en-US" sz="1400" dirty="0" err="1"/>
              <a:t>adam</a:t>
            </a:r>
            <a:r>
              <a:rPr lang="en-US" sz="1400" dirty="0"/>
              <a:t>’,  alpha=0.0001</a:t>
            </a:r>
          </a:p>
        </p:txBody>
      </p:sp>
    </p:spTree>
    <p:extLst>
      <p:ext uri="{BB962C8B-B14F-4D97-AF65-F5344CB8AC3E}">
        <p14:creationId xmlns:p14="http://schemas.microsoft.com/office/powerpoint/2010/main" val="2345433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FC62-782C-D448-A85B-EFDBDBE18A7B}"/>
              </a:ext>
            </a:extLst>
          </p:cNvPr>
          <p:cNvSpPr>
            <a:spLocks noGrp="1"/>
          </p:cNvSpPr>
          <p:nvPr>
            <p:ph type="title"/>
          </p:nvPr>
        </p:nvSpPr>
        <p:spPr>
          <a:xfrm>
            <a:off x="1232053" y="687636"/>
            <a:ext cx="9727894" cy="834528"/>
          </a:xfrm>
        </p:spPr>
        <p:txBody>
          <a:bodyPr/>
          <a:lstStyle/>
          <a:p>
            <a:pPr algn="ctr"/>
            <a:r>
              <a:rPr lang="en-US" dirty="0"/>
              <a:t>Results From MLP</a:t>
            </a:r>
          </a:p>
        </p:txBody>
      </p:sp>
      <p:pic>
        <p:nvPicPr>
          <p:cNvPr id="5" name="Content Placeholder 4" descr="Chart&#10;&#10;Description automatically generated">
            <a:extLst>
              <a:ext uri="{FF2B5EF4-FFF2-40B4-BE49-F238E27FC236}">
                <a16:creationId xmlns:a16="http://schemas.microsoft.com/office/drawing/2014/main" id="{F843EB9B-D7C1-0D4C-9C5B-6769614293F4}"/>
              </a:ext>
            </a:extLst>
          </p:cNvPr>
          <p:cNvPicPr>
            <a:picLocks noGrp="1" noChangeAspect="1"/>
          </p:cNvPicPr>
          <p:nvPr>
            <p:ph idx="1"/>
          </p:nvPr>
        </p:nvPicPr>
        <p:blipFill>
          <a:blip r:embed="rId2"/>
          <a:stretch>
            <a:fillRect/>
          </a:stretch>
        </p:blipFill>
        <p:spPr>
          <a:xfrm>
            <a:off x="3447668" y="1878510"/>
            <a:ext cx="5707552" cy="3455949"/>
          </a:xfrm>
        </p:spPr>
      </p:pic>
      <p:sp>
        <p:nvSpPr>
          <p:cNvPr id="6" name="TextBox 5">
            <a:extLst>
              <a:ext uri="{FF2B5EF4-FFF2-40B4-BE49-F238E27FC236}">
                <a16:creationId xmlns:a16="http://schemas.microsoft.com/office/drawing/2014/main" id="{9D404464-D406-2B42-85CD-2408F7E6AE00}"/>
              </a:ext>
            </a:extLst>
          </p:cNvPr>
          <p:cNvSpPr txBox="1"/>
          <p:nvPr/>
        </p:nvSpPr>
        <p:spPr>
          <a:xfrm>
            <a:off x="4373085" y="5506139"/>
            <a:ext cx="5817518" cy="369332"/>
          </a:xfrm>
          <a:prstGeom prst="rect">
            <a:avLst/>
          </a:prstGeom>
          <a:noFill/>
        </p:spPr>
        <p:txBody>
          <a:bodyPr wrap="square" rtlCol="0">
            <a:spAutoFit/>
          </a:bodyPr>
          <a:lstStyle/>
          <a:p>
            <a:r>
              <a:rPr lang="en-US" dirty="0"/>
              <a:t>AUC Score: 0.7835695006747638</a:t>
            </a:r>
          </a:p>
        </p:txBody>
      </p:sp>
    </p:spTree>
    <p:extLst>
      <p:ext uri="{BB962C8B-B14F-4D97-AF65-F5344CB8AC3E}">
        <p14:creationId xmlns:p14="http://schemas.microsoft.com/office/powerpoint/2010/main" val="4140738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083B-0B73-9647-B6BE-65117DDDB00D}"/>
              </a:ext>
            </a:extLst>
          </p:cNvPr>
          <p:cNvSpPr>
            <a:spLocks noGrp="1"/>
          </p:cNvSpPr>
          <p:nvPr>
            <p:ph type="title"/>
          </p:nvPr>
        </p:nvSpPr>
        <p:spPr/>
        <p:txBody>
          <a:bodyPr>
            <a:normAutofit/>
          </a:bodyPr>
          <a:lstStyle/>
          <a:p>
            <a:pPr algn="ctr"/>
            <a:r>
              <a:rPr lang="en-US" dirty="0"/>
              <a:t>Main Progress within the Winter Term</a:t>
            </a:r>
          </a:p>
        </p:txBody>
      </p:sp>
      <p:sp>
        <p:nvSpPr>
          <p:cNvPr id="3" name="Content Placeholder 2">
            <a:extLst>
              <a:ext uri="{FF2B5EF4-FFF2-40B4-BE49-F238E27FC236}">
                <a16:creationId xmlns:a16="http://schemas.microsoft.com/office/drawing/2014/main" id="{1F0A5D26-392A-E54B-8DCD-4484FFAAFC89}"/>
              </a:ext>
            </a:extLst>
          </p:cNvPr>
          <p:cNvSpPr>
            <a:spLocks noGrp="1"/>
          </p:cNvSpPr>
          <p:nvPr>
            <p:ph idx="1"/>
          </p:nvPr>
        </p:nvSpPr>
        <p:spPr/>
        <p:txBody>
          <a:bodyPr/>
          <a:lstStyle/>
          <a:p>
            <a:r>
              <a:rPr lang="en-US" dirty="0"/>
              <a:t>Reading and summarizing different papers at the beginning of the term</a:t>
            </a:r>
          </a:p>
          <a:p>
            <a:r>
              <a:rPr lang="en-US" dirty="0"/>
              <a:t>Trying to learn the biology required to understand the paper(s)</a:t>
            </a:r>
          </a:p>
          <a:p>
            <a:r>
              <a:rPr lang="en-US" dirty="0"/>
              <a:t>Last few weeks I was trying to implement and organize the database that was provided within the paper</a:t>
            </a:r>
          </a:p>
        </p:txBody>
      </p:sp>
    </p:spTree>
    <p:extLst>
      <p:ext uri="{BB962C8B-B14F-4D97-AF65-F5344CB8AC3E}">
        <p14:creationId xmlns:p14="http://schemas.microsoft.com/office/powerpoint/2010/main" val="2450166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660C-5204-9C48-9E41-2B8B94CDFFEB}"/>
              </a:ext>
            </a:extLst>
          </p:cNvPr>
          <p:cNvSpPr>
            <a:spLocks noGrp="1"/>
          </p:cNvSpPr>
          <p:nvPr>
            <p:ph type="title"/>
          </p:nvPr>
        </p:nvSpPr>
        <p:spPr/>
        <p:txBody>
          <a:bodyPr/>
          <a:lstStyle/>
          <a:p>
            <a:pPr algn="ctr"/>
            <a:r>
              <a:rPr lang="en-US" dirty="0"/>
              <a:t>Project Topic </a:t>
            </a:r>
          </a:p>
        </p:txBody>
      </p:sp>
      <p:sp>
        <p:nvSpPr>
          <p:cNvPr id="3" name="Content Placeholder 2">
            <a:extLst>
              <a:ext uri="{FF2B5EF4-FFF2-40B4-BE49-F238E27FC236}">
                <a16:creationId xmlns:a16="http://schemas.microsoft.com/office/drawing/2014/main" id="{821F918C-FE7A-9E43-95CD-6844700962FD}"/>
              </a:ext>
            </a:extLst>
          </p:cNvPr>
          <p:cNvSpPr>
            <a:spLocks noGrp="1"/>
          </p:cNvSpPr>
          <p:nvPr>
            <p:ph idx="1"/>
          </p:nvPr>
        </p:nvSpPr>
        <p:spPr>
          <a:xfrm>
            <a:off x="838200" y="2872000"/>
            <a:ext cx="10515600" cy="4351338"/>
          </a:xfrm>
        </p:spPr>
        <p:txBody>
          <a:bodyPr/>
          <a:lstStyle/>
          <a:p>
            <a:pPr marL="0" indent="0" algn="ctr">
              <a:buNone/>
            </a:pPr>
            <a:r>
              <a:rPr lang="en-US" dirty="0"/>
              <a:t>Exploring approaches on predicting TF-DNA motifs binding pairs.</a:t>
            </a:r>
          </a:p>
          <a:p>
            <a:endParaRPr lang="en-US" dirty="0"/>
          </a:p>
        </p:txBody>
      </p:sp>
    </p:spTree>
    <p:extLst>
      <p:ext uri="{BB962C8B-B14F-4D97-AF65-F5344CB8AC3E}">
        <p14:creationId xmlns:p14="http://schemas.microsoft.com/office/powerpoint/2010/main" val="907387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1760-8EF6-8443-A61C-8A789F407ACD}"/>
              </a:ext>
            </a:extLst>
          </p:cNvPr>
          <p:cNvSpPr>
            <a:spLocks noGrp="1"/>
          </p:cNvSpPr>
          <p:nvPr>
            <p:ph type="title"/>
          </p:nvPr>
        </p:nvSpPr>
        <p:spPr/>
        <p:txBody>
          <a:bodyPr/>
          <a:lstStyle/>
          <a:p>
            <a:pPr algn="ctr"/>
            <a:r>
              <a:rPr lang="en-US" dirty="0"/>
              <a:t>Learning the ‘canonical’ Model</a:t>
            </a:r>
          </a:p>
        </p:txBody>
      </p:sp>
      <p:sp>
        <p:nvSpPr>
          <p:cNvPr id="3" name="Content Placeholder 2">
            <a:extLst>
              <a:ext uri="{FF2B5EF4-FFF2-40B4-BE49-F238E27FC236}">
                <a16:creationId xmlns:a16="http://schemas.microsoft.com/office/drawing/2014/main" id="{89429A57-0A64-9B41-9214-0FF3BD95947A}"/>
              </a:ext>
            </a:extLst>
          </p:cNvPr>
          <p:cNvSpPr>
            <a:spLocks noGrp="1"/>
          </p:cNvSpPr>
          <p:nvPr>
            <p:ph idx="1"/>
          </p:nvPr>
        </p:nvSpPr>
        <p:spPr/>
        <p:txBody>
          <a:bodyPr/>
          <a:lstStyle/>
          <a:p>
            <a:r>
              <a:rPr lang="en-US" dirty="0"/>
              <a:t>The Structural Model</a:t>
            </a:r>
          </a:p>
          <a:p>
            <a:endParaRPr lang="en-US" dirty="0"/>
          </a:p>
          <a:p>
            <a:pPr marL="0" indent="0">
              <a:buNone/>
            </a:pPr>
            <a:endParaRPr lang="en-US" dirty="0"/>
          </a:p>
          <a:p>
            <a:pPr marL="0" indent="0">
              <a:buNone/>
            </a:pPr>
            <a:endParaRPr lang="en-US" dirty="0"/>
          </a:p>
          <a:p>
            <a:r>
              <a:rPr lang="en-US" dirty="0"/>
              <a:t>The Pattern</a:t>
            </a:r>
          </a:p>
        </p:txBody>
      </p:sp>
      <p:pic>
        <p:nvPicPr>
          <p:cNvPr id="5" name="Picture 4" descr="Diagram&#10;&#10;Description automatically generated">
            <a:extLst>
              <a:ext uri="{FF2B5EF4-FFF2-40B4-BE49-F238E27FC236}">
                <a16:creationId xmlns:a16="http://schemas.microsoft.com/office/drawing/2014/main" id="{87A4A837-1839-1B4B-B569-B3304D3A0120}"/>
              </a:ext>
            </a:extLst>
          </p:cNvPr>
          <p:cNvPicPr>
            <a:picLocks noChangeAspect="1"/>
          </p:cNvPicPr>
          <p:nvPr/>
        </p:nvPicPr>
        <p:blipFill>
          <a:blip r:embed="rId3"/>
          <a:stretch>
            <a:fillRect/>
          </a:stretch>
        </p:blipFill>
        <p:spPr>
          <a:xfrm>
            <a:off x="4678918" y="1851004"/>
            <a:ext cx="5651500" cy="1574800"/>
          </a:xfrm>
          <a:prstGeom prst="rect">
            <a:avLst/>
          </a:prstGeom>
        </p:spPr>
      </p:pic>
      <p:pic>
        <p:nvPicPr>
          <p:cNvPr id="7" name="Picture 6">
            <a:extLst>
              <a:ext uri="{FF2B5EF4-FFF2-40B4-BE49-F238E27FC236}">
                <a16:creationId xmlns:a16="http://schemas.microsoft.com/office/drawing/2014/main" id="{0FCD9226-EFF6-6747-ACEB-B64CC889EA73}"/>
              </a:ext>
            </a:extLst>
          </p:cNvPr>
          <p:cNvPicPr>
            <a:picLocks noChangeAspect="1"/>
          </p:cNvPicPr>
          <p:nvPr/>
        </p:nvPicPr>
        <p:blipFill>
          <a:blip r:embed="rId4"/>
          <a:stretch>
            <a:fillRect/>
          </a:stretch>
        </p:blipFill>
        <p:spPr>
          <a:xfrm>
            <a:off x="5644799" y="4651310"/>
            <a:ext cx="3719737" cy="694896"/>
          </a:xfrm>
          <a:prstGeom prst="rect">
            <a:avLst/>
          </a:prstGeom>
        </p:spPr>
      </p:pic>
    </p:spTree>
    <p:extLst>
      <p:ext uri="{BB962C8B-B14F-4D97-AF65-F5344CB8AC3E}">
        <p14:creationId xmlns:p14="http://schemas.microsoft.com/office/powerpoint/2010/main" val="8043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93B0-8844-D840-90E9-430C504D293C}"/>
              </a:ext>
            </a:extLst>
          </p:cNvPr>
          <p:cNvSpPr>
            <a:spLocks noGrp="1"/>
          </p:cNvSpPr>
          <p:nvPr>
            <p:ph type="title"/>
          </p:nvPr>
        </p:nvSpPr>
        <p:spPr/>
        <p:txBody>
          <a:bodyPr/>
          <a:lstStyle/>
          <a:p>
            <a:pPr algn="ctr"/>
            <a:r>
              <a:rPr lang="en-US" dirty="0"/>
              <a:t>Technical Aspects Of The Paper</a:t>
            </a:r>
          </a:p>
        </p:txBody>
      </p:sp>
      <p:sp>
        <p:nvSpPr>
          <p:cNvPr id="3" name="Content Placeholder 2">
            <a:extLst>
              <a:ext uri="{FF2B5EF4-FFF2-40B4-BE49-F238E27FC236}">
                <a16:creationId xmlns:a16="http://schemas.microsoft.com/office/drawing/2014/main" id="{20F6DEC0-AB1D-2A4E-9130-DF461F9C4493}"/>
              </a:ext>
            </a:extLst>
          </p:cNvPr>
          <p:cNvSpPr>
            <a:spLocks noGrp="1"/>
          </p:cNvSpPr>
          <p:nvPr>
            <p:ph idx="1"/>
          </p:nvPr>
        </p:nvSpPr>
        <p:spPr/>
        <p:txBody>
          <a:bodyPr/>
          <a:lstStyle/>
          <a:p>
            <a:r>
              <a:rPr lang="en-US" dirty="0"/>
              <a:t>Database</a:t>
            </a:r>
          </a:p>
          <a:p>
            <a:pPr lvl="1"/>
            <a:r>
              <a:rPr lang="en-US" dirty="0"/>
              <a:t>Gathering Samples </a:t>
            </a:r>
          </a:p>
          <a:p>
            <a:r>
              <a:rPr lang="en-US" dirty="0"/>
              <a:t>SVM’s</a:t>
            </a:r>
          </a:p>
          <a:p>
            <a:pPr lvl="1"/>
            <a:r>
              <a:rPr lang="en-US" dirty="0"/>
              <a:t>Linear Kernel</a:t>
            </a:r>
          </a:p>
          <a:p>
            <a:pPr lvl="1"/>
            <a:r>
              <a:rPr lang="en-US" dirty="0"/>
              <a:t>Polynomial Kernel</a:t>
            </a:r>
          </a:p>
        </p:txBody>
      </p:sp>
    </p:spTree>
    <p:extLst>
      <p:ext uri="{BB962C8B-B14F-4D97-AF65-F5344CB8AC3E}">
        <p14:creationId xmlns:p14="http://schemas.microsoft.com/office/powerpoint/2010/main" val="314319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8485-518B-2A42-92CB-C75AE7713B82}"/>
              </a:ext>
            </a:extLst>
          </p:cNvPr>
          <p:cNvSpPr>
            <a:spLocks noGrp="1"/>
          </p:cNvSpPr>
          <p:nvPr>
            <p:ph type="title"/>
          </p:nvPr>
        </p:nvSpPr>
        <p:spPr/>
        <p:txBody>
          <a:bodyPr/>
          <a:lstStyle/>
          <a:p>
            <a:pPr algn="ctr"/>
            <a:r>
              <a:rPr lang="en-US" dirty="0"/>
              <a:t>The K-</a:t>
            </a:r>
            <a:r>
              <a:rPr lang="en-US" dirty="0" err="1"/>
              <a:t>mers</a:t>
            </a:r>
            <a:r>
              <a:rPr lang="en-US" dirty="0"/>
              <a:t> Approach </a:t>
            </a:r>
          </a:p>
        </p:txBody>
      </p:sp>
      <p:sp>
        <p:nvSpPr>
          <p:cNvPr id="3" name="Content Placeholder 2">
            <a:extLst>
              <a:ext uri="{FF2B5EF4-FFF2-40B4-BE49-F238E27FC236}">
                <a16:creationId xmlns:a16="http://schemas.microsoft.com/office/drawing/2014/main" id="{BA759A43-7C62-4F49-8BC8-7DD7EEA052A3}"/>
              </a:ext>
            </a:extLst>
          </p:cNvPr>
          <p:cNvSpPr>
            <a:spLocks noGrp="1"/>
          </p:cNvSpPr>
          <p:nvPr>
            <p:ph idx="1"/>
          </p:nvPr>
        </p:nvSpPr>
        <p:spPr/>
        <p:txBody>
          <a:bodyPr/>
          <a:lstStyle/>
          <a:p>
            <a:r>
              <a:rPr lang="en-US" dirty="0"/>
              <a:t>Utilization of </a:t>
            </a:r>
            <a:r>
              <a:rPr lang="en-US" dirty="0" err="1"/>
              <a:t>sklearn</a:t>
            </a:r>
            <a:r>
              <a:rPr lang="en-US" dirty="0"/>
              <a:t> models with the </a:t>
            </a:r>
            <a:r>
              <a:rPr lang="en-US" dirty="0" err="1"/>
              <a:t>kmer</a:t>
            </a:r>
            <a:r>
              <a:rPr lang="en-US" dirty="0"/>
              <a:t> approach</a:t>
            </a:r>
          </a:p>
          <a:p>
            <a:r>
              <a:rPr lang="en-US" dirty="0"/>
              <a:t>Using </a:t>
            </a:r>
            <a:r>
              <a:rPr lang="en-US" dirty="0" err="1"/>
              <a:t>kmers</a:t>
            </a:r>
            <a:r>
              <a:rPr lang="en-US" dirty="0"/>
              <a:t> to see what best value of K gives us the best accuracy</a:t>
            </a:r>
          </a:p>
          <a:p>
            <a:r>
              <a:rPr lang="en-US" dirty="0"/>
              <a:t>These k-</a:t>
            </a:r>
            <a:r>
              <a:rPr lang="en-US" dirty="0" err="1"/>
              <a:t>mers</a:t>
            </a:r>
            <a:r>
              <a:rPr lang="en-US" dirty="0"/>
              <a:t> are more so describing binding sites and we can cover a discrete space of all possible DNA molecules of length k</a:t>
            </a:r>
          </a:p>
          <a:p>
            <a:pPr marL="0" indent="0">
              <a:buNone/>
            </a:pPr>
            <a:endParaRPr lang="en-US" dirty="0"/>
          </a:p>
        </p:txBody>
      </p:sp>
    </p:spTree>
    <p:extLst>
      <p:ext uri="{BB962C8B-B14F-4D97-AF65-F5344CB8AC3E}">
        <p14:creationId xmlns:p14="http://schemas.microsoft.com/office/powerpoint/2010/main" val="229465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A45A-6CFB-2145-90D8-FEA791307955}"/>
              </a:ext>
            </a:extLst>
          </p:cNvPr>
          <p:cNvSpPr>
            <a:spLocks noGrp="1"/>
          </p:cNvSpPr>
          <p:nvPr>
            <p:ph type="title"/>
          </p:nvPr>
        </p:nvSpPr>
        <p:spPr/>
        <p:txBody>
          <a:bodyPr/>
          <a:lstStyle/>
          <a:p>
            <a:pPr algn="ctr"/>
            <a:r>
              <a:rPr lang="en-US" dirty="0"/>
              <a:t>Models Implemented with </a:t>
            </a:r>
            <a:r>
              <a:rPr lang="en-US" dirty="0" err="1"/>
              <a:t>Kmers</a:t>
            </a:r>
            <a:endParaRPr lang="en-US" dirty="0"/>
          </a:p>
        </p:txBody>
      </p:sp>
      <p:sp>
        <p:nvSpPr>
          <p:cNvPr id="3" name="Content Placeholder 2">
            <a:extLst>
              <a:ext uri="{FF2B5EF4-FFF2-40B4-BE49-F238E27FC236}">
                <a16:creationId xmlns:a16="http://schemas.microsoft.com/office/drawing/2014/main" id="{074E584E-983E-2048-BA9E-1A9E80C17A24}"/>
              </a:ext>
            </a:extLst>
          </p:cNvPr>
          <p:cNvSpPr>
            <a:spLocks noGrp="1"/>
          </p:cNvSpPr>
          <p:nvPr>
            <p:ph idx="1"/>
          </p:nvPr>
        </p:nvSpPr>
        <p:spPr/>
        <p:txBody>
          <a:bodyPr/>
          <a:lstStyle/>
          <a:p>
            <a:r>
              <a:rPr lang="en-US" dirty="0"/>
              <a:t>Logistic Regression</a:t>
            </a:r>
          </a:p>
          <a:p>
            <a:endParaRPr lang="en-US" dirty="0"/>
          </a:p>
          <a:p>
            <a:r>
              <a:rPr lang="en-US" dirty="0"/>
              <a:t>Random Forrest </a:t>
            </a:r>
          </a:p>
          <a:p>
            <a:pPr marL="0" indent="0">
              <a:buNone/>
            </a:pPr>
            <a:endParaRPr lang="en-US" dirty="0"/>
          </a:p>
          <a:p>
            <a:r>
              <a:rPr lang="en-US" dirty="0"/>
              <a:t>MLP (Multi Layer Perceptron)</a:t>
            </a:r>
          </a:p>
        </p:txBody>
      </p:sp>
    </p:spTree>
    <p:extLst>
      <p:ext uri="{BB962C8B-B14F-4D97-AF65-F5344CB8AC3E}">
        <p14:creationId xmlns:p14="http://schemas.microsoft.com/office/powerpoint/2010/main" val="3259853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E3754-0EBF-1B46-9105-6D777992DB84}"/>
              </a:ext>
            </a:extLst>
          </p:cNvPr>
          <p:cNvSpPr>
            <a:spLocks noGrp="1"/>
          </p:cNvSpPr>
          <p:nvPr>
            <p:ph type="title"/>
          </p:nvPr>
        </p:nvSpPr>
        <p:spPr/>
        <p:txBody>
          <a:bodyPr/>
          <a:lstStyle/>
          <a:p>
            <a:pPr algn="ctr"/>
            <a:r>
              <a:rPr lang="en-US" dirty="0"/>
              <a:t>Results From Logistic Regression</a:t>
            </a:r>
          </a:p>
        </p:txBody>
      </p:sp>
      <p:pic>
        <p:nvPicPr>
          <p:cNvPr id="4" name="Content Placeholder 4">
            <a:extLst>
              <a:ext uri="{FF2B5EF4-FFF2-40B4-BE49-F238E27FC236}">
                <a16:creationId xmlns:a16="http://schemas.microsoft.com/office/drawing/2014/main" id="{041613C0-45D1-6C4B-8C7A-52F0B735CB4F}"/>
              </a:ext>
            </a:extLst>
          </p:cNvPr>
          <p:cNvPicPr>
            <a:picLocks noGrp="1" noChangeAspect="1"/>
          </p:cNvPicPr>
          <p:nvPr>
            <p:ph idx="1"/>
          </p:nvPr>
        </p:nvPicPr>
        <p:blipFill>
          <a:blip r:embed="rId3"/>
          <a:stretch>
            <a:fillRect/>
          </a:stretch>
        </p:blipFill>
        <p:spPr>
          <a:xfrm>
            <a:off x="983942" y="1849657"/>
            <a:ext cx="4368643" cy="2885260"/>
          </a:xfrm>
        </p:spPr>
      </p:pic>
      <p:sp>
        <p:nvSpPr>
          <p:cNvPr id="6" name="Rectangle 5">
            <a:extLst>
              <a:ext uri="{FF2B5EF4-FFF2-40B4-BE49-F238E27FC236}">
                <a16:creationId xmlns:a16="http://schemas.microsoft.com/office/drawing/2014/main" id="{8E2AF9CE-6A05-F543-A6CE-0186DA2C3B91}"/>
              </a:ext>
            </a:extLst>
          </p:cNvPr>
          <p:cNvSpPr/>
          <p:nvPr/>
        </p:nvSpPr>
        <p:spPr>
          <a:xfrm>
            <a:off x="2031380" y="5987534"/>
            <a:ext cx="8281639" cy="369332"/>
          </a:xfrm>
          <a:prstGeom prst="rect">
            <a:avLst/>
          </a:prstGeom>
        </p:spPr>
        <p:txBody>
          <a:bodyPr wrap="square">
            <a:spAutoFit/>
          </a:bodyPr>
          <a:lstStyle/>
          <a:p>
            <a:r>
              <a:rPr lang="en-US" dirty="0" err="1"/>
              <a:t>Kmer</a:t>
            </a:r>
            <a:r>
              <a:rPr lang="en-US" dirty="0"/>
              <a:t> Combinations : </a:t>
            </a:r>
            <a:r>
              <a:rPr lang="en-US" dirty="0" err="1"/>
              <a:t>Dna</a:t>
            </a:r>
            <a:r>
              <a:rPr lang="en-US" dirty="0"/>
              <a:t>: 1, Zinc:1, Dna:1 Zinc:2, Dna:1 Zinc:3…..DNA:15 Zinc:15</a:t>
            </a:r>
          </a:p>
        </p:txBody>
      </p:sp>
      <p:pic>
        <p:nvPicPr>
          <p:cNvPr id="8" name="Picture 7" descr="Chart, scatter chart&#10;&#10;Description automatically generated">
            <a:extLst>
              <a:ext uri="{FF2B5EF4-FFF2-40B4-BE49-F238E27FC236}">
                <a16:creationId xmlns:a16="http://schemas.microsoft.com/office/drawing/2014/main" id="{FF319083-DBFA-F84E-8713-6C46D12D0B47}"/>
              </a:ext>
            </a:extLst>
          </p:cNvPr>
          <p:cNvPicPr>
            <a:picLocks noChangeAspect="1"/>
          </p:cNvPicPr>
          <p:nvPr/>
        </p:nvPicPr>
        <p:blipFill>
          <a:blip r:embed="rId4"/>
          <a:stretch>
            <a:fillRect/>
          </a:stretch>
        </p:blipFill>
        <p:spPr>
          <a:xfrm>
            <a:off x="6834303" y="1792439"/>
            <a:ext cx="4526155" cy="2999127"/>
          </a:xfrm>
          <a:prstGeom prst="rect">
            <a:avLst/>
          </a:prstGeom>
        </p:spPr>
      </p:pic>
      <p:sp>
        <p:nvSpPr>
          <p:cNvPr id="9" name="TextBox 8">
            <a:extLst>
              <a:ext uri="{FF2B5EF4-FFF2-40B4-BE49-F238E27FC236}">
                <a16:creationId xmlns:a16="http://schemas.microsoft.com/office/drawing/2014/main" id="{7D5D5BFC-7763-6044-851F-EA8A3C74B5B1}"/>
              </a:ext>
            </a:extLst>
          </p:cNvPr>
          <p:cNvSpPr txBox="1"/>
          <p:nvPr/>
        </p:nvSpPr>
        <p:spPr>
          <a:xfrm>
            <a:off x="7325812" y="4835552"/>
            <a:ext cx="4238530" cy="369332"/>
          </a:xfrm>
          <a:prstGeom prst="rect">
            <a:avLst/>
          </a:prstGeom>
          <a:noFill/>
        </p:spPr>
        <p:txBody>
          <a:bodyPr wrap="square" rtlCol="0">
            <a:spAutoFit/>
          </a:bodyPr>
          <a:lstStyle/>
          <a:p>
            <a:r>
              <a:rPr lang="en-US" dirty="0"/>
              <a:t>AUC Score: 0.6373819163292846</a:t>
            </a:r>
          </a:p>
        </p:txBody>
      </p:sp>
    </p:spTree>
    <p:extLst>
      <p:ext uri="{BB962C8B-B14F-4D97-AF65-F5344CB8AC3E}">
        <p14:creationId xmlns:p14="http://schemas.microsoft.com/office/powerpoint/2010/main" val="3728963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67D3-BDB2-0048-BA94-BCC4C57CBAE8}"/>
              </a:ext>
            </a:extLst>
          </p:cNvPr>
          <p:cNvSpPr>
            <a:spLocks noGrp="1"/>
          </p:cNvSpPr>
          <p:nvPr>
            <p:ph type="title"/>
          </p:nvPr>
        </p:nvSpPr>
        <p:spPr/>
        <p:txBody>
          <a:bodyPr/>
          <a:lstStyle/>
          <a:p>
            <a:pPr algn="ctr"/>
            <a:r>
              <a:rPr lang="en-US" dirty="0"/>
              <a:t>Results From Logistic Regression</a:t>
            </a:r>
          </a:p>
        </p:txBody>
      </p:sp>
      <p:pic>
        <p:nvPicPr>
          <p:cNvPr id="5" name="Content Placeholder 4" descr="Chart, treemap chart&#10;&#10;Description automatically generated">
            <a:extLst>
              <a:ext uri="{FF2B5EF4-FFF2-40B4-BE49-F238E27FC236}">
                <a16:creationId xmlns:a16="http://schemas.microsoft.com/office/drawing/2014/main" id="{D738EDAA-B6AD-1840-8759-DD8B3FBEDECF}"/>
              </a:ext>
            </a:extLst>
          </p:cNvPr>
          <p:cNvPicPr>
            <a:picLocks noGrp="1" noChangeAspect="1"/>
          </p:cNvPicPr>
          <p:nvPr>
            <p:ph idx="1"/>
          </p:nvPr>
        </p:nvPicPr>
        <p:blipFill>
          <a:blip r:embed="rId3"/>
          <a:stretch>
            <a:fillRect/>
          </a:stretch>
        </p:blipFill>
        <p:spPr>
          <a:xfrm>
            <a:off x="4164909" y="1871336"/>
            <a:ext cx="3862182" cy="3929157"/>
          </a:xfrm>
        </p:spPr>
      </p:pic>
    </p:spTree>
    <p:extLst>
      <p:ext uri="{BB962C8B-B14F-4D97-AF65-F5344CB8AC3E}">
        <p14:creationId xmlns:p14="http://schemas.microsoft.com/office/powerpoint/2010/main" val="50932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9F0C-B838-9447-919F-A7F85F38BCE9}"/>
              </a:ext>
            </a:extLst>
          </p:cNvPr>
          <p:cNvSpPr>
            <a:spLocks noGrp="1"/>
          </p:cNvSpPr>
          <p:nvPr>
            <p:ph type="title"/>
          </p:nvPr>
        </p:nvSpPr>
        <p:spPr/>
        <p:txBody>
          <a:bodyPr>
            <a:normAutofit/>
          </a:bodyPr>
          <a:lstStyle/>
          <a:p>
            <a:pPr algn="ctr"/>
            <a:r>
              <a:rPr lang="en-US" dirty="0"/>
              <a:t>Results From Random Forest Classifier </a:t>
            </a:r>
          </a:p>
        </p:txBody>
      </p:sp>
      <p:pic>
        <p:nvPicPr>
          <p:cNvPr id="9" name="Content Placeholder 8" descr="Chart, bar chart, line chart&#10;&#10;Description automatically generated">
            <a:extLst>
              <a:ext uri="{FF2B5EF4-FFF2-40B4-BE49-F238E27FC236}">
                <a16:creationId xmlns:a16="http://schemas.microsoft.com/office/drawing/2014/main" id="{4263FB95-2FE8-7B4B-AB44-E77B8D7FF2C8}"/>
              </a:ext>
            </a:extLst>
          </p:cNvPr>
          <p:cNvPicPr>
            <a:picLocks noGrp="1" noChangeAspect="1"/>
          </p:cNvPicPr>
          <p:nvPr>
            <p:ph idx="1"/>
          </p:nvPr>
        </p:nvPicPr>
        <p:blipFill>
          <a:blip r:embed="rId3"/>
          <a:stretch>
            <a:fillRect/>
          </a:stretch>
        </p:blipFill>
        <p:spPr>
          <a:xfrm>
            <a:off x="1051489" y="1868489"/>
            <a:ext cx="5044511" cy="3282641"/>
          </a:xfrm>
        </p:spPr>
      </p:pic>
      <p:sp>
        <p:nvSpPr>
          <p:cNvPr id="10" name="TextBox 9">
            <a:extLst>
              <a:ext uri="{FF2B5EF4-FFF2-40B4-BE49-F238E27FC236}">
                <a16:creationId xmlns:a16="http://schemas.microsoft.com/office/drawing/2014/main" id="{BE096D36-9960-E54C-96C7-28ECAAC990A2}"/>
              </a:ext>
            </a:extLst>
          </p:cNvPr>
          <p:cNvSpPr txBox="1"/>
          <p:nvPr/>
        </p:nvSpPr>
        <p:spPr>
          <a:xfrm>
            <a:off x="1849244" y="5802868"/>
            <a:ext cx="8645912" cy="369332"/>
          </a:xfrm>
          <a:prstGeom prst="rect">
            <a:avLst/>
          </a:prstGeom>
          <a:noFill/>
        </p:spPr>
        <p:txBody>
          <a:bodyPr wrap="square" rtlCol="0">
            <a:spAutoFit/>
          </a:bodyPr>
          <a:lstStyle/>
          <a:p>
            <a:r>
              <a:rPr lang="en-US" dirty="0" err="1"/>
              <a:t>Kmer</a:t>
            </a:r>
            <a:r>
              <a:rPr lang="en-US" dirty="0"/>
              <a:t> Combinations : </a:t>
            </a:r>
            <a:r>
              <a:rPr lang="en-US" dirty="0" err="1"/>
              <a:t>Dna</a:t>
            </a:r>
            <a:r>
              <a:rPr lang="en-US" dirty="0"/>
              <a:t>: 1, Zinc:1, Dna:1 Zinc:2, Dna:1 Zinc:3…..DNA:15 Zinc:15</a:t>
            </a:r>
          </a:p>
        </p:txBody>
      </p:sp>
      <p:pic>
        <p:nvPicPr>
          <p:cNvPr id="12" name="Picture 11" descr="Chart, line chart&#10;&#10;Description automatically generated">
            <a:extLst>
              <a:ext uri="{FF2B5EF4-FFF2-40B4-BE49-F238E27FC236}">
                <a16:creationId xmlns:a16="http://schemas.microsoft.com/office/drawing/2014/main" id="{9862DFB8-D972-0E45-B997-B2D9997C8DD5}"/>
              </a:ext>
            </a:extLst>
          </p:cNvPr>
          <p:cNvPicPr>
            <a:picLocks noChangeAspect="1"/>
          </p:cNvPicPr>
          <p:nvPr/>
        </p:nvPicPr>
        <p:blipFill>
          <a:blip r:embed="rId4"/>
          <a:stretch>
            <a:fillRect/>
          </a:stretch>
        </p:blipFill>
        <p:spPr>
          <a:xfrm>
            <a:off x="6906765" y="1857071"/>
            <a:ext cx="4988488" cy="3305479"/>
          </a:xfrm>
          <a:prstGeom prst="rect">
            <a:avLst/>
          </a:prstGeom>
        </p:spPr>
      </p:pic>
      <p:sp>
        <p:nvSpPr>
          <p:cNvPr id="14" name="Rectangle 13">
            <a:extLst>
              <a:ext uri="{FF2B5EF4-FFF2-40B4-BE49-F238E27FC236}">
                <a16:creationId xmlns:a16="http://schemas.microsoft.com/office/drawing/2014/main" id="{BFB12A27-626E-BE4A-8CE8-A23BC0B20D86}"/>
              </a:ext>
            </a:extLst>
          </p:cNvPr>
          <p:cNvSpPr/>
          <p:nvPr/>
        </p:nvSpPr>
        <p:spPr>
          <a:xfrm>
            <a:off x="7595643" y="5292333"/>
            <a:ext cx="3564437" cy="369332"/>
          </a:xfrm>
          <a:prstGeom prst="rect">
            <a:avLst/>
          </a:prstGeom>
        </p:spPr>
        <p:txBody>
          <a:bodyPr wrap="none">
            <a:spAutoFit/>
          </a:bodyPr>
          <a:lstStyle/>
          <a:p>
            <a:r>
              <a:rPr lang="en-US" dirty="0"/>
              <a:t>AUC Score: 0.7418016194331983</a:t>
            </a:r>
          </a:p>
        </p:txBody>
      </p:sp>
    </p:spTree>
    <p:extLst>
      <p:ext uri="{BB962C8B-B14F-4D97-AF65-F5344CB8AC3E}">
        <p14:creationId xmlns:p14="http://schemas.microsoft.com/office/powerpoint/2010/main" val="25226785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{5A1C7015-3196-7342-B214-14A5576401E0}tf10001072</Template>
  <TotalTime>1220</TotalTime>
  <Words>621</Words>
  <Application>Microsoft Macintosh PowerPoint</Application>
  <PresentationFormat>Widescreen</PresentationFormat>
  <Paragraphs>67</Paragraphs>
  <Slides>13</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Franklin Gothic Book</vt:lpstr>
      <vt:lpstr>Crop</vt:lpstr>
      <vt:lpstr>Research Progress &amp; Updates</vt:lpstr>
      <vt:lpstr>Project Topic </vt:lpstr>
      <vt:lpstr>Learning the ‘canonical’ Model</vt:lpstr>
      <vt:lpstr>Technical Aspects Of The Paper</vt:lpstr>
      <vt:lpstr>The K-mers Approach </vt:lpstr>
      <vt:lpstr>Models Implemented with Kmers</vt:lpstr>
      <vt:lpstr>Results From Logistic Regression</vt:lpstr>
      <vt:lpstr>Results From Logistic Regression</vt:lpstr>
      <vt:lpstr>Results From Random Forest Classifier </vt:lpstr>
      <vt:lpstr>Results From Random Forest Classifier</vt:lpstr>
      <vt:lpstr>Results From MLP</vt:lpstr>
      <vt:lpstr>Results From MLP</vt:lpstr>
      <vt:lpstr>Main Progress within the Winter Term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 &amp; Updates</dc:title>
  <dc:creator>Leskiewicz, Daniel</dc:creator>
  <cp:lastModifiedBy>Leskiewicz, Daniel</cp:lastModifiedBy>
  <cp:revision>7</cp:revision>
  <dcterms:created xsi:type="dcterms:W3CDTF">2022-02-15T15:09:39Z</dcterms:created>
  <dcterms:modified xsi:type="dcterms:W3CDTF">2022-02-17T21:43:25Z</dcterms:modified>
</cp:coreProperties>
</file>