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1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0797789-D361-4A48-A82F-C6D280FF845F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31CAC7-6F4B-46A5-AF6D-769196DF4FC3}" type="slidenum">
              <a: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CEEE80-C7A9-4134-A311-5A3D8E586C8B}" type="slidenum">
              <a: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D498DB-7578-41CF-9B17-65A4DA5BFFBB}" type="slidenum">
              <a: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063A80-1094-4D15-9F34-C14BC127A677}" type="slidenum">
              <a: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B94DBC-297A-42A1-843C-CAA63CD26F8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C4DD7BD-2976-4384-AB6E-22EEEC6CF91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B26911-5C32-4B11-A381-0068149EEFE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D22591-029B-4D5A-9EFE-22319BF7BB7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BF84C69-1682-489E-9603-A26FA715F0E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B0350A7-6785-4C0F-8305-31B608A77D3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120C9B-7EDC-4E6C-8A77-9BF5F568A49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C6AA15-2B72-4E3B-BCCA-3D7FD621DFF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F1A242-9DE2-4203-A618-9FEE28265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0CFF014-A0FF-4C61-A6A7-19C41971BAF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50F1D8-9FA3-477C-A98A-49CF0AB4CD7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C7E2B5-4977-4A10-A08D-7D7C40FE628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A8C5F8-27E9-4754-BBEC-EBB54609034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76152A-D4E7-493A-81F2-A8FCE2AA26F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2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6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0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buNone/>
            </a:pPr>
            <a:r>
              <a:rPr b="0" lang="pt-BR" sz="3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E2B149-002E-41E2-8524-D7CF0D0D3A19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8;p8"/>
          <p:cNvSpPr/>
          <p:nvPr/>
        </p:nvSpPr>
        <p:spPr>
          <a:xfrm>
            <a:off x="0" y="2823120"/>
            <a:ext cx="7368840" cy="231660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Google Shape;79;p8"/>
          <p:cNvSpPr/>
          <p:nvPr/>
        </p:nvSpPr>
        <p:spPr>
          <a:xfrm flipH="1">
            <a:off x="3582360" y="1554120"/>
            <a:ext cx="5560200" cy="358920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4" name="Google Shape;80;p8"/>
          <p:cNvGrpSpPr/>
          <p:nvPr/>
        </p:nvGrpSpPr>
        <p:grpSpPr>
          <a:xfrm>
            <a:off x="255960" y="0"/>
            <a:ext cx="2251080" cy="1042920"/>
            <a:chOff x="255960" y="0"/>
            <a:chExt cx="2251080" cy="1042920"/>
          </a:xfrm>
        </p:grpSpPr>
        <p:sp>
          <p:nvSpPr>
            <p:cNvPr id="95" name="Google Shape;81;p8"/>
            <p:cNvSpPr/>
            <p:nvPr/>
          </p:nvSpPr>
          <p:spPr>
            <a:xfrm>
              <a:off x="76608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" name="Google Shape;82;p8"/>
            <p:cNvSpPr/>
            <p:nvPr/>
          </p:nvSpPr>
          <p:spPr>
            <a:xfrm>
              <a:off x="51120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Google Shape;83;p8"/>
            <p:cNvSpPr/>
            <p:nvPr/>
          </p:nvSpPr>
          <p:spPr>
            <a:xfrm>
              <a:off x="25596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8" name="Google Shape;84;p8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9" name="Google Shape;85;p8"/>
          <p:cNvGrpSpPr/>
          <p:nvPr/>
        </p:nvGrpSpPr>
        <p:grpSpPr>
          <a:xfrm>
            <a:off x="34920" y="4521960"/>
            <a:ext cx="1593000" cy="616680"/>
            <a:chOff x="34920" y="4521960"/>
            <a:chExt cx="1593000" cy="616680"/>
          </a:xfrm>
        </p:grpSpPr>
        <p:sp>
          <p:nvSpPr>
            <p:cNvPr id="100" name="Google Shape;86;p8"/>
            <p:cNvSpPr/>
            <p:nvPr/>
          </p:nvSpPr>
          <p:spPr>
            <a:xfrm>
              <a:off x="55296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1" name="Google Shape;87;p8"/>
            <p:cNvSpPr/>
            <p:nvPr/>
          </p:nvSpPr>
          <p:spPr>
            <a:xfrm>
              <a:off x="2941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2" name="Google Shape;88;p8"/>
            <p:cNvSpPr/>
            <p:nvPr/>
          </p:nvSpPr>
          <p:spPr>
            <a:xfrm>
              <a:off x="349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03" name="Google Shape;89;p8"/>
          <p:cNvGrpSpPr/>
          <p:nvPr/>
        </p:nvGrpSpPr>
        <p:grpSpPr>
          <a:xfrm>
            <a:off x="5886360" y="1080"/>
            <a:ext cx="3257280" cy="1261080"/>
            <a:chOff x="5886360" y="1080"/>
            <a:chExt cx="3257280" cy="1261080"/>
          </a:xfrm>
        </p:grpSpPr>
        <p:sp>
          <p:nvSpPr>
            <p:cNvPr id="104" name="Google Shape;90;p8"/>
            <p:cNvSpPr/>
            <p:nvPr/>
          </p:nvSpPr>
          <p:spPr>
            <a:xfrm>
              <a:off x="694584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5" name="Google Shape;91;p8"/>
            <p:cNvSpPr/>
            <p:nvPr/>
          </p:nvSpPr>
          <p:spPr>
            <a:xfrm>
              <a:off x="641592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6" name="Google Shape;92;p8"/>
            <p:cNvSpPr/>
            <p:nvPr/>
          </p:nvSpPr>
          <p:spPr>
            <a:xfrm>
              <a:off x="588636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12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6554B5-39BE-4152-9D78-3189C1760FC9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96;p9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97;p9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98;p9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6423840" cy="70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19000" y="2467080"/>
            <a:ext cx="5859720" cy="209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3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E406AD-2544-4951-A3DE-9C9E1360EB62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04;p10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Google Shape;105;p10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Google Shape;106;p10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327960" y="4163400"/>
            <a:ext cx="74149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14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980D1E-2AD1-473E-940A-E6FBAFFA09BB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10;p11"/>
          <p:cNvSpPr/>
          <p:nvPr/>
        </p:nvSpPr>
        <p:spPr>
          <a:xfrm flipH="1">
            <a:off x="5568480" y="2833920"/>
            <a:ext cx="3574440" cy="230904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" name="Google Shape;111;p11"/>
          <p:cNvGrpSpPr/>
          <p:nvPr/>
        </p:nvGrpSpPr>
        <p:grpSpPr>
          <a:xfrm>
            <a:off x="5959080" y="4119480"/>
            <a:ext cx="2520720" cy="1023840"/>
            <a:chOff x="5959080" y="4119480"/>
            <a:chExt cx="2520720" cy="1023840"/>
          </a:xfrm>
        </p:grpSpPr>
        <p:sp>
          <p:nvSpPr>
            <p:cNvPr id="31" name="Google Shape;112;p11"/>
            <p:cNvSpPr/>
            <p:nvPr/>
          </p:nvSpPr>
          <p:spPr>
            <a:xfrm>
              <a:off x="677916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" name="Google Shape;113;p11"/>
            <p:cNvSpPr/>
            <p:nvPr/>
          </p:nvSpPr>
          <p:spPr>
            <a:xfrm>
              <a:off x="636912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Google Shape;114;p11"/>
            <p:cNvSpPr/>
            <p:nvPr/>
          </p:nvSpPr>
          <p:spPr>
            <a:xfrm>
              <a:off x="595908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4" name="Google Shape;115;p11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35" name="Google Shape;116;p11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Google Shape;117;p11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" name="Google Shape;118;p11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86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xx%</a:t>
            </a:r>
            <a:endParaRPr b="0" lang="pt-BR" sz="8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2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21712F-A959-43DC-A98E-7F4E592619D2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 idx="3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885942-FD80-4450-ACE1-2F11AE2D9816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2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A45A40-C470-4331-8C43-DA5CA796D15A}" type="slidenum">
              <a:rPr b="0" lang="pt-BR" sz="12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8;p3"/>
          <p:cNvSpPr/>
          <p:nvPr/>
        </p:nvSpPr>
        <p:spPr>
          <a:xfrm flipH="1">
            <a:off x="4756320" y="2309400"/>
            <a:ext cx="4386600" cy="283392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" name="Google Shape;39;p3"/>
          <p:cNvGrpSpPr/>
          <p:nvPr/>
        </p:nvGrpSpPr>
        <p:grpSpPr>
          <a:xfrm>
            <a:off x="5594040" y="3961080"/>
            <a:ext cx="2909880" cy="1181880"/>
            <a:chOff x="5594040" y="3961080"/>
            <a:chExt cx="2909880" cy="1181880"/>
          </a:xfrm>
        </p:grpSpPr>
        <p:sp>
          <p:nvSpPr>
            <p:cNvPr id="51" name="Google Shape;40;p3"/>
            <p:cNvSpPr/>
            <p:nvPr/>
          </p:nvSpPr>
          <p:spPr>
            <a:xfrm>
              <a:off x="654048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Google Shape;41;p3"/>
            <p:cNvSpPr/>
            <p:nvPr/>
          </p:nvSpPr>
          <p:spPr>
            <a:xfrm>
              <a:off x="60674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" name="Google Shape;42;p3"/>
            <p:cNvSpPr/>
            <p:nvPr/>
          </p:nvSpPr>
          <p:spPr>
            <a:xfrm>
              <a:off x="55940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4" name="Google Shape;43;p3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55" name="Google Shape;44;p3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" name="Google Shape;45;p3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" name="Google Shape;46;p3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7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516AFF-E5D9-4504-BC91-3C225955DDB3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0;p4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Google Shape;51;p4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Google Shape;52;p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8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1378BD-65EC-4516-B60D-9155EDD698FB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57;p5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Google Shape;58;p5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Google Shape;59;p5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856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38600" y="1990800"/>
            <a:ext cx="36856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9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46FE49-4C91-4FD5-8490-2F16272180FE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5;p6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66;p6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Google Shape;67;p6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10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1BA81B-3702-4DE4-90D6-6920E20C999D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71;p7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72;p7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Google Shape;73;p7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3708720" cy="138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0880" y="2319120"/>
            <a:ext cx="3708720" cy="211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11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30068A-12F6-4060-995F-DE184B6F8EF6}" type="slidenum">
              <a:rPr b="0" lang="pt-BR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7200" y="802440"/>
            <a:ext cx="768780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4000" strike="noStrike" u="none">
                <a:solidFill>
                  <a:schemeClr val="lt1"/>
                </a:solidFill>
                <a:uFillTx/>
                <a:latin typeface="Times New Roman"/>
                <a:ea typeface="Times New Roman"/>
              </a:rPr>
              <a:t>JAVASCRIPT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632200" y="3708720"/>
            <a:ext cx="3010680" cy="78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8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94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Apresentação: Daniel Lessa</a:t>
            </a:r>
            <a:endParaRPr b="0" lang="pt-BR" sz="194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pt-BR" sz="194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                       </a:t>
            </a:r>
            <a:r>
              <a:rPr b="0" lang="pt-BR" sz="194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Adilson Silva</a:t>
            </a:r>
            <a:endParaRPr b="0" lang="pt-BR" sz="19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83720" y="43452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Alocação Dinâmica e Recursão:</a:t>
            </a:r>
            <a:br>
              <a:rPr sz="3000"/>
            </a:b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19000" y="1211400"/>
            <a:ext cx="750528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cada chamada recursiva, o método str.slice(1) cria novas instâncias de string que são alocadas dinamicamente. Isso porque strings em JavaScript são imutáveis, o que significa que uma nova string é criada a cada operação de slice(), e essa nova string é passada para a próxima chamada recursiva.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496"/>
              </a:spcBef>
              <a:buNone/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496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Aqui, a alocação dinâmica ocorre na stack de chamadas recursivas, mas, tecnicamente, a alocação das novas strings (que são substrings) acontece na heap, já que JavaScript armazena strings como objetos. No entanto, como as strings são imutáveis, cada nova substring é uma nova instância que ocupa memória até que o processo recursivo termine.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496"/>
              </a:spcBef>
              <a:buNone/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9000" y="3708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GARBAGE COLLECTION </a:t>
            </a:r>
            <a:br>
              <a:rPr sz="3000"/>
            </a:b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19000" y="155844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200000"/>
              </a:lnSpc>
              <a:spcBef>
                <a:spcPts val="496"/>
              </a:spcBef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Coleta de Lixo: O motor JavaScript periodicamente executa a coleta de lixo para liberar memória que não é mais utilizada. O algoritmo mais comum é o "mark-and-sweep", que funciona em duas fases: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200000"/>
              </a:lnSpc>
              <a:spcBef>
                <a:spcPts val="496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Marcação</a:t>
            </a:r>
            <a:r>
              <a:rPr b="0" lang="pt-BR" sz="1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O coletor identifica quais objetos estão acessíveis (ou "marcados") a partir de variáveis em escopo. Todos os objetos visitados são lembrados, para não visitar o mesmo objeto duas vezes no futuro.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1" lang="pt-BR" sz="1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Varredura</a:t>
            </a:r>
            <a:r>
              <a:rPr b="0" lang="pt-BR" sz="1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Os objetos que não estão marcados são considerados não acessíveis e, portanto, podem ser removidos da memória.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73840" y="33552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Por exemplo, deixe nossa estrutura de objeto ficar assim: 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73840" y="3556440"/>
            <a:ext cx="7290360" cy="123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Podemos ver claramente uma “ilha inalcançável” do lado direito. Agora vamos ver como o coletor de lixo “mark-and-sweep” lida com isso.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3" name="Google Shape;205;p25" descr=""/>
          <p:cNvPicPr/>
          <p:nvPr/>
        </p:nvPicPr>
        <p:blipFill>
          <a:blip r:embed="rId1"/>
          <a:stretch/>
        </p:blipFill>
        <p:spPr>
          <a:xfrm>
            <a:off x="1621800" y="1080000"/>
            <a:ext cx="5409360" cy="25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47000" y="3852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O primeiro passo marca as raízes: 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Google Shape;212;p26" descr=""/>
          <p:cNvPicPr/>
          <p:nvPr/>
        </p:nvPicPr>
        <p:blipFill>
          <a:blip r:embed="rId1"/>
          <a:stretch/>
        </p:blipFill>
        <p:spPr>
          <a:xfrm>
            <a:off x="1629360" y="1083960"/>
            <a:ext cx="5384160" cy="25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9000" y="53172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Em seguida, seguimos suas referências e marcamos os objetos referenciados: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7" name="Google Shape;218;p27" descr=""/>
          <p:cNvPicPr/>
          <p:nvPr/>
        </p:nvPicPr>
        <p:blipFill>
          <a:blip r:embed="rId1"/>
          <a:stretch/>
        </p:blipFill>
        <p:spPr>
          <a:xfrm>
            <a:off x="1615320" y="1076760"/>
            <a:ext cx="5398200" cy="25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9000" y="3852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…</a:t>
            </a:r>
            <a:r>
              <a:rPr b="0" lang="pt-BR" sz="18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E continue acompanhando outras referências, enquanto possível: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Google Shape;224;p28" descr=""/>
          <p:cNvPicPr/>
          <p:nvPr/>
        </p:nvPicPr>
        <p:blipFill>
          <a:blip r:embed="rId1"/>
          <a:stretch/>
        </p:blipFill>
        <p:spPr>
          <a:xfrm>
            <a:off x="1620000" y="1080000"/>
            <a:ext cx="539964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89920" y="4348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Agora os objetos que não puderam ser visitados no processo serão considerados inacessíveis e serão removidos: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Google Shape;230;p29" descr=""/>
          <p:cNvPicPr/>
          <p:nvPr/>
        </p:nvPicPr>
        <p:blipFill>
          <a:blip r:embed="rId1"/>
          <a:stretch/>
        </p:blipFill>
        <p:spPr>
          <a:xfrm>
            <a:off x="1620000" y="1080000"/>
            <a:ext cx="5398200" cy="25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19000" y="3214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EM EXEMPLO PRÁTICO :</a:t>
            </a:r>
            <a:br>
              <a:rPr sz="2000"/>
            </a:br>
            <a:r>
              <a:rPr b="0" lang="pt-BR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família.</a:t>
            </a:r>
            <a:br>
              <a:rPr sz="2000"/>
            </a:b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300" strike="noStrike" u="none">
              <a:solidFill>
                <a:schemeClr val="dk2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164" name="Google Shape;237;p30" descr=""/>
          <p:cNvPicPr/>
          <p:nvPr/>
        </p:nvPicPr>
        <p:blipFill>
          <a:blip r:embed="rId1"/>
          <a:stretch/>
        </p:blipFill>
        <p:spPr>
          <a:xfrm>
            <a:off x="543600" y="1134360"/>
            <a:ext cx="7845480" cy="35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19000" y="278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Objetos interligados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69680" y="118296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função marry “casa” dois objetos dando a eles referências um ao outro e retorna um novo objeto que contém ambos.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estrutura de memória resultante: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7" name="Google Shape;244;p31" descr=""/>
          <p:cNvPicPr/>
          <p:nvPr/>
        </p:nvPicPr>
        <p:blipFill>
          <a:blip r:embed="rId1"/>
          <a:stretch/>
        </p:blipFill>
        <p:spPr>
          <a:xfrm>
            <a:off x="2561400" y="2212920"/>
            <a:ext cx="3228480" cy="1804680"/>
          </a:xfrm>
          <a:prstGeom prst="rect">
            <a:avLst/>
          </a:prstGeom>
          <a:ln w="0">
            <a:noFill/>
          </a:ln>
        </p:spPr>
      </p:pic>
      <p:sp>
        <p:nvSpPr>
          <p:cNvPr id="168" name="Google Shape;245;p31"/>
          <p:cNvSpPr/>
          <p:nvPr/>
        </p:nvSpPr>
        <p:spPr>
          <a:xfrm>
            <a:off x="1930320" y="4145400"/>
            <a:ext cx="4491000" cy="4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 partir de agora, todos os objetos estão acessíveis.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52960" y="4492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r>
              <a:rPr b="0" lang="pt-BR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Agora vamos remover duas referências: 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1" name="Google Shape;252;p32" descr=""/>
          <p:cNvPicPr/>
          <p:nvPr/>
        </p:nvPicPr>
        <p:blipFill>
          <a:blip r:embed="rId1"/>
          <a:stretch/>
        </p:blipFill>
        <p:spPr>
          <a:xfrm>
            <a:off x="2966400" y="1265760"/>
            <a:ext cx="2678400" cy="7246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3;p32" descr=""/>
          <p:cNvPicPr/>
          <p:nvPr/>
        </p:nvPicPr>
        <p:blipFill>
          <a:blip r:embed="rId2"/>
          <a:stretch/>
        </p:blipFill>
        <p:spPr>
          <a:xfrm>
            <a:off x="2785320" y="1990800"/>
            <a:ext cx="3040560" cy="1791360"/>
          </a:xfrm>
          <a:prstGeom prst="rect">
            <a:avLst/>
          </a:prstGeom>
          <a:ln w="0">
            <a:noFill/>
          </a:ln>
        </p:spPr>
      </p:pic>
      <p:sp>
        <p:nvSpPr>
          <p:cNvPr id="173" name="Google Shape;254;p32"/>
          <p:cNvSpPr/>
          <p:nvPr/>
        </p:nvSpPr>
        <p:spPr>
          <a:xfrm>
            <a:off x="1376280" y="3954960"/>
            <a:ext cx="58590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Não basta excluir apenas uma dessas duas referências, porque todos os objetos ainda estariam acessíveis.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9000" y="3992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Introdução Sobre JAVASCRIPT</a:t>
            </a:r>
            <a:br>
              <a:rPr sz="2500"/>
            </a:b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62480" y="1176120"/>
            <a:ext cx="7505280" cy="32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UMA BREVE INTRODUÇÃO SOBRE JAVASCRIPT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03"/>
              </a:spcBef>
              <a:buNone/>
              <a:tabLst>
                <a:tab algn="l" pos="0"/>
              </a:tabLst>
            </a:pPr>
            <a:r>
              <a:rPr b="0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Javascript é uma linguagem de programação que os desenvolvedores usam para criar interações mais dinâmicas ao desenvolver páginas da Web, aplicativos, servidores, jogos, etc. Ele cria elementos para melhorar a interação dos visitantes do site com as páginas da web, como menus suspensos, gráficos animados e cores de fundo dinâmicas.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03"/>
              </a:spcBef>
              <a:buNone/>
              <a:tabLst>
                <a:tab algn="l" pos="0"/>
              </a:tabLst>
            </a:pP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03"/>
              </a:spcBef>
              <a:buNone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Principais vantagens 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6000">
              <a:lnSpc>
                <a:spcPct val="100000"/>
              </a:lnSpc>
              <a:spcBef>
                <a:spcPts val="303"/>
              </a:spcBef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Simplicidade </a:t>
            </a:r>
            <a:r>
              <a:rPr b="0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‒ tem uma estrutura simples que o torna fácil de aprender e implementar, além de rodar mais rápido do que algumas outras linguagens. Os erros também são fáceis de detectar e corrigir.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6000">
              <a:lnSpc>
                <a:spcPct val="1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Velocidade </a:t>
            </a:r>
            <a:r>
              <a:rPr b="0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‒  executa scripts diretamente no navegador da web sem se conectar a um servidor primeiro ou precisar de um compilador. Além disso, a maioria dos principais navegadores permite que o JavaScript compile códigos durante a execução do programa.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6000">
              <a:lnSpc>
                <a:spcPct val="1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Versatilidade </a:t>
            </a:r>
            <a:r>
              <a:rPr b="0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– é compatível com outras linguagens como PHP, Perl e Java.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6000">
              <a:lnSpc>
                <a:spcPct val="1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Popularidade </a:t>
            </a:r>
            <a:r>
              <a:rPr b="0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‒ muitos recursos e fóruns estão disponíveis para ajudar iniciantes com habilidades técnicas limitadas.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6000">
              <a:lnSpc>
                <a:spcPct val="1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Carga do servidor </a:t>
            </a:r>
            <a:r>
              <a:rPr b="0" lang="pt-BR" sz="122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‒ reduz as solicitações enviadas ao servidor. A validação de dados pode ser feita através do navegador da web e as atualizações se aplicam apenas a determinadas seções da página da web.</a:t>
            </a: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46240">
              <a:lnSpc>
                <a:spcPct val="100000"/>
              </a:lnSpc>
              <a:spcBef>
                <a:spcPts val="303"/>
              </a:spcBef>
              <a:buNone/>
              <a:tabLst>
                <a:tab algn="l" pos="0"/>
              </a:tabLst>
            </a:pPr>
            <a:endParaRPr b="0" lang="pt-BR" sz="12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19000" y="4132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Mas se excluirmos ambos, veremos que John não tem mais nenhuma referência de entrada: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54640" y="330372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17280">
              <a:lnSpc>
                <a:spcPct val="115000"/>
              </a:lnSpc>
              <a:spcBef>
                <a:spcPts val="380"/>
              </a:spcBef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Referências de saída não importam. Somente as de entrada podem tornar um objeto acessível. Então, John agora está inacessível e será removido da memória com todos os seus dados que também se tornaram inacessíveis.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6" name="Google Shape;261;p33" descr=""/>
          <p:cNvPicPr/>
          <p:nvPr/>
        </p:nvPicPr>
        <p:blipFill>
          <a:blip r:embed="rId1"/>
          <a:stretch/>
        </p:blipFill>
        <p:spPr>
          <a:xfrm>
            <a:off x="2484000" y="1179000"/>
            <a:ext cx="3687120" cy="19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7200" y="48132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Após a coleta de lixo: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8" name="Google Shape;267;p34" descr=""/>
          <p:cNvPicPr/>
          <p:nvPr/>
        </p:nvPicPr>
        <p:blipFill>
          <a:blip r:embed="rId1"/>
          <a:stretch/>
        </p:blipFill>
        <p:spPr>
          <a:xfrm>
            <a:off x="3404880" y="1244520"/>
            <a:ext cx="2532240" cy="29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19000" y="354240"/>
            <a:ext cx="7505280" cy="119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Ilha inacessível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É possível que toda a ilha de objetos interligados se torne inacessível e seja removida da memória.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 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 objeto de origem é o mesmo que o acima. Então:</a:t>
            </a:r>
            <a:br>
              <a:rPr sz="1200"/>
            </a:b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3968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1396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1" name="Google Shape;274;p35" descr=""/>
          <p:cNvPicPr/>
          <p:nvPr/>
        </p:nvPicPr>
        <p:blipFill>
          <a:blip r:embed="rId1"/>
          <a:stretch/>
        </p:blipFill>
        <p:spPr>
          <a:xfrm>
            <a:off x="3684240" y="1290240"/>
            <a:ext cx="1688040" cy="47844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75;p35" descr=""/>
          <p:cNvPicPr/>
          <p:nvPr/>
        </p:nvPicPr>
        <p:blipFill>
          <a:blip r:embed="rId2"/>
          <a:stretch/>
        </p:blipFill>
        <p:spPr>
          <a:xfrm>
            <a:off x="2498400" y="1859760"/>
            <a:ext cx="3920400" cy="223812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276;p35"/>
          <p:cNvSpPr/>
          <p:nvPr/>
        </p:nvSpPr>
        <p:spPr>
          <a:xfrm>
            <a:off x="207720" y="4363200"/>
            <a:ext cx="864072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 "family" objeto antigo foi desvinculado da raiz, não há mais nenhuma referência a ele, então a ilha inteira se torna inacessível e será removida. 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28800" y="1630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 </a:t>
            </a: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TIPOS DE DADOS EM JAVASCRIPT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Google Shape;282;p36"/>
          <p:cNvSpPr/>
          <p:nvPr/>
        </p:nvSpPr>
        <p:spPr>
          <a:xfrm>
            <a:off x="548640" y="812520"/>
            <a:ext cx="57740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 tipo </a:t>
            </a: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Boolean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Valores lógicos: true (verdadeiro) ou false (falso).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Google Shape;283;p36"/>
          <p:cNvSpPr/>
          <p:nvPr/>
        </p:nvSpPr>
        <p:spPr>
          <a:xfrm>
            <a:off x="548640" y="1830960"/>
            <a:ext cx="84074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Null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Indicar que a variável não tem um valor definido ou que está intencionalmente vazia. 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7" name="Google Shape;284;p36" descr=""/>
          <p:cNvPicPr/>
          <p:nvPr/>
        </p:nvPicPr>
        <p:blipFill>
          <a:blip r:embed="rId1"/>
          <a:stretch/>
        </p:blipFill>
        <p:spPr>
          <a:xfrm>
            <a:off x="644760" y="1156680"/>
            <a:ext cx="4552560" cy="6350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85;p36" descr=""/>
          <p:cNvPicPr/>
          <p:nvPr/>
        </p:nvPicPr>
        <p:blipFill>
          <a:blip r:embed="rId2"/>
          <a:stretch/>
        </p:blipFill>
        <p:spPr>
          <a:xfrm>
            <a:off x="644760" y="3152880"/>
            <a:ext cx="2866680" cy="57996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86;p36" descr=""/>
          <p:cNvPicPr/>
          <p:nvPr/>
        </p:nvPicPr>
        <p:blipFill>
          <a:blip r:embed="rId3"/>
          <a:stretch/>
        </p:blipFill>
        <p:spPr>
          <a:xfrm>
            <a:off x="644760" y="2201760"/>
            <a:ext cx="2619360" cy="579960"/>
          </a:xfrm>
          <a:prstGeom prst="rect">
            <a:avLst/>
          </a:prstGeom>
          <a:ln w="0">
            <a:noFill/>
          </a:ln>
        </p:spPr>
      </p:pic>
      <p:sp>
        <p:nvSpPr>
          <p:cNvPr id="190" name="Google Shape;287;p36"/>
          <p:cNvSpPr/>
          <p:nvPr/>
        </p:nvSpPr>
        <p:spPr>
          <a:xfrm>
            <a:off x="0" y="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Google Shape;288;p36"/>
          <p:cNvSpPr/>
          <p:nvPr/>
        </p:nvSpPr>
        <p:spPr>
          <a:xfrm>
            <a:off x="644760" y="2849400"/>
            <a:ext cx="63226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Undefined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Variável é declarada, mas não inicializada com um valor, 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Google Shape;289;p36"/>
          <p:cNvSpPr/>
          <p:nvPr/>
        </p:nvSpPr>
        <p:spPr>
          <a:xfrm>
            <a:off x="548640" y="3738600"/>
            <a:ext cx="79257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Number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Em JavaScript, não existem tipos de dados separados como float, double ou int usa um único tipo de dado para representar números: o tipo Number.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3" name="Google Shape;290;p36" descr=""/>
          <p:cNvPicPr/>
          <p:nvPr/>
        </p:nvPicPr>
        <p:blipFill>
          <a:blip r:embed="rId4"/>
          <a:stretch/>
        </p:blipFill>
        <p:spPr>
          <a:xfrm>
            <a:off x="644760" y="4292640"/>
            <a:ext cx="4457520" cy="57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550080" y="2644560"/>
            <a:ext cx="7505280" cy="5659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String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Representar sequências de caracteres (texto). Permite interpolação (incluir variáveis dentro da string, como em `Bem-vindo, ${nome}!``).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297;p37"/>
          <p:cNvSpPr/>
          <p:nvPr/>
        </p:nvSpPr>
        <p:spPr>
          <a:xfrm>
            <a:off x="550080" y="1096920"/>
            <a:ext cx="773100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BigInt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O tipo BigInt em JavaScript é usado para representar números inteiros muito grandes, cálculos de criptografia, grandes valores financeiros, ou ao lidar com identificadores únicos (como IDs de banco de dados).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6" name="Google Shape;298;p37" descr=""/>
          <p:cNvPicPr/>
          <p:nvPr/>
        </p:nvPicPr>
        <p:blipFill>
          <a:blip r:embed="rId1"/>
          <a:stretch/>
        </p:blipFill>
        <p:spPr>
          <a:xfrm>
            <a:off x="550080" y="1798920"/>
            <a:ext cx="6287400" cy="65016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299;p37" descr=""/>
          <p:cNvPicPr/>
          <p:nvPr/>
        </p:nvPicPr>
        <p:blipFill>
          <a:blip r:embed="rId2"/>
          <a:stretch/>
        </p:blipFill>
        <p:spPr>
          <a:xfrm>
            <a:off x="550080" y="3237480"/>
            <a:ext cx="3714480" cy="46512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300;p37" descr=""/>
          <p:cNvPicPr/>
          <p:nvPr/>
        </p:nvPicPr>
        <p:blipFill>
          <a:blip r:embed="rId3"/>
          <a:stretch/>
        </p:blipFill>
        <p:spPr>
          <a:xfrm>
            <a:off x="550080" y="3850920"/>
            <a:ext cx="5743080" cy="465120"/>
          </a:xfrm>
          <a:prstGeom prst="rect">
            <a:avLst/>
          </a:prstGeom>
          <a:ln w="0">
            <a:noFill/>
          </a:ln>
        </p:spPr>
      </p:pic>
      <p:sp>
        <p:nvSpPr>
          <p:cNvPr id="199" name="Google Shape;301;p37"/>
          <p:cNvSpPr/>
          <p:nvPr/>
        </p:nvSpPr>
        <p:spPr>
          <a:xfrm>
            <a:off x="780120" y="307440"/>
            <a:ext cx="72709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 </a:t>
            </a: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TIPOS DE DADOS EM JAVASCRIPT</a:t>
            </a:r>
            <a:endParaRPr b="0" lang="pt-BR" sz="2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19000" y="2790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 </a:t>
            </a: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TIPOS DE DADOS EM JAVASCRIPT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19000" y="117756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chemeClr val="dk2"/>
                </a:solidFill>
                <a:uFillTx/>
                <a:latin typeface="Times New Roman"/>
                <a:ea typeface="Times New Roman"/>
              </a:rPr>
              <a:t>Symbol</a:t>
            </a:r>
            <a:r>
              <a:rPr b="0" lang="pt-BR" sz="1200" strike="noStrike" u="none">
                <a:solidFill>
                  <a:schemeClr val="dk2"/>
                </a:solidFill>
                <a:uFillTx/>
                <a:latin typeface="Times New Roman"/>
                <a:ea typeface="Times New Roman"/>
              </a:rPr>
              <a:t>: Symbol cria valores únicos e imutáveis, úteis para garantir que as chaves de propriedades em objetos não colidam.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chemeClr val="dk2"/>
                </a:solidFill>
                <a:uFillTx/>
                <a:latin typeface="Times New Roman"/>
                <a:ea typeface="Times New Roman"/>
              </a:rPr>
              <a:t>Objetos</a:t>
            </a:r>
            <a:r>
              <a:rPr b="0" lang="pt-BR" sz="1200" strike="noStrike" u="none">
                <a:solidFill>
                  <a:schemeClr val="dk2"/>
                </a:solidFill>
                <a:uFillTx/>
                <a:latin typeface="Times New Roman"/>
                <a:ea typeface="Times New Roman"/>
              </a:rPr>
              <a:t>: Uma coleção de pares chave-valor. Ele permite armazenar múltiplos valores sob um mesmo nome, como propriedades e métodos (funções associadas ao objeto). Objetos são úteis para organizar dados e representar entidades no código.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2" name="Google Shape;309;p38" descr=""/>
          <p:cNvPicPr/>
          <p:nvPr/>
        </p:nvPicPr>
        <p:blipFill>
          <a:blip r:embed="rId1"/>
          <a:stretch/>
        </p:blipFill>
        <p:spPr>
          <a:xfrm>
            <a:off x="911160" y="1565640"/>
            <a:ext cx="5476680" cy="101772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310;p38" descr=""/>
          <p:cNvPicPr/>
          <p:nvPr/>
        </p:nvPicPr>
        <p:blipFill>
          <a:blip r:embed="rId2"/>
          <a:stretch/>
        </p:blipFill>
        <p:spPr>
          <a:xfrm>
            <a:off x="911160" y="3469680"/>
            <a:ext cx="4859640" cy="101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19000" y="26460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Tipagem dinâmica e fraca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19000" y="1219320"/>
            <a:ext cx="7505280" cy="84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JavaScript é uma linguagem dinâmica com tipos dinâmicos. As variáveis em JavaScript não estão diretamente associadas a nenhum tipo de valor específico, e qualquer variável pode receber (e reatribuir) valores de todos os tipos: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6" name="Google Shape;318;p39" descr=""/>
          <p:cNvPicPr/>
          <p:nvPr/>
        </p:nvPicPr>
        <p:blipFill>
          <a:blip r:embed="rId1"/>
          <a:stretch/>
        </p:blipFill>
        <p:spPr>
          <a:xfrm>
            <a:off x="906840" y="1731960"/>
            <a:ext cx="4617360" cy="1144440"/>
          </a:xfrm>
          <a:prstGeom prst="rect">
            <a:avLst/>
          </a:prstGeom>
          <a:ln w="0">
            <a:noFill/>
          </a:ln>
        </p:spPr>
      </p:pic>
      <p:sp>
        <p:nvSpPr>
          <p:cNvPr id="207" name="Google Shape;319;p39"/>
          <p:cNvSpPr/>
          <p:nvPr/>
        </p:nvSpPr>
        <p:spPr>
          <a:xfrm>
            <a:off x="906840" y="2964240"/>
            <a:ext cx="776232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JavaScript também é uma linguagem de tipagem fraca, o que significa que permite a conversão implícita de tipo quando uma operação envolve tipos incompatíveis, em vez de gerar erros de tipo.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8" name="Google Shape;320;p39" descr=""/>
          <p:cNvPicPr/>
          <p:nvPr/>
        </p:nvPicPr>
        <p:blipFill>
          <a:blip r:embed="rId2"/>
          <a:stretch/>
        </p:blipFill>
        <p:spPr>
          <a:xfrm>
            <a:off x="906840" y="3447720"/>
            <a:ext cx="6181200" cy="12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7960" y="205560"/>
            <a:ext cx="871380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Sintaxe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90440" y="771120"/>
            <a:ext cx="8520120" cy="42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 sintaxe do JavaScript é baseada em linguagens como C e Java, com chaves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{}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para delimitar blocos de código, ponto e vírgula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;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opcional (mas recomendado para evitar ambiguidades), e palavras-chaves comuns, como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if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for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function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let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entre outras. JavaScript é uma linguagem case-sensitive e permite comentários de linha (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) e de bloco (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/* ... */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).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Principais Elementos da Sintaxe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80000" indent="-16632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Declaração de Variáveis: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360000" indent="-14292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let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Declara uma variável local de escopo do bloco, opcionalmente, inicializando-a com um valor.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360000" indent="-14292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const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Declara uma constante de escopo de bloco, o valor de uma constante não pode ser alterado por uma atribuição, e ela não pode ser redeclarada. Toda constante deve ser inicializada.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360000" indent="-14292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var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Declara uma variável com o escopo global, opcionalmente, inicializando-a com um valor.    </a:t>
            </a: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                                                                                                                                                 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576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1" name="Google Shape;327;p40" descr=""/>
          <p:cNvPicPr/>
          <p:nvPr/>
        </p:nvPicPr>
        <p:blipFill>
          <a:blip r:embed="rId1"/>
          <a:stretch/>
        </p:blipFill>
        <p:spPr>
          <a:xfrm>
            <a:off x="3331440" y="3743280"/>
            <a:ext cx="2238120" cy="10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332;p41"/>
          <p:cNvSpPr/>
          <p:nvPr/>
        </p:nvSpPr>
        <p:spPr>
          <a:xfrm>
            <a:off x="481680" y="793080"/>
            <a:ext cx="4388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Exemplos: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Google Shape;333;p41"/>
          <p:cNvSpPr/>
          <p:nvPr/>
        </p:nvSpPr>
        <p:spPr>
          <a:xfrm>
            <a:off x="5514480" y="4491000"/>
            <a:ext cx="175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Laços de Repetição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41560" y="220320"/>
            <a:ext cx="8520120" cy="63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Sintaxe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Google Shape;335;p41"/>
          <p:cNvSpPr/>
          <p:nvPr/>
        </p:nvSpPr>
        <p:spPr>
          <a:xfrm>
            <a:off x="1041480" y="4180320"/>
            <a:ext cx="192672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Estruturas Condicionais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6" name="Google Shape;336;p41" descr=""/>
          <p:cNvPicPr/>
          <p:nvPr/>
        </p:nvPicPr>
        <p:blipFill>
          <a:blip r:embed="rId1"/>
          <a:stretch/>
        </p:blipFill>
        <p:spPr>
          <a:xfrm>
            <a:off x="827280" y="1294560"/>
            <a:ext cx="2354760" cy="295452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37;p41" descr=""/>
          <p:cNvPicPr/>
          <p:nvPr/>
        </p:nvPicPr>
        <p:blipFill>
          <a:blip r:embed="rId2"/>
          <a:stretch/>
        </p:blipFill>
        <p:spPr>
          <a:xfrm>
            <a:off x="4970160" y="982440"/>
            <a:ext cx="2601360" cy="357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0" y="70740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Declaração de Arrays: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Declaração de Arrays (com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[]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): A forma mais comum de declarar um array em JavaScript é usando colchetes (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[]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). Dentro dos colchetes, você coloca os elementos separados por vírgulas.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Usando o Construtor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new Array(): 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Também é possível usar o construtor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Array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para criar um array. Porém, essa forma não é tão comum, exceto em casos onde você precisa criar um array com um tamanho específico.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Array com Diferentes Tipos de Dados: Arrays podem conter diferentes tipos de dados ao mesmo tempo, como números, strings, objetos, etc.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135000" y="236880"/>
            <a:ext cx="8727840" cy="70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Sintaxe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0" name="Google Shape;344;p42" descr=""/>
          <p:cNvPicPr/>
          <p:nvPr/>
        </p:nvPicPr>
        <p:blipFill>
          <a:blip r:embed="rId1"/>
          <a:stretch/>
        </p:blipFill>
        <p:spPr>
          <a:xfrm>
            <a:off x="1020960" y="1480320"/>
            <a:ext cx="3609720" cy="590040"/>
          </a:xfrm>
          <a:prstGeom prst="rect">
            <a:avLst/>
          </a:prstGeom>
          <a:ln w="0">
            <a:noFill/>
          </a:ln>
        </p:spPr>
      </p:pic>
      <p:pic>
        <p:nvPicPr>
          <p:cNvPr id="221" name="Google Shape;345;p42" descr=""/>
          <p:cNvPicPr/>
          <p:nvPr/>
        </p:nvPicPr>
        <p:blipFill>
          <a:blip r:embed="rId2"/>
          <a:stretch/>
        </p:blipFill>
        <p:spPr>
          <a:xfrm>
            <a:off x="1020960" y="2684160"/>
            <a:ext cx="4676400" cy="65700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346;p42" descr=""/>
          <p:cNvPicPr/>
          <p:nvPr/>
        </p:nvPicPr>
        <p:blipFill>
          <a:blip r:embed="rId3"/>
          <a:stretch/>
        </p:blipFill>
        <p:spPr>
          <a:xfrm>
            <a:off x="983160" y="3954960"/>
            <a:ext cx="6210000" cy="66636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47;p42" descr=""/>
          <p:cNvPicPr/>
          <p:nvPr/>
        </p:nvPicPr>
        <p:blipFill>
          <a:blip r:embed="rId4"/>
          <a:stretch/>
        </p:blipFill>
        <p:spPr>
          <a:xfrm>
            <a:off x="5256000" y="1480320"/>
            <a:ext cx="2326680" cy="5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19000" y="4204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Gerenciamento de Memória em JAVASCRIPT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19000" y="156564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1735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 alocação de memória em JavaScript é um processo fundamental.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1735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Linguagens de baixo nível, como C, tem gerenciamento de memória de baixo nível o desenvolvedor usa funções como malloc() e free() para alocar e liberar espaço na memória.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1735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Em contrapartida, os valores do JavaScript são alocados quando coisas (objetos, strings, variáveis etc.) são criadas e "automaticamente" liberadas quando não são mais usadas.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1735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Este último processo se chama garbage collection. Com sistema de gerenciamento automático de memória, através da coleta de lixo (garbage collection).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36520" y="22860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Sintaxe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51560" y="707400"/>
            <a:ext cx="8689680" cy="330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Funções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0492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Tradicional: 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É definida usando a palavra-chave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function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seguida pelo nome da função e seus parâmetros.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0492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Arrow Function: É</a:t>
            </a:r>
            <a:r>
              <a:rPr b="0" lang="pt-BR" sz="1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uma forma mais concisa de declarar funções em JavaScript. Ela utiliza a sintaxe </a:t>
            </a:r>
            <a:r>
              <a:rPr b="0" lang="pt-BR" sz="11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() =&gt; {}.</a:t>
            </a:r>
            <a:endParaRPr b="0" lang="pt-BR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0492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Anônima: É uma função que não tem um nome explícito. Ela pode ser usada onde uma função é esperada, como em variáveis ou como argumento de outra função.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6" name="Google Shape;354;p43" descr=""/>
          <p:cNvPicPr/>
          <p:nvPr/>
        </p:nvPicPr>
        <p:blipFill>
          <a:blip r:embed="rId1"/>
          <a:stretch/>
        </p:blipFill>
        <p:spPr>
          <a:xfrm>
            <a:off x="1180080" y="1194840"/>
            <a:ext cx="1676160" cy="71388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55;p43" descr=""/>
          <p:cNvPicPr/>
          <p:nvPr/>
        </p:nvPicPr>
        <p:blipFill>
          <a:blip r:embed="rId2"/>
          <a:stretch/>
        </p:blipFill>
        <p:spPr>
          <a:xfrm>
            <a:off x="1180080" y="2068560"/>
            <a:ext cx="2257200" cy="37116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56;p43" descr=""/>
          <p:cNvPicPr/>
          <p:nvPr/>
        </p:nvPicPr>
        <p:blipFill>
          <a:blip r:embed="rId3"/>
          <a:stretch/>
        </p:blipFill>
        <p:spPr>
          <a:xfrm>
            <a:off x="1180080" y="3035880"/>
            <a:ext cx="3087720" cy="15793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57;p43" descr=""/>
          <p:cNvPicPr/>
          <p:nvPr/>
        </p:nvPicPr>
        <p:blipFill>
          <a:blip r:embed="rId4"/>
          <a:stretch/>
        </p:blipFill>
        <p:spPr>
          <a:xfrm>
            <a:off x="4860000" y="2860200"/>
            <a:ext cx="3309120" cy="19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19000" y="193680"/>
            <a:ext cx="7505280" cy="7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Programação Funcional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217080" y="949320"/>
            <a:ext cx="8721000" cy="398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Definição: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Paradigma de programação focado em </a:t>
            </a: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funções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e </a:t>
            </a: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imutabilidade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. Baseia-se em funções puras que não modificam o estado global e sempre retornam o mesmo resultado para os mesmos inputs.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Princípios Básicos: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1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Funções Puras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Função que, para as mesmas entradas, sempre retorna a mesma saída, sem causar efeitos colaterais no programa.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1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Imutabilidade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Dados não são modificados, mas criados novos.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13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Ausência de Estado Compartilhado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O estado compartilhado ocorre quando múltiplas funções ou partes do código podem acessar e modificar a mesma variável ou objeto. Em programação funcional, isso é evitado.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Como Funciona no JavaScript?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13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Funções de Ordem Superior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Funções </a:t>
            </a:r>
            <a:r>
              <a:rPr b="0" lang="pt-BR" sz="1200" strike="noStrike" u="none">
                <a:solidFill>
                  <a:srgbClr val="242424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que operam sobre outras funções ou as recebendo como parâmetro ou as retornando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. 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1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Funções Anônimas e Arrow Functions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Sintaxe mais compacta para criar funções.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1360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Métodos Funcionais do Array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0000" indent="-18108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map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Transforma os elementos de um array.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0000" indent="-18108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filter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Filtra elementos com base em uma condição.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0000" indent="-18108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reduce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Agrega valores de um array em um único resultado.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364;p44"/>
          <p:cNvSpPr/>
          <p:nvPr/>
        </p:nvSpPr>
        <p:spPr>
          <a:xfrm>
            <a:off x="4604760" y="3393720"/>
            <a:ext cx="36331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11200" y="253440"/>
            <a:ext cx="812124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Programação Funcional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217080" y="804240"/>
            <a:ext cx="8494200" cy="41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Exemplos: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000" indent="-171360">
              <a:lnSpc>
                <a:spcPct val="100000"/>
              </a:lnSpc>
              <a:spcBef>
                <a:spcPts val="1199"/>
              </a:spcBef>
              <a:buClr>
                <a:srgbClr val="233a44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map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   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Transforma cada elemento do array original sem modificá-lo.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000" indent="-171360">
              <a:lnSpc>
                <a:spcPct val="100000"/>
              </a:lnSpc>
              <a:spcBef>
                <a:spcPts val="1199"/>
              </a:spcBef>
              <a:buClr>
                <a:srgbClr val="233a44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filter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   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Filtra elementos do array com base em uma condição.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000" indent="-171360">
              <a:lnSpc>
                <a:spcPct val="100000"/>
              </a:lnSpc>
              <a:spcBef>
                <a:spcPts val="1199"/>
              </a:spcBef>
              <a:buClr>
                <a:srgbClr val="233a44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reduce: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     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   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 </a:t>
            </a: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acumulador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é iniciado com 0 (segundo argumento de </a:t>
            </a: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reduce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 e, a cada iteração, soma o valor do elemento atual (</a:t>
            </a:r>
            <a:r>
              <a:rPr b="0" lang="pt-BR" sz="1200" strike="noStrike" u="none">
                <a:solidFill>
                  <a:srgbClr val="188038"/>
                </a:solidFill>
                <a:uFillTx/>
                <a:latin typeface="Times New Roman"/>
                <a:ea typeface="Times New Roman"/>
              </a:rPr>
              <a:t>num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Google Shape;371;p45"/>
          <p:cNvSpPr/>
          <p:nvPr/>
        </p:nvSpPr>
        <p:spPr>
          <a:xfrm>
            <a:off x="4586040" y="3399840"/>
            <a:ext cx="36331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6" name="Google Shape;372;p45"/>
          <p:cNvSpPr/>
          <p:nvPr/>
        </p:nvSpPr>
        <p:spPr>
          <a:xfrm>
            <a:off x="4957920" y="3059280"/>
            <a:ext cx="36331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7" name="Google Shape;373;p45" descr=""/>
          <p:cNvPicPr/>
          <p:nvPr/>
        </p:nvPicPr>
        <p:blipFill>
          <a:blip r:embed="rId1"/>
          <a:stretch/>
        </p:blipFill>
        <p:spPr>
          <a:xfrm>
            <a:off x="482760" y="2600640"/>
            <a:ext cx="3781080" cy="68544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74;p45" descr=""/>
          <p:cNvPicPr/>
          <p:nvPr/>
        </p:nvPicPr>
        <p:blipFill>
          <a:blip r:embed="rId2"/>
          <a:stretch/>
        </p:blipFill>
        <p:spPr>
          <a:xfrm>
            <a:off x="482760" y="1427040"/>
            <a:ext cx="3381120" cy="68544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75;p45" descr=""/>
          <p:cNvPicPr/>
          <p:nvPr/>
        </p:nvPicPr>
        <p:blipFill>
          <a:blip r:embed="rId3"/>
          <a:stretch/>
        </p:blipFill>
        <p:spPr>
          <a:xfrm>
            <a:off x="482760" y="3774600"/>
            <a:ext cx="560052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19000" y="200880"/>
            <a:ext cx="7505280" cy="74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Programação Funcional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04560" y="949320"/>
            <a:ext cx="8494200" cy="398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Razões e Benefícios da Programação Funcional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171360">
              <a:lnSpc>
                <a:spcPct val="2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Simplificação do Código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Código funcional é mais declarativo e legível.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171360">
              <a:lnSpc>
                <a:spcPct val="2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Previsibilidade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Funções puras facilitam testes e reduzem erros.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171360">
              <a:lnSpc>
                <a:spcPct val="2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Performance e Confiabilidade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Evita estados compartilhados e problemas de concorrência.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171360">
              <a:lnSpc>
                <a:spcPct val="2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Popularidade Crescente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br>
              <a:rPr sz="1200"/>
            </a:b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Amplamente usada em frameworks modernos como React.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Google Shape;382;p46"/>
          <p:cNvSpPr/>
          <p:nvPr/>
        </p:nvSpPr>
        <p:spPr>
          <a:xfrm>
            <a:off x="4604760" y="3393720"/>
            <a:ext cx="36331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68680" y="35676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Ciclo de vida da memória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19000" y="148068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Independentemente da linguagem de programação, o ciclo de vida da memória é praticamente sempre o mesmo: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80000"/>
              </a:lnSpc>
              <a:spcBef>
                <a:spcPts val="400"/>
              </a:spcBef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Alocar a memória que você precisa.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8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Utilizar a memória alocada (ler, escrever).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8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Liberar a memória alocada quando não é mais necessária.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8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 primeira e a segunda parte são explícitas em todas as linguagens. A última parte é explicita em linguagens de baixo nível, porém implícito em linguagens de alto nível como JavaScript.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00000" y="307080"/>
            <a:ext cx="7424640" cy="6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5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Alocação Estática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3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  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Google Shape;160;p18" descr=""/>
          <p:cNvPicPr/>
          <p:nvPr/>
        </p:nvPicPr>
        <p:blipFill>
          <a:blip r:embed="rId1"/>
          <a:stretch/>
        </p:blipFill>
        <p:spPr>
          <a:xfrm>
            <a:off x="900000" y="1450080"/>
            <a:ext cx="7488360" cy="329400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161;p18"/>
          <p:cNvSpPr/>
          <p:nvPr/>
        </p:nvSpPr>
        <p:spPr>
          <a:xfrm>
            <a:off x="784080" y="984600"/>
            <a:ext cx="717408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Um exemplo de alocação estática na memória são as variáveis globais permanecem na memória durante toda a execução do programa o JavaScript faz isso com os valores conforme são declarados.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ALOCAÇÃO DINÂMICA DE MEMÓRIA </a:t>
            </a:r>
            <a:br>
              <a:rPr sz="3000"/>
            </a:br>
            <a:br>
              <a:rPr sz="3000"/>
            </a:b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19000" y="1452240"/>
            <a:ext cx="7505280" cy="288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14400" indent="0">
              <a:lnSpc>
                <a:spcPct val="200000"/>
              </a:lnSpc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 alocação dinâmica de memória é um processo que permite alocar memória em tempo de execução, quando não se sabe exatamente quanto de memória será necessário. Isso evita o desperdício de memória. 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 alocação de memória também está relacionada ao escopo das variáveis. Variáveis locais (dentro de uma função) são destruídas quando a função termina, liberando a memória que ocupavam.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0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Tipos Complexos: Objetos e arrays são armazenados no heap (uma área de memória usada para alocação dinâmica). A variável, nesse caso, mantém uma referência ao local na memória onde o objeto ou array está armazenado.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200000"/>
              </a:lnSpc>
              <a:spcBef>
                <a:spcPts val="592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19000" y="3214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INVERTENDO UMA STRING </a:t>
            </a:r>
            <a:br>
              <a:rPr sz="3000"/>
            </a:b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300" strike="noStrike" u="none">
              <a:solidFill>
                <a:schemeClr val="dk2"/>
              </a:solidFill>
              <a:uFillTx/>
              <a:latin typeface="Calibri"/>
              <a:ea typeface="Calibri"/>
            </a:endParaRPr>
          </a:p>
        </p:txBody>
      </p:sp>
      <p:pic>
        <p:nvPicPr>
          <p:cNvPr id="142" name="Google Shape;174;p20" descr=""/>
          <p:cNvPicPr/>
          <p:nvPr/>
        </p:nvPicPr>
        <p:blipFill>
          <a:blip r:embed="rId1"/>
          <a:stretch/>
        </p:blipFill>
        <p:spPr>
          <a:xfrm>
            <a:off x="323640" y="1141920"/>
            <a:ext cx="8496720" cy="35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9000" y="3992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 </a:t>
            </a: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Chamada Inicial (inverterString("caneta")):</a:t>
            </a:r>
            <a:br>
              <a:rPr sz="3000"/>
            </a:b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19000" y="1162440"/>
            <a:ext cx="75052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 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condição a função é chamada com a string "caneta".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if (str.length &lt;= 1) é false, pois a string tem 6 caracteres.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Faz a chamada recursiva para "aneta" (usando str.slice(1)) e irá concatenar "c" (o primeiro caractere) ao resultado.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Segunda Chamada (inverterString("aneta")):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Chama recursivamente com "neta", e concatenará "a" ao resultado.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Terceira Chamada (inverterString("neta")):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Chama recursivamente com "eta", e concatenará "n" ao resultado.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Quarta Chamada (inverterString("eta")):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Chama recursivamente com "ta", e concatenará "e" ao resultado.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Quinta Chamada (inverterString("ta")):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Chama recursivamente com "a", e concatenará "t" ao resultado.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Sexta Chamada (inverterString("a")):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Retorna "a" (caso base).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string final será construída à medida que as chamadas retornam, formando "atenac".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59"/>
              </a:spcBef>
              <a:buNone/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41240" y="30708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Reconstrução da String:</a:t>
            </a:r>
            <a:br>
              <a:rPr sz="3000"/>
            </a:b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41240" y="1211400"/>
            <a:ext cx="7505280" cy="293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Agora que o caso base foi alcançado, as funções começam a retornar, e a string é reconstruída na ordem invertida: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spcBef>
                <a:spcPts val="544"/>
              </a:spcBef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Sexta chamada retorna "a".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Quinta chamada retorna "a" + "t" = "at".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Quarta chamada retorna "at" + "e" = "ate".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Terceira chamada retorna "ate" + "n" = "aten".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Segunda chamada retorna "aten" + "a" = "atena".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Primeira chamada retorna "atena" + "c" = "atenac".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05280">
              <a:lnSpc>
                <a:spcPct val="190000"/>
              </a:lnSpc>
              <a:buClr>
                <a:srgbClr val="242424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pt-BR" sz="1210" strike="noStrike" u="none">
                <a:solidFill>
                  <a:srgbClr val="242424"/>
                </a:solidFill>
                <a:uFillTx/>
                <a:latin typeface="Times New Roman"/>
                <a:ea typeface="Times New Roman"/>
              </a:rPr>
              <a:t>A string invertida final é "atenac", que é a saída.</a:t>
            </a: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90000"/>
              </a:lnSpc>
              <a:spcBef>
                <a:spcPts val="544"/>
              </a:spcBef>
              <a:buNone/>
              <a:tabLst>
                <a:tab algn="l" pos="0"/>
              </a:tabLst>
            </a:pPr>
            <a:endParaRPr b="0" lang="pt-BR" sz="12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2024-12-10T16:40:10Z</dcterms:modified>
  <cp:revision>1</cp:revision>
  <dc:subject/>
  <dc:title/>
</cp:coreProperties>
</file>