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47" r:id="rId3"/>
    <p:sldId id="375" r:id="rId4"/>
    <p:sldId id="359" r:id="rId5"/>
    <p:sldId id="364" r:id="rId6"/>
    <p:sldId id="365" r:id="rId7"/>
    <p:sldId id="383" r:id="rId8"/>
    <p:sldId id="378" r:id="rId9"/>
    <p:sldId id="381" r:id="rId10"/>
    <p:sldId id="382" r:id="rId11"/>
    <p:sldId id="380" r:id="rId12"/>
    <p:sldId id="377" r:id="rId13"/>
    <p:sldId id="367" r:id="rId14"/>
    <p:sldId id="393" r:id="rId15"/>
    <p:sldId id="394" r:id="rId16"/>
    <p:sldId id="400" r:id="rId17"/>
    <p:sldId id="395" r:id="rId18"/>
    <p:sldId id="396" r:id="rId19"/>
    <p:sldId id="397" r:id="rId20"/>
    <p:sldId id="398" r:id="rId21"/>
    <p:sldId id="399" r:id="rId22"/>
    <p:sldId id="392" r:id="rId23"/>
    <p:sldId id="368" r:id="rId24"/>
    <p:sldId id="404" r:id="rId25"/>
    <p:sldId id="369" r:id="rId26"/>
    <p:sldId id="402" r:id="rId27"/>
    <p:sldId id="403" r:id="rId28"/>
    <p:sldId id="372" r:id="rId29"/>
    <p:sldId id="373" r:id="rId30"/>
    <p:sldId id="406" r:id="rId31"/>
    <p:sldId id="407" r:id="rId32"/>
    <p:sldId id="408" r:id="rId33"/>
    <p:sldId id="384" r:id="rId34"/>
    <p:sldId id="385" r:id="rId35"/>
    <p:sldId id="386" r:id="rId36"/>
    <p:sldId id="387" r:id="rId37"/>
    <p:sldId id="388" r:id="rId38"/>
    <p:sldId id="389" r:id="rId39"/>
    <p:sldId id="390" r:id="rId40"/>
    <p:sldId id="391" r:id="rId41"/>
    <p:sldId id="374"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5" autoAdjust="0"/>
    <p:restoredTop sz="93067" autoAdjust="0"/>
  </p:normalViewPr>
  <p:slideViewPr>
    <p:cSldViewPr>
      <p:cViewPr varScale="1">
        <p:scale>
          <a:sx n="63" d="100"/>
          <a:sy n="63" d="100"/>
        </p:scale>
        <p:origin x="-145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62EE8813-A8E1-4DB9-A073-7167192C16C6}" type="slidenum">
              <a:rPr lang="en-US" altLang="zh-CN"/>
              <a:pPr>
                <a:defRPr/>
              </a:pPr>
              <a:t>‹#›</a:t>
            </a:fld>
            <a:endParaRPr lang="en-US" altLang="zh-CN" dirty="0"/>
          </a:p>
        </p:txBody>
      </p:sp>
    </p:spTree>
    <p:extLst>
      <p:ext uri="{BB962C8B-B14F-4D97-AF65-F5344CB8AC3E}">
        <p14:creationId xmlns:p14="http://schemas.microsoft.com/office/powerpoint/2010/main" val="475646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4ACB03A-EDEB-403C-BD12-147C0DA41DCD}" type="slidenum">
              <a:rPr lang="en-US" altLang="zh-CN"/>
              <a:pPr>
                <a:spcBef>
                  <a:spcPct val="0"/>
                </a:spcBef>
              </a:pPr>
              <a:t>1</a:t>
            </a:fld>
            <a:endParaRPr lang="en-US" altLang="zh-CN"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275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p>
            <a:r>
              <a:rPr lang="zh-CN" altLang="en-US" dirty="0"/>
              <a:t>单击此处编辑母版标题样式</a:t>
            </a:r>
          </a:p>
        </p:txBody>
      </p:sp>
    </p:spTree>
    <p:extLst>
      <p:ext uri="{BB962C8B-B14F-4D97-AF65-F5344CB8AC3E}">
        <p14:creationId xmlns:p14="http://schemas.microsoft.com/office/powerpoint/2010/main" val="17453218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8"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baike.baidu.com/view/1087294.htm" TargetMode="External"/><Relationship Id="rId2" Type="http://schemas.openxmlformats.org/officeDocument/2006/relationships/hyperlink" Target="http://baike.baidu.com/view/930.ht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http://dblab.xmu.edu.cn/blog/install-hadoo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p>
        </p:txBody>
      </p:sp>
      <p:sp>
        <p:nvSpPr>
          <p:cNvPr id="2051" name="Rectangle 6"/>
          <p:cNvSpPr>
            <a:spLocks noGrp="1" noChangeArrowheads="1"/>
          </p:cNvSpPr>
          <p:nvPr>
            <p:ph type="title"/>
          </p:nvPr>
        </p:nvSpPr>
        <p:spPr>
          <a:xfrm>
            <a:off x="601663" y="3352800"/>
            <a:ext cx="8229600" cy="1371600"/>
          </a:xfrm>
          <a:noFill/>
        </p:spPr>
        <p:txBody>
          <a:bodyPr/>
          <a:lstStyle/>
          <a:p>
            <a:pPr algn="ctr" eaLnBrk="1" hangingPunct="1"/>
            <a:r>
              <a:rPr lang="en-US" altLang="zh-CN" sz="2800" b="1" dirty="0" smtClean="0">
                <a:solidFill>
                  <a:schemeClr val="tx1"/>
                </a:solidFill>
              </a:rPr>
              <a:t/>
            </a:r>
            <a:br>
              <a:rPr lang="en-US" altLang="zh-CN" sz="2800" b="1" dirty="0" smtClean="0">
                <a:solidFill>
                  <a:schemeClr val="tx1"/>
                </a:solidFill>
              </a:rPr>
            </a:br>
            <a:r>
              <a:rPr lang="zh-CN" altLang="en-US" sz="3600" b="1" smtClean="0">
                <a:solidFill>
                  <a:schemeClr val="tx1"/>
                </a:solidFill>
              </a:rPr>
              <a:t>第</a:t>
            </a:r>
            <a:r>
              <a:rPr lang="en-US" altLang="zh-CN" sz="3600" b="1" dirty="0" smtClean="0">
                <a:solidFill>
                  <a:schemeClr val="tx1"/>
                </a:solidFill>
              </a:rPr>
              <a:t>2</a:t>
            </a:r>
            <a:r>
              <a:rPr lang="zh-CN" altLang="en-US" sz="3600" b="1" smtClean="0">
                <a:solidFill>
                  <a:schemeClr val="tx1"/>
                </a:solidFill>
              </a:rPr>
              <a:t>章 大数据处理架构</a:t>
            </a:r>
            <a:r>
              <a:rPr lang="en-US" altLang="zh-CN" sz="3600" b="1" dirty="0" smtClean="0">
                <a:solidFill>
                  <a:schemeClr val="tx1"/>
                </a:solidFill>
              </a:rPr>
              <a:t>Hadoop</a:t>
            </a:r>
            <a:r>
              <a:rPr lang="en-US" altLang="zh-CN" sz="2800" b="1" dirty="0" smtClean="0">
                <a:solidFill>
                  <a:schemeClr val="tx1"/>
                </a:solidFill>
              </a:rPr>
              <a:t/>
            </a:r>
            <a:br>
              <a:rPr lang="en-US" altLang="zh-CN" sz="2800" b="1" dirty="0" smtClean="0">
                <a:solidFill>
                  <a:schemeClr val="tx1"/>
                </a:solidFill>
              </a:rPr>
            </a:br>
            <a:endParaRPr lang="zh-CN" altLang="en-US" sz="2800" smtClean="0">
              <a:solidFill>
                <a:schemeClr val="tx1"/>
              </a:solidFill>
            </a:endParaRPr>
          </a:p>
        </p:txBody>
      </p:sp>
      <p:sp>
        <p:nvSpPr>
          <p:cNvPr id="2052" name="Oval 7"/>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p>
        </p:txBody>
      </p:sp>
      <p:sp>
        <p:nvSpPr>
          <p:cNvPr id="2054" name="Rectangle 9"/>
          <p:cNvSpPr>
            <a:spLocks noChangeArrowheads="1"/>
          </p:cNvSpPr>
          <p:nvPr/>
        </p:nvSpPr>
        <p:spPr bwMode="auto">
          <a:xfrm>
            <a:off x="0" y="213360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p>
        </p:txBody>
      </p:sp>
      <p:sp>
        <p:nvSpPr>
          <p:cNvPr id="2055" name="Text Box 12"/>
          <p:cNvSpPr txBox="1">
            <a:spLocks noChangeArrowheads="1"/>
          </p:cNvSpPr>
          <p:nvPr/>
        </p:nvSpPr>
        <p:spPr bwMode="auto">
          <a:xfrm>
            <a:off x="1371600" y="616803"/>
            <a:ext cx="693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lang="zh-CN" altLang="en-US" sz="4800" b="1" dirty="0" smtClean="0">
                <a:solidFill>
                  <a:schemeClr val="bg1"/>
                </a:solidFill>
                <a:latin typeface="Times New Roman" pitchFamily="18" charset="0"/>
              </a:rPr>
              <a:t>大数据技术原理与应用</a:t>
            </a:r>
            <a:endParaRPr lang="en-US" altLang="zh-CN" sz="4800" dirty="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noChangeArrowheads="1"/>
          </p:cNvSpPr>
          <p:nvPr>
            <p:ph type="title" idx="10"/>
          </p:nvPr>
        </p:nvSpPr>
        <p:spPr/>
        <p:txBody>
          <a:bodyPr/>
          <a:lstStyle/>
          <a:p>
            <a:r>
              <a:rPr lang="en-US" altLang="zh-CN" dirty="0" smtClean="0"/>
              <a:t>2.1.5 Hadoop</a:t>
            </a:r>
            <a:r>
              <a:rPr lang="zh-CN" altLang="en-US" smtClean="0"/>
              <a:t>各种版本</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77275"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noChangeArrowheads="1"/>
          </p:cNvSpPr>
          <p:nvPr>
            <p:ph type="title" idx="10"/>
          </p:nvPr>
        </p:nvSpPr>
        <p:spPr/>
        <p:txBody>
          <a:bodyPr/>
          <a:lstStyle/>
          <a:p>
            <a:r>
              <a:rPr lang="en-US" altLang="zh-CN" dirty="0" smtClean="0"/>
              <a:t>2.2 Hadoop</a:t>
            </a:r>
            <a:r>
              <a:rPr lang="zh-CN" altLang="en-US" smtClean="0"/>
              <a:t>项目结构</a:t>
            </a:r>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22400"/>
            <a:ext cx="7962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4"/>
          <p:cNvSpPr txBox="1">
            <a:spLocks noChangeArrowheads="1"/>
          </p:cNvSpPr>
          <p:nvPr/>
        </p:nvSpPr>
        <p:spPr bwMode="auto">
          <a:xfrm>
            <a:off x="838200" y="1139825"/>
            <a:ext cx="754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400" dirty="0"/>
              <a:t>Hadoop</a:t>
            </a:r>
            <a:r>
              <a:rPr lang="zh-CN" altLang="en-US" sz="1400"/>
              <a:t>的项目结构不断丰富发展，已经形成一个丰富的</a:t>
            </a:r>
            <a:r>
              <a:rPr lang="en-US" altLang="zh-CN" sz="1400" dirty="0"/>
              <a:t>Hadoop</a:t>
            </a:r>
            <a:r>
              <a:rPr lang="zh-CN" altLang="en-US" sz="1400"/>
              <a:t>生态系统</a:t>
            </a:r>
            <a:endParaRPr lang="en-US" altLang="zh-CN"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noChangeArrowheads="1"/>
          </p:cNvSpPr>
          <p:nvPr>
            <p:ph type="title" idx="10"/>
          </p:nvPr>
        </p:nvSpPr>
        <p:spPr/>
        <p:txBody>
          <a:bodyPr/>
          <a:lstStyle/>
          <a:p>
            <a:r>
              <a:rPr lang="en-US" altLang="zh-CN" dirty="0" smtClean="0"/>
              <a:t>2.2 Hadoop</a:t>
            </a:r>
            <a:r>
              <a:rPr lang="zh-CN" altLang="en-US" smtClean="0"/>
              <a:t>项目结构</a:t>
            </a:r>
          </a:p>
        </p:txBody>
      </p:sp>
      <p:graphicFrame>
        <p:nvGraphicFramePr>
          <p:cNvPr id="5" name="表格 4"/>
          <p:cNvGraphicFramePr>
            <a:graphicFrameLocks noGrp="1"/>
          </p:cNvGraphicFramePr>
          <p:nvPr>
            <p:extLst>
              <p:ext uri="{D42A27DB-BD31-4B8C-83A1-F6EECF244321}">
                <p14:modId xmlns:p14="http://schemas.microsoft.com/office/powerpoint/2010/main" val="1466416732"/>
              </p:ext>
            </p:extLst>
          </p:nvPr>
        </p:nvGraphicFramePr>
        <p:xfrm>
          <a:off x="304800" y="1143000"/>
          <a:ext cx="8610600" cy="5421319"/>
        </p:xfrm>
        <a:graphic>
          <a:graphicData uri="http://schemas.openxmlformats.org/drawingml/2006/table">
            <a:tbl>
              <a:tblPr firstRow="1" bandRow="1">
                <a:tableStyleId>{5C22544A-7EE6-4342-B048-85BDC9FD1C3A}</a:tableStyleId>
              </a:tblPr>
              <a:tblGrid>
                <a:gridCol w="1359016"/>
                <a:gridCol w="7251584"/>
              </a:tblGrid>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组件</a:t>
                      </a:r>
                      <a:endParaRPr lang="en-US" altLang="zh-CN" sz="1400" dirty="0"/>
                    </a:p>
                  </a:txBody>
                  <a:tcPr marT="45708" marB="45708"/>
                </a:tc>
                <a:tc>
                  <a:txBody>
                    <a:bodyPr/>
                    <a:lstStyle/>
                    <a:p>
                      <a:pPr algn="ctr"/>
                      <a:r>
                        <a:rPr lang="zh-CN" altLang="en-US" sz="1400" dirty="0"/>
                        <a:t>功能</a:t>
                      </a:r>
                    </a:p>
                  </a:txBody>
                  <a:tcPr marT="45708" marB="45708"/>
                </a:tc>
              </a:tr>
              <a:tr h="304783">
                <a:tc>
                  <a:txBody>
                    <a:bodyPr/>
                    <a:lstStyle/>
                    <a:p>
                      <a:r>
                        <a:rPr lang="en-US" altLang="zh-CN" sz="1400" dirty="0"/>
                        <a:t>HDFS</a:t>
                      </a:r>
                      <a:endParaRPr lang="zh-CN" altLang="en-US" sz="1400" dirty="0"/>
                    </a:p>
                  </a:txBody>
                  <a:tcPr marT="45708" marB="45708"/>
                </a:tc>
                <a:tc>
                  <a:txBody>
                    <a:bodyPr/>
                    <a:lstStyle/>
                    <a:p>
                      <a:r>
                        <a:rPr lang="zh-CN" altLang="en-US" sz="1400" dirty="0"/>
                        <a:t>分布式文件系统</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MapReduce</a:t>
                      </a:r>
                      <a:endParaRPr lang="zh-CN" altLang="en-US" sz="1400" dirty="0"/>
                    </a:p>
                  </a:txBody>
                  <a:tcPr marT="45708" marB="45708"/>
                </a:tc>
                <a:tc>
                  <a:txBody>
                    <a:bodyPr/>
                    <a:lstStyle/>
                    <a:p>
                      <a:r>
                        <a:rPr lang="zh-CN" altLang="en-US" sz="1400" dirty="0"/>
                        <a:t>分布式并行编程模型</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YARN</a:t>
                      </a:r>
                    </a:p>
                  </a:txBody>
                  <a:tcPr marT="45708" marB="45708"/>
                </a:tc>
                <a:tc>
                  <a:txBody>
                    <a:bodyPr/>
                    <a:lstStyle/>
                    <a:p>
                      <a:r>
                        <a:rPr lang="zh-CN" altLang="en-US" sz="1400" dirty="0"/>
                        <a:t>资源管理和调度器</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Tez</a:t>
                      </a:r>
                    </a:p>
                  </a:txBody>
                  <a:tcPr marT="45708" marB="45708"/>
                </a:tc>
                <a:tc>
                  <a:txBody>
                    <a:bodyPr/>
                    <a:lstStyle/>
                    <a:p>
                      <a:r>
                        <a:rPr lang="zh-CN" altLang="en-US" sz="1400" dirty="0"/>
                        <a:t>运行在</a:t>
                      </a:r>
                      <a:r>
                        <a:rPr lang="en-US" altLang="zh-CN" sz="1400" dirty="0"/>
                        <a:t>YARN</a:t>
                      </a:r>
                      <a:r>
                        <a:rPr lang="zh-CN" altLang="en-US" sz="1400" dirty="0"/>
                        <a:t>之上的下一代</a:t>
                      </a:r>
                      <a:r>
                        <a:rPr lang="en-US" altLang="zh-CN" sz="1400" dirty="0"/>
                        <a:t>Hadoop</a:t>
                      </a:r>
                      <a:r>
                        <a:rPr lang="zh-CN" altLang="en-US" sz="1400" dirty="0"/>
                        <a:t>查询处理框架</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Hive</a:t>
                      </a:r>
                    </a:p>
                  </a:txBody>
                  <a:tcPr marT="45708" marB="45708"/>
                </a:tc>
                <a:tc>
                  <a:txBody>
                    <a:bodyPr/>
                    <a:lstStyle/>
                    <a:p>
                      <a:r>
                        <a:rPr lang="en-US" altLang="zh-CN" sz="1400" dirty="0"/>
                        <a:t>Hadoop</a:t>
                      </a:r>
                      <a:r>
                        <a:rPr lang="zh-CN" altLang="en-US" sz="1400" dirty="0"/>
                        <a:t>上的数据仓库</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HBase</a:t>
                      </a:r>
                    </a:p>
                  </a:txBody>
                  <a:tcPr marT="45708" marB="45708"/>
                </a:tc>
                <a:tc>
                  <a:txBody>
                    <a:bodyPr/>
                    <a:lstStyle/>
                    <a:p>
                      <a:r>
                        <a:rPr lang="en-US" altLang="zh-CN" sz="1400" dirty="0"/>
                        <a:t>Hadoop</a:t>
                      </a:r>
                      <a:r>
                        <a:rPr lang="zh-CN" altLang="en-US" sz="1400" dirty="0"/>
                        <a:t>上的非关系型的分布式数据库</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Pig</a:t>
                      </a:r>
                    </a:p>
                  </a:txBody>
                  <a:tcPr marT="45708" marB="45708"/>
                </a:tc>
                <a:tc>
                  <a:txBody>
                    <a:bodyPr/>
                    <a:lstStyle/>
                    <a:p>
                      <a:r>
                        <a:rPr lang="zh-CN" altLang="en-US" sz="1400" dirty="0"/>
                        <a:t>一个基于</a:t>
                      </a:r>
                      <a:r>
                        <a:rPr lang="en-US" altLang="zh-CN" sz="1400" dirty="0"/>
                        <a:t>Hadoop</a:t>
                      </a:r>
                      <a:r>
                        <a:rPr lang="zh-CN" altLang="en-US" sz="1400" dirty="0"/>
                        <a:t>的大规模数据分析平台，提供类似</a:t>
                      </a:r>
                      <a:r>
                        <a:rPr lang="en-US" altLang="zh-CN" sz="1400" dirty="0"/>
                        <a:t>SQL</a:t>
                      </a:r>
                      <a:r>
                        <a:rPr lang="zh-CN" altLang="en-US" sz="1400" dirty="0"/>
                        <a:t>的查询语言</a:t>
                      </a:r>
                      <a:r>
                        <a:rPr lang="en-US" altLang="zh-CN" sz="1400" dirty="0"/>
                        <a:t>Pig Latin</a:t>
                      </a:r>
                      <a:endParaRPr lang="zh-CN" altLang="en-US" sz="1400" dirty="0"/>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Sqoop</a:t>
                      </a:r>
                    </a:p>
                  </a:txBody>
                  <a:tcPr marT="45708" marB="45708"/>
                </a:tc>
                <a:tc>
                  <a:txBody>
                    <a:bodyPr/>
                    <a:lstStyle/>
                    <a:p>
                      <a:r>
                        <a:rPr lang="zh-CN" altLang="en-US" sz="1400" dirty="0"/>
                        <a:t>用于在</a:t>
                      </a:r>
                      <a:r>
                        <a:rPr lang="en-US" altLang="zh-CN" sz="1400" dirty="0"/>
                        <a:t>Hadoop</a:t>
                      </a:r>
                      <a:r>
                        <a:rPr lang="zh-CN" altLang="en-US" sz="1400" dirty="0"/>
                        <a:t>与传统数据库之间进行数据传递</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Oozie</a:t>
                      </a:r>
                    </a:p>
                  </a:txBody>
                  <a:tcPr marT="45708" marB="45708"/>
                </a:tc>
                <a:tc>
                  <a:txBody>
                    <a:bodyPr/>
                    <a:lstStyle/>
                    <a:p>
                      <a:r>
                        <a:rPr lang="en-US" altLang="zh-CN" sz="1400" dirty="0"/>
                        <a:t>Hadoop</a:t>
                      </a:r>
                      <a:r>
                        <a:rPr lang="zh-CN" altLang="en-US" sz="1400" dirty="0"/>
                        <a:t>上的工作流管理系统</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Zookeeper</a:t>
                      </a:r>
                    </a:p>
                  </a:txBody>
                  <a:tcPr marT="45708" marB="45708"/>
                </a:tc>
                <a:tc>
                  <a:txBody>
                    <a:bodyPr/>
                    <a:lstStyle/>
                    <a:p>
                      <a:r>
                        <a:rPr lang="zh-CN" altLang="en-US" sz="1400" dirty="0"/>
                        <a:t>提供分布式协调一致性服务</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Storm</a:t>
                      </a:r>
                    </a:p>
                  </a:txBody>
                  <a:tcPr marT="45708" marB="45708"/>
                </a:tc>
                <a:tc>
                  <a:txBody>
                    <a:bodyPr/>
                    <a:lstStyle/>
                    <a:p>
                      <a:r>
                        <a:rPr lang="zh-CN" altLang="en-US" sz="1400" dirty="0"/>
                        <a:t>流计算框架</a:t>
                      </a:r>
                    </a:p>
                  </a:txBody>
                  <a:tcPr marT="45708" marB="45708"/>
                </a:tc>
              </a:tr>
              <a:tr h="422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Flume</a:t>
                      </a:r>
                    </a:p>
                  </a:txBody>
                  <a:tcPr marT="45708" marB="45708"/>
                </a:tc>
                <a:tc>
                  <a:txBody>
                    <a:bodyPr/>
                    <a:lstStyle/>
                    <a:p>
                      <a:r>
                        <a:rPr lang="zh-CN" altLang="en-US" sz="1400" dirty="0"/>
                        <a:t>一个高可用的，高可靠的，分布式的海量日志采集、聚合和传输的系统</a:t>
                      </a:r>
                    </a:p>
                  </a:txBody>
                  <a:tcPr marT="45708" marB="45708"/>
                </a:tc>
              </a:tr>
              <a:tr h="518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Ambari</a:t>
                      </a:r>
                    </a:p>
                  </a:txBody>
                  <a:tcPr marT="45708" marB="45708"/>
                </a:tc>
                <a:tc>
                  <a:txBody>
                    <a:bodyPr/>
                    <a:lstStyle/>
                    <a:p>
                      <a:r>
                        <a:rPr lang="en-US" altLang="zh-CN" sz="1400" dirty="0"/>
                        <a:t>Hadoop</a:t>
                      </a:r>
                      <a:r>
                        <a:rPr lang="zh-CN" altLang="en-US" sz="1400" dirty="0"/>
                        <a:t>快速部署工具，支持</a:t>
                      </a:r>
                      <a:r>
                        <a:rPr lang="en-US" altLang="zh-CN" sz="1400" dirty="0"/>
                        <a:t>Apache Hadoop</a:t>
                      </a:r>
                      <a:r>
                        <a:rPr lang="zh-CN" altLang="en-US" sz="1400" dirty="0"/>
                        <a:t>集群的供应、管理和监控</a:t>
                      </a:r>
                      <a:endParaRPr lang="en-US" altLang="zh-CN" sz="1400" dirty="0"/>
                    </a:p>
                    <a:p>
                      <a:endParaRPr lang="zh-CN" altLang="en-US" sz="1400" dirty="0"/>
                    </a:p>
                  </a:txBody>
                  <a:tcPr marT="45708" marB="45708"/>
                </a:tc>
              </a:tr>
              <a:tr h="518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Kafka</a:t>
                      </a:r>
                    </a:p>
                  </a:txBody>
                  <a:tcPr marT="45708" marB="45708"/>
                </a:tc>
                <a:tc>
                  <a:txBody>
                    <a:bodyPr/>
                    <a:lstStyle/>
                    <a:p>
                      <a:r>
                        <a:rPr lang="zh-CN" altLang="en-US" sz="1400" dirty="0"/>
                        <a:t>一种高吞吐量的分布式发布订阅消息系统，可以处理消费者规模的网站中的所有动作流数据</a:t>
                      </a:r>
                    </a:p>
                  </a:txBody>
                  <a:tcPr marT="45708" marB="45708"/>
                </a:tc>
              </a:tr>
              <a:tr h="30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Spark</a:t>
                      </a:r>
                    </a:p>
                  </a:txBody>
                  <a:tcPr marT="45708" marB="45708"/>
                </a:tc>
                <a:tc>
                  <a:txBody>
                    <a:bodyPr/>
                    <a:lstStyle/>
                    <a:p>
                      <a:r>
                        <a:rPr lang="zh-CN" altLang="en-US" sz="1400" kern="1200" dirty="0">
                          <a:solidFill>
                            <a:schemeClr val="dk1"/>
                          </a:solidFill>
                          <a:latin typeface="+mn-lt"/>
                          <a:ea typeface="+mn-ea"/>
                          <a:cs typeface="+mn-cs"/>
                        </a:rPr>
                        <a:t>类似于</a:t>
                      </a:r>
                      <a:r>
                        <a:rPr lang="en-US" altLang="zh-CN" sz="1400" kern="1200" dirty="0">
                          <a:solidFill>
                            <a:schemeClr val="dk1"/>
                          </a:solidFill>
                          <a:latin typeface="+mn-lt"/>
                          <a:ea typeface="+mn-ea"/>
                          <a:cs typeface="+mn-cs"/>
                        </a:rPr>
                        <a:t>Hadoop MapReduce</a:t>
                      </a:r>
                      <a:r>
                        <a:rPr lang="zh-CN" altLang="en-US" sz="1400" kern="1200" dirty="0">
                          <a:solidFill>
                            <a:schemeClr val="dk1"/>
                          </a:solidFill>
                          <a:latin typeface="+mn-lt"/>
                          <a:ea typeface="+mn-ea"/>
                          <a:cs typeface="+mn-cs"/>
                        </a:rPr>
                        <a:t>的通用并行框架</a:t>
                      </a:r>
                    </a:p>
                  </a:txBody>
                  <a:tcPr marT="45708" marB="45708"/>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smtClean="0"/>
              <a:t>2.3	Hadoop</a:t>
            </a:r>
            <a:r>
              <a:rPr lang="zh-CN" altLang="en-US" smtClean="0"/>
              <a:t>的安装与使用</a:t>
            </a:r>
          </a:p>
        </p:txBody>
      </p:sp>
      <p:sp>
        <p:nvSpPr>
          <p:cNvPr id="16387" name="TextBox 5"/>
          <p:cNvSpPr txBox="1">
            <a:spLocks noChangeArrowheads="1"/>
          </p:cNvSpPr>
          <p:nvPr/>
        </p:nvSpPr>
        <p:spPr bwMode="auto">
          <a:xfrm>
            <a:off x="914400" y="2133600"/>
            <a:ext cx="5702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800" dirty="0"/>
              <a:t>2.3.1 Hadoop</a:t>
            </a:r>
            <a:r>
              <a:rPr lang="zh-CN" altLang="en-US" sz="2800"/>
              <a:t>安装之前的预备知识</a:t>
            </a:r>
            <a:endParaRPr lang="en-US" altLang="zh-CN" sz="2800" dirty="0"/>
          </a:p>
          <a:p>
            <a:pPr eaLnBrk="1" hangingPunct="1">
              <a:spcBef>
                <a:spcPct val="0"/>
              </a:spcBef>
            </a:pPr>
            <a:r>
              <a:rPr lang="en-US" altLang="zh-CN" sz="2800" dirty="0"/>
              <a:t>2.3.2 </a:t>
            </a:r>
            <a:r>
              <a:rPr lang="zh-CN" altLang="en-US" sz="2800"/>
              <a:t>安装</a:t>
            </a:r>
            <a:r>
              <a:rPr lang="en-US" altLang="zh-CN" sz="2800" dirty="0"/>
              <a:t>Linux</a:t>
            </a:r>
            <a:r>
              <a:rPr lang="zh-CN" altLang="en-US" sz="2800"/>
              <a:t>虚拟机</a:t>
            </a:r>
            <a:endParaRPr lang="en-US" altLang="zh-CN" sz="2800" dirty="0"/>
          </a:p>
          <a:p>
            <a:pPr eaLnBrk="1" hangingPunct="1">
              <a:spcBef>
                <a:spcPct val="0"/>
              </a:spcBef>
            </a:pPr>
            <a:r>
              <a:rPr lang="en-US" altLang="zh-CN" sz="2800" dirty="0"/>
              <a:t>2.3.3 </a:t>
            </a:r>
            <a:r>
              <a:rPr lang="zh-CN" altLang="en-US" sz="2800"/>
              <a:t>安装双操作系统</a:t>
            </a:r>
            <a:endParaRPr lang="en-US" altLang="zh-CN" sz="2800" dirty="0"/>
          </a:p>
          <a:p>
            <a:pPr eaLnBrk="1" hangingPunct="1">
              <a:spcBef>
                <a:spcPct val="0"/>
              </a:spcBef>
            </a:pPr>
            <a:r>
              <a:rPr lang="en-US" altLang="zh-CN" sz="2800" dirty="0"/>
              <a:t>2.3.4 </a:t>
            </a:r>
            <a:r>
              <a:rPr lang="zh-CN" altLang="en-US" sz="2800"/>
              <a:t>详解</a:t>
            </a:r>
            <a:r>
              <a:rPr lang="en-US" altLang="zh-CN" sz="2800" dirty="0"/>
              <a:t>Hadoop</a:t>
            </a:r>
            <a:r>
              <a:rPr lang="zh-CN" altLang="en-US" sz="2800"/>
              <a:t>的安装与使用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noChangeArrowheads="1"/>
          </p:cNvSpPr>
          <p:nvPr>
            <p:ph type="title" idx="10"/>
          </p:nvPr>
        </p:nvSpPr>
        <p:spPr/>
        <p:txBody>
          <a:bodyPr/>
          <a:lstStyle/>
          <a:p>
            <a:r>
              <a:rPr lang="en-US" altLang="zh-CN" dirty="0" smtClean="0"/>
              <a:t>2.3.1 Hadoop</a:t>
            </a:r>
            <a:r>
              <a:rPr lang="zh-CN" altLang="en-US" smtClean="0"/>
              <a:t>安装之前的预备知识</a:t>
            </a:r>
          </a:p>
        </p:txBody>
      </p:sp>
      <p:sp>
        <p:nvSpPr>
          <p:cNvPr id="17411" name="TextBox 3"/>
          <p:cNvSpPr txBox="1">
            <a:spLocks noChangeArrowheads="1"/>
          </p:cNvSpPr>
          <p:nvPr/>
        </p:nvSpPr>
        <p:spPr bwMode="auto">
          <a:xfrm>
            <a:off x="685800" y="1219200"/>
            <a:ext cx="28600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dirty="0"/>
              <a:t>（一）</a:t>
            </a:r>
            <a:r>
              <a:rPr lang="en-US" altLang="zh-CN" sz="2400" b="1" dirty="0"/>
              <a:t>Linux</a:t>
            </a:r>
            <a:r>
              <a:rPr lang="zh-CN" altLang="en-US" sz="2400" b="1" dirty="0"/>
              <a:t>的选择</a:t>
            </a:r>
            <a:endParaRPr lang="en-US" altLang="zh-CN" sz="2400" b="1" dirty="0"/>
          </a:p>
          <a:p>
            <a:pPr eaLnBrk="1" hangingPunct="1">
              <a:spcBef>
                <a:spcPct val="0"/>
              </a:spcBef>
              <a:buFontTx/>
              <a:buNone/>
            </a:pPr>
            <a:endParaRPr lang="zh-CN" altLang="en-US" sz="2400" b="1" dirty="0"/>
          </a:p>
        </p:txBody>
      </p:sp>
      <p:sp>
        <p:nvSpPr>
          <p:cNvPr id="17412" name="矩形 3"/>
          <p:cNvSpPr>
            <a:spLocks noChangeArrowheads="1"/>
          </p:cNvSpPr>
          <p:nvPr/>
        </p:nvSpPr>
        <p:spPr bwMode="auto">
          <a:xfrm>
            <a:off x="685800" y="1905000"/>
            <a:ext cx="7924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dirty="0"/>
              <a:t>（</a:t>
            </a:r>
            <a:r>
              <a:rPr lang="en-US" altLang="zh-CN" sz="2400" dirty="0"/>
              <a:t>1</a:t>
            </a:r>
            <a:r>
              <a:rPr lang="zh-CN" altLang="en-US" sz="2400" dirty="0"/>
              <a:t>）选择哪个</a:t>
            </a:r>
            <a:r>
              <a:rPr lang="en-US" altLang="zh-CN" sz="2400" dirty="0"/>
              <a:t>Linux</a:t>
            </a:r>
            <a:r>
              <a:rPr lang="zh-CN" altLang="en-US" sz="2400" dirty="0"/>
              <a:t>发行版？</a:t>
            </a:r>
            <a:endParaRPr lang="en-US" altLang="zh-CN" sz="2400" dirty="0"/>
          </a:p>
          <a:p>
            <a:pPr eaLnBrk="1" hangingPunct="1">
              <a:spcBef>
                <a:spcPct val="0"/>
              </a:spcBef>
            </a:pPr>
            <a:r>
              <a:rPr lang="zh-CN" altLang="en-US" sz="2400" dirty="0"/>
              <a:t>在</a:t>
            </a:r>
            <a:r>
              <a:rPr lang="en-US" altLang="zh-CN" sz="2400" dirty="0"/>
              <a:t>Linux</a:t>
            </a:r>
            <a:r>
              <a:rPr lang="zh-CN" altLang="en-US" sz="2400" dirty="0"/>
              <a:t>系统各个发行版中，</a:t>
            </a:r>
            <a:r>
              <a:rPr lang="en-US" altLang="zh-CN" sz="2400" dirty="0"/>
              <a:t>CentOS</a:t>
            </a:r>
            <a:r>
              <a:rPr lang="zh-CN" altLang="en-US" sz="2400" dirty="0"/>
              <a:t>系统和</a:t>
            </a:r>
            <a:r>
              <a:rPr lang="en-US" altLang="zh-CN" sz="2400" dirty="0"/>
              <a:t>Ubuntu</a:t>
            </a:r>
            <a:r>
              <a:rPr lang="zh-CN" altLang="en-US" sz="2400" dirty="0"/>
              <a:t>系统在服务端和桌面端使用占比最高，网络上资料最是齐全，所以建议使用</a:t>
            </a:r>
            <a:r>
              <a:rPr lang="en-US" altLang="zh-CN" sz="2400" dirty="0"/>
              <a:t>CentOS </a:t>
            </a:r>
            <a:r>
              <a:rPr lang="zh-CN" altLang="en-US" sz="2400" dirty="0"/>
              <a:t>或</a:t>
            </a:r>
            <a:r>
              <a:rPr lang="en-US" altLang="zh-CN" sz="2400" dirty="0"/>
              <a:t>Ubuntu</a:t>
            </a:r>
          </a:p>
          <a:p>
            <a:pPr eaLnBrk="1" hangingPunct="1">
              <a:spcBef>
                <a:spcPct val="0"/>
              </a:spcBef>
            </a:pPr>
            <a:r>
              <a:rPr lang="zh-CN" altLang="en-US" sz="2400" dirty="0"/>
              <a:t>在学习</a:t>
            </a:r>
            <a:r>
              <a:rPr lang="en-US" altLang="zh-CN" sz="2400" dirty="0"/>
              <a:t>Hadoop</a:t>
            </a:r>
            <a:r>
              <a:rPr lang="zh-CN" altLang="en-US" sz="2400" dirty="0"/>
              <a:t>方面，虽然两个系统没有多大区别，但是推荐使用</a:t>
            </a:r>
            <a:r>
              <a:rPr lang="en-US" altLang="zh-CN" sz="2400" dirty="0"/>
              <a:t>Ubuntu</a:t>
            </a:r>
            <a:r>
              <a:rPr lang="zh-CN" altLang="en-US" sz="2400" dirty="0" smtClean="0"/>
              <a:t>操作系统</a:t>
            </a:r>
            <a:endParaRPr lang="en-US" altLang="zh-CN" sz="2400" dirty="0" smtClean="0"/>
          </a:p>
          <a:p>
            <a:pPr eaLnBrk="1" hangingPunct="1">
              <a:spcBef>
                <a:spcPct val="0"/>
              </a:spcBef>
              <a:buNone/>
            </a:pPr>
            <a:endParaRPr lang="en-US" altLang="zh-CN" sz="2400" dirty="0"/>
          </a:p>
          <a:p>
            <a:pPr eaLnBrk="1" hangingPunct="1">
              <a:spcBef>
                <a:spcPct val="0"/>
              </a:spcBef>
              <a:buFontTx/>
              <a:buNone/>
            </a:pPr>
            <a:r>
              <a:rPr lang="zh-CN" altLang="en-US" sz="2400" dirty="0"/>
              <a:t>（</a:t>
            </a:r>
            <a:r>
              <a:rPr lang="en-US" altLang="zh-CN" sz="2400" dirty="0"/>
              <a:t>2</a:t>
            </a:r>
            <a:r>
              <a:rPr lang="zh-CN" altLang="en-US" sz="2400" dirty="0"/>
              <a:t>）选择</a:t>
            </a:r>
            <a:r>
              <a:rPr lang="en-US" altLang="zh-CN" sz="2400" dirty="0"/>
              <a:t>32</a:t>
            </a:r>
            <a:r>
              <a:rPr lang="zh-CN" altLang="en-US" sz="2400" dirty="0"/>
              <a:t>位还是</a:t>
            </a:r>
            <a:r>
              <a:rPr lang="en-US" altLang="zh-CN" sz="2400" dirty="0"/>
              <a:t>64</a:t>
            </a:r>
            <a:r>
              <a:rPr lang="zh-CN" altLang="en-US" sz="2400" dirty="0"/>
              <a:t>位？</a:t>
            </a:r>
            <a:endParaRPr lang="en-US" altLang="zh-CN" sz="2400" dirty="0"/>
          </a:p>
          <a:p>
            <a:pPr eaLnBrk="1" hangingPunct="1">
              <a:spcBef>
                <a:spcPct val="0"/>
              </a:spcBef>
            </a:pPr>
            <a:r>
              <a:rPr lang="zh-CN" altLang="en-US" sz="2400" dirty="0"/>
              <a:t>如果电脑比较老或者内存小于</a:t>
            </a:r>
            <a:r>
              <a:rPr lang="en-US" altLang="zh-CN" sz="2400" dirty="0"/>
              <a:t>2G</a:t>
            </a:r>
            <a:r>
              <a:rPr lang="zh-CN" altLang="en-US" sz="2400" dirty="0"/>
              <a:t>，那么建议选择</a:t>
            </a:r>
            <a:r>
              <a:rPr lang="en-US" altLang="zh-CN" sz="2400" dirty="0"/>
              <a:t>32</a:t>
            </a:r>
            <a:r>
              <a:rPr lang="zh-CN" altLang="en-US" sz="2400" dirty="0"/>
              <a:t>位系统版本的</a:t>
            </a:r>
            <a:r>
              <a:rPr lang="en-US" altLang="zh-CN" sz="2400" dirty="0"/>
              <a:t>Linux</a:t>
            </a:r>
          </a:p>
          <a:p>
            <a:pPr eaLnBrk="1" hangingPunct="1">
              <a:spcBef>
                <a:spcPct val="0"/>
              </a:spcBef>
            </a:pPr>
            <a:r>
              <a:rPr lang="zh-CN" altLang="en-US" sz="2400" dirty="0"/>
              <a:t>如果内存大于</a:t>
            </a:r>
            <a:r>
              <a:rPr lang="en-US" altLang="zh-CN" sz="2400" dirty="0"/>
              <a:t>4G</a:t>
            </a:r>
            <a:r>
              <a:rPr lang="zh-CN" altLang="en-US" sz="2400" dirty="0"/>
              <a:t>，那么建议选择</a:t>
            </a:r>
            <a:r>
              <a:rPr lang="en-US" altLang="zh-CN" sz="2400" dirty="0"/>
              <a:t>64</a:t>
            </a:r>
            <a:r>
              <a:rPr lang="zh-CN" altLang="en-US" sz="2400" dirty="0"/>
              <a:t>位系统版本的</a:t>
            </a:r>
            <a:r>
              <a:rPr lang="en-US" altLang="zh-CN" sz="2400" dirty="0"/>
              <a:t>Linux</a:t>
            </a:r>
          </a:p>
          <a:p>
            <a:pPr eaLnBrk="1" hangingPunct="1">
              <a:spcBef>
                <a:spcPct val="0"/>
              </a:spcBef>
            </a:pP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noChangeArrowheads="1"/>
          </p:cNvSpPr>
          <p:nvPr>
            <p:ph type="title" idx="10"/>
          </p:nvPr>
        </p:nvSpPr>
        <p:spPr/>
        <p:txBody>
          <a:bodyPr/>
          <a:lstStyle/>
          <a:p>
            <a:r>
              <a:rPr lang="en-US" altLang="zh-CN" dirty="0" smtClean="0"/>
              <a:t>2.3.1 Hadoop</a:t>
            </a:r>
            <a:r>
              <a:rPr lang="zh-CN" altLang="en-US" smtClean="0"/>
              <a:t>安装之前的预备知识</a:t>
            </a:r>
          </a:p>
        </p:txBody>
      </p:sp>
      <p:sp>
        <p:nvSpPr>
          <p:cNvPr id="18435" name="TextBox 3"/>
          <p:cNvSpPr txBox="1">
            <a:spLocks noChangeArrowheads="1"/>
          </p:cNvSpPr>
          <p:nvPr/>
        </p:nvSpPr>
        <p:spPr bwMode="auto">
          <a:xfrm>
            <a:off x="685800" y="1295400"/>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dirty="0"/>
              <a:t>（二）系统安装方式：选择虚拟机安装还是双系统安装</a:t>
            </a:r>
            <a:endParaRPr lang="en-US" altLang="zh-CN" sz="2400" b="1" dirty="0"/>
          </a:p>
          <a:p>
            <a:pPr eaLnBrk="1" hangingPunct="1">
              <a:spcBef>
                <a:spcPct val="0"/>
              </a:spcBef>
              <a:buFontTx/>
              <a:buNone/>
            </a:pPr>
            <a:endParaRPr lang="en-US" altLang="zh-CN" sz="2400" dirty="0"/>
          </a:p>
          <a:p>
            <a:pPr eaLnBrk="1" hangingPunct="1">
              <a:spcBef>
                <a:spcPct val="0"/>
              </a:spcBef>
              <a:buFontTx/>
              <a:buNone/>
            </a:pPr>
            <a:endParaRPr lang="zh-CN" altLang="en-US" sz="2400" dirty="0"/>
          </a:p>
        </p:txBody>
      </p:sp>
      <p:sp>
        <p:nvSpPr>
          <p:cNvPr id="18436" name="矩形 4"/>
          <p:cNvSpPr>
            <a:spLocks noChangeArrowheads="1"/>
          </p:cNvSpPr>
          <p:nvPr/>
        </p:nvSpPr>
        <p:spPr bwMode="auto">
          <a:xfrm>
            <a:off x="609600" y="2495550"/>
            <a:ext cx="8153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）建议</a:t>
            </a:r>
            <a:r>
              <a:rPr lang="zh-CN" altLang="en-US" sz="2400" dirty="0"/>
              <a:t>电脑比较新或者配置内存</a:t>
            </a:r>
            <a:r>
              <a:rPr lang="en-US" altLang="zh-CN" sz="2400" dirty="0"/>
              <a:t>4G</a:t>
            </a:r>
            <a:r>
              <a:rPr lang="zh-CN" altLang="en-US" sz="2400" dirty="0"/>
              <a:t>以上的电脑可以选择虚拟机</a:t>
            </a:r>
            <a:r>
              <a:rPr lang="zh-CN" altLang="en-US" sz="2400" dirty="0" smtClean="0"/>
              <a:t>安装</a:t>
            </a:r>
            <a:endParaRPr lang="en-US" altLang="zh-CN" sz="2400" dirty="0" smtClean="0"/>
          </a:p>
          <a:p>
            <a:pPr eaLnBrk="1" hangingPunct="1">
              <a:spcBef>
                <a:spcPct val="0"/>
              </a:spcBef>
              <a:buNone/>
            </a:pPr>
            <a:endParaRPr lang="en-US" altLang="zh-CN" sz="2400" dirty="0"/>
          </a:p>
          <a:p>
            <a:pPr eaLnBrk="1" hangingPunct="1">
              <a:spcBef>
                <a:spcPct val="0"/>
              </a:spcBef>
              <a:buNone/>
            </a:pPr>
            <a:r>
              <a:rPr lang="zh-CN" altLang="en-US" sz="2400" dirty="0" smtClean="0"/>
              <a:t>（</a:t>
            </a:r>
            <a:r>
              <a:rPr lang="en-US" altLang="zh-CN" sz="2400" dirty="0" smtClean="0"/>
              <a:t>2</a:t>
            </a:r>
            <a:r>
              <a:rPr lang="zh-CN" altLang="en-US" sz="2400" dirty="0" smtClean="0"/>
              <a:t>）电脑</a:t>
            </a:r>
            <a:r>
              <a:rPr lang="zh-CN" altLang="en-US" sz="2400" dirty="0"/>
              <a:t>较旧或配置内存小于等于</a:t>
            </a:r>
            <a:r>
              <a:rPr lang="en-US" altLang="zh-CN" sz="2400" dirty="0"/>
              <a:t>4G</a:t>
            </a:r>
            <a:r>
              <a:rPr lang="zh-CN" altLang="en-US" sz="2400" dirty="0"/>
              <a:t>的电脑强烈建议选择双系统安装，否则，在配置较低的计算机上运行</a:t>
            </a:r>
            <a:r>
              <a:rPr lang="en-US" altLang="zh-CN" sz="2400" dirty="0"/>
              <a:t>LInux</a:t>
            </a:r>
            <a:r>
              <a:rPr lang="zh-CN" altLang="en-US" sz="2400" dirty="0"/>
              <a:t>虚拟机，系统运行速度会非常</a:t>
            </a:r>
            <a:r>
              <a:rPr lang="zh-CN" altLang="en-US" sz="2400" dirty="0" smtClean="0"/>
              <a:t>慢</a:t>
            </a:r>
            <a:endParaRPr lang="en-US" altLang="zh-CN" sz="2400" dirty="0" smtClean="0"/>
          </a:p>
          <a:p>
            <a:pPr eaLnBrk="1" hangingPunct="1">
              <a:spcBef>
                <a:spcPct val="0"/>
              </a:spcBef>
              <a:buNone/>
            </a:pPr>
            <a:endParaRPr lang="en-US" altLang="zh-C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noChangeArrowheads="1"/>
          </p:cNvSpPr>
          <p:nvPr>
            <p:ph type="title" idx="10"/>
          </p:nvPr>
        </p:nvSpPr>
        <p:spPr/>
        <p:txBody>
          <a:bodyPr/>
          <a:lstStyle/>
          <a:p>
            <a:r>
              <a:rPr lang="en-US" altLang="zh-CN" dirty="0" smtClean="0"/>
              <a:t>2.3.1 Hadoop</a:t>
            </a:r>
            <a:r>
              <a:rPr lang="zh-CN" altLang="en-US" smtClean="0"/>
              <a:t>安装之前的预备知识</a:t>
            </a:r>
          </a:p>
        </p:txBody>
      </p:sp>
      <p:sp>
        <p:nvSpPr>
          <p:cNvPr id="19459" name="TextBox 3"/>
          <p:cNvSpPr txBox="1">
            <a:spLocks noChangeArrowheads="1"/>
          </p:cNvSpPr>
          <p:nvPr/>
        </p:nvSpPr>
        <p:spPr bwMode="auto">
          <a:xfrm>
            <a:off x="304800" y="1295400"/>
            <a:ext cx="86106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dirty="0"/>
              <a:t>（三）关于</a:t>
            </a:r>
            <a:r>
              <a:rPr lang="en-US" altLang="zh-CN" sz="2000" dirty="0"/>
              <a:t>Linux</a:t>
            </a:r>
            <a:r>
              <a:rPr lang="zh-CN" altLang="en-US" sz="2000" dirty="0"/>
              <a:t>的一些基础</a:t>
            </a:r>
            <a:r>
              <a:rPr lang="zh-CN" altLang="en-US" sz="2000" dirty="0" smtClean="0"/>
              <a:t>知识</a:t>
            </a:r>
            <a:endParaRPr lang="en-US" altLang="zh-CN" sz="2000" dirty="0" smtClean="0"/>
          </a:p>
          <a:p>
            <a:pPr eaLnBrk="1" hangingPunct="1">
              <a:spcBef>
                <a:spcPct val="0"/>
              </a:spcBef>
              <a:buFontTx/>
              <a:buNone/>
            </a:pPr>
            <a:endParaRPr lang="en-US" altLang="zh-CN" sz="2000" dirty="0"/>
          </a:p>
          <a:p>
            <a:pPr eaLnBrk="1" hangingPunct="1">
              <a:spcBef>
                <a:spcPct val="0"/>
              </a:spcBef>
              <a:buNone/>
            </a:pPr>
            <a:r>
              <a:rPr lang="zh-CN" altLang="en-US" sz="2000" dirty="0" smtClean="0"/>
              <a:t>（</a:t>
            </a:r>
            <a:r>
              <a:rPr lang="en-US" altLang="zh-CN" sz="2000" dirty="0" smtClean="0"/>
              <a:t>1</a:t>
            </a:r>
            <a:r>
              <a:rPr lang="zh-CN" altLang="en-US" sz="2000" dirty="0" smtClean="0"/>
              <a:t>）</a:t>
            </a:r>
            <a:r>
              <a:rPr lang="en-US" altLang="zh-CN" sz="2000" dirty="0" smtClean="0"/>
              <a:t>Shell</a:t>
            </a:r>
            <a:r>
              <a:rPr lang="zh-CN" altLang="en-US" sz="2000" dirty="0"/>
              <a:t>：</a:t>
            </a:r>
            <a:r>
              <a:rPr lang="zh-CN" altLang="en-US" sz="2000" dirty="0" smtClean="0"/>
              <a:t>是</a:t>
            </a:r>
            <a:r>
              <a:rPr lang="zh-CN" altLang="en-US" sz="2000" dirty="0"/>
              <a:t>指“提供使用者使用界面”的软件（命令解析器），类似于</a:t>
            </a:r>
            <a:r>
              <a:rPr lang="en-US" altLang="zh-CN" sz="2000" dirty="0"/>
              <a:t>DOS</a:t>
            </a:r>
            <a:r>
              <a:rPr lang="zh-CN" altLang="en-US" sz="2000" dirty="0"/>
              <a:t>下的</a:t>
            </a:r>
            <a:r>
              <a:rPr lang="en-US" altLang="zh-CN" sz="2000" dirty="0"/>
              <a:t>command</a:t>
            </a:r>
            <a:r>
              <a:rPr lang="zh-CN" altLang="en-US" sz="2000" dirty="0"/>
              <a:t>和后来的</a:t>
            </a:r>
            <a:r>
              <a:rPr lang="en-US" altLang="zh-CN" sz="2000" dirty="0"/>
              <a:t>cmd.exe</a:t>
            </a:r>
            <a:r>
              <a:rPr lang="zh-CN" altLang="en-US" sz="2000" dirty="0"/>
              <a:t>。它接收用户命令，然后调用相应的应用程序</a:t>
            </a:r>
            <a:endParaRPr lang="en-US" altLang="zh-CN" sz="2000" dirty="0"/>
          </a:p>
          <a:p>
            <a:pPr eaLnBrk="1" hangingPunct="1">
              <a:spcBef>
                <a:spcPct val="0"/>
              </a:spcBef>
              <a:buNone/>
            </a:pPr>
            <a:r>
              <a:rPr lang="zh-CN" altLang="en-US" sz="2000" dirty="0" smtClean="0"/>
              <a:t>（</a:t>
            </a:r>
            <a:r>
              <a:rPr lang="en-US" altLang="zh-CN" sz="2000" dirty="0" smtClean="0"/>
              <a:t>2</a:t>
            </a:r>
            <a:r>
              <a:rPr lang="zh-CN" altLang="en-US" sz="2000" dirty="0" smtClean="0"/>
              <a:t>）</a:t>
            </a:r>
            <a:r>
              <a:rPr lang="en-US" altLang="zh-CN" sz="2000" dirty="0" smtClean="0"/>
              <a:t>sudo</a:t>
            </a:r>
            <a:r>
              <a:rPr lang="zh-CN" altLang="en-US" sz="2000" dirty="0" smtClean="0"/>
              <a:t>命令</a:t>
            </a:r>
            <a:r>
              <a:rPr lang="zh-CN" altLang="en-US" sz="2000" dirty="0"/>
              <a:t>：</a:t>
            </a:r>
            <a:r>
              <a:rPr lang="en-US" altLang="zh-CN" sz="2000" dirty="0" smtClean="0"/>
              <a:t>sudo</a:t>
            </a:r>
            <a:r>
              <a:rPr lang="zh-CN" altLang="en-US" sz="2000" dirty="0"/>
              <a:t>是</a:t>
            </a:r>
            <a:r>
              <a:rPr lang="en-US" altLang="zh-CN" sz="2000" dirty="0"/>
              <a:t>ubuntu</a:t>
            </a:r>
            <a:r>
              <a:rPr lang="zh-CN" altLang="en-US" sz="2000" dirty="0"/>
              <a:t>中一种权限管理机制，管理员可以授权给一些普通用户去执行一些需要</a:t>
            </a:r>
            <a:r>
              <a:rPr lang="en-US" altLang="zh-CN" sz="2000" dirty="0"/>
              <a:t>root</a:t>
            </a:r>
            <a:r>
              <a:rPr lang="zh-CN" altLang="en-US" sz="2000" dirty="0"/>
              <a:t>权限执行的操作。当使用</a:t>
            </a:r>
            <a:r>
              <a:rPr lang="en-US" altLang="zh-CN" sz="2000" dirty="0"/>
              <a:t>sudo</a:t>
            </a:r>
            <a:r>
              <a:rPr lang="zh-CN" altLang="en-US" sz="2000" dirty="0"/>
              <a:t>命令时，就需要输入您当前用户的密码</a:t>
            </a:r>
            <a:endParaRPr lang="en-US" altLang="zh-CN" sz="2000" dirty="0"/>
          </a:p>
          <a:p>
            <a:pPr eaLnBrk="1" hangingPunct="1">
              <a:spcBef>
                <a:spcPct val="0"/>
              </a:spcBef>
              <a:buNone/>
            </a:pPr>
            <a:r>
              <a:rPr lang="zh-CN" altLang="en-US" sz="2000" dirty="0" smtClean="0"/>
              <a:t>（</a:t>
            </a:r>
            <a:r>
              <a:rPr lang="en-US" altLang="zh-CN" sz="2000" dirty="0" smtClean="0"/>
              <a:t>3</a:t>
            </a:r>
            <a:r>
              <a:rPr lang="zh-CN" altLang="en-US" sz="2000" dirty="0" smtClean="0"/>
              <a:t>）输入密码</a:t>
            </a:r>
            <a:r>
              <a:rPr lang="zh-CN" altLang="en-US" sz="2000" dirty="0"/>
              <a:t>：</a:t>
            </a:r>
            <a:r>
              <a:rPr lang="zh-CN" altLang="en-US" sz="2000" dirty="0" smtClean="0"/>
              <a:t>在</a:t>
            </a:r>
            <a:r>
              <a:rPr lang="en-US" altLang="zh-CN" sz="2000" dirty="0"/>
              <a:t>Linux</a:t>
            </a:r>
            <a:r>
              <a:rPr lang="zh-CN" altLang="en-US" sz="2000" dirty="0"/>
              <a:t>的终端中输入密码，终端是不会显示任何你当前输入的密码，也不会提示你已经输入了多少字符密码，读者不要误以为键盘没有响应</a:t>
            </a:r>
            <a:endParaRPr lang="en-US" altLang="zh-CN" sz="2000" dirty="0"/>
          </a:p>
          <a:p>
            <a:pPr eaLnBrk="1" hangingPunct="1">
              <a:spcBef>
                <a:spcPct val="0"/>
              </a:spcBef>
              <a:buNone/>
            </a:pPr>
            <a:r>
              <a:rPr lang="zh-CN" altLang="en-US" sz="2000" dirty="0" smtClean="0"/>
              <a:t>（</a:t>
            </a:r>
            <a:r>
              <a:rPr lang="en-US" altLang="zh-CN" sz="2000" dirty="0" smtClean="0"/>
              <a:t>4</a:t>
            </a:r>
            <a:r>
              <a:rPr lang="zh-CN" altLang="en-US" sz="2000" dirty="0" smtClean="0"/>
              <a:t>）输入法</a:t>
            </a:r>
            <a:r>
              <a:rPr lang="zh-CN" altLang="en-US" sz="2000" dirty="0"/>
              <a:t>中英文</a:t>
            </a:r>
            <a:r>
              <a:rPr lang="zh-CN" altLang="en-US" sz="2000" dirty="0" smtClean="0"/>
              <a:t>切换</a:t>
            </a:r>
            <a:r>
              <a:rPr lang="zh-CN" altLang="en-US" sz="2000" dirty="0"/>
              <a:t>：</a:t>
            </a:r>
            <a:r>
              <a:rPr lang="en-US" altLang="zh-CN" sz="2000" dirty="0" smtClean="0"/>
              <a:t>linux</a:t>
            </a:r>
            <a:r>
              <a:rPr lang="zh-CN" altLang="en-US" sz="2000" dirty="0"/>
              <a:t>中英文的切换方式是使用键盘“</a:t>
            </a:r>
            <a:r>
              <a:rPr lang="en-US" altLang="zh-CN" sz="2000" dirty="0"/>
              <a:t>shift”</a:t>
            </a:r>
            <a:r>
              <a:rPr lang="zh-CN" altLang="en-US" sz="2000" dirty="0"/>
              <a:t>键来切换，也可以点击顶部菜单的输入法按钮进行切换。</a:t>
            </a:r>
            <a:r>
              <a:rPr lang="en-US" altLang="zh-CN" sz="2000" dirty="0"/>
              <a:t>Ubuntu</a:t>
            </a:r>
            <a:r>
              <a:rPr lang="zh-CN" altLang="en-US" sz="2000" dirty="0"/>
              <a:t>自带的</a:t>
            </a:r>
            <a:r>
              <a:rPr lang="en-US" altLang="zh-CN" sz="2000" dirty="0"/>
              <a:t>Sunpinyin</a:t>
            </a:r>
            <a:r>
              <a:rPr lang="zh-CN" altLang="en-US" sz="2000" dirty="0"/>
              <a:t>中文输入法已经足够读者使用</a:t>
            </a:r>
            <a:endParaRPr lang="en-US" altLang="zh-CN" sz="2000" dirty="0"/>
          </a:p>
          <a:p>
            <a:pPr eaLnBrk="1" hangingPunct="1">
              <a:spcBef>
                <a:spcPct val="0"/>
              </a:spcBef>
              <a:buNone/>
            </a:pPr>
            <a:r>
              <a:rPr lang="zh-CN" altLang="en-US" sz="2000" dirty="0" smtClean="0"/>
              <a:t>（</a:t>
            </a:r>
            <a:r>
              <a:rPr lang="en-US" altLang="zh-CN" sz="2000" dirty="0" smtClean="0"/>
              <a:t>5</a:t>
            </a:r>
            <a:r>
              <a:rPr lang="zh-CN" altLang="en-US" sz="2000" dirty="0" smtClean="0"/>
              <a:t>）</a:t>
            </a:r>
            <a:r>
              <a:rPr lang="en-US" altLang="zh-CN" sz="2000" dirty="0" smtClean="0"/>
              <a:t>Ubuntu</a:t>
            </a:r>
            <a:r>
              <a:rPr lang="zh-CN" altLang="en-US" sz="2000" dirty="0"/>
              <a:t>终端复制粘贴</a:t>
            </a:r>
            <a:r>
              <a:rPr lang="zh-CN" altLang="en-US" sz="2000" dirty="0" smtClean="0"/>
              <a:t>快捷键</a:t>
            </a:r>
            <a:r>
              <a:rPr lang="zh-CN" altLang="en-US" sz="2000" dirty="0"/>
              <a:t>：</a:t>
            </a:r>
            <a:r>
              <a:rPr lang="zh-CN" altLang="en-US" sz="2000" dirty="0" smtClean="0"/>
              <a:t>在</a:t>
            </a:r>
            <a:r>
              <a:rPr lang="en-US" altLang="zh-CN" sz="2000" dirty="0"/>
              <a:t>Ubuntu</a:t>
            </a:r>
            <a:r>
              <a:rPr lang="zh-CN" altLang="en-US" sz="2000" dirty="0"/>
              <a:t>终端窗口中，复制粘贴的快捷键需要加上 </a:t>
            </a:r>
            <a:r>
              <a:rPr lang="en-US" altLang="zh-CN" sz="2000" dirty="0"/>
              <a:t>shift，</a:t>
            </a:r>
            <a:r>
              <a:rPr lang="zh-CN" altLang="en-US" sz="2000" dirty="0"/>
              <a:t>即粘贴是 </a:t>
            </a:r>
            <a:r>
              <a:rPr lang="en-US" altLang="zh-CN" sz="2000" dirty="0"/>
              <a:t>ctrl+shift+v</a:t>
            </a: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noChangeArrowheads="1"/>
          </p:cNvSpPr>
          <p:nvPr>
            <p:ph type="title" idx="10"/>
          </p:nvPr>
        </p:nvSpPr>
        <p:spPr/>
        <p:txBody>
          <a:bodyPr/>
          <a:lstStyle/>
          <a:p>
            <a:r>
              <a:rPr lang="en-US" altLang="zh-CN" dirty="0" smtClean="0"/>
              <a:t>2.3.1 Hadoop</a:t>
            </a:r>
            <a:r>
              <a:rPr lang="zh-CN" altLang="en-US" smtClean="0"/>
              <a:t>安装之前的预备知识</a:t>
            </a:r>
          </a:p>
        </p:txBody>
      </p:sp>
      <p:sp>
        <p:nvSpPr>
          <p:cNvPr id="20483" name="TextBox 3"/>
          <p:cNvSpPr txBox="1">
            <a:spLocks noChangeArrowheads="1"/>
          </p:cNvSpPr>
          <p:nvPr/>
        </p:nvSpPr>
        <p:spPr bwMode="auto">
          <a:xfrm>
            <a:off x="228600" y="1524000"/>
            <a:ext cx="8763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dirty="0"/>
              <a:t>（四）</a:t>
            </a:r>
            <a:r>
              <a:rPr lang="en-US" altLang="zh-CN" sz="2400" dirty="0"/>
              <a:t>Hadoop</a:t>
            </a:r>
            <a:r>
              <a:rPr lang="zh-CN" altLang="en-US" sz="2400" dirty="0"/>
              <a:t>安装方式</a:t>
            </a:r>
            <a:endParaRPr lang="en-US" altLang="zh-CN" sz="2400" dirty="0"/>
          </a:p>
          <a:p>
            <a:pPr eaLnBrk="1" hangingPunct="1">
              <a:spcBef>
                <a:spcPct val="0"/>
              </a:spcBef>
              <a:buFontTx/>
              <a:buNone/>
            </a:pPr>
            <a:endParaRPr lang="en-US" altLang="zh-CN" sz="2400" dirty="0"/>
          </a:p>
          <a:p>
            <a:pPr eaLnBrk="1" hangingPunct="1">
              <a:spcBef>
                <a:spcPct val="0"/>
              </a:spcBef>
              <a:buNone/>
            </a:pPr>
            <a:r>
              <a:rPr lang="zh-CN" altLang="en-US" sz="2400" dirty="0" smtClean="0"/>
              <a:t>（</a:t>
            </a:r>
            <a:r>
              <a:rPr lang="en-US" altLang="zh-CN" sz="2400" dirty="0" smtClean="0"/>
              <a:t>1</a:t>
            </a:r>
            <a:r>
              <a:rPr lang="zh-CN" altLang="en-US" sz="2400" dirty="0" smtClean="0"/>
              <a:t>）单机</a:t>
            </a:r>
            <a:r>
              <a:rPr lang="zh-CN" altLang="en-US" sz="2400" dirty="0"/>
              <a:t>模式：</a:t>
            </a:r>
            <a:r>
              <a:rPr lang="en-US" altLang="zh-CN" sz="2400" dirty="0"/>
              <a:t>Hadoop </a:t>
            </a:r>
            <a:r>
              <a:rPr lang="zh-CN" altLang="en-US" sz="2400" dirty="0"/>
              <a:t>默认模式为非分布式模式（本地模式），无需进行其他配置即可运行。非分布式即单 </a:t>
            </a:r>
            <a:r>
              <a:rPr lang="en-US" altLang="zh-CN" sz="2400" dirty="0"/>
              <a:t>Java </a:t>
            </a:r>
            <a:r>
              <a:rPr lang="zh-CN" altLang="en-US" sz="2400" dirty="0"/>
              <a:t>进程，方便进行调试</a:t>
            </a:r>
          </a:p>
          <a:p>
            <a:pPr eaLnBrk="1" hangingPunct="1">
              <a:spcBef>
                <a:spcPct val="0"/>
              </a:spcBef>
              <a:buNone/>
            </a:pPr>
            <a:r>
              <a:rPr lang="zh-CN" altLang="en-US" sz="2400" dirty="0" smtClean="0"/>
              <a:t>（</a:t>
            </a:r>
            <a:r>
              <a:rPr lang="en-US" altLang="zh-CN" sz="2400" dirty="0" smtClean="0"/>
              <a:t>2</a:t>
            </a:r>
            <a:r>
              <a:rPr lang="zh-CN" altLang="en-US" sz="2400" dirty="0" smtClean="0"/>
              <a:t>）伪</a:t>
            </a:r>
            <a:r>
              <a:rPr lang="zh-CN" altLang="en-US" sz="2400" dirty="0"/>
              <a:t>分布式模式：</a:t>
            </a:r>
            <a:r>
              <a:rPr lang="en-US" altLang="zh-CN" sz="2400" dirty="0"/>
              <a:t>Hadoop </a:t>
            </a:r>
            <a:r>
              <a:rPr lang="zh-CN" altLang="en-US" sz="2400" dirty="0"/>
              <a:t>可以在单节点上以伪分布式的方式运行，</a:t>
            </a:r>
            <a:r>
              <a:rPr lang="en-US" altLang="zh-CN" sz="2400" dirty="0"/>
              <a:t>Hadoop </a:t>
            </a:r>
            <a:r>
              <a:rPr lang="zh-CN" altLang="en-US" sz="2400" dirty="0"/>
              <a:t>进程以分离的 </a:t>
            </a:r>
            <a:r>
              <a:rPr lang="en-US" altLang="zh-CN" sz="2400" dirty="0"/>
              <a:t>Java </a:t>
            </a:r>
            <a:r>
              <a:rPr lang="zh-CN" altLang="en-US" sz="2400" dirty="0"/>
              <a:t>进程来运行，节点既作为 </a:t>
            </a:r>
            <a:r>
              <a:rPr lang="en-US" altLang="zh-CN" sz="2400" dirty="0"/>
              <a:t>NameNode </a:t>
            </a:r>
            <a:r>
              <a:rPr lang="zh-CN" altLang="en-US" sz="2400" dirty="0"/>
              <a:t>也作为 </a:t>
            </a:r>
            <a:r>
              <a:rPr lang="en-US" altLang="zh-CN" sz="2400" dirty="0"/>
              <a:t>DataNode</a:t>
            </a:r>
            <a:r>
              <a:rPr lang="zh-CN" altLang="en-US" sz="2400" dirty="0"/>
              <a:t>，同时，读取的是 </a:t>
            </a:r>
            <a:r>
              <a:rPr lang="en-US" altLang="zh-CN" sz="2400" dirty="0"/>
              <a:t>HDFS </a:t>
            </a:r>
            <a:r>
              <a:rPr lang="zh-CN" altLang="en-US" sz="2400" dirty="0"/>
              <a:t>中的文件</a:t>
            </a:r>
          </a:p>
          <a:p>
            <a:pPr eaLnBrk="1" hangingPunct="1">
              <a:spcBef>
                <a:spcPct val="0"/>
              </a:spcBef>
              <a:buNone/>
            </a:pPr>
            <a:r>
              <a:rPr lang="zh-CN" altLang="en-US" sz="2400" dirty="0" smtClean="0"/>
              <a:t>（</a:t>
            </a:r>
            <a:r>
              <a:rPr lang="en-US" altLang="zh-CN" sz="2400" dirty="0" smtClean="0"/>
              <a:t>3</a:t>
            </a:r>
            <a:r>
              <a:rPr lang="zh-CN" altLang="en-US" sz="2400" dirty="0" smtClean="0"/>
              <a:t>）分布式</a:t>
            </a:r>
            <a:r>
              <a:rPr lang="zh-CN" altLang="en-US" sz="2400" dirty="0"/>
              <a:t>模式：使用多个节点构成集群环境来运行</a:t>
            </a:r>
            <a:r>
              <a:rPr lang="en-US" altLang="zh-CN" sz="2400" dirty="0"/>
              <a:t>Hadoop</a:t>
            </a:r>
          </a:p>
          <a:p>
            <a:pPr eaLnBrk="1" hangingPunct="1">
              <a:spcBef>
                <a:spcPct val="0"/>
              </a:spcBef>
              <a:buFontTx/>
              <a:buNone/>
            </a:pP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noChangeArrowheads="1"/>
          </p:cNvSpPr>
          <p:nvPr>
            <p:ph type="title" idx="10"/>
          </p:nvPr>
        </p:nvSpPr>
        <p:spPr/>
        <p:txBody>
          <a:bodyPr/>
          <a:lstStyle/>
          <a:p>
            <a:r>
              <a:rPr lang="en-US" altLang="zh-CN" dirty="0" smtClean="0"/>
              <a:t>2.3.2 </a:t>
            </a:r>
            <a:r>
              <a:rPr lang="zh-CN" altLang="en-US" smtClean="0"/>
              <a:t>安装</a:t>
            </a:r>
            <a:r>
              <a:rPr lang="en-US" altLang="zh-CN" dirty="0" smtClean="0"/>
              <a:t>Linux</a:t>
            </a:r>
            <a:r>
              <a:rPr lang="zh-CN" altLang="en-US" smtClean="0"/>
              <a:t>虚拟机</a:t>
            </a:r>
          </a:p>
        </p:txBody>
      </p:sp>
      <p:sp>
        <p:nvSpPr>
          <p:cNvPr id="21507" name="TextBox 3"/>
          <p:cNvSpPr txBox="1">
            <a:spLocks noChangeArrowheads="1"/>
          </p:cNvSpPr>
          <p:nvPr/>
        </p:nvSpPr>
        <p:spPr bwMode="auto">
          <a:xfrm>
            <a:off x="685800" y="1143000"/>
            <a:ext cx="4143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800" dirty="0"/>
              <a:t>一、材料和工具</a:t>
            </a:r>
            <a:endParaRPr lang="en-US" altLang="zh-CN" sz="1800" dirty="0"/>
          </a:p>
          <a:p>
            <a:pPr eaLnBrk="1" hangingPunct="1">
              <a:spcBef>
                <a:spcPct val="0"/>
              </a:spcBef>
              <a:buFontTx/>
              <a:buNone/>
            </a:pPr>
            <a:r>
              <a:rPr lang="en-US" altLang="zh-CN" sz="1800" dirty="0"/>
              <a:t>1</a:t>
            </a:r>
            <a:r>
              <a:rPr lang="zh-CN" altLang="en-US" sz="1800" dirty="0"/>
              <a:t>、下载</a:t>
            </a:r>
            <a:r>
              <a:rPr lang="en-US" altLang="zh-CN" sz="1800" dirty="0"/>
              <a:t>VirtualBox</a:t>
            </a:r>
            <a:r>
              <a:rPr lang="zh-CN" altLang="en-US" sz="1800" dirty="0"/>
              <a:t>虚拟机软件</a:t>
            </a:r>
            <a:endParaRPr lang="en-US" altLang="zh-CN" sz="1800" dirty="0"/>
          </a:p>
          <a:p>
            <a:pPr eaLnBrk="1" hangingPunct="1">
              <a:spcBef>
                <a:spcPct val="0"/>
              </a:spcBef>
              <a:buFontTx/>
              <a:buNone/>
            </a:pPr>
            <a:r>
              <a:rPr lang="en-US" altLang="zh-CN" sz="1800" dirty="0"/>
              <a:t>2. </a:t>
            </a:r>
            <a:r>
              <a:rPr lang="zh-CN" altLang="en-US" sz="1800" dirty="0"/>
              <a:t>下载</a:t>
            </a:r>
            <a:r>
              <a:rPr lang="en-US" altLang="zh-CN" sz="1800" dirty="0"/>
              <a:t>Ubuntu LTS 14.04 ISO</a:t>
            </a:r>
            <a:r>
              <a:rPr lang="zh-CN" altLang="en-US" sz="1800" dirty="0"/>
              <a:t>映像文件</a:t>
            </a:r>
          </a:p>
        </p:txBody>
      </p:sp>
      <p:sp>
        <p:nvSpPr>
          <p:cNvPr id="21508" name="TextBox 4"/>
          <p:cNvSpPr txBox="1">
            <a:spLocks noChangeArrowheads="1"/>
          </p:cNvSpPr>
          <p:nvPr/>
        </p:nvSpPr>
        <p:spPr bwMode="auto">
          <a:xfrm>
            <a:off x="685800" y="22098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800"/>
              <a:t>二、步骤</a:t>
            </a:r>
            <a:endParaRPr lang="en-US" altLang="zh-CN" sz="1800" dirty="0"/>
          </a:p>
          <a:p>
            <a:pPr eaLnBrk="1" hangingPunct="1">
              <a:spcBef>
                <a:spcPct val="0"/>
              </a:spcBef>
              <a:buFontTx/>
              <a:buNone/>
            </a:pPr>
            <a:r>
              <a:rPr lang="zh-CN" altLang="en-US" sz="1800"/>
              <a:t>（一）确认系统版本</a:t>
            </a:r>
          </a:p>
          <a:p>
            <a:pPr eaLnBrk="1" hangingPunct="1">
              <a:spcBef>
                <a:spcPct val="0"/>
              </a:spcBef>
              <a:buFontTx/>
              <a:buNone/>
            </a:pPr>
            <a:r>
              <a:rPr lang="zh-CN" altLang="en-US" sz="1800"/>
              <a:t>如果选择的系统是</a:t>
            </a:r>
            <a:r>
              <a:rPr lang="en-US" altLang="zh-CN" sz="1800" dirty="0"/>
              <a:t>64</a:t>
            </a:r>
            <a:r>
              <a:rPr lang="zh-CN" altLang="en-US" sz="1800"/>
              <a:t>位</a:t>
            </a:r>
            <a:r>
              <a:rPr lang="en-US" altLang="zh-CN" sz="1800" dirty="0"/>
              <a:t>Ubuntu</a:t>
            </a:r>
            <a:r>
              <a:rPr lang="zh-CN" altLang="en-US" sz="1800"/>
              <a:t>系统，那么在安装虚拟机前，我们还要进入</a:t>
            </a:r>
            <a:r>
              <a:rPr lang="en-US" altLang="zh-CN" sz="1800" dirty="0"/>
              <a:t>BIOS</a:t>
            </a:r>
            <a:r>
              <a:rPr lang="zh-CN" altLang="en-US" sz="1800"/>
              <a:t>开启</a:t>
            </a:r>
            <a:r>
              <a:rPr lang="en-US" altLang="zh-CN" sz="1800" dirty="0"/>
              <a:t>CPU</a:t>
            </a:r>
            <a:r>
              <a:rPr lang="zh-CN" altLang="en-US" sz="1800"/>
              <a:t>的虚拟化</a:t>
            </a:r>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b="38863"/>
          <a:stretch>
            <a:fillRect/>
          </a:stretch>
        </p:blipFill>
        <p:spPr bwMode="auto">
          <a:xfrm>
            <a:off x="1066800" y="3429000"/>
            <a:ext cx="6858000"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noChangeArrowheads="1"/>
          </p:cNvSpPr>
          <p:nvPr>
            <p:ph type="title" idx="10"/>
          </p:nvPr>
        </p:nvSpPr>
        <p:spPr/>
        <p:txBody>
          <a:bodyPr/>
          <a:lstStyle/>
          <a:p>
            <a:r>
              <a:rPr lang="en-US" altLang="zh-CN" dirty="0" smtClean="0"/>
              <a:t>2.3.2 </a:t>
            </a:r>
            <a:r>
              <a:rPr lang="zh-CN" altLang="en-US" smtClean="0"/>
              <a:t>安装</a:t>
            </a:r>
            <a:r>
              <a:rPr lang="en-US" altLang="zh-CN" dirty="0" smtClean="0"/>
              <a:t>Linux</a:t>
            </a:r>
            <a:r>
              <a:rPr lang="zh-CN" altLang="en-US" smtClean="0"/>
              <a:t>虚拟机</a:t>
            </a:r>
          </a:p>
        </p:txBody>
      </p:sp>
      <p:sp>
        <p:nvSpPr>
          <p:cNvPr id="22531" name="矩形 3"/>
          <p:cNvSpPr>
            <a:spLocks noChangeArrowheads="1"/>
          </p:cNvSpPr>
          <p:nvPr/>
        </p:nvSpPr>
        <p:spPr bwMode="auto">
          <a:xfrm>
            <a:off x="685800" y="1295400"/>
            <a:ext cx="1965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dirty="0"/>
              <a:t>(</a:t>
            </a:r>
            <a:r>
              <a:rPr lang="zh-CN" altLang="en-US" sz="1800" b="1"/>
              <a:t>二</a:t>
            </a:r>
            <a:r>
              <a:rPr lang="en-US" altLang="zh-CN" sz="1800" b="1" dirty="0"/>
              <a:t>)</a:t>
            </a:r>
            <a:r>
              <a:rPr lang="zh-CN" altLang="en-US" sz="1800" b="1"/>
              <a:t>安装前的准备</a:t>
            </a:r>
          </a:p>
        </p:txBody>
      </p:sp>
      <p:sp>
        <p:nvSpPr>
          <p:cNvPr id="22532" name="矩形 4"/>
          <p:cNvSpPr>
            <a:spLocks noChangeArrowheads="1"/>
          </p:cNvSpPr>
          <p:nvPr/>
        </p:nvSpPr>
        <p:spPr bwMode="auto">
          <a:xfrm>
            <a:off x="762000" y="1752600"/>
            <a:ext cx="7696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dirty="0"/>
              <a:t>1.</a:t>
            </a:r>
            <a:r>
              <a:rPr lang="zh-CN" altLang="en-US" sz="1800" dirty="0"/>
              <a:t>打开</a:t>
            </a:r>
            <a:r>
              <a:rPr lang="en-US" altLang="zh-CN" sz="1800" dirty="0"/>
              <a:t>VirtualBox</a:t>
            </a:r>
            <a:r>
              <a:rPr lang="zh-CN" altLang="en-US" sz="1800" dirty="0"/>
              <a:t>，点击“创建”按钮，创建一个虚拟机</a:t>
            </a:r>
            <a:endParaRPr lang="en-US" altLang="zh-CN" sz="1800" dirty="0"/>
          </a:p>
          <a:p>
            <a:pPr eaLnBrk="1" hangingPunct="1">
              <a:spcBef>
                <a:spcPct val="0"/>
              </a:spcBef>
              <a:buFontTx/>
              <a:buNone/>
            </a:pPr>
            <a:r>
              <a:rPr lang="en-US" altLang="zh-CN" sz="1800" dirty="0"/>
              <a:t>2.</a:t>
            </a:r>
            <a:r>
              <a:rPr lang="zh-CN" altLang="en-US" sz="1800" dirty="0"/>
              <a:t>给虚拟机命名，选择操作系统，版本</a:t>
            </a:r>
            <a:endParaRPr lang="en-US" altLang="zh-CN" sz="1800" dirty="0"/>
          </a:p>
          <a:p>
            <a:pPr eaLnBrk="1" hangingPunct="1">
              <a:spcBef>
                <a:spcPct val="0"/>
              </a:spcBef>
              <a:buFontTx/>
              <a:buNone/>
            </a:pPr>
            <a:r>
              <a:rPr lang="en-US" altLang="zh-CN" sz="1800" dirty="0"/>
              <a:t>3.</a:t>
            </a:r>
            <a:r>
              <a:rPr lang="zh-CN" altLang="en-US" sz="1800" dirty="0"/>
              <a:t>选择内存大小，这里设置的</a:t>
            </a:r>
            <a:r>
              <a:rPr lang="en-US" altLang="zh-CN" sz="1800" dirty="0"/>
              <a:t>1024M</a:t>
            </a:r>
          </a:p>
          <a:p>
            <a:pPr eaLnBrk="1" hangingPunct="1">
              <a:spcBef>
                <a:spcPct val="0"/>
              </a:spcBef>
              <a:buFontTx/>
              <a:buNone/>
            </a:pPr>
            <a:r>
              <a:rPr lang="en-US" altLang="zh-CN" sz="1800" dirty="0"/>
              <a:t>4.</a:t>
            </a:r>
            <a:r>
              <a:rPr lang="zh-CN" altLang="en-US" sz="1800" dirty="0"/>
              <a:t>创建虚拟硬盘</a:t>
            </a:r>
            <a:endParaRPr lang="en-US" altLang="zh-CN" sz="1800" dirty="0"/>
          </a:p>
          <a:p>
            <a:pPr eaLnBrk="1" hangingPunct="1">
              <a:spcBef>
                <a:spcPct val="0"/>
              </a:spcBef>
              <a:buFontTx/>
              <a:buNone/>
            </a:pPr>
            <a:r>
              <a:rPr lang="en-US" altLang="zh-CN" sz="1800" dirty="0"/>
              <a:t>5.</a:t>
            </a:r>
            <a:r>
              <a:rPr lang="zh-CN" altLang="en-US" sz="1800" dirty="0"/>
              <a:t>选择虚拟硬盘文件类型</a:t>
            </a:r>
            <a:r>
              <a:rPr lang="en-US" altLang="zh-CN" sz="1800" dirty="0"/>
              <a:t>VDI</a:t>
            </a:r>
          </a:p>
          <a:p>
            <a:pPr eaLnBrk="1" hangingPunct="1">
              <a:spcBef>
                <a:spcPct val="0"/>
              </a:spcBef>
              <a:buFontTx/>
              <a:buNone/>
            </a:pPr>
            <a:r>
              <a:rPr lang="en-US" altLang="zh-CN" sz="1800" dirty="0"/>
              <a:t>6.</a:t>
            </a:r>
            <a:r>
              <a:rPr lang="zh-CN" altLang="en-US" sz="1800" dirty="0"/>
              <a:t>虚拟硬盘选择动态分配</a:t>
            </a:r>
            <a:endParaRPr lang="en-US" altLang="zh-CN" sz="1800" dirty="0"/>
          </a:p>
          <a:p>
            <a:pPr eaLnBrk="1" hangingPunct="1">
              <a:spcBef>
                <a:spcPct val="0"/>
              </a:spcBef>
              <a:buFontTx/>
              <a:buNone/>
            </a:pPr>
            <a:r>
              <a:rPr lang="en-US" altLang="zh-CN" sz="1800" dirty="0"/>
              <a:t>7.</a:t>
            </a:r>
            <a:r>
              <a:rPr lang="zh-CN" altLang="en-US" sz="1800" dirty="0"/>
              <a:t>选择文件存储的位置和容量大小</a:t>
            </a:r>
            <a:endParaRPr lang="en-US" altLang="zh-CN" sz="1800" dirty="0"/>
          </a:p>
          <a:p>
            <a:pPr eaLnBrk="1" hangingPunct="1">
              <a:spcBef>
                <a:spcPct val="0"/>
              </a:spcBef>
              <a:buFontTx/>
              <a:buNone/>
            </a:pPr>
            <a:r>
              <a:rPr lang="en-US" altLang="zh-CN" sz="1800" dirty="0"/>
              <a:t>8.</a:t>
            </a:r>
            <a:r>
              <a:rPr lang="zh-CN" altLang="en-US" sz="1800" dirty="0"/>
              <a:t>点击创建</a:t>
            </a:r>
          </a:p>
          <a:p>
            <a:pPr eaLnBrk="1" hangingPunct="1">
              <a:spcBef>
                <a:spcPct val="0"/>
              </a:spcBef>
              <a:buFontTx/>
              <a:buNone/>
            </a:pPr>
            <a:endParaRPr lang="zh-CN" altLang="en-US" sz="1800" dirty="0"/>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b="47221"/>
          <a:stretch>
            <a:fillRect/>
          </a:stretch>
        </p:blipFill>
        <p:spPr bwMode="auto">
          <a:xfrm>
            <a:off x="1676400" y="4114800"/>
            <a:ext cx="599916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2"/>
          <p:cNvSpPr>
            <a:spLocks noGrp="1" noChangeArrowheads="1"/>
          </p:cNvSpPr>
          <p:nvPr>
            <p:ph type="title" idx="10"/>
          </p:nvPr>
        </p:nvSpPr>
        <p:spPr/>
        <p:txBody>
          <a:bodyPr/>
          <a:lstStyle/>
          <a:p>
            <a:r>
              <a:rPr lang="zh-CN" altLang="en-US" smtClean="0"/>
              <a:t>提纲</a:t>
            </a:r>
          </a:p>
        </p:txBody>
      </p:sp>
      <p:sp>
        <p:nvSpPr>
          <p:cNvPr id="3075" name="Text Box 6"/>
          <p:cNvSpPr txBox="1">
            <a:spLocks noChangeArrowheads="1"/>
          </p:cNvSpPr>
          <p:nvPr/>
        </p:nvSpPr>
        <p:spPr bwMode="auto">
          <a:xfrm>
            <a:off x="287338" y="1905000"/>
            <a:ext cx="5486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kumimoji="1" lang="en-US" altLang="zh-CN" sz="2800" b="1" dirty="0">
                <a:solidFill>
                  <a:srgbClr val="000000"/>
                </a:solidFill>
                <a:ea typeface="黑体" pitchFamily="49" charset="-122"/>
              </a:rPr>
              <a:t>2.1 </a:t>
            </a:r>
            <a:r>
              <a:rPr kumimoji="1" lang="zh-CN" altLang="en-US" sz="2800" b="1">
                <a:solidFill>
                  <a:srgbClr val="000000"/>
                </a:solidFill>
                <a:ea typeface="黑体" pitchFamily="49" charset="-122"/>
              </a:rPr>
              <a:t>概述</a:t>
            </a:r>
          </a:p>
          <a:p>
            <a:pPr eaLnBrk="1" hangingPunct="1">
              <a:spcBef>
                <a:spcPct val="0"/>
              </a:spcBef>
            </a:pPr>
            <a:r>
              <a:rPr kumimoji="1" lang="en-US" altLang="zh-CN" sz="2800" b="1" dirty="0">
                <a:solidFill>
                  <a:srgbClr val="000000"/>
                </a:solidFill>
                <a:ea typeface="黑体" pitchFamily="49" charset="-122"/>
              </a:rPr>
              <a:t>2.2 Hadoop</a:t>
            </a:r>
            <a:r>
              <a:rPr kumimoji="1" lang="zh-CN" altLang="en-US" sz="2800" b="1">
                <a:solidFill>
                  <a:srgbClr val="000000"/>
                </a:solidFill>
                <a:ea typeface="黑体" pitchFamily="49" charset="-122"/>
              </a:rPr>
              <a:t>项目结构</a:t>
            </a:r>
          </a:p>
          <a:p>
            <a:pPr eaLnBrk="1" hangingPunct="1">
              <a:spcBef>
                <a:spcPct val="0"/>
              </a:spcBef>
            </a:pPr>
            <a:r>
              <a:rPr kumimoji="1" lang="en-US" altLang="zh-CN" sz="2800" b="1" dirty="0">
                <a:solidFill>
                  <a:srgbClr val="000000"/>
                </a:solidFill>
                <a:ea typeface="黑体" pitchFamily="49" charset="-122"/>
              </a:rPr>
              <a:t>2.3 Hadoop</a:t>
            </a:r>
            <a:r>
              <a:rPr kumimoji="1" lang="zh-CN" altLang="en-US" sz="2800" b="1">
                <a:solidFill>
                  <a:srgbClr val="000000"/>
                </a:solidFill>
                <a:ea typeface="黑体" pitchFamily="49" charset="-122"/>
              </a:rPr>
              <a:t>的安装与使用</a:t>
            </a:r>
            <a:endParaRPr kumimoji="1" lang="en-US" altLang="zh-CN" sz="2800" b="1" dirty="0">
              <a:solidFill>
                <a:srgbClr val="000000"/>
              </a:solidFill>
              <a:ea typeface="黑体" pitchFamily="49" charset="-122"/>
            </a:endParaRPr>
          </a:p>
          <a:p>
            <a:pPr eaLnBrk="1" hangingPunct="1">
              <a:spcBef>
                <a:spcPct val="0"/>
              </a:spcBef>
            </a:pPr>
            <a:r>
              <a:rPr kumimoji="1" lang="en-US" altLang="zh-CN" sz="2800" b="1" dirty="0">
                <a:solidFill>
                  <a:srgbClr val="000000"/>
                </a:solidFill>
                <a:ea typeface="黑体" pitchFamily="49" charset="-122"/>
              </a:rPr>
              <a:t>2.4 Hadoop</a:t>
            </a:r>
            <a:r>
              <a:rPr kumimoji="1" lang="zh-CN" altLang="en-US" sz="2800" b="1">
                <a:solidFill>
                  <a:srgbClr val="000000"/>
                </a:solidFill>
                <a:ea typeface="黑体" pitchFamily="49" charset="-122"/>
              </a:rPr>
              <a:t>集群的部署与使用</a:t>
            </a:r>
            <a:endParaRPr kumimoji="1" lang="en-US" altLang="zh-CN" sz="2800" b="1" dirty="0">
              <a:solidFill>
                <a:srgbClr val="000000"/>
              </a:solidFill>
              <a:ea typeface="黑体" pitchFamily="49" charset="-122"/>
            </a:endParaRPr>
          </a:p>
          <a:p>
            <a:pPr eaLnBrk="1" hangingPunct="1">
              <a:spcBef>
                <a:spcPct val="0"/>
              </a:spcBef>
            </a:pPr>
            <a:endParaRPr kumimoji="1" lang="zh-CN" altLang="en-US" sz="2800" b="1">
              <a:solidFill>
                <a:srgbClr val="000000"/>
              </a:solidFill>
              <a:ea typeface="黑体" pitchFamily="49" charset="-122"/>
            </a:endParaRPr>
          </a:p>
          <a:p>
            <a:pPr eaLnBrk="1" hangingPunct="1">
              <a:spcBef>
                <a:spcPct val="0"/>
              </a:spcBef>
            </a:pPr>
            <a:endParaRPr kumimoji="1" lang="zh-CN" altLang="en-US" sz="2800" b="1">
              <a:solidFill>
                <a:srgbClr val="000000"/>
              </a:solidFill>
              <a:ea typeface="黑体" pitchFamily="49" charset="-122"/>
            </a:endParaRPr>
          </a:p>
          <a:p>
            <a:pPr eaLnBrk="1" hangingPunct="1">
              <a:spcBef>
                <a:spcPct val="0"/>
              </a:spcBef>
            </a:pPr>
            <a:endParaRPr kumimoji="1" lang="zh-CN" altLang="en-US" sz="2800" b="1">
              <a:solidFill>
                <a:srgbClr val="000000"/>
              </a:solidFill>
              <a:ea typeface="黑体" pitchFamily="49" charset="-122"/>
            </a:endParaRPr>
          </a:p>
          <a:p>
            <a:pPr eaLnBrk="1" hangingPunct="1">
              <a:spcBef>
                <a:spcPct val="0"/>
              </a:spcBef>
            </a:pPr>
            <a:endParaRPr kumimoji="1" lang="zh-CN" altLang="en-US" sz="2800" b="1">
              <a:solidFill>
                <a:srgbClr val="000000"/>
              </a:solidFill>
              <a:ea typeface="黑体" pitchFamily="49" charset="-122"/>
            </a:endParaRPr>
          </a:p>
          <a:p>
            <a:pPr eaLnBrk="1" hangingPunct="1">
              <a:spcBef>
                <a:spcPct val="0"/>
              </a:spcBef>
            </a:pPr>
            <a:endParaRPr kumimoji="1" lang="zh-CN" altLang="en-US" sz="2800" b="1">
              <a:solidFill>
                <a:srgbClr val="000000"/>
              </a:solidFill>
              <a:ea typeface="黑体" pitchFamily="49" charset="-122"/>
            </a:endParaRPr>
          </a:p>
          <a:p>
            <a:pPr eaLnBrk="1" hangingPunct="1">
              <a:spcBef>
                <a:spcPct val="0"/>
              </a:spcBef>
              <a:buFontTx/>
              <a:buNone/>
            </a:pPr>
            <a:endParaRPr lang="zh-CN" altLang="en-US" sz="2800" b="1"/>
          </a:p>
        </p:txBody>
      </p:sp>
      <p:graphicFrame>
        <p:nvGraphicFramePr>
          <p:cNvPr id="3076"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97" name="Photo Editor Photo" r:id="rId3" imgW="4761905" imgH="6504762" progId="MSPhotoEd.3">
                  <p:embed/>
                </p:oleObj>
              </mc:Choice>
              <mc:Fallback>
                <p:oleObj name="Photo Editor Photo" r:id="rId3" imgW="4761905" imgH="6504762"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p:cNvSpPr>
            <a:spLocks noGrp="1" noChangeArrowheads="1"/>
          </p:cNvSpPr>
          <p:nvPr>
            <p:ph type="title" idx="10"/>
          </p:nvPr>
        </p:nvSpPr>
        <p:spPr/>
        <p:txBody>
          <a:bodyPr/>
          <a:lstStyle/>
          <a:p>
            <a:r>
              <a:rPr lang="en-US" altLang="zh-CN" dirty="0" smtClean="0"/>
              <a:t>2.3.2 </a:t>
            </a:r>
            <a:r>
              <a:rPr lang="zh-CN" altLang="en-US" smtClean="0"/>
              <a:t>安装</a:t>
            </a:r>
            <a:r>
              <a:rPr lang="en-US" altLang="zh-CN" dirty="0" smtClean="0"/>
              <a:t>Linux</a:t>
            </a:r>
            <a:r>
              <a:rPr lang="zh-CN" altLang="en-US" smtClean="0"/>
              <a:t>虚拟机</a:t>
            </a:r>
          </a:p>
        </p:txBody>
      </p:sp>
      <p:sp>
        <p:nvSpPr>
          <p:cNvPr id="23555" name="矩形 3"/>
          <p:cNvSpPr>
            <a:spLocks noChangeArrowheads="1"/>
          </p:cNvSpPr>
          <p:nvPr/>
        </p:nvSpPr>
        <p:spPr bwMode="auto">
          <a:xfrm>
            <a:off x="685800" y="1295400"/>
            <a:ext cx="1843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dirty="0"/>
              <a:t>(</a:t>
            </a:r>
            <a:r>
              <a:rPr lang="zh-CN" altLang="en-US" sz="1800" b="1"/>
              <a:t>三</a:t>
            </a:r>
            <a:r>
              <a:rPr lang="en-US" altLang="zh-CN" sz="1800" b="1" dirty="0"/>
              <a:t>)</a:t>
            </a:r>
            <a:r>
              <a:rPr lang="zh-CN" altLang="en-US" sz="1800" b="1"/>
              <a:t>安装</a:t>
            </a:r>
            <a:r>
              <a:rPr lang="en-US" altLang="zh-CN" sz="1800" b="1" dirty="0"/>
              <a:t>Ubuntu</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39624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124200"/>
            <a:ext cx="4038600"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noChangeArrowheads="1"/>
          </p:cNvSpPr>
          <p:nvPr>
            <p:ph type="title" idx="10"/>
          </p:nvPr>
        </p:nvSpPr>
        <p:spPr/>
        <p:txBody>
          <a:bodyPr/>
          <a:lstStyle/>
          <a:p>
            <a:r>
              <a:rPr lang="en-US" altLang="zh-CN" dirty="0" smtClean="0"/>
              <a:t>2.3.3 </a:t>
            </a:r>
            <a:r>
              <a:rPr lang="zh-CN" altLang="en-US" smtClean="0"/>
              <a:t>安装双操作系统</a:t>
            </a:r>
          </a:p>
        </p:txBody>
      </p:sp>
      <p:sp>
        <p:nvSpPr>
          <p:cNvPr id="24579" name="矩形 3"/>
          <p:cNvSpPr>
            <a:spLocks noChangeArrowheads="1"/>
          </p:cNvSpPr>
          <p:nvPr/>
        </p:nvSpPr>
        <p:spPr bwMode="auto">
          <a:xfrm>
            <a:off x="228600" y="1555750"/>
            <a:ext cx="912971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None/>
            </a:pPr>
            <a:r>
              <a:rPr lang="zh-CN" altLang="en-US" sz="2400" dirty="0"/>
              <a:t>第一步：制作安装</a:t>
            </a:r>
            <a:r>
              <a:rPr lang="en-US" altLang="zh-CN" sz="2400" dirty="0"/>
              <a:t>U</a:t>
            </a:r>
            <a:r>
              <a:rPr lang="zh-CN" altLang="en-US" sz="2400" dirty="0"/>
              <a:t>盘</a:t>
            </a:r>
            <a:endParaRPr lang="en-US" altLang="zh-CN" sz="2400" dirty="0"/>
          </a:p>
          <a:p>
            <a:pPr eaLnBrk="1" hangingPunct="1">
              <a:spcBef>
                <a:spcPct val="0"/>
              </a:spcBef>
              <a:buNone/>
            </a:pPr>
            <a:r>
              <a:rPr lang="zh-CN" altLang="en-US" sz="2400" dirty="0"/>
              <a:t>具体可参考百度经验</a:t>
            </a:r>
            <a:r>
              <a:rPr lang="zh-CN" altLang="en-US" sz="2400" dirty="0" smtClean="0"/>
              <a:t>文章：</a:t>
            </a:r>
            <a:endParaRPr lang="en-US" altLang="zh-CN" sz="2400" dirty="0"/>
          </a:p>
          <a:p>
            <a:pPr eaLnBrk="1" hangingPunct="1">
              <a:spcBef>
                <a:spcPct val="0"/>
              </a:spcBef>
              <a:buNone/>
            </a:pPr>
            <a:r>
              <a:rPr lang="en-US" altLang="zh-CN" sz="2400" dirty="0"/>
              <a:t>http://jingyan.baidu.com/article/59703552e0a6e18fc007409f.html</a:t>
            </a:r>
          </a:p>
          <a:p>
            <a:pPr eaLnBrk="1" hangingPunct="1">
              <a:spcBef>
                <a:spcPct val="0"/>
              </a:spcBef>
            </a:pPr>
            <a:endParaRPr lang="en-US" altLang="zh-CN" sz="2400" dirty="0"/>
          </a:p>
          <a:p>
            <a:pPr eaLnBrk="1" hangingPunct="1">
              <a:spcBef>
                <a:spcPct val="0"/>
              </a:spcBef>
              <a:buNone/>
            </a:pPr>
            <a:r>
              <a:rPr lang="zh-CN" altLang="en-US" sz="2400" dirty="0"/>
              <a:t>第二步：双系统安装</a:t>
            </a:r>
            <a:endParaRPr lang="en-US" altLang="zh-CN" sz="2400" dirty="0"/>
          </a:p>
          <a:p>
            <a:pPr eaLnBrk="1" hangingPunct="1">
              <a:spcBef>
                <a:spcPct val="0"/>
              </a:spcBef>
              <a:buNone/>
            </a:pPr>
            <a:r>
              <a:rPr lang="zh-CN" altLang="en-US" sz="2400" dirty="0"/>
              <a:t>具体可参考百度经验</a:t>
            </a:r>
            <a:r>
              <a:rPr lang="zh-CN" altLang="en-US" sz="2400" dirty="0" smtClean="0"/>
              <a:t>文章：</a:t>
            </a:r>
            <a:endParaRPr lang="en-US" altLang="zh-CN" sz="2400" dirty="0"/>
          </a:p>
          <a:p>
            <a:pPr eaLnBrk="1" hangingPunct="1">
              <a:spcBef>
                <a:spcPct val="0"/>
              </a:spcBef>
              <a:buNone/>
            </a:pPr>
            <a:r>
              <a:rPr lang="en-US" altLang="zh-CN" sz="2400" dirty="0"/>
              <a:t>http://jingyan.baidu.com/article/dca1fa6fa3b905f1a44052bd.html</a:t>
            </a:r>
          </a:p>
        </p:txBody>
      </p:sp>
      <p:sp>
        <p:nvSpPr>
          <p:cNvPr id="24580" name="矩形 4"/>
          <p:cNvSpPr>
            <a:spLocks noChangeArrowheads="1"/>
          </p:cNvSpPr>
          <p:nvPr/>
        </p:nvSpPr>
        <p:spPr bwMode="auto">
          <a:xfrm>
            <a:off x="35169" y="4724400"/>
            <a:ext cx="899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dirty="0"/>
              <a:t>安装后</a:t>
            </a:r>
            <a:r>
              <a:rPr lang="en-US" altLang="zh-CN" sz="2400" dirty="0"/>
              <a:t>Window</a:t>
            </a:r>
            <a:r>
              <a:rPr lang="zh-CN" altLang="en-US" sz="2400" dirty="0"/>
              <a:t>和</a:t>
            </a:r>
            <a:r>
              <a:rPr lang="en-US" altLang="zh-CN" sz="2400" dirty="0"/>
              <a:t>Ubuntu 14.04</a:t>
            </a:r>
            <a:r>
              <a:rPr lang="zh-CN" altLang="en-US" sz="2400" dirty="0"/>
              <a:t>都可以用，默认</a:t>
            </a:r>
            <a:r>
              <a:rPr lang="en-US" altLang="zh-CN" sz="2400" dirty="0"/>
              <a:t>windows</a:t>
            </a:r>
            <a:r>
              <a:rPr lang="zh-CN" altLang="en-US" sz="2400" dirty="0"/>
              <a:t>优先启动</a:t>
            </a:r>
            <a:endParaRPr lang="en-US" altLang="zh-CN" sz="2400" dirty="0"/>
          </a:p>
          <a:p>
            <a:pPr eaLnBrk="1" hangingPunct="1">
              <a:spcBef>
                <a:spcPct val="0"/>
              </a:spcBef>
              <a:buFontTx/>
              <a:buNone/>
            </a:pPr>
            <a:r>
              <a:rPr lang="zh-CN" altLang="en-US" sz="2400" dirty="0"/>
              <a:t>可以在电脑启动时，选择进入</a:t>
            </a:r>
            <a:r>
              <a:rPr lang="en-US" altLang="zh-CN" sz="2400" dirty="0"/>
              <a:t>Ubuntu</a:t>
            </a:r>
            <a:r>
              <a:rPr lang="zh-CN" altLang="en-US" sz="2400" dirty="0"/>
              <a:t>系统而不是 </a:t>
            </a:r>
            <a:r>
              <a:rPr lang="en-US" altLang="zh-CN" sz="2400" dirty="0"/>
              <a:t>Windows</a:t>
            </a:r>
            <a:r>
              <a:rPr lang="zh-CN" altLang="en-US" sz="2400" dirty="0"/>
              <a:t>系统</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noChangeArrowheads="1"/>
          </p:cNvSpPr>
          <p:nvPr>
            <p:ph type="title" idx="10"/>
          </p:nvPr>
        </p:nvSpPr>
        <p:spPr/>
        <p:txBody>
          <a:bodyPr/>
          <a:lstStyle/>
          <a:p>
            <a:r>
              <a:rPr lang="en-US" altLang="zh-CN" sz="2800" dirty="0" smtClean="0"/>
              <a:t>2.3.4 Hadoop</a:t>
            </a:r>
            <a:r>
              <a:rPr lang="zh-CN" altLang="en-US" sz="2800" dirty="0" smtClean="0"/>
              <a:t>的安装与使用（单机</a:t>
            </a:r>
            <a:r>
              <a:rPr lang="en-US" altLang="zh-CN" sz="2800" dirty="0" smtClean="0"/>
              <a:t>/</a:t>
            </a:r>
            <a:r>
              <a:rPr lang="zh-CN" altLang="en-US" sz="2800" dirty="0" smtClean="0"/>
              <a:t>伪分布式）</a:t>
            </a:r>
          </a:p>
        </p:txBody>
      </p:sp>
      <p:sp>
        <p:nvSpPr>
          <p:cNvPr id="4" name="Rectangle 3"/>
          <p:cNvSpPr txBox="1">
            <a:spLocks noChangeArrowheads="1"/>
          </p:cNvSpPr>
          <p:nvPr/>
        </p:nvSpPr>
        <p:spPr>
          <a:xfrm>
            <a:off x="457200" y="1676400"/>
            <a:ext cx="8382000" cy="3733800"/>
          </a:xfrm>
          <a:prstGeom prst="rect">
            <a:avLst/>
          </a:prstGeom>
        </p:spPr>
        <p:txBody>
          <a:bodyPr/>
          <a:lstStyle/>
          <a:p>
            <a:pPr marL="342900" indent="-342900">
              <a:spcBef>
                <a:spcPct val="20000"/>
              </a:spcBef>
              <a:defRPr/>
            </a:pPr>
            <a:r>
              <a:rPr lang="en-US" altLang="zh-CN" sz="2400" kern="0" dirty="0">
                <a:latin typeface="+mn-lt"/>
                <a:ea typeface="+mn-ea"/>
              </a:rPr>
              <a:t>Hadoop</a:t>
            </a:r>
            <a:r>
              <a:rPr lang="zh-CN" altLang="en-US" sz="2400" kern="0" dirty="0">
                <a:latin typeface="+mn-lt"/>
                <a:ea typeface="+mn-ea"/>
              </a:rPr>
              <a:t>基本安装配置主要包括以下几个步骤：</a:t>
            </a:r>
          </a:p>
          <a:p>
            <a:pPr marL="342900" indent="-342900">
              <a:spcBef>
                <a:spcPct val="20000"/>
              </a:spcBef>
              <a:buFontTx/>
              <a:buChar char="•"/>
              <a:defRPr/>
            </a:pPr>
            <a:r>
              <a:rPr lang="zh-CN" altLang="en-US" sz="2400" kern="0" dirty="0">
                <a:latin typeface="+mn-lt"/>
                <a:ea typeface="+mn-ea"/>
              </a:rPr>
              <a:t>创建</a:t>
            </a:r>
            <a:r>
              <a:rPr lang="en-US" altLang="zh-CN" sz="2400" kern="0" dirty="0">
                <a:latin typeface="+mn-lt"/>
                <a:ea typeface="+mn-ea"/>
              </a:rPr>
              <a:t>Hadoop</a:t>
            </a:r>
            <a:r>
              <a:rPr lang="zh-CN" altLang="en-US" sz="2400" kern="0" dirty="0" smtClean="0">
                <a:latin typeface="+mn-lt"/>
                <a:ea typeface="+mn-ea"/>
              </a:rPr>
              <a:t>用户（更新</a:t>
            </a:r>
            <a:r>
              <a:rPr lang="en-US" altLang="zh-CN" sz="2400" kern="0" dirty="0" smtClean="0">
                <a:latin typeface="+mn-lt"/>
                <a:ea typeface="+mn-ea"/>
              </a:rPr>
              <a:t>apt</a:t>
            </a:r>
            <a:r>
              <a:rPr lang="zh-CN" altLang="en-US" sz="2400" kern="0" dirty="0" smtClean="0">
                <a:latin typeface="+mn-lt"/>
                <a:ea typeface="+mn-ea"/>
              </a:rPr>
              <a:t>，安装</a:t>
            </a:r>
            <a:r>
              <a:rPr lang="en-US" altLang="zh-CN" sz="2400" kern="0" dirty="0" smtClean="0">
                <a:latin typeface="+mn-lt"/>
                <a:ea typeface="+mn-ea"/>
              </a:rPr>
              <a:t>vim</a:t>
            </a:r>
            <a:r>
              <a:rPr lang="zh-CN" altLang="en-US" sz="2400" kern="0" dirty="0" smtClean="0">
                <a:latin typeface="+mn-lt"/>
                <a:ea typeface="+mn-ea"/>
              </a:rPr>
              <a:t>）</a:t>
            </a:r>
            <a:endParaRPr lang="zh-CN" altLang="en-US" sz="2400" kern="0" dirty="0">
              <a:latin typeface="+mn-lt"/>
              <a:ea typeface="+mn-ea"/>
            </a:endParaRPr>
          </a:p>
          <a:p>
            <a:pPr marL="342900" indent="-342900">
              <a:spcBef>
                <a:spcPct val="20000"/>
              </a:spcBef>
              <a:buFontTx/>
              <a:buChar char="•"/>
              <a:defRPr/>
            </a:pPr>
            <a:r>
              <a:rPr lang="en-US" altLang="zh-CN" sz="2400" kern="0" dirty="0">
                <a:latin typeface="+mn-lt"/>
                <a:ea typeface="+mn-ea"/>
              </a:rPr>
              <a:t>SSH</a:t>
            </a:r>
            <a:r>
              <a:rPr lang="zh-CN" altLang="en-US" sz="2400" kern="0" dirty="0">
                <a:latin typeface="+mn-lt"/>
                <a:ea typeface="+mn-ea"/>
              </a:rPr>
              <a:t>登录权限设置</a:t>
            </a:r>
            <a:endParaRPr lang="en-US" altLang="zh-CN" sz="2400" kern="0" dirty="0">
              <a:latin typeface="+mn-lt"/>
              <a:ea typeface="+mn-ea"/>
            </a:endParaRPr>
          </a:p>
          <a:p>
            <a:pPr marL="342900" indent="-342900">
              <a:spcBef>
                <a:spcPct val="20000"/>
              </a:spcBef>
              <a:buFontTx/>
              <a:buChar char="•"/>
              <a:defRPr/>
            </a:pPr>
            <a:r>
              <a:rPr lang="zh-CN" altLang="en-US" sz="2400" kern="0" dirty="0"/>
              <a:t>安装</a:t>
            </a:r>
            <a:r>
              <a:rPr lang="en-US" altLang="zh-CN" sz="2400" kern="0" dirty="0"/>
              <a:t>Java</a:t>
            </a:r>
            <a:r>
              <a:rPr lang="zh-CN" altLang="en-US" sz="2400" kern="0" dirty="0"/>
              <a:t>环境</a:t>
            </a:r>
            <a:endParaRPr lang="zh-CN" altLang="en-US" sz="2400" kern="0" dirty="0">
              <a:latin typeface="+mn-lt"/>
              <a:ea typeface="+mn-ea"/>
            </a:endParaRPr>
          </a:p>
          <a:p>
            <a:pPr marL="342900" indent="-342900">
              <a:spcBef>
                <a:spcPct val="20000"/>
              </a:spcBef>
              <a:buFontTx/>
              <a:buChar char="•"/>
              <a:defRPr/>
            </a:pPr>
            <a:r>
              <a:rPr lang="zh-CN" altLang="en-US" sz="2400" kern="0" dirty="0">
                <a:latin typeface="+mn-lt"/>
                <a:ea typeface="+mn-ea"/>
              </a:rPr>
              <a:t>单机安装配置</a:t>
            </a:r>
          </a:p>
          <a:p>
            <a:pPr marL="342900" indent="-342900">
              <a:spcBef>
                <a:spcPct val="20000"/>
              </a:spcBef>
              <a:buFontTx/>
              <a:buChar char="•"/>
              <a:defRPr/>
            </a:pPr>
            <a:r>
              <a:rPr lang="zh-CN" altLang="en-US" sz="2400" kern="0" dirty="0">
                <a:latin typeface="+mn-lt"/>
                <a:ea typeface="+mn-ea"/>
              </a:rPr>
              <a:t>伪分布式安装配置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zh-CN" smtClean="0"/>
              <a:t>创建</a:t>
            </a:r>
            <a:r>
              <a:rPr lang="en-US" altLang="zh-CN" dirty="0" smtClean="0"/>
              <a:t>Hadoop</a:t>
            </a:r>
            <a:r>
              <a:rPr lang="zh-CN" altLang="zh-CN" smtClean="0"/>
              <a:t>用户</a:t>
            </a:r>
            <a:endParaRPr lang="zh-CN" altLang="en-US" smtClean="0"/>
          </a:p>
        </p:txBody>
      </p:sp>
      <p:sp>
        <p:nvSpPr>
          <p:cNvPr id="26627" name="矩形 3"/>
          <p:cNvSpPr>
            <a:spLocks noChangeArrowheads="1"/>
          </p:cNvSpPr>
          <p:nvPr/>
        </p:nvSpPr>
        <p:spPr bwMode="auto">
          <a:xfrm>
            <a:off x="762000" y="12192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800" dirty="0"/>
              <a:t>如果安装 </a:t>
            </a:r>
            <a:r>
              <a:rPr lang="en-US" altLang="zh-CN" sz="1800" dirty="0"/>
              <a:t>Ubuntu </a:t>
            </a:r>
            <a:r>
              <a:rPr lang="zh-CN" altLang="en-US" sz="1800" dirty="0"/>
              <a:t>的时候不是用的 “</a:t>
            </a:r>
            <a:r>
              <a:rPr lang="en-US" altLang="zh-CN" sz="1800" dirty="0"/>
              <a:t>hadoop” </a:t>
            </a:r>
            <a:r>
              <a:rPr lang="zh-CN" altLang="en-US" sz="1800" dirty="0"/>
              <a:t>用户，那么需要增加一个名为 </a:t>
            </a:r>
            <a:r>
              <a:rPr lang="en-US" altLang="zh-CN" sz="1800" dirty="0"/>
              <a:t>hadoop </a:t>
            </a:r>
            <a:r>
              <a:rPr lang="zh-CN" altLang="en-US" sz="1800" dirty="0"/>
              <a:t>的用户</a:t>
            </a:r>
          </a:p>
        </p:txBody>
      </p:sp>
      <p:sp>
        <p:nvSpPr>
          <p:cNvPr id="26628" name="矩形 4"/>
          <p:cNvSpPr>
            <a:spLocks noChangeArrowheads="1"/>
          </p:cNvSpPr>
          <p:nvPr/>
        </p:nvSpPr>
        <p:spPr bwMode="auto">
          <a:xfrm>
            <a:off x="762000" y="19050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800" dirty="0"/>
              <a:t>首先按 </a:t>
            </a:r>
            <a:r>
              <a:rPr lang="en-US" altLang="zh-CN" sz="1800" b="1" dirty="0"/>
              <a:t>ctrl+alt+t</a:t>
            </a:r>
            <a:r>
              <a:rPr lang="zh-CN" altLang="en-US" sz="1800" dirty="0"/>
              <a:t> 打开终端窗口，输入如下命令创建新用户 </a:t>
            </a:r>
            <a:r>
              <a:rPr lang="en-US" altLang="zh-CN" sz="1800" dirty="0"/>
              <a:t>:</a:t>
            </a: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val="4012538462"/>
              </p:ext>
            </p:extLst>
          </p:nvPr>
        </p:nvGraphicFramePr>
        <p:xfrm>
          <a:off x="914400" y="2362200"/>
          <a:ext cx="6096000" cy="371475"/>
        </p:xfrm>
        <a:graphic>
          <a:graphicData uri="http://schemas.openxmlformats.org/drawingml/2006/table">
            <a:tbl>
              <a:tblPr firstRow="1" bandRow="1">
                <a:tableStyleId>{00A15C55-8517-42AA-B614-E9B94910E393}</a:tableStyleId>
              </a:tblPr>
              <a:tblGrid>
                <a:gridCol w="6096000"/>
              </a:tblGrid>
              <a:tr h="371475">
                <a:tc>
                  <a:txBody>
                    <a:bodyPr/>
                    <a:lstStyle/>
                    <a:p>
                      <a:r>
                        <a:rPr lang="en-US" altLang="zh-CN" sz="1800" dirty="0"/>
                        <a:t>$ sudo</a:t>
                      </a:r>
                      <a:r>
                        <a:rPr lang="en-US" altLang="zh-CN" sz="1800" baseline="0" dirty="0"/>
                        <a:t> useradd –m hadoop –s /bin/bash</a:t>
                      </a:r>
                      <a:endParaRPr lang="zh-CN" altLang="en-US" sz="1800" dirty="0"/>
                    </a:p>
                  </a:txBody>
                  <a:tcPr marT="45798" marB="45798"/>
                </a:tc>
              </a:tr>
            </a:tbl>
          </a:graphicData>
        </a:graphic>
      </p:graphicFrame>
      <p:sp>
        <p:nvSpPr>
          <p:cNvPr id="26635" name="矩形 7"/>
          <p:cNvSpPr>
            <a:spLocks noChangeArrowheads="1"/>
          </p:cNvSpPr>
          <p:nvPr/>
        </p:nvSpPr>
        <p:spPr bwMode="auto">
          <a:xfrm>
            <a:off x="762000" y="2819400"/>
            <a:ext cx="792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800" dirty="0"/>
              <a:t>上面这条命令创建了可以登陆的 </a:t>
            </a:r>
            <a:r>
              <a:rPr lang="en-US" altLang="zh-CN" sz="1800" dirty="0"/>
              <a:t>hadoop </a:t>
            </a:r>
            <a:r>
              <a:rPr lang="zh-CN" altLang="en-US" sz="1800" dirty="0"/>
              <a:t>用户，并使用 </a:t>
            </a:r>
            <a:r>
              <a:rPr lang="en-US" altLang="zh-CN" sz="1800" dirty="0"/>
              <a:t>/bin/bash </a:t>
            </a:r>
            <a:r>
              <a:rPr lang="zh-CN" altLang="en-US" sz="1800" dirty="0"/>
              <a:t>作为 </a:t>
            </a:r>
            <a:r>
              <a:rPr lang="en-US" altLang="zh-CN" sz="1800" dirty="0"/>
              <a:t>shell</a:t>
            </a:r>
            <a:endParaRPr lang="zh-CN" altLang="en-US" sz="1800" dirty="0"/>
          </a:p>
        </p:txBody>
      </p:sp>
      <p:sp>
        <p:nvSpPr>
          <p:cNvPr id="26636" name="矩形 8"/>
          <p:cNvSpPr>
            <a:spLocks noChangeArrowheads="1"/>
          </p:cNvSpPr>
          <p:nvPr/>
        </p:nvSpPr>
        <p:spPr bwMode="auto">
          <a:xfrm>
            <a:off x="762000" y="32766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800" dirty="0"/>
              <a:t>接着使用如下命令设置密码，可简单设置为 </a:t>
            </a:r>
            <a:r>
              <a:rPr lang="en-US" altLang="zh-CN" sz="1800" dirty="0"/>
              <a:t>hadoop</a:t>
            </a:r>
            <a:r>
              <a:rPr lang="zh-CN" altLang="en-US" sz="1800" dirty="0"/>
              <a:t>，按提示输入两次密码：</a:t>
            </a:r>
          </a:p>
        </p:txBody>
      </p:sp>
      <p:graphicFrame>
        <p:nvGraphicFramePr>
          <p:cNvPr id="10" name="表格 9"/>
          <p:cNvGraphicFramePr>
            <a:graphicFrameLocks noGrp="1"/>
          </p:cNvGraphicFramePr>
          <p:nvPr>
            <p:extLst>
              <p:ext uri="{D42A27DB-BD31-4B8C-83A1-F6EECF244321}">
                <p14:modId xmlns:p14="http://schemas.microsoft.com/office/powerpoint/2010/main" val="455432086"/>
              </p:ext>
            </p:extLst>
          </p:nvPr>
        </p:nvGraphicFramePr>
        <p:xfrm>
          <a:off x="838200" y="3810000"/>
          <a:ext cx="6096000" cy="371475"/>
        </p:xfrm>
        <a:graphic>
          <a:graphicData uri="http://schemas.openxmlformats.org/drawingml/2006/table">
            <a:tbl>
              <a:tblPr firstRow="1" bandRow="1">
                <a:tableStyleId>{00A15C55-8517-42AA-B614-E9B94910E393}</a:tableStyleId>
              </a:tblPr>
              <a:tblGrid>
                <a:gridCol w="6096000"/>
              </a:tblGrid>
              <a:tr h="371475">
                <a:tc>
                  <a:txBody>
                    <a:bodyPr/>
                    <a:lstStyle/>
                    <a:p>
                      <a:r>
                        <a:rPr lang="en-US" altLang="zh-CN" sz="1800" dirty="0"/>
                        <a:t>$ sudo passwd hadoop</a:t>
                      </a:r>
                      <a:endParaRPr lang="zh-CN" altLang="en-US" sz="1800" dirty="0"/>
                    </a:p>
                  </a:txBody>
                  <a:tcPr marT="45798" marB="45798"/>
                </a:tc>
              </a:tr>
            </a:tbl>
          </a:graphicData>
        </a:graphic>
      </p:graphicFrame>
      <p:sp>
        <p:nvSpPr>
          <p:cNvPr id="26643" name="矩形 10"/>
          <p:cNvSpPr>
            <a:spLocks noChangeArrowheads="1"/>
          </p:cNvSpPr>
          <p:nvPr/>
        </p:nvSpPr>
        <p:spPr bwMode="auto">
          <a:xfrm>
            <a:off x="762000" y="434340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800" dirty="0"/>
              <a:t>可为 </a:t>
            </a:r>
            <a:r>
              <a:rPr lang="en-US" altLang="zh-CN" sz="1800" dirty="0"/>
              <a:t>hadoop </a:t>
            </a:r>
            <a:r>
              <a:rPr lang="zh-CN" altLang="en-US" sz="1800" dirty="0"/>
              <a:t>用户增加管理员权限，方便部署，避免一些对新手来说比较棘手的权限问题：</a:t>
            </a:r>
          </a:p>
        </p:txBody>
      </p:sp>
      <p:graphicFrame>
        <p:nvGraphicFramePr>
          <p:cNvPr id="12" name="表格 11"/>
          <p:cNvGraphicFramePr>
            <a:graphicFrameLocks noGrp="1"/>
          </p:cNvGraphicFramePr>
          <p:nvPr>
            <p:extLst>
              <p:ext uri="{D42A27DB-BD31-4B8C-83A1-F6EECF244321}">
                <p14:modId xmlns:p14="http://schemas.microsoft.com/office/powerpoint/2010/main" val="1470130097"/>
              </p:ext>
            </p:extLst>
          </p:nvPr>
        </p:nvGraphicFramePr>
        <p:xfrm>
          <a:off x="762000" y="5181600"/>
          <a:ext cx="6096000" cy="371475"/>
        </p:xfrm>
        <a:graphic>
          <a:graphicData uri="http://schemas.openxmlformats.org/drawingml/2006/table">
            <a:tbl>
              <a:tblPr firstRow="1" bandRow="1">
                <a:tableStyleId>{00A15C55-8517-42AA-B614-E9B94910E393}</a:tableStyleId>
              </a:tblPr>
              <a:tblGrid>
                <a:gridCol w="6096000"/>
              </a:tblGrid>
              <a:tr h="371475">
                <a:tc>
                  <a:txBody>
                    <a:bodyPr/>
                    <a:lstStyle/>
                    <a:p>
                      <a:r>
                        <a:rPr lang="en-US" altLang="zh-CN" sz="1800" dirty="0"/>
                        <a:t>$ sudo adduser hadoop sudo</a:t>
                      </a:r>
                      <a:endParaRPr lang="zh-CN" altLang="en-US" sz="1800" dirty="0"/>
                    </a:p>
                  </a:txBody>
                  <a:tcPr marT="45798" marB="45798"/>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SSH</a:t>
            </a:r>
            <a:r>
              <a:rPr lang="zh-CN" altLang="en-US" smtClean="0"/>
              <a:t>登录权限设置</a:t>
            </a:r>
          </a:p>
        </p:txBody>
      </p:sp>
      <p:sp>
        <p:nvSpPr>
          <p:cNvPr id="27651" name="TextBox 2"/>
          <p:cNvSpPr txBox="1">
            <a:spLocks noChangeArrowheads="1"/>
          </p:cNvSpPr>
          <p:nvPr/>
        </p:nvSpPr>
        <p:spPr bwMode="auto">
          <a:xfrm>
            <a:off x="228600" y="4654550"/>
            <a:ext cx="86868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Tx/>
              <a:buNone/>
            </a:pPr>
            <a:r>
              <a:rPr lang="zh-CN" altLang="en-US" sz="2000" b="1" dirty="0"/>
              <a:t>配置</a:t>
            </a:r>
            <a:r>
              <a:rPr lang="en-US" altLang="zh-CN" sz="2000" b="1" dirty="0"/>
              <a:t>SSH</a:t>
            </a:r>
            <a:r>
              <a:rPr lang="zh-CN" altLang="en-US" sz="2000" b="1" dirty="0"/>
              <a:t>的原因</a:t>
            </a:r>
            <a:r>
              <a:rPr lang="zh-CN" altLang="en-US" sz="2000" dirty="0"/>
              <a:t>：</a:t>
            </a:r>
            <a:endParaRPr lang="en-US" altLang="zh-CN" sz="2000" dirty="0"/>
          </a:p>
          <a:p>
            <a:pPr eaLnBrk="1" hangingPunct="1">
              <a:lnSpc>
                <a:spcPct val="150000"/>
              </a:lnSpc>
              <a:spcBef>
                <a:spcPct val="0"/>
              </a:spcBef>
              <a:buFontTx/>
              <a:buNone/>
            </a:pPr>
            <a:r>
              <a:rPr lang="en-US" altLang="zh-CN" sz="1800" dirty="0"/>
              <a:t>Hadoop</a:t>
            </a:r>
            <a:r>
              <a:rPr lang="zh-CN" altLang="en-US" sz="1800" dirty="0"/>
              <a:t>名称节点（</a:t>
            </a:r>
            <a:r>
              <a:rPr lang="en-US" altLang="zh-CN" sz="1800" dirty="0"/>
              <a:t>NameNode</a:t>
            </a:r>
            <a:r>
              <a:rPr lang="zh-CN" altLang="en-US" sz="1800" dirty="0"/>
              <a:t>）需要启动集群中所有机器的</a:t>
            </a:r>
            <a:r>
              <a:rPr lang="en-US" altLang="zh-CN" sz="1800" dirty="0"/>
              <a:t>Hadoop</a:t>
            </a:r>
            <a:r>
              <a:rPr lang="zh-CN" altLang="en-US" sz="1800" dirty="0"/>
              <a:t>守护进程，这个过程需要通过</a:t>
            </a:r>
            <a:r>
              <a:rPr lang="en-US" altLang="zh-CN" sz="1800" dirty="0"/>
              <a:t>SSH</a:t>
            </a:r>
            <a:r>
              <a:rPr lang="zh-CN" altLang="en-US" sz="1800" dirty="0"/>
              <a:t>登录来实现。</a:t>
            </a:r>
            <a:r>
              <a:rPr lang="en-US" altLang="zh-CN" sz="1800" dirty="0"/>
              <a:t>Hadoop</a:t>
            </a:r>
            <a:r>
              <a:rPr lang="zh-CN" altLang="en-US" sz="1800" dirty="0"/>
              <a:t>并没有提供</a:t>
            </a:r>
            <a:r>
              <a:rPr lang="en-US" altLang="zh-CN" sz="1800" dirty="0"/>
              <a:t>SSH</a:t>
            </a:r>
            <a:r>
              <a:rPr lang="zh-CN" altLang="en-US" sz="1800" dirty="0"/>
              <a:t>输入密码登录的形式，因此，为了能够顺利登录每台机器，需要将所有机器配置为名称节点可以无密码登录它们</a:t>
            </a:r>
          </a:p>
        </p:txBody>
      </p:sp>
      <p:sp>
        <p:nvSpPr>
          <p:cNvPr id="27652" name="矩形 4"/>
          <p:cNvSpPr>
            <a:spLocks noChangeArrowheads="1"/>
          </p:cNvSpPr>
          <p:nvPr/>
        </p:nvSpPr>
        <p:spPr bwMode="auto">
          <a:xfrm>
            <a:off x="228600" y="1143000"/>
            <a:ext cx="8458200"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Tx/>
              <a:buNone/>
            </a:pPr>
            <a:r>
              <a:rPr lang="en-US" altLang="zh-CN" sz="2000" b="1" dirty="0"/>
              <a:t>SSH</a:t>
            </a:r>
            <a:r>
              <a:rPr lang="zh-CN" altLang="en-US" sz="2000" b="1" dirty="0"/>
              <a:t>是什么？</a:t>
            </a:r>
            <a:endParaRPr lang="en-US" altLang="zh-CN" sz="2000" b="1" dirty="0"/>
          </a:p>
          <a:p>
            <a:pPr eaLnBrk="1" hangingPunct="1">
              <a:lnSpc>
                <a:spcPct val="150000"/>
              </a:lnSpc>
              <a:spcBef>
                <a:spcPct val="0"/>
              </a:spcBef>
              <a:buFontTx/>
              <a:buNone/>
            </a:pPr>
            <a:r>
              <a:rPr lang="en-US" altLang="zh-CN" sz="1800" dirty="0"/>
              <a:t>SSH </a:t>
            </a:r>
            <a:r>
              <a:rPr lang="zh-CN" altLang="en-US" sz="1800" dirty="0"/>
              <a:t>为 </a:t>
            </a:r>
            <a:r>
              <a:rPr lang="en-US" altLang="zh-CN" sz="1800" dirty="0"/>
              <a:t>Secure Shell </a:t>
            </a:r>
            <a:r>
              <a:rPr lang="zh-CN" altLang="en-US" sz="1800" dirty="0"/>
              <a:t>的缩写，是建立在应用层和传输层基础上的安全协议。</a:t>
            </a:r>
            <a:r>
              <a:rPr lang="en-US" altLang="zh-CN" sz="1800" dirty="0"/>
              <a:t>SSH </a:t>
            </a:r>
            <a:r>
              <a:rPr lang="zh-CN" altLang="en-US" sz="1800" dirty="0"/>
              <a:t>是目前较可靠、专为远程登录会话和其他网络服务提供安全性的协议。利用 </a:t>
            </a:r>
            <a:r>
              <a:rPr lang="en-US" altLang="zh-CN" sz="1800" dirty="0"/>
              <a:t>SSH </a:t>
            </a:r>
            <a:r>
              <a:rPr lang="zh-CN" altLang="en-US" sz="1800" dirty="0"/>
              <a:t>协议可以有效防止远程管理过程中的信息泄露问题。</a:t>
            </a:r>
            <a:r>
              <a:rPr lang="en-US" altLang="zh-CN" sz="1800" dirty="0"/>
              <a:t>SSH</a:t>
            </a:r>
            <a:r>
              <a:rPr lang="zh-CN" altLang="en-US" sz="1800" dirty="0"/>
              <a:t>最初是</a:t>
            </a:r>
            <a:r>
              <a:rPr lang="en-US" altLang="zh-CN" sz="1800" dirty="0"/>
              <a:t>UNIX</a:t>
            </a:r>
            <a:r>
              <a:rPr lang="zh-CN" altLang="en-US" sz="1800" dirty="0"/>
              <a:t>系统上的一个程序，后来又迅速扩展到其他操作平台。 </a:t>
            </a:r>
            <a:r>
              <a:rPr lang="en-US" altLang="zh-CN" sz="1800" dirty="0"/>
              <a:t>SSH</a:t>
            </a:r>
            <a:r>
              <a:rPr lang="zh-CN" altLang="en-US" sz="1800" dirty="0"/>
              <a:t>是由</a:t>
            </a:r>
            <a:r>
              <a:rPr lang="zh-CN" altLang="en-US" sz="1800" dirty="0">
                <a:hlinkClick r:id="rId2"/>
              </a:rPr>
              <a:t>客户端</a:t>
            </a:r>
            <a:r>
              <a:rPr lang="zh-CN" altLang="en-US" sz="1800" dirty="0"/>
              <a:t>和</a:t>
            </a:r>
            <a:r>
              <a:rPr lang="zh-CN" altLang="en-US" sz="1800" dirty="0">
                <a:hlinkClick r:id="rId3"/>
              </a:rPr>
              <a:t>服务端</a:t>
            </a:r>
            <a:r>
              <a:rPr lang="zh-CN" altLang="en-US" sz="1800" dirty="0"/>
              <a:t>的软件组成，服务端是一个守护进程</a:t>
            </a:r>
            <a:r>
              <a:rPr lang="en-US" altLang="zh-CN" sz="1800" dirty="0"/>
              <a:t>(daemon)</a:t>
            </a:r>
            <a:r>
              <a:rPr lang="zh-CN" altLang="en-US" sz="1800" dirty="0"/>
              <a:t>，它在后台运行并响应来自客户端的连接请求，客户端包含</a:t>
            </a:r>
            <a:r>
              <a:rPr lang="en-US" altLang="zh-CN" sz="1800" dirty="0"/>
              <a:t>ssh</a:t>
            </a:r>
            <a:r>
              <a:rPr lang="zh-CN" altLang="en-US" sz="1800" dirty="0"/>
              <a:t>程序以及像</a:t>
            </a:r>
            <a:r>
              <a:rPr lang="en-US" altLang="zh-CN" sz="1800" dirty="0"/>
              <a:t>scp</a:t>
            </a:r>
            <a:r>
              <a:rPr lang="zh-CN" altLang="en-US" sz="1800" dirty="0"/>
              <a:t>（远程拷贝）、</a:t>
            </a:r>
            <a:r>
              <a:rPr lang="en-US" altLang="zh-CN" sz="1800" dirty="0"/>
              <a:t>slogin</a:t>
            </a:r>
            <a:r>
              <a:rPr lang="zh-CN" altLang="en-US" sz="1800" dirty="0"/>
              <a:t>（远程登陆）、</a:t>
            </a:r>
            <a:r>
              <a:rPr lang="en-US" altLang="zh-CN" sz="1800" dirty="0"/>
              <a:t>sftp</a:t>
            </a:r>
            <a:r>
              <a:rPr lang="zh-CN" altLang="en-US" sz="1800" dirty="0"/>
              <a:t>（安全文件传输）等其他的应用程序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安装</a:t>
            </a:r>
            <a:r>
              <a:rPr lang="en-US" altLang="zh-CN" dirty="0" smtClean="0"/>
              <a:t>Java</a:t>
            </a:r>
            <a:r>
              <a:rPr lang="zh-CN" altLang="en-US" smtClean="0"/>
              <a:t>环境</a:t>
            </a:r>
          </a:p>
        </p:txBody>
      </p:sp>
      <p:sp>
        <p:nvSpPr>
          <p:cNvPr id="28675" name="Rectangle 3"/>
          <p:cNvSpPr>
            <a:spLocks noGrp="1" noChangeArrowheads="1"/>
          </p:cNvSpPr>
          <p:nvPr>
            <p:ph type="body" idx="1"/>
          </p:nvPr>
        </p:nvSpPr>
        <p:spPr>
          <a:xfrm>
            <a:off x="457200" y="1600200"/>
            <a:ext cx="8229600" cy="762000"/>
          </a:xfrm>
        </p:spPr>
        <p:txBody>
          <a:bodyPr/>
          <a:lstStyle/>
          <a:p>
            <a:r>
              <a:rPr lang="en-US" altLang="zh-CN" sz="2000" dirty="0" smtClean="0"/>
              <a:t>Java</a:t>
            </a:r>
            <a:r>
              <a:rPr lang="zh-CN" altLang="en-US" sz="2000" dirty="0" smtClean="0"/>
              <a:t>环境可选择 </a:t>
            </a:r>
            <a:r>
              <a:rPr lang="en-US" altLang="zh-CN" sz="2000" dirty="0" smtClean="0"/>
              <a:t>Oracle </a:t>
            </a:r>
            <a:r>
              <a:rPr lang="zh-CN" altLang="en-US" sz="2000" dirty="0" smtClean="0"/>
              <a:t>的 </a:t>
            </a:r>
            <a:r>
              <a:rPr lang="en-US" altLang="zh-CN" sz="2000" dirty="0" smtClean="0"/>
              <a:t>JDK，</a:t>
            </a:r>
            <a:r>
              <a:rPr lang="zh-CN" altLang="en-US" sz="2000" dirty="0" smtClean="0"/>
              <a:t>或是 </a:t>
            </a:r>
            <a:r>
              <a:rPr lang="en-US" altLang="zh-CN" sz="2000" dirty="0" smtClean="0"/>
              <a:t>OpenJDK</a:t>
            </a:r>
          </a:p>
          <a:p>
            <a:r>
              <a:rPr lang="zh-CN" altLang="en-US" sz="2000" dirty="0" smtClean="0"/>
              <a:t>可以在</a:t>
            </a:r>
            <a:r>
              <a:rPr lang="en-US" altLang="zh-CN" sz="2000" dirty="0" smtClean="0"/>
              <a:t>Ubuntu</a:t>
            </a:r>
            <a:r>
              <a:rPr lang="zh-CN" altLang="en-US" sz="2000" dirty="0" smtClean="0"/>
              <a:t>中直接通过命令安装 </a:t>
            </a:r>
            <a:r>
              <a:rPr lang="en-US" altLang="zh-CN" sz="2000" dirty="0" smtClean="0"/>
              <a:t>OpenJDK 7</a:t>
            </a:r>
          </a:p>
        </p:txBody>
      </p:sp>
      <p:graphicFrame>
        <p:nvGraphicFramePr>
          <p:cNvPr id="4" name="表格 3"/>
          <p:cNvGraphicFramePr>
            <a:graphicFrameLocks noGrp="1"/>
          </p:cNvGraphicFramePr>
          <p:nvPr>
            <p:extLst>
              <p:ext uri="{D42A27DB-BD31-4B8C-83A1-F6EECF244321}">
                <p14:modId xmlns:p14="http://schemas.microsoft.com/office/powerpoint/2010/main" val="1335602102"/>
              </p:ext>
            </p:extLst>
          </p:nvPr>
        </p:nvGraphicFramePr>
        <p:xfrm>
          <a:off x="838200" y="2371725"/>
          <a:ext cx="6096000" cy="371475"/>
        </p:xfrm>
        <a:graphic>
          <a:graphicData uri="http://schemas.openxmlformats.org/drawingml/2006/table">
            <a:tbl>
              <a:tblPr firstRow="1" bandRow="1">
                <a:tableStyleId>{00A15C55-8517-42AA-B614-E9B94910E393}</a:tableStyleId>
              </a:tblPr>
              <a:tblGrid>
                <a:gridCol w="6096000"/>
              </a:tblGrid>
              <a:tr h="371475">
                <a:tc>
                  <a:txBody>
                    <a:bodyPr/>
                    <a:lstStyle/>
                    <a:p>
                      <a:r>
                        <a:rPr lang="en-US" altLang="zh-CN" sz="1800" dirty="0"/>
                        <a:t>$ sudo apt-get install openjdk-7-jre openjdk-7-jdk</a:t>
                      </a:r>
                      <a:endParaRPr lang="zh-CN" altLang="en-US" sz="1800" dirty="0"/>
                    </a:p>
                  </a:txBody>
                  <a:tcPr marT="45798" marB="45798"/>
                </a:tc>
              </a:tr>
            </a:tbl>
          </a:graphicData>
        </a:graphic>
      </p:graphicFrame>
      <p:sp>
        <p:nvSpPr>
          <p:cNvPr id="28682" name="矩形 4"/>
          <p:cNvSpPr>
            <a:spLocks noChangeArrowheads="1"/>
          </p:cNvSpPr>
          <p:nvPr/>
        </p:nvSpPr>
        <p:spPr bwMode="auto">
          <a:xfrm>
            <a:off x="457200" y="2895600"/>
            <a:ext cx="7772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zh-CN" altLang="en-US" sz="1800" dirty="0"/>
              <a:t>  还需要配置一下 </a:t>
            </a:r>
            <a:r>
              <a:rPr lang="en-US" altLang="zh-CN" sz="1800" dirty="0"/>
              <a:t>JAVA_HOME </a:t>
            </a:r>
            <a:r>
              <a:rPr lang="zh-CN" altLang="en-US" sz="1800" dirty="0"/>
              <a:t>环境变量</a:t>
            </a:r>
            <a:endParaRPr lang="en-US" altLang="zh-CN" sz="1800" dirty="0"/>
          </a:p>
          <a:p>
            <a:pPr eaLnBrk="1" hangingPunct="1">
              <a:spcBef>
                <a:spcPct val="0"/>
              </a:spcBef>
            </a:pPr>
            <a:endParaRPr lang="en-US" altLang="zh-CN" sz="1800" dirty="0"/>
          </a:p>
          <a:p>
            <a:pPr eaLnBrk="1" hangingPunct="1">
              <a:spcBef>
                <a:spcPct val="0"/>
              </a:spcBef>
              <a:buFontTx/>
              <a:buNone/>
            </a:pPr>
            <a:endParaRPr lang="zh-CN" alt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noChangeArrowheads="1"/>
          </p:cNvSpPr>
          <p:nvPr>
            <p:ph type="title" idx="10"/>
          </p:nvPr>
        </p:nvSpPr>
        <p:spPr/>
        <p:txBody>
          <a:bodyPr/>
          <a:lstStyle/>
          <a:p>
            <a:r>
              <a:rPr lang="zh-CN" altLang="en-US" smtClean="0"/>
              <a:t>单机安装配置</a:t>
            </a:r>
          </a:p>
        </p:txBody>
      </p:sp>
      <p:sp>
        <p:nvSpPr>
          <p:cNvPr id="29699" name="矩形 3"/>
          <p:cNvSpPr>
            <a:spLocks noChangeArrowheads="1"/>
          </p:cNvSpPr>
          <p:nvPr/>
        </p:nvSpPr>
        <p:spPr bwMode="auto">
          <a:xfrm>
            <a:off x="176360" y="1752600"/>
            <a:ext cx="881524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dirty="0" smtClean="0"/>
              <a:t>    Hadoop </a:t>
            </a:r>
            <a:r>
              <a:rPr lang="en-US" altLang="zh-CN" sz="2400" dirty="0"/>
              <a:t>2 </a:t>
            </a:r>
            <a:r>
              <a:rPr lang="zh-CN" altLang="en-US" sz="2400" dirty="0"/>
              <a:t>可以到官网下载，需要下载 </a:t>
            </a:r>
            <a:r>
              <a:rPr lang="en-US" altLang="zh-CN" sz="2400" b="1" dirty="0"/>
              <a:t>hadoop-2.x.y.tar.gz</a:t>
            </a:r>
            <a:r>
              <a:rPr lang="zh-CN" altLang="en-US" sz="2400" dirty="0"/>
              <a:t> 这个格式的文件，这是编译好的，另一个包含 </a:t>
            </a:r>
            <a:r>
              <a:rPr lang="en-US" altLang="zh-CN" sz="2400" dirty="0"/>
              <a:t>src </a:t>
            </a:r>
            <a:r>
              <a:rPr lang="zh-CN" altLang="en-US" sz="2400" dirty="0"/>
              <a:t>的则是 </a:t>
            </a:r>
            <a:r>
              <a:rPr lang="en-US" altLang="zh-CN" sz="2400" dirty="0"/>
              <a:t>Hadoop </a:t>
            </a:r>
            <a:r>
              <a:rPr lang="zh-CN" altLang="en-US" sz="2400" dirty="0"/>
              <a:t>源代码，需要进行编译才可使用</a:t>
            </a:r>
            <a:endParaRPr lang="en-US" altLang="zh-CN" sz="2400" dirty="0"/>
          </a:p>
          <a:p>
            <a:pPr eaLnBrk="1" hangingPunct="1">
              <a:spcBef>
                <a:spcPct val="0"/>
              </a:spcBef>
              <a:buFontTx/>
              <a:buNone/>
            </a:pPr>
            <a:endParaRPr lang="zh-CN" altLang="en-US" sz="2400" dirty="0"/>
          </a:p>
        </p:txBody>
      </p:sp>
      <p:sp>
        <p:nvSpPr>
          <p:cNvPr id="29700" name="TextBox 4"/>
          <p:cNvSpPr txBox="1">
            <a:spLocks noChangeArrowheads="1"/>
          </p:cNvSpPr>
          <p:nvPr/>
        </p:nvSpPr>
        <p:spPr bwMode="auto">
          <a:xfrm>
            <a:off x="176360" y="1214735"/>
            <a:ext cx="4548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dirty="0" smtClean="0"/>
              <a:t>（</a:t>
            </a:r>
            <a:r>
              <a:rPr lang="en-US" altLang="zh-CN" sz="2400" dirty="0" smtClean="0"/>
              <a:t>1</a:t>
            </a:r>
            <a:r>
              <a:rPr lang="zh-CN" altLang="en-US" sz="2400" dirty="0" smtClean="0"/>
              <a:t>）</a:t>
            </a:r>
            <a:r>
              <a:rPr lang="en-US" altLang="zh-CN" sz="2400" dirty="0" smtClean="0"/>
              <a:t>Hadoop </a:t>
            </a:r>
            <a:r>
              <a:rPr lang="en-US" altLang="zh-CN" sz="2400" dirty="0"/>
              <a:t>2 </a:t>
            </a:r>
            <a:r>
              <a:rPr lang="zh-CN" altLang="en-US" sz="2400" dirty="0"/>
              <a:t>安装文件的下载</a:t>
            </a:r>
          </a:p>
        </p:txBody>
      </p:sp>
      <p:sp>
        <p:nvSpPr>
          <p:cNvPr id="29701" name="矩形 5"/>
          <p:cNvSpPr>
            <a:spLocks noChangeArrowheads="1"/>
          </p:cNvSpPr>
          <p:nvPr/>
        </p:nvSpPr>
        <p:spPr bwMode="auto">
          <a:xfrm>
            <a:off x="176360" y="3048000"/>
            <a:ext cx="873904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None/>
            </a:pPr>
            <a:r>
              <a:rPr lang="zh-CN" altLang="en-US" sz="2400" dirty="0" smtClean="0"/>
              <a:t>（</a:t>
            </a:r>
            <a:r>
              <a:rPr lang="en-US" altLang="zh-CN" sz="2400" dirty="0" smtClean="0"/>
              <a:t>2</a:t>
            </a:r>
            <a:r>
              <a:rPr lang="zh-CN" altLang="en-US" sz="2400" dirty="0" smtClean="0"/>
              <a:t>）如果是</a:t>
            </a:r>
            <a:r>
              <a:rPr lang="zh-CN" altLang="en-US" sz="2400" dirty="0"/>
              <a:t>使用虚拟机方式安装</a:t>
            </a:r>
            <a:r>
              <a:rPr lang="en-US" altLang="zh-CN" sz="2400" dirty="0"/>
              <a:t>Ubuntu</a:t>
            </a:r>
            <a:r>
              <a:rPr lang="zh-CN" altLang="en-US" sz="2400" dirty="0"/>
              <a:t>系统的用户，请用虚拟机中的</a:t>
            </a:r>
            <a:r>
              <a:rPr lang="en-US" altLang="zh-CN" sz="2400" dirty="0"/>
              <a:t>Ubuntu</a:t>
            </a:r>
            <a:r>
              <a:rPr lang="zh-CN" altLang="en-US" sz="2400" dirty="0"/>
              <a:t>自带</a:t>
            </a:r>
            <a:r>
              <a:rPr lang="en-US" altLang="zh-CN" sz="2400" dirty="0"/>
              <a:t>firefox</a:t>
            </a:r>
            <a:r>
              <a:rPr lang="zh-CN" altLang="en-US" sz="2400" dirty="0" smtClean="0"/>
              <a:t>浏览器把</a:t>
            </a:r>
            <a:r>
              <a:rPr lang="en-US" altLang="zh-CN" sz="2400" dirty="0"/>
              <a:t>hadoop</a:t>
            </a:r>
            <a:r>
              <a:rPr lang="zh-CN" altLang="en-US" sz="2400" dirty="0"/>
              <a:t>文件</a:t>
            </a:r>
            <a:r>
              <a:rPr lang="zh-CN" altLang="en-US" sz="2400" dirty="0" smtClean="0"/>
              <a:t>下载到虚拟机</a:t>
            </a:r>
            <a:r>
              <a:rPr lang="en-US" altLang="zh-CN" sz="2400" dirty="0"/>
              <a:t>ubuntu</a:t>
            </a:r>
            <a:r>
              <a:rPr lang="zh-CN" altLang="en-US" sz="2400" dirty="0"/>
              <a:t>中。请不要使用</a:t>
            </a:r>
            <a:r>
              <a:rPr lang="en-US" altLang="zh-CN" sz="2400" dirty="0"/>
              <a:t>Windows</a:t>
            </a:r>
            <a:r>
              <a:rPr lang="zh-CN" altLang="en-US" sz="2400" dirty="0"/>
              <a:t>系统下的浏览器下载，文件会被下载到</a:t>
            </a:r>
            <a:r>
              <a:rPr lang="en-US" altLang="zh-CN" sz="2400" dirty="0"/>
              <a:t>Windows</a:t>
            </a:r>
            <a:r>
              <a:rPr lang="zh-CN" altLang="en-US" sz="2400" dirty="0"/>
              <a:t>系统中，虚拟机中的</a:t>
            </a:r>
            <a:r>
              <a:rPr lang="en-US" altLang="zh-CN" sz="2400" dirty="0"/>
              <a:t>Ubuntu</a:t>
            </a:r>
            <a:r>
              <a:rPr lang="zh-CN" altLang="en-US" sz="2400" dirty="0"/>
              <a:t>无法访问外部</a:t>
            </a:r>
            <a:r>
              <a:rPr lang="en-US" altLang="zh-CN" sz="2400" dirty="0"/>
              <a:t>Windows</a:t>
            </a:r>
            <a:r>
              <a:rPr lang="zh-CN" altLang="en-US" sz="2400" dirty="0"/>
              <a:t>系统的文件，造成不必要的麻烦</a:t>
            </a:r>
            <a:r>
              <a:rPr lang="zh-CN" altLang="en-US" sz="2400" dirty="0" smtClean="0"/>
              <a:t>。如果是</a:t>
            </a:r>
            <a:r>
              <a:rPr lang="zh-CN" altLang="en-US" sz="2400" dirty="0"/>
              <a:t>使用双系统方式安装</a:t>
            </a:r>
            <a:r>
              <a:rPr lang="en-US" altLang="zh-CN" sz="2400" dirty="0"/>
              <a:t>Ubuntu</a:t>
            </a:r>
            <a:r>
              <a:rPr lang="zh-CN" altLang="en-US" sz="2400" dirty="0"/>
              <a:t>系统的用户，请进去</a:t>
            </a:r>
            <a:r>
              <a:rPr lang="en-US" altLang="zh-CN" sz="2400" dirty="0"/>
              <a:t>Ubuntu</a:t>
            </a:r>
            <a:r>
              <a:rPr lang="zh-CN" altLang="en-US" sz="2400" dirty="0"/>
              <a:t>系统，在</a:t>
            </a:r>
            <a:r>
              <a:rPr lang="en-US" altLang="zh-CN" sz="2400" dirty="0"/>
              <a:t>Ubuntu</a:t>
            </a:r>
            <a:r>
              <a:rPr lang="zh-CN" altLang="en-US" sz="2400" dirty="0"/>
              <a:t>系统打开</a:t>
            </a:r>
            <a:r>
              <a:rPr lang="en-US" altLang="zh-CN" sz="2400" dirty="0"/>
              <a:t>firefox</a:t>
            </a:r>
            <a:r>
              <a:rPr lang="zh-CN" altLang="en-US" sz="2400" dirty="0"/>
              <a:t>浏览器，再点击下载</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noChangeArrowheads="1"/>
          </p:cNvSpPr>
          <p:nvPr>
            <p:ph type="title" idx="10"/>
          </p:nvPr>
        </p:nvSpPr>
        <p:spPr/>
        <p:txBody>
          <a:bodyPr/>
          <a:lstStyle/>
          <a:p>
            <a:r>
              <a:rPr lang="zh-CN" altLang="en-US" smtClean="0"/>
              <a:t>单机安装配置</a:t>
            </a:r>
          </a:p>
        </p:txBody>
      </p:sp>
      <p:sp>
        <p:nvSpPr>
          <p:cNvPr id="30723" name="矩形 3"/>
          <p:cNvSpPr>
            <a:spLocks noChangeArrowheads="1"/>
          </p:cNvSpPr>
          <p:nvPr/>
        </p:nvSpPr>
        <p:spPr bwMode="auto">
          <a:xfrm>
            <a:off x="609600" y="1219200"/>
            <a:ext cx="50770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dirty="0"/>
              <a:t>选择将 </a:t>
            </a:r>
            <a:r>
              <a:rPr lang="en-US" altLang="zh-CN" sz="2400" dirty="0"/>
              <a:t>Hadoop </a:t>
            </a:r>
            <a:r>
              <a:rPr lang="zh-CN" altLang="en-US" sz="2400" dirty="0"/>
              <a:t>安装至 </a:t>
            </a:r>
            <a:r>
              <a:rPr lang="en-US" altLang="zh-CN" sz="2400" dirty="0"/>
              <a:t>/usr/local/ </a:t>
            </a:r>
            <a:r>
              <a:rPr lang="zh-CN" altLang="en-US" sz="2400" dirty="0"/>
              <a:t>中</a:t>
            </a:r>
          </a:p>
        </p:txBody>
      </p:sp>
      <p:graphicFrame>
        <p:nvGraphicFramePr>
          <p:cNvPr id="5" name="表格 4"/>
          <p:cNvGraphicFramePr>
            <a:graphicFrameLocks noGrp="1"/>
          </p:cNvGraphicFramePr>
          <p:nvPr>
            <p:extLst>
              <p:ext uri="{D42A27DB-BD31-4B8C-83A1-F6EECF244321}">
                <p14:modId xmlns:p14="http://schemas.microsoft.com/office/powerpoint/2010/main" val="751019907"/>
              </p:ext>
            </p:extLst>
          </p:nvPr>
        </p:nvGraphicFramePr>
        <p:xfrm>
          <a:off x="304800" y="1782763"/>
          <a:ext cx="8686800" cy="1189037"/>
        </p:xfrm>
        <a:graphic>
          <a:graphicData uri="http://schemas.openxmlformats.org/drawingml/2006/table">
            <a:tbl>
              <a:tblPr firstRow="1" bandRow="1">
                <a:tableStyleId>{00A15C55-8517-42AA-B614-E9B94910E393}</a:tableStyleId>
              </a:tblPr>
              <a:tblGrid>
                <a:gridCol w="8686800"/>
              </a:tblGrid>
              <a:tr h="1189037">
                <a:tc>
                  <a:txBody>
                    <a:bodyPr/>
                    <a:lstStyle/>
                    <a:p>
                      <a:r>
                        <a:rPr lang="en-US" altLang="zh-CN" sz="1800" dirty="0"/>
                        <a:t>$ sudo tar -zxf ~/</a:t>
                      </a:r>
                      <a:r>
                        <a:rPr lang="zh-CN" altLang="en-US" sz="1800" dirty="0"/>
                        <a:t>下载</a:t>
                      </a:r>
                      <a:r>
                        <a:rPr lang="en-US" altLang="zh-CN" sz="1800" dirty="0"/>
                        <a:t>/hadoop-2.6.0.tar.gz -C /usr/local    # </a:t>
                      </a:r>
                      <a:r>
                        <a:rPr lang="zh-CN" altLang="en-US" sz="1800" dirty="0"/>
                        <a:t>解压到</a:t>
                      </a:r>
                      <a:r>
                        <a:rPr lang="en-US" altLang="zh-CN" sz="1800" dirty="0"/>
                        <a:t>/usr/local</a:t>
                      </a:r>
                      <a:r>
                        <a:rPr lang="zh-CN" altLang="en-US" sz="1800" dirty="0"/>
                        <a:t>中</a:t>
                      </a:r>
                    </a:p>
                    <a:p>
                      <a:r>
                        <a:rPr lang="en-US" altLang="zh-CN" sz="1800" dirty="0"/>
                        <a:t>$cd /usr/local/</a:t>
                      </a:r>
                    </a:p>
                    <a:p>
                      <a:r>
                        <a:rPr lang="en-US" altLang="zh-CN" sz="1800" dirty="0"/>
                        <a:t>$sudo mv ./hadoop-2.6.0/ ./hadoop            # </a:t>
                      </a:r>
                      <a:r>
                        <a:rPr lang="zh-CN" altLang="en-US" sz="1800" dirty="0"/>
                        <a:t>将文件夹名改为</a:t>
                      </a:r>
                      <a:r>
                        <a:rPr lang="en-US" altLang="zh-CN" sz="1800" dirty="0"/>
                        <a:t>hadoop</a:t>
                      </a:r>
                    </a:p>
                    <a:p>
                      <a:r>
                        <a:rPr lang="en-US" altLang="zh-CN" sz="1800" dirty="0"/>
                        <a:t>$sudo chown -R hadoop:hadoop ./hadoop        # </a:t>
                      </a:r>
                      <a:r>
                        <a:rPr lang="zh-CN" altLang="en-US" sz="1800" dirty="0"/>
                        <a:t>修改文件权限</a:t>
                      </a:r>
                    </a:p>
                  </a:txBody>
                  <a:tcPr marT="45732" marB="45732"/>
                </a:tc>
              </a:tr>
            </a:tbl>
          </a:graphicData>
        </a:graphic>
      </p:graphicFrame>
      <p:sp>
        <p:nvSpPr>
          <p:cNvPr id="30730" name="矩形 5"/>
          <p:cNvSpPr>
            <a:spLocks noChangeArrowheads="1"/>
          </p:cNvSpPr>
          <p:nvPr/>
        </p:nvSpPr>
        <p:spPr bwMode="auto">
          <a:xfrm>
            <a:off x="533400" y="3048000"/>
            <a:ext cx="8305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dirty="0"/>
              <a:t>Hadoop </a:t>
            </a:r>
            <a:r>
              <a:rPr lang="zh-CN" altLang="en-US" sz="2000"/>
              <a:t>解压后即可使用。输入如下命令来检查 </a:t>
            </a:r>
            <a:r>
              <a:rPr lang="en-US" altLang="zh-CN" sz="2000" dirty="0"/>
              <a:t>Hadoop </a:t>
            </a:r>
            <a:r>
              <a:rPr lang="zh-CN" altLang="en-US" sz="2000"/>
              <a:t>是否可用，成功则会显示 </a:t>
            </a:r>
            <a:r>
              <a:rPr lang="en-US" altLang="zh-CN" sz="2000" dirty="0"/>
              <a:t>Hadoop </a:t>
            </a:r>
            <a:r>
              <a:rPr lang="zh-CN" altLang="en-US" sz="2000"/>
              <a:t>版本信息：</a:t>
            </a:r>
          </a:p>
        </p:txBody>
      </p:sp>
      <p:graphicFrame>
        <p:nvGraphicFramePr>
          <p:cNvPr id="7" name="表格 6"/>
          <p:cNvGraphicFramePr>
            <a:graphicFrameLocks noGrp="1"/>
          </p:cNvGraphicFramePr>
          <p:nvPr>
            <p:extLst>
              <p:ext uri="{D42A27DB-BD31-4B8C-83A1-F6EECF244321}">
                <p14:modId xmlns:p14="http://schemas.microsoft.com/office/powerpoint/2010/main" val="2768606341"/>
              </p:ext>
            </p:extLst>
          </p:nvPr>
        </p:nvGraphicFramePr>
        <p:xfrm>
          <a:off x="457200" y="3810000"/>
          <a:ext cx="8305800" cy="700894"/>
        </p:xfrm>
        <a:graphic>
          <a:graphicData uri="http://schemas.openxmlformats.org/drawingml/2006/table">
            <a:tbl>
              <a:tblPr firstRow="1" bandRow="1">
                <a:tableStyleId>{00A15C55-8517-42AA-B614-E9B94910E393}</a:tableStyleId>
              </a:tblPr>
              <a:tblGrid>
                <a:gridCol w="8305800"/>
              </a:tblGrid>
              <a:tr h="639763">
                <a:tc>
                  <a:txBody>
                    <a:bodyPr/>
                    <a:lstStyle/>
                    <a:p>
                      <a:r>
                        <a:rPr lang="en-US" altLang="zh-CN" sz="2000" dirty="0"/>
                        <a:t>$ cd /usr/local/hadoop</a:t>
                      </a:r>
                    </a:p>
                    <a:p>
                      <a:r>
                        <a:rPr lang="en-US" altLang="zh-CN" sz="2000" dirty="0"/>
                        <a:t>$./bin/hadoop version</a:t>
                      </a:r>
                      <a:endParaRPr lang="zh-CN" altLang="en-US" sz="2000" dirty="0"/>
                    </a:p>
                  </a:txBody>
                  <a:tcPr marT="45647" marB="45647"/>
                </a:tc>
              </a:tr>
            </a:tbl>
          </a:graphicData>
        </a:graphic>
      </p:graphicFrame>
      <p:sp>
        <p:nvSpPr>
          <p:cNvPr id="30737" name="矩形 7"/>
          <p:cNvSpPr>
            <a:spLocks noChangeArrowheads="1"/>
          </p:cNvSpPr>
          <p:nvPr/>
        </p:nvSpPr>
        <p:spPr bwMode="auto">
          <a:xfrm>
            <a:off x="457200" y="4724400"/>
            <a:ext cx="8305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dirty="0"/>
              <a:t>Hadoop </a:t>
            </a:r>
            <a:r>
              <a:rPr lang="zh-CN" altLang="en-US" sz="2000"/>
              <a:t>默认模式为非分布式模式（本地模式），无需进行其他配置即可运行。</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zh-CN" b="1" smtClean="0"/>
              <a:t>伪分布式安装</a:t>
            </a:r>
            <a:r>
              <a:rPr lang="zh-CN" altLang="en-US" b="1" smtClean="0"/>
              <a:t>配置</a:t>
            </a:r>
          </a:p>
        </p:txBody>
      </p:sp>
      <p:sp>
        <p:nvSpPr>
          <p:cNvPr id="31747" name="矩形 4"/>
          <p:cNvSpPr>
            <a:spLocks noChangeArrowheads="1"/>
          </p:cNvSpPr>
          <p:nvPr/>
        </p:nvSpPr>
        <p:spPr bwMode="auto">
          <a:xfrm>
            <a:off x="76200" y="1447800"/>
            <a:ext cx="8915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None/>
            </a:pPr>
            <a:r>
              <a:rPr lang="zh-CN" altLang="en-US" sz="2400" dirty="0" smtClean="0"/>
              <a:t>（</a:t>
            </a:r>
            <a:r>
              <a:rPr lang="en-US" altLang="zh-CN" sz="2400" dirty="0" smtClean="0"/>
              <a:t>1</a:t>
            </a:r>
            <a:r>
              <a:rPr lang="zh-CN" altLang="en-US" sz="2400" dirty="0" smtClean="0"/>
              <a:t>）</a:t>
            </a:r>
            <a:r>
              <a:rPr lang="en-US" altLang="zh-CN" sz="2400" dirty="0" smtClean="0"/>
              <a:t>Hadoop </a:t>
            </a:r>
            <a:r>
              <a:rPr lang="zh-CN" altLang="en-US" sz="2400" dirty="0"/>
              <a:t>可以在单节点上以伪分布式的方式运行，</a:t>
            </a:r>
            <a:r>
              <a:rPr lang="en-US" altLang="zh-CN" sz="2400" dirty="0"/>
              <a:t>Hadoop </a:t>
            </a:r>
            <a:r>
              <a:rPr lang="zh-CN" altLang="en-US" sz="2400" dirty="0"/>
              <a:t>进程以分离的 </a:t>
            </a:r>
            <a:r>
              <a:rPr lang="en-US" altLang="zh-CN" sz="2400" dirty="0"/>
              <a:t>Java </a:t>
            </a:r>
            <a:r>
              <a:rPr lang="zh-CN" altLang="en-US" sz="2400" dirty="0"/>
              <a:t>进程来运行，节点既作为 </a:t>
            </a:r>
            <a:r>
              <a:rPr lang="en-US" altLang="zh-CN" sz="2400" dirty="0"/>
              <a:t>NameNode </a:t>
            </a:r>
            <a:r>
              <a:rPr lang="zh-CN" altLang="en-US" sz="2400" dirty="0"/>
              <a:t>也作为 </a:t>
            </a:r>
            <a:r>
              <a:rPr lang="en-US" altLang="zh-CN" sz="2400" dirty="0"/>
              <a:t>DataNode</a:t>
            </a:r>
            <a:r>
              <a:rPr lang="zh-CN" altLang="en-US" sz="2400" dirty="0"/>
              <a:t>，同时，读取的是 </a:t>
            </a:r>
            <a:r>
              <a:rPr lang="en-US" altLang="zh-CN" sz="2400" dirty="0"/>
              <a:t>HDFS </a:t>
            </a:r>
            <a:r>
              <a:rPr lang="zh-CN" altLang="en-US" sz="2400" dirty="0"/>
              <a:t>中的</a:t>
            </a:r>
            <a:r>
              <a:rPr lang="zh-CN" altLang="en-US" sz="2400" dirty="0" smtClean="0"/>
              <a:t>文件</a:t>
            </a:r>
            <a:r>
              <a:rPr lang="zh-CN" altLang="en-US" sz="2400" dirty="0"/>
              <a:t>。</a:t>
            </a:r>
            <a:endParaRPr lang="en-US" altLang="zh-CN" sz="2400" dirty="0"/>
          </a:p>
          <a:p>
            <a:pPr eaLnBrk="1" hangingPunct="1">
              <a:lnSpc>
                <a:spcPct val="150000"/>
              </a:lnSpc>
              <a:spcBef>
                <a:spcPct val="0"/>
              </a:spcBef>
              <a:buNone/>
            </a:pPr>
            <a:r>
              <a:rPr lang="zh-CN" altLang="en-US" sz="2400" dirty="0" smtClean="0"/>
              <a:t>（</a:t>
            </a:r>
            <a:r>
              <a:rPr lang="en-US" altLang="zh-CN" sz="2400" dirty="0" smtClean="0"/>
              <a:t>2</a:t>
            </a:r>
            <a:r>
              <a:rPr lang="zh-CN" altLang="en-US" sz="2400" dirty="0" smtClean="0"/>
              <a:t>）</a:t>
            </a:r>
            <a:r>
              <a:rPr lang="en-US" altLang="zh-CN" sz="2400" dirty="0" smtClean="0"/>
              <a:t>Hadoop </a:t>
            </a:r>
            <a:r>
              <a:rPr lang="zh-CN" altLang="en-US" sz="2400" dirty="0"/>
              <a:t>的配置文件位于 </a:t>
            </a:r>
            <a:r>
              <a:rPr lang="en-US" altLang="zh-CN" sz="2400" dirty="0"/>
              <a:t>/usr/local/hadoop/etc/hadoop/ </a:t>
            </a:r>
            <a:r>
              <a:rPr lang="zh-CN" altLang="en-US" sz="2400" dirty="0"/>
              <a:t>中，伪分布式需要修改</a:t>
            </a:r>
            <a:r>
              <a:rPr lang="en-US" altLang="zh-CN" sz="2400" dirty="0"/>
              <a:t>2</a:t>
            </a:r>
            <a:r>
              <a:rPr lang="zh-CN" altLang="en-US" sz="2400" dirty="0"/>
              <a:t>个配置文件 </a:t>
            </a:r>
            <a:r>
              <a:rPr lang="en-US" altLang="zh-CN" sz="2400" b="1" dirty="0"/>
              <a:t>core-site.xml</a:t>
            </a:r>
            <a:r>
              <a:rPr lang="en-US" altLang="zh-CN" sz="2400" dirty="0"/>
              <a:t> </a:t>
            </a:r>
            <a:r>
              <a:rPr lang="zh-CN" altLang="en-US" sz="2400" dirty="0"/>
              <a:t>和 </a:t>
            </a:r>
            <a:r>
              <a:rPr lang="en-US" altLang="zh-CN" sz="2400" b="1" dirty="0"/>
              <a:t>hdfs-site.xml</a:t>
            </a:r>
            <a:r>
              <a:rPr lang="en-US" altLang="zh-CN" sz="2400" dirty="0"/>
              <a:t> </a:t>
            </a:r>
          </a:p>
          <a:p>
            <a:pPr eaLnBrk="1" hangingPunct="1">
              <a:lnSpc>
                <a:spcPct val="150000"/>
              </a:lnSpc>
              <a:spcBef>
                <a:spcPct val="0"/>
              </a:spcBef>
              <a:buNone/>
            </a:pPr>
            <a:r>
              <a:rPr lang="zh-CN" altLang="en-US" sz="2400" dirty="0" smtClean="0"/>
              <a:t>（</a:t>
            </a:r>
            <a:r>
              <a:rPr lang="en-US" altLang="zh-CN" sz="2400" dirty="0" smtClean="0"/>
              <a:t>3</a:t>
            </a:r>
            <a:r>
              <a:rPr lang="zh-CN" altLang="en-US" sz="2400" dirty="0" smtClean="0"/>
              <a:t>）</a:t>
            </a:r>
            <a:r>
              <a:rPr lang="en-US" altLang="zh-CN" sz="2400" dirty="0" smtClean="0"/>
              <a:t>Hadoop</a:t>
            </a:r>
            <a:r>
              <a:rPr lang="zh-CN" altLang="en-US" sz="2400" dirty="0"/>
              <a:t>的配置文件是 </a:t>
            </a:r>
            <a:r>
              <a:rPr lang="en-US" altLang="zh-CN" sz="2400" dirty="0"/>
              <a:t>xml </a:t>
            </a:r>
            <a:r>
              <a:rPr lang="zh-CN" altLang="en-US" sz="2400" dirty="0"/>
              <a:t>格式，每个配置以声明 </a:t>
            </a:r>
            <a:r>
              <a:rPr lang="en-US" altLang="zh-CN" sz="2400" dirty="0"/>
              <a:t>property </a:t>
            </a:r>
            <a:r>
              <a:rPr lang="zh-CN" altLang="en-US" sz="2400" dirty="0"/>
              <a:t>的 </a:t>
            </a:r>
            <a:r>
              <a:rPr lang="en-US" altLang="zh-CN" sz="2400" dirty="0"/>
              <a:t>name </a:t>
            </a:r>
            <a:r>
              <a:rPr lang="zh-CN" altLang="en-US" sz="2400" dirty="0"/>
              <a:t>和 </a:t>
            </a:r>
            <a:r>
              <a:rPr lang="en-US" altLang="zh-CN" sz="2400" dirty="0"/>
              <a:t>value </a:t>
            </a:r>
            <a:r>
              <a:rPr lang="zh-CN" altLang="en-US" sz="2400" dirty="0"/>
              <a:t>的方式来实现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zh-CN" b="1" smtClean="0"/>
              <a:t>伪分布式安装</a:t>
            </a:r>
            <a:r>
              <a:rPr lang="zh-CN" altLang="en-US" b="1" smtClean="0"/>
              <a:t>配置</a:t>
            </a:r>
          </a:p>
        </p:txBody>
      </p:sp>
      <p:sp>
        <p:nvSpPr>
          <p:cNvPr id="32771" name="TextBox 4"/>
          <p:cNvSpPr txBox="1">
            <a:spLocks noChangeArrowheads="1"/>
          </p:cNvSpPr>
          <p:nvPr/>
        </p:nvSpPr>
        <p:spPr bwMode="auto">
          <a:xfrm>
            <a:off x="228600" y="1219200"/>
            <a:ext cx="90678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Tx/>
              <a:buNone/>
            </a:pPr>
            <a:r>
              <a:rPr lang="zh-CN" altLang="en-US" sz="2400" b="1" dirty="0"/>
              <a:t>实验步骤：</a:t>
            </a:r>
            <a:endParaRPr lang="en-US" altLang="zh-CN" sz="2400" b="1" dirty="0"/>
          </a:p>
          <a:p>
            <a:pPr eaLnBrk="1" hangingPunct="1">
              <a:lnSpc>
                <a:spcPct val="200000"/>
              </a:lnSpc>
              <a:spcBef>
                <a:spcPct val="0"/>
              </a:spcBef>
              <a:buFont typeface="Wingdings" pitchFamily="2" charset="2"/>
              <a:buChar char="p"/>
            </a:pPr>
            <a:r>
              <a:rPr lang="zh-CN" altLang="en-US" sz="2400" dirty="0"/>
              <a:t>修改配置文件：</a:t>
            </a:r>
            <a:r>
              <a:rPr lang="en-US" altLang="zh-CN" sz="2400" dirty="0"/>
              <a:t>core-site.xml</a:t>
            </a:r>
            <a:r>
              <a:rPr lang="zh-CN" altLang="en-US" sz="2400" dirty="0"/>
              <a:t>，</a:t>
            </a:r>
            <a:r>
              <a:rPr lang="en-US" altLang="zh-CN" sz="2400" dirty="0"/>
              <a:t>hdfs-site.xml</a:t>
            </a:r>
            <a:r>
              <a:rPr lang="zh-CN" altLang="en-US" sz="2400" dirty="0"/>
              <a:t>，</a:t>
            </a:r>
            <a:r>
              <a:rPr lang="en-US" altLang="zh-CN" sz="2400" dirty="0"/>
              <a:t>mapred-site.xml</a:t>
            </a:r>
          </a:p>
          <a:p>
            <a:pPr eaLnBrk="1" hangingPunct="1">
              <a:lnSpc>
                <a:spcPct val="200000"/>
              </a:lnSpc>
              <a:spcBef>
                <a:spcPct val="0"/>
              </a:spcBef>
              <a:buFont typeface="Wingdings" pitchFamily="2" charset="2"/>
              <a:buChar char="p"/>
            </a:pPr>
            <a:r>
              <a:rPr lang="zh-CN" altLang="en-US" sz="2400" dirty="0"/>
              <a:t>初始化文件系统</a:t>
            </a:r>
            <a:r>
              <a:rPr lang="en-US" altLang="zh-CN" sz="2400" dirty="0"/>
              <a:t>hadoop namenode -format</a:t>
            </a:r>
          </a:p>
          <a:p>
            <a:pPr eaLnBrk="1" hangingPunct="1">
              <a:lnSpc>
                <a:spcPct val="200000"/>
              </a:lnSpc>
              <a:spcBef>
                <a:spcPct val="0"/>
              </a:spcBef>
              <a:buFont typeface="Wingdings" pitchFamily="2" charset="2"/>
              <a:buChar char="p"/>
            </a:pPr>
            <a:r>
              <a:rPr lang="zh-CN" altLang="en-US" sz="2400" dirty="0"/>
              <a:t>启动所有进程</a:t>
            </a:r>
            <a:r>
              <a:rPr lang="en-US" altLang="zh-CN" sz="2400" dirty="0"/>
              <a:t>start-all.sh</a:t>
            </a:r>
          </a:p>
          <a:p>
            <a:pPr eaLnBrk="1" hangingPunct="1">
              <a:lnSpc>
                <a:spcPct val="200000"/>
              </a:lnSpc>
              <a:spcBef>
                <a:spcPct val="0"/>
              </a:spcBef>
              <a:buFont typeface="Wingdings" pitchFamily="2" charset="2"/>
              <a:buChar char="p"/>
            </a:pPr>
            <a:r>
              <a:rPr lang="zh-CN" altLang="en-US" sz="2400" dirty="0"/>
              <a:t>访问</a:t>
            </a:r>
            <a:r>
              <a:rPr lang="en-US" altLang="zh-CN" sz="2400" dirty="0"/>
              <a:t>web</a:t>
            </a:r>
            <a:r>
              <a:rPr lang="zh-CN" altLang="en-US" sz="2400" dirty="0"/>
              <a:t>界面，查看</a:t>
            </a:r>
            <a:r>
              <a:rPr lang="en-US" altLang="zh-CN" sz="2400" dirty="0"/>
              <a:t>Hadoop</a:t>
            </a:r>
            <a:r>
              <a:rPr lang="zh-CN" altLang="en-US" sz="2400" dirty="0"/>
              <a:t>信息</a:t>
            </a:r>
            <a:endParaRPr lang="en-US" altLang="zh-CN" sz="2400" dirty="0"/>
          </a:p>
          <a:p>
            <a:pPr eaLnBrk="1" hangingPunct="1">
              <a:lnSpc>
                <a:spcPct val="200000"/>
              </a:lnSpc>
              <a:spcBef>
                <a:spcPct val="0"/>
              </a:spcBef>
              <a:buFont typeface="Wingdings" pitchFamily="2" charset="2"/>
              <a:buChar char="p"/>
            </a:pPr>
            <a:r>
              <a:rPr lang="zh-CN" altLang="en-US" sz="2400" dirty="0"/>
              <a:t>运行实例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smtClean="0"/>
              <a:t>2.1 </a:t>
            </a:r>
            <a:r>
              <a:rPr lang="zh-CN" altLang="en-US" smtClean="0"/>
              <a:t>概述</a:t>
            </a:r>
          </a:p>
        </p:txBody>
      </p:sp>
      <p:sp>
        <p:nvSpPr>
          <p:cNvPr id="4099" name="Rectangle 3"/>
          <p:cNvSpPr>
            <a:spLocks noGrp="1" noChangeArrowheads="1"/>
          </p:cNvSpPr>
          <p:nvPr>
            <p:ph type="body" idx="1"/>
          </p:nvPr>
        </p:nvSpPr>
        <p:spPr/>
        <p:txBody>
          <a:bodyPr/>
          <a:lstStyle/>
          <a:p>
            <a:r>
              <a:rPr lang="en-US" altLang="zh-CN" sz="2400" dirty="0" smtClean="0"/>
              <a:t>2.1.1	Hadoop</a:t>
            </a:r>
            <a:r>
              <a:rPr lang="zh-CN" altLang="en-US" sz="2400" smtClean="0"/>
              <a:t>简介</a:t>
            </a:r>
          </a:p>
          <a:p>
            <a:r>
              <a:rPr lang="en-US" altLang="zh-CN" sz="2400" dirty="0" smtClean="0"/>
              <a:t>2.1.2	Hadoop</a:t>
            </a:r>
            <a:r>
              <a:rPr lang="zh-CN" altLang="en-US" sz="2400" smtClean="0"/>
              <a:t>发展简史</a:t>
            </a:r>
          </a:p>
          <a:p>
            <a:r>
              <a:rPr lang="en-US" altLang="zh-CN" sz="2400" dirty="0" smtClean="0"/>
              <a:t>2.1.3	Hadoop</a:t>
            </a:r>
            <a:r>
              <a:rPr lang="zh-CN" altLang="en-US" sz="2400" smtClean="0"/>
              <a:t>的特性</a:t>
            </a:r>
          </a:p>
          <a:p>
            <a:r>
              <a:rPr lang="en-US" altLang="zh-CN" sz="2400" dirty="0" smtClean="0"/>
              <a:t>2.1.4	Hadoop</a:t>
            </a:r>
            <a:r>
              <a:rPr lang="zh-CN" altLang="en-US" sz="2400" smtClean="0"/>
              <a:t>的应用现状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link="rId2"/>
          <a:srcRect/>
          <a:tile tx="0" ty="0" sx="100000" sy="100000" flip="none" algn="tl"/>
        </a:blipFill>
        <a:effectLst/>
      </p:bgPr>
    </p:bg>
    <p:spTree>
      <p:nvGrpSpPr>
        <p:cNvPr id="1" name=""/>
        <p:cNvGrpSpPr/>
        <p:nvPr/>
      </p:nvGrpSpPr>
      <p:grpSpPr>
        <a:xfrm>
          <a:off x="0" y="0"/>
          <a:ext cx="0" cy="0"/>
          <a:chOff x="0" y="0"/>
          <a:chExt cx="0" cy="0"/>
        </a:xfrm>
      </p:grpSpPr>
      <p:sp>
        <p:nvSpPr>
          <p:cNvPr id="33794" name="标题 2"/>
          <p:cNvSpPr>
            <a:spLocks noGrp="1" noChangeArrowheads="1"/>
          </p:cNvSpPr>
          <p:nvPr>
            <p:ph type="title" idx="10"/>
          </p:nvPr>
        </p:nvSpPr>
        <p:spPr/>
        <p:txBody>
          <a:bodyPr/>
          <a:lstStyle/>
          <a:p>
            <a:r>
              <a:rPr lang="zh-CN" altLang="zh-CN" b="1" smtClean="0"/>
              <a:t>伪分布式安装</a:t>
            </a:r>
            <a:r>
              <a:rPr lang="zh-CN" altLang="en-US" b="1" smtClean="0"/>
              <a:t>配置</a:t>
            </a:r>
            <a:endParaRPr lang="zh-CN" altLang="en-US" smtClean="0"/>
          </a:p>
        </p:txBody>
      </p:sp>
      <p:sp>
        <p:nvSpPr>
          <p:cNvPr id="33795" name="矩形 3"/>
          <p:cNvSpPr>
            <a:spLocks noChangeArrowheads="1"/>
          </p:cNvSpPr>
          <p:nvPr/>
        </p:nvSpPr>
        <p:spPr bwMode="auto">
          <a:xfrm>
            <a:off x="215202" y="1143000"/>
            <a:ext cx="34435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dirty="0"/>
              <a:t>修改配置文件 </a:t>
            </a:r>
            <a:r>
              <a:rPr lang="en-US" altLang="zh-CN" sz="2000" b="1" dirty="0"/>
              <a:t>core-site.xml</a:t>
            </a:r>
            <a:r>
              <a:rPr lang="en-US" altLang="zh-CN" sz="2000" dirty="0"/>
              <a:t> </a:t>
            </a:r>
            <a:endParaRPr lang="zh-CN" altLang="en-US" sz="2000" dirty="0"/>
          </a:p>
        </p:txBody>
      </p:sp>
      <p:sp>
        <p:nvSpPr>
          <p:cNvPr id="33796" name="Rectangle 3"/>
          <p:cNvSpPr>
            <a:spLocks noChangeArrowheads="1"/>
          </p:cNvSpPr>
          <p:nvPr/>
        </p:nvSpPr>
        <p:spPr bwMode="auto">
          <a:xfrm>
            <a:off x="199292" y="1752600"/>
            <a:ext cx="8763000" cy="341788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3200">
                <a:solidFill>
                  <a:schemeClr val="tx1"/>
                </a:solidFill>
                <a:latin typeface="Arial" charset="0"/>
                <a:ea typeface="宋体" pitchFamily="2" charset="-122"/>
              </a:defRPr>
            </a:lvl1pPr>
            <a:lvl2pPr marL="742950" indent="-28575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800">
                <a:solidFill>
                  <a:schemeClr val="tx1"/>
                </a:solidFill>
                <a:latin typeface="Arial" charset="0"/>
                <a:ea typeface="宋体" pitchFamily="2" charset="-122"/>
              </a:defRPr>
            </a:lvl2pPr>
            <a:lvl3pPr marL="11430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a:solidFill>
                  <a:schemeClr val="tx1"/>
                </a:solidFill>
                <a:latin typeface="Arial" charset="0"/>
                <a:ea typeface="宋体" pitchFamily="2" charset="-122"/>
              </a:defRPr>
            </a:lvl3pPr>
            <a:lvl4pPr marL="16002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charset="0"/>
                <a:ea typeface="宋体" pitchFamily="2" charset="-122"/>
              </a:defRPr>
            </a:lvl4pPr>
            <a:lvl5pPr marL="20574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charset="0"/>
                <a:ea typeface="宋体" pitchFamily="2" charset="-122"/>
              </a:defRPr>
            </a:lvl9pPr>
          </a:lstStyle>
          <a:p>
            <a:pPr>
              <a:spcBef>
                <a:spcPct val="0"/>
              </a:spcBef>
              <a:buFontTx/>
              <a:buNone/>
            </a:pPr>
            <a:r>
              <a:rPr lang="en-US" altLang="zh-CN" sz="1800" dirty="0">
                <a:solidFill>
                  <a:srgbClr val="151515"/>
                </a:solidFill>
                <a:latin typeface="Consolas" pitchFamily="49" charset="0"/>
              </a:rPr>
              <a:t>&lt;configuration&gt;</a:t>
            </a:r>
            <a:endParaRPr lang="en-US" altLang="zh-CN" sz="1800" dirty="0"/>
          </a:p>
          <a:p>
            <a:pPr>
              <a:spcBef>
                <a:spcPct val="0"/>
              </a:spcBef>
              <a:buFontTx/>
              <a:buNone/>
            </a:pPr>
            <a:r>
              <a:rPr lang="en-US" altLang="zh-CN" sz="1800" dirty="0">
                <a:solidFill>
                  <a:srgbClr val="151515"/>
                </a:solidFill>
                <a:latin typeface="Consolas" pitchFamily="49" charset="0"/>
              </a:rPr>
              <a:t>    &lt;property&gt;</a:t>
            </a:r>
            <a:endParaRPr lang="en-US" altLang="zh-CN" sz="1800" dirty="0"/>
          </a:p>
          <a:p>
            <a:pPr>
              <a:spcBef>
                <a:spcPct val="0"/>
              </a:spcBef>
              <a:buFontTx/>
              <a:buNone/>
            </a:pPr>
            <a:r>
              <a:rPr lang="en-US" altLang="zh-CN" sz="1800" dirty="0">
                <a:solidFill>
                  <a:srgbClr val="151515"/>
                </a:solidFill>
                <a:latin typeface="Consolas" pitchFamily="49" charset="0"/>
              </a:rPr>
              <a:t>        &lt;name&gt;hadoop.tmp.dir&lt;/name&gt;</a:t>
            </a:r>
            <a:endParaRPr lang="en-US" altLang="zh-CN" sz="1800" dirty="0"/>
          </a:p>
          <a:p>
            <a:pPr>
              <a:spcBef>
                <a:spcPct val="0"/>
              </a:spcBef>
              <a:buFontTx/>
              <a:buNone/>
            </a:pPr>
            <a:r>
              <a:rPr lang="en-US" altLang="zh-CN" sz="1800" dirty="0">
                <a:solidFill>
                  <a:srgbClr val="151515"/>
                </a:solidFill>
                <a:latin typeface="Consolas" pitchFamily="49" charset="0"/>
              </a:rPr>
              <a:t>        &lt;value&gt;file:/usr/local/hadoop/tmp&lt;/value&gt;</a:t>
            </a:r>
            <a:endParaRPr lang="en-US" altLang="zh-CN" sz="1800" dirty="0"/>
          </a:p>
          <a:p>
            <a:pPr>
              <a:spcBef>
                <a:spcPct val="0"/>
              </a:spcBef>
              <a:buFontTx/>
              <a:buNone/>
            </a:pPr>
            <a:r>
              <a:rPr lang="en-US" altLang="zh-CN" sz="1800" dirty="0">
                <a:solidFill>
                  <a:srgbClr val="151515"/>
                </a:solidFill>
                <a:latin typeface="Consolas" pitchFamily="49" charset="0"/>
              </a:rPr>
              <a:t>        &lt;description&gt;Abase for other </a:t>
            </a:r>
            <a:r>
              <a:rPr lang="en-US" altLang="zh-CN" sz="1800" dirty="0" smtClean="0">
                <a:solidFill>
                  <a:srgbClr val="151515"/>
                </a:solidFill>
                <a:latin typeface="Consolas" pitchFamily="49" charset="0"/>
              </a:rPr>
              <a:t>temporary directories</a:t>
            </a:r>
            <a:r>
              <a:rPr lang="en-US" altLang="zh-CN" sz="1800" dirty="0">
                <a:solidFill>
                  <a:srgbClr val="151515"/>
                </a:solidFill>
                <a:latin typeface="Consolas" pitchFamily="49" charset="0"/>
              </a:rPr>
              <a:t>.&lt;/description&gt;</a:t>
            </a:r>
            <a:endParaRPr lang="en-US" altLang="zh-CN" sz="1800" dirty="0"/>
          </a:p>
          <a:p>
            <a:pPr>
              <a:spcBef>
                <a:spcPct val="0"/>
              </a:spcBef>
              <a:buFontTx/>
              <a:buNone/>
            </a:pPr>
            <a:r>
              <a:rPr lang="en-US" altLang="zh-CN" sz="1800" dirty="0">
                <a:solidFill>
                  <a:srgbClr val="151515"/>
                </a:solidFill>
                <a:latin typeface="Consolas" pitchFamily="49" charset="0"/>
              </a:rPr>
              <a:t>    &lt;/property&gt;</a:t>
            </a:r>
            <a:endParaRPr lang="en-US" altLang="zh-CN" sz="1800" dirty="0"/>
          </a:p>
          <a:p>
            <a:pPr>
              <a:spcBef>
                <a:spcPct val="0"/>
              </a:spcBef>
              <a:buFontTx/>
              <a:buNone/>
            </a:pPr>
            <a:r>
              <a:rPr lang="en-US" altLang="zh-CN" sz="1800" dirty="0">
                <a:solidFill>
                  <a:srgbClr val="151515"/>
                </a:solidFill>
                <a:latin typeface="Consolas" pitchFamily="49" charset="0"/>
              </a:rPr>
              <a:t>    &lt;property&gt;</a:t>
            </a:r>
            <a:endParaRPr lang="en-US" altLang="zh-CN" sz="1800" dirty="0"/>
          </a:p>
          <a:p>
            <a:pPr>
              <a:spcBef>
                <a:spcPct val="0"/>
              </a:spcBef>
              <a:buFontTx/>
              <a:buNone/>
            </a:pPr>
            <a:r>
              <a:rPr lang="en-US" altLang="zh-CN" sz="1800" dirty="0">
                <a:solidFill>
                  <a:srgbClr val="151515"/>
                </a:solidFill>
                <a:latin typeface="Consolas" pitchFamily="49" charset="0"/>
              </a:rPr>
              <a:t>        &lt;name&gt;fs.defaultFS&lt;/name&gt;</a:t>
            </a:r>
            <a:endParaRPr lang="en-US" altLang="zh-CN" sz="1800" dirty="0"/>
          </a:p>
          <a:p>
            <a:pPr>
              <a:spcBef>
                <a:spcPct val="0"/>
              </a:spcBef>
              <a:buFontTx/>
              <a:buNone/>
            </a:pPr>
            <a:r>
              <a:rPr lang="en-US" altLang="zh-CN" sz="1800" dirty="0">
                <a:solidFill>
                  <a:srgbClr val="151515"/>
                </a:solidFill>
                <a:latin typeface="Consolas" pitchFamily="49" charset="0"/>
              </a:rPr>
              <a:t>        &lt;value&gt;hdfs://localhost:9000&lt;/value&gt;</a:t>
            </a:r>
            <a:endParaRPr lang="en-US" altLang="zh-CN" sz="1800" dirty="0"/>
          </a:p>
          <a:p>
            <a:pPr>
              <a:spcBef>
                <a:spcPct val="0"/>
              </a:spcBef>
              <a:buFontTx/>
              <a:buNone/>
            </a:pPr>
            <a:r>
              <a:rPr lang="en-US" altLang="zh-CN" sz="1800" dirty="0">
                <a:solidFill>
                  <a:srgbClr val="151515"/>
                </a:solidFill>
                <a:latin typeface="Consolas" pitchFamily="49" charset="0"/>
              </a:rPr>
              <a:t>    &lt;/property&gt;</a:t>
            </a:r>
            <a:endParaRPr lang="en-US" altLang="zh-CN" sz="1800" dirty="0"/>
          </a:p>
          <a:p>
            <a:pPr>
              <a:spcBef>
                <a:spcPct val="0"/>
              </a:spcBef>
              <a:buFontTx/>
              <a:buNone/>
            </a:pPr>
            <a:r>
              <a:rPr lang="en-US" altLang="zh-CN" sz="1800" dirty="0">
                <a:solidFill>
                  <a:srgbClr val="151515"/>
                </a:solidFill>
                <a:latin typeface="Consolas" pitchFamily="49" charset="0"/>
              </a:rPr>
              <a:t>&lt;/configuration&gt;</a:t>
            </a:r>
            <a:endParaRPr lang="en-US" altLang="zh-CN" sz="1800" dirty="0"/>
          </a:p>
        </p:txBody>
      </p:sp>
      <p:sp>
        <p:nvSpPr>
          <p:cNvPr id="33797" name="TextBox 5"/>
          <p:cNvSpPr txBox="1">
            <a:spLocks noChangeArrowheads="1"/>
          </p:cNvSpPr>
          <p:nvPr/>
        </p:nvSpPr>
        <p:spPr bwMode="auto">
          <a:xfrm>
            <a:off x="304800" y="6457890"/>
            <a:ext cx="6101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000" dirty="0"/>
              <a:t>name</a:t>
            </a:r>
            <a:r>
              <a:rPr lang="zh-CN" altLang="en-US" sz="2000" dirty="0"/>
              <a:t>为</a:t>
            </a:r>
            <a:r>
              <a:rPr lang="en-US" altLang="zh-CN" sz="2000" dirty="0"/>
              <a:t>fs.defaultFS</a:t>
            </a:r>
            <a:r>
              <a:rPr lang="zh-CN" altLang="en-US" sz="2000" dirty="0"/>
              <a:t>的值，表示</a:t>
            </a:r>
            <a:r>
              <a:rPr lang="en-US" altLang="zh-CN" sz="2000" dirty="0"/>
              <a:t>hdfs</a:t>
            </a:r>
            <a:r>
              <a:rPr lang="zh-CN" altLang="en-US" sz="2000" dirty="0"/>
              <a:t>路径的逻辑名称</a:t>
            </a:r>
          </a:p>
        </p:txBody>
      </p:sp>
      <p:sp>
        <p:nvSpPr>
          <p:cNvPr id="33798" name="TextBox 6"/>
          <p:cNvSpPr txBox="1">
            <a:spLocks noChangeArrowheads="1"/>
          </p:cNvSpPr>
          <p:nvPr/>
        </p:nvSpPr>
        <p:spPr bwMode="auto">
          <a:xfrm>
            <a:off x="304800" y="5486400"/>
            <a:ext cx="7620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000" dirty="0"/>
              <a:t>hadoop.tmp.dir</a:t>
            </a:r>
            <a:r>
              <a:rPr lang="zh-CN" altLang="en-US" sz="2000" dirty="0"/>
              <a:t>表示存放临时数据的目录，即包括</a:t>
            </a:r>
            <a:r>
              <a:rPr lang="en-US" altLang="zh-CN" sz="2000" dirty="0"/>
              <a:t>NameNode</a:t>
            </a:r>
            <a:r>
              <a:rPr lang="zh-CN" altLang="en-US" sz="2000" dirty="0"/>
              <a:t>的数据，也包括</a:t>
            </a:r>
            <a:r>
              <a:rPr lang="en-US" altLang="zh-CN" sz="2000" dirty="0"/>
              <a:t>DataNode</a:t>
            </a:r>
            <a:r>
              <a:rPr lang="zh-CN" altLang="en-US" sz="2000" dirty="0"/>
              <a:t>的数据。该路径任意指定，只要实际存在该文件夹即可</a:t>
            </a:r>
            <a:r>
              <a:rPr lang="en-US" altLang="zh-CN" sz="2000" dirty="0"/>
              <a:t> </a:t>
            </a: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noChangeArrowheads="1"/>
          </p:cNvSpPr>
          <p:nvPr>
            <p:ph type="title" idx="10"/>
          </p:nvPr>
        </p:nvSpPr>
        <p:spPr/>
        <p:txBody>
          <a:bodyPr/>
          <a:lstStyle/>
          <a:p>
            <a:r>
              <a:rPr lang="zh-CN" altLang="zh-CN" b="1" smtClean="0"/>
              <a:t>伪分布式安装</a:t>
            </a:r>
            <a:r>
              <a:rPr lang="zh-CN" altLang="en-US" b="1" smtClean="0"/>
              <a:t>配置</a:t>
            </a:r>
            <a:endParaRPr lang="zh-CN" altLang="en-US" smtClean="0"/>
          </a:p>
        </p:txBody>
      </p:sp>
      <p:sp>
        <p:nvSpPr>
          <p:cNvPr id="34819" name="矩形 3"/>
          <p:cNvSpPr>
            <a:spLocks noChangeArrowheads="1"/>
          </p:cNvSpPr>
          <p:nvPr/>
        </p:nvSpPr>
        <p:spPr bwMode="auto">
          <a:xfrm>
            <a:off x="228600" y="1191680"/>
            <a:ext cx="33826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dirty="0"/>
              <a:t>修改配置文件 </a:t>
            </a:r>
            <a:r>
              <a:rPr lang="en-US" altLang="zh-CN" sz="2000" b="1" dirty="0"/>
              <a:t>hdfs-site.xml</a:t>
            </a:r>
            <a:endParaRPr lang="zh-CN" altLang="en-US" sz="2000" b="1" dirty="0"/>
          </a:p>
        </p:txBody>
      </p:sp>
      <p:sp>
        <p:nvSpPr>
          <p:cNvPr id="34820" name="Rectangle 6"/>
          <p:cNvSpPr>
            <a:spLocks noChangeArrowheads="1"/>
          </p:cNvSpPr>
          <p:nvPr/>
        </p:nvSpPr>
        <p:spPr bwMode="auto">
          <a:xfrm>
            <a:off x="254000" y="1614101"/>
            <a:ext cx="8534400" cy="4068376"/>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bIns="142830" anchor="ct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US" altLang="zh-CN" sz="1800" dirty="0">
                <a:solidFill>
                  <a:srgbClr val="151515"/>
                </a:solidFill>
                <a:latin typeface="Consolas" pitchFamily="49" charset="0"/>
              </a:rPr>
              <a:t>&lt;configuration&gt;</a:t>
            </a:r>
          </a:p>
          <a:p>
            <a:pPr>
              <a:spcBef>
                <a:spcPct val="0"/>
              </a:spcBef>
              <a:buFontTx/>
              <a:buNone/>
            </a:pPr>
            <a:r>
              <a:rPr lang="en-US" altLang="zh-CN" sz="1800" dirty="0">
                <a:solidFill>
                  <a:srgbClr val="151515"/>
                </a:solidFill>
                <a:latin typeface="Consolas" pitchFamily="49" charset="0"/>
              </a:rPr>
              <a:t>    &lt;property&gt;</a:t>
            </a:r>
          </a:p>
          <a:p>
            <a:pPr>
              <a:spcBef>
                <a:spcPct val="0"/>
              </a:spcBef>
              <a:buFontTx/>
              <a:buNone/>
            </a:pPr>
            <a:r>
              <a:rPr lang="en-US" altLang="zh-CN" sz="1800" dirty="0">
                <a:solidFill>
                  <a:srgbClr val="151515"/>
                </a:solidFill>
                <a:latin typeface="Consolas" pitchFamily="49" charset="0"/>
              </a:rPr>
              <a:t>        &lt;name&gt;dfs.replication&lt;/name&gt;</a:t>
            </a:r>
          </a:p>
          <a:p>
            <a:pPr>
              <a:spcBef>
                <a:spcPct val="0"/>
              </a:spcBef>
              <a:buFontTx/>
              <a:buNone/>
            </a:pPr>
            <a:r>
              <a:rPr lang="en-US" altLang="zh-CN" sz="1800" dirty="0">
                <a:solidFill>
                  <a:srgbClr val="151515"/>
                </a:solidFill>
                <a:latin typeface="Consolas" pitchFamily="49" charset="0"/>
              </a:rPr>
              <a:t>        &lt;value&gt;1&lt;/value&gt;</a:t>
            </a:r>
          </a:p>
          <a:p>
            <a:pPr>
              <a:spcBef>
                <a:spcPct val="0"/>
              </a:spcBef>
              <a:buFontTx/>
              <a:buNone/>
            </a:pPr>
            <a:r>
              <a:rPr lang="en-US" altLang="zh-CN" sz="1800" dirty="0">
                <a:solidFill>
                  <a:srgbClr val="151515"/>
                </a:solidFill>
                <a:latin typeface="Consolas" pitchFamily="49" charset="0"/>
              </a:rPr>
              <a:t>    &lt;/property&gt;</a:t>
            </a:r>
          </a:p>
          <a:p>
            <a:pPr>
              <a:spcBef>
                <a:spcPct val="0"/>
              </a:spcBef>
              <a:buFontTx/>
              <a:buNone/>
            </a:pPr>
            <a:r>
              <a:rPr lang="en-US" altLang="zh-CN" sz="1800" dirty="0">
                <a:solidFill>
                  <a:srgbClr val="151515"/>
                </a:solidFill>
                <a:latin typeface="Consolas" pitchFamily="49" charset="0"/>
              </a:rPr>
              <a:t>    &lt;property&gt;</a:t>
            </a:r>
          </a:p>
          <a:p>
            <a:pPr>
              <a:spcBef>
                <a:spcPct val="0"/>
              </a:spcBef>
              <a:buFontTx/>
              <a:buNone/>
            </a:pPr>
            <a:r>
              <a:rPr lang="en-US" altLang="zh-CN" sz="1800" dirty="0">
                <a:solidFill>
                  <a:srgbClr val="151515"/>
                </a:solidFill>
                <a:latin typeface="Consolas" pitchFamily="49" charset="0"/>
              </a:rPr>
              <a:t>        &lt;name&gt;dfs.namenode.name.dir&lt;/name&gt;</a:t>
            </a:r>
          </a:p>
          <a:p>
            <a:pPr>
              <a:spcBef>
                <a:spcPct val="0"/>
              </a:spcBef>
              <a:buFontTx/>
              <a:buNone/>
            </a:pPr>
            <a:r>
              <a:rPr lang="en-US" altLang="zh-CN" sz="1800" dirty="0">
                <a:solidFill>
                  <a:srgbClr val="151515"/>
                </a:solidFill>
                <a:latin typeface="Consolas" pitchFamily="49" charset="0"/>
              </a:rPr>
              <a:t>        &lt;value&gt;file:/usr/local/hadoop/tmp/dfs/name&lt;/value&gt;</a:t>
            </a:r>
          </a:p>
          <a:p>
            <a:pPr>
              <a:spcBef>
                <a:spcPct val="0"/>
              </a:spcBef>
              <a:buFontTx/>
              <a:buNone/>
            </a:pPr>
            <a:r>
              <a:rPr lang="en-US" altLang="zh-CN" sz="1800" dirty="0">
                <a:solidFill>
                  <a:srgbClr val="151515"/>
                </a:solidFill>
                <a:latin typeface="Consolas" pitchFamily="49" charset="0"/>
              </a:rPr>
              <a:t>    &lt;/property&gt;</a:t>
            </a:r>
          </a:p>
          <a:p>
            <a:pPr>
              <a:spcBef>
                <a:spcPct val="0"/>
              </a:spcBef>
              <a:buFontTx/>
              <a:buNone/>
            </a:pPr>
            <a:r>
              <a:rPr lang="en-US" altLang="zh-CN" sz="1800" dirty="0">
                <a:solidFill>
                  <a:srgbClr val="151515"/>
                </a:solidFill>
                <a:latin typeface="Consolas" pitchFamily="49" charset="0"/>
              </a:rPr>
              <a:t>    &lt;property&gt;</a:t>
            </a:r>
          </a:p>
          <a:p>
            <a:pPr>
              <a:spcBef>
                <a:spcPct val="0"/>
              </a:spcBef>
              <a:buFontTx/>
              <a:buNone/>
            </a:pPr>
            <a:r>
              <a:rPr lang="en-US" altLang="zh-CN" sz="1800" dirty="0">
                <a:solidFill>
                  <a:srgbClr val="151515"/>
                </a:solidFill>
                <a:latin typeface="Consolas" pitchFamily="49" charset="0"/>
              </a:rPr>
              <a:t>        &lt;name&gt;dfs.datanode.data.dir&lt;/name&gt;</a:t>
            </a:r>
          </a:p>
          <a:p>
            <a:pPr>
              <a:spcBef>
                <a:spcPct val="0"/>
              </a:spcBef>
              <a:buFontTx/>
              <a:buNone/>
            </a:pPr>
            <a:r>
              <a:rPr lang="en-US" altLang="zh-CN" sz="1800" dirty="0">
                <a:solidFill>
                  <a:srgbClr val="151515"/>
                </a:solidFill>
                <a:latin typeface="Consolas" pitchFamily="49" charset="0"/>
              </a:rPr>
              <a:t>       &lt;value&gt;file:/usr/local/hadoop/tmp/dfs/data&lt;/value&gt;</a:t>
            </a:r>
          </a:p>
          <a:p>
            <a:pPr>
              <a:spcBef>
                <a:spcPct val="0"/>
              </a:spcBef>
              <a:buFontTx/>
              <a:buNone/>
            </a:pPr>
            <a:r>
              <a:rPr lang="en-US" altLang="zh-CN" sz="1800" dirty="0">
                <a:solidFill>
                  <a:srgbClr val="151515"/>
                </a:solidFill>
                <a:latin typeface="Consolas" pitchFamily="49" charset="0"/>
              </a:rPr>
              <a:t>    &lt;/property</a:t>
            </a:r>
            <a:r>
              <a:rPr lang="en-US" altLang="zh-CN" sz="1800" dirty="0" smtClean="0">
                <a:solidFill>
                  <a:srgbClr val="151515"/>
                </a:solidFill>
                <a:latin typeface="Consolas" pitchFamily="49" charset="0"/>
              </a:rPr>
              <a:t>&gt;</a:t>
            </a:r>
          </a:p>
          <a:p>
            <a:pPr>
              <a:spcBef>
                <a:spcPct val="0"/>
              </a:spcBef>
              <a:buFontTx/>
              <a:buNone/>
            </a:pPr>
            <a:r>
              <a:rPr lang="en-US" altLang="zh-CN" sz="1800" dirty="0" smtClean="0">
                <a:solidFill>
                  <a:srgbClr val="151515"/>
                </a:solidFill>
                <a:latin typeface="Consolas" pitchFamily="49" charset="0"/>
              </a:rPr>
              <a:t>&lt;/</a:t>
            </a:r>
            <a:r>
              <a:rPr lang="en-US" altLang="zh-CN" sz="1800" dirty="0">
                <a:solidFill>
                  <a:srgbClr val="151515"/>
                </a:solidFill>
                <a:latin typeface="Consolas" pitchFamily="49" charset="0"/>
              </a:rPr>
              <a:t>configuration&gt;</a:t>
            </a:r>
            <a:endParaRPr lang="en-US" altLang="zh-CN" sz="1800" dirty="0"/>
          </a:p>
        </p:txBody>
      </p:sp>
      <p:sp>
        <p:nvSpPr>
          <p:cNvPr id="34821" name="矩形 4"/>
          <p:cNvSpPr>
            <a:spLocks noChangeArrowheads="1"/>
          </p:cNvSpPr>
          <p:nvPr/>
        </p:nvSpPr>
        <p:spPr bwMode="auto">
          <a:xfrm>
            <a:off x="254000" y="5649912"/>
            <a:ext cx="66864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000" dirty="0">
                <a:solidFill>
                  <a:srgbClr val="151515"/>
                </a:solidFill>
                <a:latin typeface="Consolas" pitchFamily="49" charset="0"/>
              </a:rPr>
              <a:t>dfs.replication</a:t>
            </a:r>
            <a:r>
              <a:rPr lang="zh-CN" altLang="en-US" sz="2000" dirty="0">
                <a:solidFill>
                  <a:srgbClr val="151515"/>
                </a:solidFill>
                <a:latin typeface="Consolas" pitchFamily="49" charset="0"/>
              </a:rPr>
              <a:t>表示副本的数量，伪分布式要设置为</a:t>
            </a:r>
            <a:r>
              <a:rPr lang="en-US" altLang="zh-CN" sz="2000" dirty="0">
                <a:solidFill>
                  <a:srgbClr val="151515"/>
                </a:solidFill>
                <a:latin typeface="Consolas" pitchFamily="49" charset="0"/>
              </a:rPr>
              <a:t>1</a:t>
            </a:r>
          </a:p>
          <a:p>
            <a:pPr eaLnBrk="1" hangingPunct="1">
              <a:spcBef>
                <a:spcPct val="0"/>
              </a:spcBef>
              <a:buFontTx/>
              <a:buNone/>
            </a:pPr>
            <a:endParaRPr lang="zh-CN" altLang="en-US" sz="2000" dirty="0"/>
          </a:p>
        </p:txBody>
      </p:sp>
      <p:sp>
        <p:nvSpPr>
          <p:cNvPr id="34822" name="矩形 5"/>
          <p:cNvSpPr>
            <a:spLocks noChangeArrowheads="1"/>
          </p:cNvSpPr>
          <p:nvPr/>
        </p:nvSpPr>
        <p:spPr bwMode="auto">
          <a:xfrm>
            <a:off x="254000" y="5954712"/>
            <a:ext cx="86356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000" dirty="0">
                <a:solidFill>
                  <a:srgbClr val="151515"/>
                </a:solidFill>
                <a:latin typeface="Consolas" pitchFamily="49" charset="0"/>
              </a:rPr>
              <a:t>dfs.namenode.name.dir</a:t>
            </a:r>
            <a:r>
              <a:rPr lang="zh-CN" altLang="en-US" sz="2000" dirty="0">
                <a:solidFill>
                  <a:srgbClr val="151515"/>
                </a:solidFill>
                <a:latin typeface="Consolas" pitchFamily="49" charset="0"/>
              </a:rPr>
              <a:t>表示本地磁盘目录，是存储</a:t>
            </a:r>
            <a:r>
              <a:rPr lang="en-US" altLang="zh-CN" sz="2000" dirty="0">
                <a:solidFill>
                  <a:srgbClr val="151515"/>
                </a:solidFill>
                <a:latin typeface="Consolas" pitchFamily="49" charset="0"/>
              </a:rPr>
              <a:t>fsimage</a:t>
            </a:r>
            <a:r>
              <a:rPr lang="zh-CN" altLang="en-US" sz="2000" dirty="0">
                <a:solidFill>
                  <a:srgbClr val="151515"/>
                </a:solidFill>
                <a:latin typeface="Consolas" pitchFamily="49" charset="0"/>
              </a:rPr>
              <a:t>文件的地方</a:t>
            </a:r>
            <a:endParaRPr lang="zh-CN" altLang="en-US" sz="2000" dirty="0"/>
          </a:p>
        </p:txBody>
      </p:sp>
      <p:sp>
        <p:nvSpPr>
          <p:cNvPr id="34823" name="矩形 6"/>
          <p:cNvSpPr>
            <a:spLocks noChangeArrowheads="1"/>
          </p:cNvSpPr>
          <p:nvPr/>
        </p:nvSpPr>
        <p:spPr bwMode="auto">
          <a:xfrm>
            <a:off x="228600" y="6259512"/>
            <a:ext cx="86613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000" dirty="0">
                <a:solidFill>
                  <a:srgbClr val="151515"/>
                </a:solidFill>
                <a:latin typeface="Consolas" pitchFamily="49" charset="0"/>
              </a:rPr>
              <a:t>dfs.datanode.data.dir</a:t>
            </a:r>
            <a:r>
              <a:rPr lang="zh-CN" altLang="en-US" sz="2000" dirty="0">
                <a:solidFill>
                  <a:srgbClr val="151515"/>
                </a:solidFill>
                <a:latin typeface="Consolas" pitchFamily="49" charset="0"/>
              </a:rPr>
              <a:t>表示本地磁盘目录，</a:t>
            </a:r>
            <a:r>
              <a:rPr lang="en-US" altLang="zh-CN" sz="2000" dirty="0">
                <a:solidFill>
                  <a:srgbClr val="151515"/>
                </a:solidFill>
                <a:latin typeface="Consolas" pitchFamily="49" charset="0"/>
              </a:rPr>
              <a:t>HDFS</a:t>
            </a:r>
            <a:r>
              <a:rPr lang="zh-CN" altLang="en-US" sz="2000" dirty="0">
                <a:solidFill>
                  <a:srgbClr val="151515"/>
                </a:solidFill>
                <a:latin typeface="Consolas" pitchFamily="49" charset="0"/>
              </a:rPr>
              <a:t>数据存放</a:t>
            </a:r>
            <a:r>
              <a:rPr lang="en-US" altLang="zh-CN" sz="2000" dirty="0">
                <a:solidFill>
                  <a:srgbClr val="151515"/>
                </a:solidFill>
                <a:latin typeface="Consolas" pitchFamily="49" charset="0"/>
              </a:rPr>
              <a:t>block</a:t>
            </a:r>
            <a:r>
              <a:rPr lang="zh-CN" altLang="en-US" sz="2000" dirty="0">
                <a:solidFill>
                  <a:srgbClr val="151515"/>
                </a:solidFill>
                <a:latin typeface="Consolas" pitchFamily="49" charset="0"/>
              </a:rPr>
              <a:t>的地方</a:t>
            </a:r>
            <a:endParaRPr lang="zh-CN" alt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noChangeArrowheads="1"/>
          </p:cNvSpPr>
          <p:nvPr>
            <p:ph type="title" idx="10"/>
          </p:nvPr>
        </p:nvSpPr>
        <p:spPr/>
        <p:txBody>
          <a:bodyPr/>
          <a:lstStyle/>
          <a:p>
            <a:r>
              <a:rPr lang="zh-CN" altLang="zh-CN" b="1" smtClean="0"/>
              <a:t>伪分布式安装</a:t>
            </a:r>
            <a:r>
              <a:rPr lang="zh-CN" altLang="en-US" b="1" smtClean="0"/>
              <a:t>配置</a:t>
            </a:r>
            <a:endParaRPr lang="zh-CN" altLang="en-US" smtClean="0"/>
          </a:p>
        </p:txBody>
      </p:sp>
      <p:sp>
        <p:nvSpPr>
          <p:cNvPr id="35843" name="矩形 3"/>
          <p:cNvSpPr>
            <a:spLocks noChangeArrowheads="1"/>
          </p:cNvSpPr>
          <p:nvPr/>
        </p:nvSpPr>
        <p:spPr bwMode="auto">
          <a:xfrm>
            <a:off x="152400" y="1295400"/>
            <a:ext cx="8991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dirty="0"/>
              <a:t>关于三种</a:t>
            </a:r>
            <a:r>
              <a:rPr lang="en-US" altLang="zh-CN" sz="2400" dirty="0"/>
              <a:t>Shell</a:t>
            </a:r>
            <a:r>
              <a:rPr lang="zh-CN" altLang="en-US" sz="2400" dirty="0"/>
              <a:t>命令方式的区别：</a:t>
            </a:r>
            <a:endParaRPr lang="en-US" altLang="zh-CN" sz="2400" dirty="0"/>
          </a:p>
          <a:p>
            <a:pPr eaLnBrk="1" hangingPunct="1">
              <a:spcBef>
                <a:spcPct val="0"/>
              </a:spcBef>
              <a:buFontTx/>
              <a:buNone/>
            </a:pPr>
            <a:endParaRPr lang="en-US" altLang="zh-CN" sz="2400" dirty="0"/>
          </a:p>
          <a:p>
            <a:pPr eaLnBrk="1" hangingPunct="1">
              <a:spcBef>
                <a:spcPct val="0"/>
              </a:spcBef>
              <a:buFontTx/>
              <a:buNone/>
            </a:pPr>
            <a:r>
              <a:rPr lang="en-US" altLang="zh-CN" sz="2400" dirty="0"/>
              <a:t>1. hadoop fs</a:t>
            </a:r>
          </a:p>
          <a:p>
            <a:pPr eaLnBrk="1" hangingPunct="1">
              <a:spcBef>
                <a:spcPct val="0"/>
              </a:spcBef>
              <a:buFontTx/>
              <a:buNone/>
            </a:pPr>
            <a:r>
              <a:rPr lang="en-US" altLang="zh-CN" sz="2400" dirty="0"/>
              <a:t>2. hadoop dfs</a:t>
            </a:r>
          </a:p>
          <a:p>
            <a:pPr eaLnBrk="1" hangingPunct="1">
              <a:spcBef>
                <a:spcPct val="0"/>
              </a:spcBef>
              <a:buFontTx/>
              <a:buNone/>
            </a:pPr>
            <a:r>
              <a:rPr lang="en-US" altLang="zh-CN" sz="2400" dirty="0"/>
              <a:t>3. hdfs dfs</a:t>
            </a:r>
          </a:p>
          <a:p>
            <a:pPr eaLnBrk="1" hangingPunct="1">
              <a:spcBef>
                <a:spcPct val="0"/>
              </a:spcBef>
              <a:buFontTx/>
              <a:buNone/>
            </a:pPr>
            <a:endParaRPr lang="en-US" altLang="zh-CN" sz="2400" dirty="0"/>
          </a:p>
          <a:p>
            <a:pPr eaLnBrk="1" hangingPunct="1">
              <a:spcBef>
                <a:spcPct val="0"/>
              </a:spcBef>
            </a:pPr>
            <a:r>
              <a:rPr lang="en-US" altLang="zh-CN" sz="2400" dirty="0"/>
              <a:t>hadoop </a:t>
            </a:r>
            <a:r>
              <a:rPr lang="en-US" altLang="zh-CN" sz="2400" dirty="0" smtClean="0"/>
              <a:t>fs</a:t>
            </a:r>
            <a:r>
              <a:rPr lang="zh-CN" altLang="en-US" sz="2400" dirty="0" smtClean="0"/>
              <a:t>：适用于</a:t>
            </a:r>
            <a:r>
              <a:rPr lang="zh-CN" altLang="en-US" sz="2400" dirty="0"/>
              <a:t>任何不同的文件系统，比如本地文件系统</a:t>
            </a:r>
            <a:r>
              <a:rPr lang="zh-CN" altLang="en-US" sz="2400" dirty="0" smtClean="0"/>
              <a:t>和</a:t>
            </a:r>
            <a:endParaRPr lang="en-US" altLang="zh-CN" sz="2400" dirty="0" smtClean="0"/>
          </a:p>
          <a:p>
            <a:pPr eaLnBrk="1" hangingPunct="1">
              <a:spcBef>
                <a:spcPct val="0"/>
              </a:spcBef>
              <a:buNone/>
            </a:pPr>
            <a:r>
              <a:rPr lang="en-US" altLang="zh-CN" sz="2400" dirty="0"/>
              <a:t> </a:t>
            </a:r>
            <a:r>
              <a:rPr lang="en-US" altLang="zh-CN" sz="2400" dirty="0" smtClean="0"/>
              <a:t>               </a:t>
            </a:r>
            <a:r>
              <a:rPr lang="zh-CN" altLang="en-US" sz="2400" dirty="0" smtClean="0"/>
              <a:t>      </a:t>
            </a:r>
            <a:r>
              <a:rPr lang="en-US" altLang="zh-CN" sz="2400" dirty="0" smtClean="0"/>
              <a:t>HDFS</a:t>
            </a:r>
            <a:r>
              <a:rPr lang="zh-CN" altLang="en-US" sz="2400" dirty="0"/>
              <a:t>文件系统</a:t>
            </a:r>
          </a:p>
          <a:p>
            <a:pPr eaLnBrk="1" hangingPunct="1">
              <a:spcBef>
                <a:spcPct val="0"/>
              </a:spcBef>
            </a:pPr>
            <a:r>
              <a:rPr lang="en-US" altLang="zh-CN" sz="2400" dirty="0"/>
              <a:t>hadoop </a:t>
            </a:r>
            <a:r>
              <a:rPr lang="en-US" altLang="zh-CN" sz="2400" dirty="0" smtClean="0"/>
              <a:t>dfs</a:t>
            </a:r>
            <a:r>
              <a:rPr lang="zh-CN" altLang="en-US" sz="2400" dirty="0" smtClean="0"/>
              <a:t>：只能</a:t>
            </a:r>
            <a:r>
              <a:rPr lang="zh-CN" altLang="en-US" sz="2400" dirty="0"/>
              <a:t>适用于</a:t>
            </a:r>
            <a:r>
              <a:rPr lang="en-US" altLang="zh-CN" sz="2400" dirty="0"/>
              <a:t>HDFS</a:t>
            </a:r>
            <a:r>
              <a:rPr lang="zh-CN" altLang="en-US" sz="2400" dirty="0"/>
              <a:t>文件系统</a:t>
            </a:r>
          </a:p>
          <a:p>
            <a:pPr eaLnBrk="1" hangingPunct="1">
              <a:spcBef>
                <a:spcPct val="0"/>
              </a:spcBef>
            </a:pPr>
            <a:r>
              <a:rPr lang="en-US" altLang="zh-CN" sz="2400" dirty="0"/>
              <a:t>hdfs </a:t>
            </a:r>
            <a:r>
              <a:rPr lang="en-US" altLang="zh-CN" sz="2400" dirty="0" smtClean="0"/>
              <a:t>dfs</a:t>
            </a:r>
            <a:r>
              <a:rPr lang="zh-CN" altLang="en-US" sz="2400" dirty="0" smtClean="0"/>
              <a:t>：和</a:t>
            </a:r>
            <a:r>
              <a:rPr lang="en-US" altLang="zh-CN" sz="2400" dirty="0" smtClean="0"/>
              <a:t>hadoop </a:t>
            </a:r>
            <a:r>
              <a:rPr lang="en-US" altLang="zh-CN" sz="2400" dirty="0"/>
              <a:t>dfs</a:t>
            </a:r>
            <a:r>
              <a:rPr lang="zh-CN" altLang="en-US" sz="2400" dirty="0"/>
              <a:t>的命令作用一样，也只能适用于</a:t>
            </a:r>
            <a:r>
              <a:rPr lang="en-US" altLang="zh-CN" sz="2400" dirty="0"/>
              <a:t>HDFS</a:t>
            </a:r>
            <a:r>
              <a:rPr lang="zh-CN" altLang="en-US" sz="2400" dirty="0" smtClean="0"/>
              <a:t>文</a:t>
            </a:r>
            <a:endParaRPr lang="en-US" altLang="zh-CN" sz="2400" dirty="0" smtClean="0"/>
          </a:p>
          <a:p>
            <a:pPr eaLnBrk="1" hangingPunct="1">
              <a:spcBef>
                <a:spcPct val="0"/>
              </a:spcBef>
              <a:buNone/>
            </a:pPr>
            <a:r>
              <a:rPr lang="en-US" altLang="zh-CN" sz="2400" dirty="0"/>
              <a:t> </a:t>
            </a:r>
            <a:r>
              <a:rPr lang="en-US" altLang="zh-CN" sz="2400" dirty="0" smtClean="0"/>
              <a:t>                 </a:t>
            </a:r>
            <a:r>
              <a:rPr lang="zh-CN" altLang="en-US" sz="2400" dirty="0" smtClean="0"/>
              <a:t>件</a:t>
            </a:r>
            <a:r>
              <a:rPr lang="zh-CN" altLang="en-US" sz="2400" dirty="0"/>
              <a:t>系统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noChangeArrowheads="1"/>
          </p:cNvSpPr>
          <p:nvPr>
            <p:ph/>
          </p:nvPr>
        </p:nvSpPr>
        <p:spPr>
          <a:xfrm>
            <a:off x="838200" y="1371600"/>
            <a:ext cx="5943600" cy="3352800"/>
          </a:xfrm>
        </p:spPr>
        <p:txBody>
          <a:bodyPr/>
          <a:lstStyle/>
          <a:p>
            <a:r>
              <a:rPr lang="en-US" altLang="zh-CN" sz="2400" dirty="0" smtClean="0"/>
              <a:t>2.4.1 </a:t>
            </a:r>
            <a:r>
              <a:rPr lang="zh-CN" altLang="en-US" sz="2400" smtClean="0"/>
              <a:t>集群节点类型</a:t>
            </a:r>
            <a:endParaRPr lang="en-US" altLang="zh-CN" sz="2400" dirty="0" smtClean="0"/>
          </a:p>
          <a:p>
            <a:r>
              <a:rPr lang="en-US" altLang="zh-CN" sz="2400" dirty="0" smtClean="0"/>
              <a:t>2.4.2 </a:t>
            </a:r>
            <a:r>
              <a:rPr lang="zh-CN" altLang="en-US" sz="2400" smtClean="0"/>
              <a:t>集群规模</a:t>
            </a:r>
            <a:endParaRPr lang="en-US" altLang="zh-CN" sz="2400" dirty="0" smtClean="0"/>
          </a:p>
          <a:p>
            <a:r>
              <a:rPr lang="en-US" altLang="zh-CN" sz="2400" dirty="0" smtClean="0"/>
              <a:t>2.4.3 </a:t>
            </a:r>
            <a:r>
              <a:rPr lang="zh-CN" altLang="en-US" sz="2400" smtClean="0"/>
              <a:t>集群硬件配置</a:t>
            </a:r>
            <a:endParaRPr lang="en-US" altLang="zh-CN" sz="2400" dirty="0" smtClean="0"/>
          </a:p>
          <a:p>
            <a:r>
              <a:rPr lang="en-US" altLang="zh-CN" sz="2400" dirty="0" smtClean="0"/>
              <a:t>2.4.4 </a:t>
            </a:r>
            <a:r>
              <a:rPr lang="zh-CN" altLang="en-US" sz="2400" smtClean="0"/>
              <a:t>集群网络拓扑</a:t>
            </a:r>
            <a:endParaRPr lang="en-US" altLang="zh-CN" sz="2400" dirty="0" smtClean="0"/>
          </a:p>
          <a:p>
            <a:r>
              <a:rPr lang="en-US" altLang="zh-CN" sz="2400" dirty="0" smtClean="0"/>
              <a:t>2.4.5 </a:t>
            </a:r>
            <a:r>
              <a:rPr lang="zh-CN" altLang="en-US" sz="2400" smtClean="0"/>
              <a:t>集群的建立与安装</a:t>
            </a:r>
            <a:endParaRPr lang="en-US" altLang="zh-CN" sz="2400" dirty="0" smtClean="0"/>
          </a:p>
          <a:p>
            <a:r>
              <a:rPr lang="en-US" altLang="zh-CN" sz="2400" dirty="0" smtClean="0"/>
              <a:t>2.4.6 </a:t>
            </a:r>
            <a:r>
              <a:rPr lang="zh-CN" altLang="en-US" sz="2400" smtClean="0"/>
              <a:t>集群基准测试</a:t>
            </a:r>
            <a:endParaRPr lang="en-US" altLang="zh-CN" sz="2400" dirty="0" smtClean="0"/>
          </a:p>
          <a:p>
            <a:r>
              <a:rPr lang="en-US" altLang="zh-CN" sz="2400" dirty="0" smtClean="0"/>
              <a:t>2.4.7 </a:t>
            </a:r>
            <a:r>
              <a:rPr lang="zh-CN" altLang="en-US" sz="2400" smtClean="0"/>
              <a:t>在云计算环境中使用</a:t>
            </a:r>
            <a:r>
              <a:rPr lang="en-US" altLang="zh-CN" sz="2400" dirty="0" smtClean="0"/>
              <a:t>Hadoop</a:t>
            </a:r>
          </a:p>
          <a:p>
            <a:endParaRPr lang="en-US" altLang="zh-CN" sz="2400" dirty="0" smtClean="0"/>
          </a:p>
          <a:p>
            <a:endParaRPr lang="zh-CN" altLang="en-US" smtClean="0"/>
          </a:p>
        </p:txBody>
      </p:sp>
      <p:sp>
        <p:nvSpPr>
          <p:cNvPr id="36867" name="标题 2"/>
          <p:cNvSpPr>
            <a:spLocks noGrp="1" noChangeArrowheads="1"/>
          </p:cNvSpPr>
          <p:nvPr>
            <p:ph type="title" idx="10"/>
          </p:nvPr>
        </p:nvSpPr>
        <p:spPr/>
        <p:txBody>
          <a:bodyPr/>
          <a:lstStyle/>
          <a:p>
            <a:r>
              <a:rPr lang="en-US" altLang="zh-CN" dirty="0" smtClean="0"/>
              <a:t>2.4 Hadoop</a:t>
            </a:r>
            <a:r>
              <a:rPr lang="zh-CN" altLang="en-US" smtClean="0"/>
              <a:t>集群的部署与使用</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noChangeArrowheads="1"/>
          </p:cNvSpPr>
          <p:nvPr>
            <p:ph type="title" idx="10"/>
          </p:nvPr>
        </p:nvSpPr>
        <p:spPr/>
        <p:txBody>
          <a:bodyPr/>
          <a:lstStyle/>
          <a:p>
            <a:r>
              <a:rPr lang="en-US" altLang="zh-CN" dirty="0" smtClean="0"/>
              <a:t>2.4.1 Hadoop</a:t>
            </a:r>
            <a:r>
              <a:rPr lang="zh-CN" altLang="en-US" smtClean="0"/>
              <a:t>集群中有哪些节点类型</a:t>
            </a:r>
          </a:p>
        </p:txBody>
      </p:sp>
      <p:sp>
        <p:nvSpPr>
          <p:cNvPr id="37891" name="矩形 5"/>
          <p:cNvSpPr>
            <a:spLocks noChangeArrowheads="1"/>
          </p:cNvSpPr>
          <p:nvPr/>
        </p:nvSpPr>
        <p:spPr bwMode="auto">
          <a:xfrm>
            <a:off x="381000" y="1219200"/>
            <a:ext cx="8458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400" dirty="0"/>
              <a:t>Hadoop</a:t>
            </a:r>
            <a:r>
              <a:rPr lang="zh-CN" altLang="en-US" sz="2400" dirty="0"/>
              <a:t>框架中最核心的设计是为海量数据提供存储的</a:t>
            </a:r>
            <a:r>
              <a:rPr lang="en-US" altLang="zh-CN" sz="2400" dirty="0"/>
              <a:t>HDFS</a:t>
            </a:r>
            <a:r>
              <a:rPr lang="zh-CN" altLang="en-US" sz="2400" dirty="0"/>
              <a:t>和对数据进行计算的</a:t>
            </a:r>
            <a:r>
              <a:rPr lang="en-US" altLang="zh-CN" sz="2400" dirty="0"/>
              <a:t>MapReduce</a:t>
            </a:r>
          </a:p>
          <a:p>
            <a:pPr eaLnBrk="1" hangingPunct="1">
              <a:spcBef>
                <a:spcPct val="0"/>
              </a:spcBef>
              <a:buNone/>
            </a:pPr>
            <a:r>
              <a:rPr lang="en-US" altLang="zh-CN" sz="2400" dirty="0" smtClean="0"/>
              <a:t>MapReduce</a:t>
            </a:r>
            <a:r>
              <a:rPr lang="zh-CN" altLang="en-US" sz="2400" dirty="0"/>
              <a:t>的作业主要包括</a:t>
            </a:r>
            <a:r>
              <a:rPr lang="zh-CN" altLang="en-US" sz="2400" dirty="0" smtClean="0"/>
              <a:t>：</a:t>
            </a:r>
            <a:endParaRPr lang="en-US" altLang="zh-CN" sz="2400" dirty="0" smtClean="0"/>
          </a:p>
          <a:p>
            <a:pPr eaLnBrk="1" hangingPunct="1">
              <a:spcBef>
                <a:spcPct val="0"/>
              </a:spcBef>
              <a:buNone/>
            </a:pPr>
            <a:r>
              <a:rPr lang="zh-CN" altLang="en-US" sz="2400" dirty="0" smtClean="0"/>
              <a:t>（</a:t>
            </a:r>
            <a:r>
              <a:rPr lang="en-US" altLang="zh-CN" sz="2400" dirty="0"/>
              <a:t>1</a:t>
            </a:r>
            <a:r>
              <a:rPr lang="zh-CN" altLang="en-US" sz="2400" dirty="0"/>
              <a:t>）从磁盘或从网络读取数据，即</a:t>
            </a:r>
            <a:r>
              <a:rPr lang="en-US" altLang="zh-CN" sz="2400" dirty="0"/>
              <a:t>IO</a:t>
            </a:r>
            <a:r>
              <a:rPr lang="zh-CN" altLang="en-US" sz="2400" dirty="0"/>
              <a:t>密集工作</a:t>
            </a:r>
            <a:r>
              <a:rPr lang="zh-CN" altLang="en-US" sz="2400" dirty="0" smtClean="0"/>
              <a:t>；</a:t>
            </a:r>
            <a:endParaRPr lang="en-US" altLang="zh-CN" sz="2400" dirty="0" smtClean="0"/>
          </a:p>
          <a:p>
            <a:pPr eaLnBrk="1" hangingPunct="1">
              <a:spcBef>
                <a:spcPct val="0"/>
              </a:spcBef>
              <a:buNone/>
            </a:pPr>
            <a:r>
              <a:rPr lang="zh-CN" altLang="en-US" sz="2400" dirty="0" smtClean="0"/>
              <a:t>（</a:t>
            </a:r>
            <a:r>
              <a:rPr lang="en-US" altLang="zh-CN" sz="2400" dirty="0"/>
              <a:t>2</a:t>
            </a:r>
            <a:r>
              <a:rPr lang="zh-CN" altLang="en-US" sz="2400" dirty="0"/>
              <a:t>）计算数据，即</a:t>
            </a:r>
            <a:r>
              <a:rPr lang="en-US" altLang="zh-CN" sz="2400" dirty="0"/>
              <a:t>CPU</a:t>
            </a:r>
            <a:r>
              <a:rPr lang="zh-CN" altLang="en-US" sz="2400" dirty="0"/>
              <a:t>密集工作</a:t>
            </a:r>
            <a:endParaRPr lang="en-US" altLang="zh-CN" sz="2400" dirty="0"/>
          </a:p>
          <a:p>
            <a:pPr eaLnBrk="1" hangingPunct="1">
              <a:spcBef>
                <a:spcPct val="0"/>
              </a:spcBef>
            </a:pPr>
            <a:r>
              <a:rPr lang="en-US" altLang="zh-CN" sz="2400" dirty="0"/>
              <a:t>Hadoop</a:t>
            </a:r>
            <a:r>
              <a:rPr lang="zh-CN" altLang="en-US" sz="2400" dirty="0"/>
              <a:t>集群的整体性能取决于</a:t>
            </a:r>
            <a:r>
              <a:rPr lang="en-US" altLang="zh-CN" sz="2400" dirty="0"/>
              <a:t>CPU</a:t>
            </a:r>
            <a:r>
              <a:rPr lang="zh-CN" altLang="en-US" sz="2400" dirty="0"/>
              <a:t>、内存、网络以及存储之间的性能平衡。因此运营团队在选择机器配置时要针对不同的工作节点选择合适硬件类型</a:t>
            </a:r>
            <a:endParaRPr lang="en-US" altLang="zh-CN" sz="2400" dirty="0"/>
          </a:p>
          <a:p>
            <a:pPr eaLnBrk="1" hangingPunct="1">
              <a:spcBef>
                <a:spcPct val="0"/>
              </a:spcBef>
              <a:buNone/>
            </a:pPr>
            <a:r>
              <a:rPr lang="zh-CN" altLang="en-US" sz="2400" dirty="0"/>
              <a:t>一个基本的</a:t>
            </a:r>
            <a:r>
              <a:rPr lang="en-US" altLang="zh-CN" sz="2400" dirty="0"/>
              <a:t>Hadoop</a:t>
            </a:r>
            <a:r>
              <a:rPr lang="zh-CN" altLang="en-US" sz="2400" dirty="0"/>
              <a:t>集群中的节点主要</a:t>
            </a:r>
            <a:r>
              <a:rPr lang="zh-CN" altLang="en-US" sz="2400" dirty="0" smtClean="0"/>
              <a:t>有：</a:t>
            </a:r>
            <a:endParaRPr lang="en-US" altLang="zh-CN" sz="2400" dirty="0"/>
          </a:p>
          <a:p>
            <a:pPr lvl="1" eaLnBrk="1" hangingPunct="1">
              <a:spcBef>
                <a:spcPct val="0"/>
              </a:spcBef>
              <a:buFont typeface="Arial" charset="0"/>
              <a:buChar char="•"/>
            </a:pPr>
            <a:r>
              <a:rPr lang="en-US" altLang="zh-CN" sz="2400" dirty="0"/>
              <a:t>NameNode</a:t>
            </a:r>
            <a:r>
              <a:rPr lang="zh-CN" altLang="en-US" sz="2400" dirty="0"/>
              <a:t>：负责协调集群中的数据存储</a:t>
            </a:r>
            <a:endParaRPr lang="en-US" altLang="zh-CN" sz="2400" dirty="0"/>
          </a:p>
          <a:p>
            <a:pPr lvl="1" eaLnBrk="1" hangingPunct="1">
              <a:spcBef>
                <a:spcPct val="0"/>
              </a:spcBef>
              <a:buFont typeface="Arial" charset="0"/>
              <a:buChar char="•"/>
            </a:pPr>
            <a:r>
              <a:rPr lang="en-US" altLang="zh-CN" sz="2400" dirty="0"/>
              <a:t>DataNode</a:t>
            </a:r>
            <a:r>
              <a:rPr lang="zh-CN" altLang="en-US" sz="2400" dirty="0"/>
              <a:t>：存储被拆分的数据块</a:t>
            </a:r>
            <a:endParaRPr lang="en-US" altLang="zh-CN" sz="2400" dirty="0"/>
          </a:p>
          <a:p>
            <a:pPr lvl="1" eaLnBrk="1" hangingPunct="1">
              <a:spcBef>
                <a:spcPct val="0"/>
              </a:spcBef>
              <a:buFont typeface="Arial" charset="0"/>
              <a:buChar char="•"/>
            </a:pPr>
            <a:r>
              <a:rPr lang="en-US" altLang="zh-CN" sz="2400" dirty="0"/>
              <a:t>JobTracker</a:t>
            </a:r>
            <a:r>
              <a:rPr lang="zh-CN" altLang="en-US" sz="2400" dirty="0"/>
              <a:t>：协调数据计算任务</a:t>
            </a:r>
            <a:endParaRPr lang="en-US" altLang="zh-CN" sz="2400" dirty="0"/>
          </a:p>
          <a:p>
            <a:pPr lvl="1" eaLnBrk="1" hangingPunct="1">
              <a:spcBef>
                <a:spcPct val="0"/>
              </a:spcBef>
              <a:buFont typeface="Arial" charset="0"/>
              <a:buChar char="•"/>
            </a:pPr>
            <a:r>
              <a:rPr lang="en-US" altLang="zh-CN" sz="2400" dirty="0"/>
              <a:t>TaskTracker</a:t>
            </a:r>
            <a:r>
              <a:rPr lang="zh-CN" altLang="en-US" sz="2400" dirty="0"/>
              <a:t>：负责执行由</a:t>
            </a:r>
            <a:r>
              <a:rPr lang="en-US" altLang="zh-CN" sz="2400" dirty="0"/>
              <a:t>JobTracker</a:t>
            </a:r>
            <a:r>
              <a:rPr lang="zh-CN" altLang="en-US" sz="2400" dirty="0"/>
              <a:t>指派的任务</a:t>
            </a:r>
            <a:endParaRPr lang="en-US" altLang="zh-CN" sz="2400" dirty="0"/>
          </a:p>
          <a:p>
            <a:pPr lvl="1" eaLnBrk="1" hangingPunct="1">
              <a:spcBef>
                <a:spcPct val="0"/>
              </a:spcBef>
              <a:buFont typeface="Arial" charset="0"/>
              <a:buChar char="•"/>
            </a:pPr>
            <a:r>
              <a:rPr lang="en-US" altLang="zh-CN" sz="2400" dirty="0"/>
              <a:t>SecondaryNameNode</a:t>
            </a:r>
            <a:r>
              <a:rPr lang="zh-CN" altLang="en-US" sz="2400" dirty="0"/>
              <a:t>：帮助</a:t>
            </a:r>
            <a:r>
              <a:rPr lang="en-US" altLang="zh-CN" sz="2400" dirty="0"/>
              <a:t>NameNode</a:t>
            </a:r>
            <a:r>
              <a:rPr lang="zh-CN" altLang="en-US" sz="2400" dirty="0"/>
              <a:t>收集文件系统运行的状态信息</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noChangeArrowheads="1"/>
          </p:cNvSpPr>
          <p:nvPr>
            <p:ph type="title" idx="10"/>
          </p:nvPr>
        </p:nvSpPr>
        <p:spPr/>
        <p:txBody>
          <a:bodyPr/>
          <a:lstStyle/>
          <a:p>
            <a:r>
              <a:rPr lang="en-US" altLang="zh-CN" dirty="0" smtClean="0"/>
              <a:t>2.4.2 </a:t>
            </a:r>
            <a:r>
              <a:rPr lang="zh-CN" altLang="en-US" smtClean="0"/>
              <a:t>集群硬件配置</a:t>
            </a:r>
          </a:p>
        </p:txBody>
      </p:sp>
      <p:sp>
        <p:nvSpPr>
          <p:cNvPr id="38915" name="矩形 3"/>
          <p:cNvSpPr>
            <a:spLocks noChangeArrowheads="1"/>
          </p:cNvSpPr>
          <p:nvPr/>
        </p:nvSpPr>
        <p:spPr bwMode="auto">
          <a:xfrm>
            <a:off x="228600" y="1371600"/>
            <a:ext cx="868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dirty="0" smtClean="0"/>
              <a:t>（</a:t>
            </a:r>
            <a:r>
              <a:rPr lang="en-US" altLang="zh-CN" sz="2000" dirty="0" smtClean="0"/>
              <a:t>1</a:t>
            </a:r>
            <a:r>
              <a:rPr lang="zh-CN" altLang="en-US" sz="2000" dirty="0" smtClean="0"/>
              <a:t>）在</a:t>
            </a:r>
            <a:r>
              <a:rPr lang="zh-CN" altLang="en-US" sz="2000" dirty="0"/>
              <a:t>集群中，大部分的机器设备是作为</a:t>
            </a:r>
            <a:r>
              <a:rPr lang="en-US" altLang="zh-CN" sz="2000" dirty="0"/>
              <a:t>Datanode</a:t>
            </a:r>
            <a:r>
              <a:rPr lang="zh-CN" altLang="en-US" sz="2000" dirty="0"/>
              <a:t>和</a:t>
            </a:r>
            <a:r>
              <a:rPr lang="en-US" altLang="zh-CN" sz="2000" dirty="0"/>
              <a:t>TaskTracker</a:t>
            </a:r>
            <a:r>
              <a:rPr lang="zh-CN" altLang="en-US" sz="2000" dirty="0"/>
              <a:t>工作的</a:t>
            </a:r>
            <a:r>
              <a:rPr lang="en-US" altLang="zh-CN" sz="2000" dirty="0"/>
              <a:t>Datanode/TaskTracker</a:t>
            </a:r>
            <a:r>
              <a:rPr lang="zh-CN" altLang="en-US" sz="2000" dirty="0"/>
              <a:t>的硬件规格可以采用以下方案：</a:t>
            </a:r>
          </a:p>
          <a:p>
            <a:pPr eaLnBrk="1" hangingPunct="1">
              <a:spcBef>
                <a:spcPct val="0"/>
              </a:spcBef>
            </a:pPr>
            <a:r>
              <a:rPr lang="en-US" altLang="zh-CN" sz="2000" dirty="0"/>
              <a:t>4</a:t>
            </a:r>
            <a:r>
              <a:rPr lang="zh-CN" altLang="en-US" sz="2000" dirty="0"/>
              <a:t>个磁盘驱动器（单盘</a:t>
            </a:r>
            <a:r>
              <a:rPr lang="en-US" altLang="zh-CN" sz="2000" dirty="0"/>
              <a:t>1-2T</a:t>
            </a:r>
            <a:r>
              <a:rPr lang="zh-CN" altLang="en-US" sz="2000" dirty="0"/>
              <a:t>），支持</a:t>
            </a:r>
            <a:r>
              <a:rPr lang="en-US" altLang="zh-CN" sz="2000" dirty="0"/>
              <a:t>JBOD(Just a Bunch Of Disks</a:t>
            </a:r>
            <a:r>
              <a:rPr lang="zh-CN" altLang="en-US" sz="2000" dirty="0"/>
              <a:t>，磁盘簇</a:t>
            </a:r>
            <a:r>
              <a:rPr lang="en-US" altLang="zh-CN" sz="2000" dirty="0"/>
              <a:t>)</a:t>
            </a:r>
          </a:p>
          <a:p>
            <a:pPr eaLnBrk="1" hangingPunct="1">
              <a:spcBef>
                <a:spcPct val="0"/>
              </a:spcBef>
            </a:pPr>
            <a:r>
              <a:rPr lang="en-US" altLang="zh-CN" sz="2000" dirty="0"/>
              <a:t>2</a:t>
            </a:r>
            <a:r>
              <a:rPr lang="zh-CN" altLang="en-US" sz="2000" dirty="0"/>
              <a:t>个</a:t>
            </a:r>
            <a:r>
              <a:rPr lang="en-US" altLang="zh-CN" sz="2000" dirty="0"/>
              <a:t>4</a:t>
            </a:r>
            <a:r>
              <a:rPr lang="zh-CN" altLang="en-US" sz="2000" dirty="0"/>
              <a:t>核</a:t>
            </a:r>
            <a:r>
              <a:rPr lang="en-US" altLang="zh-CN" sz="2000" dirty="0"/>
              <a:t>CPU,</a:t>
            </a:r>
            <a:r>
              <a:rPr lang="zh-CN" altLang="en-US" sz="2000" dirty="0"/>
              <a:t>至少</a:t>
            </a:r>
            <a:r>
              <a:rPr lang="en-US" altLang="zh-CN" sz="2000" dirty="0"/>
              <a:t>2-2.5GHz</a:t>
            </a:r>
          </a:p>
          <a:p>
            <a:pPr eaLnBrk="1" hangingPunct="1">
              <a:spcBef>
                <a:spcPct val="0"/>
              </a:spcBef>
            </a:pPr>
            <a:r>
              <a:rPr lang="en-US" altLang="zh-CN" sz="2000" dirty="0"/>
              <a:t>16-24GB</a:t>
            </a:r>
            <a:r>
              <a:rPr lang="zh-CN" altLang="en-US" sz="2000" dirty="0"/>
              <a:t>内存</a:t>
            </a:r>
          </a:p>
          <a:p>
            <a:pPr eaLnBrk="1" hangingPunct="1">
              <a:spcBef>
                <a:spcPct val="0"/>
              </a:spcBef>
            </a:pPr>
            <a:r>
              <a:rPr lang="zh-CN" altLang="en-US" sz="2000" dirty="0"/>
              <a:t>千兆以太网</a:t>
            </a:r>
          </a:p>
        </p:txBody>
      </p:sp>
      <p:sp>
        <p:nvSpPr>
          <p:cNvPr id="38916" name="矩形 4"/>
          <p:cNvSpPr>
            <a:spLocks noChangeArrowheads="1"/>
          </p:cNvSpPr>
          <p:nvPr/>
        </p:nvSpPr>
        <p:spPr bwMode="auto">
          <a:xfrm>
            <a:off x="228600" y="3312855"/>
            <a:ext cx="86868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dirty="0" smtClean="0"/>
              <a:t>（</a:t>
            </a:r>
            <a:r>
              <a:rPr lang="en-US" altLang="zh-CN" sz="2000" dirty="0" smtClean="0"/>
              <a:t>2</a:t>
            </a:r>
            <a:r>
              <a:rPr lang="zh-CN" altLang="en-US" sz="2000" dirty="0" smtClean="0"/>
              <a:t>）</a:t>
            </a:r>
            <a:r>
              <a:rPr lang="en-US" altLang="zh-CN" sz="2000" dirty="0" smtClean="0"/>
              <a:t>NameNode</a:t>
            </a:r>
            <a:r>
              <a:rPr lang="zh-CN" altLang="en-US" sz="2000" dirty="0"/>
              <a:t>提供整个</a:t>
            </a:r>
            <a:r>
              <a:rPr lang="en-US" altLang="zh-CN" sz="2000" dirty="0"/>
              <a:t>HDFS</a:t>
            </a:r>
            <a:r>
              <a:rPr lang="zh-CN" altLang="en-US" sz="2000" dirty="0"/>
              <a:t>文件系统的</a:t>
            </a:r>
            <a:r>
              <a:rPr lang="en-US" altLang="zh-CN" sz="2000" dirty="0"/>
              <a:t>NameSpace(</a:t>
            </a:r>
            <a:r>
              <a:rPr lang="zh-CN" altLang="en-US" sz="2000" dirty="0"/>
              <a:t>命名空间</a:t>
            </a:r>
            <a:r>
              <a:rPr lang="en-US" altLang="zh-CN" sz="2000" dirty="0"/>
              <a:t>)</a:t>
            </a:r>
            <a:r>
              <a:rPr lang="zh-CN" altLang="en-US" sz="2000" dirty="0"/>
              <a:t>管理、块管理等所有服务，因此需要更多的</a:t>
            </a:r>
            <a:r>
              <a:rPr lang="en-US" altLang="zh-CN" sz="2000" dirty="0"/>
              <a:t>RAM</a:t>
            </a:r>
            <a:r>
              <a:rPr lang="zh-CN" altLang="en-US" sz="2000" dirty="0"/>
              <a:t>，与集群中的数据块数量相对应，并且需要优化</a:t>
            </a:r>
            <a:r>
              <a:rPr lang="en-US" altLang="zh-CN" sz="2000" dirty="0"/>
              <a:t>RAM</a:t>
            </a:r>
            <a:r>
              <a:rPr lang="zh-CN" altLang="en-US" sz="2000" dirty="0"/>
              <a:t>的内存通道带宽，采用双通道或三通道以上内存。硬件规格可以采用以下方案：</a:t>
            </a:r>
          </a:p>
          <a:p>
            <a:pPr eaLnBrk="1" hangingPunct="1">
              <a:spcBef>
                <a:spcPct val="0"/>
              </a:spcBef>
            </a:pPr>
            <a:r>
              <a:rPr lang="en-US" altLang="zh-CN" sz="2000" dirty="0"/>
              <a:t>8-12</a:t>
            </a:r>
            <a:r>
              <a:rPr lang="zh-CN" altLang="en-US" sz="2000" dirty="0"/>
              <a:t>个磁盘驱动器（单盘</a:t>
            </a:r>
            <a:r>
              <a:rPr lang="en-US" altLang="zh-CN" sz="2000" dirty="0"/>
              <a:t>1-2T</a:t>
            </a:r>
            <a:r>
              <a:rPr lang="zh-CN" altLang="en-US" sz="2000" dirty="0"/>
              <a:t>）</a:t>
            </a:r>
          </a:p>
          <a:p>
            <a:pPr eaLnBrk="1" hangingPunct="1">
              <a:spcBef>
                <a:spcPct val="0"/>
              </a:spcBef>
            </a:pPr>
            <a:r>
              <a:rPr lang="en-US" altLang="zh-CN" sz="2000" dirty="0"/>
              <a:t>2</a:t>
            </a:r>
            <a:r>
              <a:rPr lang="zh-CN" altLang="en-US" sz="2000" dirty="0"/>
              <a:t>个</a:t>
            </a:r>
            <a:r>
              <a:rPr lang="en-US" altLang="zh-CN" sz="2000" dirty="0"/>
              <a:t>4</a:t>
            </a:r>
            <a:r>
              <a:rPr lang="zh-CN" altLang="en-US" sz="2000" dirty="0"/>
              <a:t>核</a:t>
            </a:r>
            <a:r>
              <a:rPr lang="en-US" altLang="zh-CN" sz="2000" dirty="0"/>
              <a:t>/8</a:t>
            </a:r>
            <a:r>
              <a:rPr lang="zh-CN" altLang="en-US" sz="2000" dirty="0"/>
              <a:t>核</a:t>
            </a:r>
            <a:r>
              <a:rPr lang="en-US" altLang="zh-CN" sz="2000" dirty="0"/>
              <a:t>CPU</a:t>
            </a:r>
          </a:p>
          <a:p>
            <a:pPr eaLnBrk="1" hangingPunct="1">
              <a:spcBef>
                <a:spcPct val="0"/>
              </a:spcBef>
            </a:pPr>
            <a:r>
              <a:rPr lang="en-US" altLang="zh-CN" sz="2000" dirty="0"/>
              <a:t>16-72GB</a:t>
            </a:r>
            <a:r>
              <a:rPr lang="zh-CN" altLang="en-US" sz="2000" dirty="0"/>
              <a:t>内存</a:t>
            </a:r>
          </a:p>
          <a:p>
            <a:pPr eaLnBrk="1" hangingPunct="1">
              <a:spcBef>
                <a:spcPct val="0"/>
              </a:spcBef>
            </a:pPr>
            <a:r>
              <a:rPr lang="zh-CN" altLang="en-US" sz="2000" dirty="0"/>
              <a:t>千兆</a:t>
            </a:r>
            <a:r>
              <a:rPr lang="en-US" altLang="zh-CN" sz="2000" dirty="0"/>
              <a:t>/</a:t>
            </a:r>
            <a:r>
              <a:rPr lang="zh-CN" altLang="en-US" sz="2000" dirty="0"/>
              <a:t>万兆以太网</a:t>
            </a:r>
          </a:p>
        </p:txBody>
      </p:sp>
      <p:sp>
        <p:nvSpPr>
          <p:cNvPr id="38917" name="矩形 5"/>
          <p:cNvSpPr>
            <a:spLocks noChangeArrowheads="1"/>
          </p:cNvSpPr>
          <p:nvPr/>
        </p:nvSpPr>
        <p:spPr bwMode="auto">
          <a:xfrm>
            <a:off x="261257" y="5867400"/>
            <a:ext cx="8686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dirty="0" smtClean="0"/>
              <a:t>（</a:t>
            </a:r>
            <a:r>
              <a:rPr lang="en-US" altLang="zh-CN" sz="2000" dirty="0" smtClean="0"/>
              <a:t>3</a:t>
            </a:r>
            <a:r>
              <a:rPr lang="zh-CN" altLang="en-US" sz="2000" dirty="0" smtClean="0"/>
              <a:t>）</a:t>
            </a:r>
            <a:r>
              <a:rPr lang="en-US" altLang="zh-CN" sz="2000" dirty="0" err="1" smtClean="0"/>
              <a:t>SecondaryNameNode</a:t>
            </a:r>
            <a:r>
              <a:rPr lang="zh-CN" altLang="en-US" sz="2000" dirty="0"/>
              <a:t>在小型集群中可以和</a:t>
            </a:r>
            <a:r>
              <a:rPr lang="en-US" altLang="zh-CN" sz="2000" dirty="0"/>
              <a:t>NameNode</a:t>
            </a:r>
            <a:r>
              <a:rPr lang="zh-CN" altLang="en-US" sz="2000" dirty="0"/>
              <a:t>共用一台机器，较大的群集可以采用与</a:t>
            </a:r>
            <a:r>
              <a:rPr lang="en-US" altLang="zh-CN" sz="2000" dirty="0"/>
              <a:t>NameNode</a:t>
            </a:r>
            <a:r>
              <a:rPr lang="zh-CN" altLang="en-US" sz="2000" dirty="0"/>
              <a:t>相同的硬件</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noChangeArrowheads="1"/>
          </p:cNvSpPr>
          <p:nvPr>
            <p:ph type="title" idx="10"/>
          </p:nvPr>
        </p:nvSpPr>
        <p:spPr/>
        <p:txBody>
          <a:bodyPr/>
          <a:lstStyle/>
          <a:p>
            <a:r>
              <a:rPr lang="en-US" altLang="zh-CN" dirty="0" smtClean="0"/>
              <a:t>2.4.3 </a:t>
            </a:r>
            <a:r>
              <a:rPr lang="zh-CN" altLang="en-US" smtClean="0"/>
              <a:t>集群规模要多大</a:t>
            </a:r>
            <a:r>
              <a:rPr lang="en-US" altLang="zh-CN" dirty="0" smtClean="0"/>
              <a:t> </a:t>
            </a:r>
            <a:endParaRPr lang="zh-CN" altLang="en-US" smtClean="0"/>
          </a:p>
        </p:txBody>
      </p:sp>
      <p:sp>
        <p:nvSpPr>
          <p:cNvPr id="39939" name="TextBox 3"/>
          <p:cNvSpPr txBox="1">
            <a:spLocks noChangeArrowheads="1"/>
          </p:cNvSpPr>
          <p:nvPr/>
        </p:nvSpPr>
        <p:spPr bwMode="auto">
          <a:xfrm>
            <a:off x="609600" y="1371600"/>
            <a:ext cx="8001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000" dirty="0"/>
              <a:t>Hadoop</a:t>
            </a:r>
            <a:r>
              <a:rPr lang="zh-CN" altLang="en-US" sz="2000" dirty="0"/>
              <a:t>集群规模可大可小，初始时，可以从一个较小规模的集群开始，比如包含</a:t>
            </a:r>
            <a:r>
              <a:rPr lang="en-US" altLang="zh-CN" sz="2000" dirty="0"/>
              <a:t>10</a:t>
            </a:r>
            <a:r>
              <a:rPr lang="zh-CN" altLang="en-US" sz="2000" dirty="0"/>
              <a:t>个节点，然后，规模随着存储器和计算需求的扩大而扩大</a:t>
            </a:r>
            <a:endParaRPr lang="en-US" altLang="zh-CN" sz="2000" dirty="0"/>
          </a:p>
          <a:p>
            <a:pPr eaLnBrk="1" hangingPunct="1">
              <a:spcBef>
                <a:spcPct val="0"/>
              </a:spcBef>
            </a:pPr>
            <a:r>
              <a:rPr lang="zh-CN" altLang="en-US" sz="2000" dirty="0"/>
              <a:t>如果数据每周增大</a:t>
            </a:r>
            <a:r>
              <a:rPr lang="en-US" altLang="zh-CN" sz="2000" dirty="0"/>
              <a:t>1TB</a:t>
            </a:r>
            <a:r>
              <a:rPr lang="zh-CN" altLang="en-US" sz="2000" dirty="0"/>
              <a:t>，并且有三个</a:t>
            </a:r>
            <a:r>
              <a:rPr lang="en-US" altLang="zh-CN" sz="2000" dirty="0"/>
              <a:t>HDFS</a:t>
            </a:r>
            <a:r>
              <a:rPr lang="zh-CN" altLang="en-US" sz="2000" dirty="0"/>
              <a:t>副本，然后每周需要一个额外的</a:t>
            </a:r>
            <a:r>
              <a:rPr lang="en-US" altLang="zh-CN" sz="2000" dirty="0"/>
              <a:t>3TB</a:t>
            </a:r>
            <a:r>
              <a:rPr lang="zh-CN" altLang="en-US" sz="2000" dirty="0"/>
              <a:t>作为原始数据存储。要允许一些中间文件和日志（假定</a:t>
            </a:r>
            <a:r>
              <a:rPr lang="en-US" altLang="zh-CN" sz="2000" dirty="0"/>
              <a:t>30%</a:t>
            </a:r>
            <a:r>
              <a:rPr lang="zh-CN" altLang="en-US" sz="2000" dirty="0"/>
              <a:t>）的空间，由此，可以算出每周大约需要增加一台新机器。存储两年数据的集群，大约需要</a:t>
            </a:r>
            <a:r>
              <a:rPr lang="en-US" altLang="zh-CN" sz="2000" dirty="0"/>
              <a:t>100</a:t>
            </a:r>
            <a:r>
              <a:rPr lang="zh-CN" altLang="en-US" sz="2000" dirty="0"/>
              <a:t>台机器</a:t>
            </a:r>
            <a:endParaRPr lang="en-US" altLang="zh-CN" sz="2000" dirty="0"/>
          </a:p>
          <a:p>
            <a:pPr eaLnBrk="1" hangingPunct="1">
              <a:spcBef>
                <a:spcPct val="0"/>
              </a:spcBef>
            </a:pPr>
            <a:r>
              <a:rPr lang="zh-CN" altLang="en-US" sz="2000" dirty="0"/>
              <a:t>对于一个小的集群，名称节点（</a:t>
            </a:r>
            <a:r>
              <a:rPr lang="en-US" altLang="zh-CN" sz="2000" dirty="0"/>
              <a:t>NameNode</a:t>
            </a:r>
            <a:r>
              <a:rPr lang="zh-CN" altLang="en-US" sz="2000" dirty="0"/>
              <a:t>）和</a:t>
            </a:r>
            <a:r>
              <a:rPr lang="en-US" altLang="zh-CN" sz="2000" dirty="0"/>
              <a:t>JobTracker</a:t>
            </a:r>
            <a:r>
              <a:rPr lang="zh-CN" altLang="en-US" sz="2000" dirty="0"/>
              <a:t>运行在单个节点上，通常是可以接受的。但是，随着集群和存储在</a:t>
            </a:r>
            <a:r>
              <a:rPr lang="en-US" altLang="zh-CN" sz="2000" dirty="0"/>
              <a:t>HDFS</a:t>
            </a:r>
            <a:r>
              <a:rPr lang="zh-CN" altLang="en-US" sz="2000" dirty="0"/>
              <a:t>中的文件数量的增加，名称节点需要更多的主存，这时，名称节点和</a:t>
            </a:r>
            <a:r>
              <a:rPr lang="en-US" altLang="zh-CN" sz="2000" dirty="0"/>
              <a:t>JobTracker</a:t>
            </a:r>
            <a:r>
              <a:rPr lang="zh-CN" altLang="en-US" sz="2000" dirty="0"/>
              <a:t>就需要运行在不同的节点上</a:t>
            </a:r>
            <a:endParaRPr lang="en-US" altLang="zh-CN" sz="2000" dirty="0"/>
          </a:p>
          <a:p>
            <a:pPr eaLnBrk="1" hangingPunct="1">
              <a:spcBef>
                <a:spcPct val="0"/>
              </a:spcBef>
            </a:pPr>
            <a:r>
              <a:rPr lang="zh-CN" altLang="en-US" sz="2000" dirty="0"/>
              <a:t>第二名称节点（</a:t>
            </a:r>
            <a:r>
              <a:rPr lang="en-US" altLang="zh-CN" sz="2000" dirty="0"/>
              <a:t>SecondaryNameNode</a:t>
            </a:r>
            <a:r>
              <a:rPr lang="zh-CN" altLang="en-US" sz="2000" dirty="0"/>
              <a:t>）会和名称节点可以运行在相同的机器上，但是，由于第二名称节点和名称节点几乎具有相同的主存需求，因此，二者最好运行在不同节点上</a:t>
            </a:r>
            <a:endParaRPr lang="en-US" altLang="zh-CN" sz="2000" dirty="0"/>
          </a:p>
          <a:p>
            <a:pPr eaLnBrk="1" hangingPunct="1">
              <a:spcBef>
                <a:spcPct val="0"/>
              </a:spcBef>
              <a:buFontTx/>
              <a:buNone/>
            </a:pPr>
            <a:endParaRPr lang="zh-CN" alt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noChangeArrowheads="1"/>
          </p:cNvSpPr>
          <p:nvPr>
            <p:ph type="title" idx="10"/>
          </p:nvPr>
        </p:nvSpPr>
        <p:spPr/>
        <p:txBody>
          <a:bodyPr/>
          <a:lstStyle/>
          <a:p>
            <a:r>
              <a:rPr lang="en-US" altLang="zh-CN" dirty="0" smtClean="0"/>
              <a:t>2.4.4 </a:t>
            </a:r>
            <a:r>
              <a:rPr lang="zh-CN" altLang="en-US" smtClean="0"/>
              <a:t>集群网络拓扑</a:t>
            </a:r>
          </a:p>
        </p:txBody>
      </p:sp>
      <p:sp>
        <p:nvSpPr>
          <p:cNvPr id="40963" name="矩形 3"/>
          <p:cNvSpPr>
            <a:spLocks noChangeArrowheads="1"/>
          </p:cNvSpPr>
          <p:nvPr/>
        </p:nvSpPr>
        <p:spPr bwMode="auto">
          <a:xfrm>
            <a:off x="304800" y="1219200"/>
            <a:ext cx="861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zh-CN" altLang="en-US" sz="1800" dirty="0"/>
              <a:t>普通的</a:t>
            </a:r>
            <a:r>
              <a:rPr lang="en-US" altLang="zh-CN" sz="1800" dirty="0"/>
              <a:t>Hadoop</a:t>
            </a:r>
            <a:r>
              <a:rPr lang="zh-CN" altLang="en-US" sz="1800" dirty="0"/>
              <a:t>集群结构由一个两阶网络构成</a:t>
            </a:r>
            <a:endParaRPr lang="en-US" altLang="zh-CN" sz="1800" dirty="0"/>
          </a:p>
          <a:p>
            <a:pPr eaLnBrk="1" hangingPunct="1">
              <a:spcBef>
                <a:spcPct val="0"/>
              </a:spcBef>
            </a:pPr>
            <a:r>
              <a:rPr lang="zh-CN" altLang="en-US" sz="1800" dirty="0"/>
              <a:t>每个机架（</a:t>
            </a:r>
            <a:r>
              <a:rPr lang="en-US" altLang="zh-CN" sz="1800" dirty="0"/>
              <a:t>Rack</a:t>
            </a:r>
            <a:r>
              <a:rPr lang="zh-CN" altLang="en-US" sz="1800" dirty="0"/>
              <a:t>）有</a:t>
            </a:r>
            <a:r>
              <a:rPr lang="en-US" altLang="zh-CN" sz="1800" dirty="0"/>
              <a:t>30-40</a:t>
            </a:r>
            <a:r>
              <a:rPr lang="zh-CN" altLang="en-US" sz="1800" dirty="0"/>
              <a:t>个服务器，配置一个</a:t>
            </a:r>
            <a:r>
              <a:rPr lang="en-US" altLang="zh-CN" sz="1800" dirty="0"/>
              <a:t>1GB</a:t>
            </a:r>
            <a:r>
              <a:rPr lang="zh-CN" altLang="en-US" sz="1800" dirty="0"/>
              <a:t>的交换机，并向上传输到一个核心交换机或者路由器（</a:t>
            </a:r>
            <a:r>
              <a:rPr lang="en-US" altLang="zh-CN" sz="1800" dirty="0"/>
              <a:t>1GB</a:t>
            </a:r>
            <a:r>
              <a:rPr lang="zh-CN" altLang="en-US" sz="1800" dirty="0"/>
              <a:t>或以上）</a:t>
            </a:r>
            <a:endParaRPr lang="en-US" altLang="zh-CN" sz="1800" dirty="0"/>
          </a:p>
          <a:p>
            <a:pPr eaLnBrk="1" hangingPunct="1">
              <a:spcBef>
                <a:spcPct val="0"/>
              </a:spcBef>
            </a:pPr>
            <a:r>
              <a:rPr lang="zh-CN" altLang="en-US" sz="1800" dirty="0"/>
              <a:t>在相同的机架中的节点间的带宽的总和，要大于不同机架间的节点间的带宽总和</a:t>
            </a:r>
          </a:p>
        </p:txBody>
      </p:sp>
      <p:pic>
        <p:nvPicPr>
          <p:cNvPr id="4096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60198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noChangeArrowheads="1"/>
          </p:cNvSpPr>
          <p:nvPr>
            <p:ph type="title" idx="10"/>
          </p:nvPr>
        </p:nvSpPr>
        <p:spPr/>
        <p:txBody>
          <a:bodyPr/>
          <a:lstStyle/>
          <a:p>
            <a:r>
              <a:rPr lang="en-US" altLang="zh-CN" dirty="0" smtClean="0"/>
              <a:t>2.4.5 </a:t>
            </a:r>
            <a:r>
              <a:rPr lang="zh-CN" altLang="en-US" smtClean="0"/>
              <a:t>集群的建立与安装</a:t>
            </a:r>
          </a:p>
        </p:txBody>
      </p:sp>
      <p:sp>
        <p:nvSpPr>
          <p:cNvPr id="41987" name="TextBox 3"/>
          <p:cNvSpPr txBox="1">
            <a:spLocks noChangeArrowheads="1"/>
          </p:cNvSpPr>
          <p:nvPr/>
        </p:nvSpPr>
        <p:spPr bwMode="auto">
          <a:xfrm>
            <a:off x="304800" y="1447800"/>
            <a:ext cx="8686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dirty="0"/>
              <a:t>采购好相关的硬件设备后，就可以把硬件装入机架，安装并运行</a:t>
            </a:r>
            <a:r>
              <a:rPr lang="en-US" altLang="zh-CN" sz="2400" dirty="0" smtClean="0"/>
              <a:t>Hadoop</a:t>
            </a:r>
          </a:p>
          <a:p>
            <a:pPr eaLnBrk="1" hangingPunct="1">
              <a:spcBef>
                <a:spcPct val="0"/>
              </a:spcBef>
              <a:buFontTx/>
              <a:buNone/>
            </a:pPr>
            <a:endParaRPr lang="en-US" altLang="zh-CN" sz="2400" dirty="0"/>
          </a:p>
          <a:p>
            <a:pPr eaLnBrk="1" hangingPunct="1">
              <a:spcBef>
                <a:spcPct val="0"/>
              </a:spcBef>
              <a:buFontTx/>
              <a:buNone/>
            </a:pPr>
            <a:r>
              <a:rPr lang="zh-CN" altLang="en-US" sz="2400" dirty="0"/>
              <a:t>安装</a:t>
            </a:r>
            <a:r>
              <a:rPr lang="en-US" altLang="zh-CN" sz="2400" dirty="0"/>
              <a:t>Hadoop</a:t>
            </a:r>
            <a:r>
              <a:rPr lang="zh-CN" altLang="en-US" sz="2400" dirty="0"/>
              <a:t>有多种方法：</a:t>
            </a:r>
            <a:endParaRPr lang="en-US" altLang="zh-CN" sz="2400" dirty="0"/>
          </a:p>
          <a:p>
            <a:pPr eaLnBrk="1" hangingPunct="1">
              <a:spcBef>
                <a:spcPct val="0"/>
              </a:spcBef>
              <a:buNone/>
            </a:pPr>
            <a:r>
              <a:rPr lang="zh-CN" altLang="en-US" sz="2400" dirty="0"/>
              <a:t>（</a:t>
            </a:r>
            <a:r>
              <a:rPr lang="en-US" altLang="zh-CN" sz="2400" dirty="0"/>
              <a:t>1</a:t>
            </a:r>
            <a:r>
              <a:rPr lang="zh-CN" altLang="en-US" sz="2400" dirty="0"/>
              <a:t>）手动安装</a:t>
            </a:r>
            <a:endParaRPr lang="en-US" altLang="zh-CN" sz="2400" dirty="0"/>
          </a:p>
          <a:p>
            <a:pPr eaLnBrk="1" hangingPunct="1">
              <a:spcBef>
                <a:spcPct val="0"/>
              </a:spcBef>
              <a:buNone/>
            </a:pPr>
            <a:r>
              <a:rPr lang="zh-CN" altLang="en-US" sz="2400" dirty="0"/>
              <a:t>（</a:t>
            </a:r>
            <a:r>
              <a:rPr lang="en-US" altLang="zh-CN" sz="2400" dirty="0"/>
              <a:t>2</a:t>
            </a:r>
            <a:r>
              <a:rPr lang="zh-CN" altLang="en-US" sz="2400" dirty="0"/>
              <a:t>）自动化</a:t>
            </a:r>
            <a:r>
              <a:rPr lang="zh-CN" altLang="en-US" sz="2400" dirty="0" smtClean="0"/>
              <a:t>安装</a:t>
            </a:r>
            <a:endParaRPr lang="en-US" altLang="zh-CN" sz="2400" dirty="0"/>
          </a:p>
          <a:p>
            <a:pPr eaLnBrk="1" hangingPunct="1">
              <a:spcBef>
                <a:spcPct val="0"/>
              </a:spcBef>
              <a:buNone/>
            </a:pPr>
            <a:r>
              <a:rPr lang="en-US" altLang="zh-CN" sz="2400" dirty="0"/>
              <a:t> </a:t>
            </a:r>
            <a:r>
              <a:rPr lang="en-US" altLang="zh-CN" sz="2400" dirty="0" smtClean="0"/>
              <a:t>       </a:t>
            </a:r>
            <a:r>
              <a:rPr lang="zh-CN" altLang="en-US" sz="2400" dirty="0" smtClean="0"/>
              <a:t>为了</a:t>
            </a:r>
            <a:r>
              <a:rPr lang="zh-CN" altLang="en-US" sz="2400" dirty="0"/>
              <a:t>缓解安装和维护每个节点上相同的软件的负担，可以使用一个自动化方法实现完全自动化安装，比如</a:t>
            </a:r>
            <a:r>
              <a:rPr lang="en-US" altLang="zh-CN" sz="2400" dirty="0"/>
              <a:t>Red Hat Linux’ Kickstart</a:t>
            </a:r>
            <a:r>
              <a:rPr lang="zh-CN" altLang="en-US" sz="2400" dirty="0"/>
              <a:t>、</a:t>
            </a:r>
            <a:r>
              <a:rPr lang="en-US" altLang="zh-CN" sz="2400" dirty="0"/>
              <a:t>Debian</a:t>
            </a:r>
            <a:r>
              <a:rPr lang="zh-CN" altLang="en-US" sz="2400" dirty="0"/>
              <a:t>或者</a:t>
            </a:r>
            <a:r>
              <a:rPr lang="en-US" altLang="zh-CN" sz="2400" dirty="0" smtClean="0"/>
              <a:t>Docker</a:t>
            </a:r>
            <a:r>
              <a:rPr lang="zh-CN" altLang="en-US" sz="2400" dirty="0" smtClean="0"/>
              <a:t>。</a:t>
            </a:r>
            <a:endParaRPr lang="en-US" altLang="zh-CN" sz="2400" dirty="0"/>
          </a:p>
          <a:p>
            <a:pPr eaLnBrk="1" hangingPunct="1">
              <a:spcBef>
                <a:spcPct val="0"/>
              </a:spcBef>
              <a:buNone/>
            </a:pPr>
            <a:r>
              <a:rPr lang="en-US" altLang="zh-CN" sz="2400" dirty="0"/>
              <a:t> </a:t>
            </a:r>
            <a:r>
              <a:rPr lang="en-US" altLang="zh-CN" sz="2400" dirty="0" smtClean="0"/>
              <a:t>      </a:t>
            </a:r>
            <a:r>
              <a:rPr lang="zh-CN" altLang="en-US" sz="2400" dirty="0" smtClean="0"/>
              <a:t>自动化</a:t>
            </a:r>
            <a:r>
              <a:rPr lang="zh-CN" altLang="en-US" sz="2400" dirty="0"/>
              <a:t>安装部署工具，会通过记录在安装过程中对于</a:t>
            </a:r>
            <a:r>
              <a:rPr lang="zh-CN" altLang="en-US" sz="2400" dirty="0" smtClean="0"/>
              <a:t>各个选项</a:t>
            </a:r>
            <a:r>
              <a:rPr lang="zh-CN" altLang="en-US" sz="2400" dirty="0"/>
              <a:t>的回答来完成自动化安装过程。</a:t>
            </a:r>
            <a:endParaRPr lang="en-US" altLang="zh-CN" sz="2400" dirty="0"/>
          </a:p>
          <a:p>
            <a:pPr eaLnBrk="1" hangingPunct="1">
              <a:spcBef>
                <a:spcPct val="0"/>
              </a:spcBef>
              <a:buFontTx/>
              <a:buNone/>
            </a:pPr>
            <a:r>
              <a:rPr lang="en-US" altLang="zh-CN" sz="2400" dirty="0"/>
              <a:t>	</a:t>
            </a:r>
            <a:endParaRPr lang="zh-CN" alt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noChangeArrowheads="1"/>
          </p:cNvSpPr>
          <p:nvPr>
            <p:ph type="title" idx="10"/>
          </p:nvPr>
        </p:nvSpPr>
        <p:spPr/>
        <p:txBody>
          <a:bodyPr/>
          <a:lstStyle/>
          <a:p>
            <a:r>
              <a:rPr lang="en-US" altLang="zh-CN" dirty="0" smtClean="0"/>
              <a:t>2.4.6 Hadoop</a:t>
            </a:r>
            <a:r>
              <a:rPr lang="zh-CN" altLang="en-US" smtClean="0"/>
              <a:t>集群基准测试</a:t>
            </a:r>
          </a:p>
        </p:txBody>
      </p:sp>
      <p:sp>
        <p:nvSpPr>
          <p:cNvPr id="43011" name="TextBox 3"/>
          <p:cNvSpPr txBox="1">
            <a:spLocks noChangeArrowheads="1"/>
          </p:cNvSpPr>
          <p:nvPr/>
        </p:nvSpPr>
        <p:spPr bwMode="auto">
          <a:xfrm>
            <a:off x="152400" y="1676400"/>
            <a:ext cx="8991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None/>
            </a:pPr>
            <a:r>
              <a:rPr lang="zh-CN" altLang="en-US" sz="2400" dirty="0"/>
              <a:t>如何判断一个</a:t>
            </a:r>
            <a:r>
              <a:rPr lang="en-US" altLang="zh-CN" sz="2400" dirty="0"/>
              <a:t>Hadoop</a:t>
            </a:r>
            <a:r>
              <a:rPr lang="zh-CN" altLang="en-US" sz="2400" dirty="0"/>
              <a:t>集群是否已经正确安装？可以运行</a:t>
            </a:r>
            <a:r>
              <a:rPr lang="zh-CN" altLang="en-US" sz="2400" dirty="0" smtClean="0"/>
              <a:t>基准测试。</a:t>
            </a:r>
            <a:endParaRPr lang="en-US" altLang="zh-CN" sz="2400" dirty="0" smtClean="0"/>
          </a:p>
          <a:p>
            <a:pPr eaLnBrk="1" hangingPunct="1">
              <a:spcBef>
                <a:spcPct val="0"/>
              </a:spcBef>
              <a:buNone/>
            </a:pPr>
            <a:endParaRPr lang="en-US" altLang="zh-CN" sz="2400" dirty="0"/>
          </a:p>
          <a:p>
            <a:pPr eaLnBrk="1" hangingPunct="1">
              <a:spcBef>
                <a:spcPct val="0"/>
              </a:spcBef>
            </a:pPr>
            <a:r>
              <a:rPr lang="en-US" altLang="zh-CN" sz="2400" dirty="0"/>
              <a:t>Hadoop</a:t>
            </a:r>
            <a:r>
              <a:rPr lang="zh-CN" altLang="en-US" sz="2400" dirty="0"/>
              <a:t>自带有一些基准测试程序，被打包在测试程序</a:t>
            </a:r>
            <a:r>
              <a:rPr lang="en-US" altLang="zh-CN" sz="2400" dirty="0"/>
              <a:t>JAR</a:t>
            </a:r>
            <a:r>
              <a:rPr lang="zh-CN" altLang="en-US" sz="2400" dirty="0"/>
              <a:t>文件中</a:t>
            </a:r>
            <a:endParaRPr lang="en-US" altLang="zh-CN" sz="2400" dirty="0"/>
          </a:p>
          <a:p>
            <a:pPr eaLnBrk="1" hangingPunct="1">
              <a:spcBef>
                <a:spcPct val="0"/>
              </a:spcBef>
              <a:buNone/>
            </a:pPr>
            <a:r>
              <a:rPr lang="zh-CN" altLang="en-US" sz="2400" dirty="0"/>
              <a:t>用</a:t>
            </a:r>
            <a:r>
              <a:rPr lang="en-US" altLang="zh-CN" sz="2400" dirty="0"/>
              <a:t>TestDFSIO</a:t>
            </a:r>
            <a:r>
              <a:rPr lang="zh-CN" altLang="en-US" sz="2400" dirty="0"/>
              <a:t>基准测试，来测试</a:t>
            </a:r>
            <a:r>
              <a:rPr lang="en-US" altLang="zh-CN" sz="2400" dirty="0"/>
              <a:t>HDFS</a:t>
            </a:r>
            <a:r>
              <a:rPr lang="zh-CN" altLang="en-US" sz="2400" dirty="0"/>
              <a:t>的</a:t>
            </a:r>
            <a:r>
              <a:rPr lang="en-US" altLang="zh-CN" sz="2400" dirty="0"/>
              <a:t>IO</a:t>
            </a:r>
            <a:r>
              <a:rPr lang="zh-CN" altLang="en-US" sz="2400" dirty="0" smtClean="0"/>
              <a:t>性能</a:t>
            </a:r>
            <a:endParaRPr lang="en-US" altLang="zh-CN" sz="2400" dirty="0" smtClean="0"/>
          </a:p>
          <a:p>
            <a:pPr eaLnBrk="1" hangingPunct="1">
              <a:spcBef>
                <a:spcPct val="0"/>
              </a:spcBef>
              <a:buNone/>
            </a:pPr>
            <a:endParaRPr lang="en-US" altLang="zh-CN" sz="2400" dirty="0"/>
          </a:p>
          <a:p>
            <a:pPr eaLnBrk="1" hangingPunct="1">
              <a:spcBef>
                <a:spcPct val="0"/>
              </a:spcBef>
            </a:pPr>
            <a:r>
              <a:rPr lang="zh-CN" altLang="en-US" sz="2400" dirty="0"/>
              <a:t>用排序测试</a:t>
            </a:r>
            <a:r>
              <a:rPr lang="en-US" altLang="zh-CN" sz="2400" dirty="0"/>
              <a:t>MapReduce</a:t>
            </a:r>
            <a:r>
              <a:rPr lang="zh-CN" altLang="en-US" sz="2400" dirty="0"/>
              <a:t>：</a:t>
            </a:r>
            <a:r>
              <a:rPr lang="en-US" altLang="zh-CN" sz="2400" dirty="0"/>
              <a:t>Hadoop</a:t>
            </a:r>
            <a:r>
              <a:rPr lang="zh-CN" altLang="en-US" sz="2400" dirty="0"/>
              <a:t>自带一个部分排序的程序，这个测试过程的整个数据集都会通过洗牌（</a:t>
            </a:r>
            <a:r>
              <a:rPr lang="en-US" altLang="zh-CN" sz="2400" dirty="0"/>
              <a:t>Shuffle</a:t>
            </a:r>
            <a:r>
              <a:rPr lang="zh-CN" altLang="en-US" sz="2400" dirty="0"/>
              <a:t>）传输至</a:t>
            </a:r>
            <a:r>
              <a:rPr lang="en-US" altLang="zh-CN" sz="2400" dirty="0"/>
              <a:t>Reducer</a:t>
            </a:r>
            <a:r>
              <a:rPr lang="zh-CN" altLang="en-US" sz="2400" dirty="0"/>
              <a:t>，可以充分测试</a:t>
            </a:r>
            <a:r>
              <a:rPr lang="en-US" altLang="zh-CN" sz="2400" dirty="0"/>
              <a:t>MapReduce</a:t>
            </a:r>
            <a:r>
              <a:rPr lang="zh-CN" altLang="en-US" sz="2400" dirty="0"/>
              <a:t>的性能</a:t>
            </a:r>
            <a:endParaRPr lang="en-US" altLang="zh-CN" sz="2400" dirty="0"/>
          </a:p>
          <a:p>
            <a:pPr eaLnBrk="1" hangingPunct="1">
              <a:spcBef>
                <a:spcPct val="0"/>
              </a:spcBef>
              <a:buFontTx/>
              <a:buNone/>
            </a:pP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noChangeArrowheads="1"/>
          </p:cNvSpPr>
          <p:nvPr>
            <p:ph type="title" idx="10"/>
          </p:nvPr>
        </p:nvSpPr>
        <p:spPr/>
        <p:txBody>
          <a:bodyPr/>
          <a:lstStyle/>
          <a:p>
            <a:r>
              <a:rPr lang="en-US" altLang="zh-CN" dirty="0" smtClean="0"/>
              <a:t>2.1.1 Hadoop</a:t>
            </a:r>
            <a:r>
              <a:rPr lang="zh-CN" altLang="en-US" smtClean="0"/>
              <a:t>简介</a:t>
            </a:r>
          </a:p>
        </p:txBody>
      </p:sp>
      <p:sp>
        <p:nvSpPr>
          <p:cNvPr id="5123" name="TextBox 4"/>
          <p:cNvSpPr txBox="1">
            <a:spLocks noChangeArrowheads="1"/>
          </p:cNvSpPr>
          <p:nvPr/>
        </p:nvSpPr>
        <p:spPr bwMode="auto">
          <a:xfrm>
            <a:off x="381000" y="1524000"/>
            <a:ext cx="8458200" cy="418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None/>
            </a:pPr>
            <a:r>
              <a:rPr lang="zh-CN" altLang="en-US" sz="2000" dirty="0" smtClean="0">
                <a:latin typeface="Times New Roman" pitchFamily="18" charset="0"/>
                <a:ea typeface="黑体" pitchFamily="49" charset="-122"/>
              </a:rPr>
              <a:t>（</a:t>
            </a:r>
            <a:r>
              <a:rPr lang="en-US" altLang="zh-CN" sz="2000" dirty="0" smtClean="0">
                <a:latin typeface="Times New Roman" pitchFamily="18" charset="0"/>
                <a:ea typeface="黑体" pitchFamily="49" charset="-122"/>
              </a:rPr>
              <a:t>1</a:t>
            </a:r>
            <a:r>
              <a:rPr lang="zh-CN" altLang="en-US" sz="2000" dirty="0" smtClean="0">
                <a:latin typeface="Times New Roman" pitchFamily="18" charset="0"/>
                <a:ea typeface="黑体" pitchFamily="49" charset="-122"/>
              </a:rPr>
              <a:t>）</a:t>
            </a:r>
            <a:r>
              <a:rPr lang="en-US" altLang="zh-CN" sz="2000" dirty="0" smtClean="0"/>
              <a:t>Hadoop</a:t>
            </a:r>
            <a:r>
              <a:rPr lang="zh-CN" altLang="zh-CN" sz="2000" dirty="0"/>
              <a:t>是</a:t>
            </a:r>
            <a:r>
              <a:rPr lang="en-US" altLang="zh-CN" sz="2000" dirty="0"/>
              <a:t>Apache</a:t>
            </a:r>
            <a:r>
              <a:rPr lang="zh-CN" altLang="zh-CN" sz="2000" dirty="0"/>
              <a:t>软件基金会旗下的一个开源分布式计算平台，为用户提供了系统底层细节透明的分布式基础架构</a:t>
            </a:r>
            <a:endParaRPr lang="zh-CN" altLang="en-US" sz="2000" dirty="0"/>
          </a:p>
          <a:p>
            <a:pPr eaLnBrk="1" hangingPunct="1">
              <a:lnSpc>
                <a:spcPct val="150000"/>
              </a:lnSpc>
              <a:spcBef>
                <a:spcPct val="0"/>
              </a:spcBef>
              <a:buNone/>
            </a:pPr>
            <a:r>
              <a:rPr lang="zh-CN" altLang="en-US" sz="2000" dirty="0" smtClean="0"/>
              <a:t>（</a:t>
            </a:r>
            <a:r>
              <a:rPr lang="en-US" altLang="zh-CN" sz="2000" dirty="0" smtClean="0"/>
              <a:t>2</a:t>
            </a:r>
            <a:r>
              <a:rPr lang="zh-CN" altLang="en-US" sz="2000" dirty="0" smtClean="0"/>
              <a:t>）</a:t>
            </a:r>
            <a:r>
              <a:rPr lang="en-US" altLang="zh-CN" sz="2000" dirty="0" smtClean="0"/>
              <a:t>Hadoop</a:t>
            </a:r>
            <a:r>
              <a:rPr lang="zh-CN" altLang="zh-CN" sz="2000" dirty="0"/>
              <a:t>是基于</a:t>
            </a:r>
            <a:r>
              <a:rPr lang="en-US" altLang="zh-CN" sz="2000" dirty="0"/>
              <a:t>Java</a:t>
            </a:r>
            <a:r>
              <a:rPr lang="zh-CN" altLang="zh-CN" sz="2000" dirty="0"/>
              <a:t>语言开发的，具有很好的跨平台特性，并且可以部署在廉价的计算机集群中</a:t>
            </a:r>
            <a:endParaRPr lang="zh-CN" altLang="en-US" sz="2000" dirty="0"/>
          </a:p>
          <a:p>
            <a:pPr eaLnBrk="1" hangingPunct="1">
              <a:lnSpc>
                <a:spcPct val="150000"/>
              </a:lnSpc>
              <a:spcBef>
                <a:spcPct val="0"/>
              </a:spcBef>
              <a:buNone/>
            </a:pPr>
            <a:r>
              <a:rPr lang="zh-CN" altLang="en-US" sz="2000" dirty="0" smtClean="0"/>
              <a:t>（</a:t>
            </a:r>
            <a:r>
              <a:rPr lang="en-US" altLang="zh-CN" sz="2000" dirty="0" smtClean="0"/>
              <a:t>3</a:t>
            </a:r>
            <a:r>
              <a:rPr lang="zh-CN" altLang="en-US" sz="2000" dirty="0" smtClean="0"/>
              <a:t>）</a:t>
            </a:r>
            <a:r>
              <a:rPr lang="en-US" altLang="zh-CN" sz="2000" dirty="0" smtClean="0"/>
              <a:t>Hadoop</a:t>
            </a:r>
            <a:r>
              <a:rPr lang="zh-CN" altLang="zh-CN" sz="2000" dirty="0"/>
              <a:t>的核心是分布式文件系统</a:t>
            </a:r>
            <a:r>
              <a:rPr lang="en-US" altLang="zh-CN" sz="2000" dirty="0" smtClean="0"/>
              <a:t>HDFS</a:t>
            </a:r>
            <a:r>
              <a:rPr lang="zh-CN" altLang="zh-CN" sz="2000" dirty="0" smtClean="0"/>
              <a:t>和</a:t>
            </a:r>
            <a:r>
              <a:rPr lang="en-US" altLang="zh-CN" sz="2000" dirty="0"/>
              <a:t>MapReduce</a:t>
            </a:r>
            <a:endParaRPr lang="zh-CN" altLang="zh-CN" sz="2000" dirty="0"/>
          </a:p>
          <a:p>
            <a:pPr eaLnBrk="1" hangingPunct="1">
              <a:lnSpc>
                <a:spcPct val="150000"/>
              </a:lnSpc>
              <a:spcBef>
                <a:spcPct val="0"/>
              </a:spcBef>
              <a:buNone/>
            </a:pPr>
            <a:r>
              <a:rPr lang="zh-CN" altLang="en-US" sz="2000" dirty="0" smtClean="0"/>
              <a:t>（</a:t>
            </a:r>
            <a:r>
              <a:rPr lang="en-US" altLang="zh-CN" sz="2000" dirty="0" smtClean="0"/>
              <a:t>4</a:t>
            </a:r>
            <a:r>
              <a:rPr lang="zh-CN" altLang="en-US" sz="2000" dirty="0" smtClean="0"/>
              <a:t>）</a:t>
            </a:r>
            <a:r>
              <a:rPr lang="en-US" altLang="zh-CN" sz="2000" dirty="0" smtClean="0"/>
              <a:t>Hadoop</a:t>
            </a:r>
            <a:r>
              <a:rPr lang="zh-CN" altLang="zh-CN" sz="2000" dirty="0"/>
              <a:t>被公认为行业大数据标准开源软件，在分布式环境下提供了海量数据的处理能力</a:t>
            </a:r>
            <a:endParaRPr lang="zh-CN" altLang="en-US" sz="2000" dirty="0"/>
          </a:p>
          <a:p>
            <a:pPr eaLnBrk="1" hangingPunct="1">
              <a:lnSpc>
                <a:spcPct val="150000"/>
              </a:lnSpc>
              <a:spcBef>
                <a:spcPct val="0"/>
              </a:spcBef>
              <a:buNone/>
            </a:pPr>
            <a:r>
              <a:rPr lang="zh-CN" altLang="en-US" sz="2000" dirty="0" smtClean="0"/>
              <a:t>（</a:t>
            </a:r>
            <a:r>
              <a:rPr lang="en-US" altLang="zh-CN" sz="2000" dirty="0" smtClean="0"/>
              <a:t>5</a:t>
            </a:r>
            <a:r>
              <a:rPr lang="zh-CN" altLang="en-US" sz="2000" dirty="0" smtClean="0"/>
              <a:t>）</a:t>
            </a:r>
            <a:r>
              <a:rPr lang="zh-CN" altLang="zh-CN" sz="2000" dirty="0" smtClean="0"/>
              <a:t>几乎</a:t>
            </a:r>
            <a:r>
              <a:rPr lang="zh-CN" altLang="zh-CN" sz="2000" dirty="0"/>
              <a:t>所有主流厂商都围绕</a:t>
            </a:r>
            <a:r>
              <a:rPr lang="en-US" altLang="zh-CN" sz="2000" dirty="0"/>
              <a:t>Hadoop</a:t>
            </a:r>
            <a:r>
              <a:rPr lang="zh-CN" altLang="zh-CN" sz="2000" dirty="0"/>
              <a:t>提供开发工具、开源软件、商业化工具和技术服务，如谷歌、雅虎、微软、思科、淘宝等，都支持</a:t>
            </a:r>
            <a:r>
              <a:rPr lang="en-US" altLang="zh-CN" sz="2000" dirty="0"/>
              <a:t>Hadoop</a:t>
            </a:r>
            <a:endParaRPr lang="zh-CN" altLang="zh-CN"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noChangeArrowheads="1"/>
          </p:cNvSpPr>
          <p:nvPr>
            <p:ph type="title" idx="10"/>
          </p:nvPr>
        </p:nvSpPr>
        <p:spPr/>
        <p:txBody>
          <a:bodyPr/>
          <a:lstStyle/>
          <a:p>
            <a:r>
              <a:rPr lang="en-US" altLang="zh-CN" dirty="0" smtClean="0"/>
              <a:t>2.4.7 </a:t>
            </a:r>
            <a:r>
              <a:rPr lang="zh-CN" altLang="en-US" smtClean="0"/>
              <a:t>在云计算环境中使用</a:t>
            </a:r>
            <a:r>
              <a:rPr lang="en-US" altLang="zh-CN" dirty="0" smtClean="0"/>
              <a:t>Hadoop</a:t>
            </a:r>
            <a:endParaRPr lang="zh-CN" altLang="en-US" smtClean="0"/>
          </a:p>
        </p:txBody>
      </p:sp>
      <p:sp>
        <p:nvSpPr>
          <p:cNvPr id="44035" name="TextBox 3"/>
          <p:cNvSpPr txBox="1">
            <a:spLocks noChangeArrowheads="1"/>
          </p:cNvSpPr>
          <p:nvPr/>
        </p:nvSpPr>
        <p:spPr bwMode="auto">
          <a:xfrm>
            <a:off x="152400" y="1676400"/>
            <a:ext cx="8839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en-US" altLang="zh-CN" sz="2000" dirty="0"/>
              <a:t>Hadoop</a:t>
            </a:r>
            <a:r>
              <a:rPr lang="zh-CN" altLang="en-US" sz="2000" dirty="0"/>
              <a:t>不仅可以运行在企业内部的集群中，也可以运行在云计算环境</a:t>
            </a:r>
            <a:r>
              <a:rPr lang="zh-CN" altLang="en-US" sz="2000" dirty="0" smtClean="0"/>
              <a:t>中。</a:t>
            </a:r>
            <a:endParaRPr lang="en-US" altLang="zh-CN" sz="2000" dirty="0" smtClean="0"/>
          </a:p>
          <a:p>
            <a:pPr eaLnBrk="1" hangingPunct="1">
              <a:spcBef>
                <a:spcPct val="0"/>
              </a:spcBef>
              <a:buNone/>
            </a:pPr>
            <a:endParaRPr lang="en-US" altLang="zh-CN" sz="2000" dirty="0"/>
          </a:p>
          <a:p>
            <a:pPr eaLnBrk="1" hangingPunct="1">
              <a:spcBef>
                <a:spcPct val="0"/>
              </a:spcBef>
            </a:pPr>
            <a:r>
              <a:rPr lang="zh-CN" altLang="en-US" sz="2000" dirty="0"/>
              <a:t>可以在</a:t>
            </a:r>
            <a:r>
              <a:rPr lang="en-US" altLang="zh-CN" sz="2000" dirty="0"/>
              <a:t>Amazon EC2</a:t>
            </a:r>
            <a:r>
              <a:rPr lang="zh-CN" altLang="en-US" sz="2000" dirty="0"/>
              <a:t>中运行</a:t>
            </a:r>
            <a:r>
              <a:rPr lang="en-US" altLang="zh-CN" sz="2000" dirty="0"/>
              <a:t>Hadoop</a:t>
            </a:r>
            <a:r>
              <a:rPr lang="zh-CN" altLang="en-US" sz="2000" dirty="0"/>
              <a:t>。</a:t>
            </a:r>
            <a:r>
              <a:rPr lang="en-US" altLang="zh-CN" sz="2000" dirty="0"/>
              <a:t>EC2</a:t>
            </a:r>
            <a:r>
              <a:rPr lang="zh-CN" altLang="en-US" sz="2000" dirty="0"/>
              <a:t>是一个计算服务，允许客户租用计算机（实例），来运行自己的应用。客户可以按需运行或终止实例，并且按照实际使用情况来付</a:t>
            </a:r>
            <a:r>
              <a:rPr lang="zh-CN" altLang="en-US" sz="2000" dirty="0" smtClean="0"/>
              <a:t>费</a:t>
            </a:r>
            <a:r>
              <a:rPr lang="zh-CN" altLang="en-US" sz="2000" dirty="0"/>
              <a:t>。</a:t>
            </a:r>
            <a:r>
              <a:rPr lang="en-US" altLang="zh-CN" sz="2000" dirty="0" smtClean="0"/>
              <a:t>Hadoop</a:t>
            </a:r>
            <a:r>
              <a:rPr lang="zh-CN" altLang="en-US" sz="2000" dirty="0"/>
              <a:t>自带有一套脚本，用于在</a:t>
            </a:r>
            <a:r>
              <a:rPr lang="en-US" altLang="zh-CN" sz="2000" dirty="0"/>
              <a:t>EC2</a:t>
            </a:r>
            <a:r>
              <a:rPr lang="zh-CN" altLang="en-US" sz="2000" dirty="0"/>
              <a:t>上面运行</a:t>
            </a:r>
            <a:r>
              <a:rPr lang="en-US" altLang="zh-CN" sz="2000" dirty="0" smtClean="0"/>
              <a:t>Hadoop</a:t>
            </a:r>
            <a:r>
              <a:rPr lang="zh-CN" altLang="en-US" sz="2000" dirty="0" smtClean="0"/>
              <a:t>。</a:t>
            </a:r>
            <a:endParaRPr lang="en-US" altLang="zh-CN" sz="2000" dirty="0" smtClean="0"/>
          </a:p>
          <a:p>
            <a:pPr eaLnBrk="1" hangingPunct="1">
              <a:spcBef>
                <a:spcPct val="0"/>
              </a:spcBef>
              <a:buNone/>
            </a:pPr>
            <a:endParaRPr lang="en-US" altLang="zh-CN" sz="2000" dirty="0"/>
          </a:p>
          <a:p>
            <a:pPr eaLnBrk="1" hangingPunct="1">
              <a:spcBef>
                <a:spcPct val="0"/>
              </a:spcBef>
            </a:pPr>
            <a:r>
              <a:rPr lang="zh-CN" altLang="en-US" sz="2000" dirty="0"/>
              <a:t>在</a:t>
            </a:r>
            <a:r>
              <a:rPr lang="en-US" altLang="zh-CN" sz="2000" dirty="0"/>
              <a:t>EC2</a:t>
            </a:r>
            <a:r>
              <a:rPr lang="zh-CN" altLang="en-US" sz="2000" dirty="0"/>
              <a:t>上运行</a:t>
            </a:r>
            <a:r>
              <a:rPr lang="en-US" altLang="zh-CN" sz="2000" dirty="0"/>
              <a:t>Hadoop</a:t>
            </a:r>
            <a:r>
              <a:rPr lang="zh-CN" altLang="en-US" sz="2000" dirty="0"/>
              <a:t>尤其适用于一些工作流。例如，在</a:t>
            </a:r>
            <a:r>
              <a:rPr lang="en-US" altLang="zh-CN" sz="2000" dirty="0"/>
              <a:t>Amazon S3</a:t>
            </a:r>
            <a:r>
              <a:rPr lang="zh-CN" altLang="en-US" sz="2000" dirty="0"/>
              <a:t>中存储数据</a:t>
            </a:r>
            <a:r>
              <a:rPr lang="zh-CN" altLang="en-US" sz="2000" dirty="0" smtClean="0"/>
              <a:t>，  在</a:t>
            </a:r>
            <a:r>
              <a:rPr lang="en-US" altLang="zh-CN" sz="2000" dirty="0"/>
              <a:t>EC2</a:t>
            </a:r>
            <a:r>
              <a:rPr lang="zh-CN" altLang="en-US" sz="2000" dirty="0"/>
              <a:t>上运行集群，在集群中运行</a:t>
            </a:r>
            <a:r>
              <a:rPr lang="en-US" altLang="zh-CN" sz="2000" dirty="0"/>
              <a:t>MapReduce</a:t>
            </a:r>
            <a:r>
              <a:rPr lang="zh-CN" altLang="en-US" sz="2000" dirty="0"/>
              <a:t>作业，读取存储在</a:t>
            </a:r>
            <a:r>
              <a:rPr lang="en-US" altLang="zh-CN" sz="2000" dirty="0"/>
              <a:t>S3</a:t>
            </a:r>
            <a:r>
              <a:rPr lang="zh-CN" altLang="en-US" sz="2000" dirty="0"/>
              <a:t>中的数据，最后，在关闭集群之前将输出写回</a:t>
            </a:r>
            <a:r>
              <a:rPr lang="en-US" altLang="zh-CN" sz="2000" dirty="0"/>
              <a:t>S3</a:t>
            </a:r>
            <a:r>
              <a:rPr lang="zh-CN" altLang="en-US" sz="2000" dirty="0"/>
              <a:t>中；如果长期使用集群，复制</a:t>
            </a:r>
            <a:r>
              <a:rPr lang="en-US" altLang="zh-CN" sz="2000" dirty="0"/>
              <a:t>S3</a:t>
            </a:r>
            <a:r>
              <a:rPr lang="zh-CN" altLang="en-US" sz="2000" dirty="0"/>
              <a:t>数据到运行在</a:t>
            </a:r>
            <a:r>
              <a:rPr lang="en-US" altLang="zh-CN" sz="2000" dirty="0"/>
              <a:t>EC2</a:t>
            </a:r>
            <a:r>
              <a:rPr lang="zh-CN" altLang="en-US" sz="2000" dirty="0"/>
              <a:t>上的</a:t>
            </a:r>
            <a:r>
              <a:rPr lang="en-US" altLang="zh-CN" sz="2000" dirty="0"/>
              <a:t>HDFS</a:t>
            </a:r>
            <a:r>
              <a:rPr lang="zh-CN" altLang="en-US" sz="2000" dirty="0"/>
              <a:t>中，则可以使得数据处理更加高效，因为，</a:t>
            </a:r>
            <a:r>
              <a:rPr lang="en-US" altLang="zh-CN" sz="2000" dirty="0"/>
              <a:t>HDFS</a:t>
            </a:r>
            <a:r>
              <a:rPr lang="zh-CN" altLang="en-US" sz="2000" dirty="0"/>
              <a:t>可以充分利用数据的位置，</a:t>
            </a:r>
            <a:r>
              <a:rPr lang="en-US" altLang="zh-CN" sz="2000" dirty="0"/>
              <a:t>S3</a:t>
            </a:r>
            <a:r>
              <a:rPr lang="zh-CN" altLang="en-US" sz="2000" dirty="0"/>
              <a:t>则做不到，因为，</a:t>
            </a:r>
            <a:r>
              <a:rPr lang="en-US" altLang="zh-CN" sz="2000" dirty="0"/>
              <a:t>S3</a:t>
            </a:r>
            <a:r>
              <a:rPr lang="zh-CN" altLang="en-US" sz="2000" dirty="0"/>
              <a:t>与</a:t>
            </a:r>
            <a:r>
              <a:rPr lang="en-US" altLang="zh-CN" sz="2000" dirty="0"/>
              <a:t>EC2</a:t>
            </a:r>
            <a:r>
              <a:rPr lang="zh-CN" altLang="en-US" sz="2000" dirty="0"/>
              <a:t>的存储不在同一个节点上</a:t>
            </a:r>
            <a:endParaRPr lang="en-US" altLang="zh-CN"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本章小结</a:t>
            </a:r>
          </a:p>
        </p:txBody>
      </p:sp>
      <p:sp>
        <p:nvSpPr>
          <p:cNvPr id="45059" name="Rectangle 3"/>
          <p:cNvSpPr>
            <a:spLocks noGrp="1" noChangeArrowheads="1"/>
          </p:cNvSpPr>
          <p:nvPr>
            <p:ph type="body" idx="1"/>
          </p:nvPr>
        </p:nvSpPr>
        <p:spPr/>
        <p:txBody>
          <a:bodyPr/>
          <a:lstStyle/>
          <a:p>
            <a:pPr>
              <a:lnSpc>
                <a:spcPct val="80000"/>
              </a:lnSpc>
            </a:pPr>
            <a:r>
              <a:rPr lang="en-US" altLang="zh-CN" sz="2000" dirty="0" smtClean="0"/>
              <a:t>Hadoop</a:t>
            </a:r>
            <a:r>
              <a:rPr lang="zh-CN" altLang="en-US" sz="2000" dirty="0" smtClean="0"/>
              <a:t>被视为事实上的大数据处理标准，本章介绍了</a:t>
            </a:r>
            <a:r>
              <a:rPr lang="en-US" altLang="zh-CN" sz="2000" dirty="0" smtClean="0"/>
              <a:t>Hadoop</a:t>
            </a:r>
            <a:r>
              <a:rPr lang="zh-CN" altLang="en-US" sz="2000" dirty="0" smtClean="0"/>
              <a:t>的发展历程，并阐述了</a:t>
            </a:r>
            <a:r>
              <a:rPr lang="en-US" altLang="zh-CN" sz="2000" dirty="0" smtClean="0"/>
              <a:t>Hadoop</a:t>
            </a:r>
            <a:r>
              <a:rPr lang="zh-CN" altLang="en-US" sz="2000" dirty="0" smtClean="0"/>
              <a:t>的高可靠性、高效性、高可扩展性、高容错性、成本低、运行在</a:t>
            </a:r>
            <a:r>
              <a:rPr lang="en-US" altLang="zh-CN" sz="2000" dirty="0" smtClean="0"/>
              <a:t>Linux</a:t>
            </a:r>
            <a:r>
              <a:rPr lang="zh-CN" altLang="en-US" sz="2000" dirty="0" smtClean="0"/>
              <a:t>平台上、支持多种编程语言等特性</a:t>
            </a:r>
          </a:p>
          <a:p>
            <a:pPr>
              <a:lnSpc>
                <a:spcPct val="80000"/>
              </a:lnSpc>
            </a:pPr>
            <a:r>
              <a:rPr lang="en-US" altLang="zh-CN" sz="2000" dirty="0" smtClean="0"/>
              <a:t>Hadoop</a:t>
            </a:r>
            <a:r>
              <a:rPr lang="zh-CN" altLang="en-US" sz="2000" dirty="0" smtClean="0"/>
              <a:t>目前已经在各个领域得到了广泛的应用，雅虎、</a:t>
            </a:r>
            <a:r>
              <a:rPr lang="en-US" altLang="zh-CN" sz="2000" dirty="0" smtClean="0"/>
              <a:t>Facebook</a:t>
            </a:r>
            <a:r>
              <a:rPr lang="zh-CN" altLang="en-US" sz="2000" dirty="0" smtClean="0"/>
              <a:t>、百度、淘宝、网易等公司都建立了自己的</a:t>
            </a:r>
            <a:r>
              <a:rPr lang="en-US" altLang="zh-CN" sz="2000" dirty="0" smtClean="0"/>
              <a:t>Hadoop</a:t>
            </a:r>
            <a:r>
              <a:rPr lang="zh-CN" altLang="en-US" sz="2000" dirty="0" smtClean="0"/>
              <a:t>集群</a:t>
            </a:r>
          </a:p>
          <a:p>
            <a:pPr>
              <a:lnSpc>
                <a:spcPct val="80000"/>
              </a:lnSpc>
            </a:pPr>
            <a:r>
              <a:rPr lang="zh-CN" altLang="en-US" sz="2000" dirty="0" smtClean="0"/>
              <a:t>经过多年发展，</a:t>
            </a:r>
            <a:r>
              <a:rPr lang="en-US" altLang="zh-CN" sz="2000" dirty="0" smtClean="0"/>
              <a:t>Hadoop</a:t>
            </a:r>
            <a:r>
              <a:rPr lang="zh-CN" altLang="en-US" sz="2000" dirty="0" smtClean="0"/>
              <a:t>项目已经变得非常成熟和完善，包括</a:t>
            </a:r>
            <a:r>
              <a:rPr lang="en-US" altLang="zh-CN" sz="2000" dirty="0" smtClean="0"/>
              <a:t>Common</a:t>
            </a:r>
            <a:r>
              <a:rPr lang="zh-CN" altLang="en-US" sz="2000" dirty="0" smtClean="0"/>
              <a:t>、</a:t>
            </a:r>
            <a:r>
              <a:rPr lang="en-US" altLang="zh-CN" sz="2000" dirty="0" smtClean="0"/>
              <a:t>Avro</a:t>
            </a:r>
            <a:r>
              <a:rPr lang="zh-CN" altLang="en-US" sz="2000" dirty="0" smtClean="0"/>
              <a:t>、</a:t>
            </a:r>
            <a:r>
              <a:rPr lang="en-US" altLang="zh-CN" sz="2000" dirty="0" smtClean="0"/>
              <a:t>Zookeeper</a:t>
            </a:r>
            <a:r>
              <a:rPr lang="zh-CN" altLang="en-US" sz="2000" dirty="0" smtClean="0"/>
              <a:t>、</a:t>
            </a:r>
            <a:r>
              <a:rPr lang="en-US" altLang="zh-CN" sz="2000" dirty="0" smtClean="0"/>
              <a:t>HDFS</a:t>
            </a:r>
            <a:r>
              <a:rPr lang="zh-CN" altLang="en-US" sz="2000" dirty="0" smtClean="0"/>
              <a:t>、</a:t>
            </a:r>
            <a:r>
              <a:rPr lang="en-US" altLang="zh-CN" sz="2000" dirty="0" smtClean="0"/>
              <a:t>MapReduce</a:t>
            </a:r>
            <a:r>
              <a:rPr lang="zh-CN" altLang="en-US" sz="2000" dirty="0" smtClean="0"/>
              <a:t>、</a:t>
            </a:r>
            <a:r>
              <a:rPr lang="en-US" altLang="zh-CN" sz="2000" dirty="0" smtClean="0"/>
              <a:t>HBase</a:t>
            </a:r>
            <a:r>
              <a:rPr lang="zh-CN" altLang="en-US" sz="2000" dirty="0" smtClean="0"/>
              <a:t>、</a:t>
            </a:r>
            <a:r>
              <a:rPr lang="en-US" altLang="zh-CN" sz="2000" dirty="0" smtClean="0"/>
              <a:t>Hive</a:t>
            </a:r>
            <a:r>
              <a:rPr lang="zh-CN" altLang="en-US" sz="2000" dirty="0" smtClean="0"/>
              <a:t>、</a:t>
            </a:r>
            <a:r>
              <a:rPr lang="en-US" altLang="zh-CN" sz="2000" dirty="0" smtClean="0"/>
              <a:t>Chukwa</a:t>
            </a:r>
            <a:r>
              <a:rPr lang="zh-CN" altLang="en-US" sz="2000" dirty="0" smtClean="0"/>
              <a:t>、</a:t>
            </a:r>
            <a:r>
              <a:rPr lang="en-US" altLang="zh-CN" sz="2000" dirty="0" smtClean="0"/>
              <a:t>Pig</a:t>
            </a:r>
            <a:r>
              <a:rPr lang="zh-CN" altLang="en-US" sz="2000" dirty="0" smtClean="0"/>
              <a:t>等子项目，其中，</a:t>
            </a:r>
            <a:r>
              <a:rPr lang="en-US" altLang="zh-CN" sz="2000" dirty="0" smtClean="0"/>
              <a:t>HDFS</a:t>
            </a:r>
            <a:r>
              <a:rPr lang="zh-CN" altLang="en-US" sz="2000" dirty="0" smtClean="0"/>
              <a:t>和</a:t>
            </a:r>
            <a:r>
              <a:rPr lang="en-US" altLang="zh-CN" sz="2000" dirty="0" smtClean="0"/>
              <a:t>MapReduce</a:t>
            </a:r>
            <a:r>
              <a:rPr lang="zh-CN" altLang="en-US" sz="2000" dirty="0" smtClean="0"/>
              <a:t>是</a:t>
            </a:r>
            <a:r>
              <a:rPr lang="en-US" altLang="zh-CN" sz="2000" dirty="0" smtClean="0"/>
              <a:t>Hadoop</a:t>
            </a:r>
            <a:r>
              <a:rPr lang="zh-CN" altLang="en-US" sz="2000" dirty="0" smtClean="0"/>
              <a:t>的两大核心组件</a:t>
            </a:r>
          </a:p>
          <a:p>
            <a:pPr>
              <a:lnSpc>
                <a:spcPct val="80000"/>
              </a:lnSpc>
            </a:pPr>
            <a:r>
              <a:rPr lang="zh-CN" altLang="en-US" sz="2000" dirty="0" smtClean="0"/>
              <a:t>本章最后介绍了如何在</a:t>
            </a:r>
            <a:r>
              <a:rPr lang="en-US" altLang="zh-CN" sz="2000" dirty="0" smtClean="0"/>
              <a:t>Linux</a:t>
            </a:r>
            <a:r>
              <a:rPr lang="zh-CN" altLang="en-US" sz="2000" dirty="0" smtClean="0"/>
              <a:t>系统下完成</a:t>
            </a:r>
            <a:r>
              <a:rPr lang="en-US" altLang="zh-CN" sz="2000" dirty="0" smtClean="0"/>
              <a:t>Hadoop</a:t>
            </a:r>
            <a:r>
              <a:rPr lang="zh-CN" altLang="en-US" sz="2000" dirty="0" smtClean="0"/>
              <a:t>的安装和配置，这个部分是后续章节实践环节的基础</a:t>
            </a:r>
          </a:p>
          <a:p>
            <a:pPr>
              <a:lnSpc>
                <a:spcPct val="80000"/>
              </a:lnSpc>
            </a:pPr>
            <a:endParaRPr lang="zh-CN" alt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noChangeArrowheads="1"/>
          </p:cNvSpPr>
          <p:nvPr>
            <p:ph type="title" idx="10"/>
          </p:nvPr>
        </p:nvSpPr>
        <p:spPr/>
        <p:txBody>
          <a:bodyPr/>
          <a:lstStyle/>
          <a:p>
            <a:r>
              <a:rPr lang="en-US" altLang="zh-CN" dirty="0" smtClean="0"/>
              <a:t>2.1.3 Hadoop</a:t>
            </a:r>
            <a:r>
              <a:rPr lang="zh-CN" altLang="en-US" smtClean="0"/>
              <a:t>的特性</a:t>
            </a:r>
          </a:p>
        </p:txBody>
      </p:sp>
      <p:sp>
        <p:nvSpPr>
          <p:cNvPr id="7171" name="TextBox 4"/>
          <p:cNvSpPr txBox="1">
            <a:spLocks noChangeArrowheads="1"/>
          </p:cNvSpPr>
          <p:nvPr/>
        </p:nvSpPr>
        <p:spPr bwMode="auto">
          <a:xfrm>
            <a:off x="762000" y="1431925"/>
            <a:ext cx="7848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800" dirty="0">
                <a:latin typeface="Times New Roman" pitchFamily="18" charset="0"/>
                <a:ea typeface="黑体" pitchFamily="49" charset="-122"/>
              </a:rPr>
              <a:t>       </a:t>
            </a:r>
            <a:r>
              <a:rPr lang="en-US" altLang="zh-CN" sz="2800" dirty="0"/>
              <a:t>Hadoop</a:t>
            </a:r>
            <a:r>
              <a:rPr lang="zh-CN" altLang="zh-CN" sz="2800"/>
              <a:t>是一个能够对大量数据进行分布式处理的软件框架，并且是以一种可靠、高效、可伸缩的方式进行处理的，它具有以下几个方面的特性：</a:t>
            </a:r>
          </a:p>
          <a:p>
            <a:pPr lvl="1" eaLnBrk="1" hangingPunct="1">
              <a:spcBef>
                <a:spcPct val="0"/>
              </a:spcBef>
              <a:buFont typeface="Arial" charset="0"/>
              <a:buChar char="•"/>
            </a:pPr>
            <a:r>
              <a:rPr lang="en-US" altLang="zh-CN" dirty="0"/>
              <a:t>   </a:t>
            </a:r>
            <a:r>
              <a:rPr lang="zh-CN" altLang="zh-CN"/>
              <a:t>高可靠性</a:t>
            </a:r>
          </a:p>
          <a:p>
            <a:pPr lvl="1" eaLnBrk="1" hangingPunct="1">
              <a:spcBef>
                <a:spcPct val="0"/>
              </a:spcBef>
              <a:buFont typeface="Arial" charset="0"/>
              <a:buChar char="•"/>
            </a:pPr>
            <a:r>
              <a:rPr lang="en-US" altLang="zh-CN" dirty="0"/>
              <a:t>   </a:t>
            </a:r>
            <a:r>
              <a:rPr lang="zh-CN" altLang="zh-CN"/>
              <a:t>高效性</a:t>
            </a:r>
          </a:p>
          <a:p>
            <a:pPr lvl="1" eaLnBrk="1" hangingPunct="1">
              <a:spcBef>
                <a:spcPct val="0"/>
              </a:spcBef>
              <a:buFont typeface="Arial" charset="0"/>
              <a:buChar char="•"/>
            </a:pPr>
            <a:r>
              <a:rPr lang="en-US" altLang="zh-CN" dirty="0"/>
              <a:t>   </a:t>
            </a:r>
            <a:r>
              <a:rPr lang="zh-CN" altLang="zh-CN"/>
              <a:t>高可扩展性</a:t>
            </a:r>
          </a:p>
          <a:p>
            <a:pPr lvl="1" eaLnBrk="1" hangingPunct="1">
              <a:spcBef>
                <a:spcPct val="0"/>
              </a:spcBef>
              <a:buFont typeface="Arial" charset="0"/>
              <a:buChar char="•"/>
            </a:pPr>
            <a:r>
              <a:rPr lang="en-US" altLang="zh-CN" dirty="0"/>
              <a:t>   </a:t>
            </a:r>
            <a:r>
              <a:rPr lang="zh-CN" altLang="zh-CN"/>
              <a:t>高容错性</a:t>
            </a:r>
          </a:p>
          <a:p>
            <a:pPr lvl="1" eaLnBrk="1" hangingPunct="1">
              <a:spcBef>
                <a:spcPct val="0"/>
              </a:spcBef>
              <a:buFont typeface="Arial" charset="0"/>
              <a:buChar char="•"/>
            </a:pPr>
            <a:r>
              <a:rPr lang="en-US" altLang="zh-CN" dirty="0"/>
              <a:t>   </a:t>
            </a:r>
            <a:r>
              <a:rPr lang="zh-CN" altLang="zh-CN"/>
              <a:t>成本低</a:t>
            </a:r>
          </a:p>
          <a:p>
            <a:pPr lvl="1" eaLnBrk="1" hangingPunct="1">
              <a:spcBef>
                <a:spcPct val="0"/>
              </a:spcBef>
              <a:buFont typeface="Arial" charset="0"/>
              <a:buChar char="•"/>
            </a:pPr>
            <a:r>
              <a:rPr lang="en-US" altLang="zh-CN" dirty="0"/>
              <a:t>   </a:t>
            </a:r>
            <a:r>
              <a:rPr lang="zh-CN" altLang="zh-CN"/>
              <a:t>运行在</a:t>
            </a:r>
            <a:r>
              <a:rPr lang="en-US" altLang="zh-CN" dirty="0"/>
              <a:t>Linux</a:t>
            </a:r>
            <a:r>
              <a:rPr lang="zh-CN" altLang="zh-CN"/>
              <a:t>平台上</a:t>
            </a:r>
          </a:p>
          <a:p>
            <a:pPr lvl="1" eaLnBrk="1" hangingPunct="1">
              <a:spcBef>
                <a:spcPct val="0"/>
              </a:spcBef>
              <a:buFont typeface="Arial" charset="0"/>
              <a:buChar char="•"/>
            </a:pPr>
            <a:r>
              <a:rPr lang="en-US" altLang="zh-CN" dirty="0"/>
              <a:t>   </a:t>
            </a:r>
            <a:r>
              <a:rPr lang="zh-CN" altLang="zh-CN"/>
              <a:t>支持多种编程语言</a:t>
            </a:r>
          </a:p>
          <a:p>
            <a:pPr eaLnBrk="1" hangingPunct="1">
              <a:spcBef>
                <a:spcPct val="0"/>
              </a:spcBef>
              <a:buFontTx/>
              <a:buNone/>
            </a:pPr>
            <a:endParaRPr lang="en-US" altLang="zh-C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noChangeArrowheads="1"/>
          </p:cNvSpPr>
          <p:nvPr>
            <p:ph type="title" idx="10"/>
          </p:nvPr>
        </p:nvSpPr>
        <p:spPr/>
        <p:txBody>
          <a:bodyPr/>
          <a:lstStyle/>
          <a:p>
            <a:r>
              <a:rPr lang="en-US" altLang="zh-CN" dirty="0" smtClean="0"/>
              <a:t>2.1.3 Hadoop</a:t>
            </a:r>
            <a:r>
              <a:rPr lang="zh-CN" altLang="en-US" smtClean="0"/>
              <a:t>的应用现状</a:t>
            </a:r>
          </a:p>
        </p:txBody>
      </p:sp>
      <p:sp>
        <p:nvSpPr>
          <p:cNvPr id="8195" name="TextBox 4"/>
          <p:cNvSpPr txBox="1">
            <a:spLocks noChangeArrowheads="1"/>
          </p:cNvSpPr>
          <p:nvPr/>
        </p:nvSpPr>
        <p:spPr bwMode="auto">
          <a:xfrm>
            <a:off x="381000" y="1820882"/>
            <a:ext cx="8382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None/>
            </a:pPr>
            <a:r>
              <a:rPr lang="zh-CN" altLang="en-US" sz="2800" dirty="0" smtClean="0">
                <a:latin typeface="Times New Roman" pitchFamily="18" charset="0"/>
                <a:ea typeface="黑体" pitchFamily="49" charset="-122"/>
              </a:rPr>
              <a:t>（</a:t>
            </a:r>
            <a:r>
              <a:rPr lang="en-US" altLang="zh-CN" sz="2800" dirty="0" smtClean="0">
                <a:latin typeface="Times New Roman" pitchFamily="18" charset="0"/>
                <a:ea typeface="黑体" pitchFamily="49" charset="-122"/>
              </a:rPr>
              <a:t>1</a:t>
            </a:r>
            <a:r>
              <a:rPr lang="zh-CN" altLang="en-US" sz="2800" dirty="0" smtClean="0">
                <a:latin typeface="Times New Roman" pitchFamily="18" charset="0"/>
                <a:ea typeface="黑体" pitchFamily="49" charset="-122"/>
              </a:rPr>
              <a:t>）</a:t>
            </a:r>
            <a:r>
              <a:rPr lang="en-US" altLang="zh-CN" sz="2800" dirty="0" smtClean="0"/>
              <a:t>Hadoop</a:t>
            </a:r>
            <a:r>
              <a:rPr lang="zh-CN" altLang="zh-CN" sz="2800" dirty="0"/>
              <a:t>凭借其突出的优势，已经在各个领域得到了广泛的应用，而互联网领域是其应用的主阵地</a:t>
            </a:r>
          </a:p>
          <a:p>
            <a:pPr eaLnBrk="1" hangingPunct="1">
              <a:spcBef>
                <a:spcPct val="0"/>
              </a:spcBef>
              <a:buNone/>
            </a:pPr>
            <a:r>
              <a:rPr lang="zh-CN" altLang="en-US" sz="2800" dirty="0" smtClean="0"/>
              <a:t>（</a:t>
            </a:r>
            <a:r>
              <a:rPr lang="en-US" altLang="zh-CN" sz="2800" dirty="0" smtClean="0"/>
              <a:t>2</a:t>
            </a:r>
            <a:r>
              <a:rPr lang="zh-CN" altLang="en-US" sz="2800" dirty="0" smtClean="0"/>
              <a:t>）</a:t>
            </a:r>
            <a:r>
              <a:rPr lang="en-US" altLang="zh-CN" sz="2800" dirty="0" smtClean="0"/>
              <a:t>Facebook</a:t>
            </a:r>
            <a:r>
              <a:rPr lang="zh-CN" altLang="zh-CN" sz="2800" dirty="0"/>
              <a:t>作为全球知名的社交网站，</a:t>
            </a:r>
            <a:r>
              <a:rPr lang="en-US" altLang="zh-CN" sz="2800" dirty="0"/>
              <a:t>Hadoop</a:t>
            </a:r>
            <a:r>
              <a:rPr lang="zh-CN" altLang="zh-CN" sz="2800" dirty="0"/>
              <a:t>是非常理想的选择，</a:t>
            </a:r>
            <a:r>
              <a:rPr lang="en-US" altLang="zh-CN" sz="2800" dirty="0"/>
              <a:t>Facebook</a:t>
            </a:r>
            <a:r>
              <a:rPr lang="zh-CN" altLang="zh-CN" sz="2800" dirty="0"/>
              <a:t>主要将</a:t>
            </a:r>
            <a:r>
              <a:rPr lang="en-US" altLang="zh-CN" sz="2800" dirty="0"/>
              <a:t>Hadoop</a:t>
            </a:r>
            <a:r>
              <a:rPr lang="zh-CN" altLang="zh-CN" sz="2800" dirty="0"/>
              <a:t>平台用于日志处理、推荐系统和数据仓库等方面</a:t>
            </a:r>
          </a:p>
          <a:p>
            <a:pPr eaLnBrk="1" hangingPunct="1">
              <a:spcBef>
                <a:spcPct val="0"/>
              </a:spcBef>
              <a:buNone/>
            </a:pPr>
            <a:r>
              <a:rPr lang="zh-CN" altLang="en-US" sz="2800" dirty="0" smtClean="0"/>
              <a:t>（</a:t>
            </a:r>
            <a:r>
              <a:rPr lang="en-US" altLang="zh-CN" sz="2800" dirty="0" smtClean="0"/>
              <a:t>3</a:t>
            </a:r>
            <a:r>
              <a:rPr lang="zh-CN" altLang="en-US" sz="2800" dirty="0" smtClean="0"/>
              <a:t>）</a:t>
            </a:r>
            <a:r>
              <a:rPr lang="zh-CN" altLang="zh-CN" sz="2800" dirty="0" smtClean="0"/>
              <a:t>国内</a:t>
            </a:r>
            <a:r>
              <a:rPr lang="zh-CN" altLang="zh-CN" sz="2800" dirty="0"/>
              <a:t>采用</a:t>
            </a:r>
            <a:r>
              <a:rPr lang="en-US" altLang="zh-CN" sz="2800" dirty="0"/>
              <a:t>Hadoop</a:t>
            </a:r>
            <a:r>
              <a:rPr lang="zh-CN" altLang="zh-CN" sz="2800" dirty="0"/>
              <a:t>的公司主要有百度、淘宝、网易、华为、中国移动等，其中，淘宝的</a:t>
            </a:r>
            <a:r>
              <a:rPr lang="en-US" altLang="zh-CN" sz="2800" dirty="0"/>
              <a:t>Hadoop</a:t>
            </a:r>
            <a:r>
              <a:rPr lang="zh-CN" altLang="zh-CN" sz="2800" dirty="0"/>
              <a:t>集群比较大</a:t>
            </a:r>
          </a:p>
          <a:p>
            <a:pPr eaLnBrk="1" hangingPunct="1">
              <a:spcBef>
                <a:spcPct val="0"/>
              </a:spcBef>
              <a:buFontTx/>
              <a:buNone/>
            </a:pPr>
            <a:endParaRPr lang="en-US" altLang="zh-C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noChangeArrowheads="1"/>
          </p:cNvSpPr>
          <p:nvPr>
            <p:ph type="title" idx="10"/>
          </p:nvPr>
        </p:nvSpPr>
        <p:spPr/>
        <p:txBody>
          <a:bodyPr/>
          <a:lstStyle/>
          <a:p>
            <a:r>
              <a:rPr lang="en-US" altLang="zh-CN" dirty="0" smtClean="0"/>
              <a:t>2.1.3 Hadoop</a:t>
            </a:r>
            <a:r>
              <a:rPr lang="zh-CN" altLang="en-US" smtClean="0"/>
              <a:t>的应用现状</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t="11998"/>
          <a:stretch>
            <a:fillRect/>
          </a:stretch>
        </p:blipFill>
        <p:spPr bwMode="auto">
          <a:xfrm>
            <a:off x="1219200" y="1752600"/>
            <a:ext cx="67056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4"/>
          <p:cNvSpPr txBox="1">
            <a:spLocks noChangeArrowheads="1"/>
          </p:cNvSpPr>
          <p:nvPr/>
        </p:nvSpPr>
        <p:spPr bwMode="auto">
          <a:xfrm>
            <a:off x="2895600" y="1371600"/>
            <a:ext cx="339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dirty="0"/>
              <a:t>Hadoop</a:t>
            </a:r>
            <a:r>
              <a:rPr lang="zh-CN" altLang="en-US" sz="2000"/>
              <a:t>在企业中的应用架构</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noChangeArrowheads="1"/>
          </p:cNvSpPr>
          <p:nvPr>
            <p:ph type="title" idx="10"/>
          </p:nvPr>
        </p:nvSpPr>
        <p:spPr/>
        <p:txBody>
          <a:bodyPr/>
          <a:lstStyle/>
          <a:p>
            <a:r>
              <a:rPr lang="en-US" altLang="zh-CN" dirty="0" smtClean="0"/>
              <a:t>2.1.4 Apache Hadoop</a:t>
            </a:r>
            <a:r>
              <a:rPr lang="zh-CN" altLang="en-US" smtClean="0"/>
              <a:t>版本演变</a:t>
            </a:r>
          </a:p>
        </p:txBody>
      </p:sp>
      <p:sp>
        <p:nvSpPr>
          <p:cNvPr id="10243" name="矩形 3"/>
          <p:cNvSpPr>
            <a:spLocks noChangeArrowheads="1"/>
          </p:cNvSpPr>
          <p:nvPr/>
        </p:nvSpPr>
        <p:spPr bwMode="auto">
          <a:xfrm>
            <a:off x="533400" y="1371600"/>
            <a:ext cx="83820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pPr>
            <a:r>
              <a:rPr lang="en-US" altLang="zh-CN" sz="2400" dirty="0"/>
              <a:t>Apache Hadoop</a:t>
            </a:r>
            <a:r>
              <a:rPr lang="zh-CN" altLang="en-US" sz="2400" dirty="0"/>
              <a:t>版本分为两</a:t>
            </a:r>
            <a:r>
              <a:rPr lang="zh-CN" altLang="en-US" sz="2400" dirty="0" smtClean="0"/>
              <a:t>代：</a:t>
            </a:r>
            <a:r>
              <a:rPr lang="en-US" altLang="zh-CN" sz="2400" dirty="0" smtClean="0"/>
              <a:t>Hadoop 1.0</a:t>
            </a:r>
            <a:r>
              <a:rPr lang="zh-CN" altLang="en-US" sz="2400" dirty="0" smtClean="0"/>
              <a:t>和</a:t>
            </a:r>
            <a:r>
              <a:rPr lang="en-US" altLang="zh-CN" sz="2400" dirty="0" smtClean="0"/>
              <a:t>Hadoop 2.0</a:t>
            </a:r>
          </a:p>
          <a:p>
            <a:pPr eaLnBrk="1" hangingPunct="1">
              <a:lnSpc>
                <a:spcPct val="150000"/>
              </a:lnSpc>
              <a:spcBef>
                <a:spcPct val="0"/>
              </a:spcBef>
              <a:buNone/>
            </a:pPr>
            <a:endParaRPr lang="en-US" altLang="zh-CN" sz="2400" dirty="0"/>
          </a:p>
          <a:p>
            <a:pPr eaLnBrk="1" hangingPunct="1">
              <a:lnSpc>
                <a:spcPct val="150000"/>
              </a:lnSpc>
              <a:spcBef>
                <a:spcPct val="0"/>
              </a:spcBef>
            </a:pPr>
            <a:r>
              <a:rPr lang="zh-CN" altLang="en-US" sz="2400" dirty="0"/>
              <a:t>第一代</a:t>
            </a:r>
            <a:r>
              <a:rPr lang="en-US" altLang="zh-CN" sz="2400" dirty="0" smtClean="0"/>
              <a:t>Hadoop</a:t>
            </a:r>
            <a:r>
              <a:rPr lang="zh-CN" altLang="en-US" sz="2400" dirty="0" smtClean="0"/>
              <a:t>的版本从</a:t>
            </a:r>
            <a:r>
              <a:rPr lang="en-US" altLang="zh-CN" sz="2400" dirty="0" smtClean="0"/>
              <a:t>0.20.x</a:t>
            </a:r>
            <a:r>
              <a:rPr lang="zh-CN" altLang="en-US" sz="2400" dirty="0"/>
              <a:t>，</a:t>
            </a:r>
            <a:r>
              <a:rPr lang="en-US" altLang="zh-CN" sz="2400" dirty="0"/>
              <a:t>0.21.x</a:t>
            </a:r>
            <a:r>
              <a:rPr lang="zh-CN" altLang="en-US" sz="2400" dirty="0"/>
              <a:t>和</a:t>
            </a:r>
            <a:r>
              <a:rPr lang="en-US" altLang="zh-CN" sz="2400" dirty="0" smtClean="0"/>
              <a:t>0.22.x</a:t>
            </a:r>
            <a:r>
              <a:rPr lang="zh-CN" altLang="en-US" sz="2400" dirty="0" smtClean="0"/>
              <a:t>最后</a:t>
            </a:r>
            <a:r>
              <a:rPr lang="zh-CN" altLang="en-US" sz="2400" dirty="0"/>
              <a:t>演化成</a:t>
            </a:r>
            <a:r>
              <a:rPr lang="en-US" altLang="zh-CN" sz="2400" dirty="0"/>
              <a:t>1.0.x</a:t>
            </a:r>
            <a:r>
              <a:rPr lang="zh-CN" altLang="en-US" sz="2400" dirty="0"/>
              <a:t>，变成了稳定版</a:t>
            </a:r>
            <a:r>
              <a:rPr lang="zh-CN" altLang="en-US" sz="2400" dirty="0" smtClean="0"/>
              <a:t>，包含</a:t>
            </a:r>
            <a:r>
              <a:rPr lang="en-US" altLang="zh-CN" sz="2400" dirty="0" smtClean="0"/>
              <a:t>NameNode </a:t>
            </a:r>
            <a:r>
              <a:rPr lang="en-US" altLang="zh-CN" sz="2400" dirty="0"/>
              <a:t>HA</a:t>
            </a:r>
            <a:r>
              <a:rPr lang="zh-CN" altLang="en-US" sz="2400" dirty="0"/>
              <a:t>等新的重大</a:t>
            </a:r>
            <a:r>
              <a:rPr lang="zh-CN" altLang="en-US" sz="2400" dirty="0" smtClean="0"/>
              <a:t>特性</a:t>
            </a:r>
            <a:endParaRPr lang="en-US" altLang="zh-CN" sz="2400" dirty="0" smtClean="0"/>
          </a:p>
          <a:p>
            <a:pPr eaLnBrk="1" hangingPunct="1">
              <a:lnSpc>
                <a:spcPct val="150000"/>
              </a:lnSpc>
              <a:spcBef>
                <a:spcPct val="0"/>
              </a:spcBef>
            </a:pPr>
            <a:endParaRPr lang="en-US" altLang="zh-CN" sz="2400" dirty="0"/>
          </a:p>
          <a:p>
            <a:pPr eaLnBrk="1" hangingPunct="1">
              <a:lnSpc>
                <a:spcPct val="150000"/>
              </a:lnSpc>
              <a:spcBef>
                <a:spcPct val="0"/>
              </a:spcBef>
            </a:pPr>
            <a:r>
              <a:rPr lang="zh-CN" altLang="en-US" sz="2400" dirty="0"/>
              <a:t>第二代</a:t>
            </a:r>
            <a:r>
              <a:rPr lang="en-US" altLang="zh-CN" sz="2400" dirty="0"/>
              <a:t>Hadoop</a:t>
            </a:r>
            <a:r>
              <a:rPr lang="zh-CN" altLang="en-US" sz="2400" dirty="0"/>
              <a:t>包含两个版本，分别是</a:t>
            </a:r>
            <a:r>
              <a:rPr lang="en-US" altLang="zh-CN" sz="2400" dirty="0"/>
              <a:t>0.23.x</a:t>
            </a:r>
            <a:r>
              <a:rPr lang="zh-CN" altLang="en-US" sz="2400" dirty="0"/>
              <a:t>和</a:t>
            </a:r>
            <a:r>
              <a:rPr lang="en-US" altLang="zh-CN" sz="2400" dirty="0"/>
              <a:t>2.x</a:t>
            </a:r>
            <a:r>
              <a:rPr lang="zh-CN" altLang="en-US" sz="2400" dirty="0"/>
              <a:t>，它们完全不同于</a:t>
            </a:r>
            <a:r>
              <a:rPr lang="en-US" altLang="zh-CN" sz="2400" dirty="0"/>
              <a:t>Hadoop 1.0</a:t>
            </a:r>
            <a:r>
              <a:rPr lang="zh-CN" altLang="en-US" sz="2400" dirty="0"/>
              <a:t>，是一套全新的架构，均包含</a:t>
            </a:r>
            <a:r>
              <a:rPr lang="en-US" altLang="zh-CN" sz="2400" dirty="0"/>
              <a:t>HDFS Federation</a:t>
            </a:r>
            <a:r>
              <a:rPr lang="zh-CN" altLang="en-US" sz="2400" dirty="0"/>
              <a:t>和</a:t>
            </a:r>
            <a:r>
              <a:rPr lang="en-US" altLang="zh-CN" sz="2400" dirty="0"/>
              <a:t>YARN</a:t>
            </a:r>
            <a:r>
              <a:rPr lang="zh-CN" altLang="en-US" sz="2400" dirty="0"/>
              <a:t>两个系统，相比于</a:t>
            </a:r>
            <a:r>
              <a:rPr lang="en-US" altLang="zh-CN" sz="2400" dirty="0"/>
              <a:t>0.23.x</a:t>
            </a:r>
            <a:r>
              <a:rPr lang="zh-CN" altLang="en-US" sz="2400" dirty="0"/>
              <a:t>，</a:t>
            </a:r>
            <a:r>
              <a:rPr lang="en-US" altLang="zh-CN" sz="2400" dirty="0"/>
              <a:t>2.x</a:t>
            </a:r>
            <a:r>
              <a:rPr lang="zh-CN" altLang="en-US" sz="2400" dirty="0"/>
              <a:t>增加了</a:t>
            </a:r>
            <a:r>
              <a:rPr lang="en-US" altLang="zh-CN" sz="2400" dirty="0"/>
              <a:t>NameNode HA</a:t>
            </a:r>
            <a:r>
              <a:rPr lang="zh-CN" altLang="en-US" sz="2400" dirty="0"/>
              <a:t>和</a:t>
            </a:r>
            <a:r>
              <a:rPr lang="en-US" altLang="zh-CN" sz="2400" dirty="0"/>
              <a:t>Wire-compatibility</a:t>
            </a:r>
            <a:r>
              <a:rPr lang="zh-CN" altLang="en-US" sz="2400" dirty="0"/>
              <a:t>两个重大特性</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noChangeArrowheads="1"/>
          </p:cNvSpPr>
          <p:nvPr>
            <p:ph type="title" idx="10"/>
          </p:nvPr>
        </p:nvSpPr>
        <p:spPr/>
        <p:txBody>
          <a:bodyPr/>
          <a:lstStyle/>
          <a:p>
            <a:r>
              <a:rPr lang="en-US" altLang="zh-CN" dirty="0" smtClean="0"/>
              <a:t>2.1.4 Apache Hadoop</a:t>
            </a:r>
            <a:r>
              <a:rPr lang="zh-CN" altLang="en-US" smtClean="0"/>
              <a:t>版本演变</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8316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6156</TotalTime>
  <Words>3461</Words>
  <Application>Microsoft Office PowerPoint</Application>
  <PresentationFormat>全屏显示(4:3)</PresentationFormat>
  <Paragraphs>308</Paragraphs>
  <Slides>41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默认设计模板</vt:lpstr>
      <vt:lpstr>Photo Editor Photo</vt:lpstr>
      <vt:lpstr> 第2章 大数据处理架构Hadoop </vt:lpstr>
      <vt:lpstr>提纲</vt:lpstr>
      <vt:lpstr>2.1 概述</vt:lpstr>
      <vt:lpstr>2.1.1 Hadoop简介</vt:lpstr>
      <vt:lpstr>2.1.3 Hadoop的特性</vt:lpstr>
      <vt:lpstr>2.1.3 Hadoop的应用现状</vt:lpstr>
      <vt:lpstr>2.1.3 Hadoop的应用现状</vt:lpstr>
      <vt:lpstr>2.1.4 Apache Hadoop版本演变</vt:lpstr>
      <vt:lpstr>2.1.4 Apache Hadoop版本演变</vt:lpstr>
      <vt:lpstr>2.1.5 Hadoop各种版本</vt:lpstr>
      <vt:lpstr>2.2 Hadoop项目结构</vt:lpstr>
      <vt:lpstr>2.2 Hadoop项目结构</vt:lpstr>
      <vt:lpstr>2.3 Hadoop的安装与使用</vt:lpstr>
      <vt:lpstr>2.3.1 Hadoop安装之前的预备知识</vt:lpstr>
      <vt:lpstr>2.3.1 Hadoop安装之前的预备知识</vt:lpstr>
      <vt:lpstr>2.3.1 Hadoop安装之前的预备知识</vt:lpstr>
      <vt:lpstr>2.3.1 Hadoop安装之前的预备知识</vt:lpstr>
      <vt:lpstr>2.3.2 安装Linux虚拟机</vt:lpstr>
      <vt:lpstr>2.3.2 安装Linux虚拟机</vt:lpstr>
      <vt:lpstr>2.3.2 安装Linux虚拟机</vt:lpstr>
      <vt:lpstr>2.3.3 安装双操作系统</vt:lpstr>
      <vt:lpstr>2.3.4 Hadoop的安装与使用（单机/伪分布式）</vt:lpstr>
      <vt:lpstr>创建Hadoop用户</vt:lpstr>
      <vt:lpstr>SSH登录权限设置</vt:lpstr>
      <vt:lpstr>安装Java环境</vt:lpstr>
      <vt:lpstr>单机安装配置</vt:lpstr>
      <vt:lpstr>单机安装配置</vt:lpstr>
      <vt:lpstr>伪分布式安装配置</vt:lpstr>
      <vt:lpstr>伪分布式安装配置</vt:lpstr>
      <vt:lpstr>伪分布式安装配置</vt:lpstr>
      <vt:lpstr>伪分布式安装配置</vt:lpstr>
      <vt:lpstr>伪分布式安装配置</vt:lpstr>
      <vt:lpstr>2.4 Hadoop集群的部署与使用</vt:lpstr>
      <vt:lpstr>2.4.1 Hadoop集群中有哪些节点类型</vt:lpstr>
      <vt:lpstr>2.4.2 集群硬件配置</vt:lpstr>
      <vt:lpstr>2.4.3 集群规模要多大 </vt:lpstr>
      <vt:lpstr>2.4.4 集群网络拓扑</vt:lpstr>
      <vt:lpstr>2.4.5 集群的建立与安装</vt:lpstr>
      <vt:lpstr>2.4.6 Hadoop集群基准测试</vt:lpstr>
      <vt:lpstr>2.4.7 在云计算环境中使用Hadoop</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马国兵</cp:lastModifiedBy>
  <cp:revision>1995</cp:revision>
  <cp:lastPrinted>1601-01-01T00:00:00Z</cp:lastPrinted>
  <dcterms:created xsi:type="dcterms:W3CDTF">1601-01-01T00:00:00Z</dcterms:created>
  <dcterms:modified xsi:type="dcterms:W3CDTF">2021-10-25T04:09:03Z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