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256" r:id="rId2"/>
    <p:sldId id="347" r:id="rId3"/>
    <p:sldId id="393" r:id="rId4"/>
    <p:sldId id="431" r:id="rId5"/>
    <p:sldId id="360" r:id="rId6"/>
    <p:sldId id="419" r:id="rId7"/>
    <p:sldId id="362" r:id="rId8"/>
    <p:sldId id="363" r:id="rId9"/>
    <p:sldId id="364" r:id="rId10"/>
    <p:sldId id="394" r:id="rId11"/>
    <p:sldId id="365" r:id="rId12"/>
    <p:sldId id="366" r:id="rId13"/>
    <p:sldId id="368" r:id="rId14"/>
    <p:sldId id="369" r:id="rId15"/>
    <p:sldId id="370" r:id="rId16"/>
    <p:sldId id="372" r:id="rId17"/>
    <p:sldId id="457" r:id="rId18"/>
    <p:sldId id="458" r:id="rId19"/>
    <p:sldId id="395" r:id="rId20"/>
    <p:sldId id="373" r:id="rId21"/>
    <p:sldId id="374" r:id="rId22"/>
    <p:sldId id="375" r:id="rId23"/>
    <p:sldId id="376" r:id="rId24"/>
    <p:sldId id="377" r:id="rId25"/>
    <p:sldId id="402" r:id="rId26"/>
    <p:sldId id="396" r:id="rId27"/>
    <p:sldId id="378" r:id="rId28"/>
    <p:sldId id="379" r:id="rId29"/>
    <p:sldId id="429" r:id="rId30"/>
    <p:sldId id="380" r:id="rId31"/>
    <p:sldId id="403" r:id="rId32"/>
    <p:sldId id="404" r:id="rId33"/>
    <p:sldId id="405" r:id="rId34"/>
    <p:sldId id="381" r:id="rId35"/>
    <p:sldId id="406" r:id="rId36"/>
    <p:sldId id="407" r:id="rId37"/>
    <p:sldId id="436" r:id="rId38"/>
    <p:sldId id="446" r:id="rId39"/>
    <p:sldId id="447" r:id="rId40"/>
    <p:sldId id="448" r:id="rId41"/>
    <p:sldId id="449" r:id="rId42"/>
    <p:sldId id="450" r:id="rId43"/>
    <p:sldId id="451" r:id="rId44"/>
    <p:sldId id="452" r:id="rId45"/>
    <p:sldId id="444" r:id="rId46"/>
    <p:sldId id="445" r:id="rId47"/>
    <p:sldId id="412" r:id="rId48"/>
    <p:sldId id="432" r:id="rId49"/>
    <p:sldId id="413" r:id="rId50"/>
    <p:sldId id="414" r:id="rId51"/>
    <p:sldId id="415" r:id="rId52"/>
    <p:sldId id="416" r:id="rId53"/>
    <p:sldId id="418" r:id="rId54"/>
    <p:sldId id="385" r:id="rId55"/>
    <p:sldId id="386" r:id="rId56"/>
    <p:sldId id="387" r:id="rId57"/>
    <p:sldId id="388" r:id="rId58"/>
    <p:sldId id="420" r:id="rId59"/>
    <p:sldId id="456" r:id="rId60"/>
    <p:sldId id="455" r:id="rId61"/>
    <p:sldId id="453" r:id="rId62"/>
    <p:sldId id="454" r:id="rId63"/>
    <p:sldId id="421" r:id="rId64"/>
    <p:sldId id="422" r:id="rId65"/>
    <p:sldId id="423" r:id="rId66"/>
    <p:sldId id="424" r:id="rId67"/>
    <p:sldId id="425" r:id="rId68"/>
    <p:sldId id="426" r:id="rId69"/>
    <p:sldId id="427" r:id="rId70"/>
    <p:sldId id="392" r:id="rId71"/>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666633"/>
    <a:srgbClr val="CC6600"/>
    <a:srgbClr val="EAEAEA"/>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82" autoAdjust="0"/>
    <p:restoredTop sz="92950" autoAdjust="0"/>
  </p:normalViewPr>
  <p:slideViewPr>
    <p:cSldViewPr>
      <p:cViewPr varScale="1">
        <p:scale>
          <a:sx n="63" d="100"/>
          <a:sy n="63" d="100"/>
        </p:scale>
        <p:origin x="-1616"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0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dirty="0">
                <a:latin typeface="Arial" charset="0"/>
              </a:defRPr>
            </a:lvl1pPr>
          </a:lstStyle>
          <a:p>
            <a:pPr>
              <a:defRPr/>
            </a:pPr>
            <a:endParaRPr lang="en-US" altLang="zh-CN" dirty="0"/>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dirty="0">
                <a:latin typeface="Arial" charset="0"/>
              </a:defRPr>
            </a:lvl1pPr>
          </a:lstStyle>
          <a:p>
            <a:pPr>
              <a:defRPr/>
            </a:pPr>
            <a:endParaRPr lang="en-US" altLang="zh-CN" dirty="0"/>
          </a:p>
        </p:txBody>
      </p:sp>
      <p:sp>
        <p:nvSpPr>
          <p:cNvPr id="778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dirty="0">
                <a:latin typeface="Arial" charset="0"/>
              </a:defRPr>
            </a:lvl1pPr>
          </a:lstStyle>
          <a:p>
            <a:pPr>
              <a:defRPr/>
            </a:pPr>
            <a:endParaRPr lang="en-US" altLang="zh-CN" dirty="0"/>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1F040FE8-B977-4225-A37C-D0279182D52F}" type="slidenum">
              <a:rPr lang="en-US" altLang="zh-CN"/>
              <a:pPr>
                <a:defRPr/>
              </a:pPr>
              <a:t>‹#›</a:t>
            </a:fld>
            <a:endParaRPr lang="en-US" altLang="zh-CN" dirty="0"/>
          </a:p>
        </p:txBody>
      </p:sp>
    </p:spTree>
    <p:extLst>
      <p:ext uri="{BB962C8B-B14F-4D97-AF65-F5344CB8AC3E}">
        <p14:creationId xmlns:p14="http://schemas.microsoft.com/office/powerpoint/2010/main" val="9526816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itchFamily="34" charset="0"/>
                <a:ea typeface="宋体" pitchFamily="2" charset="-122"/>
              </a:defRPr>
            </a:lvl1pPr>
            <a:lvl2pPr marL="742950" indent="-285750">
              <a:spcBef>
                <a:spcPct val="30000"/>
              </a:spcBef>
              <a:defRPr sz="1200">
                <a:solidFill>
                  <a:schemeClr val="tx1"/>
                </a:solidFill>
                <a:latin typeface="Arial" pitchFamily="34" charset="0"/>
                <a:ea typeface="宋体" pitchFamily="2" charset="-122"/>
              </a:defRPr>
            </a:lvl2pPr>
            <a:lvl3pPr marL="1143000" indent="-228600">
              <a:spcBef>
                <a:spcPct val="30000"/>
              </a:spcBef>
              <a:defRPr sz="1200">
                <a:solidFill>
                  <a:schemeClr val="tx1"/>
                </a:solidFill>
                <a:latin typeface="Arial" pitchFamily="34" charset="0"/>
                <a:ea typeface="宋体" pitchFamily="2" charset="-122"/>
              </a:defRPr>
            </a:lvl3pPr>
            <a:lvl4pPr marL="1600200" indent="-228600">
              <a:spcBef>
                <a:spcPct val="30000"/>
              </a:spcBef>
              <a:defRPr sz="1200">
                <a:solidFill>
                  <a:schemeClr val="tx1"/>
                </a:solidFill>
                <a:latin typeface="Arial" pitchFamily="34" charset="0"/>
                <a:ea typeface="宋体" pitchFamily="2" charset="-122"/>
              </a:defRPr>
            </a:lvl4pPr>
            <a:lvl5pPr marL="2057400" indent="-22860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a:spcBef>
                <a:spcPct val="0"/>
              </a:spcBef>
            </a:pPr>
            <a:fld id="{E4F53753-110A-4CF7-B71A-26283DBD1E41}" type="slidenum">
              <a:rPr lang="en-US" altLang="zh-CN"/>
              <a:pPr>
                <a:spcBef>
                  <a:spcPct val="0"/>
                </a:spcBef>
              </a:pPr>
              <a:t>1</a:t>
            </a:fld>
            <a:endParaRPr lang="en-US" altLang="zh-CN" dirty="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ChangeArrowheads="1" noTextEdit="1"/>
          </p:cNvSpPr>
          <p:nvPr>
            <p:ph type="sldImg"/>
          </p:nvPr>
        </p:nvSpPr>
        <p:spPr>
          <a:ln/>
        </p:spPr>
      </p:sp>
      <p:sp>
        <p:nvSpPr>
          <p:cNvPr id="7987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latin typeface="Arial" pitchFamily="34" charset="0"/>
              </a:rPr>
              <a:t>图片展示的实例：</a:t>
            </a:r>
            <a:endParaRPr lang="en-US" altLang="zh-CN" dirty="0" smtClean="0">
              <a:latin typeface="Arial" pitchFamily="34" charset="0"/>
            </a:endParaRPr>
          </a:p>
          <a:p>
            <a:r>
              <a:rPr lang="zh-CN" altLang="en-US" dirty="0" smtClean="0">
                <a:latin typeface="Arial" pitchFamily="34" charset="0"/>
              </a:rPr>
              <a:t>（</a:t>
            </a:r>
            <a:r>
              <a:rPr lang="en-US" altLang="zh-CN" dirty="0" smtClean="0">
                <a:latin typeface="Arial" pitchFamily="34" charset="0"/>
              </a:rPr>
              <a:t>1</a:t>
            </a:r>
            <a:r>
              <a:rPr lang="zh-CN" altLang="en-US" dirty="0" smtClean="0">
                <a:latin typeface="Arial" pitchFamily="34" charset="0"/>
              </a:rPr>
              <a:t>）利用命令</a:t>
            </a:r>
            <a:r>
              <a:rPr lang="en-US" altLang="zh-CN" dirty="0" smtClean="0">
                <a:latin typeface="Arial" pitchFamily="34" charset="0"/>
              </a:rPr>
              <a:t>create</a:t>
            </a:r>
            <a:r>
              <a:rPr lang="zh-CN" altLang="en-US" dirty="0" smtClean="0">
                <a:latin typeface="Arial" pitchFamily="34" charset="0"/>
              </a:rPr>
              <a:t>创建表</a:t>
            </a:r>
            <a:r>
              <a:rPr lang="en-US" altLang="zh-CN" dirty="0" smtClean="0">
                <a:latin typeface="Arial" pitchFamily="34" charset="0"/>
              </a:rPr>
              <a:t>tempTable</a:t>
            </a:r>
            <a:r>
              <a:rPr lang="zh-CN" altLang="en-US" dirty="0" smtClean="0">
                <a:latin typeface="Arial" pitchFamily="34" charset="0"/>
              </a:rPr>
              <a:t>，表中有</a:t>
            </a:r>
            <a:r>
              <a:rPr lang="en-US" altLang="zh-CN" dirty="0" smtClean="0">
                <a:latin typeface="Arial" pitchFamily="34" charset="0"/>
              </a:rPr>
              <a:t>f1</a:t>
            </a:r>
            <a:r>
              <a:rPr lang="zh-CN" altLang="en-US" dirty="0" smtClean="0">
                <a:latin typeface="Arial" pitchFamily="34" charset="0"/>
              </a:rPr>
              <a:t>，</a:t>
            </a:r>
            <a:r>
              <a:rPr lang="en-US" altLang="zh-CN" dirty="0" smtClean="0">
                <a:latin typeface="Arial" pitchFamily="34" charset="0"/>
              </a:rPr>
              <a:t>f2</a:t>
            </a:r>
            <a:r>
              <a:rPr lang="zh-CN" altLang="en-US" dirty="0" smtClean="0">
                <a:latin typeface="Arial" pitchFamily="34" charset="0"/>
              </a:rPr>
              <a:t>，</a:t>
            </a:r>
            <a:r>
              <a:rPr lang="en-US" altLang="zh-CN" dirty="0" smtClean="0">
                <a:latin typeface="Arial" pitchFamily="34" charset="0"/>
              </a:rPr>
              <a:t>f3</a:t>
            </a:r>
            <a:r>
              <a:rPr lang="zh-CN" altLang="en-US" dirty="0" smtClean="0">
                <a:latin typeface="Arial" pitchFamily="34" charset="0"/>
              </a:rPr>
              <a:t>三个列族</a:t>
            </a:r>
            <a:endParaRPr lang="en-US" altLang="zh-CN" dirty="0" smtClean="0">
              <a:latin typeface="Arial" pitchFamily="34" charset="0"/>
            </a:endParaRPr>
          </a:p>
          <a:p>
            <a:r>
              <a:rPr lang="zh-CN" altLang="en-US" dirty="0" smtClean="0">
                <a:latin typeface="Arial" pitchFamily="34" charset="0"/>
              </a:rPr>
              <a:t>（</a:t>
            </a:r>
            <a:r>
              <a:rPr lang="en-US" altLang="zh-CN" dirty="0" smtClean="0">
                <a:latin typeface="Arial" pitchFamily="34" charset="0"/>
              </a:rPr>
              <a:t>2</a:t>
            </a:r>
            <a:r>
              <a:rPr lang="zh-CN" altLang="en-US" dirty="0" smtClean="0">
                <a:latin typeface="Arial" pitchFamily="34" charset="0"/>
              </a:rPr>
              <a:t>）利用</a:t>
            </a:r>
            <a:r>
              <a:rPr lang="en-US" altLang="zh-CN" dirty="0" smtClean="0">
                <a:latin typeface="Arial" pitchFamily="34" charset="0"/>
              </a:rPr>
              <a:t>list</a:t>
            </a:r>
            <a:r>
              <a:rPr lang="zh-CN" altLang="en-US" dirty="0" smtClean="0">
                <a:latin typeface="Arial" pitchFamily="34" charset="0"/>
              </a:rPr>
              <a:t>列出</a:t>
            </a:r>
            <a:r>
              <a:rPr lang="en-US" altLang="zh-CN" dirty="0" smtClean="0">
                <a:latin typeface="Arial" pitchFamily="34" charset="0"/>
              </a:rPr>
              <a:t>Hbase</a:t>
            </a:r>
            <a:r>
              <a:rPr lang="zh-CN" altLang="en-US" dirty="0" smtClean="0">
                <a:latin typeface="Arial" pitchFamily="34" charset="0"/>
              </a:rPr>
              <a:t>中所有的表信息</a:t>
            </a:r>
          </a:p>
        </p:txBody>
      </p:sp>
      <p:sp>
        <p:nvSpPr>
          <p:cNvPr id="79876"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itchFamily="34" charset="0"/>
                <a:ea typeface="宋体" pitchFamily="2" charset="-122"/>
              </a:defRPr>
            </a:lvl1pPr>
            <a:lvl2pPr marL="742950" indent="-285750">
              <a:spcBef>
                <a:spcPct val="30000"/>
              </a:spcBef>
              <a:defRPr sz="1200">
                <a:solidFill>
                  <a:schemeClr val="tx1"/>
                </a:solidFill>
                <a:latin typeface="Arial" pitchFamily="34" charset="0"/>
                <a:ea typeface="宋体" pitchFamily="2" charset="-122"/>
              </a:defRPr>
            </a:lvl2pPr>
            <a:lvl3pPr marL="1143000" indent="-228600">
              <a:spcBef>
                <a:spcPct val="30000"/>
              </a:spcBef>
              <a:defRPr sz="1200">
                <a:solidFill>
                  <a:schemeClr val="tx1"/>
                </a:solidFill>
                <a:latin typeface="Arial" pitchFamily="34" charset="0"/>
                <a:ea typeface="宋体" pitchFamily="2" charset="-122"/>
              </a:defRPr>
            </a:lvl3pPr>
            <a:lvl4pPr marL="1600200" indent="-228600">
              <a:spcBef>
                <a:spcPct val="30000"/>
              </a:spcBef>
              <a:defRPr sz="1200">
                <a:solidFill>
                  <a:schemeClr val="tx1"/>
                </a:solidFill>
                <a:latin typeface="Arial" pitchFamily="34" charset="0"/>
                <a:ea typeface="宋体" pitchFamily="2" charset="-122"/>
              </a:defRPr>
            </a:lvl4pPr>
            <a:lvl5pPr marL="2057400" indent="-22860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algn="r" eaLnBrk="1" hangingPunct="1">
              <a:spcBef>
                <a:spcPct val="0"/>
              </a:spcBef>
            </a:pPr>
            <a:fld id="{0783BE04-6E08-4F66-AE6D-4CC9EB5E95AF}" type="slidenum">
              <a:rPr lang="en-US" altLang="zh-CN"/>
              <a:pPr algn="r" eaLnBrk="1" hangingPunct="1">
                <a:spcBef>
                  <a:spcPct val="0"/>
                </a:spcBef>
              </a:pPr>
              <a:t>54</a:t>
            </a:fld>
            <a:endParaRPr lang="en-US"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ChangeArrowheads="1" noTextEdit="1"/>
          </p:cNvSpPr>
          <p:nvPr>
            <p:ph type="sldImg"/>
          </p:nvPr>
        </p:nvSpPr>
        <p:spPr>
          <a:ln/>
        </p:spPr>
      </p:sp>
      <p:sp>
        <p:nvSpPr>
          <p:cNvPr id="808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latin typeface="Arial" pitchFamily="34" charset="0"/>
              </a:rPr>
              <a:t>图片展示的实例：</a:t>
            </a:r>
            <a:endParaRPr lang="en-US" altLang="zh-CN" dirty="0" smtClean="0">
              <a:latin typeface="Arial" pitchFamily="34" charset="0"/>
            </a:endParaRPr>
          </a:p>
          <a:p>
            <a:r>
              <a:rPr lang="zh-CN" altLang="en-US" dirty="0" smtClean="0">
                <a:latin typeface="Arial" pitchFamily="34" charset="0"/>
              </a:rPr>
              <a:t>（</a:t>
            </a:r>
            <a:r>
              <a:rPr lang="en-US" altLang="zh-CN" dirty="0" smtClean="0">
                <a:latin typeface="Arial" pitchFamily="34" charset="0"/>
              </a:rPr>
              <a:t>1</a:t>
            </a:r>
            <a:r>
              <a:rPr lang="zh-CN" altLang="en-US" dirty="0" smtClean="0">
                <a:latin typeface="Arial" pitchFamily="34" charset="0"/>
              </a:rPr>
              <a:t>）利用</a:t>
            </a:r>
            <a:r>
              <a:rPr lang="en-US" altLang="zh-CN" dirty="0" smtClean="0">
                <a:latin typeface="Arial" pitchFamily="34" charset="0"/>
              </a:rPr>
              <a:t>put</a:t>
            </a:r>
            <a:r>
              <a:rPr lang="zh-CN" altLang="en-US" dirty="0" smtClean="0">
                <a:latin typeface="Arial" pitchFamily="34" charset="0"/>
              </a:rPr>
              <a:t>命令向表</a:t>
            </a:r>
            <a:r>
              <a:rPr lang="en-US" altLang="zh-CN" dirty="0" smtClean="0">
                <a:latin typeface="Arial" pitchFamily="34" charset="0"/>
              </a:rPr>
              <a:t>tempTalble</a:t>
            </a:r>
            <a:r>
              <a:rPr lang="zh-CN" altLang="en-US" dirty="0" smtClean="0">
                <a:latin typeface="Arial" pitchFamily="34" charset="0"/>
              </a:rPr>
              <a:t>，行</a:t>
            </a:r>
            <a:r>
              <a:rPr lang="en-US" altLang="zh-CN" dirty="0" smtClean="0">
                <a:latin typeface="Arial" pitchFamily="34" charset="0"/>
              </a:rPr>
              <a:t>r1</a:t>
            </a:r>
            <a:r>
              <a:rPr lang="zh-CN" altLang="en-US" dirty="0" smtClean="0">
                <a:latin typeface="Arial" pitchFamily="34" charset="0"/>
              </a:rPr>
              <a:t>，列</a:t>
            </a:r>
            <a:r>
              <a:rPr lang="en-US" altLang="zh-CN" dirty="0" smtClean="0">
                <a:latin typeface="Arial" pitchFamily="34" charset="0"/>
              </a:rPr>
              <a:t>f1:c1</a:t>
            </a:r>
            <a:r>
              <a:rPr lang="zh-CN" altLang="en-US" dirty="0" smtClean="0">
                <a:latin typeface="Arial" pitchFamily="34" charset="0"/>
              </a:rPr>
              <a:t>中插入数据</a:t>
            </a:r>
            <a:endParaRPr lang="en-US" altLang="zh-CN" dirty="0" smtClean="0">
              <a:latin typeface="Arial" pitchFamily="34" charset="0"/>
            </a:endParaRPr>
          </a:p>
          <a:p>
            <a:r>
              <a:rPr lang="zh-CN" altLang="en-US" dirty="0" smtClean="0">
                <a:latin typeface="Arial" pitchFamily="34" charset="0"/>
              </a:rPr>
              <a:t>（</a:t>
            </a:r>
            <a:r>
              <a:rPr lang="en-US" altLang="zh-CN" dirty="0" smtClean="0">
                <a:latin typeface="Arial" pitchFamily="34" charset="0"/>
              </a:rPr>
              <a:t>2</a:t>
            </a:r>
            <a:r>
              <a:rPr lang="zh-CN" altLang="en-US" dirty="0" smtClean="0">
                <a:latin typeface="Arial" pitchFamily="34" charset="0"/>
              </a:rPr>
              <a:t>）利用</a:t>
            </a:r>
            <a:r>
              <a:rPr lang="en-US" altLang="zh-CN" dirty="0" smtClean="0">
                <a:latin typeface="Arial" pitchFamily="34" charset="0"/>
              </a:rPr>
              <a:t>scan</a:t>
            </a:r>
            <a:r>
              <a:rPr lang="zh-CN" altLang="en-US" dirty="0" smtClean="0">
                <a:latin typeface="Arial" pitchFamily="34" charset="0"/>
              </a:rPr>
              <a:t>命令浏览表</a:t>
            </a:r>
            <a:r>
              <a:rPr lang="en-US" altLang="zh-CN" dirty="0" smtClean="0">
                <a:latin typeface="Arial" pitchFamily="34" charset="0"/>
              </a:rPr>
              <a:t>tempTable</a:t>
            </a:r>
            <a:r>
              <a:rPr lang="zh-CN" altLang="en-US" dirty="0" smtClean="0">
                <a:latin typeface="Arial" pitchFamily="34" charset="0"/>
              </a:rPr>
              <a:t>的相关信息</a:t>
            </a:r>
          </a:p>
        </p:txBody>
      </p:sp>
      <p:sp>
        <p:nvSpPr>
          <p:cNvPr id="80900"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itchFamily="34" charset="0"/>
                <a:ea typeface="宋体" pitchFamily="2" charset="-122"/>
              </a:defRPr>
            </a:lvl1pPr>
            <a:lvl2pPr marL="742950" indent="-285750">
              <a:spcBef>
                <a:spcPct val="30000"/>
              </a:spcBef>
              <a:defRPr sz="1200">
                <a:solidFill>
                  <a:schemeClr val="tx1"/>
                </a:solidFill>
                <a:latin typeface="Arial" pitchFamily="34" charset="0"/>
                <a:ea typeface="宋体" pitchFamily="2" charset="-122"/>
              </a:defRPr>
            </a:lvl2pPr>
            <a:lvl3pPr marL="1143000" indent="-228600">
              <a:spcBef>
                <a:spcPct val="30000"/>
              </a:spcBef>
              <a:defRPr sz="1200">
                <a:solidFill>
                  <a:schemeClr val="tx1"/>
                </a:solidFill>
                <a:latin typeface="Arial" pitchFamily="34" charset="0"/>
                <a:ea typeface="宋体" pitchFamily="2" charset="-122"/>
              </a:defRPr>
            </a:lvl3pPr>
            <a:lvl4pPr marL="1600200" indent="-228600">
              <a:spcBef>
                <a:spcPct val="30000"/>
              </a:spcBef>
              <a:defRPr sz="1200">
                <a:solidFill>
                  <a:schemeClr val="tx1"/>
                </a:solidFill>
                <a:latin typeface="Arial" pitchFamily="34" charset="0"/>
                <a:ea typeface="宋体" pitchFamily="2" charset="-122"/>
              </a:defRPr>
            </a:lvl4pPr>
            <a:lvl5pPr marL="2057400" indent="-22860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algn="r" eaLnBrk="1" hangingPunct="1">
              <a:spcBef>
                <a:spcPct val="0"/>
              </a:spcBef>
            </a:pPr>
            <a:fld id="{BB963CED-0D3B-4625-8F8A-B4F12DAAC4CA}" type="slidenum">
              <a:rPr lang="en-US" altLang="zh-CN"/>
              <a:pPr algn="r" eaLnBrk="1" hangingPunct="1">
                <a:spcBef>
                  <a:spcPct val="0"/>
                </a:spcBef>
              </a:pPr>
              <a:t>55</a:t>
            </a:fld>
            <a:endParaRPr lang="en-US"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ChangeArrowheads="1" noTextEdit="1"/>
          </p:cNvSpPr>
          <p:nvPr>
            <p:ph type="sldImg"/>
          </p:nvPr>
        </p:nvSpPr>
        <p:spPr>
          <a:ln/>
        </p:spPr>
      </p:sp>
      <p:sp>
        <p:nvSpPr>
          <p:cNvPr id="819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latin typeface="Arial" pitchFamily="34" charset="0"/>
              </a:rPr>
              <a:t>图片展示的实例：</a:t>
            </a:r>
            <a:endParaRPr lang="en-US" altLang="zh-CN" dirty="0" smtClean="0">
              <a:latin typeface="Arial" pitchFamily="34" charset="0"/>
            </a:endParaRPr>
          </a:p>
          <a:p>
            <a:r>
              <a:rPr lang="zh-CN" altLang="en-US" dirty="0" smtClean="0">
                <a:latin typeface="Arial" pitchFamily="34" charset="0"/>
              </a:rPr>
              <a:t>利用</a:t>
            </a:r>
            <a:r>
              <a:rPr lang="en-US" altLang="zh-CN" dirty="0" smtClean="0">
                <a:latin typeface="Arial" pitchFamily="34" charset="0"/>
              </a:rPr>
              <a:t>get</a:t>
            </a:r>
            <a:r>
              <a:rPr lang="zh-CN" altLang="en-US" dirty="0" smtClean="0">
                <a:latin typeface="Arial" pitchFamily="34" charset="0"/>
              </a:rPr>
              <a:t>命令获取表</a:t>
            </a:r>
            <a:r>
              <a:rPr lang="en-US" altLang="zh-CN" dirty="0" smtClean="0">
                <a:latin typeface="Arial" pitchFamily="34" charset="0"/>
              </a:rPr>
              <a:t>tempTable</a:t>
            </a:r>
            <a:r>
              <a:rPr lang="zh-CN" altLang="en-US" dirty="0" smtClean="0">
                <a:latin typeface="Arial" pitchFamily="34" charset="0"/>
              </a:rPr>
              <a:t>，行</a:t>
            </a:r>
            <a:r>
              <a:rPr lang="en-US" altLang="zh-CN" dirty="0" smtClean="0">
                <a:latin typeface="Arial" pitchFamily="34" charset="0"/>
              </a:rPr>
              <a:t>r1</a:t>
            </a:r>
            <a:r>
              <a:rPr lang="zh-CN" altLang="en-US" dirty="0" smtClean="0">
                <a:latin typeface="Arial" pitchFamily="34" charset="0"/>
              </a:rPr>
              <a:t>中单元格分别为“</a:t>
            </a:r>
            <a:r>
              <a:rPr lang="en-US" altLang="zh-CN" dirty="0" smtClean="0">
                <a:latin typeface="Arial" pitchFamily="34" charset="0"/>
              </a:rPr>
              <a:t>f1:c1</a:t>
            </a:r>
            <a:r>
              <a:rPr lang="zh-CN" altLang="en-US" dirty="0" smtClean="0">
                <a:latin typeface="Arial" pitchFamily="34" charset="0"/>
              </a:rPr>
              <a:t>”，“</a:t>
            </a:r>
            <a:r>
              <a:rPr lang="en-US" altLang="zh-CN" dirty="0" smtClean="0">
                <a:latin typeface="Arial" pitchFamily="34" charset="0"/>
              </a:rPr>
              <a:t>f1:c3</a:t>
            </a:r>
            <a:r>
              <a:rPr lang="zh-CN" altLang="en-US" dirty="0" smtClean="0">
                <a:latin typeface="Arial" pitchFamily="34" charset="0"/>
              </a:rPr>
              <a:t>”的数据</a:t>
            </a:r>
          </a:p>
        </p:txBody>
      </p:sp>
      <p:sp>
        <p:nvSpPr>
          <p:cNvPr id="81924"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itchFamily="34" charset="0"/>
                <a:ea typeface="宋体" pitchFamily="2" charset="-122"/>
              </a:defRPr>
            </a:lvl1pPr>
            <a:lvl2pPr marL="742950" indent="-285750">
              <a:spcBef>
                <a:spcPct val="30000"/>
              </a:spcBef>
              <a:defRPr sz="1200">
                <a:solidFill>
                  <a:schemeClr val="tx1"/>
                </a:solidFill>
                <a:latin typeface="Arial" pitchFamily="34" charset="0"/>
                <a:ea typeface="宋体" pitchFamily="2" charset="-122"/>
              </a:defRPr>
            </a:lvl2pPr>
            <a:lvl3pPr marL="1143000" indent="-228600">
              <a:spcBef>
                <a:spcPct val="30000"/>
              </a:spcBef>
              <a:defRPr sz="1200">
                <a:solidFill>
                  <a:schemeClr val="tx1"/>
                </a:solidFill>
                <a:latin typeface="Arial" pitchFamily="34" charset="0"/>
                <a:ea typeface="宋体" pitchFamily="2" charset="-122"/>
              </a:defRPr>
            </a:lvl3pPr>
            <a:lvl4pPr marL="1600200" indent="-228600">
              <a:spcBef>
                <a:spcPct val="30000"/>
              </a:spcBef>
              <a:defRPr sz="1200">
                <a:solidFill>
                  <a:schemeClr val="tx1"/>
                </a:solidFill>
                <a:latin typeface="Arial" pitchFamily="34" charset="0"/>
                <a:ea typeface="宋体" pitchFamily="2" charset="-122"/>
              </a:defRPr>
            </a:lvl4pPr>
            <a:lvl5pPr marL="2057400" indent="-22860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algn="r" eaLnBrk="1" hangingPunct="1">
              <a:spcBef>
                <a:spcPct val="0"/>
              </a:spcBef>
            </a:pPr>
            <a:fld id="{8479E502-96B1-4F0D-BACB-BEB9991A2249}" type="slidenum">
              <a:rPr lang="en-US" altLang="zh-CN"/>
              <a:pPr algn="r" eaLnBrk="1" hangingPunct="1">
                <a:spcBef>
                  <a:spcPct val="0"/>
                </a:spcBef>
              </a:pPr>
              <a:t>56</a:t>
            </a:fld>
            <a:endParaRPr lang="en-US"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ChangeArrowheads="1" noTextEdit="1"/>
          </p:cNvSpPr>
          <p:nvPr>
            <p:ph type="sldImg"/>
          </p:nvPr>
        </p:nvSpPr>
        <p:spPr>
          <a:ln/>
        </p:spPr>
      </p:sp>
      <p:sp>
        <p:nvSpPr>
          <p:cNvPr id="8294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latin typeface="Arial" pitchFamily="34" charset="0"/>
              </a:rPr>
              <a:t>图片展示的实例：</a:t>
            </a:r>
            <a:endParaRPr lang="en-US" altLang="zh-CN" dirty="0" smtClean="0">
              <a:latin typeface="Arial" pitchFamily="34" charset="0"/>
            </a:endParaRPr>
          </a:p>
          <a:p>
            <a:r>
              <a:rPr lang="zh-CN" altLang="en-US" dirty="0" smtClean="0">
                <a:latin typeface="Arial" pitchFamily="34" charset="0"/>
              </a:rPr>
              <a:t>（</a:t>
            </a:r>
            <a:r>
              <a:rPr lang="en-US" altLang="zh-CN" dirty="0" smtClean="0">
                <a:latin typeface="Arial" pitchFamily="34" charset="0"/>
              </a:rPr>
              <a:t>1</a:t>
            </a:r>
            <a:r>
              <a:rPr lang="zh-CN" altLang="en-US" dirty="0" smtClean="0">
                <a:latin typeface="Arial" pitchFamily="34" charset="0"/>
              </a:rPr>
              <a:t>）利用</a:t>
            </a:r>
            <a:r>
              <a:rPr lang="en-US" altLang="zh-CN" dirty="0" smtClean="0">
                <a:latin typeface="Arial" pitchFamily="34" charset="0"/>
              </a:rPr>
              <a:t>disable</a:t>
            </a:r>
            <a:r>
              <a:rPr lang="zh-CN" altLang="en-US" dirty="0" smtClean="0">
                <a:latin typeface="Arial" pitchFamily="34" charset="0"/>
              </a:rPr>
              <a:t>命令使表</a:t>
            </a:r>
            <a:r>
              <a:rPr lang="en-US" altLang="zh-CN" dirty="0" smtClean="0">
                <a:latin typeface="Arial" pitchFamily="34" charset="0"/>
              </a:rPr>
              <a:t>tempTable</a:t>
            </a:r>
            <a:r>
              <a:rPr lang="zh-CN" altLang="en-US" dirty="0" smtClean="0">
                <a:latin typeface="Arial" pitchFamily="34" charset="0"/>
              </a:rPr>
              <a:t>无效</a:t>
            </a:r>
            <a:endParaRPr lang="en-US" altLang="zh-CN" dirty="0" smtClean="0">
              <a:latin typeface="Arial" pitchFamily="34" charset="0"/>
            </a:endParaRPr>
          </a:p>
          <a:p>
            <a:r>
              <a:rPr lang="zh-CN" altLang="en-US" dirty="0" smtClean="0">
                <a:latin typeface="Arial" pitchFamily="34" charset="0"/>
              </a:rPr>
              <a:t>（</a:t>
            </a:r>
            <a:r>
              <a:rPr lang="en-US" altLang="zh-CN" dirty="0" smtClean="0">
                <a:latin typeface="Arial" pitchFamily="34" charset="0"/>
              </a:rPr>
              <a:t>2</a:t>
            </a:r>
            <a:r>
              <a:rPr lang="zh-CN" altLang="en-US" dirty="0" smtClean="0">
                <a:latin typeface="Arial" pitchFamily="34" charset="0"/>
              </a:rPr>
              <a:t>）利用</a:t>
            </a:r>
            <a:r>
              <a:rPr lang="en-US" altLang="zh-CN" dirty="0" smtClean="0">
                <a:latin typeface="Arial" pitchFamily="34" charset="0"/>
              </a:rPr>
              <a:t>drop</a:t>
            </a:r>
            <a:r>
              <a:rPr lang="zh-CN" altLang="en-US" dirty="0" smtClean="0">
                <a:latin typeface="Arial" pitchFamily="34" charset="0"/>
              </a:rPr>
              <a:t>命令删除表</a:t>
            </a:r>
            <a:r>
              <a:rPr lang="en-US" altLang="zh-CN" dirty="0" smtClean="0">
                <a:latin typeface="Arial" pitchFamily="34" charset="0"/>
              </a:rPr>
              <a:t>tempTable</a:t>
            </a:r>
          </a:p>
          <a:p>
            <a:r>
              <a:rPr lang="zh-CN" altLang="en-US" dirty="0" smtClean="0">
                <a:latin typeface="Arial" pitchFamily="34" charset="0"/>
              </a:rPr>
              <a:t>（</a:t>
            </a:r>
            <a:r>
              <a:rPr lang="en-US" altLang="zh-CN" dirty="0" smtClean="0">
                <a:latin typeface="Arial" pitchFamily="34" charset="0"/>
              </a:rPr>
              <a:t>3</a:t>
            </a:r>
            <a:r>
              <a:rPr lang="zh-CN" altLang="en-US" dirty="0" smtClean="0">
                <a:latin typeface="Arial" pitchFamily="34" charset="0"/>
              </a:rPr>
              <a:t>）利用</a:t>
            </a:r>
            <a:r>
              <a:rPr lang="en-US" altLang="zh-CN" dirty="0" smtClean="0">
                <a:latin typeface="Arial" pitchFamily="34" charset="0"/>
              </a:rPr>
              <a:t>list</a:t>
            </a:r>
            <a:r>
              <a:rPr lang="zh-CN" altLang="en-US" dirty="0" smtClean="0">
                <a:latin typeface="Arial" pitchFamily="34" charset="0"/>
              </a:rPr>
              <a:t>命令展示删除表</a:t>
            </a:r>
            <a:r>
              <a:rPr lang="en-US" altLang="zh-CN" dirty="0" smtClean="0">
                <a:latin typeface="Arial" pitchFamily="34" charset="0"/>
              </a:rPr>
              <a:t>tempTable</a:t>
            </a:r>
            <a:r>
              <a:rPr lang="zh-CN" altLang="en-US" dirty="0" smtClean="0">
                <a:latin typeface="Arial" pitchFamily="34" charset="0"/>
              </a:rPr>
              <a:t>后的效果</a:t>
            </a:r>
          </a:p>
        </p:txBody>
      </p:sp>
      <p:sp>
        <p:nvSpPr>
          <p:cNvPr id="82948"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itchFamily="34" charset="0"/>
                <a:ea typeface="宋体" pitchFamily="2" charset="-122"/>
              </a:defRPr>
            </a:lvl1pPr>
            <a:lvl2pPr marL="742950" indent="-285750">
              <a:spcBef>
                <a:spcPct val="30000"/>
              </a:spcBef>
              <a:defRPr sz="1200">
                <a:solidFill>
                  <a:schemeClr val="tx1"/>
                </a:solidFill>
                <a:latin typeface="Arial" pitchFamily="34" charset="0"/>
                <a:ea typeface="宋体" pitchFamily="2" charset="-122"/>
              </a:defRPr>
            </a:lvl2pPr>
            <a:lvl3pPr marL="1143000" indent="-228600">
              <a:spcBef>
                <a:spcPct val="30000"/>
              </a:spcBef>
              <a:defRPr sz="1200">
                <a:solidFill>
                  <a:schemeClr val="tx1"/>
                </a:solidFill>
                <a:latin typeface="Arial" pitchFamily="34" charset="0"/>
                <a:ea typeface="宋体" pitchFamily="2" charset="-122"/>
              </a:defRPr>
            </a:lvl3pPr>
            <a:lvl4pPr marL="1600200" indent="-228600">
              <a:spcBef>
                <a:spcPct val="30000"/>
              </a:spcBef>
              <a:defRPr sz="1200">
                <a:solidFill>
                  <a:schemeClr val="tx1"/>
                </a:solidFill>
                <a:latin typeface="Arial" pitchFamily="34" charset="0"/>
                <a:ea typeface="宋体" pitchFamily="2" charset="-122"/>
              </a:defRPr>
            </a:lvl4pPr>
            <a:lvl5pPr marL="2057400" indent="-22860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algn="r" eaLnBrk="1" hangingPunct="1">
              <a:spcBef>
                <a:spcPct val="0"/>
              </a:spcBef>
            </a:pPr>
            <a:fld id="{43A8F9F2-4474-4946-AADE-5E113D8E5D80}" type="slidenum">
              <a:rPr lang="en-US" altLang="zh-CN"/>
              <a:pPr algn="r" eaLnBrk="1" hangingPunct="1">
                <a:spcBef>
                  <a:spcPct val="0"/>
                </a:spcBef>
              </a:pPr>
              <a:t>57</a:t>
            </a:fld>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575510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1371600"/>
            <a:ext cx="8153400" cy="4754563"/>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标题 1"/>
          <p:cNvSpPr>
            <a:spLocks noGrp="1"/>
          </p:cNvSpPr>
          <p:nvPr>
            <p:ph type="title" idx="10"/>
          </p:nvPr>
        </p:nvSpPr>
        <p:spPr>
          <a:xfrm>
            <a:off x="1143000" y="76200"/>
            <a:ext cx="8001000" cy="914400"/>
          </a:xfrm>
        </p:spPr>
        <p:txBody>
          <a:bodyPr/>
          <a:lstStyle/>
          <a:p>
            <a:r>
              <a:rPr lang="zh-CN" altLang="en-US" dirty="0"/>
              <a:t>单击此处编辑母版标题样式</a:t>
            </a:r>
          </a:p>
        </p:txBody>
      </p:sp>
    </p:spTree>
    <p:extLst>
      <p:ext uri="{BB962C8B-B14F-4D97-AF65-F5344CB8AC3E}">
        <p14:creationId xmlns:p14="http://schemas.microsoft.com/office/powerpoint/2010/main" val="2219268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43000" y="76200"/>
            <a:ext cx="8001000" cy="9144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2072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标题 1"/>
          <p:cNvSpPr>
            <a:spLocks noGrp="1"/>
          </p:cNvSpPr>
          <p:nvPr>
            <p:ph type="title"/>
          </p:nvPr>
        </p:nvSpPr>
        <p:spPr>
          <a:xfrm>
            <a:off x="1143000" y="76200"/>
            <a:ext cx="8001000" cy="914400"/>
          </a:xfrm>
        </p:spPr>
        <p:txBody>
          <a:bodyPr/>
          <a:lstStyle/>
          <a:p>
            <a:r>
              <a:rPr lang="zh-CN" altLang="en-US"/>
              <a:t>单击此处编辑母版标题样式</a:t>
            </a:r>
          </a:p>
        </p:txBody>
      </p:sp>
    </p:spTree>
    <p:extLst>
      <p:ext uri="{BB962C8B-B14F-4D97-AF65-F5344CB8AC3E}">
        <p14:creationId xmlns:p14="http://schemas.microsoft.com/office/powerpoint/2010/main" val="34852435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7" name="Rectangle 7"/>
          <p:cNvSpPr>
            <a:spLocks noChangeArrowheads="1"/>
          </p:cNvSpPr>
          <p:nvPr userDrawn="1"/>
        </p:nvSpPr>
        <p:spPr bwMode="auto">
          <a:xfrm>
            <a:off x="0" y="0"/>
            <a:ext cx="9144000" cy="1066800"/>
          </a:xfrm>
          <a:prstGeom prst="rect">
            <a:avLst/>
          </a:prstGeom>
          <a:solidFill>
            <a:srgbClr val="0056AC"/>
          </a:solidFill>
          <a:ln w="9525">
            <a:solidFill>
              <a:schemeClr val="tx1"/>
            </a:solidFill>
            <a:miter lim="800000"/>
            <a:headEnd/>
            <a:tailEnd/>
          </a:ln>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endParaRPr lang="zh-CN" altLang="en-US" smtClean="0"/>
          </a:p>
        </p:txBody>
      </p:sp>
      <p:sp>
        <p:nvSpPr>
          <p:cNvPr id="1028" name="Rectangle 11"/>
          <p:cNvSpPr>
            <a:spLocks noGrp="1" noChangeArrowheads="1"/>
          </p:cNvSpPr>
          <p:nvPr>
            <p:ph type="title"/>
          </p:nvPr>
        </p:nvSpPr>
        <p:spPr bwMode="auto">
          <a:xfrm>
            <a:off x="1143000" y="76200"/>
            <a:ext cx="8001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Arial" charset="0"/>
          <a:ea typeface="黑体" pitchFamily="2" charset="-122"/>
        </a:defRPr>
      </a:lvl2pPr>
      <a:lvl3pPr algn="l" rtl="0" eaLnBrk="0" fontAlgn="base" hangingPunct="0">
        <a:spcBef>
          <a:spcPct val="0"/>
        </a:spcBef>
        <a:spcAft>
          <a:spcPct val="0"/>
        </a:spcAft>
        <a:defRPr sz="3200">
          <a:solidFill>
            <a:schemeClr val="bg1"/>
          </a:solidFill>
          <a:latin typeface="Arial" charset="0"/>
          <a:ea typeface="黑体" pitchFamily="2" charset="-122"/>
        </a:defRPr>
      </a:lvl3pPr>
      <a:lvl4pPr algn="l" rtl="0" eaLnBrk="0" fontAlgn="base" hangingPunct="0">
        <a:spcBef>
          <a:spcPct val="0"/>
        </a:spcBef>
        <a:spcAft>
          <a:spcPct val="0"/>
        </a:spcAft>
        <a:defRPr sz="3200">
          <a:solidFill>
            <a:schemeClr val="bg1"/>
          </a:solidFill>
          <a:latin typeface="Arial" charset="0"/>
          <a:ea typeface="黑体" pitchFamily="2" charset="-122"/>
        </a:defRPr>
      </a:lvl4pPr>
      <a:lvl5pPr algn="l" rtl="0" eaLnBrk="0" fontAlgn="base" hangingPunct="0">
        <a:spcBef>
          <a:spcPct val="0"/>
        </a:spcBef>
        <a:spcAft>
          <a:spcPct val="0"/>
        </a:spcAft>
        <a:defRPr sz="3200">
          <a:solidFill>
            <a:schemeClr val="bg1"/>
          </a:solidFill>
          <a:latin typeface="Arial" charset="0"/>
          <a:ea typeface="黑体" pitchFamily="2" charset="-122"/>
        </a:defRPr>
      </a:lvl5pPr>
      <a:lvl6pPr marL="457200" algn="l" rtl="0" fontAlgn="base">
        <a:spcBef>
          <a:spcPct val="0"/>
        </a:spcBef>
        <a:spcAft>
          <a:spcPct val="0"/>
        </a:spcAft>
        <a:defRPr sz="3200">
          <a:solidFill>
            <a:schemeClr val="bg1"/>
          </a:solidFill>
          <a:latin typeface="Arial" charset="0"/>
          <a:ea typeface="黑体" pitchFamily="2" charset="-122"/>
        </a:defRPr>
      </a:lvl6pPr>
      <a:lvl7pPr marL="914400" algn="l" rtl="0" fontAlgn="base">
        <a:spcBef>
          <a:spcPct val="0"/>
        </a:spcBef>
        <a:spcAft>
          <a:spcPct val="0"/>
        </a:spcAft>
        <a:defRPr sz="3200">
          <a:solidFill>
            <a:schemeClr val="bg1"/>
          </a:solidFill>
          <a:latin typeface="Arial" charset="0"/>
          <a:ea typeface="黑体" pitchFamily="2" charset="-122"/>
        </a:defRPr>
      </a:lvl7pPr>
      <a:lvl8pPr marL="1371600" algn="l" rtl="0" fontAlgn="base">
        <a:spcBef>
          <a:spcPct val="0"/>
        </a:spcBef>
        <a:spcAft>
          <a:spcPct val="0"/>
        </a:spcAft>
        <a:defRPr sz="3200">
          <a:solidFill>
            <a:schemeClr val="bg1"/>
          </a:solidFill>
          <a:latin typeface="Arial" charset="0"/>
          <a:ea typeface="黑体" pitchFamily="2" charset="-122"/>
        </a:defRPr>
      </a:lvl8pPr>
      <a:lvl9pPr marL="1828800" algn="l" rtl="0" fontAlgn="base">
        <a:spcBef>
          <a:spcPct val="0"/>
        </a:spcBef>
        <a:spcAft>
          <a:spcPct val="0"/>
        </a:spcAft>
        <a:defRPr sz="3200">
          <a:solidFill>
            <a:schemeClr val="bg1"/>
          </a:solidFill>
          <a:latin typeface="Arial" charset="0"/>
          <a:ea typeface="黑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ChangeArrowheads="1"/>
          </p:cNvSpPr>
          <p:nvPr/>
        </p:nvSpPr>
        <p:spPr bwMode="auto">
          <a:xfrm>
            <a:off x="0" y="0"/>
            <a:ext cx="9144000" cy="2133600"/>
          </a:xfrm>
          <a:prstGeom prst="rect">
            <a:avLst/>
          </a:prstGeom>
          <a:solidFill>
            <a:srgbClr val="0056AC"/>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800"/>
          </a:p>
        </p:txBody>
      </p:sp>
      <p:sp>
        <p:nvSpPr>
          <p:cNvPr id="2051" name="Rectangle 6"/>
          <p:cNvSpPr>
            <a:spLocks noGrp="1" noChangeArrowheads="1"/>
          </p:cNvSpPr>
          <p:nvPr>
            <p:ph type="title"/>
          </p:nvPr>
        </p:nvSpPr>
        <p:spPr>
          <a:xfrm>
            <a:off x="457200" y="3138488"/>
            <a:ext cx="8229600" cy="1143000"/>
          </a:xfrm>
          <a:noFill/>
        </p:spPr>
        <p:txBody>
          <a:bodyPr/>
          <a:lstStyle/>
          <a:p>
            <a:pPr algn="ctr" eaLnBrk="1" hangingPunct="1"/>
            <a:r>
              <a:rPr lang="en-US" altLang="zh-CN" sz="2800" b="1" dirty="0" smtClean="0">
                <a:solidFill>
                  <a:schemeClr val="tx1"/>
                </a:solidFill>
              </a:rPr>
              <a:t/>
            </a:r>
            <a:br>
              <a:rPr lang="en-US" altLang="zh-CN" sz="2800" b="1" dirty="0" smtClean="0">
                <a:solidFill>
                  <a:schemeClr val="tx1"/>
                </a:solidFill>
              </a:rPr>
            </a:br>
            <a:r>
              <a:rPr lang="zh-CN" altLang="en-US" sz="3600" b="1" dirty="0" smtClean="0">
                <a:solidFill>
                  <a:schemeClr val="tx1"/>
                </a:solidFill>
              </a:rPr>
              <a:t>第</a:t>
            </a:r>
            <a:r>
              <a:rPr lang="en-US" altLang="zh-CN" sz="3600" b="1" dirty="0" smtClean="0">
                <a:solidFill>
                  <a:schemeClr val="tx1"/>
                </a:solidFill>
              </a:rPr>
              <a:t>4</a:t>
            </a:r>
            <a:r>
              <a:rPr lang="zh-CN" altLang="en-US" sz="3600" b="1" dirty="0" smtClean="0">
                <a:solidFill>
                  <a:schemeClr val="tx1"/>
                </a:solidFill>
              </a:rPr>
              <a:t>章 分布式数据库</a:t>
            </a:r>
            <a:r>
              <a:rPr lang="en-US" altLang="zh-CN" sz="3600" b="1" dirty="0" smtClean="0">
                <a:solidFill>
                  <a:schemeClr val="tx1"/>
                </a:solidFill>
              </a:rPr>
              <a:t>HBase</a:t>
            </a:r>
            <a:r>
              <a:rPr lang="en-US" altLang="zh-CN" sz="2000" b="1" dirty="0" smtClean="0">
                <a:solidFill>
                  <a:schemeClr val="tx1"/>
                </a:solidFill>
              </a:rPr>
              <a:t/>
            </a:r>
            <a:br>
              <a:rPr lang="en-US" altLang="zh-CN" sz="2000" b="1" dirty="0" smtClean="0">
                <a:solidFill>
                  <a:schemeClr val="tx1"/>
                </a:solidFill>
              </a:rPr>
            </a:br>
            <a:endParaRPr lang="zh-CN" altLang="en-US" dirty="0" smtClean="0">
              <a:solidFill>
                <a:schemeClr val="tx1"/>
              </a:solidFill>
            </a:endParaRPr>
          </a:p>
        </p:txBody>
      </p:sp>
      <p:sp>
        <p:nvSpPr>
          <p:cNvPr id="2052" name="Oval 7"/>
          <p:cNvSpPr>
            <a:spLocks noChangeArrowheads="1"/>
          </p:cNvSpPr>
          <p:nvPr/>
        </p:nvSpPr>
        <p:spPr bwMode="auto">
          <a:xfrm>
            <a:off x="1447800" y="304800"/>
            <a:ext cx="990600" cy="16002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800"/>
          </a:p>
        </p:txBody>
      </p:sp>
      <p:sp>
        <p:nvSpPr>
          <p:cNvPr id="2055" name="Text Box 12"/>
          <p:cNvSpPr txBox="1">
            <a:spLocks noChangeArrowheads="1"/>
          </p:cNvSpPr>
          <p:nvPr/>
        </p:nvSpPr>
        <p:spPr bwMode="auto">
          <a:xfrm>
            <a:off x="1371600" y="820127"/>
            <a:ext cx="6934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eaLnBrk="1" hangingPunct="1">
              <a:spcBef>
                <a:spcPct val="50000"/>
              </a:spcBef>
              <a:buFontTx/>
              <a:buNone/>
            </a:pPr>
            <a:r>
              <a:rPr lang="zh-CN" altLang="en-US" sz="4800" b="1" dirty="0">
                <a:solidFill>
                  <a:schemeClr val="bg1"/>
                </a:solidFill>
                <a:latin typeface="Times New Roman" pitchFamily="18" charset="0"/>
              </a:rPr>
              <a:t>大数据技术原理与应用</a:t>
            </a:r>
            <a:endParaRPr lang="en-US" altLang="zh-CN" sz="4800" dirty="0">
              <a:solidFill>
                <a:schemeClr val="bg1"/>
              </a:solidFill>
              <a:latin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zh-CN" dirty="0" smtClean="0"/>
              <a:t>4.3	HBase</a:t>
            </a:r>
            <a:r>
              <a:rPr lang="zh-CN" altLang="en-US" dirty="0" smtClean="0"/>
              <a:t>数据模型</a:t>
            </a:r>
          </a:p>
        </p:txBody>
      </p:sp>
      <p:sp>
        <p:nvSpPr>
          <p:cNvPr id="13315" name="Rectangle 3"/>
          <p:cNvSpPr>
            <a:spLocks noGrp="1" noChangeArrowheads="1"/>
          </p:cNvSpPr>
          <p:nvPr>
            <p:ph type="body" idx="1"/>
          </p:nvPr>
        </p:nvSpPr>
        <p:spPr/>
        <p:txBody>
          <a:bodyPr/>
          <a:lstStyle/>
          <a:p>
            <a:r>
              <a:rPr lang="en-US" altLang="zh-CN" sz="2400" dirty="0" smtClean="0"/>
              <a:t>4.3.1	</a:t>
            </a:r>
            <a:r>
              <a:rPr lang="zh-CN" altLang="en-US" sz="2400" smtClean="0"/>
              <a:t>数据模型概述</a:t>
            </a:r>
          </a:p>
          <a:p>
            <a:r>
              <a:rPr lang="en-US" altLang="zh-CN" sz="2400" dirty="0" smtClean="0"/>
              <a:t>4.3.2	</a:t>
            </a:r>
            <a:r>
              <a:rPr lang="zh-CN" altLang="en-US" sz="2400" smtClean="0"/>
              <a:t>数据模型相关概念</a:t>
            </a:r>
          </a:p>
          <a:p>
            <a:r>
              <a:rPr lang="en-US" altLang="zh-CN" sz="2400" dirty="0" smtClean="0"/>
              <a:t>4.3.3	</a:t>
            </a:r>
            <a:r>
              <a:rPr lang="zh-CN" altLang="en-US" sz="2400" smtClean="0"/>
              <a:t>数据坐标</a:t>
            </a:r>
          </a:p>
          <a:p>
            <a:r>
              <a:rPr lang="en-US" altLang="zh-CN" sz="2400" dirty="0" smtClean="0"/>
              <a:t>4.3.4	</a:t>
            </a:r>
            <a:r>
              <a:rPr lang="zh-CN" altLang="en-US" sz="2400" smtClean="0"/>
              <a:t>概念视图</a:t>
            </a:r>
          </a:p>
          <a:p>
            <a:r>
              <a:rPr lang="en-US" altLang="zh-CN" sz="2400" dirty="0" smtClean="0"/>
              <a:t>4.3.5	</a:t>
            </a:r>
            <a:r>
              <a:rPr lang="zh-CN" altLang="en-US" sz="2400" smtClean="0"/>
              <a:t>物理视图</a:t>
            </a:r>
          </a:p>
          <a:p>
            <a:r>
              <a:rPr lang="en-US" altLang="zh-CN" sz="2400" dirty="0" smtClean="0"/>
              <a:t>4.3.6	</a:t>
            </a:r>
            <a:r>
              <a:rPr lang="zh-CN" altLang="en-US" sz="2400" smtClean="0"/>
              <a:t>面向列的存储</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zh-CN" dirty="0" smtClean="0"/>
              <a:t>4.3.1	</a:t>
            </a:r>
            <a:r>
              <a:rPr lang="zh-CN" altLang="en-US" smtClean="0"/>
              <a:t>数据模型概述</a:t>
            </a:r>
          </a:p>
        </p:txBody>
      </p:sp>
      <p:sp>
        <p:nvSpPr>
          <p:cNvPr id="14339" name="Rectangle 3"/>
          <p:cNvSpPr>
            <a:spLocks noGrp="1" noChangeArrowheads="1"/>
          </p:cNvSpPr>
          <p:nvPr>
            <p:ph type="body" idx="1"/>
          </p:nvPr>
        </p:nvSpPr>
        <p:spPr>
          <a:xfrm>
            <a:off x="76200" y="1143000"/>
            <a:ext cx="8991600" cy="5105400"/>
          </a:xfrm>
        </p:spPr>
        <p:style>
          <a:lnRef idx="2">
            <a:schemeClr val="dk1"/>
          </a:lnRef>
          <a:fillRef idx="1">
            <a:schemeClr val="lt1"/>
          </a:fillRef>
          <a:effectRef idx="0">
            <a:schemeClr val="dk1"/>
          </a:effectRef>
          <a:fontRef idx="minor">
            <a:schemeClr val="dk1"/>
          </a:fontRef>
        </p:style>
        <p:txBody>
          <a:bodyPr/>
          <a:lstStyle/>
          <a:p>
            <a:pPr marL="0" indent="0">
              <a:lnSpc>
                <a:spcPct val="150000"/>
              </a:lnSpc>
              <a:buNone/>
            </a:pPr>
            <a:r>
              <a:rPr lang="zh-CN" altLang="en-US" sz="2000" dirty="0" smtClean="0">
                <a:latin typeface="楷体" panose="02010609060101010101" pitchFamily="49" charset="-122"/>
                <a:ea typeface="楷体" panose="02010609060101010101" pitchFamily="49" charset="-122"/>
              </a:rPr>
              <a:t>（</a:t>
            </a:r>
            <a:r>
              <a:rPr lang="en-US" altLang="zh-CN" sz="2000" dirty="0" smtClean="0">
                <a:latin typeface="楷体" panose="02010609060101010101" pitchFamily="49" charset="-122"/>
                <a:ea typeface="楷体" panose="02010609060101010101" pitchFamily="49" charset="-122"/>
              </a:rPr>
              <a:t>1</a:t>
            </a:r>
            <a:r>
              <a:rPr lang="zh-CN" altLang="en-US" sz="2000" dirty="0" smtClean="0">
                <a:latin typeface="楷体" panose="02010609060101010101" pitchFamily="49" charset="-122"/>
                <a:ea typeface="楷体" panose="02010609060101010101" pitchFamily="49" charset="-122"/>
              </a:rPr>
              <a:t>）</a:t>
            </a:r>
            <a:r>
              <a:rPr lang="en-US" altLang="zh-CN" sz="2000" dirty="0" smtClean="0">
                <a:latin typeface="楷体" panose="02010609060101010101" pitchFamily="49" charset="-122"/>
                <a:ea typeface="楷体" panose="02010609060101010101" pitchFamily="49" charset="-122"/>
              </a:rPr>
              <a:t>HBase</a:t>
            </a:r>
            <a:r>
              <a:rPr lang="zh-CN" altLang="en-US" sz="2000" dirty="0" smtClean="0">
                <a:latin typeface="楷体" panose="02010609060101010101" pitchFamily="49" charset="-122"/>
                <a:ea typeface="楷体" panose="02010609060101010101" pitchFamily="49" charset="-122"/>
              </a:rPr>
              <a:t>是一个稀疏、多维度、排序的映射表，这张表的索引是行键、列族、列限定符和时间戳</a:t>
            </a:r>
            <a:r>
              <a:rPr lang="zh-CN" altLang="en-US" sz="2000" dirty="0">
                <a:latin typeface="楷体" panose="02010609060101010101" pitchFamily="49" charset="-122"/>
                <a:ea typeface="楷体" panose="02010609060101010101" pitchFamily="49" charset="-122"/>
              </a:rPr>
              <a:t>。</a:t>
            </a:r>
            <a:endParaRPr lang="zh-CN" altLang="en-US" sz="2000" dirty="0" smtClean="0">
              <a:latin typeface="楷体" panose="02010609060101010101" pitchFamily="49" charset="-122"/>
              <a:ea typeface="楷体" panose="02010609060101010101" pitchFamily="49" charset="-122"/>
            </a:endParaRPr>
          </a:p>
          <a:p>
            <a:pPr marL="0" indent="0">
              <a:lnSpc>
                <a:spcPct val="150000"/>
              </a:lnSpc>
              <a:buNone/>
            </a:pPr>
            <a:r>
              <a:rPr lang="zh-CN" altLang="en-US" sz="2000" dirty="0" smtClean="0">
                <a:latin typeface="楷体" panose="02010609060101010101" pitchFamily="49" charset="-122"/>
                <a:ea typeface="楷体" panose="02010609060101010101" pitchFamily="49" charset="-122"/>
              </a:rPr>
              <a:t>（</a:t>
            </a:r>
            <a:r>
              <a:rPr lang="en-US" altLang="zh-CN" sz="2000" dirty="0" smtClean="0">
                <a:latin typeface="楷体" panose="02010609060101010101" pitchFamily="49" charset="-122"/>
                <a:ea typeface="楷体" panose="02010609060101010101" pitchFamily="49" charset="-122"/>
              </a:rPr>
              <a:t>2</a:t>
            </a:r>
            <a:r>
              <a:rPr lang="zh-CN" altLang="en-US" sz="2000" dirty="0" smtClean="0">
                <a:latin typeface="楷体" panose="02010609060101010101" pitchFamily="49" charset="-122"/>
                <a:ea typeface="楷体" panose="02010609060101010101" pitchFamily="49" charset="-122"/>
              </a:rPr>
              <a:t>）每个值是一个未经解释的字符串，没有数据类型。</a:t>
            </a:r>
          </a:p>
          <a:p>
            <a:pPr marL="0" indent="0">
              <a:lnSpc>
                <a:spcPct val="150000"/>
              </a:lnSpc>
              <a:buNone/>
            </a:pPr>
            <a:r>
              <a:rPr lang="zh-CN" altLang="en-US" sz="2000" dirty="0" smtClean="0">
                <a:latin typeface="楷体" panose="02010609060101010101" pitchFamily="49" charset="-122"/>
                <a:ea typeface="楷体" panose="02010609060101010101" pitchFamily="49" charset="-122"/>
              </a:rPr>
              <a:t>（</a:t>
            </a:r>
            <a:r>
              <a:rPr lang="en-US" altLang="zh-CN" sz="2000" dirty="0" smtClean="0">
                <a:latin typeface="楷体" panose="02010609060101010101" pitchFamily="49" charset="-122"/>
                <a:ea typeface="楷体" panose="02010609060101010101" pitchFamily="49" charset="-122"/>
              </a:rPr>
              <a:t>3</a:t>
            </a:r>
            <a:r>
              <a:rPr lang="zh-CN" altLang="en-US" sz="2000" dirty="0" smtClean="0">
                <a:latin typeface="楷体" panose="02010609060101010101" pitchFamily="49" charset="-122"/>
                <a:ea typeface="楷体" panose="02010609060101010101" pitchFamily="49" charset="-122"/>
              </a:rPr>
              <a:t>）用户在表中存储数据，每一行都有一个可排序的行键和任意多的列。</a:t>
            </a:r>
          </a:p>
          <a:p>
            <a:pPr marL="0" indent="0">
              <a:lnSpc>
                <a:spcPct val="150000"/>
              </a:lnSpc>
              <a:buNone/>
            </a:pPr>
            <a:r>
              <a:rPr lang="zh-CN" altLang="en-US" sz="2000" dirty="0" smtClean="0">
                <a:latin typeface="楷体" panose="02010609060101010101" pitchFamily="49" charset="-122"/>
                <a:ea typeface="楷体" panose="02010609060101010101" pitchFamily="49" charset="-122"/>
              </a:rPr>
              <a:t>（</a:t>
            </a:r>
            <a:r>
              <a:rPr lang="en-US" altLang="zh-CN" sz="2000" dirty="0" smtClean="0">
                <a:latin typeface="楷体" panose="02010609060101010101" pitchFamily="49" charset="-122"/>
                <a:ea typeface="楷体" panose="02010609060101010101" pitchFamily="49" charset="-122"/>
              </a:rPr>
              <a:t>4</a:t>
            </a:r>
            <a:r>
              <a:rPr lang="zh-CN" altLang="en-US" sz="2000" dirty="0" smtClean="0">
                <a:latin typeface="楷体" panose="02010609060101010101" pitchFamily="49" charset="-122"/>
                <a:ea typeface="楷体" panose="02010609060101010101" pitchFamily="49" charset="-122"/>
              </a:rPr>
              <a:t>）表在水平方向由一个或者多个列族组成，一个列族中可以包含任意多个列，同一个列族里面的数据存储在一起</a:t>
            </a:r>
          </a:p>
          <a:p>
            <a:pPr marL="0" indent="0">
              <a:lnSpc>
                <a:spcPct val="150000"/>
              </a:lnSpc>
              <a:buNone/>
            </a:pPr>
            <a:r>
              <a:rPr lang="zh-CN" altLang="en-US" sz="2000" dirty="0" smtClean="0">
                <a:latin typeface="楷体" panose="02010609060101010101" pitchFamily="49" charset="-122"/>
                <a:ea typeface="楷体" panose="02010609060101010101" pitchFamily="49" charset="-122"/>
              </a:rPr>
              <a:t>（</a:t>
            </a:r>
            <a:r>
              <a:rPr lang="en-US" altLang="zh-CN" sz="2000" dirty="0" smtClean="0">
                <a:latin typeface="楷体" panose="02010609060101010101" pitchFamily="49" charset="-122"/>
                <a:ea typeface="楷体" panose="02010609060101010101" pitchFamily="49" charset="-122"/>
              </a:rPr>
              <a:t>5</a:t>
            </a:r>
            <a:r>
              <a:rPr lang="zh-CN" altLang="en-US" sz="2000" dirty="0" smtClean="0">
                <a:latin typeface="楷体" panose="02010609060101010101" pitchFamily="49" charset="-122"/>
                <a:ea typeface="楷体" panose="02010609060101010101" pitchFamily="49" charset="-122"/>
              </a:rPr>
              <a:t>）列族支持动态扩展，可以很轻松地添加一个列族或列，无需预先定义列的数量以及类型，所有列均以字符串形式存储，用户需要自行进行数据类型转换</a:t>
            </a:r>
          </a:p>
          <a:p>
            <a:pPr marL="0" indent="0">
              <a:lnSpc>
                <a:spcPct val="150000"/>
              </a:lnSpc>
              <a:buNone/>
            </a:pPr>
            <a:r>
              <a:rPr lang="zh-CN" altLang="en-US" sz="2000" dirty="0" smtClean="0">
                <a:latin typeface="楷体" panose="02010609060101010101" pitchFamily="49" charset="-122"/>
                <a:ea typeface="楷体" panose="02010609060101010101" pitchFamily="49" charset="-122"/>
              </a:rPr>
              <a:t>（</a:t>
            </a:r>
            <a:r>
              <a:rPr lang="en-US" altLang="zh-CN" sz="2000" dirty="0" smtClean="0">
                <a:latin typeface="楷体" panose="02010609060101010101" pitchFamily="49" charset="-122"/>
                <a:ea typeface="楷体" panose="02010609060101010101" pitchFamily="49" charset="-122"/>
              </a:rPr>
              <a:t>6</a:t>
            </a:r>
            <a:r>
              <a:rPr lang="zh-CN" altLang="en-US" sz="2000" dirty="0" smtClean="0">
                <a:latin typeface="楷体" panose="02010609060101010101" pitchFamily="49" charset="-122"/>
                <a:ea typeface="楷体" panose="02010609060101010101" pitchFamily="49" charset="-122"/>
              </a:rPr>
              <a:t>）</a:t>
            </a:r>
            <a:r>
              <a:rPr lang="en-US" altLang="zh-CN" sz="2000" dirty="0" smtClean="0">
                <a:latin typeface="楷体" panose="02010609060101010101" pitchFamily="49" charset="-122"/>
                <a:ea typeface="楷体" panose="02010609060101010101" pitchFamily="49" charset="-122"/>
              </a:rPr>
              <a:t>HBase</a:t>
            </a:r>
            <a:r>
              <a:rPr lang="zh-CN" altLang="en-US" sz="2000" dirty="0" smtClean="0">
                <a:latin typeface="楷体" panose="02010609060101010101" pitchFamily="49" charset="-122"/>
                <a:ea typeface="楷体" panose="02010609060101010101" pitchFamily="49" charset="-122"/>
              </a:rPr>
              <a:t>中执行更新操作时，并不会删除数据旧的版本，而是生成一个新的版本，旧有的版本仍然保留（这是和</a:t>
            </a:r>
            <a:r>
              <a:rPr lang="en-US" altLang="zh-CN" sz="2000" dirty="0" smtClean="0">
                <a:latin typeface="楷体" panose="02010609060101010101" pitchFamily="49" charset="-122"/>
                <a:ea typeface="楷体" panose="02010609060101010101" pitchFamily="49" charset="-122"/>
              </a:rPr>
              <a:t>HDFS</a:t>
            </a:r>
            <a:r>
              <a:rPr lang="zh-CN" altLang="en-US" sz="2000" dirty="0" smtClean="0">
                <a:latin typeface="楷体" panose="02010609060101010101" pitchFamily="49" charset="-122"/>
                <a:ea typeface="楷体" panose="02010609060101010101" pitchFamily="49" charset="-122"/>
              </a:rPr>
              <a:t>只允许追加不允许修改的特性相关）</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zh-CN" dirty="0" smtClean="0"/>
              <a:t>4.3.2	</a:t>
            </a:r>
            <a:r>
              <a:rPr lang="zh-CN" altLang="en-US" smtClean="0"/>
              <a:t>数据模型相关概念</a:t>
            </a:r>
          </a:p>
        </p:txBody>
      </p:sp>
      <p:sp>
        <p:nvSpPr>
          <p:cNvPr id="15363" name="Rectangle 3"/>
          <p:cNvSpPr>
            <a:spLocks noGrp="1" noChangeArrowheads="1"/>
          </p:cNvSpPr>
          <p:nvPr>
            <p:ph type="body" idx="1"/>
          </p:nvPr>
        </p:nvSpPr>
        <p:spPr>
          <a:xfrm>
            <a:off x="152400" y="1371600"/>
            <a:ext cx="4034413" cy="5257800"/>
          </a:xfrm>
        </p:spPr>
        <p:style>
          <a:lnRef idx="2">
            <a:schemeClr val="accent4"/>
          </a:lnRef>
          <a:fillRef idx="1">
            <a:schemeClr val="lt1"/>
          </a:fillRef>
          <a:effectRef idx="0">
            <a:schemeClr val="accent4"/>
          </a:effectRef>
          <a:fontRef idx="minor">
            <a:schemeClr val="dk1"/>
          </a:fontRef>
        </p:style>
        <p:txBody>
          <a:bodyPr/>
          <a:lstStyle/>
          <a:p>
            <a:pPr marL="0" indent="0">
              <a:lnSpc>
                <a:spcPct val="90000"/>
              </a:lnSpc>
              <a:buNone/>
            </a:pPr>
            <a:r>
              <a:rPr lang="zh-CN" altLang="en-US" sz="1800" dirty="0" smtClean="0">
                <a:latin typeface="楷体" panose="02010609060101010101" pitchFamily="49" charset="-122"/>
                <a:ea typeface="楷体" panose="02010609060101010101" pitchFamily="49" charset="-122"/>
              </a:rPr>
              <a:t>（</a:t>
            </a:r>
            <a:r>
              <a:rPr lang="en-US" altLang="zh-CN" sz="1800" dirty="0" smtClean="0">
                <a:latin typeface="楷体" panose="02010609060101010101" pitchFamily="49" charset="-122"/>
                <a:ea typeface="楷体" panose="02010609060101010101" pitchFamily="49" charset="-122"/>
              </a:rPr>
              <a:t>1</a:t>
            </a:r>
            <a:r>
              <a:rPr lang="zh-CN" altLang="en-US" sz="1800" dirty="0" smtClean="0">
                <a:latin typeface="楷体" panose="02010609060101010101" pitchFamily="49" charset="-122"/>
                <a:ea typeface="楷体" panose="02010609060101010101" pitchFamily="49" charset="-122"/>
              </a:rPr>
              <a:t>）表：</a:t>
            </a:r>
            <a:r>
              <a:rPr lang="en-US" altLang="zh-CN" sz="1800" dirty="0" smtClean="0">
                <a:latin typeface="楷体" panose="02010609060101010101" pitchFamily="49" charset="-122"/>
                <a:ea typeface="楷体" panose="02010609060101010101" pitchFamily="49" charset="-122"/>
              </a:rPr>
              <a:t>HBase</a:t>
            </a:r>
            <a:r>
              <a:rPr lang="zh-CN" altLang="en-US" sz="1800" dirty="0" smtClean="0">
                <a:latin typeface="楷体" panose="02010609060101010101" pitchFamily="49" charset="-122"/>
                <a:ea typeface="楷体" panose="02010609060101010101" pitchFamily="49" charset="-122"/>
              </a:rPr>
              <a:t>采用表来组织数据，表由行和列组成，列划分为若干个列族</a:t>
            </a:r>
          </a:p>
          <a:p>
            <a:pPr marL="0" indent="0">
              <a:lnSpc>
                <a:spcPct val="90000"/>
              </a:lnSpc>
              <a:buNone/>
            </a:pPr>
            <a:r>
              <a:rPr lang="zh-CN" altLang="en-US" sz="1800" dirty="0" smtClean="0">
                <a:latin typeface="楷体" panose="02010609060101010101" pitchFamily="49" charset="-122"/>
                <a:ea typeface="楷体" panose="02010609060101010101" pitchFamily="49" charset="-122"/>
              </a:rPr>
              <a:t>（</a:t>
            </a:r>
            <a:r>
              <a:rPr lang="en-US" altLang="zh-CN" sz="1800" dirty="0" smtClean="0">
                <a:latin typeface="楷体" panose="02010609060101010101" pitchFamily="49" charset="-122"/>
                <a:ea typeface="楷体" panose="02010609060101010101" pitchFamily="49" charset="-122"/>
              </a:rPr>
              <a:t>2</a:t>
            </a:r>
            <a:r>
              <a:rPr lang="zh-CN" altLang="en-US" sz="1800" dirty="0" smtClean="0">
                <a:latin typeface="楷体" panose="02010609060101010101" pitchFamily="49" charset="-122"/>
                <a:ea typeface="楷体" panose="02010609060101010101" pitchFamily="49" charset="-122"/>
              </a:rPr>
              <a:t>）行：每个</a:t>
            </a:r>
            <a:r>
              <a:rPr lang="en-US" altLang="zh-CN" sz="1800" dirty="0" smtClean="0">
                <a:latin typeface="楷体" panose="02010609060101010101" pitchFamily="49" charset="-122"/>
                <a:ea typeface="楷体" panose="02010609060101010101" pitchFamily="49" charset="-122"/>
              </a:rPr>
              <a:t>HBase</a:t>
            </a:r>
            <a:r>
              <a:rPr lang="zh-CN" altLang="en-US" sz="1800" dirty="0" smtClean="0">
                <a:latin typeface="楷体" panose="02010609060101010101" pitchFamily="49" charset="-122"/>
                <a:ea typeface="楷体" panose="02010609060101010101" pitchFamily="49" charset="-122"/>
              </a:rPr>
              <a:t>表都由若干行组成，每个行由行键（</a:t>
            </a:r>
            <a:r>
              <a:rPr lang="en-US" altLang="zh-CN" sz="1800" dirty="0" smtClean="0">
                <a:latin typeface="楷体" panose="02010609060101010101" pitchFamily="49" charset="-122"/>
                <a:ea typeface="楷体" panose="02010609060101010101" pitchFamily="49" charset="-122"/>
              </a:rPr>
              <a:t>row key</a:t>
            </a:r>
            <a:r>
              <a:rPr lang="zh-CN" altLang="en-US" sz="1800" dirty="0" smtClean="0">
                <a:latin typeface="楷体" panose="02010609060101010101" pitchFamily="49" charset="-122"/>
                <a:ea typeface="楷体" panose="02010609060101010101" pitchFamily="49" charset="-122"/>
              </a:rPr>
              <a:t>）来标识</a:t>
            </a:r>
          </a:p>
          <a:p>
            <a:pPr marL="0" indent="0">
              <a:lnSpc>
                <a:spcPct val="90000"/>
              </a:lnSpc>
              <a:buNone/>
            </a:pPr>
            <a:r>
              <a:rPr lang="zh-CN" altLang="en-US" sz="1800" dirty="0" smtClean="0">
                <a:latin typeface="楷体" panose="02010609060101010101" pitchFamily="49" charset="-122"/>
                <a:ea typeface="楷体" panose="02010609060101010101" pitchFamily="49" charset="-122"/>
              </a:rPr>
              <a:t>（</a:t>
            </a:r>
            <a:r>
              <a:rPr lang="en-US" altLang="zh-CN" sz="1800" dirty="0" smtClean="0">
                <a:latin typeface="楷体" panose="02010609060101010101" pitchFamily="49" charset="-122"/>
                <a:ea typeface="楷体" panose="02010609060101010101" pitchFamily="49" charset="-122"/>
              </a:rPr>
              <a:t>3</a:t>
            </a:r>
            <a:r>
              <a:rPr lang="zh-CN" altLang="en-US" sz="1800" dirty="0" smtClean="0">
                <a:latin typeface="楷体" panose="02010609060101010101" pitchFamily="49" charset="-122"/>
                <a:ea typeface="楷体" panose="02010609060101010101" pitchFamily="49" charset="-122"/>
              </a:rPr>
              <a:t>）列族：一个</a:t>
            </a:r>
            <a:r>
              <a:rPr lang="en-US" altLang="zh-CN" sz="1800" dirty="0" smtClean="0">
                <a:latin typeface="楷体" panose="02010609060101010101" pitchFamily="49" charset="-122"/>
                <a:ea typeface="楷体" panose="02010609060101010101" pitchFamily="49" charset="-122"/>
              </a:rPr>
              <a:t>HBase</a:t>
            </a:r>
            <a:r>
              <a:rPr lang="zh-CN" altLang="en-US" sz="1800" dirty="0" smtClean="0">
                <a:latin typeface="楷体" panose="02010609060101010101" pitchFamily="49" charset="-122"/>
                <a:ea typeface="楷体" panose="02010609060101010101" pitchFamily="49" charset="-122"/>
              </a:rPr>
              <a:t>表被分组成许多“列族”（</a:t>
            </a:r>
            <a:r>
              <a:rPr lang="en-US" altLang="zh-CN" sz="1800" dirty="0" smtClean="0">
                <a:latin typeface="楷体" panose="02010609060101010101" pitchFamily="49" charset="-122"/>
                <a:ea typeface="楷体" panose="02010609060101010101" pitchFamily="49" charset="-122"/>
              </a:rPr>
              <a:t>Column Family</a:t>
            </a:r>
            <a:r>
              <a:rPr lang="zh-CN" altLang="en-US" sz="1800" dirty="0" smtClean="0">
                <a:latin typeface="楷体" panose="02010609060101010101" pitchFamily="49" charset="-122"/>
                <a:ea typeface="楷体" panose="02010609060101010101" pitchFamily="49" charset="-122"/>
              </a:rPr>
              <a:t>）的集合，它是基本的访问控制单元</a:t>
            </a:r>
          </a:p>
          <a:p>
            <a:pPr marL="0" indent="0">
              <a:lnSpc>
                <a:spcPct val="90000"/>
              </a:lnSpc>
              <a:buNone/>
            </a:pPr>
            <a:r>
              <a:rPr lang="zh-CN" altLang="en-US" sz="1800" dirty="0" smtClean="0">
                <a:latin typeface="楷体" panose="02010609060101010101" pitchFamily="49" charset="-122"/>
                <a:ea typeface="楷体" panose="02010609060101010101" pitchFamily="49" charset="-122"/>
              </a:rPr>
              <a:t>（</a:t>
            </a:r>
            <a:r>
              <a:rPr lang="en-US" altLang="zh-CN" sz="1800" dirty="0" smtClean="0">
                <a:latin typeface="楷体" panose="02010609060101010101" pitchFamily="49" charset="-122"/>
                <a:ea typeface="楷体" panose="02010609060101010101" pitchFamily="49" charset="-122"/>
              </a:rPr>
              <a:t>4</a:t>
            </a:r>
            <a:r>
              <a:rPr lang="zh-CN" altLang="en-US" sz="1800" dirty="0" smtClean="0">
                <a:latin typeface="楷体" panose="02010609060101010101" pitchFamily="49" charset="-122"/>
                <a:ea typeface="楷体" panose="02010609060101010101" pitchFamily="49" charset="-122"/>
              </a:rPr>
              <a:t>）列限定符：列族里的数据通过列限定符（或列）来定位</a:t>
            </a:r>
          </a:p>
          <a:p>
            <a:pPr marL="0" indent="0">
              <a:lnSpc>
                <a:spcPct val="90000"/>
              </a:lnSpc>
              <a:buNone/>
            </a:pPr>
            <a:r>
              <a:rPr lang="zh-CN" altLang="en-US" sz="1800" dirty="0" smtClean="0">
                <a:latin typeface="楷体" panose="02010609060101010101" pitchFamily="49" charset="-122"/>
                <a:ea typeface="楷体" panose="02010609060101010101" pitchFamily="49" charset="-122"/>
              </a:rPr>
              <a:t>（</a:t>
            </a:r>
            <a:r>
              <a:rPr lang="en-US" altLang="zh-CN" sz="1800" dirty="0" smtClean="0">
                <a:latin typeface="楷体" panose="02010609060101010101" pitchFamily="49" charset="-122"/>
                <a:ea typeface="楷体" panose="02010609060101010101" pitchFamily="49" charset="-122"/>
              </a:rPr>
              <a:t>5</a:t>
            </a:r>
            <a:r>
              <a:rPr lang="zh-CN" altLang="en-US" sz="1800" dirty="0" smtClean="0">
                <a:latin typeface="楷体" panose="02010609060101010101" pitchFamily="49" charset="-122"/>
                <a:ea typeface="楷体" panose="02010609060101010101" pitchFamily="49" charset="-122"/>
              </a:rPr>
              <a:t>）单元格：在</a:t>
            </a:r>
            <a:r>
              <a:rPr lang="en-US" altLang="zh-CN" sz="1800" dirty="0" smtClean="0">
                <a:latin typeface="楷体" panose="02010609060101010101" pitchFamily="49" charset="-122"/>
                <a:ea typeface="楷体" panose="02010609060101010101" pitchFamily="49" charset="-122"/>
              </a:rPr>
              <a:t>HBase</a:t>
            </a:r>
            <a:r>
              <a:rPr lang="zh-CN" altLang="en-US" sz="1800" dirty="0" smtClean="0">
                <a:latin typeface="楷体" panose="02010609060101010101" pitchFamily="49" charset="-122"/>
                <a:ea typeface="楷体" panose="02010609060101010101" pitchFamily="49" charset="-122"/>
              </a:rPr>
              <a:t>表中，通过行、列族和列限定符确定一个“单元格” ，单元格中存储的数据没有数据类型，总被视为字节数组</a:t>
            </a:r>
            <a:r>
              <a:rPr lang="en-US" altLang="zh-CN" sz="1800" dirty="0" smtClean="0">
                <a:latin typeface="楷体" panose="02010609060101010101" pitchFamily="49" charset="-122"/>
                <a:ea typeface="楷体" panose="02010609060101010101" pitchFamily="49" charset="-122"/>
              </a:rPr>
              <a:t>byte[]</a:t>
            </a:r>
          </a:p>
          <a:p>
            <a:pPr marL="0" indent="0">
              <a:lnSpc>
                <a:spcPct val="90000"/>
              </a:lnSpc>
              <a:buNone/>
            </a:pPr>
            <a:r>
              <a:rPr lang="zh-CN" altLang="en-US" sz="1800" dirty="0" smtClean="0">
                <a:latin typeface="楷体" panose="02010609060101010101" pitchFamily="49" charset="-122"/>
                <a:ea typeface="楷体" panose="02010609060101010101" pitchFamily="49" charset="-122"/>
              </a:rPr>
              <a:t>（</a:t>
            </a:r>
            <a:r>
              <a:rPr lang="en-US" altLang="zh-CN" sz="1800" dirty="0" smtClean="0">
                <a:latin typeface="楷体" panose="02010609060101010101" pitchFamily="49" charset="-122"/>
                <a:ea typeface="楷体" panose="02010609060101010101" pitchFamily="49" charset="-122"/>
              </a:rPr>
              <a:t>5</a:t>
            </a:r>
            <a:r>
              <a:rPr lang="zh-CN" altLang="en-US" sz="1800" dirty="0" smtClean="0">
                <a:latin typeface="楷体" panose="02010609060101010101" pitchFamily="49" charset="-122"/>
                <a:ea typeface="楷体" panose="02010609060101010101" pitchFamily="49" charset="-122"/>
              </a:rPr>
              <a:t>）时间戳：每个单元格都保存着同一份数据的多个版本，这些版本采用时间戳进行索引</a:t>
            </a:r>
          </a:p>
        </p:txBody>
      </p:sp>
      <p:pic>
        <p:nvPicPr>
          <p:cNvPr id="153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2209800"/>
            <a:ext cx="4876800" cy="321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zh-CN" dirty="0" smtClean="0"/>
              <a:t>4.3.3	</a:t>
            </a:r>
            <a:r>
              <a:rPr lang="zh-CN" altLang="en-US" smtClean="0"/>
              <a:t>数据坐标</a:t>
            </a:r>
          </a:p>
        </p:txBody>
      </p:sp>
      <p:sp>
        <p:nvSpPr>
          <p:cNvPr id="16387" name="Rectangle 3"/>
          <p:cNvSpPr>
            <a:spLocks noGrp="1" noChangeArrowheads="1"/>
          </p:cNvSpPr>
          <p:nvPr>
            <p:ph type="body" sz="half" idx="1"/>
          </p:nvPr>
        </p:nvSpPr>
        <p:spPr>
          <a:xfrm>
            <a:off x="457200" y="1143000"/>
            <a:ext cx="8153400" cy="609600"/>
          </a:xfrm>
        </p:spPr>
        <p:txBody>
          <a:bodyPr/>
          <a:lstStyle/>
          <a:p>
            <a:pPr marL="0" indent="0">
              <a:buNone/>
            </a:pPr>
            <a:r>
              <a:rPr lang="en-US" altLang="zh-CN" sz="1800" dirty="0" smtClean="0"/>
              <a:t>HBase</a:t>
            </a:r>
            <a:r>
              <a:rPr lang="zh-CN" altLang="en-US" sz="1800" dirty="0" smtClean="0"/>
              <a:t>中需要根据行键、列族、列限定符和时间戳来确定一个单元格，因此，可以视为一个“四维坐标”，即</a:t>
            </a:r>
            <a:r>
              <a:rPr lang="en-US" altLang="zh-CN" sz="1800" dirty="0" smtClean="0"/>
              <a:t>[</a:t>
            </a:r>
            <a:r>
              <a:rPr lang="zh-CN" altLang="en-US" sz="1800" dirty="0" smtClean="0"/>
              <a:t>行键</a:t>
            </a:r>
            <a:r>
              <a:rPr lang="en-US" altLang="zh-CN" sz="1800" dirty="0" smtClean="0"/>
              <a:t>, </a:t>
            </a:r>
            <a:r>
              <a:rPr lang="zh-CN" altLang="en-US" sz="1800" dirty="0" smtClean="0"/>
              <a:t>列族</a:t>
            </a:r>
            <a:r>
              <a:rPr lang="en-US" altLang="zh-CN" sz="1800" dirty="0" smtClean="0"/>
              <a:t>, </a:t>
            </a:r>
            <a:r>
              <a:rPr lang="zh-CN" altLang="en-US" sz="1800" dirty="0" smtClean="0"/>
              <a:t>列限定符</a:t>
            </a:r>
            <a:r>
              <a:rPr lang="en-US" altLang="zh-CN" sz="1800" dirty="0" smtClean="0"/>
              <a:t>, </a:t>
            </a:r>
            <a:r>
              <a:rPr lang="zh-CN" altLang="en-US" sz="1800" dirty="0" smtClean="0"/>
              <a:t>时间戳</a:t>
            </a:r>
            <a:r>
              <a:rPr lang="en-US" altLang="zh-CN" sz="1800" dirty="0" smtClean="0"/>
              <a:t>]</a:t>
            </a:r>
            <a:endParaRPr lang="zh-CN" altLang="en-US" sz="1800" dirty="0" smtClean="0"/>
          </a:p>
        </p:txBody>
      </p:sp>
      <p:graphicFrame>
        <p:nvGraphicFramePr>
          <p:cNvPr id="20525" name="Group 45"/>
          <p:cNvGraphicFramePr>
            <a:graphicFrameLocks noGrp="1"/>
          </p:cNvGraphicFramePr>
          <p:nvPr>
            <p:ph sz="half" idx="2"/>
          </p:nvPr>
        </p:nvGraphicFramePr>
        <p:xfrm>
          <a:off x="533400" y="1905000"/>
          <a:ext cx="8077200" cy="1474789"/>
        </p:xfrm>
        <a:graphic>
          <a:graphicData uri="http://schemas.openxmlformats.org/drawingml/2006/table">
            <a:tbl>
              <a:tblPr/>
              <a:tblGrid>
                <a:gridCol w="5219700"/>
                <a:gridCol w="2857500"/>
              </a:tblGrid>
              <a:tr h="424046">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键</a:t>
                      </a:r>
                      <a:endParaRPr kumimoji="0" lang="zh-CN" altLang="en-US" sz="2000" b="0" i="0" u="none" strike="noStrike" cap="none" normalizeH="0" baseline="0" dirty="0">
                        <a:ln>
                          <a:noFill/>
                        </a:ln>
                        <a:solidFill>
                          <a:schemeClr val="tx1"/>
                        </a:solidFill>
                        <a:effectLst/>
                        <a:latin typeface="Arial" pitchFamily="34" charset="0"/>
                        <a:ea typeface="宋体" pitchFamily="2" charset="-122"/>
                      </a:endParaRPr>
                    </a:p>
                  </a:txBody>
                  <a:tcPr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值</a:t>
                      </a:r>
                      <a:endParaRPr kumimoji="0" lang="zh-CN" altLang="en-US" sz="2000" b="0" i="0" u="none" strike="noStrike" cap="none" normalizeH="0" baseline="0">
                        <a:ln>
                          <a:noFill/>
                        </a:ln>
                        <a:solidFill>
                          <a:schemeClr val="tx1"/>
                        </a:solidFill>
                        <a:effectLst/>
                        <a:latin typeface="Arial" pitchFamily="34" charset="0"/>
                        <a:ea typeface="宋体" pitchFamily="2" charset="-122"/>
                      </a:endParaRPr>
                    </a:p>
                  </a:txBody>
                  <a:tcPr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411">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fr-FR"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fr-FR" altLang="zh-CN" sz="2000" b="0" i="0" u="none" strike="noStrike" cap="none" normalizeH="0" baseline="0">
                          <a:ln>
                            <a:noFill/>
                          </a:ln>
                          <a:solidFill>
                            <a:schemeClr val="tx1"/>
                          </a:solidFill>
                          <a:effectLst/>
                          <a:latin typeface="Arial"/>
                          <a:ea typeface="宋体" pitchFamily="2" charset="-122"/>
                          <a:cs typeface="Times New Roman" pitchFamily="18" charset="0"/>
                        </a:rPr>
                        <a:t>“</a:t>
                      </a:r>
                      <a:r>
                        <a:rPr kumimoji="0" lang="fr-FR"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201505003</a:t>
                      </a:r>
                      <a:r>
                        <a:rPr kumimoji="0" lang="fr-FR" altLang="zh-CN" sz="2000" b="0" i="0" u="none" strike="noStrike" cap="none" normalizeH="0" baseline="0">
                          <a:ln>
                            <a:noFill/>
                          </a:ln>
                          <a:solidFill>
                            <a:schemeClr val="tx1"/>
                          </a:solidFill>
                          <a:effectLst/>
                          <a:latin typeface="Arial"/>
                          <a:ea typeface="宋体" pitchFamily="2" charset="-122"/>
                          <a:cs typeface="Times New Roman" pitchFamily="18" charset="0"/>
                        </a:rPr>
                        <a:t>”</a:t>
                      </a:r>
                      <a:r>
                        <a:rPr kumimoji="0" lang="fr-FR"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r>
                        <a:rPr kumimoji="0" lang="fr-FR" altLang="zh-CN" sz="2000" b="0" i="0" u="none" strike="noStrike" cap="none" normalizeH="0" baseline="0">
                          <a:ln>
                            <a:noFill/>
                          </a:ln>
                          <a:solidFill>
                            <a:schemeClr val="tx1"/>
                          </a:solidFill>
                          <a:effectLst/>
                          <a:latin typeface="Arial"/>
                          <a:ea typeface="宋体" pitchFamily="2" charset="-122"/>
                          <a:cs typeface="Times New Roman" pitchFamily="18" charset="0"/>
                        </a:rPr>
                        <a:t>“</a:t>
                      </a:r>
                      <a:r>
                        <a:rPr kumimoji="0" lang="fr-FR"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Info</a:t>
                      </a:r>
                      <a:r>
                        <a:rPr kumimoji="0" lang="fr-FR" altLang="zh-CN" sz="2000" b="0" i="0" u="none" strike="noStrike" cap="none" normalizeH="0" baseline="0">
                          <a:ln>
                            <a:noFill/>
                          </a:ln>
                          <a:solidFill>
                            <a:schemeClr val="tx1"/>
                          </a:solidFill>
                          <a:effectLst/>
                          <a:latin typeface="Arial"/>
                          <a:ea typeface="宋体" pitchFamily="2" charset="-122"/>
                          <a:cs typeface="Times New Roman" pitchFamily="18" charset="0"/>
                        </a:rPr>
                        <a:t>”</a:t>
                      </a:r>
                      <a:r>
                        <a:rPr kumimoji="0" lang="fr-FR"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r>
                        <a:rPr kumimoji="0" lang="fr-FR" altLang="zh-CN" sz="2000" b="0" i="0" u="none" strike="noStrike" cap="none" normalizeH="0" baseline="0">
                          <a:ln>
                            <a:noFill/>
                          </a:ln>
                          <a:solidFill>
                            <a:schemeClr val="tx1"/>
                          </a:solidFill>
                          <a:effectLst/>
                          <a:latin typeface="Arial"/>
                          <a:ea typeface="宋体" pitchFamily="2" charset="-122"/>
                          <a:cs typeface="Times New Roman" pitchFamily="18" charset="0"/>
                        </a:rPr>
                        <a:t>“</a:t>
                      </a:r>
                      <a:r>
                        <a:rPr kumimoji="0" lang="fr-FR"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email</a:t>
                      </a:r>
                      <a:r>
                        <a:rPr kumimoji="0" lang="fr-FR" altLang="zh-CN" sz="2000" b="0" i="0" u="none" strike="noStrike" cap="none" normalizeH="0" baseline="0">
                          <a:ln>
                            <a:noFill/>
                          </a:ln>
                          <a:solidFill>
                            <a:schemeClr val="tx1"/>
                          </a:solidFill>
                          <a:effectLst/>
                          <a:latin typeface="Arial"/>
                          <a:ea typeface="宋体" pitchFamily="2" charset="-122"/>
                          <a:cs typeface="Times New Roman" pitchFamily="18" charset="0"/>
                        </a:rPr>
                        <a:t>”</a:t>
                      </a:r>
                      <a:r>
                        <a:rPr kumimoji="0" lang="fr-FR"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 1174184619081]</a:t>
                      </a:r>
                      <a:endParaRPr kumimoji="0" lang="fr-FR" altLang="zh-CN" sz="2000" b="0" i="0" u="none" strike="noStrike" cap="none" normalizeH="0" baseline="0">
                        <a:ln>
                          <a:noFill/>
                        </a:ln>
                        <a:solidFill>
                          <a:schemeClr val="tx1"/>
                        </a:solidFill>
                        <a:effectLst/>
                        <a:latin typeface="Arial" pitchFamily="34" charset="0"/>
                        <a:ea typeface="宋体" pitchFamily="2" charset="-122"/>
                      </a:endParaRPr>
                    </a:p>
                  </a:txBody>
                  <a:tcPr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fr-FR" sz="2000" b="0" i="0" u="none" strike="noStrike" cap="none" normalizeH="0" baseline="0">
                          <a:ln>
                            <a:noFill/>
                          </a:ln>
                          <a:solidFill>
                            <a:schemeClr val="tx1"/>
                          </a:solidFill>
                          <a:effectLst/>
                          <a:latin typeface="Arial"/>
                          <a:ea typeface="宋体" pitchFamily="2" charset="-122"/>
                          <a:cs typeface="Times New Roman" pitchFamily="18" charset="0"/>
                        </a:rPr>
                        <a:t>“</a:t>
                      </a:r>
                      <a:r>
                        <a:rPr kumimoji="0" lang="fr-FR"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xie@qq.com</a:t>
                      </a:r>
                      <a:r>
                        <a:rPr kumimoji="0" lang="fr-FR" altLang="zh-CN" sz="2000" b="0" i="0" u="none" strike="noStrike" cap="none" normalizeH="0" baseline="0">
                          <a:ln>
                            <a:noFill/>
                          </a:ln>
                          <a:solidFill>
                            <a:schemeClr val="tx1"/>
                          </a:solidFill>
                          <a:effectLst/>
                          <a:latin typeface="Arial"/>
                          <a:ea typeface="宋体" pitchFamily="2" charset="-122"/>
                          <a:cs typeface="Times New Roman" pitchFamily="18" charset="0"/>
                        </a:rPr>
                        <a:t>”</a:t>
                      </a:r>
                      <a:endParaRPr kumimoji="0" lang="fr-FR" altLang="zh-CN" sz="2000" b="0" i="0" u="none" strike="noStrike" cap="none" normalizeH="0" baseline="0">
                        <a:ln>
                          <a:noFill/>
                        </a:ln>
                        <a:solidFill>
                          <a:schemeClr val="tx1"/>
                        </a:solidFill>
                        <a:effectLst/>
                        <a:latin typeface="Arial" pitchFamily="34" charset="0"/>
                        <a:ea typeface="宋体" pitchFamily="2" charset="-122"/>
                      </a:endParaRPr>
                    </a:p>
                  </a:txBody>
                  <a:tcPr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54332">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fr-FR"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fr-FR" altLang="zh-CN" sz="2000" b="0" i="0" u="none" strike="noStrike" cap="none" normalizeH="0" baseline="0">
                          <a:ln>
                            <a:noFill/>
                          </a:ln>
                          <a:solidFill>
                            <a:schemeClr val="tx1"/>
                          </a:solidFill>
                          <a:effectLst/>
                          <a:latin typeface="Arial"/>
                          <a:ea typeface="宋体" pitchFamily="2" charset="-122"/>
                          <a:cs typeface="Times New Roman" pitchFamily="18" charset="0"/>
                        </a:rPr>
                        <a:t>“</a:t>
                      </a:r>
                      <a:r>
                        <a:rPr kumimoji="0" lang="fr-FR"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201505003</a:t>
                      </a:r>
                      <a:r>
                        <a:rPr kumimoji="0" lang="fr-FR" altLang="zh-CN" sz="2000" b="0" i="0" u="none" strike="noStrike" cap="none" normalizeH="0" baseline="0">
                          <a:ln>
                            <a:noFill/>
                          </a:ln>
                          <a:solidFill>
                            <a:schemeClr val="tx1"/>
                          </a:solidFill>
                          <a:effectLst/>
                          <a:latin typeface="Arial"/>
                          <a:ea typeface="宋体" pitchFamily="2" charset="-122"/>
                          <a:cs typeface="Times New Roman" pitchFamily="18" charset="0"/>
                        </a:rPr>
                        <a:t>”</a:t>
                      </a:r>
                      <a:r>
                        <a:rPr kumimoji="0" lang="fr-FR"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r>
                        <a:rPr kumimoji="0" lang="fr-FR" altLang="zh-CN" sz="2000" b="0" i="0" u="none" strike="noStrike" cap="none" normalizeH="0" baseline="0">
                          <a:ln>
                            <a:noFill/>
                          </a:ln>
                          <a:solidFill>
                            <a:schemeClr val="tx1"/>
                          </a:solidFill>
                          <a:effectLst/>
                          <a:latin typeface="Arial"/>
                          <a:ea typeface="宋体" pitchFamily="2" charset="-122"/>
                          <a:cs typeface="Times New Roman" pitchFamily="18" charset="0"/>
                        </a:rPr>
                        <a:t>“</a:t>
                      </a:r>
                      <a:r>
                        <a:rPr kumimoji="0" lang="fr-FR"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Info</a:t>
                      </a:r>
                      <a:r>
                        <a:rPr kumimoji="0" lang="fr-FR" altLang="zh-CN" sz="2000" b="0" i="0" u="none" strike="noStrike" cap="none" normalizeH="0" baseline="0">
                          <a:ln>
                            <a:noFill/>
                          </a:ln>
                          <a:solidFill>
                            <a:schemeClr val="tx1"/>
                          </a:solidFill>
                          <a:effectLst/>
                          <a:latin typeface="Arial"/>
                          <a:ea typeface="宋体" pitchFamily="2" charset="-122"/>
                          <a:cs typeface="Times New Roman" pitchFamily="18" charset="0"/>
                        </a:rPr>
                        <a:t>”</a:t>
                      </a:r>
                      <a:r>
                        <a:rPr kumimoji="0" lang="fr-FR"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r>
                        <a:rPr kumimoji="0" lang="fr-FR" altLang="zh-CN" sz="2000" b="0" i="0" u="none" strike="noStrike" cap="none" normalizeH="0" baseline="0">
                          <a:ln>
                            <a:noFill/>
                          </a:ln>
                          <a:solidFill>
                            <a:schemeClr val="tx1"/>
                          </a:solidFill>
                          <a:effectLst/>
                          <a:latin typeface="Arial"/>
                          <a:ea typeface="宋体" pitchFamily="2" charset="-122"/>
                          <a:cs typeface="Times New Roman" pitchFamily="18" charset="0"/>
                        </a:rPr>
                        <a:t>“</a:t>
                      </a:r>
                      <a:r>
                        <a:rPr kumimoji="0" lang="fr-FR"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email</a:t>
                      </a:r>
                      <a:r>
                        <a:rPr kumimoji="0" lang="fr-FR" altLang="zh-CN" sz="2000" b="0" i="0" u="none" strike="noStrike" cap="none" normalizeH="0" baseline="0">
                          <a:ln>
                            <a:noFill/>
                          </a:ln>
                          <a:solidFill>
                            <a:schemeClr val="tx1"/>
                          </a:solidFill>
                          <a:effectLst/>
                          <a:latin typeface="Arial"/>
                          <a:ea typeface="宋体" pitchFamily="2" charset="-122"/>
                          <a:cs typeface="Times New Roman" pitchFamily="18" charset="0"/>
                        </a:rPr>
                        <a:t>”</a:t>
                      </a:r>
                      <a:r>
                        <a:rPr kumimoji="0" lang="fr-FR"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 1174184620720]</a:t>
                      </a:r>
                      <a:endParaRPr kumimoji="0" lang="fr-FR" altLang="zh-CN" sz="2000" b="0" i="0" u="none" strike="noStrike" cap="none" normalizeH="0" baseline="0">
                        <a:ln>
                          <a:noFill/>
                        </a:ln>
                        <a:solidFill>
                          <a:schemeClr val="tx1"/>
                        </a:solidFill>
                        <a:effectLst/>
                        <a:latin typeface="Arial" pitchFamily="34" charset="0"/>
                        <a:ea typeface="宋体" pitchFamily="2" charset="-122"/>
                      </a:endParaRPr>
                    </a:p>
                  </a:txBody>
                  <a:tcPr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fr-FR" sz="2000" b="0" i="0" u="none" strike="noStrike" cap="none" normalizeH="0" baseline="0" dirty="0">
                          <a:ln>
                            <a:noFill/>
                          </a:ln>
                          <a:solidFill>
                            <a:schemeClr val="tx1"/>
                          </a:solidFill>
                          <a:effectLst/>
                          <a:latin typeface="Arial"/>
                          <a:ea typeface="宋体" pitchFamily="2" charset="-122"/>
                          <a:cs typeface="Times New Roman" pitchFamily="18" charset="0"/>
                        </a:rPr>
                        <a:t>“</a:t>
                      </a: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you@163.com</a:t>
                      </a:r>
                      <a:r>
                        <a:rPr kumimoji="0" lang="en-US" altLang="zh-CN" sz="2000" b="0" i="0" u="none" strike="noStrike" cap="none" normalizeH="0" baseline="0" dirty="0">
                          <a:ln>
                            <a:noFill/>
                          </a:ln>
                          <a:solidFill>
                            <a:schemeClr val="tx1"/>
                          </a:solidFill>
                          <a:effectLst/>
                          <a:latin typeface="Arial"/>
                          <a:ea typeface="宋体" pitchFamily="2" charset="-122"/>
                          <a:cs typeface="Times New Roman" pitchFamily="18" charset="0"/>
                        </a:rPr>
                        <a:t>”</a:t>
                      </a: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1640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3429000"/>
            <a:ext cx="4876800" cy="321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zh-CN" dirty="0" smtClean="0"/>
              <a:t>4.3.4	</a:t>
            </a:r>
            <a:r>
              <a:rPr lang="zh-CN" altLang="en-US" smtClean="0"/>
              <a:t>概念视图</a:t>
            </a:r>
          </a:p>
        </p:txBody>
      </p:sp>
      <p:sp>
        <p:nvSpPr>
          <p:cNvPr id="17411" name="Rectangle 4"/>
          <p:cNvSpPr>
            <a:spLocks noChangeArrowheads="1"/>
          </p:cNvSpPr>
          <p:nvPr/>
        </p:nvSpPr>
        <p:spPr bwMode="auto">
          <a:xfrm>
            <a:off x="2655888" y="1584325"/>
            <a:ext cx="3897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spcBef>
                <a:spcPct val="0"/>
              </a:spcBef>
              <a:buFontTx/>
              <a:buNone/>
            </a:pPr>
            <a:r>
              <a:rPr lang="zh-CN" altLang="zh-CN" sz="2000">
                <a:latin typeface="Times New Roman" pitchFamily="18" charset="0"/>
                <a:cs typeface="Times New Roman" pitchFamily="18" charset="0"/>
              </a:rPr>
              <a:t>表4-4 HBase数据的概念视图</a:t>
            </a:r>
            <a:endParaRPr lang="zh-CN" altLang="zh-CN" sz="2000"/>
          </a:p>
        </p:txBody>
      </p:sp>
      <p:graphicFrame>
        <p:nvGraphicFramePr>
          <p:cNvPr id="22681" name="Group 153"/>
          <p:cNvGraphicFramePr>
            <a:graphicFrameLocks noGrp="1"/>
          </p:cNvGraphicFramePr>
          <p:nvPr/>
        </p:nvGraphicFramePr>
        <p:xfrm>
          <a:off x="838200" y="2197100"/>
          <a:ext cx="7543800" cy="3902074"/>
        </p:xfrm>
        <a:graphic>
          <a:graphicData uri="http://schemas.openxmlformats.org/drawingml/2006/table">
            <a:tbl>
              <a:tblPr/>
              <a:tblGrid>
                <a:gridCol w="1203325"/>
                <a:gridCol w="593725"/>
                <a:gridCol w="1987550"/>
                <a:gridCol w="3759200"/>
              </a:tblGrid>
              <a:tr h="1006004">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行键</a:t>
                      </a:r>
                      <a:endParaRPr kumimoji="0" lang="zh-CN" altLang="en-US" sz="2000" b="0" i="0" u="none" strike="noStrike" cap="none" normalizeH="0" baseline="0" dirty="0">
                        <a:ln>
                          <a:noFill/>
                        </a:ln>
                        <a:solidFill>
                          <a:schemeClr val="tx1"/>
                        </a:solidFill>
                        <a:effectLst/>
                        <a:latin typeface="Arial" pitchFamily="34" charset="0"/>
                        <a:ea typeface="宋体" pitchFamily="2" charset="-122"/>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时间戳</a:t>
                      </a:r>
                      <a:endParaRPr kumimoji="0" lang="zh-CN" altLang="en-US" sz="2000" b="0" i="0" u="none" strike="noStrike" cap="none" normalizeH="0" baseline="0">
                        <a:ln>
                          <a:noFill/>
                        </a:ln>
                        <a:solidFill>
                          <a:schemeClr val="tx1"/>
                        </a:solidFill>
                        <a:effectLst/>
                        <a:latin typeface="Arial" pitchFamily="34" charset="0"/>
                        <a:ea typeface="宋体" pitchFamily="2" charset="-122"/>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列族</a:t>
                      </a: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contents</a:t>
                      </a: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列族</a:t>
                      </a: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anchor</a:t>
                      </a: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304">
                <a:tc rowSpan="5">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"com.cnn.www"</a:t>
                      </a: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t5</a:t>
                      </a: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000" b="0" i="0" u="none" strike="noStrike" cap="none" normalizeH="0" baseline="0">
                        <a:ln>
                          <a:noFill/>
                        </a:ln>
                        <a:solidFill>
                          <a:schemeClr val="tx1"/>
                        </a:solidFill>
                        <a:effectLst/>
                        <a:latin typeface="Arial" pitchFamily="34" charset="0"/>
                        <a:ea typeface="宋体" pitchFamily="2" charset="-122"/>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anchor:cnnsi.com=</a:t>
                      </a:r>
                      <a:r>
                        <a:rPr kumimoji="0" lang="en-US" altLang="zh-CN" sz="2000" b="0" i="0" u="none" strike="noStrike" cap="none" normalizeH="0" baseline="0" dirty="0">
                          <a:ln>
                            <a:noFill/>
                          </a:ln>
                          <a:solidFill>
                            <a:schemeClr val="tx1"/>
                          </a:solidFill>
                          <a:effectLst/>
                          <a:latin typeface="Arial"/>
                          <a:ea typeface="宋体" pitchFamily="2" charset="-122"/>
                          <a:cs typeface="Times New Roman" pitchFamily="18" charset="0"/>
                        </a:rPr>
                        <a:t>”</a:t>
                      </a: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CNN</a:t>
                      </a:r>
                      <a:r>
                        <a:rPr kumimoji="0" lang="en-US" altLang="zh-CN" sz="2000" b="0" i="0" u="none" strike="noStrike" cap="none" normalizeH="0" baseline="0" dirty="0">
                          <a:ln>
                            <a:noFill/>
                          </a:ln>
                          <a:solidFill>
                            <a:schemeClr val="tx1"/>
                          </a:solidFill>
                          <a:effectLst/>
                          <a:latin typeface="Arial"/>
                          <a:ea typeface="宋体" pitchFamily="2" charset="-122"/>
                          <a:cs typeface="Times New Roman" pitchFamily="18" charset="0"/>
                        </a:rPr>
                        <a:t>”</a:t>
                      </a: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304">
                <a:tc vMerge="1">
                  <a:txBody>
                    <a:bodyPr/>
                    <a:lstStyle/>
                    <a:p>
                      <a:endParaRPr lang="zh-CN" altLang="en-US"/>
                    </a:p>
                  </a:txBody>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t4</a:t>
                      </a: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000" b="0" i="0" u="none" strike="noStrike" cap="none" normalizeH="0" baseline="0">
                        <a:ln>
                          <a:noFill/>
                        </a:ln>
                        <a:solidFill>
                          <a:schemeClr val="tx1"/>
                        </a:solidFill>
                        <a:effectLst/>
                        <a:latin typeface="Arial" pitchFamily="34" charset="0"/>
                        <a:ea typeface="宋体" pitchFamily="2" charset="-122"/>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anchor:my.look.ca="CNN.com"</a:t>
                      </a: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1154">
                <a:tc vMerge="1">
                  <a:txBody>
                    <a:bodyPr/>
                    <a:lstStyle/>
                    <a:p>
                      <a:endParaRPr lang="zh-CN" altLang="en-US"/>
                    </a:p>
                  </a:txBody>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t3</a:t>
                      </a: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contents:html="&lt;html&gt;..." </a:t>
                      </a: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000" b="0" i="0" u="none" strike="noStrike" cap="none" normalizeH="0" baseline="0">
                        <a:ln>
                          <a:noFill/>
                        </a:ln>
                        <a:solidFill>
                          <a:schemeClr val="tx1"/>
                        </a:solidFill>
                        <a:effectLst/>
                        <a:latin typeface="Arial" pitchFamily="34" charset="0"/>
                        <a:ea typeface="宋体" pitchFamily="2" charset="-122"/>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1154">
                <a:tc vMerge="1">
                  <a:txBody>
                    <a:bodyPr/>
                    <a:lstStyle/>
                    <a:p>
                      <a:endParaRPr lang="zh-CN" altLang="en-US"/>
                    </a:p>
                  </a:txBody>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t2</a:t>
                      </a: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contents:html="&lt;html&gt;..." </a:t>
                      </a: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000" b="0" i="0" u="none" strike="noStrike" cap="none" normalizeH="0" baseline="0">
                        <a:ln>
                          <a:noFill/>
                        </a:ln>
                        <a:solidFill>
                          <a:schemeClr val="tx1"/>
                        </a:solidFill>
                        <a:effectLst/>
                        <a:latin typeface="Arial" pitchFamily="34" charset="0"/>
                        <a:ea typeface="宋体" pitchFamily="2" charset="-122"/>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1154">
                <a:tc vMerge="1">
                  <a:txBody>
                    <a:bodyPr/>
                    <a:lstStyle/>
                    <a:p>
                      <a:endParaRPr lang="zh-CN" altLang="en-US"/>
                    </a:p>
                  </a:txBody>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t1</a:t>
                      </a: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contents:html="&lt;html&gt;..." </a:t>
                      </a: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000" b="0" i="0" u="none" strike="noStrike" cap="none" normalizeH="0" baseline="0">
                        <a:ln>
                          <a:noFill/>
                        </a:ln>
                        <a:solidFill>
                          <a:schemeClr val="tx1"/>
                        </a:solidFill>
                        <a:effectLst/>
                        <a:latin typeface="Arial" pitchFamily="34" charset="0"/>
                        <a:ea typeface="宋体" pitchFamily="2" charset="-122"/>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zh-CN" dirty="0" smtClean="0"/>
              <a:t>4.3.5	</a:t>
            </a:r>
            <a:r>
              <a:rPr lang="zh-CN" altLang="en-US" smtClean="0"/>
              <a:t>物理视图</a:t>
            </a:r>
          </a:p>
        </p:txBody>
      </p:sp>
      <p:sp>
        <p:nvSpPr>
          <p:cNvPr id="18435" name="Rectangle 4"/>
          <p:cNvSpPr>
            <a:spLocks noChangeArrowheads="1"/>
          </p:cNvSpPr>
          <p:nvPr/>
        </p:nvSpPr>
        <p:spPr bwMode="auto">
          <a:xfrm>
            <a:off x="1295400" y="1015213"/>
            <a:ext cx="6629400" cy="9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150000"/>
              </a:lnSpc>
              <a:spcBef>
                <a:spcPct val="0"/>
              </a:spcBef>
              <a:buFontTx/>
              <a:buNone/>
            </a:pPr>
            <a:r>
              <a:rPr lang="zh-CN" altLang="zh-CN" sz="2000" dirty="0">
                <a:latin typeface="Times New Roman" pitchFamily="18" charset="0"/>
                <a:cs typeface="Times New Roman" pitchFamily="18" charset="0"/>
              </a:rPr>
              <a:t>表4-5 HBase数据的物理视图</a:t>
            </a:r>
            <a:endParaRPr lang="zh-CN" altLang="zh-CN" sz="2000" dirty="0"/>
          </a:p>
          <a:p>
            <a:pPr algn="ctr">
              <a:lnSpc>
                <a:spcPct val="150000"/>
              </a:lnSpc>
              <a:spcBef>
                <a:spcPct val="0"/>
              </a:spcBef>
              <a:buFontTx/>
              <a:buNone/>
            </a:pPr>
            <a:r>
              <a:rPr lang="zh-CN" altLang="zh-CN" sz="2000" dirty="0">
                <a:latin typeface="Times New Roman" pitchFamily="18" charset="0"/>
                <a:cs typeface="Times New Roman" pitchFamily="18" charset="0"/>
              </a:rPr>
              <a:t>列族contents</a:t>
            </a:r>
            <a:endParaRPr lang="zh-CN" altLang="zh-CN" sz="2000" dirty="0"/>
          </a:p>
        </p:txBody>
      </p:sp>
      <p:graphicFrame>
        <p:nvGraphicFramePr>
          <p:cNvPr id="23689" name="Group 137"/>
          <p:cNvGraphicFramePr>
            <a:graphicFrameLocks noGrp="1"/>
          </p:cNvGraphicFramePr>
          <p:nvPr/>
        </p:nvGraphicFramePr>
        <p:xfrm>
          <a:off x="1219200" y="1981200"/>
          <a:ext cx="6705600" cy="1889464"/>
        </p:xfrm>
        <a:graphic>
          <a:graphicData uri="http://schemas.openxmlformats.org/drawingml/2006/table">
            <a:tbl>
              <a:tblPr/>
              <a:tblGrid>
                <a:gridCol w="1927860"/>
                <a:gridCol w="851625"/>
                <a:gridCol w="3926115"/>
              </a:tblGrid>
              <a:tr h="70083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行键</a:t>
                      </a:r>
                      <a:endParaRPr kumimoji="0" lang="zh-CN" altLang="en-US" sz="2000" b="0" i="0" u="none" strike="noStrike" cap="none" normalizeH="0" baseline="0">
                        <a:ln>
                          <a:noFill/>
                        </a:ln>
                        <a:solidFill>
                          <a:schemeClr val="tx1"/>
                        </a:solidFill>
                        <a:effectLst/>
                        <a:latin typeface="Arial" pitchFamily="34" charset="0"/>
                        <a:ea typeface="宋体" pitchFamily="2" charset="-122"/>
                      </a:endParaRPr>
                    </a:p>
                  </a:txBody>
                  <a:tcPr marT="45683" marB="4568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时间戳</a:t>
                      </a:r>
                      <a:endParaRPr kumimoji="0" lang="zh-CN" altLang="en-US" sz="2000" b="0" i="0" u="none" strike="noStrike" cap="none" normalizeH="0" baseline="0">
                        <a:ln>
                          <a:noFill/>
                        </a:ln>
                        <a:solidFill>
                          <a:schemeClr val="tx1"/>
                        </a:solidFill>
                        <a:effectLst/>
                        <a:latin typeface="Arial" pitchFamily="34" charset="0"/>
                        <a:ea typeface="宋体" pitchFamily="2" charset="-122"/>
                      </a:endParaRPr>
                    </a:p>
                  </a:txBody>
                  <a:tcPr marT="45683" marB="4568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列族</a:t>
                      </a: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contents</a:t>
                      </a: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T="45683" marB="4568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098">
                <a:tc rowSpan="3">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"com.cnn.www"</a:t>
                      </a: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T="45683" marB="4568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t3</a:t>
                      </a: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T="45683" marB="4568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contents:html="&lt;html&gt;..."</a:t>
                      </a: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T="45683" marB="4568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098">
                <a:tc vMerge="1">
                  <a:txBody>
                    <a:bodyPr/>
                    <a:lstStyle/>
                    <a:p>
                      <a:endParaRPr lang="zh-CN" altLang="en-US"/>
                    </a:p>
                  </a:txBody>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t2</a:t>
                      </a: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T="45683" marB="4568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contents:html="&lt;html&gt;..."</a:t>
                      </a: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T="45683" marB="4568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098">
                <a:tc vMerge="1">
                  <a:txBody>
                    <a:bodyPr/>
                    <a:lstStyle/>
                    <a:p>
                      <a:endParaRPr lang="zh-CN" altLang="en-US"/>
                    </a:p>
                  </a:txBody>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t1</a:t>
                      </a: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T="45683" marB="4568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contents:html="&lt;html&gt;..."</a:t>
                      </a: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T="45683" marB="4568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8456" name="Rectangle 78"/>
          <p:cNvSpPr>
            <a:spLocks noChangeArrowheads="1"/>
          </p:cNvSpPr>
          <p:nvPr/>
        </p:nvSpPr>
        <p:spPr bwMode="auto">
          <a:xfrm>
            <a:off x="3886200" y="4022725"/>
            <a:ext cx="13827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buFontTx/>
              <a:buNone/>
            </a:pPr>
            <a:r>
              <a:rPr lang="zh-CN" altLang="en-US" sz="2000">
                <a:latin typeface="Times New Roman" pitchFamily="18" charset="0"/>
                <a:cs typeface="Times New Roman" pitchFamily="18" charset="0"/>
              </a:rPr>
              <a:t>列族</a:t>
            </a:r>
            <a:r>
              <a:rPr lang="en-US" altLang="zh-CN" sz="2000" dirty="0">
                <a:latin typeface="Times New Roman" pitchFamily="18" charset="0"/>
                <a:cs typeface="Times New Roman" pitchFamily="18" charset="0"/>
              </a:rPr>
              <a:t>anchor</a:t>
            </a:r>
            <a:endParaRPr lang="en-US" altLang="zh-CN" sz="2000" dirty="0"/>
          </a:p>
        </p:txBody>
      </p:sp>
      <p:graphicFrame>
        <p:nvGraphicFramePr>
          <p:cNvPr id="23691" name="Group 139"/>
          <p:cNvGraphicFramePr>
            <a:graphicFrameLocks noGrp="1"/>
          </p:cNvGraphicFramePr>
          <p:nvPr/>
        </p:nvGraphicFramePr>
        <p:xfrm>
          <a:off x="838200" y="4525963"/>
          <a:ext cx="7620000" cy="1493837"/>
        </p:xfrm>
        <a:graphic>
          <a:graphicData uri="http://schemas.openxmlformats.org/drawingml/2006/table">
            <a:tbl>
              <a:tblPr/>
              <a:tblGrid>
                <a:gridCol w="3388374"/>
                <a:gridCol w="785215"/>
                <a:gridCol w="3446411"/>
              </a:tblGrid>
              <a:tr h="701189">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行键</a:t>
                      </a:r>
                      <a:endParaRPr kumimoji="0" lang="zh-CN" altLang="en-US" sz="2000" b="0" i="0" u="none" strike="noStrike" cap="none" normalizeH="0" baseline="0" dirty="0">
                        <a:ln>
                          <a:noFill/>
                        </a:ln>
                        <a:solidFill>
                          <a:schemeClr val="tx1"/>
                        </a:solidFill>
                        <a:effectLst/>
                        <a:latin typeface="Arial" pitchFamily="34" charset="0"/>
                        <a:ea typeface="宋体" pitchFamily="2" charset="-122"/>
                      </a:endParaRPr>
                    </a:p>
                  </a:txBody>
                  <a:tcPr marT="45730" marB="4573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时间戳</a:t>
                      </a:r>
                      <a:endParaRPr kumimoji="0" lang="zh-CN" altLang="en-US" sz="2000" b="0" i="0" u="none" strike="noStrike" cap="none" normalizeH="0" baseline="0">
                        <a:ln>
                          <a:noFill/>
                        </a:ln>
                        <a:solidFill>
                          <a:schemeClr val="tx1"/>
                        </a:solidFill>
                        <a:effectLst/>
                        <a:latin typeface="Arial" pitchFamily="34" charset="0"/>
                        <a:ea typeface="宋体" pitchFamily="2" charset="-122"/>
                      </a:endParaRPr>
                    </a:p>
                  </a:txBody>
                  <a:tcPr marT="45730" marB="4573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列族</a:t>
                      </a: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anchor</a:t>
                      </a: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T="45730" marB="4573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324">
                <a:tc rowSpan="2">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"com.cnn.www"</a:t>
                      </a: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T="45730" marB="4573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t5</a:t>
                      </a: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T="45730" marB="4573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anchor:cnnsi.com=</a:t>
                      </a:r>
                      <a:r>
                        <a:rPr kumimoji="0" lang="en-US" altLang="zh-CN" sz="2000" b="0" i="0" u="none" strike="noStrike" cap="none" normalizeH="0" baseline="0" dirty="0">
                          <a:ln>
                            <a:noFill/>
                          </a:ln>
                          <a:solidFill>
                            <a:schemeClr val="tx1"/>
                          </a:solidFill>
                          <a:effectLst/>
                          <a:latin typeface="Arial"/>
                          <a:ea typeface="宋体" pitchFamily="2" charset="-122"/>
                          <a:cs typeface="Times New Roman" pitchFamily="18" charset="0"/>
                        </a:rPr>
                        <a:t>”</a:t>
                      </a: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CNN</a:t>
                      </a:r>
                      <a:r>
                        <a:rPr kumimoji="0" lang="en-US" altLang="zh-CN" sz="2000" b="0" i="0" u="none" strike="noStrike" cap="none" normalizeH="0" baseline="0" dirty="0">
                          <a:ln>
                            <a:noFill/>
                          </a:ln>
                          <a:solidFill>
                            <a:schemeClr val="tx1"/>
                          </a:solidFill>
                          <a:effectLst/>
                          <a:latin typeface="Arial"/>
                          <a:ea typeface="宋体" pitchFamily="2" charset="-122"/>
                          <a:cs typeface="Times New Roman" pitchFamily="18" charset="0"/>
                        </a:rPr>
                        <a:t>”</a:t>
                      </a: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T="45730" marB="4573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324">
                <a:tc vMerge="1">
                  <a:txBody>
                    <a:bodyPr/>
                    <a:lstStyle/>
                    <a:p>
                      <a:endParaRPr lang="zh-CN" altLang="en-US"/>
                    </a:p>
                  </a:txBody>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t4</a:t>
                      </a: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T="45730" marB="4573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anchor:my.look.ca="CNN.com"</a:t>
                      </a: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T="45730" marB="4573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zh-CN" dirty="0" smtClean="0"/>
              <a:t>4.3.6	</a:t>
            </a:r>
            <a:r>
              <a:rPr lang="zh-CN" altLang="en-US" smtClean="0"/>
              <a:t>面向列的存储</a:t>
            </a:r>
          </a:p>
        </p:txBody>
      </p:sp>
      <p:sp>
        <p:nvSpPr>
          <p:cNvPr id="20483" name="Rectangle 5"/>
          <p:cNvSpPr>
            <a:spLocks noChangeArrowheads="1"/>
          </p:cNvSpPr>
          <p:nvPr/>
        </p:nvSpPr>
        <p:spPr bwMode="auto">
          <a:xfrm>
            <a:off x="0" y="292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800"/>
          </a:p>
        </p:txBody>
      </p:sp>
      <p:sp>
        <p:nvSpPr>
          <p:cNvPr id="20484" name="Rectangle 6"/>
          <p:cNvSpPr>
            <a:spLocks noChangeArrowheads="1"/>
          </p:cNvSpPr>
          <p:nvPr/>
        </p:nvSpPr>
        <p:spPr bwMode="auto">
          <a:xfrm>
            <a:off x="2362200" y="5715000"/>
            <a:ext cx="4181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spcBef>
                <a:spcPct val="0"/>
              </a:spcBef>
              <a:buFontTx/>
              <a:buNone/>
            </a:pPr>
            <a:r>
              <a:rPr lang="zh-CN" altLang="en-US" sz="2000">
                <a:latin typeface="Times New Roman" pitchFamily="18" charset="0"/>
                <a:cs typeface="Times New Roman" pitchFamily="18" charset="0"/>
              </a:rPr>
              <a:t>图</a:t>
            </a:r>
            <a:r>
              <a:rPr lang="en-US" altLang="zh-CN" sz="2000" dirty="0">
                <a:latin typeface="Times New Roman" pitchFamily="18" charset="0"/>
                <a:cs typeface="Times New Roman" pitchFamily="18" charset="0"/>
              </a:rPr>
              <a:t>4-4 </a:t>
            </a:r>
            <a:r>
              <a:rPr lang="zh-CN" altLang="en-US" sz="2000">
                <a:latin typeface="Times New Roman" pitchFamily="18" charset="0"/>
                <a:cs typeface="Times New Roman" pitchFamily="18" charset="0"/>
              </a:rPr>
              <a:t>行式存储结构和列式存储结构</a:t>
            </a:r>
            <a:endParaRPr lang="zh-CN" altLang="en-US" sz="2000"/>
          </a:p>
        </p:txBody>
      </p:sp>
      <p:sp>
        <p:nvSpPr>
          <p:cNvPr id="20485" name="TextBox 6"/>
          <p:cNvSpPr txBox="1">
            <a:spLocks noChangeArrowheads="1"/>
          </p:cNvSpPr>
          <p:nvPr/>
        </p:nvSpPr>
        <p:spPr bwMode="auto">
          <a:xfrm>
            <a:off x="3844925" y="1371600"/>
            <a:ext cx="1108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1800" dirty="0"/>
              <a:t>SQL</a:t>
            </a:r>
            <a:r>
              <a:rPr lang="zh-CN" altLang="en-US" sz="1800"/>
              <a:t>模式</a:t>
            </a:r>
          </a:p>
        </p:txBody>
      </p:sp>
      <p:pic>
        <p:nvPicPr>
          <p:cNvPr id="20486" name="Picture 7"/>
          <p:cNvPicPr>
            <a:picLocks noChangeAspect="1" noChangeArrowheads="1"/>
          </p:cNvPicPr>
          <p:nvPr/>
        </p:nvPicPr>
        <p:blipFill>
          <a:blip r:embed="rId2">
            <a:extLst>
              <a:ext uri="{28A0092B-C50C-407E-A947-70E740481C1C}">
                <a14:useLocalDpi xmlns:a14="http://schemas.microsoft.com/office/drawing/2010/main" val="0"/>
              </a:ext>
            </a:extLst>
          </a:blip>
          <a:srcRect l="5637" t="32986" b="40227"/>
          <a:stretch>
            <a:fillRect/>
          </a:stretch>
        </p:blipFill>
        <p:spPr bwMode="auto">
          <a:xfrm>
            <a:off x="533400" y="1981200"/>
            <a:ext cx="7794625"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2"/>
          <p:cNvSpPr>
            <a:spLocks noGrp="1" noChangeArrowheads="1"/>
          </p:cNvSpPr>
          <p:nvPr>
            <p:ph type="title" idx="10"/>
          </p:nvPr>
        </p:nvSpPr>
        <p:spPr/>
        <p:txBody>
          <a:bodyPr/>
          <a:lstStyle/>
          <a:p>
            <a:r>
              <a:rPr lang="en-US" altLang="zh-CN" dirty="0" smtClean="0"/>
              <a:t>4.3.6	</a:t>
            </a:r>
            <a:r>
              <a:rPr lang="zh-CN" altLang="en-US" smtClean="0"/>
              <a:t>面向列的存储</a:t>
            </a:r>
          </a:p>
        </p:txBody>
      </p:sp>
      <p:pic>
        <p:nvPicPr>
          <p:cNvPr id="2150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981200"/>
            <a:ext cx="8359775"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2"/>
          <p:cNvSpPr>
            <a:spLocks noGrp="1" noChangeArrowheads="1"/>
          </p:cNvSpPr>
          <p:nvPr>
            <p:ph type="title" idx="10"/>
          </p:nvPr>
        </p:nvSpPr>
        <p:spPr/>
        <p:txBody>
          <a:bodyPr/>
          <a:lstStyle/>
          <a:p>
            <a:r>
              <a:rPr lang="en-US" altLang="zh-CN" dirty="0" smtClean="0"/>
              <a:t>4.3.6	</a:t>
            </a:r>
            <a:r>
              <a:rPr lang="zh-CN" altLang="en-US" smtClean="0"/>
              <a:t>面向列的存储</a:t>
            </a:r>
          </a:p>
        </p:txBody>
      </p:sp>
      <p:pic>
        <p:nvPicPr>
          <p:cNvPr id="22531" name="Picture 3"/>
          <p:cNvPicPr>
            <a:picLocks noChangeAspect="1" noChangeArrowheads="1"/>
          </p:cNvPicPr>
          <p:nvPr/>
        </p:nvPicPr>
        <p:blipFill>
          <a:blip r:embed="rId2">
            <a:extLst>
              <a:ext uri="{28A0092B-C50C-407E-A947-70E740481C1C}">
                <a14:useLocalDpi xmlns:a14="http://schemas.microsoft.com/office/drawing/2010/main" val="0"/>
              </a:ext>
            </a:extLst>
          </a:blip>
          <a:srcRect l="-208" t="72662"/>
          <a:stretch>
            <a:fillRect/>
          </a:stretch>
        </p:blipFill>
        <p:spPr bwMode="auto">
          <a:xfrm>
            <a:off x="207963" y="1905000"/>
            <a:ext cx="8478837"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zh-CN" dirty="0" smtClean="0"/>
              <a:t>4.4	HBase</a:t>
            </a:r>
            <a:r>
              <a:rPr lang="zh-CN" altLang="en-US" dirty="0" smtClean="0"/>
              <a:t>的实现原理</a:t>
            </a:r>
          </a:p>
        </p:txBody>
      </p:sp>
      <p:sp>
        <p:nvSpPr>
          <p:cNvPr id="23555" name="Rectangle 3"/>
          <p:cNvSpPr>
            <a:spLocks noGrp="1" noChangeArrowheads="1"/>
          </p:cNvSpPr>
          <p:nvPr>
            <p:ph type="body" idx="1"/>
          </p:nvPr>
        </p:nvSpPr>
        <p:spPr/>
        <p:txBody>
          <a:bodyPr/>
          <a:lstStyle/>
          <a:p>
            <a:r>
              <a:rPr lang="en-US" altLang="zh-CN" sz="2400" dirty="0" smtClean="0"/>
              <a:t>4.4.1	HBase</a:t>
            </a:r>
            <a:r>
              <a:rPr lang="zh-CN" altLang="en-US" sz="2400" dirty="0" smtClean="0"/>
              <a:t>功能组件</a:t>
            </a:r>
          </a:p>
          <a:p>
            <a:r>
              <a:rPr lang="en-US" altLang="zh-CN" sz="2400" dirty="0" smtClean="0"/>
              <a:t>4.4.2	</a:t>
            </a:r>
            <a:r>
              <a:rPr lang="zh-CN" altLang="en-US" sz="2400" dirty="0" smtClean="0"/>
              <a:t>表和</a:t>
            </a:r>
            <a:r>
              <a:rPr lang="en-US" altLang="zh-CN" sz="2400" dirty="0" smtClean="0"/>
              <a:t>Region</a:t>
            </a:r>
          </a:p>
          <a:p>
            <a:r>
              <a:rPr lang="en-US" altLang="zh-CN" sz="2400" dirty="0" smtClean="0"/>
              <a:t>4.4.3	Region</a:t>
            </a:r>
            <a:r>
              <a:rPr lang="zh-CN" altLang="en-US" sz="2400" dirty="0" smtClean="0"/>
              <a:t>的定位</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2"/>
          <p:cNvSpPr>
            <a:spLocks noGrp="1" noChangeArrowheads="1"/>
          </p:cNvSpPr>
          <p:nvPr>
            <p:ph type="title" idx="10"/>
          </p:nvPr>
        </p:nvSpPr>
        <p:spPr/>
        <p:txBody>
          <a:bodyPr/>
          <a:lstStyle/>
          <a:p>
            <a:r>
              <a:rPr lang="zh-CN" altLang="en-US" smtClean="0"/>
              <a:t>提纲</a:t>
            </a:r>
          </a:p>
        </p:txBody>
      </p:sp>
      <p:sp>
        <p:nvSpPr>
          <p:cNvPr id="3075" name="Text Box 6"/>
          <p:cNvSpPr txBox="1">
            <a:spLocks noChangeArrowheads="1"/>
          </p:cNvSpPr>
          <p:nvPr/>
        </p:nvSpPr>
        <p:spPr bwMode="auto">
          <a:xfrm>
            <a:off x="685800" y="2286000"/>
            <a:ext cx="510540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pPr>
            <a:r>
              <a:rPr kumimoji="1" lang="en-US" altLang="zh-CN" sz="2400" b="1" dirty="0">
                <a:solidFill>
                  <a:srgbClr val="000000"/>
                </a:solidFill>
                <a:ea typeface="黑体" pitchFamily="49" charset="-122"/>
              </a:rPr>
              <a:t>4.1	</a:t>
            </a:r>
            <a:r>
              <a:rPr kumimoji="1" lang="zh-CN" altLang="en-US" sz="2400" b="1" dirty="0">
                <a:solidFill>
                  <a:srgbClr val="000000"/>
                </a:solidFill>
                <a:ea typeface="黑体" pitchFamily="49" charset="-122"/>
              </a:rPr>
              <a:t>概述</a:t>
            </a:r>
          </a:p>
          <a:p>
            <a:pPr eaLnBrk="1" hangingPunct="1">
              <a:spcBef>
                <a:spcPct val="0"/>
              </a:spcBef>
            </a:pPr>
            <a:r>
              <a:rPr kumimoji="1" lang="en-US" altLang="zh-CN" sz="2400" b="1" dirty="0">
                <a:solidFill>
                  <a:srgbClr val="000000"/>
                </a:solidFill>
                <a:ea typeface="黑体" pitchFamily="49" charset="-122"/>
              </a:rPr>
              <a:t>4.2	HBase</a:t>
            </a:r>
            <a:r>
              <a:rPr kumimoji="1" lang="zh-CN" altLang="en-US" sz="2400" b="1" dirty="0">
                <a:solidFill>
                  <a:srgbClr val="000000"/>
                </a:solidFill>
                <a:ea typeface="黑体" pitchFamily="49" charset="-122"/>
              </a:rPr>
              <a:t>访问接口</a:t>
            </a:r>
          </a:p>
          <a:p>
            <a:pPr eaLnBrk="1" hangingPunct="1">
              <a:spcBef>
                <a:spcPct val="0"/>
              </a:spcBef>
            </a:pPr>
            <a:r>
              <a:rPr kumimoji="1" lang="en-US" altLang="zh-CN" sz="2400" b="1" dirty="0">
                <a:solidFill>
                  <a:srgbClr val="000000"/>
                </a:solidFill>
                <a:ea typeface="黑体" pitchFamily="49" charset="-122"/>
              </a:rPr>
              <a:t>4.3	HBase</a:t>
            </a:r>
            <a:r>
              <a:rPr kumimoji="1" lang="zh-CN" altLang="en-US" sz="2400" b="1" dirty="0">
                <a:solidFill>
                  <a:srgbClr val="000000"/>
                </a:solidFill>
                <a:ea typeface="黑体" pitchFamily="49" charset="-122"/>
              </a:rPr>
              <a:t>数据模型</a:t>
            </a:r>
          </a:p>
          <a:p>
            <a:pPr eaLnBrk="1" hangingPunct="1">
              <a:spcBef>
                <a:spcPct val="0"/>
              </a:spcBef>
            </a:pPr>
            <a:r>
              <a:rPr kumimoji="1" lang="en-US" altLang="zh-CN" sz="2400" b="1" dirty="0">
                <a:solidFill>
                  <a:srgbClr val="000000"/>
                </a:solidFill>
                <a:ea typeface="黑体" pitchFamily="49" charset="-122"/>
              </a:rPr>
              <a:t>4.4	HBase</a:t>
            </a:r>
            <a:r>
              <a:rPr kumimoji="1" lang="zh-CN" altLang="en-US" sz="2400" b="1" dirty="0">
                <a:solidFill>
                  <a:srgbClr val="000000"/>
                </a:solidFill>
                <a:ea typeface="黑体" pitchFamily="49" charset="-122"/>
              </a:rPr>
              <a:t>的实现原理</a:t>
            </a:r>
          </a:p>
          <a:p>
            <a:pPr eaLnBrk="1" hangingPunct="1">
              <a:spcBef>
                <a:spcPct val="0"/>
              </a:spcBef>
            </a:pPr>
            <a:r>
              <a:rPr kumimoji="1" lang="en-US" altLang="zh-CN" sz="2400" b="1" dirty="0">
                <a:solidFill>
                  <a:srgbClr val="000000"/>
                </a:solidFill>
                <a:ea typeface="黑体" pitchFamily="49" charset="-122"/>
              </a:rPr>
              <a:t>4.5	HBase</a:t>
            </a:r>
            <a:r>
              <a:rPr kumimoji="1" lang="zh-CN" altLang="en-US" sz="2400" b="1" dirty="0">
                <a:solidFill>
                  <a:srgbClr val="000000"/>
                </a:solidFill>
                <a:ea typeface="黑体" pitchFamily="49" charset="-122"/>
              </a:rPr>
              <a:t>运行机制</a:t>
            </a:r>
          </a:p>
          <a:p>
            <a:pPr eaLnBrk="1" hangingPunct="1">
              <a:spcBef>
                <a:spcPct val="0"/>
              </a:spcBef>
            </a:pPr>
            <a:r>
              <a:rPr kumimoji="1" lang="en-US" altLang="zh-CN" sz="2400" b="1" dirty="0">
                <a:solidFill>
                  <a:srgbClr val="000000"/>
                </a:solidFill>
                <a:ea typeface="黑体" pitchFamily="49" charset="-122"/>
              </a:rPr>
              <a:t>4.6 HBase</a:t>
            </a:r>
            <a:r>
              <a:rPr kumimoji="1" lang="zh-CN" altLang="en-US" sz="2400" b="1" dirty="0">
                <a:solidFill>
                  <a:srgbClr val="000000"/>
                </a:solidFill>
                <a:ea typeface="黑体" pitchFamily="49" charset="-122"/>
              </a:rPr>
              <a:t>应用方案</a:t>
            </a:r>
          </a:p>
          <a:p>
            <a:pPr eaLnBrk="1" hangingPunct="1">
              <a:spcBef>
                <a:spcPct val="0"/>
              </a:spcBef>
            </a:pPr>
            <a:r>
              <a:rPr kumimoji="1" lang="en-US" altLang="zh-CN" sz="2400" b="1" dirty="0">
                <a:solidFill>
                  <a:srgbClr val="000000"/>
                </a:solidFill>
                <a:ea typeface="黑体" pitchFamily="49" charset="-122"/>
              </a:rPr>
              <a:t>4.7 HBase</a:t>
            </a:r>
            <a:r>
              <a:rPr kumimoji="1" lang="zh-CN" altLang="en-US" sz="2400" b="1" dirty="0">
                <a:solidFill>
                  <a:srgbClr val="000000"/>
                </a:solidFill>
                <a:ea typeface="黑体" pitchFamily="49" charset="-122"/>
              </a:rPr>
              <a:t>编程实践</a:t>
            </a:r>
          </a:p>
          <a:p>
            <a:pPr eaLnBrk="1" hangingPunct="1">
              <a:spcBef>
                <a:spcPct val="0"/>
              </a:spcBef>
              <a:buFontTx/>
              <a:buNone/>
            </a:pPr>
            <a:endParaRPr lang="zh-CN" altLang="en-US" sz="2400" b="1" dirty="0"/>
          </a:p>
        </p:txBody>
      </p:sp>
      <p:graphicFrame>
        <p:nvGraphicFramePr>
          <p:cNvPr id="3076" name="Object 5"/>
          <p:cNvGraphicFramePr>
            <a:graphicFrameLocks noChangeAspect="1"/>
          </p:cNvGraphicFramePr>
          <p:nvPr>
            <p:extLst>
              <p:ext uri="{D42A27DB-BD31-4B8C-83A1-F6EECF244321}">
                <p14:modId xmlns:p14="http://schemas.microsoft.com/office/powerpoint/2010/main" val="2150065626"/>
              </p:ext>
            </p:extLst>
          </p:nvPr>
        </p:nvGraphicFramePr>
        <p:xfrm>
          <a:off x="6019800" y="1066800"/>
          <a:ext cx="3124200" cy="5791200"/>
        </p:xfrm>
        <a:graphic>
          <a:graphicData uri="http://schemas.openxmlformats.org/presentationml/2006/ole">
            <mc:AlternateContent xmlns:mc="http://schemas.openxmlformats.org/markup-compatibility/2006">
              <mc:Choice xmlns:v="urn:schemas-microsoft-com:vml" Requires="v">
                <p:oleObj spid="_x0000_s3090" name="Photo Editor Photo" r:id="rId3" imgW="4761905" imgH="6504762" progId="MSPhotoEd.3">
                  <p:embed/>
                </p:oleObj>
              </mc:Choice>
              <mc:Fallback>
                <p:oleObj name="Photo Editor Photo" r:id="rId3" imgW="4761905" imgH="6504762" progId="MSPhotoEd.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1066800"/>
                        <a:ext cx="3124200" cy="5791200"/>
                      </a:xfrm>
                      <a:prstGeom prst="rect">
                        <a:avLst/>
                      </a:prstGeom>
                      <a:noFill/>
                      <a:ln>
                        <a:noFill/>
                      </a:ln>
                      <a:effectLst/>
                      <a:extLst/>
                    </p:spPr>
                  </p:pic>
                </p:oleObj>
              </mc:Fallback>
            </mc:AlternateContent>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zh-CN" dirty="0" smtClean="0"/>
              <a:t>4.4.1	 HBase</a:t>
            </a:r>
            <a:r>
              <a:rPr lang="zh-CN" altLang="en-US" dirty="0" smtClean="0"/>
              <a:t>功能组件</a:t>
            </a:r>
          </a:p>
        </p:txBody>
      </p:sp>
      <p:sp>
        <p:nvSpPr>
          <p:cNvPr id="24579" name="Rectangle 3"/>
          <p:cNvSpPr>
            <a:spLocks noGrp="1" noChangeArrowheads="1"/>
          </p:cNvSpPr>
          <p:nvPr>
            <p:ph type="body" idx="1"/>
          </p:nvPr>
        </p:nvSpPr>
        <p:spPr>
          <a:xfrm>
            <a:off x="152400" y="1143000"/>
            <a:ext cx="8839200" cy="5638800"/>
          </a:xfrm>
        </p:spPr>
        <p:style>
          <a:lnRef idx="2">
            <a:schemeClr val="accent1"/>
          </a:lnRef>
          <a:fillRef idx="1">
            <a:schemeClr val="lt1"/>
          </a:fillRef>
          <a:effectRef idx="0">
            <a:schemeClr val="accent1"/>
          </a:effectRef>
          <a:fontRef idx="minor">
            <a:schemeClr val="dk1"/>
          </a:fontRef>
        </p:style>
        <p:txBody>
          <a:bodyPr/>
          <a:lstStyle/>
          <a:p>
            <a:pPr marL="0" indent="0">
              <a:buNone/>
            </a:pPr>
            <a:r>
              <a:rPr lang="en-US" altLang="zh-CN" sz="2000" dirty="0" smtClean="0">
                <a:latin typeface="楷体" panose="02010609060101010101" pitchFamily="49" charset="-122"/>
                <a:ea typeface="楷体" panose="02010609060101010101" pitchFamily="49" charset="-122"/>
              </a:rPr>
              <a:t>HBase</a:t>
            </a:r>
            <a:r>
              <a:rPr lang="zh-CN" altLang="en-US" sz="2000" dirty="0" smtClean="0">
                <a:latin typeface="楷体" panose="02010609060101010101" pitchFamily="49" charset="-122"/>
                <a:ea typeface="楷体" panose="02010609060101010101" pitchFamily="49" charset="-122"/>
              </a:rPr>
              <a:t>的实现包括三个主要的功能组件：</a:t>
            </a:r>
            <a:endParaRPr lang="en-US" altLang="zh-CN" sz="2000" dirty="0" smtClean="0">
              <a:latin typeface="楷体" panose="02010609060101010101" pitchFamily="49" charset="-122"/>
              <a:ea typeface="楷体" panose="02010609060101010101" pitchFamily="49" charset="-122"/>
            </a:endParaRPr>
          </a:p>
          <a:p>
            <a:pPr marL="0" indent="0">
              <a:buNone/>
            </a:pPr>
            <a:r>
              <a:rPr lang="zh-CN" altLang="en-US" sz="2000" dirty="0" smtClean="0">
                <a:latin typeface="楷体" panose="02010609060101010101" pitchFamily="49" charset="-122"/>
                <a:ea typeface="楷体" panose="02010609060101010101" pitchFamily="49" charset="-122"/>
              </a:rPr>
              <a:t>（</a:t>
            </a:r>
            <a:r>
              <a:rPr lang="en-US" altLang="zh-CN" sz="2000" dirty="0" smtClean="0">
                <a:latin typeface="楷体" panose="02010609060101010101" pitchFamily="49" charset="-122"/>
                <a:ea typeface="楷体" panose="02010609060101010101" pitchFamily="49" charset="-122"/>
              </a:rPr>
              <a:t>1</a:t>
            </a:r>
            <a:r>
              <a:rPr lang="zh-CN" altLang="en-US" sz="2000" dirty="0" smtClean="0">
                <a:latin typeface="楷体" panose="02010609060101010101" pitchFamily="49" charset="-122"/>
                <a:ea typeface="楷体" panose="02010609060101010101" pitchFamily="49" charset="-122"/>
              </a:rPr>
              <a:t>）库函数：链接到每个客户端</a:t>
            </a:r>
            <a:endParaRPr lang="en-US" altLang="zh-CN" sz="2000" dirty="0" smtClean="0">
              <a:latin typeface="楷体" panose="02010609060101010101" pitchFamily="49" charset="-122"/>
              <a:ea typeface="楷体" panose="02010609060101010101" pitchFamily="49" charset="-122"/>
            </a:endParaRPr>
          </a:p>
          <a:p>
            <a:pPr marL="0" indent="0">
              <a:buNone/>
            </a:pPr>
            <a:r>
              <a:rPr lang="zh-CN" altLang="en-US" sz="2000" dirty="0" smtClean="0">
                <a:latin typeface="楷体" panose="02010609060101010101" pitchFamily="49" charset="-122"/>
                <a:ea typeface="楷体" panose="02010609060101010101" pitchFamily="49" charset="-122"/>
              </a:rPr>
              <a:t>（</a:t>
            </a:r>
            <a:r>
              <a:rPr lang="en-US" altLang="zh-CN" sz="2000" dirty="0" smtClean="0">
                <a:latin typeface="楷体" panose="02010609060101010101" pitchFamily="49" charset="-122"/>
                <a:ea typeface="楷体" panose="02010609060101010101" pitchFamily="49" charset="-122"/>
              </a:rPr>
              <a:t>2</a:t>
            </a:r>
            <a:r>
              <a:rPr lang="zh-CN" altLang="en-US" sz="2000" dirty="0" smtClean="0">
                <a:latin typeface="楷体" panose="02010609060101010101" pitchFamily="49" charset="-122"/>
                <a:ea typeface="楷体" panose="02010609060101010101" pitchFamily="49" charset="-122"/>
              </a:rPr>
              <a:t>）一个</a:t>
            </a:r>
            <a:r>
              <a:rPr lang="en-US" altLang="zh-CN" sz="2000" dirty="0" smtClean="0">
                <a:latin typeface="楷体" panose="02010609060101010101" pitchFamily="49" charset="-122"/>
                <a:ea typeface="楷体" panose="02010609060101010101" pitchFamily="49" charset="-122"/>
              </a:rPr>
              <a:t>Master</a:t>
            </a:r>
            <a:r>
              <a:rPr lang="zh-CN" altLang="en-US" sz="2000" dirty="0" smtClean="0">
                <a:latin typeface="楷体" panose="02010609060101010101" pitchFamily="49" charset="-122"/>
                <a:ea typeface="楷体" panose="02010609060101010101" pitchFamily="49" charset="-122"/>
              </a:rPr>
              <a:t>主服务器</a:t>
            </a:r>
            <a:endParaRPr lang="en-US" altLang="zh-CN" sz="2000" dirty="0" smtClean="0">
              <a:latin typeface="楷体" panose="02010609060101010101" pitchFamily="49" charset="-122"/>
              <a:ea typeface="楷体" panose="02010609060101010101" pitchFamily="49" charset="-122"/>
            </a:endParaRPr>
          </a:p>
          <a:p>
            <a:pPr marL="0" indent="0">
              <a:buNone/>
            </a:pPr>
            <a:r>
              <a:rPr lang="zh-CN" altLang="en-US" sz="2000" dirty="0" smtClean="0">
                <a:latin typeface="楷体" panose="02010609060101010101" pitchFamily="49" charset="-122"/>
                <a:ea typeface="楷体" panose="02010609060101010101" pitchFamily="49" charset="-122"/>
              </a:rPr>
              <a:t>（</a:t>
            </a:r>
            <a:r>
              <a:rPr lang="en-US" altLang="zh-CN" sz="2000" dirty="0" smtClean="0">
                <a:latin typeface="楷体" panose="02010609060101010101" pitchFamily="49" charset="-122"/>
                <a:ea typeface="楷体" panose="02010609060101010101" pitchFamily="49" charset="-122"/>
              </a:rPr>
              <a:t>3</a:t>
            </a:r>
            <a:r>
              <a:rPr lang="zh-CN" altLang="en-US" sz="2000" dirty="0" smtClean="0">
                <a:latin typeface="楷体" panose="02010609060101010101" pitchFamily="49" charset="-122"/>
                <a:ea typeface="楷体" panose="02010609060101010101" pitchFamily="49" charset="-122"/>
              </a:rPr>
              <a:t>）许多个</a:t>
            </a:r>
            <a:r>
              <a:rPr lang="en-US" altLang="zh-CN" sz="2000" dirty="0" smtClean="0">
                <a:latin typeface="楷体" panose="02010609060101010101" pitchFamily="49" charset="-122"/>
                <a:ea typeface="楷体" panose="02010609060101010101" pitchFamily="49" charset="-122"/>
              </a:rPr>
              <a:t>Region</a:t>
            </a:r>
            <a:r>
              <a:rPr lang="zh-CN" altLang="en-US" sz="2000" dirty="0" smtClean="0">
                <a:latin typeface="楷体" panose="02010609060101010101" pitchFamily="49" charset="-122"/>
                <a:ea typeface="楷体" panose="02010609060101010101" pitchFamily="49" charset="-122"/>
              </a:rPr>
              <a:t>服务器</a:t>
            </a:r>
            <a:endParaRPr lang="en-US" altLang="zh-CN" sz="2000" dirty="0" smtClean="0">
              <a:latin typeface="楷体" panose="02010609060101010101" pitchFamily="49" charset="-122"/>
              <a:ea typeface="楷体" panose="02010609060101010101" pitchFamily="49" charset="-122"/>
            </a:endParaRPr>
          </a:p>
          <a:p>
            <a:pPr marL="0" indent="0">
              <a:buNone/>
            </a:pPr>
            <a:endParaRPr lang="en-US" altLang="zh-CN" sz="2000" dirty="0" smtClean="0">
              <a:latin typeface="楷体" panose="02010609060101010101" pitchFamily="49" charset="-122"/>
              <a:ea typeface="楷体" panose="02010609060101010101" pitchFamily="49" charset="-122"/>
            </a:endParaRPr>
          </a:p>
          <a:p>
            <a:pPr marL="0" indent="0">
              <a:lnSpc>
                <a:spcPct val="150000"/>
              </a:lnSpc>
              <a:spcBef>
                <a:spcPts val="0"/>
              </a:spcBef>
              <a:buNone/>
            </a:pPr>
            <a:r>
              <a:rPr lang="en-US" altLang="zh-CN" sz="2000" dirty="0" smtClean="0">
                <a:latin typeface="楷体" panose="02010609060101010101" pitchFamily="49" charset="-122"/>
                <a:ea typeface="楷体" panose="02010609060101010101" pitchFamily="49" charset="-122"/>
              </a:rPr>
              <a:t>1</a:t>
            </a:r>
            <a:r>
              <a:rPr lang="zh-CN" altLang="en-US" sz="2000" dirty="0" smtClean="0">
                <a:latin typeface="楷体" panose="02010609060101010101" pitchFamily="49" charset="-122"/>
                <a:ea typeface="楷体" panose="02010609060101010101" pitchFamily="49" charset="-122"/>
              </a:rPr>
              <a:t>、</a:t>
            </a:r>
            <a:r>
              <a:rPr lang="zh-CN" altLang="zh-CN" sz="2000" dirty="0" smtClean="0">
                <a:latin typeface="楷体" panose="02010609060101010101" pitchFamily="49" charset="-122"/>
                <a:ea typeface="楷体" panose="02010609060101010101" pitchFamily="49" charset="-122"/>
              </a:rPr>
              <a:t>主服务器Master负责管理和维护HBase表的分区信息</a:t>
            </a:r>
            <a:r>
              <a:rPr lang="zh-CN" altLang="en-US" sz="2000" dirty="0" smtClean="0">
                <a:latin typeface="楷体" panose="02010609060101010101" pitchFamily="49" charset="-122"/>
                <a:ea typeface="楷体" panose="02010609060101010101" pitchFamily="49" charset="-122"/>
              </a:rPr>
              <a:t>，维护</a:t>
            </a:r>
            <a:r>
              <a:rPr lang="en-US" altLang="zh-CN" sz="2000" dirty="0" smtClean="0">
                <a:latin typeface="楷体" panose="02010609060101010101" pitchFamily="49" charset="-122"/>
                <a:ea typeface="楷体" panose="02010609060101010101" pitchFamily="49" charset="-122"/>
              </a:rPr>
              <a:t>Region</a:t>
            </a:r>
            <a:r>
              <a:rPr lang="zh-CN" altLang="en-US" sz="2000" dirty="0" smtClean="0">
                <a:latin typeface="楷体" panose="02010609060101010101" pitchFamily="49" charset="-122"/>
                <a:ea typeface="楷体" panose="02010609060101010101" pitchFamily="49" charset="-122"/>
              </a:rPr>
              <a:t>服务器列表，分配</a:t>
            </a:r>
            <a:r>
              <a:rPr lang="en-US" altLang="zh-CN" sz="2000" dirty="0" smtClean="0">
                <a:latin typeface="楷体" panose="02010609060101010101" pitchFamily="49" charset="-122"/>
                <a:ea typeface="楷体" panose="02010609060101010101" pitchFamily="49" charset="-122"/>
              </a:rPr>
              <a:t>Region</a:t>
            </a:r>
            <a:r>
              <a:rPr lang="zh-CN" altLang="en-US" sz="2000" dirty="0" smtClean="0">
                <a:latin typeface="楷体" panose="02010609060101010101" pitchFamily="49" charset="-122"/>
                <a:ea typeface="楷体" panose="02010609060101010101" pitchFamily="49" charset="-122"/>
              </a:rPr>
              <a:t>，负载均衡。</a:t>
            </a:r>
            <a:endParaRPr lang="en-US" altLang="zh-CN" sz="2000" dirty="0" smtClean="0">
              <a:latin typeface="楷体" panose="02010609060101010101" pitchFamily="49" charset="-122"/>
              <a:ea typeface="楷体" panose="02010609060101010101" pitchFamily="49" charset="-122"/>
            </a:endParaRPr>
          </a:p>
          <a:p>
            <a:pPr marL="0" indent="0">
              <a:lnSpc>
                <a:spcPct val="150000"/>
              </a:lnSpc>
              <a:spcBef>
                <a:spcPts val="0"/>
              </a:spcBef>
              <a:buNone/>
            </a:pPr>
            <a:r>
              <a:rPr lang="en-US" altLang="zh-CN" sz="2000" dirty="0" smtClean="0">
                <a:latin typeface="楷体" panose="02010609060101010101" pitchFamily="49" charset="-122"/>
                <a:ea typeface="楷体" panose="02010609060101010101" pitchFamily="49" charset="-122"/>
              </a:rPr>
              <a:t>2</a:t>
            </a:r>
            <a:r>
              <a:rPr lang="zh-CN" altLang="en-US" sz="2000" dirty="0" smtClean="0">
                <a:latin typeface="楷体" panose="02010609060101010101" pitchFamily="49" charset="-122"/>
                <a:ea typeface="楷体" panose="02010609060101010101" pitchFamily="49" charset="-122"/>
              </a:rPr>
              <a:t>、</a:t>
            </a:r>
            <a:r>
              <a:rPr lang="zh-CN" altLang="zh-CN" sz="2000" dirty="0" smtClean="0">
                <a:latin typeface="楷体" panose="02010609060101010101" pitchFamily="49" charset="-122"/>
                <a:ea typeface="楷体" panose="02010609060101010101" pitchFamily="49" charset="-122"/>
              </a:rPr>
              <a:t>Region服务器负责存储和维护分配给自己的Region，处理来自客户端的读写请求</a:t>
            </a:r>
            <a:r>
              <a:rPr lang="zh-CN" altLang="en-US" sz="2000" dirty="0" smtClean="0">
                <a:latin typeface="楷体" panose="02010609060101010101" pitchFamily="49" charset="-122"/>
                <a:ea typeface="楷体" panose="02010609060101010101" pitchFamily="49" charset="-122"/>
              </a:rPr>
              <a:t>。</a:t>
            </a:r>
            <a:endParaRPr lang="zh-CN" altLang="zh-CN" sz="2000" dirty="0" smtClean="0">
              <a:latin typeface="楷体" panose="02010609060101010101" pitchFamily="49" charset="-122"/>
              <a:ea typeface="楷体" panose="02010609060101010101" pitchFamily="49" charset="-122"/>
            </a:endParaRPr>
          </a:p>
          <a:p>
            <a:pPr marL="0" indent="0">
              <a:lnSpc>
                <a:spcPct val="150000"/>
              </a:lnSpc>
              <a:spcBef>
                <a:spcPts val="0"/>
              </a:spcBef>
              <a:buNone/>
            </a:pPr>
            <a:r>
              <a:rPr lang="en-US" altLang="zh-CN" sz="2000" dirty="0" smtClean="0">
                <a:latin typeface="楷体" panose="02010609060101010101" pitchFamily="49" charset="-122"/>
                <a:ea typeface="楷体" panose="02010609060101010101" pitchFamily="49" charset="-122"/>
              </a:rPr>
              <a:t>3</a:t>
            </a:r>
            <a:r>
              <a:rPr lang="zh-CN" altLang="en-US" sz="2000" dirty="0" smtClean="0">
                <a:latin typeface="楷体" panose="02010609060101010101" pitchFamily="49" charset="-122"/>
                <a:ea typeface="楷体" panose="02010609060101010101" pitchFamily="49" charset="-122"/>
              </a:rPr>
              <a:t>、</a:t>
            </a:r>
            <a:r>
              <a:rPr lang="zh-CN" altLang="zh-CN" sz="2000" dirty="0" smtClean="0">
                <a:latin typeface="楷体" panose="02010609060101010101" pitchFamily="49" charset="-122"/>
                <a:ea typeface="楷体" panose="02010609060101010101" pitchFamily="49" charset="-122"/>
              </a:rPr>
              <a:t>客户端并不是直接从Master主服务器上读取数据，而是在获得Region的存储位置信息后，直接从Region服务器上读取数据</a:t>
            </a:r>
            <a:r>
              <a:rPr lang="zh-CN" altLang="en-US" sz="2000" dirty="0" smtClean="0">
                <a:latin typeface="楷体" panose="02010609060101010101" pitchFamily="49" charset="-122"/>
                <a:ea typeface="楷体" panose="02010609060101010101" pitchFamily="49" charset="-122"/>
              </a:rPr>
              <a:t>。</a:t>
            </a:r>
            <a:endParaRPr lang="en-US" altLang="zh-CN" sz="2000" dirty="0" smtClean="0">
              <a:latin typeface="楷体" panose="02010609060101010101" pitchFamily="49" charset="-122"/>
              <a:ea typeface="楷体" panose="02010609060101010101" pitchFamily="49" charset="-122"/>
            </a:endParaRPr>
          </a:p>
          <a:p>
            <a:pPr marL="0" indent="0">
              <a:lnSpc>
                <a:spcPct val="150000"/>
              </a:lnSpc>
              <a:buNone/>
            </a:pPr>
            <a:r>
              <a:rPr lang="en-US" altLang="zh-CN" sz="2000" dirty="0">
                <a:latin typeface="楷体" panose="02010609060101010101" pitchFamily="49" charset="-122"/>
                <a:ea typeface="楷体" panose="02010609060101010101" pitchFamily="49" charset="-122"/>
              </a:rPr>
              <a:t>4</a:t>
            </a:r>
            <a:r>
              <a:rPr lang="zh-CN" altLang="en-US" sz="2000" dirty="0">
                <a:latin typeface="楷体" panose="02010609060101010101" pitchFamily="49" charset="-122"/>
                <a:ea typeface="楷体" panose="02010609060101010101" pitchFamily="49" charset="-122"/>
              </a:rPr>
              <a:t>、客户端并不依赖</a:t>
            </a:r>
            <a:r>
              <a:rPr lang="en-US" altLang="zh-CN" sz="2000" dirty="0">
                <a:latin typeface="楷体" panose="02010609060101010101" pitchFamily="49" charset="-122"/>
                <a:ea typeface="楷体" panose="02010609060101010101" pitchFamily="49" charset="-122"/>
              </a:rPr>
              <a:t>Master</a:t>
            </a:r>
            <a:r>
              <a:rPr lang="zh-CN" altLang="en-US" sz="2000" dirty="0">
                <a:latin typeface="楷体" panose="02010609060101010101" pitchFamily="49" charset="-122"/>
                <a:ea typeface="楷体" panose="02010609060101010101" pitchFamily="49" charset="-122"/>
              </a:rPr>
              <a:t>，而是通过</a:t>
            </a:r>
            <a:r>
              <a:rPr lang="en-US" altLang="zh-CN" sz="2000" dirty="0">
                <a:latin typeface="楷体" panose="02010609060101010101" pitchFamily="49" charset="-122"/>
                <a:ea typeface="楷体" panose="02010609060101010101" pitchFamily="49" charset="-122"/>
              </a:rPr>
              <a:t>Zookeeper</a:t>
            </a:r>
            <a:r>
              <a:rPr lang="zh-CN" altLang="en-US" sz="2000" dirty="0">
                <a:latin typeface="楷体" panose="02010609060101010101" pitchFamily="49" charset="-122"/>
                <a:ea typeface="楷体" panose="02010609060101010101" pitchFamily="49" charset="-122"/>
              </a:rPr>
              <a:t>来获得</a:t>
            </a:r>
            <a:r>
              <a:rPr lang="en-US" altLang="zh-CN" sz="2000" dirty="0">
                <a:latin typeface="楷体" panose="02010609060101010101" pitchFamily="49" charset="-122"/>
                <a:ea typeface="楷体" panose="02010609060101010101" pitchFamily="49" charset="-122"/>
              </a:rPr>
              <a:t>Region</a:t>
            </a:r>
            <a:r>
              <a:rPr lang="zh-CN" altLang="en-US" sz="2000" dirty="0">
                <a:latin typeface="楷体" panose="02010609060101010101" pitchFamily="49" charset="-122"/>
                <a:ea typeface="楷体" panose="02010609060101010101" pitchFamily="49" charset="-122"/>
              </a:rPr>
              <a:t>位置信息，</a:t>
            </a:r>
            <a:endParaRPr lang="en-US" altLang="zh-CN" sz="2000" dirty="0">
              <a:latin typeface="楷体" panose="02010609060101010101" pitchFamily="49" charset="-122"/>
              <a:ea typeface="楷体" panose="02010609060101010101" pitchFamily="49" charset="-122"/>
            </a:endParaRPr>
          </a:p>
          <a:p>
            <a:pPr marL="0" indent="0">
              <a:lnSpc>
                <a:spcPct val="150000"/>
              </a:lnSpc>
              <a:buNone/>
            </a:pPr>
            <a:r>
              <a:rPr lang="zh-CN" altLang="en-US" sz="2000" dirty="0">
                <a:latin typeface="楷体" panose="02010609060101010101" pitchFamily="49" charset="-122"/>
                <a:ea typeface="楷体" panose="02010609060101010101" pitchFamily="49" charset="-122"/>
              </a:rPr>
              <a:t>大多数客户端甚至从来不和</a:t>
            </a:r>
            <a:r>
              <a:rPr lang="en-US" altLang="zh-CN" sz="2000" dirty="0">
                <a:latin typeface="楷体" panose="02010609060101010101" pitchFamily="49" charset="-122"/>
                <a:ea typeface="楷体" panose="02010609060101010101" pitchFamily="49" charset="-122"/>
              </a:rPr>
              <a:t>Master</a:t>
            </a:r>
            <a:r>
              <a:rPr lang="zh-CN" altLang="en-US" sz="2000" dirty="0">
                <a:latin typeface="楷体" panose="02010609060101010101" pitchFamily="49" charset="-122"/>
                <a:ea typeface="楷体" panose="02010609060101010101" pitchFamily="49" charset="-122"/>
              </a:rPr>
              <a:t>通信，这种设计方式使得</a:t>
            </a:r>
            <a:r>
              <a:rPr lang="en-US" altLang="zh-CN" sz="2000" dirty="0">
                <a:latin typeface="楷体" panose="02010609060101010101" pitchFamily="49" charset="-122"/>
                <a:ea typeface="楷体" panose="02010609060101010101" pitchFamily="49" charset="-122"/>
              </a:rPr>
              <a:t>Master</a:t>
            </a:r>
            <a:r>
              <a:rPr lang="zh-CN" altLang="en-US" sz="2000" dirty="0">
                <a:latin typeface="楷体" panose="02010609060101010101" pitchFamily="49" charset="-122"/>
                <a:ea typeface="楷体" panose="02010609060101010101" pitchFamily="49" charset="-122"/>
              </a:rPr>
              <a:t>负载很</a:t>
            </a:r>
            <a:r>
              <a:rPr lang="zh-CN" altLang="en-US" sz="2000" dirty="0" smtClean="0">
                <a:latin typeface="楷体" panose="02010609060101010101" pitchFamily="49" charset="-122"/>
                <a:ea typeface="楷体" panose="02010609060101010101" pitchFamily="49" charset="-122"/>
              </a:rPr>
              <a:t>小。</a:t>
            </a:r>
            <a:r>
              <a:rPr lang="zh-CN" altLang="zh-CN" sz="2000" dirty="0" smtClean="0">
                <a:latin typeface="楷体" panose="02010609060101010101" pitchFamily="49" charset="-122"/>
                <a:ea typeface="楷体" panose="02010609060101010101" pitchFamily="49" charset="-122"/>
              </a:rPr>
              <a:t> </a:t>
            </a:r>
            <a:endParaRPr lang="en-US" altLang="zh-CN" sz="2000" dirty="0">
              <a:latin typeface="楷体" panose="02010609060101010101" pitchFamily="49" charset="-122"/>
              <a:ea typeface="楷体" panose="02010609060101010101" pitchFamily="49" charset="-122"/>
            </a:endParaRPr>
          </a:p>
          <a:p>
            <a:pPr marL="0" indent="0">
              <a:buNone/>
            </a:pPr>
            <a:endParaRPr lang="zh-CN" altLang="en-US" sz="200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zh-CN" dirty="0" smtClean="0"/>
              <a:t>4.4.2	 </a:t>
            </a:r>
            <a:r>
              <a:rPr lang="zh-CN" altLang="en-US" dirty="0" smtClean="0"/>
              <a:t>表和</a:t>
            </a:r>
            <a:r>
              <a:rPr lang="en-US" altLang="zh-CN" dirty="0" smtClean="0"/>
              <a:t>Region</a:t>
            </a:r>
            <a:endParaRPr lang="zh-CN" altLang="en-US" dirty="0" smtClean="0"/>
          </a:p>
        </p:txBody>
      </p:sp>
      <p:sp>
        <p:nvSpPr>
          <p:cNvPr id="25603" name="Rectangle 5"/>
          <p:cNvSpPr>
            <a:spLocks noChangeArrowheads="1"/>
          </p:cNvSpPr>
          <p:nvPr/>
        </p:nvSpPr>
        <p:spPr bwMode="auto">
          <a:xfrm>
            <a:off x="0" y="2335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800"/>
          </a:p>
        </p:txBody>
      </p:sp>
      <p:sp>
        <p:nvSpPr>
          <p:cNvPr id="25604" name="Rectangle 6"/>
          <p:cNvSpPr>
            <a:spLocks noChangeArrowheads="1"/>
          </p:cNvSpPr>
          <p:nvPr/>
        </p:nvSpPr>
        <p:spPr bwMode="auto">
          <a:xfrm>
            <a:off x="223782" y="4478308"/>
            <a:ext cx="39180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spcBef>
                <a:spcPct val="0"/>
              </a:spcBef>
              <a:buFontTx/>
              <a:buNone/>
            </a:pPr>
            <a:r>
              <a:rPr lang="zh-CN" altLang="en-US" sz="2000" dirty="0" smtClean="0">
                <a:latin typeface="Times New Roman" pitchFamily="18" charset="0"/>
                <a:cs typeface="Times New Roman" pitchFamily="18" charset="0"/>
              </a:rPr>
              <a:t>一</a:t>
            </a:r>
            <a:r>
              <a:rPr lang="zh-CN" altLang="en-US" sz="2000" dirty="0">
                <a:latin typeface="Times New Roman" pitchFamily="18" charset="0"/>
                <a:cs typeface="Times New Roman" pitchFamily="18" charset="0"/>
              </a:rPr>
              <a:t>个</a:t>
            </a:r>
            <a:r>
              <a:rPr lang="en-US" altLang="zh-CN" sz="2000" dirty="0">
                <a:latin typeface="Times New Roman" pitchFamily="18" charset="0"/>
                <a:cs typeface="Times New Roman" pitchFamily="18" charset="0"/>
              </a:rPr>
              <a:t>HBase</a:t>
            </a:r>
            <a:r>
              <a:rPr lang="zh-CN" altLang="en-US" sz="2000" dirty="0">
                <a:latin typeface="Times New Roman" pitchFamily="18" charset="0"/>
                <a:cs typeface="Times New Roman" pitchFamily="18" charset="0"/>
              </a:rPr>
              <a:t>表被划分成多个</a:t>
            </a:r>
            <a:r>
              <a:rPr lang="en-US" altLang="zh-CN" sz="2000" dirty="0">
                <a:latin typeface="Times New Roman" pitchFamily="18" charset="0"/>
                <a:cs typeface="Times New Roman" pitchFamily="18" charset="0"/>
              </a:rPr>
              <a:t>Region</a:t>
            </a:r>
            <a:endParaRPr lang="en-US" altLang="zh-CN" sz="2000" dirty="0"/>
          </a:p>
        </p:txBody>
      </p:sp>
      <p:sp>
        <p:nvSpPr>
          <p:cNvPr id="25605" name="Rectangle 8"/>
          <p:cNvSpPr>
            <a:spLocks noChangeArrowheads="1"/>
          </p:cNvSpPr>
          <p:nvPr/>
        </p:nvSpPr>
        <p:spPr bwMode="auto">
          <a:xfrm>
            <a:off x="0" y="21923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800"/>
          </a:p>
        </p:txBody>
      </p:sp>
      <p:sp>
        <p:nvSpPr>
          <p:cNvPr id="25606" name="Rectangle 9"/>
          <p:cNvSpPr>
            <a:spLocks noChangeArrowheads="1"/>
          </p:cNvSpPr>
          <p:nvPr/>
        </p:nvSpPr>
        <p:spPr bwMode="auto">
          <a:xfrm>
            <a:off x="4497098" y="6078508"/>
            <a:ext cx="429476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spcBef>
                <a:spcPct val="0"/>
              </a:spcBef>
              <a:buFontTx/>
              <a:buNone/>
            </a:pPr>
            <a:r>
              <a:rPr lang="en-US" altLang="zh-CN" sz="2000" dirty="0" smtClean="0">
                <a:latin typeface="Times New Roman" pitchFamily="18" charset="0"/>
                <a:cs typeface="Times New Roman" pitchFamily="18" charset="0"/>
              </a:rPr>
              <a:t> </a:t>
            </a:r>
            <a:r>
              <a:rPr lang="zh-CN" altLang="en-US" sz="2000" dirty="0">
                <a:latin typeface="Times New Roman" pitchFamily="18" charset="0"/>
                <a:cs typeface="Times New Roman" pitchFamily="18" charset="0"/>
              </a:rPr>
              <a:t>一个</a:t>
            </a:r>
            <a:r>
              <a:rPr lang="en-US" altLang="zh-CN" sz="2000" dirty="0">
                <a:latin typeface="Times New Roman" pitchFamily="18" charset="0"/>
                <a:cs typeface="Times New Roman" pitchFamily="18" charset="0"/>
              </a:rPr>
              <a:t>Region</a:t>
            </a:r>
            <a:r>
              <a:rPr lang="zh-CN" altLang="en-US" sz="2000" dirty="0">
                <a:latin typeface="Times New Roman" pitchFamily="18" charset="0"/>
                <a:cs typeface="Times New Roman" pitchFamily="18" charset="0"/>
              </a:rPr>
              <a:t>会分裂成多个新的</a:t>
            </a:r>
            <a:r>
              <a:rPr lang="en-US" altLang="zh-CN" sz="2000" dirty="0">
                <a:latin typeface="Times New Roman" pitchFamily="18" charset="0"/>
                <a:cs typeface="Times New Roman" pitchFamily="18" charset="0"/>
              </a:rPr>
              <a:t>Region</a:t>
            </a:r>
            <a:endParaRPr lang="en-US" altLang="zh-CN" sz="2000" dirty="0"/>
          </a:p>
        </p:txBody>
      </p:sp>
      <p:pic>
        <p:nvPicPr>
          <p:cNvPr id="25607" name="Picture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1447800"/>
            <a:ext cx="3048000" cy="282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8" name="Picture 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3400" y="2743200"/>
            <a:ext cx="4648200" cy="318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9" name="矩形 8"/>
          <p:cNvSpPr>
            <a:spLocks noChangeArrowheads="1"/>
          </p:cNvSpPr>
          <p:nvPr/>
        </p:nvSpPr>
        <p:spPr bwMode="auto">
          <a:xfrm>
            <a:off x="4267200" y="1143000"/>
            <a:ext cx="4724400" cy="1477963"/>
          </a:xfrm>
          <a:prstGeom prst="rect">
            <a:avLst/>
          </a:prstGeom>
          <a:ln/>
          <a:extLst/>
        </p:spPr>
        <p:style>
          <a:lnRef idx="2">
            <a:schemeClr val="accent1"/>
          </a:lnRef>
          <a:fillRef idx="1">
            <a:schemeClr val="lt1"/>
          </a:fillRef>
          <a:effectRef idx="0">
            <a:schemeClr val="accent1"/>
          </a:effectRef>
          <a:fontRef idx="minor">
            <a:schemeClr val="dk1"/>
          </a:fontRef>
        </p:style>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pPr>
            <a:r>
              <a:rPr lang="zh-CN" altLang="en-US" sz="1800" dirty="0"/>
              <a:t>开始只有一个</a:t>
            </a:r>
            <a:r>
              <a:rPr lang="en-US" altLang="zh-CN" sz="1800" dirty="0"/>
              <a:t>Region</a:t>
            </a:r>
            <a:r>
              <a:rPr lang="zh-CN" altLang="en-US" sz="1800" dirty="0"/>
              <a:t>，后来不断</a:t>
            </a:r>
            <a:r>
              <a:rPr lang="zh-CN" altLang="en-US" sz="1800" dirty="0" smtClean="0"/>
              <a:t>分裂。</a:t>
            </a:r>
            <a:endParaRPr lang="en-US" altLang="zh-CN" sz="1800" dirty="0"/>
          </a:p>
          <a:p>
            <a:pPr eaLnBrk="1" hangingPunct="1">
              <a:spcBef>
                <a:spcPct val="0"/>
              </a:spcBef>
            </a:pPr>
            <a:r>
              <a:rPr lang="en-US" altLang="zh-CN" sz="1800" dirty="0"/>
              <a:t>Region</a:t>
            </a:r>
            <a:r>
              <a:rPr lang="zh-CN" altLang="en-US" sz="1800" dirty="0"/>
              <a:t>拆分操作非常快，接近瞬间，因为拆分之后的</a:t>
            </a:r>
            <a:r>
              <a:rPr lang="en-US" altLang="zh-CN" sz="1800" dirty="0"/>
              <a:t>Region</a:t>
            </a:r>
            <a:r>
              <a:rPr lang="zh-CN" altLang="en-US" sz="1800" dirty="0"/>
              <a:t>读取的仍然是原存储文件，直到“合并”过程把存储文件异步地写到独立的文件之后，才会读取新文件</a:t>
            </a:r>
            <a:endParaRPr lang="en-US" altLang="zh-CN" sz="18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smtClean="0"/>
              <a:t>4.4.2	 </a:t>
            </a:r>
            <a:r>
              <a:rPr lang="zh-CN" altLang="en-US" dirty="0" smtClean="0"/>
              <a:t>表和</a:t>
            </a:r>
            <a:r>
              <a:rPr lang="en-US" altLang="zh-CN" dirty="0" smtClean="0"/>
              <a:t>Region</a:t>
            </a:r>
            <a:endParaRPr lang="zh-CN" altLang="en-US" dirty="0" smtClean="0"/>
          </a:p>
        </p:txBody>
      </p:sp>
      <p:sp>
        <p:nvSpPr>
          <p:cNvPr id="26627" name="Rectangle 5"/>
          <p:cNvSpPr>
            <a:spLocks noChangeArrowheads="1"/>
          </p:cNvSpPr>
          <p:nvPr/>
        </p:nvSpPr>
        <p:spPr bwMode="auto">
          <a:xfrm>
            <a:off x="0" y="23828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800"/>
          </a:p>
        </p:txBody>
      </p:sp>
      <p:pic>
        <p:nvPicPr>
          <p:cNvPr id="26629"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5400" y="2395538"/>
            <a:ext cx="6553200" cy="400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TextBox 5"/>
          <p:cNvSpPr txBox="1">
            <a:spLocks noChangeArrowheads="1"/>
          </p:cNvSpPr>
          <p:nvPr/>
        </p:nvSpPr>
        <p:spPr bwMode="auto">
          <a:xfrm>
            <a:off x="1184292" y="1371600"/>
            <a:ext cx="7426308" cy="830997"/>
          </a:xfrm>
          <a:prstGeom prst="rect">
            <a:avLst/>
          </a:prstGeom>
          <a:ln/>
          <a:extLst/>
        </p:spPr>
        <p:style>
          <a:lnRef idx="2">
            <a:schemeClr val="accent1"/>
          </a:lnRef>
          <a:fillRef idx="1">
            <a:schemeClr val="lt1"/>
          </a:fillRef>
          <a:effectRef idx="0">
            <a:schemeClr val="accent1"/>
          </a:effectRef>
          <a:fontRef idx="minor">
            <a:schemeClr val="dk1"/>
          </a:fontRef>
        </p:style>
        <p:txBody>
          <a:bodyPr wrap="square">
            <a:spAutoFit/>
          </a:bodyPr>
          <a:lstStyle>
            <a:lvl1pPr>
              <a:spcBef>
                <a:spcPct val="20000"/>
              </a:spcBef>
              <a:buChar char="•"/>
              <a:defRPr sz="3200">
                <a:solidFill>
                  <a:schemeClr val="tx1"/>
                </a:solidFill>
                <a:latin typeface="Arial" pitchFamily="34" charset="0"/>
                <a:ea typeface="宋体" pitchFamily="2" charset="-122"/>
              </a:defRPr>
            </a:lvl1pPr>
            <a:lvl2pPr>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None/>
            </a:pPr>
            <a:r>
              <a:rPr lang="zh-CN" altLang="en-US" sz="2400" dirty="0" smtClean="0">
                <a:latin typeface="楷体" panose="02010609060101010101" pitchFamily="49" charset="-122"/>
                <a:ea typeface="楷体" panose="02010609060101010101" pitchFamily="49" charset="-122"/>
              </a:rPr>
              <a:t>（</a:t>
            </a:r>
            <a:r>
              <a:rPr lang="en-US" altLang="zh-CN" sz="2400" dirty="0" smtClean="0">
                <a:latin typeface="楷体" panose="02010609060101010101" pitchFamily="49" charset="-122"/>
                <a:ea typeface="楷体" panose="02010609060101010101" pitchFamily="49" charset="-122"/>
              </a:rPr>
              <a:t>1</a:t>
            </a:r>
            <a:r>
              <a:rPr lang="zh-CN" altLang="en-US" sz="2400" dirty="0" smtClean="0">
                <a:latin typeface="楷体" panose="02010609060101010101" pitchFamily="49" charset="-122"/>
                <a:ea typeface="楷体" panose="02010609060101010101" pitchFamily="49" charset="-122"/>
              </a:rPr>
              <a:t>）同</a:t>
            </a:r>
            <a:r>
              <a:rPr lang="zh-CN" altLang="en-US" sz="2400" dirty="0">
                <a:latin typeface="楷体" panose="02010609060101010101" pitchFamily="49" charset="-122"/>
                <a:ea typeface="楷体" panose="02010609060101010101" pitchFamily="49" charset="-122"/>
              </a:rPr>
              <a:t>一个</a:t>
            </a:r>
            <a:r>
              <a:rPr lang="en-US" altLang="zh-CN" sz="2400" dirty="0">
                <a:latin typeface="楷体" panose="02010609060101010101" pitchFamily="49" charset="-122"/>
                <a:ea typeface="楷体" panose="02010609060101010101" pitchFamily="49" charset="-122"/>
              </a:rPr>
              <a:t>Region</a:t>
            </a:r>
            <a:r>
              <a:rPr lang="zh-CN" altLang="en-US" sz="2400" dirty="0">
                <a:latin typeface="楷体" panose="02010609060101010101" pitchFamily="49" charset="-122"/>
                <a:ea typeface="楷体" panose="02010609060101010101" pitchFamily="49" charset="-122"/>
              </a:rPr>
              <a:t>不会被分拆到多个</a:t>
            </a:r>
            <a:r>
              <a:rPr lang="en-US" altLang="zh-CN" sz="2400" dirty="0">
                <a:latin typeface="楷体" panose="02010609060101010101" pitchFamily="49" charset="-122"/>
                <a:ea typeface="楷体" panose="02010609060101010101" pitchFamily="49" charset="-122"/>
              </a:rPr>
              <a:t>Region</a:t>
            </a:r>
            <a:r>
              <a:rPr lang="zh-CN" altLang="en-US" sz="2400" dirty="0">
                <a:latin typeface="楷体" panose="02010609060101010101" pitchFamily="49" charset="-122"/>
                <a:ea typeface="楷体" panose="02010609060101010101" pitchFamily="49" charset="-122"/>
              </a:rPr>
              <a:t>服务器</a:t>
            </a:r>
            <a:endParaRPr lang="en-US" altLang="zh-CN" sz="2400" dirty="0">
              <a:latin typeface="楷体" panose="02010609060101010101" pitchFamily="49" charset="-122"/>
              <a:ea typeface="楷体" panose="02010609060101010101" pitchFamily="49" charset="-122"/>
            </a:endParaRPr>
          </a:p>
          <a:p>
            <a:pPr eaLnBrk="1" hangingPunct="1">
              <a:spcBef>
                <a:spcPct val="0"/>
              </a:spcBef>
              <a:buNone/>
            </a:pPr>
            <a:r>
              <a:rPr lang="zh-CN" altLang="en-US" sz="2400" dirty="0" smtClean="0">
                <a:latin typeface="楷体" panose="02010609060101010101" pitchFamily="49" charset="-122"/>
                <a:ea typeface="楷体" panose="02010609060101010101" pitchFamily="49" charset="-122"/>
              </a:rPr>
              <a:t>（</a:t>
            </a:r>
            <a:r>
              <a:rPr lang="en-US" altLang="zh-CN" sz="2400" dirty="0" smtClean="0">
                <a:latin typeface="楷体" panose="02010609060101010101" pitchFamily="49" charset="-122"/>
                <a:ea typeface="楷体" panose="02010609060101010101" pitchFamily="49" charset="-122"/>
              </a:rPr>
              <a:t>2</a:t>
            </a:r>
            <a:r>
              <a:rPr lang="zh-CN" altLang="en-US" sz="2400" dirty="0" smtClean="0">
                <a:latin typeface="楷体" panose="02010609060101010101" pitchFamily="49" charset="-122"/>
                <a:ea typeface="楷体" panose="02010609060101010101" pitchFamily="49" charset="-122"/>
              </a:rPr>
              <a:t>）每个</a:t>
            </a:r>
            <a:r>
              <a:rPr lang="en-US" altLang="zh-CN" sz="2400" dirty="0">
                <a:latin typeface="楷体" panose="02010609060101010101" pitchFamily="49" charset="-122"/>
                <a:ea typeface="楷体" panose="02010609060101010101" pitchFamily="49" charset="-122"/>
              </a:rPr>
              <a:t>Region</a:t>
            </a:r>
            <a:r>
              <a:rPr lang="zh-CN" altLang="en-US" sz="2400" dirty="0">
                <a:latin typeface="楷体" panose="02010609060101010101" pitchFamily="49" charset="-122"/>
                <a:ea typeface="楷体" panose="02010609060101010101" pitchFamily="49" charset="-122"/>
              </a:rPr>
              <a:t>服务器存储</a:t>
            </a:r>
            <a:r>
              <a:rPr lang="en-US" altLang="zh-CN" sz="2400" dirty="0">
                <a:latin typeface="楷体" panose="02010609060101010101" pitchFamily="49" charset="-122"/>
                <a:ea typeface="楷体" panose="02010609060101010101" pitchFamily="49" charset="-122"/>
              </a:rPr>
              <a:t>10-1000</a:t>
            </a:r>
            <a:r>
              <a:rPr lang="zh-CN" altLang="en-US" sz="2400" dirty="0">
                <a:latin typeface="楷体" panose="02010609060101010101" pitchFamily="49" charset="-122"/>
                <a:ea typeface="楷体" panose="02010609060101010101" pitchFamily="49" charset="-122"/>
              </a:rPr>
              <a:t>个</a:t>
            </a:r>
            <a:r>
              <a:rPr lang="en-US" altLang="zh-CN" sz="2400" dirty="0">
                <a:latin typeface="楷体" panose="02010609060101010101" pitchFamily="49" charset="-122"/>
                <a:ea typeface="楷体" panose="02010609060101010101" pitchFamily="49" charset="-122"/>
              </a:rPr>
              <a:t>Region</a:t>
            </a:r>
            <a:endParaRPr lang="zh-CN" altLang="en-US" sz="240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143000" y="76200"/>
            <a:ext cx="7620000" cy="914400"/>
          </a:xfrm>
        </p:spPr>
        <p:txBody>
          <a:bodyPr/>
          <a:lstStyle/>
          <a:p>
            <a:r>
              <a:rPr lang="en-US" altLang="zh-CN" dirty="0" smtClean="0"/>
              <a:t>4.4.3	 Region</a:t>
            </a:r>
            <a:r>
              <a:rPr lang="zh-CN" altLang="en-US" dirty="0" smtClean="0"/>
              <a:t>的定位</a:t>
            </a:r>
          </a:p>
        </p:txBody>
      </p:sp>
      <p:sp>
        <p:nvSpPr>
          <p:cNvPr id="27651" name="Rectangle 5"/>
          <p:cNvSpPr>
            <a:spLocks noChangeArrowheads="1"/>
          </p:cNvSpPr>
          <p:nvPr/>
        </p:nvSpPr>
        <p:spPr bwMode="auto">
          <a:xfrm>
            <a:off x="0" y="3741707"/>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800"/>
          </a:p>
        </p:txBody>
      </p:sp>
      <p:sp>
        <p:nvSpPr>
          <p:cNvPr id="27652" name="Rectangle 6"/>
          <p:cNvSpPr>
            <a:spLocks noChangeArrowheads="1"/>
          </p:cNvSpPr>
          <p:nvPr/>
        </p:nvSpPr>
        <p:spPr bwMode="auto">
          <a:xfrm>
            <a:off x="3886200" y="5943600"/>
            <a:ext cx="215155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spcBef>
                <a:spcPct val="0"/>
              </a:spcBef>
              <a:buFontTx/>
              <a:buNone/>
            </a:pPr>
            <a:r>
              <a:rPr lang="en-US" altLang="zh-CN" sz="2000" dirty="0" smtClean="0">
                <a:latin typeface="Times New Roman" pitchFamily="18" charset="0"/>
                <a:cs typeface="Times New Roman" pitchFamily="18" charset="0"/>
              </a:rPr>
              <a:t>HBase</a:t>
            </a:r>
            <a:r>
              <a:rPr lang="zh-CN" altLang="en-US" sz="2000" dirty="0">
                <a:latin typeface="Times New Roman" pitchFamily="18" charset="0"/>
                <a:cs typeface="Times New Roman" pitchFamily="18" charset="0"/>
              </a:rPr>
              <a:t>的三层结构</a:t>
            </a:r>
            <a:endParaRPr lang="zh-CN" altLang="en-US" sz="2000" dirty="0"/>
          </a:p>
        </p:txBody>
      </p:sp>
      <p:pic>
        <p:nvPicPr>
          <p:cNvPr id="27653"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6800" y="3106707"/>
            <a:ext cx="7010400"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4" name="TextBox 5"/>
          <p:cNvSpPr txBox="1">
            <a:spLocks noChangeArrowheads="1"/>
          </p:cNvSpPr>
          <p:nvPr/>
        </p:nvSpPr>
        <p:spPr bwMode="auto">
          <a:xfrm>
            <a:off x="457200" y="1265872"/>
            <a:ext cx="8382000" cy="1477328"/>
          </a:xfrm>
          <a:prstGeom prst="rect">
            <a:avLst/>
          </a:prstGeom>
          <a:ln/>
          <a:extLst/>
        </p:spPr>
        <p:style>
          <a:lnRef idx="2">
            <a:schemeClr val="dk1"/>
          </a:lnRef>
          <a:fillRef idx="1">
            <a:schemeClr val="lt1"/>
          </a:fillRef>
          <a:effectRef idx="0">
            <a:schemeClr val="dk1"/>
          </a:effectRef>
          <a:fontRef idx="minor">
            <a:schemeClr val="dk1"/>
          </a:fontRef>
        </p:style>
        <p:txBody>
          <a:bodyPr wrap="squar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None/>
            </a:pPr>
            <a:r>
              <a:rPr lang="zh-CN" altLang="en-US" sz="1800" dirty="0" smtClean="0">
                <a:latin typeface="楷体" panose="02010609060101010101" pitchFamily="49" charset="-122"/>
                <a:ea typeface="楷体" panose="02010609060101010101" pitchFamily="49" charset="-122"/>
              </a:rPr>
              <a:t>（</a:t>
            </a:r>
            <a:r>
              <a:rPr lang="en-US" altLang="zh-CN" sz="1800" dirty="0" smtClean="0">
                <a:latin typeface="楷体" panose="02010609060101010101" pitchFamily="49" charset="-122"/>
                <a:ea typeface="楷体" panose="02010609060101010101" pitchFamily="49" charset="-122"/>
              </a:rPr>
              <a:t>1</a:t>
            </a:r>
            <a:r>
              <a:rPr lang="zh-CN" altLang="en-US" sz="1800" dirty="0" smtClean="0">
                <a:latin typeface="楷体" panose="02010609060101010101" pitchFamily="49" charset="-122"/>
                <a:ea typeface="楷体" panose="02010609060101010101" pitchFamily="49" charset="-122"/>
              </a:rPr>
              <a:t>）元数据</a:t>
            </a:r>
            <a:r>
              <a:rPr lang="zh-CN" altLang="en-US" sz="1800" dirty="0">
                <a:latin typeface="楷体" panose="02010609060101010101" pitchFamily="49" charset="-122"/>
                <a:ea typeface="楷体" panose="02010609060101010101" pitchFamily="49" charset="-122"/>
              </a:rPr>
              <a:t>表，又名</a:t>
            </a:r>
            <a:r>
              <a:rPr lang="en-US" altLang="zh-CN" sz="1800" dirty="0">
                <a:latin typeface="楷体" panose="02010609060101010101" pitchFamily="49" charset="-122"/>
                <a:ea typeface="楷体" panose="02010609060101010101" pitchFamily="49" charset="-122"/>
              </a:rPr>
              <a:t>.META.</a:t>
            </a:r>
            <a:r>
              <a:rPr lang="zh-CN" altLang="en-US" sz="1800" dirty="0">
                <a:latin typeface="楷体" panose="02010609060101010101" pitchFamily="49" charset="-122"/>
                <a:ea typeface="楷体" panose="02010609060101010101" pitchFamily="49" charset="-122"/>
              </a:rPr>
              <a:t>表，存储了</a:t>
            </a:r>
            <a:r>
              <a:rPr lang="en-US" altLang="zh-CN" sz="1800" dirty="0">
                <a:latin typeface="楷体" panose="02010609060101010101" pitchFamily="49" charset="-122"/>
                <a:ea typeface="楷体" panose="02010609060101010101" pitchFamily="49" charset="-122"/>
              </a:rPr>
              <a:t>Region</a:t>
            </a:r>
            <a:r>
              <a:rPr lang="zh-CN" altLang="en-US" sz="1800" dirty="0">
                <a:latin typeface="楷体" panose="02010609060101010101" pitchFamily="49" charset="-122"/>
                <a:ea typeface="楷体" panose="02010609060101010101" pitchFamily="49" charset="-122"/>
              </a:rPr>
              <a:t>和</a:t>
            </a:r>
            <a:r>
              <a:rPr lang="en-US" altLang="zh-CN" sz="1800" dirty="0">
                <a:latin typeface="楷体" panose="02010609060101010101" pitchFamily="49" charset="-122"/>
                <a:ea typeface="楷体" panose="02010609060101010101" pitchFamily="49" charset="-122"/>
              </a:rPr>
              <a:t>Region</a:t>
            </a:r>
            <a:r>
              <a:rPr lang="zh-CN" altLang="en-US" sz="1800" dirty="0">
                <a:latin typeface="楷体" panose="02010609060101010101" pitchFamily="49" charset="-122"/>
                <a:ea typeface="楷体" panose="02010609060101010101" pitchFamily="49" charset="-122"/>
              </a:rPr>
              <a:t>服务器的映射关系</a:t>
            </a:r>
            <a:endParaRPr lang="en-US" altLang="zh-CN" sz="1800" dirty="0">
              <a:latin typeface="楷体" panose="02010609060101010101" pitchFamily="49" charset="-122"/>
              <a:ea typeface="楷体" panose="02010609060101010101" pitchFamily="49" charset="-122"/>
            </a:endParaRPr>
          </a:p>
          <a:p>
            <a:pPr eaLnBrk="1" hangingPunct="1">
              <a:spcBef>
                <a:spcPct val="0"/>
              </a:spcBef>
              <a:buNone/>
            </a:pPr>
            <a:r>
              <a:rPr lang="zh-CN" altLang="en-US" sz="1800" dirty="0" smtClean="0">
                <a:latin typeface="楷体" panose="02010609060101010101" pitchFamily="49" charset="-122"/>
                <a:ea typeface="楷体" panose="02010609060101010101" pitchFamily="49" charset="-122"/>
              </a:rPr>
              <a:t>（</a:t>
            </a:r>
            <a:r>
              <a:rPr lang="en-US" altLang="zh-CN" sz="1800" dirty="0" smtClean="0">
                <a:latin typeface="楷体" panose="02010609060101010101" pitchFamily="49" charset="-122"/>
                <a:ea typeface="楷体" panose="02010609060101010101" pitchFamily="49" charset="-122"/>
              </a:rPr>
              <a:t>2</a:t>
            </a:r>
            <a:r>
              <a:rPr lang="zh-CN" altLang="en-US" sz="1800" dirty="0" smtClean="0">
                <a:latin typeface="楷体" panose="02010609060101010101" pitchFamily="49" charset="-122"/>
                <a:ea typeface="楷体" panose="02010609060101010101" pitchFamily="49" charset="-122"/>
              </a:rPr>
              <a:t>）当</a:t>
            </a:r>
            <a:r>
              <a:rPr lang="en-US" altLang="zh-CN" sz="1800" dirty="0">
                <a:latin typeface="楷体" panose="02010609060101010101" pitchFamily="49" charset="-122"/>
                <a:ea typeface="楷体" panose="02010609060101010101" pitchFamily="49" charset="-122"/>
              </a:rPr>
              <a:t>HBase</a:t>
            </a:r>
            <a:r>
              <a:rPr lang="zh-CN" altLang="en-US" sz="1800" dirty="0">
                <a:latin typeface="楷体" panose="02010609060101010101" pitchFamily="49" charset="-122"/>
                <a:ea typeface="楷体" panose="02010609060101010101" pitchFamily="49" charset="-122"/>
              </a:rPr>
              <a:t>表很大时，</a:t>
            </a:r>
            <a:r>
              <a:rPr lang="en-US" altLang="zh-CN" sz="1800" dirty="0">
                <a:latin typeface="楷体" panose="02010609060101010101" pitchFamily="49" charset="-122"/>
                <a:ea typeface="楷体" panose="02010609060101010101" pitchFamily="49" charset="-122"/>
              </a:rPr>
              <a:t> .META.</a:t>
            </a:r>
            <a:r>
              <a:rPr lang="zh-CN" altLang="en-US" sz="1800" dirty="0">
                <a:latin typeface="楷体" panose="02010609060101010101" pitchFamily="49" charset="-122"/>
                <a:ea typeface="楷体" panose="02010609060101010101" pitchFamily="49" charset="-122"/>
              </a:rPr>
              <a:t>表也会被分裂成多个</a:t>
            </a:r>
            <a:r>
              <a:rPr lang="en-US" altLang="zh-CN" sz="1800" dirty="0">
                <a:latin typeface="楷体" panose="02010609060101010101" pitchFamily="49" charset="-122"/>
                <a:ea typeface="楷体" panose="02010609060101010101" pitchFamily="49" charset="-122"/>
              </a:rPr>
              <a:t>Region</a:t>
            </a:r>
          </a:p>
          <a:p>
            <a:pPr eaLnBrk="1" hangingPunct="1">
              <a:spcBef>
                <a:spcPct val="0"/>
              </a:spcBef>
              <a:buNone/>
            </a:pPr>
            <a:r>
              <a:rPr lang="zh-CN" altLang="en-US" sz="1800" dirty="0" smtClean="0">
                <a:latin typeface="楷体" panose="02010609060101010101" pitchFamily="49" charset="-122"/>
                <a:ea typeface="楷体" panose="02010609060101010101" pitchFamily="49" charset="-122"/>
              </a:rPr>
              <a:t>（</a:t>
            </a:r>
            <a:r>
              <a:rPr lang="en-US" altLang="zh-CN" sz="1800" dirty="0" smtClean="0">
                <a:latin typeface="楷体" panose="02010609060101010101" pitchFamily="49" charset="-122"/>
                <a:ea typeface="楷体" panose="02010609060101010101" pitchFamily="49" charset="-122"/>
              </a:rPr>
              <a:t>3</a:t>
            </a:r>
            <a:r>
              <a:rPr lang="zh-CN" altLang="en-US" sz="1800" dirty="0" smtClean="0">
                <a:latin typeface="楷体" panose="02010609060101010101" pitchFamily="49" charset="-122"/>
                <a:ea typeface="楷体" panose="02010609060101010101" pitchFamily="49" charset="-122"/>
              </a:rPr>
              <a:t>）根</a:t>
            </a:r>
            <a:r>
              <a:rPr lang="zh-CN" altLang="en-US" sz="1800" dirty="0">
                <a:latin typeface="楷体" panose="02010609060101010101" pitchFamily="49" charset="-122"/>
                <a:ea typeface="楷体" panose="02010609060101010101" pitchFamily="49" charset="-122"/>
              </a:rPr>
              <a:t>数据表，又名</a:t>
            </a:r>
            <a:r>
              <a:rPr lang="en-US" altLang="zh-CN" sz="1800" dirty="0">
                <a:latin typeface="楷体" panose="02010609060101010101" pitchFamily="49" charset="-122"/>
                <a:ea typeface="楷体" panose="02010609060101010101" pitchFamily="49" charset="-122"/>
              </a:rPr>
              <a:t>-ROOT-</a:t>
            </a:r>
            <a:r>
              <a:rPr lang="zh-CN" altLang="en-US" sz="1800" dirty="0">
                <a:latin typeface="楷体" panose="02010609060101010101" pitchFamily="49" charset="-122"/>
                <a:ea typeface="楷体" panose="02010609060101010101" pitchFamily="49" charset="-122"/>
              </a:rPr>
              <a:t>表，记录所有元数据的具体位置</a:t>
            </a:r>
            <a:endParaRPr lang="en-US" altLang="zh-CN" sz="1800" dirty="0">
              <a:latin typeface="楷体" panose="02010609060101010101" pitchFamily="49" charset="-122"/>
              <a:ea typeface="楷体" panose="02010609060101010101" pitchFamily="49" charset="-122"/>
            </a:endParaRPr>
          </a:p>
          <a:p>
            <a:pPr eaLnBrk="1" hangingPunct="1">
              <a:spcBef>
                <a:spcPct val="0"/>
              </a:spcBef>
              <a:buNone/>
            </a:pPr>
            <a:r>
              <a:rPr lang="zh-CN" altLang="en-US" sz="1800" dirty="0" smtClean="0">
                <a:latin typeface="楷体" panose="02010609060101010101" pitchFamily="49" charset="-122"/>
                <a:ea typeface="楷体" panose="02010609060101010101" pitchFamily="49" charset="-122"/>
              </a:rPr>
              <a:t>（</a:t>
            </a:r>
            <a:r>
              <a:rPr lang="en-US" altLang="zh-CN" sz="1800" dirty="0" smtClean="0">
                <a:latin typeface="楷体" panose="02010609060101010101" pitchFamily="49" charset="-122"/>
                <a:ea typeface="楷体" panose="02010609060101010101" pitchFamily="49" charset="-122"/>
              </a:rPr>
              <a:t>4</a:t>
            </a:r>
            <a:r>
              <a:rPr lang="zh-CN" altLang="en-US" sz="1800" dirty="0" smtClean="0">
                <a:latin typeface="楷体" panose="02010609060101010101" pitchFamily="49" charset="-122"/>
                <a:ea typeface="楷体" panose="02010609060101010101" pitchFamily="49" charset="-122"/>
              </a:rPr>
              <a:t>）</a:t>
            </a:r>
            <a:r>
              <a:rPr lang="en-US" altLang="zh-CN" sz="1800" dirty="0" smtClean="0">
                <a:latin typeface="楷体" panose="02010609060101010101" pitchFamily="49" charset="-122"/>
                <a:ea typeface="楷体" panose="02010609060101010101" pitchFamily="49" charset="-122"/>
              </a:rPr>
              <a:t>-</a:t>
            </a:r>
            <a:r>
              <a:rPr lang="en-US" altLang="zh-CN" sz="1800" dirty="0">
                <a:latin typeface="楷体" panose="02010609060101010101" pitchFamily="49" charset="-122"/>
                <a:ea typeface="楷体" panose="02010609060101010101" pitchFamily="49" charset="-122"/>
              </a:rPr>
              <a:t>ROOT-</a:t>
            </a:r>
            <a:r>
              <a:rPr lang="zh-CN" altLang="en-US" sz="1800" dirty="0">
                <a:latin typeface="楷体" panose="02010609060101010101" pitchFamily="49" charset="-122"/>
                <a:ea typeface="楷体" panose="02010609060101010101" pitchFamily="49" charset="-122"/>
              </a:rPr>
              <a:t>表只有唯一一个</a:t>
            </a:r>
            <a:r>
              <a:rPr lang="en-US" altLang="zh-CN" sz="1800" dirty="0">
                <a:latin typeface="楷体" panose="02010609060101010101" pitchFamily="49" charset="-122"/>
                <a:ea typeface="楷体" panose="02010609060101010101" pitchFamily="49" charset="-122"/>
              </a:rPr>
              <a:t>Region</a:t>
            </a:r>
            <a:r>
              <a:rPr lang="zh-CN" altLang="en-US" sz="1800" dirty="0">
                <a:latin typeface="楷体" panose="02010609060101010101" pitchFamily="49" charset="-122"/>
                <a:ea typeface="楷体" panose="02010609060101010101" pitchFamily="49" charset="-122"/>
              </a:rPr>
              <a:t>，名字是在程序中被写死的</a:t>
            </a:r>
            <a:endParaRPr lang="en-US" altLang="zh-CN" sz="1800" dirty="0">
              <a:latin typeface="楷体" panose="02010609060101010101" pitchFamily="49" charset="-122"/>
              <a:ea typeface="楷体" panose="02010609060101010101" pitchFamily="49" charset="-122"/>
            </a:endParaRPr>
          </a:p>
          <a:p>
            <a:pPr eaLnBrk="1" hangingPunct="1">
              <a:spcBef>
                <a:spcPct val="0"/>
              </a:spcBef>
              <a:buNone/>
            </a:pPr>
            <a:r>
              <a:rPr lang="zh-CN" altLang="en-US" sz="1800" dirty="0" smtClean="0">
                <a:latin typeface="楷体" panose="02010609060101010101" pitchFamily="49" charset="-122"/>
                <a:ea typeface="楷体" panose="02010609060101010101" pitchFamily="49" charset="-122"/>
              </a:rPr>
              <a:t>（</a:t>
            </a:r>
            <a:r>
              <a:rPr lang="en-US" altLang="zh-CN" sz="1800" dirty="0" smtClean="0">
                <a:latin typeface="楷体" panose="02010609060101010101" pitchFamily="49" charset="-122"/>
                <a:ea typeface="楷体" panose="02010609060101010101" pitchFamily="49" charset="-122"/>
              </a:rPr>
              <a:t>5</a:t>
            </a:r>
            <a:r>
              <a:rPr lang="zh-CN" altLang="en-US" sz="1800" dirty="0" smtClean="0">
                <a:latin typeface="楷体" panose="02010609060101010101" pitchFamily="49" charset="-122"/>
                <a:ea typeface="楷体" panose="02010609060101010101" pitchFamily="49" charset="-122"/>
              </a:rPr>
              <a:t>）</a:t>
            </a:r>
            <a:r>
              <a:rPr lang="en-US" altLang="zh-CN" sz="1800" dirty="0" smtClean="0">
                <a:latin typeface="楷体" panose="02010609060101010101" pitchFamily="49" charset="-122"/>
                <a:ea typeface="楷体" panose="02010609060101010101" pitchFamily="49" charset="-122"/>
              </a:rPr>
              <a:t>Zookeeper</a:t>
            </a:r>
            <a:r>
              <a:rPr lang="zh-CN" altLang="en-US" sz="1800" dirty="0">
                <a:latin typeface="楷体" panose="02010609060101010101" pitchFamily="49" charset="-122"/>
                <a:ea typeface="楷体" panose="02010609060101010101" pitchFamily="49" charset="-122"/>
              </a:rPr>
              <a:t>文件记录了</a:t>
            </a:r>
            <a:r>
              <a:rPr lang="en-US" altLang="zh-CN" sz="1800" dirty="0">
                <a:latin typeface="楷体" panose="02010609060101010101" pitchFamily="49" charset="-122"/>
                <a:ea typeface="楷体" panose="02010609060101010101" pitchFamily="49" charset="-122"/>
              </a:rPr>
              <a:t>-ROOT-</a:t>
            </a:r>
            <a:r>
              <a:rPr lang="zh-CN" altLang="en-US" sz="1800" dirty="0">
                <a:latin typeface="楷体" panose="02010609060101010101" pitchFamily="49" charset="-122"/>
                <a:ea typeface="楷体" panose="02010609060101010101" pitchFamily="49" charset="-122"/>
              </a:rPr>
              <a:t>表的</a:t>
            </a:r>
            <a:r>
              <a:rPr lang="zh-CN" altLang="en-US" sz="1800" dirty="0" smtClean="0">
                <a:latin typeface="楷体" panose="02010609060101010101" pitchFamily="49" charset="-122"/>
                <a:ea typeface="楷体" panose="02010609060101010101" pitchFamily="49" charset="-122"/>
              </a:rPr>
              <a:t>位置</a:t>
            </a:r>
            <a:endParaRPr lang="en-US" altLang="zh-CN" sz="180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143000" y="76200"/>
            <a:ext cx="7620000" cy="914400"/>
          </a:xfrm>
        </p:spPr>
        <p:txBody>
          <a:bodyPr/>
          <a:lstStyle/>
          <a:p>
            <a:r>
              <a:rPr lang="en-US" altLang="zh-CN" dirty="0" smtClean="0"/>
              <a:t>4.4.3	 Region</a:t>
            </a:r>
            <a:r>
              <a:rPr lang="zh-CN" altLang="en-US" dirty="0" smtClean="0"/>
              <a:t>的定位</a:t>
            </a:r>
          </a:p>
        </p:txBody>
      </p:sp>
      <p:sp>
        <p:nvSpPr>
          <p:cNvPr id="28675" name="Rectangle 4"/>
          <p:cNvSpPr>
            <a:spLocks noChangeArrowheads="1"/>
          </p:cNvSpPr>
          <p:nvPr/>
        </p:nvSpPr>
        <p:spPr bwMode="auto">
          <a:xfrm>
            <a:off x="1911350" y="1735108"/>
            <a:ext cx="47163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buFontTx/>
              <a:buNone/>
            </a:pPr>
            <a:r>
              <a:rPr lang="en-US" altLang="zh-CN" sz="2000" dirty="0" smtClean="0">
                <a:latin typeface="Times New Roman" pitchFamily="18" charset="0"/>
                <a:cs typeface="Times New Roman" pitchFamily="18" charset="0"/>
              </a:rPr>
              <a:t>HBase</a:t>
            </a:r>
            <a:r>
              <a:rPr lang="zh-CN" altLang="en-US" sz="2000" dirty="0">
                <a:latin typeface="Times New Roman" pitchFamily="18" charset="0"/>
                <a:cs typeface="Times New Roman" pitchFamily="18" charset="0"/>
              </a:rPr>
              <a:t>的三层结构中各层次的名称和作用</a:t>
            </a:r>
            <a:endParaRPr lang="zh-CN" altLang="en-US" sz="2000" dirty="0"/>
          </a:p>
        </p:txBody>
      </p:sp>
      <p:graphicFrame>
        <p:nvGraphicFramePr>
          <p:cNvPr id="30803" name="Group 83"/>
          <p:cNvGraphicFramePr>
            <a:graphicFrameLocks noGrp="1"/>
          </p:cNvGraphicFramePr>
          <p:nvPr>
            <p:extLst>
              <p:ext uri="{D42A27DB-BD31-4B8C-83A1-F6EECF244321}">
                <p14:modId xmlns:p14="http://schemas.microsoft.com/office/powerpoint/2010/main" val="2261441656"/>
              </p:ext>
            </p:extLst>
          </p:nvPr>
        </p:nvGraphicFramePr>
        <p:xfrm>
          <a:off x="304800" y="2381250"/>
          <a:ext cx="8686800" cy="3108669"/>
        </p:xfrm>
        <a:graphic>
          <a:graphicData uri="http://schemas.openxmlformats.org/drawingml/2006/table">
            <a:tbl>
              <a:tblPr/>
              <a:tblGrid>
                <a:gridCol w="1110986"/>
                <a:gridCol w="1945481"/>
                <a:gridCol w="5630333"/>
              </a:tblGrid>
              <a:tr h="396142">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楷体" panose="02010609060101010101" pitchFamily="49" charset="-122"/>
                          <a:ea typeface="楷体" panose="02010609060101010101" pitchFamily="49" charset="-122"/>
                          <a:cs typeface="Times New Roman" pitchFamily="18" charset="0"/>
                        </a:rPr>
                        <a:t>层次</a:t>
                      </a:r>
                      <a:endParaRPr kumimoji="0" lang="zh-CN" altLang="en-US" sz="2000" b="0" i="0" u="none" strike="noStrike" cap="none" normalizeH="0" baseline="0">
                        <a:ln>
                          <a:noFill/>
                        </a:ln>
                        <a:solidFill>
                          <a:schemeClr val="tx1"/>
                        </a:solidFill>
                        <a:effectLst/>
                        <a:latin typeface="楷体" panose="02010609060101010101" pitchFamily="49" charset="-122"/>
                        <a:ea typeface="楷体" panose="02010609060101010101" pitchFamily="49" charset="-122"/>
                      </a:endParaRP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楷体" panose="02010609060101010101" pitchFamily="49" charset="-122"/>
                          <a:ea typeface="楷体" panose="02010609060101010101" pitchFamily="49" charset="-122"/>
                          <a:cs typeface="Times New Roman" pitchFamily="18" charset="0"/>
                        </a:rPr>
                        <a:t>名称</a:t>
                      </a:r>
                      <a:endParaRPr kumimoji="0" lang="zh-CN" altLang="en-US" sz="2000" b="0" i="0" u="none" strike="noStrike" cap="none" normalizeH="0" baseline="0">
                        <a:ln>
                          <a:noFill/>
                        </a:ln>
                        <a:solidFill>
                          <a:schemeClr val="tx1"/>
                        </a:solidFill>
                        <a:effectLst/>
                        <a:latin typeface="楷体" panose="02010609060101010101" pitchFamily="49" charset="-122"/>
                        <a:ea typeface="楷体" panose="02010609060101010101" pitchFamily="49" charset="-122"/>
                      </a:endParaRP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楷体" panose="02010609060101010101" pitchFamily="49" charset="-122"/>
                          <a:ea typeface="楷体" panose="02010609060101010101" pitchFamily="49" charset="-122"/>
                          <a:cs typeface="Times New Roman" pitchFamily="18" charset="0"/>
                        </a:rPr>
                        <a:t>作用</a:t>
                      </a:r>
                      <a:endParaRPr kumimoji="0" lang="zh-CN" altLang="en-US" sz="2000" b="0" i="0" u="none" strike="noStrike" cap="none" normalizeH="0" baseline="0">
                        <a:ln>
                          <a:noFill/>
                        </a:ln>
                        <a:solidFill>
                          <a:schemeClr val="tx1"/>
                        </a:solidFill>
                        <a:effectLst/>
                        <a:latin typeface="楷体" panose="02010609060101010101" pitchFamily="49" charset="-122"/>
                        <a:ea typeface="楷体" panose="02010609060101010101" pitchFamily="49" charset="-122"/>
                      </a:endParaRP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089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楷体" panose="02010609060101010101" pitchFamily="49" charset="-122"/>
                          <a:ea typeface="楷体" panose="02010609060101010101" pitchFamily="49" charset="-122"/>
                          <a:cs typeface="Times New Roman" pitchFamily="18" charset="0"/>
                        </a:rPr>
                        <a:t>第一层</a:t>
                      </a:r>
                      <a:endParaRPr kumimoji="0" lang="zh-CN" altLang="en-US" sz="2000" b="0" i="0" u="none" strike="noStrike" cap="none" normalizeH="0" baseline="0">
                        <a:ln>
                          <a:noFill/>
                        </a:ln>
                        <a:solidFill>
                          <a:schemeClr val="tx1"/>
                        </a:solidFill>
                        <a:effectLst/>
                        <a:latin typeface="楷体" panose="02010609060101010101" pitchFamily="49" charset="-122"/>
                        <a:ea typeface="楷体" panose="02010609060101010101" pitchFamily="49" charset="-122"/>
                      </a:endParaRP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楷体" panose="02010609060101010101" pitchFamily="49" charset="-122"/>
                          <a:ea typeface="楷体" panose="02010609060101010101" pitchFamily="49" charset="-122"/>
                          <a:cs typeface="Times New Roman" pitchFamily="18" charset="0"/>
                        </a:rPr>
                        <a:t>Zookeeper</a:t>
                      </a:r>
                      <a:r>
                        <a:rPr kumimoji="0" lang="zh-CN" altLang="en-US" sz="2000" b="0" i="0" u="none" strike="noStrike" cap="none" normalizeH="0" baseline="0">
                          <a:ln>
                            <a:noFill/>
                          </a:ln>
                          <a:solidFill>
                            <a:schemeClr val="tx1"/>
                          </a:solidFill>
                          <a:effectLst/>
                          <a:latin typeface="楷体" panose="02010609060101010101" pitchFamily="49" charset="-122"/>
                          <a:ea typeface="楷体" panose="02010609060101010101" pitchFamily="49" charset="-122"/>
                          <a:cs typeface="Times New Roman" pitchFamily="18" charset="0"/>
                        </a:rPr>
                        <a:t>文件</a:t>
                      </a:r>
                      <a:endParaRPr kumimoji="0" lang="zh-CN" altLang="en-US" sz="2000" b="0" i="0" u="none" strike="noStrike" cap="none" normalizeH="0" baseline="0">
                        <a:ln>
                          <a:noFill/>
                        </a:ln>
                        <a:solidFill>
                          <a:schemeClr val="tx1"/>
                        </a:solidFill>
                        <a:effectLst/>
                        <a:latin typeface="楷体" panose="02010609060101010101" pitchFamily="49" charset="-122"/>
                        <a:ea typeface="楷体" panose="02010609060101010101" pitchFamily="49" charset="-122"/>
                      </a:endParaRP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楷体" panose="02010609060101010101" pitchFamily="49" charset="-122"/>
                          <a:ea typeface="楷体" panose="02010609060101010101" pitchFamily="49" charset="-122"/>
                          <a:cs typeface="Times New Roman" pitchFamily="18" charset="0"/>
                        </a:rPr>
                        <a:t>记录了</a:t>
                      </a:r>
                      <a:r>
                        <a:rPr kumimoji="0" lang="en-US" altLang="zh-CN" sz="2000" b="0" i="0" u="none" strike="noStrike" cap="none" normalizeH="0" baseline="0" dirty="0">
                          <a:ln>
                            <a:noFill/>
                          </a:ln>
                          <a:solidFill>
                            <a:schemeClr val="tx1"/>
                          </a:solidFill>
                          <a:effectLst/>
                          <a:latin typeface="楷体" panose="02010609060101010101" pitchFamily="49" charset="-122"/>
                          <a:ea typeface="楷体" panose="02010609060101010101" pitchFamily="49" charset="-122"/>
                          <a:cs typeface="Times New Roman" pitchFamily="18" charset="0"/>
                        </a:rPr>
                        <a:t>-ROOT-</a:t>
                      </a:r>
                      <a:r>
                        <a:rPr kumimoji="0" lang="zh-CN" altLang="en-US" sz="2000" b="0" i="0" u="none" strike="noStrike" cap="none" normalizeH="0" baseline="0">
                          <a:ln>
                            <a:noFill/>
                          </a:ln>
                          <a:solidFill>
                            <a:schemeClr val="tx1"/>
                          </a:solidFill>
                          <a:effectLst/>
                          <a:latin typeface="楷体" panose="02010609060101010101" pitchFamily="49" charset="-122"/>
                          <a:ea typeface="楷体" panose="02010609060101010101" pitchFamily="49" charset="-122"/>
                          <a:cs typeface="Times New Roman" pitchFamily="18" charset="0"/>
                        </a:rPr>
                        <a:t>表的位置信息</a:t>
                      </a:r>
                      <a:endParaRPr kumimoji="0" lang="zh-CN" altLang="en-US" sz="2000" b="0" i="0" u="none" strike="noStrike" cap="none" normalizeH="0" baseline="0">
                        <a:ln>
                          <a:noFill/>
                        </a:ln>
                        <a:solidFill>
                          <a:schemeClr val="tx1"/>
                        </a:solidFill>
                        <a:effectLst/>
                        <a:latin typeface="楷体" panose="02010609060101010101" pitchFamily="49" charset="-122"/>
                        <a:ea typeface="楷体" panose="02010609060101010101" pitchFamily="49" charset="-122"/>
                      </a:endParaRP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0564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楷体" panose="02010609060101010101" pitchFamily="49" charset="-122"/>
                          <a:ea typeface="楷体" panose="02010609060101010101" pitchFamily="49" charset="-122"/>
                          <a:cs typeface="Times New Roman" pitchFamily="18" charset="0"/>
                        </a:rPr>
                        <a:t>第二层</a:t>
                      </a:r>
                      <a:endParaRPr kumimoji="0" lang="zh-CN" altLang="en-US" sz="2000" b="0" i="0" u="none" strike="noStrike" cap="none" normalizeH="0" baseline="0">
                        <a:ln>
                          <a:noFill/>
                        </a:ln>
                        <a:solidFill>
                          <a:schemeClr val="tx1"/>
                        </a:solidFill>
                        <a:effectLst/>
                        <a:latin typeface="楷体" panose="02010609060101010101" pitchFamily="49" charset="-122"/>
                        <a:ea typeface="楷体" panose="02010609060101010101" pitchFamily="49" charset="-122"/>
                      </a:endParaRP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楷体" panose="02010609060101010101" pitchFamily="49" charset="-122"/>
                          <a:ea typeface="楷体" panose="02010609060101010101" pitchFamily="49" charset="-122"/>
                          <a:cs typeface="Times New Roman" pitchFamily="18" charset="0"/>
                        </a:rPr>
                        <a:t>-ROOT-</a:t>
                      </a:r>
                      <a:r>
                        <a:rPr kumimoji="0" lang="zh-CN" altLang="en-US" sz="2000" b="0" i="0" u="none" strike="noStrike" cap="none" normalizeH="0" baseline="0">
                          <a:ln>
                            <a:noFill/>
                          </a:ln>
                          <a:solidFill>
                            <a:schemeClr val="tx1"/>
                          </a:solidFill>
                          <a:effectLst/>
                          <a:latin typeface="楷体" panose="02010609060101010101" pitchFamily="49" charset="-122"/>
                          <a:ea typeface="楷体" panose="02010609060101010101" pitchFamily="49" charset="-122"/>
                          <a:cs typeface="Times New Roman" pitchFamily="18" charset="0"/>
                        </a:rPr>
                        <a:t>表</a:t>
                      </a:r>
                      <a:endParaRPr kumimoji="0" lang="zh-CN" altLang="en-US" sz="2000" b="0" i="0" u="none" strike="noStrike" cap="none" normalizeH="0" baseline="0">
                        <a:ln>
                          <a:noFill/>
                        </a:ln>
                        <a:solidFill>
                          <a:schemeClr val="tx1"/>
                        </a:solidFill>
                        <a:effectLst/>
                        <a:latin typeface="楷体" panose="02010609060101010101" pitchFamily="49" charset="-122"/>
                        <a:ea typeface="楷体" panose="02010609060101010101" pitchFamily="49" charset="-122"/>
                      </a:endParaRP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楷体" panose="02010609060101010101" pitchFamily="49" charset="-122"/>
                          <a:ea typeface="楷体" panose="02010609060101010101" pitchFamily="49" charset="-122"/>
                          <a:cs typeface="Times New Roman" pitchFamily="18" charset="0"/>
                        </a:rPr>
                        <a:t>记录了</a:t>
                      </a:r>
                      <a:r>
                        <a:rPr kumimoji="0" lang="en-US" altLang="zh-CN" sz="2000" b="0" i="0" u="none" strike="noStrike" cap="none" normalizeH="0" baseline="0" dirty="0">
                          <a:ln>
                            <a:noFill/>
                          </a:ln>
                          <a:solidFill>
                            <a:schemeClr val="tx1"/>
                          </a:solidFill>
                          <a:effectLst/>
                          <a:latin typeface="楷体" panose="02010609060101010101" pitchFamily="49" charset="-122"/>
                          <a:ea typeface="楷体" panose="02010609060101010101" pitchFamily="49" charset="-122"/>
                          <a:cs typeface="Times New Roman" pitchFamily="18" charset="0"/>
                        </a:rPr>
                        <a:t>.META.</a:t>
                      </a:r>
                      <a:r>
                        <a:rPr kumimoji="0" lang="zh-CN" altLang="en-US" sz="2000" b="0" i="0" u="none" strike="noStrike" cap="none" normalizeH="0" baseline="0">
                          <a:ln>
                            <a:noFill/>
                          </a:ln>
                          <a:solidFill>
                            <a:schemeClr val="tx1"/>
                          </a:solidFill>
                          <a:effectLst/>
                          <a:latin typeface="楷体" panose="02010609060101010101" pitchFamily="49" charset="-122"/>
                          <a:ea typeface="楷体" panose="02010609060101010101" pitchFamily="49" charset="-122"/>
                          <a:cs typeface="Times New Roman" pitchFamily="18" charset="0"/>
                        </a:rPr>
                        <a:t>表的</a:t>
                      </a:r>
                      <a:r>
                        <a:rPr kumimoji="0" lang="en-US" altLang="zh-CN" sz="2000" b="0" i="0" u="none" strike="noStrike" cap="none" normalizeH="0" baseline="0" dirty="0">
                          <a:ln>
                            <a:noFill/>
                          </a:ln>
                          <a:solidFill>
                            <a:schemeClr val="tx1"/>
                          </a:solidFill>
                          <a:effectLst/>
                          <a:latin typeface="楷体" panose="02010609060101010101" pitchFamily="49" charset="-122"/>
                          <a:ea typeface="楷体" panose="02010609060101010101" pitchFamily="49" charset="-122"/>
                          <a:cs typeface="Times New Roman" pitchFamily="18" charset="0"/>
                        </a:rPr>
                        <a:t>Region</a:t>
                      </a:r>
                      <a:r>
                        <a:rPr kumimoji="0" lang="zh-CN" altLang="en-US" sz="2000" b="0" i="0" u="none" strike="noStrike" cap="none" normalizeH="0" baseline="0">
                          <a:ln>
                            <a:noFill/>
                          </a:ln>
                          <a:solidFill>
                            <a:schemeClr val="tx1"/>
                          </a:solidFill>
                          <a:effectLst/>
                          <a:latin typeface="楷体" panose="02010609060101010101" pitchFamily="49" charset="-122"/>
                          <a:ea typeface="楷体" panose="02010609060101010101" pitchFamily="49" charset="-122"/>
                          <a:cs typeface="Times New Roman" pitchFamily="18" charset="0"/>
                        </a:rPr>
                        <a:t>位置信息</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楷体" panose="02010609060101010101" pitchFamily="49" charset="-122"/>
                          <a:ea typeface="楷体" panose="02010609060101010101" pitchFamily="49" charset="-122"/>
                          <a:cs typeface="Times New Roman" pitchFamily="18" charset="0"/>
                        </a:rPr>
                        <a:t>-ROOT-</a:t>
                      </a:r>
                      <a:r>
                        <a:rPr kumimoji="0" lang="zh-CN" altLang="en-US" sz="2000" b="0" i="0" u="none" strike="noStrike" cap="none" normalizeH="0" baseline="0">
                          <a:ln>
                            <a:noFill/>
                          </a:ln>
                          <a:solidFill>
                            <a:schemeClr val="tx1"/>
                          </a:solidFill>
                          <a:effectLst/>
                          <a:latin typeface="楷体" panose="02010609060101010101" pitchFamily="49" charset="-122"/>
                          <a:ea typeface="楷体" panose="02010609060101010101" pitchFamily="49" charset="-122"/>
                          <a:cs typeface="Times New Roman" pitchFamily="18" charset="0"/>
                        </a:rPr>
                        <a:t>表只能有一个</a:t>
                      </a:r>
                      <a:r>
                        <a:rPr kumimoji="0" lang="en-US" altLang="zh-CN" sz="2000" b="0" i="0" u="none" strike="noStrike" cap="none" normalizeH="0" baseline="0" dirty="0">
                          <a:ln>
                            <a:noFill/>
                          </a:ln>
                          <a:solidFill>
                            <a:schemeClr val="tx1"/>
                          </a:solidFill>
                          <a:effectLst/>
                          <a:latin typeface="楷体" panose="02010609060101010101" pitchFamily="49" charset="-122"/>
                          <a:ea typeface="楷体" panose="02010609060101010101" pitchFamily="49" charset="-122"/>
                          <a:cs typeface="Times New Roman" pitchFamily="18" charset="0"/>
                        </a:rPr>
                        <a:t>Region</a:t>
                      </a:r>
                      <a:r>
                        <a:rPr kumimoji="0" lang="zh-CN" altLang="en-US" sz="2000" b="0" i="0" u="none" strike="noStrike" cap="none" normalizeH="0" baseline="0">
                          <a:ln>
                            <a:noFill/>
                          </a:ln>
                          <a:solidFill>
                            <a:schemeClr val="tx1"/>
                          </a:solidFill>
                          <a:effectLst/>
                          <a:latin typeface="楷体" panose="02010609060101010101" pitchFamily="49" charset="-122"/>
                          <a:ea typeface="楷体" panose="02010609060101010101" pitchFamily="49" charset="-122"/>
                          <a:cs typeface="Times New Roman" pitchFamily="18" charset="0"/>
                        </a:rPr>
                        <a:t>。通过</a:t>
                      </a:r>
                      <a:r>
                        <a:rPr kumimoji="0" lang="en-US" altLang="zh-CN" sz="2000" b="0" i="0" u="none" strike="noStrike" cap="none" normalizeH="0" baseline="0" dirty="0">
                          <a:ln>
                            <a:noFill/>
                          </a:ln>
                          <a:solidFill>
                            <a:schemeClr val="tx1"/>
                          </a:solidFill>
                          <a:effectLst/>
                          <a:latin typeface="楷体" panose="02010609060101010101" pitchFamily="49" charset="-122"/>
                          <a:ea typeface="楷体" panose="02010609060101010101" pitchFamily="49" charset="-122"/>
                          <a:cs typeface="Times New Roman" pitchFamily="18" charset="0"/>
                        </a:rPr>
                        <a:t>-ROOT-</a:t>
                      </a:r>
                      <a:r>
                        <a:rPr kumimoji="0" lang="zh-CN" altLang="en-US" sz="2000" b="0" i="0" u="none" strike="noStrike" cap="none" normalizeH="0" baseline="0">
                          <a:ln>
                            <a:noFill/>
                          </a:ln>
                          <a:solidFill>
                            <a:schemeClr val="tx1"/>
                          </a:solidFill>
                          <a:effectLst/>
                          <a:latin typeface="楷体" panose="02010609060101010101" pitchFamily="49" charset="-122"/>
                          <a:ea typeface="楷体" panose="02010609060101010101" pitchFamily="49" charset="-122"/>
                          <a:cs typeface="Times New Roman" pitchFamily="18" charset="0"/>
                        </a:rPr>
                        <a:t>表，就可以访问</a:t>
                      </a:r>
                      <a:r>
                        <a:rPr kumimoji="0" lang="en-US" altLang="zh-CN" sz="2000" b="0" i="0" u="none" strike="noStrike" cap="none" normalizeH="0" baseline="0" dirty="0">
                          <a:ln>
                            <a:noFill/>
                          </a:ln>
                          <a:solidFill>
                            <a:schemeClr val="tx1"/>
                          </a:solidFill>
                          <a:effectLst/>
                          <a:latin typeface="楷体" panose="02010609060101010101" pitchFamily="49" charset="-122"/>
                          <a:ea typeface="楷体" panose="02010609060101010101" pitchFamily="49" charset="-122"/>
                          <a:cs typeface="Times New Roman" pitchFamily="18" charset="0"/>
                        </a:rPr>
                        <a:t>.META.</a:t>
                      </a:r>
                      <a:r>
                        <a:rPr kumimoji="0" lang="zh-CN" altLang="en-US" sz="2000" b="0" i="0" u="none" strike="noStrike" cap="none" normalizeH="0" baseline="0">
                          <a:ln>
                            <a:noFill/>
                          </a:ln>
                          <a:solidFill>
                            <a:schemeClr val="tx1"/>
                          </a:solidFill>
                          <a:effectLst/>
                          <a:latin typeface="楷体" panose="02010609060101010101" pitchFamily="49" charset="-122"/>
                          <a:ea typeface="楷体" panose="02010609060101010101" pitchFamily="49" charset="-122"/>
                          <a:cs typeface="Times New Roman" pitchFamily="18" charset="0"/>
                        </a:rPr>
                        <a:t>表中的数据</a:t>
                      </a:r>
                      <a:endParaRPr kumimoji="0" lang="zh-CN" altLang="en-US" sz="2000" b="0" i="0" u="none" strike="noStrike" cap="none" normalizeH="0" baseline="0">
                        <a:ln>
                          <a:noFill/>
                        </a:ln>
                        <a:solidFill>
                          <a:schemeClr val="tx1"/>
                        </a:solidFill>
                        <a:effectLst/>
                        <a:latin typeface="楷体" panose="02010609060101010101" pitchFamily="49" charset="-122"/>
                        <a:ea typeface="楷体" panose="02010609060101010101" pitchFamily="49" charset="-122"/>
                      </a:endParaRP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0564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楷体" panose="02010609060101010101" pitchFamily="49" charset="-122"/>
                          <a:ea typeface="楷体" panose="02010609060101010101" pitchFamily="49" charset="-122"/>
                          <a:cs typeface="Times New Roman" pitchFamily="18" charset="0"/>
                        </a:rPr>
                        <a:t>第三层</a:t>
                      </a:r>
                      <a:endParaRPr kumimoji="0" lang="zh-CN" altLang="en-US" sz="2000" b="0" i="0" u="none" strike="noStrike" cap="none" normalizeH="0" baseline="0">
                        <a:ln>
                          <a:noFill/>
                        </a:ln>
                        <a:solidFill>
                          <a:schemeClr val="tx1"/>
                        </a:solidFill>
                        <a:effectLst/>
                        <a:latin typeface="楷体" panose="02010609060101010101" pitchFamily="49" charset="-122"/>
                        <a:ea typeface="楷体" panose="02010609060101010101" pitchFamily="49" charset="-122"/>
                      </a:endParaRP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楷体" panose="02010609060101010101" pitchFamily="49" charset="-122"/>
                          <a:ea typeface="楷体" panose="02010609060101010101" pitchFamily="49" charset="-122"/>
                          <a:cs typeface="Times New Roman" pitchFamily="18" charset="0"/>
                        </a:rPr>
                        <a:t>.META.</a:t>
                      </a:r>
                      <a:r>
                        <a:rPr kumimoji="0" lang="zh-CN" altLang="en-US" sz="2000" b="0" i="0" u="none" strike="noStrike" cap="none" normalizeH="0" baseline="0">
                          <a:ln>
                            <a:noFill/>
                          </a:ln>
                          <a:solidFill>
                            <a:schemeClr val="tx1"/>
                          </a:solidFill>
                          <a:effectLst/>
                          <a:latin typeface="楷体" panose="02010609060101010101" pitchFamily="49" charset="-122"/>
                          <a:ea typeface="楷体" panose="02010609060101010101" pitchFamily="49" charset="-122"/>
                          <a:cs typeface="Times New Roman" pitchFamily="18" charset="0"/>
                        </a:rPr>
                        <a:t>表</a:t>
                      </a:r>
                      <a:endParaRPr kumimoji="0" lang="zh-CN" altLang="en-US" sz="2000" b="0" i="0" u="none" strike="noStrike" cap="none" normalizeH="0" baseline="0">
                        <a:ln>
                          <a:noFill/>
                        </a:ln>
                        <a:solidFill>
                          <a:schemeClr val="tx1"/>
                        </a:solidFill>
                        <a:effectLst/>
                        <a:latin typeface="楷体" panose="02010609060101010101" pitchFamily="49" charset="-122"/>
                        <a:ea typeface="楷体" panose="02010609060101010101" pitchFamily="49" charset="-122"/>
                      </a:endParaRP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楷体" panose="02010609060101010101" pitchFamily="49" charset="-122"/>
                          <a:ea typeface="楷体" panose="02010609060101010101" pitchFamily="49" charset="-122"/>
                          <a:cs typeface="Times New Roman" pitchFamily="18" charset="0"/>
                        </a:rPr>
                        <a:t>记录了用户数据表的</a:t>
                      </a:r>
                      <a:r>
                        <a:rPr kumimoji="0" lang="en-US" altLang="zh-CN" sz="2000" b="0" i="0" u="none" strike="noStrike" cap="none" normalizeH="0" baseline="0" dirty="0">
                          <a:ln>
                            <a:noFill/>
                          </a:ln>
                          <a:solidFill>
                            <a:schemeClr val="tx1"/>
                          </a:solidFill>
                          <a:effectLst/>
                          <a:latin typeface="楷体" panose="02010609060101010101" pitchFamily="49" charset="-122"/>
                          <a:ea typeface="楷体" panose="02010609060101010101" pitchFamily="49" charset="-122"/>
                          <a:cs typeface="Times New Roman" pitchFamily="18" charset="0"/>
                        </a:rPr>
                        <a:t>Region</a:t>
                      </a:r>
                      <a:r>
                        <a:rPr kumimoji="0" lang="zh-CN" altLang="en-US" sz="2000" b="0" i="0" u="none" strike="noStrike" cap="none" normalizeH="0" baseline="0" dirty="0">
                          <a:ln>
                            <a:noFill/>
                          </a:ln>
                          <a:solidFill>
                            <a:schemeClr val="tx1"/>
                          </a:solidFill>
                          <a:effectLst/>
                          <a:latin typeface="楷体" panose="02010609060101010101" pitchFamily="49" charset="-122"/>
                          <a:ea typeface="楷体" panose="02010609060101010101" pitchFamily="49" charset="-122"/>
                          <a:cs typeface="Times New Roman" pitchFamily="18" charset="0"/>
                        </a:rPr>
                        <a:t>位置信息，</a:t>
                      </a:r>
                      <a:r>
                        <a:rPr kumimoji="0" lang="en-US" altLang="zh-CN" sz="2000" b="0" i="0" u="none" strike="noStrike" cap="none" normalizeH="0" baseline="0" dirty="0">
                          <a:ln>
                            <a:noFill/>
                          </a:ln>
                          <a:solidFill>
                            <a:schemeClr val="tx1"/>
                          </a:solidFill>
                          <a:effectLst/>
                          <a:latin typeface="楷体" panose="02010609060101010101" pitchFamily="49" charset="-122"/>
                          <a:ea typeface="楷体" panose="02010609060101010101" pitchFamily="49" charset="-122"/>
                          <a:cs typeface="Times New Roman" pitchFamily="18" charset="0"/>
                        </a:rPr>
                        <a:t>.META.</a:t>
                      </a:r>
                      <a:r>
                        <a:rPr kumimoji="0" lang="zh-CN" altLang="en-US" sz="2000" b="0" i="0" u="none" strike="noStrike" cap="none" normalizeH="0" baseline="0" dirty="0">
                          <a:ln>
                            <a:noFill/>
                          </a:ln>
                          <a:solidFill>
                            <a:schemeClr val="tx1"/>
                          </a:solidFill>
                          <a:effectLst/>
                          <a:latin typeface="楷体" panose="02010609060101010101" pitchFamily="49" charset="-122"/>
                          <a:ea typeface="楷体" panose="02010609060101010101" pitchFamily="49" charset="-122"/>
                          <a:cs typeface="Times New Roman" pitchFamily="18" charset="0"/>
                        </a:rPr>
                        <a:t>表可以有多个</a:t>
                      </a:r>
                      <a:r>
                        <a:rPr kumimoji="0" lang="en-US" altLang="zh-CN" sz="2000" b="0" i="0" u="none" strike="noStrike" cap="none" normalizeH="0" baseline="0" dirty="0">
                          <a:ln>
                            <a:noFill/>
                          </a:ln>
                          <a:solidFill>
                            <a:schemeClr val="tx1"/>
                          </a:solidFill>
                          <a:effectLst/>
                          <a:latin typeface="楷体" panose="02010609060101010101" pitchFamily="49" charset="-122"/>
                          <a:ea typeface="楷体" panose="02010609060101010101" pitchFamily="49" charset="-122"/>
                          <a:cs typeface="Times New Roman" pitchFamily="18" charset="0"/>
                        </a:rPr>
                        <a:t>Region</a:t>
                      </a:r>
                      <a:r>
                        <a:rPr kumimoji="0" lang="zh-CN" altLang="en-US" sz="2000" b="0" i="0" u="none" strike="noStrike" cap="none" normalizeH="0" baseline="0" dirty="0">
                          <a:ln>
                            <a:noFill/>
                          </a:ln>
                          <a:solidFill>
                            <a:schemeClr val="tx1"/>
                          </a:solidFill>
                          <a:effectLst/>
                          <a:latin typeface="楷体" panose="02010609060101010101" pitchFamily="49" charset="-122"/>
                          <a:ea typeface="楷体" panose="02010609060101010101" pitchFamily="49" charset="-122"/>
                          <a:cs typeface="Times New Roman" pitchFamily="18" charset="0"/>
                        </a:rPr>
                        <a:t>，保存了</a:t>
                      </a:r>
                      <a:r>
                        <a:rPr kumimoji="0" lang="en-US" altLang="zh-CN" sz="2000" b="0" i="0" u="none" strike="noStrike" cap="none" normalizeH="0" baseline="0" dirty="0">
                          <a:ln>
                            <a:noFill/>
                          </a:ln>
                          <a:solidFill>
                            <a:schemeClr val="tx1"/>
                          </a:solidFill>
                          <a:effectLst/>
                          <a:latin typeface="楷体" panose="02010609060101010101" pitchFamily="49" charset="-122"/>
                          <a:ea typeface="楷体" panose="02010609060101010101" pitchFamily="49" charset="-122"/>
                          <a:cs typeface="Times New Roman" pitchFamily="18" charset="0"/>
                        </a:rPr>
                        <a:t>HBase</a:t>
                      </a:r>
                      <a:r>
                        <a:rPr kumimoji="0" lang="zh-CN" altLang="en-US" sz="2000" b="0" i="0" u="none" strike="noStrike" cap="none" normalizeH="0" baseline="0" dirty="0">
                          <a:ln>
                            <a:noFill/>
                          </a:ln>
                          <a:solidFill>
                            <a:schemeClr val="tx1"/>
                          </a:solidFill>
                          <a:effectLst/>
                          <a:latin typeface="楷体" panose="02010609060101010101" pitchFamily="49" charset="-122"/>
                          <a:ea typeface="楷体" panose="02010609060101010101" pitchFamily="49" charset="-122"/>
                          <a:cs typeface="Times New Roman" pitchFamily="18" charset="0"/>
                        </a:rPr>
                        <a:t>中所有用户数据表的</a:t>
                      </a:r>
                      <a:r>
                        <a:rPr kumimoji="0" lang="en-US" altLang="zh-CN" sz="2000" b="0" i="0" u="none" strike="noStrike" cap="none" normalizeH="0" baseline="0" dirty="0">
                          <a:ln>
                            <a:noFill/>
                          </a:ln>
                          <a:solidFill>
                            <a:schemeClr val="tx1"/>
                          </a:solidFill>
                          <a:effectLst/>
                          <a:latin typeface="楷体" panose="02010609060101010101" pitchFamily="49" charset="-122"/>
                          <a:ea typeface="楷体" panose="02010609060101010101" pitchFamily="49" charset="-122"/>
                          <a:cs typeface="Times New Roman" pitchFamily="18" charset="0"/>
                        </a:rPr>
                        <a:t>Region</a:t>
                      </a:r>
                      <a:r>
                        <a:rPr kumimoji="0" lang="zh-CN" altLang="en-US" sz="2000" b="0" i="0" u="none" strike="noStrike" cap="none" normalizeH="0" baseline="0" dirty="0">
                          <a:ln>
                            <a:noFill/>
                          </a:ln>
                          <a:solidFill>
                            <a:schemeClr val="tx1"/>
                          </a:solidFill>
                          <a:effectLst/>
                          <a:latin typeface="楷体" panose="02010609060101010101" pitchFamily="49" charset="-122"/>
                          <a:ea typeface="楷体" panose="02010609060101010101" pitchFamily="49" charset="-122"/>
                          <a:cs typeface="Times New Roman" pitchFamily="18" charset="0"/>
                        </a:rPr>
                        <a:t>位置信息</a:t>
                      </a:r>
                      <a:endParaRPr kumimoji="0" lang="zh-CN" altLang="en-US" sz="2000" b="0" i="0" u="none" strike="noStrike" cap="none" normalizeH="0" baseline="0" dirty="0">
                        <a:ln>
                          <a:noFill/>
                        </a:ln>
                        <a:solidFill>
                          <a:schemeClr val="tx1"/>
                        </a:solidFill>
                        <a:effectLst/>
                        <a:latin typeface="楷体" panose="02010609060101010101" pitchFamily="49" charset="-122"/>
                        <a:ea typeface="楷体" panose="02010609060101010101" pitchFamily="49" charset="-122"/>
                      </a:endParaRP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2"/>
          <p:cNvSpPr>
            <a:spLocks noGrp="1" noChangeArrowheads="1"/>
          </p:cNvSpPr>
          <p:nvPr>
            <p:ph type="title" idx="10"/>
          </p:nvPr>
        </p:nvSpPr>
        <p:spPr>
          <a:xfrm>
            <a:off x="1143000" y="76200"/>
            <a:ext cx="7391400" cy="914400"/>
          </a:xfrm>
        </p:spPr>
        <p:txBody>
          <a:bodyPr/>
          <a:lstStyle/>
          <a:p>
            <a:r>
              <a:rPr lang="en-US" altLang="zh-CN" dirty="0" smtClean="0"/>
              <a:t>4.4.3	 Region</a:t>
            </a:r>
            <a:r>
              <a:rPr lang="zh-CN" altLang="en-US" dirty="0" smtClean="0"/>
              <a:t>的定位</a:t>
            </a:r>
          </a:p>
        </p:txBody>
      </p:sp>
      <p:sp>
        <p:nvSpPr>
          <p:cNvPr id="30723" name="TextBox 3"/>
          <p:cNvSpPr txBox="1">
            <a:spLocks noChangeArrowheads="1"/>
          </p:cNvSpPr>
          <p:nvPr/>
        </p:nvSpPr>
        <p:spPr bwMode="auto">
          <a:xfrm>
            <a:off x="533400" y="1295400"/>
            <a:ext cx="8458200" cy="1631216"/>
          </a:xfrm>
          <a:prstGeom prst="rect">
            <a:avLst/>
          </a:prstGeom>
          <a:ln/>
          <a:extLst/>
        </p:spPr>
        <p:style>
          <a:lnRef idx="2">
            <a:schemeClr val="accent1"/>
          </a:lnRef>
          <a:fillRef idx="1">
            <a:schemeClr val="lt1"/>
          </a:fillRef>
          <a:effectRef idx="0">
            <a:schemeClr val="accent1"/>
          </a:effectRef>
          <a:fontRef idx="minor">
            <a:schemeClr val="dk1"/>
          </a:fontRef>
        </p:style>
        <p:txBody>
          <a:bodyPr wrap="squar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2000" dirty="0">
                <a:latin typeface="楷体" panose="02010609060101010101" pitchFamily="49" charset="-122"/>
                <a:ea typeface="楷体" panose="02010609060101010101" pitchFamily="49" charset="-122"/>
              </a:rPr>
              <a:t>客户端访问数据时的“三级寻址”</a:t>
            </a:r>
            <a:endParaRPr lang="en-US" altLang="zh-CN" sz="2000" dirty="0">
              <a:latin typeface="楷体" panose="02010609060101010101" pitchFamily="49" charset="-122"/>
              <a:ea typeface="楷体" panose="02010609060101010101" pitchFamily="49" charset="-122"/>
            </a:endParaRPr>
          </a:p>
          <a:p>
            <a:pPr eaLnBrk="1" hangingPunct="1">
              <a:spcBef>
                <a:spcPct val="0"/>
              </a:spcBef>
            </a:pPr>
            <a:endParaRPr lang="en-US" altLang="zh-CN" sz="2000" dirty="0">
              <a:latin typeface="楷体" panose="02010609060101010101" pitchFamily="49" charset="-122"/>
              <a:ea typeface="楷体" panose="02010609060101010101" pitchFamily="49" charset="-122"/>
            </a:endParaRPr>
          </a:p>
          <a:p>
            <a:pPr eaLnBrk="1" hangingPunct="1">
              <a:spcBef>
                <a:spcPct val="0"/>
              </a:spcBef>
            </a:pPr>
            <a:r>
              <a:rPr lang="zh-CN" altLang="en-US" sz="2000" dirty="0">
                <a:latin typeface="楷体" panose="02010609060101010101" pitchFamily="49" charset="-122"/>
                <a:ea typeface="楷体" panose="02010609060101010101" pitchFamily="49" charset="-122"/>
              </a:rPr>
              <a:t>为了加速寻址，客户端会缓存位置信息，同时，需要解决缓存失效问题</a:t>
            </a:r>
            <a:endParaRPr lang="en-US" altLang="zh-CN" sz="2000" dirty="0">
              <a:latin typeface="楷体" panose="02010609060101010101" pitchFamily="49" charset="-122"/>
              <a:ea typeface="楷体" panose="02010609060101010101" pitchFamily="49" charset="-122"/>
            </a:endParaRPr>
          </a:p>
          <a:p>
            <a:pPr eaLnBrk="1" hangingPunct="1">
              <a:spcBef>
                <a:spcPct val="0"/>
              </a:spcBef>
            </a:pPr>
            <a:endParaRPr lang="en-US" altLang="zh-CN" sz="2000" dirty="0">
              <a:latin typeface="楷体" panose="02010609060101010101" pitchFamily="49" charset="-122"/>
              <a:ea typeface="楷体" panose="02010609060101010101" pitchFamily="49" charset="-122"/>
            </a:endParaRPr>
          </a:p>
          <a:p>
            <a:pPr eaLnBrk="1" hangingPunct="1">
              <a:spcBef>
                <a:spcPct val="0"/>
              </a:spcBef>
            </a:pPr>
            <a:r>
              <a:rPr lang="zh-CN" altLang="en-US" sz="2000" dirty="0">
                <a:latin typeface="楷体" panose="02010609060101010101" pitchFamily="49" charset="-122"/>
                <a:ea typeface="楷体" panose="02010609060101010101" pitchFamily="49" charset="-122"/>
              </a:rPr>
              <a:t>寻址过程客户端只需要询问</a:t>
            </a:r>
            <a:r>
              <a:rPr lang="en-US" altLang="zh-CN" sz="2000" dirty="0">
                <a:latin typeface="楷体" panose="02010609060101010101" pitchFamily="49" charset="-122"/>
                <a:ea typeface="楷体" panose="02010609060101010101" pitchFamily="49" charset="-122"/>
              </a:rPr>
              <a:t>Zookeeper</a:t>
            </a:r>
            <a:r>
              <a:rPr lang="zh-CN" altLang="en-US" sz="2000" dirty="0">
                <a:latin typeface="楷体" panose="02010609060101010101" pitchFamily="49" charset="-122"/>
                <a:ea typeface="楷体" panose="02010609060101010101" pitchFamily="49" charset="-122"/>
              </a:rPr>
              <a:t>服务器，不需要连接</a:t>
            </a:r>
            <a:r>
              <a:rPr lang="en-US" altLang="zh-CN" sz="2000" dirty="0">
                <a:latin typeface="楷体" panose="02010609060101010101" pitchFamily="49" charset="-122"/>
                <a:ea typeface="楷体" panose="02010609060101010101" pitchFamily="49" charset="-122"/>
              </a:rPr>
              <a:t>Master</a:t>
            </a:r>
            <a:r>
              <a:rPr lang="zh-CN" altLang="en-US" sz="2000" dirty="0" smtClean="0">
                <a:latin typeface="楷体" panose="02010609060101010101" pitchFamily="49" charset="-122"/>
                <a:ea typeface="楷体" panose="02010609060101010101" pitchFamily="49" charset="-122"/>
              </a:rPr>
              <a:t>服务器</a:t>
            </a:r>
            <a:endParaRPr lang="en-US" altLang="zh-CN" sz="2000" dirty="0">
              <a:latin typeface="楷体" panose="02010609060101010101" pitchFamily="49" charset="-122"/>
              <a:ea typeface="楷体" panose="02010609060101010101" pitchFamily="49" charset="-122"/>
            </a:endParaRPr>
          </a:p>
        </p:txBody>
      </p:sp>
      <p:pic>
        <p:nvPicPr>
          <p:cNvPr id="30724"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6800" y="3352800"/>
            <a:ext cx="7010400"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zh-CN" dirty="0" smtClean="0"/>
              <a:t>4.5	HBase</a:t>
            </a:r>
            <a:r>
              <a:rPr lang="zh-CN" altLang="en-US" dirty="0" smtClean="0"/>
              <a:t>运行机制</a:t>
            </a:r>
          </a:p>
        </p:txBody>
      </p:sp>
      <p:sp>
        <p:nvSpPr>
          <p:cNvPr id="31747" name="Rectangle 3"/>
          <p:cNvSpPr>
            <a:spLocks noGrp="1" noChangeArrowheads="1"/>
          </p:cNvSpPr>
          <p:nvPr>
            <p:ph type="body" idx="1"/>
          </p:nvPr>
        </p:nvSpPr>
        <p:spPr/>
        <p:txBody>
          <a:bodyPr/>
          <a:lstStyle/>
          <a:p>
            <a:r>
              <a:rPr lang="en-US" altLang="zh-CN" sz="2400" dirty="0" smtClean="0"/>
              <a:t>4.5.1  HBase</a:t>
            </a:r>
            <a:r>
              <a:rPr lang="zh-CN" altLang="en-US" sz="2400" dirty="0" smtClean="0"/>
              <a:t>系统架构</a:t>
            </a:r>
          </a:p>
          <a:p>
            <a:r>
              <a:rPr lang="en-US" altLang="zh-CN" sz="2400" dirty="0" smtClean="0"/>
              <a:t>4.5.2  Region</a:t>
            </a:r>
            <a:r>
              <a:rPr lang="zh-CN" altLang="en-US" sz="2400" dirty="0" smtClean="0"/>
              <a:t>服务器工作原理</a:t>
            </a:r>
          </a:p>
          <a:p>
            <a:r>
              <a:rPr lang="en-US" altLang="zh-CN" sz="2400" dirty="0" smtClean="0"/>
              <a:t>4.5.3  Store</a:t>
            </a:r>
            <a:r>
              <a:rPr lang="zh-CN" altLang="en-US" sz="2400" dirty="0" smtClean="0"/>
              <a:t>工作原理</a:t>
            </a:r>
          </a:p>
          <a:p>
            <a:r>
              <a:rPr lang="en-US" altLang="zh-CN" sz="2400" dirty="0" smtClean="0"/>
              <a:t>4.5.4  HLog</a:t>
            </a:r>
            <a:r>
              <a:rPr lang="zh-CN" altLang="en-US" sz="2400" dirty="0" smtClean="0"/>
              <a:t>工作原理</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zh-CN" dirty="0" smtClean="0"/>
              <a:t>4.5.1	HBase</a:t>
            </a:r>
            <a:r>
              <a:rPr lang="zh-CN" altLang="en-US" dirty="0" smtClean="0"/>
              <a:t>系统架构</a:t>
            </a:r>
          </a:p>
        </p:txBody>
      </p:sp>
      <p:sp>
        <p:nvSpPr>
          <p:cNvPr id="32771" name="Rectangle 5"/>
          <p:cNvSpPr>
            <a:spLocks noChangeArrowheads="1"/>
          </p:cNvSpPr>
          <p:nvPr/>
        </p:nvSpPr>
        <p:spPr bwMode="auto">
          <a:xfrm>
            <a:off x="0" y="19065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800"/>
          </a:p>
        </p:txBody>
      </p:sp>
      <p:sp>
        <p:nvSpPr>
          <p:cNvPr id="32772" name="Rectangle 6"/>
          <p:cNvSpPr>
            <a:spLocks noChangeArrowheads="1"/>
          </p:cNvSpPr>
          <p:nvPr/>
        </p:nvSpPr>
        <p:spPr bwMode="auto">
          <a:xfrm>
            <a:off x="3155950" y="6156325"/>
            <a:ext cx="2787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spcBef>
                <a:spcPct val="0"/>
              </a:spcBef>
              <a:buFontTx/>
              <a:buNone/>
            </a:pPr>
            <a:r>
              <a:rPr lang="zh-CN" altLang="en-US" sz="2000" dirty="0">
                <a:latin typeface="Times New Roman" pitchFamily="18" charset="0"/>
                <a:cs typeface="Times New Roman" pitchFamily="18" charset="0"/>
              </a:rPr>
              <a:t>图</a:t>
            </a:r>
            <a:r>
              <a:rPr lang="en-US" altLang="zh-CN" sz="2000" dirty="0">
                <a:latin typeface="Times New Roman" pitchFamily="18" charset="0"/>
                <a:cs typeface="Times New Roman" pitchFamily="18" charset="0"/>
              </a:rPr>
              <a:t>4-9 HBase</a:t>
            </a:r>
            <a:r>
              <a:rPr lang="zh-CN" altLang="en-US" sz="2000" dirty="0">
                <a:latin typeface="Times New Roman" pitchFamily="18" charset="0"/>
                <a:cs typeface="Times New Roman" pitchFamily="18" charset="0"/>
              </a:rPr>
              <a:t>的系统架构</a:t>
            </a:r>
            <a:endParaRPr lang="zh-CN" altLang="en-US" sz="2000" dirty="0"/>
          </a:p>
        </p:txBody>
      </p:sp>
      <p:pic>
        <p:nvPicPr>
          <p:cNvPr id="32773"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 y="1335088"/>
            <a:ext cx="8763000" cy="465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zh-CN" dirty="0" smtClean="0"/>
              <a:t>4.5.1	HBase</a:t>
            </a:r>
            <a:r>
              <a:rPr lang="zh-CN" altLang="en-US" dirty="0" smtClean="0"/>
              <a:t>系统架构</a:t>
            </a:r>
          </a:p>
        </p:txBody>
      </p:sp>
      <p:sp>
        <p:nvSpPr>
          <p:cNvPr id="33795" name="Rectangle 3"/>
          <p:cNvSpPr>
            <a:spLocks noGrp="1" noChangeArrowheads="1"/>
          </p:cNvSpPr>
          <p:nvPr>
            <p:ph type="body" idx="1"/>
          </p:nvPr>
        </p:nvSpPr>
        <p:spPr>
          <a:xfrm>
            <a:off x="457200" y="1295400"/>
            <a:ext cx="8458200" cy="1752599"/>
          </a:xfrm>
        </p:spPr>
        <p:style>
          <a:lnRef idx="2">
            <a:schemeClr val="accent2"/>
          </a:lnRef>
          <a:fillRef idx="1">
            <a:schemeClr val="lt1"/>
          </a:fillRef>
          <a:effectRef idx="0">
            <a:schemeClr val="accent2"/>
          </a:effectRef>
          <a:fontRef idx="minor">
            <a:schemeClr val="dk1"/>
          </a:fontRef>
        </p:style>
        <p:txBody>
          <a:bodyPr/>
          <a:lstStyle/>
          <a:p>
            <a:pPr marL="0" indent="0">
              <a:buNone/>
            </a:pPr>
            <a:r>
              <a:rPr lang="en-US" altLang="zh-CN" sz="2000" dirty="0" smtClean="0">
                <a:latin typeface="楷体" panose="02010609060101010101" pitchFamily="49" charset="-122"/>
                <a:ea typeface="楷体" panose="02010609060101010101" pitchFamily="49" charset="-122"/>
              </a:rPr>
              <a:t>1. </a:t>
            </a:r>
            <a:r>
              <a:rPr lang="zh-CN" altLang="en-US" sz="2000" dirty="0" smtClean="0">
                <a:latin typeface="楷体" panose="02010609060101010101" pitchFamily="49" charset="-122"/>
                <a:ea typeface="楷体" panose="02010609060101010101" pitchFamily="49" charset="-122"/>
              </a:rPr>
              <a:t>客户端：客户端包含访问</a:t>
            </a:r>
            <a:r>
              <a:rPr lang="en-US" altLang="zh-CN" sz="2000" dirty="0" smtClean="0">
                <a:latin typeface="楷体" panose="02010609060101010101" pitchFamily="49" charset="-122"/>
                <a:ea typeface="楷体" panose="02010609060101010101" pitchFamily="49" charset="-122"/>
              </a:rPr>
              <a:t>HBase</a:t>
            </a:r>
            <a:r>
              <a:rPr lang="zh-CN" altLang="en-US" sz="2000" dirty="0" smtClean="0">
                <a:latin typeface="楷体" panose="02010609060101010101" pitchFamily="49" charset="-122"/>
                <a:ea typeface="楷体" panose="02010609060101010101" pitchFamily="49" charset="-122"/>
              </a:rPr>
              <a:t>的接口，同时在缓存中维护着已经访问过的</a:t>
            </a:r>
            <a:r>
              <a:rPr lang="en-US" altLang="zh-CN" sz="2000" dirty="0" smtClean="0">
                <a:latin typeface="楷体" panose="02010609060101010101" pitchFamily="49" charset="-122"/>
                <a:ea typeface="楷体" panose="02010609060101010101" pitchFamily="49" charset="-122"/>
              </a:rPr>
              <a:t>Region</a:t>
            </a:r>
            <a:r>
              <a:rPr lang="zh-CN" altLang="en-US" sz="2000" dirty="0" smtClean="0">
                <a:latin typeface="楷体" panose="02010609060101010101" pitchFamily="49" charset="-122"/>
                <a:ea typeface="楷体" panose="02010609060101010101" pitchFamily="49" charset="-122"/>
              </a:rPr>
              <a:t>位置信息，用来加快后续数据访问过程</a:t>
            </a:r>
          </a:p>
          <a:p>
            <a:pPr marL="0" indent="0">
              <a:buNone/>
            </a:pPr>
            <a:r>
              <a:rPr lang="en-US" altLang="zh-CN" sz="2000" dirty="0" smtClean="0">
                <a:latin typeface="楷体" panose="02010609060101010101" pitchFamily="49" charset="-122"/>
                <a:ea typeface="楷体" panose="02010609060101010101" pitchFamily="49" charset="-122"/>
              </a:rPr>
              <a:t>2. Zookeeper</a:t>
            </a:r>
            <a:r>
              <a:rPr lang="zh-CN" altLang="en-US" sz="2000" dirty="0" smtClean="0">
                <a:latin typeface="楷体" panose="02010609060101010101" pitchFamily="49" charset="-122"/>
                <a:ea typeface="楷体" panose="02010609060101010101" pitchFamily="49" charset="-122"/>
              </a:rPr>
              <a:t>服务器</a:t>
            </a:r>
            <a:r>
              <a:rPr lang="zh-CN" altLang="en-US" sz="2000" dirty="0">
                <a:latin typeface="楷体" panose="02010609060101010101" pitchFamily="49" charset="-122"/>
                <a:ea typeface="楷体" panose="02010609060101010101" pitchFamily="49" charset="-122"/>
              </a:rPr>
              <a:t>：</a:t>
            </a:r>
            <a:r>
              <a:rPr lang="en-US" altLang="zh-CN" sz="2000" dirty="0" smtClean="0">
                <a:latin typeface="楷体" panose="02010609060101010101" pitchFamily="49" charset="-122"/>
                <a:ea typeface="楷体" panose="02010609060101010101" pitchFamily="49" charset="-122"/>
              </a:rPr>
              <a:t>Zookeeper</a:t>
            </a:r>
            <a:r>
              <a:rPr lang="zh-CN" altLang="en-US" sz="2000" dirty="0" smtClean="0">
                <a:latin typeface="楷体" panose="02010609060101010101" pitchFamily="49" charset="-122"/>
                <a:ea typeface="楷体" panose="02010609060101010101" pitchFamily="49" charset="-122"/>
              </a:rPr>
              <a:t>可以帮助选举出一个</a:t>
            </a:r>
            <a:r>
              <a:rPr lang="en-US" altLang="zh-CN" sz="2000" dirty="0" smtClean="0">
                <a:latin typeface="楷体" panose="02010609060101010101" pitchFamily="49" charset="-122"/>
                <a:ea typeface="楷体" panose="02010609060101010101" pitchFamily="49" charset="-122"/>
              </a:rPr>
              <a:t>Master</a:t>
            </a:r>
            <a:r>
              <a:rPr lang="zh-CN" altLang="en-US" sz="2000" dirty="0" smtClean="0">
                <a:latin typeface="楷体" panose="02010609060101010101" pitchFamily="49" charset="-122"/>
                <a:ea typeface="楷体" panose="02010609060101010101" pitchFamily="49" charset="-122"/>
              </a:rPr>
              <a:t>作为集群的总管，并保证在任何时刻总有唯一一个</a:t>
            </a:r>
            <a:r>
              <a:rPr lang="en-US" altLang="zh-CN" sz="2000" dirty="0" smtClean="0">
                <a:latin typeface="楷体" panose="02010609060101010101" pitchFamily="49" charset="-122"/>
                <a:ea typeface="楷体" panose="02010609060101010101" pitchFamily="49" charset="-122"/>
              </a:rPr>
              <a:t>Master</a:t>
            </a:r>
            <a:r>
              <a:rPr lang="zh-CN" altLang="en-US" sz="2000" dirty="0" smtClean="0">
                <a:latin typeface="楷体" panose="02010609060101010101" pitchFamily="49" charset="-122"/>
                <a:ea typeface="楷体" panose="02010609060101010101" pitchFamily="49" charset="-122"/>
              </a:rPr>
              <a:t>在运行，这就避免了</a:t>
            </a:r>
            <a:r>
              <a:rPr lang="en-US" altLang="zh-CN" sz="2000" dirty="0" smtClean="0">
                <a:latin typeface="楷体" panose="02010609060101010101" pitchFamily="49" charset="-122"/>
                <a:ea typeface="楷体" panose="02010609060101010101" pitchFamily="49" charset="-122"/>
              </a:rPr>
              <a:t>Master</a:t>
            </a:r>
            <a:r>
              <a:rPr lang="zh-CN" altLang="en-US" sz="2000" dirty="0" smtClean="0">
                <a:latin typeface="楷体" panose="02010609060101010101" pitchFamily="49" charset="-122"/>
                <a:ea typeface="楷体" panose="02010609060101010101" pitchFamily="49" charset="-122"/>
              </a:rPr>
              <a:t>的“单点失效”问题</a:t>
            </a:r>
          </a:p>
          <a:p>
            <a:endParaRPr lang="zh-CN" altLang="en-US" sz="2000" dirty="0" smtClean="0">
              <a:latin typeface="楷体" panose="02010609060101010101" pitchFamily="49" charset="-122"/>
              <a:ea typeface="楷体" panose="02010609060101010101" pitchFamily="49" charset="-122"/>
            </a:endParaRPr>
          </a:p>
        </p:txBody>
      </p:sp>
      <p:pic>
        <p:nvPicPr>
          <p:cNvPr id="33796" name="Picture 6"/>
          <p:cNvPicPr>
            <a:picLocks noChangeAspect="1" noChangeArrowheads="1"/>
          </p:cNvPicPr>
          <p:nvPr/>
        </p:nvPicPr>
        <p:blipFill>
          <a:blip r:embed="rId2">
            <a:extLst>
              <a:ext uri="{28A0092B-C50C-407E-A947-70E740481C1C}">
                <a14:useLocalDpi xmlns:a14="http://schemas.microsoft.com/office/drawing/2010/main" val="0"/>
              </a:ext>
            </a:extLst>
          </a:blip>
          <a:srcRect r="874"/>
          <a:stretch>
            <a:fillRect/>
          </a:stretch>
        </p:blipFill>
        <p:spPr bwMode="auto">
          <a:xfrm>
            <a:off x="1066800" y="3733800"/>
            <a:ext cx="7239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2"/>
          <p:cNvSpPr>
            <a:spLocks noGrp="1" noChangeArrowheads="1"/>
          </p:cNvSpPr>
          <p:nvPr>
            <p:ph type="title" idx="10"/>
          </p:nvPr>
        </p:nvSpPr>
        <p:spPr/>
        <p:txBody>
          <a:bodyPr/>
          <a:lstStyle/>
          <a:p>
            <a:r>
              <a:rPr lang="en-US" altLang="zh-CN" dirty="0" smtClean="0"/>
              <a:t>4.5.1	HBase</a:t>
            </a:r>
            <a:r>
              <a:rPr lang="zh-CN" altLang="en-US" dirty="0" smtClean="0"/>
              <a:t>系统架构</a:t>
            </a:r>
          </a:p>
        </p:txBody>
      </p:sp>
      <p:sp>
        <p:nvSpPr>
          <p:cNvPr id="34819" name="Rectangle 4"/>
          <p:cNvSpPr>
            <a:spLocks noChangeArrowheads="1"/>
          </p:cNvSpPr>
          <p:nvPr/>
        </p:nvSpPr>
        <p:spPr bwMode="auto">
          <a:xfrm>
            <a:off x="152400" y="1371600"/>
            <a:ext cx="8915400" cy="3200400"/>
          </a:xfrm>
          <a:prstGeom prst="rect">
            <a:avLst/>
          </a:prstGeom>
          <a:ln/>
          <a:extLst/>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marL="0" indent="0">
              <a:lnSpc>
                <a:spcPct val="90000"/>
              </a:lnSpc>
              <a:buNone/>
            </a:pPr>
            <a:r>
              <a:rPr lang="en-US" altLang="zh-CN" sz="2000" dirty="0">
                <a:latin typeface="楷体" panose="02010609060101010101" pitchFamily="49" charset="-122"/>
                <a:ea typeface="楷体" panose="02010609060101010101" pitchFamily="49" charset="-122"/>
              </a:rPr>
              <a:t>3. </a:t>
            </a:r>
            <a:r>
              <a:rPr lang="en-US" altLang="zh-CN" sz="2000" dirty="0" smtClean="0">
                <a:latin typeface="楷体" panose="02010609060101010101" pitchFamily="49" charset="-122"/>
                <a:ea typeface="楷体" panose="02010609060101010101" pitchFamily="49" charset="-122"/>
              </a:rPr>
              <a:t>Master</a:t>
            </a:r>
            <a:r>
              <a:rPr lang="zh-CN" altLang="en-US" sz="2000" dirty="0" smtClean="0">
                <a:latin typeface="楷体" panose="02010609060101010101" pitchFamily="49" charset="-122"/>
                <a:ea typeface="楷体" panose="02010609060101010101" pitchFamily="49" charset="-122"/>
              </a:rPr>
              <a:t>：</a:t>
            </a:r>
            <a:endParaRPr lang="en-US" altLang="zh-CN" sz="2000" dirty="0" smtClean="0">
              <a:latin typeface="楷体" panose="02010609060101010101" pitchFamily="49" charset="-122"/>
              <a:ea typeface="楷体" panose="02010609060101010101" pitchFamily="49" charset="-122"/>
            </a:endParaRPr>
          </a:p>
          <a:p>
            <a:pPr marL="0" indent="0">
              <a:lnSpc>
                <a:spcPct val="90000"/>
              </a:lnSpc>
              <a:buNone/>
            </a:pPr>
            <a:r>
              <a:rPr lang="en-US" altLang="zh-CN" sz="2000" dirty="0">
                <a:latin typeface="楷体" panose="02010609060101010101" pitchFamily="49" charset="-122"/>
                <a:ea typeface="楷体" panose="02010609060101010101" pitchFamily="49" charset="-122"/>
              </a:rPr>
              <a:t> </a:t>
            </a:r>
            <a:r>
              <a:rPr lang="en-US" altLang="zh-CN" sz="2000" dirty="0" smtClean="0">
                <a:latin typeface="楷体" panose="02010609060101010101" pitchFamily="49" charset="-122"/>
                <a:ea typeface="楷体" panose="02010609060101010101" pitchFamily="49" charset="-122"/>
              </a:rPr>
              <a:t>    </a:t>
            </a:r>
            <a:r>
              <a:rPr lang="zh-CN" altLang="en-US" sz="2000" dirty="0" smtClean="0">
                <a:latin typeface="楷体" panose="02010609060101010101" pitchFamily="49" charset="-122"/>
                <a:ea typeface="楷体" panose="02010609060101010101" pitchFamily="49" charset="-122"/>
              </a:rPr>
              <a:t>主</a:t>
            </a:r>
            <a:r>
              <a:rPr lang="zh-CN" altLang="en-US" sz="2000" dirty="0">
                <a:latin typeface="楷体" panose="02010609060101010101" pitchFamily="49" charset="-122"/>
                <a:ea typeface="楷体" panose="02010609060101010101" pitchFamily="49" charset="-122"/>
              </a:rPr>
              <a:t>服务器</a:t>
            </a:r>
            <a:r>
              <a:rPr lang="en-US" altLang="zh-CN" sz="2000" dirty="0">
                <a:latin typeface="楷体" panose="02010609060101010101" pitchFamily="49" charset="-122"/>
                <a:ea typeface="楷体" panose="02010609060101010101" pitchFamily="49" charset="-122"/>
              </a:rPr>
              <a:t>Master</a:t>
            </a:r>
            <a:r>
              <a:rPr lang="zh-CN" altLang="en-US" sz="2000" dirty="0">
                <a:latin typeface="楷体" panose="02010609060101010101" pitchFamily="49" charset="-122"/>
                <a:ea typeface="楷体" panose="02010609060101010101" pitchFamily="49" charset="-122"/>
              </a:rPr>
              <a:t>主要负责表和</a:t>
            </a:r>
            <a:r>
              <a:rPr lang="en-US" altLang="zh-CN" sz="2000" dirty="0">
                <a:latin typeface="楷体" panose="02010609060101010101" pitchFamily="49" charset="-122"/>
                <a:ea typeface="楷体" panose="02010609060101010101" pitchFamily="49" charset="-122"/>
              </a:rPr>
              <a:t>Region</a:t>
            </a:r>
            <a:r>
              <a:rPr lang="zh-CN" altLang="en-US" sz="2000" dirty="0">
                <a:latin typeface="楷体" panose="02010609060101010101" pitchFamily="49" charset="-122"/>
                <a:ea typeface="楷体" panose="02010609060101010101" pitchFamily="49" charset="-122"/>
              </a:rPr>
              <a:t>的管理工作：</a:t>
            </a:r>
          </a:p>
          <a:p>
            <a:pPr marL="457200" lvl="1" indent="0">
              <a:lnSpc>
                <a:spcPct val="90000"/>
              </a:lnSpc>
              <a:buNone/>
            </a:pPr>
            <a:r>
              <a:rPr lang="zh-CN" altLang="en-US" sz="2000" dirty="0" smtClean="0">
                <a:latin typeface="楷体" panose="02010609060101010101" pitchFamily="49" charset="-122"/>
                <a:ea typeface="楷体" panose="02010609060101010101" pitchFamily="49" charset="-122"/>
              </a:rPr>
              <a:t>（</a:t>
            </a:r>
            <a:r>
              <a:rPr lang="en-US" altLang="zh-CN" sz="2000" dirty="0" smtClean="0">
                <a:latin typeface="楷体" panose="02010609060101010101" pitchFamily="49" charset="-122"/>
                <a:ea typeface="楷体" panose="02010609060101010101" pitchFamily="49" charset="-122"/>
              </a:rPr>
              <a:t>1</a:t>
            </a:r>
            <a:r>
              <a:rPr lang="zh-CN" altLang="en-US" sz="2000" dirty="0" smtClean="0">
                <a:latin typeface="楷体" panose="02010609060101010101" pitchFamily="49" charset="-122"/>
                <a:ea typeface="楷体" panose="02010609060101010101" pitchFamily="49" charset="-122"/>
              </a:rPr>
              <a:t>）管理</a:t>
            </a:r>
            <a:r>
              <a:rPr lang="zh-CN" altLang="en-US" sz="2000" dirty="0">
                <a:latin typeface="楷体" panose="02010609060101010101" pitchFamily="49" charset="-122"/>
                <a:ea typeface="楷体" panose="02010609060101010101" pitchFamily="49" charset="-122"/>
              </a:rPr>
              <a:t>用户对表的增加、删除、修改、查询等操作</a:t>
            </a:r>
          </a:p>
          <a:p>
            <a:pPr marL="457200" lvl="1" indent="0">
              <a:lnSpc>
                <a:spcPct val="90000"/>
              </a:lnSpc>
              <a:buNone/>
            </a:pPr>
            <a:r>
              <a:rPr lang="zh-CN" altLang="en-US" sz="2000" dirty="0" smtClean="0">
                <a:latin typeface="楷体" panose="02010609060101010101" pitchFamily="49" charset="-122"/>
                <a:ea typeface="楷体" panose="02010609060101010101" pitchFamily="49" charset="-122"/>
              </a:rPr>
              <a:t>（</a:t>
            </a:r>
            <a:r>
              <a:rPr lang="en-US" altLang="zh-CN" sz="2000" dirty="0" smtClean="0">
                <a:latin typeface="楷体" panose="02010609060101010101" pitchFamily="49" charset="-122"/>
                <a:ea typeface="楷体" panose="02010609060101010101" pitchFamily="49" charset="-122"/>
              </a:rPr>
              <a:t>2</a:t>
            </a:r>
            <a:r>
              <a:rPr lang="zh-CN" altLang="en-US" sz="2000" dirty="0" smtClean="0">
                <a:latin typeface="楷体" panose="02010609060101010101" pitchFamily="49" charset="-122"/>
                <a:ea typeface="楷体" panose="02010609060101010101" pitchFamily="49" charset="-122"/>
              </a:rPr>
              <a:t>）实现</a:t>
            </a:r>
            <a:r>
              <a:rPr lang="zh-CN" altLang="en-US" sz="2000" dirty="0">
                <a:latin typeface="楷体" panose="02010609060101010101" pitchFamily="49" charset="-122"/>
                <a:ea typeface="楷体" panose="02010609060101010101" pitchFamily="49" charset="-122"/>
              </a:rPr>
              <a:t>不同</a:t>
            </a:r>
            <a:r>
              <a:rPr lang="en-US" altLang="zh-CN" sz="2000" dirty="0">
                <a:latin typeface="楷体" panose="02010609060101010101" pitchFamily="49" charset="-122"/>
                <a:ea typeface="楷体" panose="02010609060101010101" pitchFamily="49" charset="-122"/>
              </a:rPr>
              <a:t>Region</a:t>
            </a:r>
            <a:r>
              <a:rPr lang="zh-CN" altLang="en-US" sz="2000" dirty="0">
                <a:latin typeface="楷体" panose="02010609060101010101" pitchFamily="49" charset="-122"/>
                <a:ea typeface="楷体" panose="02010609060101010101" pitchFamily="49" charset="-122"/>
              </a:rPr>
              <a:t>服务器之间的负载均衡</a:t>
            </a:r>
          </a:p>
          <a:p>
            <a:pPr marL="457200" lvl="1" indent="0">
              <a:lnSpc>
                <a:spcPct val="90000"/>
              </a:lnSpc>
              <a:buNone/>
            </a:pPr>
            <a:r>
              <a:rPr lang="zh-CN" altLang="en-US" sz="2000" dirty="0" smtClean="0">
                <a:latin typeface="楷体" panose="02010609060101010101" pitchFamily="49" charset="-122"/>
                <a:ea typeface="楷体" panose="02010609060101010101" pitchFamily="49" charset="-122"/>
              </a:rPr>
              <a:t>（</a:t>
            </a:r>
            <a:r>
              <a:rPr lang="en-US" altLang="zh-CN" sz="2000" dirty="0" smtClean="0">
                <a:latin typeface="楷体" panose="02010609060101010101" pitchFamily="49" charset="-122"/>
                <a:ea typeface="楷体" panose="02010609060101010101" pitchFamily="49" charset="-122"/>
              </a:rPr>
              <a:t>3</a:t>
            </a:r>
            <a:r>
              <a:rPr lang="zh-CN" altLang="en-US" sz="2000" dirty="0" smtClean="0">
                <a:latin typeface="楷体" panose="02010609060101010101" pitchFamily="49" charset="-122"/>
                <a:ea typeface="楷体" panose="02010609060101010101" pitchFamily="49" charset="-122"/>
              </a:rPr>
              <a:t>）在</a:t>
            </a:r>
            <a:r>
              <a:rPr lang="en-US" altLang="zh-CN" sz="2000" dirty="0">
                <a:latin typeface="楷体" panose="02010609060101010101" pitchFamily="49" charset="-122"/>
                <a:ea typeface="楷体" panose="02010609060101010101" pitchFamily="49" charset="-122"/>
              </a:rPr>
              <a:t>Region</a:t>
            </a:r>
            <a:r>
              <a:rPr lang="zh-CN" altLang="en-US" sz="2000" dirty="0">
                <a:latin typeface="楷体" panose="02010609060101010101" pitchFamily="49" charset="-122"/>
                <a:ea typeface="楷体" panose="02010609060101010101" pitchFamily="49" charset="-122"/>
              </a:rPr>
              <a:t>分裂或合并后，负责重新调整</a:t>
            </a:r>
            <a:r>
              <a:rPr lang="en-US" altLang="zh-CN" sz="2000" dirty="0">
                <a:latin typeface="楷体" panose="02010609060101010101" pitchFamily="49" charset="-122"/>
                <a:ea typeface="楷体" panose="02010609060101010101" pitchFamily="49" charset="-122"/>
              </a:rPr>
              <a:t>Region</a:t>
            </a:r>
            <a:r>
              <a:rPr lang="zh-CN" altLang="en-US" sz="2000" dirty="0">
                <a:latin typeface="楷体" panose="02010609060101010101" pitchFamily="49" charset="-122"/>
                <a:ea typeface="楷体" panose="02010609060101010101" pitchFamily="49" charset="-122"/>
              </a:rPr>
              <a:t>的分布</a:t>
            </a:r>
          </a:p>
          <a:p>
            <a:pPr marL="457200" lvl="1" indent="0">
              <a:lnSpc>
                <a:spcPct val="90000"/>
              </a:lnSpc>
              <a:buNone/>
            </a:pPr>
            <a:r>
              <a:rPr lang="zh-CN" altLang="en-US" sz="2000" dirty="0" smtClean="0">
                <a:latin typeface="楷体" panose="02010609060101010101" pitchFamily="49" charset="-122"/>
                <a:ea typeface="楷体" panose="02010609060101010101" pitchFamily="49" charset="-122"/>
              </a:rPr>
              <a:t>（</a:t>
            </a:r>
            <a:r>
              <a:rPr lang="en-US" altLang="zh-CN" sz="2000" dirty="0" smtClean="0">
                <a:latin typeface="楷体" panose="02010609060101010101" pitchFamily="49" charset="-122"/>
                <a:ea typeface="楷体" panose="02010609060101010101" pitchFamily="49" charset="-122"/>
              </a:rPr>
              <a:t>4</a:t>
            </a:r>
            <a:r>
              <a:rPr lang="zh-CN" altLang="en-US" sz="2000" dirty="0" smtClean="0">
                <a:latin typeface="楷体" panose="02010609060101010101" pitchFamily="49" charset="-122"/>
                <a:ea typeface="楷体" panose="02010609060101010101" pitchFamily="49" charset="-122"/>
              </a:rPr>
              <a:t>）对</a:t>
            </a:r>
            <a:r>
              <a:rPr lang="zh-CN" altLang="en-US" sz="2000" dirty="0">
                <a:latin typeface="楷体" panose="02010609060101010101" pitchFamily="49" charset="-122"/>
                <a:ea typeface="楷体" panose="02010609060101010101" pitchFamily="49" charset="-122"/>
              </a:rPr>
              <a:t>发生故障失效的</a:t>
            </a:r>
            <a:r>
              <a:rPr lang="en-US" altLang="zh-CN" sz="2000" dirty="0">
                <a:latin typeface="楷体" panose="02010609060101010101" pitchFamily="49" charset="-122"/>
                <a:ea typeface="楷体" panose="02010609060101010101" pitchFamily="49" charset="-122"/>
              </a:rPr>
              <a:t>Region</a:t>
            </a:r>
            <a:r>
              <a:rPr lang="zh-CN" altLang="en-US" sz="2000" dirty="0">
                <a:latin typeface="楷体" panose="02010609060101010101" pitchFamily="49" charset="-122"/>
                <a:ea typeface="楷体" panose="02010609060101010101" pitchFamily="49" charset="-122"/>
              </a:rPr>
              <a:t>服务器上的</a:t>
            </a:r>
            <a:r>
              <a:rPr lang="en-US" altLang="zh-CN" sz="2000" dirty="0">
                <a:latin typeface="楷体" panose="02010609060101010101" pitchFamily="49" charset="-122"/>
                <a:ea typeface="楷体" panose="02010609060101010101" pitchFamily="49" charset="-122"/>
              </a:rPr>
              <a:t>Region</a:t>
            </a:r>
            <a:r>
              <a:rPr lang="zh-CN" altLang="en-US" sz="2000" dirty="0">
                <a:latin typeface="楷体" panose="02010609060101010101" pitchFamily="49" charset="-122"/>
                <a:ea typeface="楷体" panose="02010609060101010101" pitchFamily="49" charset="-122"/>
              </a:rPr>
              <a:t>进行迁移</a:t>
            </a:r>
          </a:p>
          <a:p>
            <a:pPr marL="0" indent="0">
              <a:lnSpc>
                <a:spcPct val="90000"/>
              </a:lnSpc>
              <a:buNone/>
            </a:pPr>
            <a:r>
              <a:rPr lang="en-US" altLang="zh-CN" sz="2000" dirty="0">
                <a:latin typeface="楷体" panose="02010609060101010101" pitchFamily="49" charset="-122"/>
                <a:ea typeface="楷体" panose="02010609060101010101" pitchFamily="49" charset="-122"/>
              </a:rPr>
              <a:t>4. Region</a:t>
            </a:r>
            <a:r>
              <a:rPr lang="zh-CN" altLang="en-US" sz="2000" dirty="0" smtClean="0">
                <a:latin typeface="楷体" panose="02010609060101010101" pitchFamily="49" charset="-122"/>
                <a:ea typeface="楷体" panose="02010609060101010101" pitchFamily="49" charset="-122"/>
              </a:rPr>
              <a:t>服务器：</a:t>
            </a:r>
            <a:endParaRPr lang="en-US" altLang="zh-CN" sz="2000" dirty="0" smtClean="0">
              <a:latin typeface="楷体" panose="02010609060101010101" pitchFamily="49" charset="-122"/>
              <a:ea typeface="楷体" panose="02010609060101010101" pitchFamily="49" charset="-122"/>
            </a:endParaRPr>
          </a:p>
          <a:p>
            <a:pPr marL="0" indent="0">
              <a:lnSpc>
                <a:spcPct val="90000"/>
              </a:lnSpc>
              <a:buNone/>
            </a:pPr>
            <a:r>
              <a:rPr lang="en-US" altLang="zh-CN" sz="2000" dirty="0">
                <a:latin typeface="楷体" panose="02010609060101010101" pitchFamily="49" charset="-122"/>
                <a:ea typeface="楷体" panose="02010609060101010101" pitchFamily="49" charset="-122"/>
              </a:rPr>
              <a:t> </a:t>
            </a:r>
            <a:r>
              <a:rPr lang="en-US" altLang="zh-CN" sz="2000" dirty="0" smtClean="0">
                <a:latin typeface="楷体" panose="02010609060101010101" pitchFamily="49" charset="-122"/>
                <a:ea typeface="楷体" panose="02010609060101010101" pitchFamily="49" charset="-122"/>
              </a:rPr>
              <a:t>      Region</a:t>
            </a:r>
            <a:r>
              <a:rPr lang="zh-CN" altLang="en-US" sz="2000" dirty="0">
                <a:latin typeface="楷体" panose="02010609060101010101" pitchFamily="49" charset="-122"/>
                <a:ea typeface="楷体" panose="02010609060101010101" pitchFamily="49" charset="-122"/>
              </a:rPr>
              <a:t>服务器是</a:t>
            </a:r>
            <a:r>
              <a:rPr lang="en-US" altLang="zh-CN" sz="2000" dirty="0">
                <a:latin typeface="楷体" panose="02010609060101010101" pitchFamily="49" charset="-122"/>
                <a:ea typeface="楷体" panose="02010609060101010101" pitchFamily="49" charset="-122"/>
              </a:rPr>
              <a:t>HBase</a:t>
            </a:r>
            <a:r>
              <a:rPr lang="zh-CN" altLang="en-US" sz="2000" dirty="0">
                <a:latin typeface="楷体" panose="02010609060101010101" pitchFamily="49" charset="-122"/>
                <a:ea typeface="楷体" panose="02010609060101010101" pitchFamily="49" charset="-122"/>
              </a:rPr>
              <a:t>中最核心的模块，负责维护分配给自己</a:t>
            </a:r>
            <a:r>
              <a:rPr lang="zh-CN" altLang="en-US" sz="2000" dirty="0" smtClean="0">
                <a:latin typeface="楷体" panose="02010609060101010101" pitchFamily="49" charset="-122"/>
                <a:ea typeface="楷体" panose="02010609060101010101" pitchFamily="49" charset="-122"/>
              </a:rPr>
              <a:t>的</a:t>
            </a:r>
            <a:r>
              <a:rPr lang="en-US" altLang="zh-CN" sz="2000" dirty="0" smtClean="0">
                <a:latin typeface="楷体" panose="02010609060101010101" pitchFamily="49" charset="-122"/>
                <a:ea typeface="楷体" panose="02010609060101010101" pitchFamily="49" charset="-122"/>
              </a:rPr>
              <a:t>Region</a:t>
            </a:r>
          </a:p>
          <a:p>
            <a:pPr marL="0" indent="0">
              <a:lnSpc>
                <a:spcPct val="90000"/>
              </a:lnSpc>
              <a:buNone/>
            </a:pPr>
            <a:r>
              <a:rPr lang="en-US" altLang="zh-CN" sz="2000" dirty="0">
                <a:latin typeface="楷体" panose="02010609060101010101" pitchFamily="49" charset="-122"/>
                <a:ea typeface="楷体" panose="02010609060101010101" pitchFamily="49" charset="-122"/>
              </a:rPr>
              <a:t> </a:t>
            </a:r>
            <a:r>
              <a:rPr lang="en-US" altLang="zh-CN" sz="2000" dirty="0" smtClean="0">
                <a:latin typeface="楷体" panose="02010609060101010101" pitchFamily="49" charset="-122"/>
                <a:ea typeface="楷体" panose="02010609060101010101" pitchFamily="49" charset="-122"/>
              </a:rPr>
              <a:t>      </a:t>
            </a:r>
            <a:r>
              <a:rPr lang="zh-CN" altLang="en-US" sz="2000" dirty="0" smtClean="0">
                <a:latin typeface="楷体" panose="02010609060101010101" pitchFamily="49" charset="-122"/>
                <a:ea typeface="楷体" panose="02010609060101010101" pitchFamily="49" charset="-122"/>
              </a:rPr>
              <a:t>，并响应</a:t>
            </a:r>
            <a:r>
              <a:rPr lang="zh-CN" altLang="en-US" sz="2000" dirty="0">
                <a:latin typeface="楷体" panose="02010609060101010101" pitchFamily="49" charset="-122"/>
                <a:ea typeface="楷体" panose="02010609060101010101" pitchFamily="49" charset="-122"/>
              </a:rPr>
              <a:t>用户的读写</a:t>
            </a:r>
            <a:r>
              <a:rPr lang="zh-CN" altLang="en-US" sz="2000" dirty="0" smtClean="0">
                <a:latin typeface="楷体" panose="02010609060101010101" pitchFamily="49" charset="-122"/>
                <a:ea typeface="楷体" panose="02010609060101010101" pitchFamily="49" charset="-122"/>
              </a:rPr>
              <a:t>请求。</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dirty="0" smtClean="0"/>
              <a:t>4.1	</a:t>
            </a:r>
            <a:r>
              <a:rPr lang="zh-CN" altLang="en-US" smtClean="0"/>
              <a:t>概述</a:t>
            </a:r>
          </a:p>
        </p:txBody>
      </p:sp>
      <p:sp>
        <p:nvSpPr>
          <p:cNvPr id="4099" name="Rectangle 3"/>
          <p:cNvSpPr>
            <a:spLocks noGrp="1" noChangeArrowheads="1"/>
          </p:cNvSpPr>
          <p:nvPr>
            <p:ph type="body" idx="1"/>
          </p:nvPr>
        </p:nvSpPr>
        <p:spPr/>
        <p:txBody>
          <a:bodyPr/>
          <a:lstStyle/>
          <a:p>
            <a:r>
              <a:rPr lang="en-US" altLang="zh-CN" sz="2400" dirty="0" smtClean="0"/>
              <a:t>4.1.1         </a:t>
            </a:r>
            <a:r>
              <a:rPr lang="zh-CN" altLang="en-US" sz="2400" dirty="0" smtClean="0"/>
              <a:t>从</a:t>
            </a:r>
            <a:r>
              <a:rPr lang="en-US" altLang="zh-CN" sz="2400" dirty="0" smtClean="0"/>
              <a:t>BigTable</a:t>
            </a:r>
            <a:r>
              <a:rPr lang="zh-CN" altLang="en-US" sz="2400" dirty="0" smtClean="0"/>
              <a:t>说起</a:t>
            </a:r>
          </a:p>
          <a:p>
            <a:r>
              <a:rPr lang="en-US" altLang="zh-CN" sz="2400" dirty="0" smtClean="0"/>
              <a:t>4.1.2	HBase</a:t>
            </a:r>
            <a:r>
              <a:rPr lang="zh-CN" altLang="en-US" sz="2400" dirty="0" smtClean="0"/>
              <a:t>简介</a:t>
            </a:r>
          </a:p>
          <a:p>
            <a:r>
              <a:rPr lang="en-US" altLang="zh-CN" sz="2400" dirty="0" smtClean="0"/>
              <a:t>4.1.3	HBase</a:t>
            </a:r>
            <a:r>
              <a:rPr lang="zh-CN" altLang="en-US" sz="2400" dirty="0" smtClean="0"/>
              <a:t>与传统关系数据库的对比分析</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zh-CN" dirty="0" smtClean="0"/>
              <a:t>4.5.2	 Region</a:t>
            </a:r>
            <a:r>
              <a:rPr lang="zh-CN" altLang="en-US" dirty="0" smtClean="0"/>
              <a:t>服务器工作原理</a:t>
            </a:r>
          </a:p>
        </p:txBody>
      </p:sp>
      <p:pic>
        <p:nvPicPr>
          <p:cNvPr id="35843"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1295400"/>
            <a:ext cx="5289550" cy="467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4" name="Rectangle 6"/>
          <p:cNvSpPr>
            <a:spLocks noChangeArrowheads="1"/>
          </p:cNvSpPr>
          <p:nvPr/>
        </p:nvSpPr>
        <p:spPr bwMode="auto">
          <a:xfrm>
            <a:off x="1524000" y="6279357"/>
            <a:ext cx="46089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buFontTx/>
              <a:buNone/>
            </a:pPr>
            <a:r>
              <a:rPr lang="en-US" altLang="zh-CN" sz="1800" dirty="0" smtClean="0"/>
              <a:t>Region</a:t>
            </a:r>
            <a:r>
              <a:rPr lang="zh-CN" altLang="en-US" sz="1800" dirty="0"/>
              <a:t>服务器向</a:t>
            </a:r>
            <a:r>
              <a:rPr lang="en-US" altLang="zh-CN" sz="1800" dirty="0"/>
              <a:t>HDFS</a:t>
            </a:r>
            <a:r>
              <a:rPr lang="zh-CN" altLang="en-US" sz="1800" dirty="0"/>
              <a:t>文件系统中读写数据 </a:t>
            </a:r>
          </a:p>
        </p:txBody>
      </p:sp>
      <p:sp>
        <p:nvSpPr>
          <p:cNvPr id="35845" name="Rectangle 7"/>
          <p:cNvSpPr>
            <a:spLocks noChangeArrowheads="1"/>
          </p:cNvSpPr>
          <p:nvPr/>
        </p:nvSpPr>
        <p:spPr bwMode="auto">
          <a:xfrm>
            <a:off x="6324600" y="1676400"/>
            <a:ext cx="2343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buFontTx/>
              <a:buNone/>
            </a:pPr>
            <a:r>
              <a:rPr lang="en-US" altLang="zh-CN" sz="1800" b="1" dirty="0"/>
              <a:t>1. </a:t>
            </a:r>
            <a:r>
              <a:rPr lang="zh-CN" altLang="en-US" sz="1800" b="1"/>
              <a:t>用户读写数据过程</a:t>
            </a:r>
            <a:r>
              <a:rPr lang="zh-CN" altLang="en-US" sz="1800"/>
              <a:t> </a:t>
            </a:r>
          </a:p>
        </p:txBody>
      </p:sp>
      <p:sp>
        <p:nvSpPr>
          <p:cNvPr id="35846" name="Rectangle 8"/>
          <p:cNvSpPr>
            <a:spLocks noChangeArrowheads="1"/>
          </p:cNvSpPr>
          <p:nvPr/>
        </p:nvSpPr>
        <p:spPr bwMode="auto">
          <a:xfrm>
            <a:off x="6324600" y="2057400"/>
            <a:ext cx="15890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buFontTx/>
              <a:buNone/>
            </a:pPr>
            <a:r>
              <a:rPr lang="en-US" altLang="zh-CN" sz="1800" b="1" dirty="0"/>
              <a:t>2. </a:t>
            </a:r>
            <a:r>
              <a:rPr lang="zh-CN" altLang="en-US" sz="1800" b="1"/>
              <a:t>缓存的刷新</a:t>
            </a:r>
          </a:p>
        </p:txBody>
      </p:sp>
      <p:sp>
        <p:nvSpPr>
          <p:cNvPr id="35847" name="Rectangle 9"/>
          <p:cNvSpPr>
            <a:spLocks noChangeArrowheads="1"/>
          </p:cNvSpPr>
          <p:nvPr/>
        </p:nvSpPr>
        <p:spPr bwMode="auto">
          <a:xfrm>
            <a:off x="6324600" y="2452688"/>
            <a:ext cx="21066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buFontTx/>
              <a:buNone/>
            </a:pPr>
            <a:r>
              <a:rPr lang="en-US" altLang="zh-CN" sz="1800" b="1" dirty="0"/>
              <a:t>3. StoreFile</a:t>
            </a:r>
            <a:r>
              <a:rPr lang="zh-CN" altLang="en-US" sz="1800" b="1" dirty="0"/>
              <a:t>的合并</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2"/>
          <p:cNvSpPr>
            <a:spLocks noGrp="1" noChangeArrowheads="1"/>
          </p:cNvSpPr>
          <p:nvPr>
            <p:ph type="title" idx="10"/>
          </p:nvPr>
        </p:nvSpPr>
        <p:spPr/>
        <p:txBody>
          <a:bodyPr/>
          <a:lstStyle/>
          <a:p>
            <a:r>
              <a:rPr lang="en-US" altLang="zh-CN" dirty="0" smtClean="0"/>
              <a:t>4.5.2	 Region</a:t>
            </a:r>
            <a:r>
              <a:rPr lang="zh-CN" altLang="en-US" dirty="0" smtClean="0"/>
              <a:t>服务器工作原理</a:t>
            </a:r>
          </a:p>
        </p:txBody>
      </p:sp>
      <p:sp>
        <p:nvSpPr>
          <p:cNvPr id="36867" name="Rectangle 7"/>
          <p:cNvSpPr>
            <a:spLocks noChangeArrowheads="1"/>
          </p:cNvSpPr>
          <p:nvPr/>
        </p:nvSpPr>
        <p:spPr bwMode="auto">
          <a:xfrm>
            <a:off x="381000" y="1662113"/>
            <a:ext cx="2343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buFontTx/>
              <a:buNone/>
            </a:pPr>
            <a:r>
              <a:rPr lang="en-US" altLang="zh-CN" sz="1800" b="1" dirty="0"/>
              <a:t>1. </a:t>
            </a:r>
            <a:r>
              <a:rPr lang="zh-CN" altLang="en-US" sz="1800" b="1" dirty="0"/>
              <a:t>用户读写数据过程</a:t>
            </a:r>
            <a:r>
              <a:rPr lang="zh-CN" altLang="en-US" sz="1800" dirty="0"/>
              <a:t> </a:t>
            </a:r>
          </a:p>
        </p:txBody>
      </p:sp>
      <p:sp>
        <p:nvSpPr>
          <p:cNvPr id="36868" name="TextBox 5"/>
          <p:cNvSpPr txBox="1">
            <a:spLocks noChangeArrowheads="1"/>
          </p:cNvSpPr>
          <p:nvPr/>
        </p:nvSpPr>
        <p:spPr bwMode="auto">
          <a:xfrm>
            <a:off x="304800" y="2209800"/>
            <a:ext cx="8534400" cy="1631216"/>
          </a:xfrm>
          <a:prstGeom prst="rect">
            <a:avLst/>
          </a:prstGeom>
          <a:ln/>
          <a:extLst/>
        </p:spPr>
        <p:style>
          <a:lnRef idx="2">
            <a:schemeClr val="dk1"/>
          </a:lnRef>
          <a:fillRef idx="1">
            <a:schemeClr val="lt1"/>
          </a:fillRef>
          <a:effectRef idx="0">
            <a:schemeClr val="dk1"/>
          </a:effectRef>
          <a:fontRef idx="minor">
            <a:schemeClr val="dk1"/>
          </a:fontRef>
        </p:style>
        <p:txBody>
          <a:bodyPr wrap="squar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None/>
            </a:pPr>
            <a:r>
              <a:rPr lang="zh-CN" altLang="en-US" sz="2000" dirty="0" smtClean="0">
                <a:latin typeface="楷体" panose="02010609060101010101" pitchFamily="49" charset="-122"/>
                <a:ea typeface="楷体" panose="02010609060101010101" pitchFamily="49" charset="-122"/>
              </a:rPr>
              <a:t>（</a:t>
            </a:r>
            <a:r>
              <a:rPr lang="en-US" altLang="zh-CN" sz="2000" dirty="0" smtClean="0">
                <a:latin typeface="楷体" panose="02010609060101010101" pitchFamily="49" charset="-122"/>
                <a:ea typeface="楷体" panose="02010609060101010101" pitchFamily="49" charset="-122"/>
              </a:rPr>
              <a:t>1</a:t>
            </a:r>
            <a:r>
              <a:rPr lang="zh-CN" altLang="en-US" sz="2000" dirty="0" smtClean="0">
                <a:latin typeface="楷体" panose="02010609060101010101" pitchFamily="49" charset="-122"/>
                <a:ea typeface="楷体" panose="02010609060101010101" pitchFamily="49" charset="-122"/>
              </a:rPr>
              <a:t>）用户</a:t>
            </a:r>
            <a:r>
              <a:rPr lang="zh-CN" altLang="en-US" sz="2000" dirty="0">
                <a:latin typeface="楷体" panose="02010609060101010101" pitchFamily="49" charset="-122"/>
                <a:ea typeface="楷体" panose="02010609060101010101" pitchFamily="49" charset="-122"/>
              </a:rPr>
              <a:t>写入数据时，被分配到相应</a:t>
            </a:r>
            <a:r>
              <a:rPr lang="en-US" altLang="zh-CN" sz="2000" dirty="0">
                <a:latin typeface="楷体" panose="02010609060101010101" pitchFamily="49" charset="-122"/>
                <a:ea typeface="楷体" panose="02010609060101010101" pitchFamily="49" charset="-122"/>
              </a:rPr>
              <a:t>Region</a:t>
            </a:r>
            <a:r>
              <a:rPr lang="zh-CN" altLang="en-US" sz="2000" dirty="0">
                <a:latin typeface="楷体" panose="02010609060101010101" pitchFamily="49" charset="-122"/>
                <a:ea typeface="楷体" panose="02010609060101010101" pitchFamily="49" charset="-122"/>
              </a:rPr>
              <a:t>服务器去</a:t>
            </a:r>
            <a:r>
              <a:rPr lang="zh-CN" altLang="en-US" sz="2000" dirty="0" smtClean="0">
                <a:latin typeface="楷体" panose="02010609060101010101" pitchFamily="49" charset="-122"/>
                <a:ea typeface="楷体" panose="02010609060101010101" pitchFamily="49" charset="-122"/>
              </a:rPr>
              <a:t>执行</a:t>
            </a:r>
            <a:endParaRPr lang="en-US" altLang="zh-CN" sz="2000" dirty="0">
              <a:latin typeface="楷体" panose="02010609060101010101" pitchFamily="49" charset="-122"/>
              <a:ea typeface="楷体" panose="02010609060101010101" pitchFamily="49" charset="-122"/>
            </a:endParaRPr>
          </a:p>
          <a:p>
            <a:pPr eaLnBrk="1" hangingPunct="1">
              <a:spcBef>
                <a:spcPct val="0"/>
              </a:spcBef>
              <a:buNone/>
            </a:pPr>
            <a:r>
              <a:rPr lang="zh-CN" altLang="en-US" sz="2000" dirty="0" smtClean="0">
                <a:latin typeface="楷体" panose="02010609060101010101" pitchFamily="49" charset="-122"/>
                <a:ea typeface="楷体" panose="02010609060101010101" pitchFamily="49" charset="-122"/>
              </a:rPr>
              <a:t>（</a:t>
            </a:r>
            <a:r>
              <a:rPr lang="en-US" altLang="zh-CN" sz="2000" dirty="0" smtClean="0">
                <a:latin typeface="楷体" panose="02010609060101010101" pitchFamily="49" charset="-122"/>
                <a:ea typeface="楷体" panose="02010609060101010101" pitchFamily="49" charset="-122"/>
              </a:rPr>
              <a:t>2</a:t>
            </a:r>
            <a:r>
              <a:rPr lang="zh-CN" altLang="en-US" sz="2000" dirty="0" smtClean="0">
                <a:latin typeface="楷体" panose="02010609060101010101" pitchFamily="49" charset="-122"/>
                <a:ea typeface="楷体" panose="02010609060101010101" pitchFamily="49" charset="-122"/>
              </a:rPr>
              <a:t>）用户</a:t>
            </a:r>
            <a:r>
              <a:rPr lang="zh-CN" altLang="en-US" sz="2000" dirty="0">
                <a:latin typeface="楷体" panose="02010609060101010101" pitchFamily="49" charset="-122"/>
                <a:ea typeface="楷体" panose="02010609060101010101" pitchFamily="49" charset="-122"/>
              </a:rPr>
              <a:t>数据首先被写入到</a:t>
            </a:r>
            <a:r>
              <a:rPr lang="en-US" altLang="zh-CN" sz="2000" dirty="0">
                <a:latin typeface="楷体" panose="02010609060101010101" pitchFamily="49" charset="-122"/>
                <a:ea typeface="楷体" panose="02010609060101010101" pitchFamily="49" charset="-122"/>
              </a:rPr>
              <a:t>MemStore</a:t>
            </a:r>
            <a:r>
              <a:rPr lang="zh-CN" altLang="en-US" sz="2000" dirty="0">
                <a:latin typeface="楷体" panose="02010609060101010101" pitchFamily="49" charset="-122"/>
                <a:ea typeface="楷体" panose="02010609060101010101" pitchFamily="49" charset="-122"/>
              </a:rPr>
              <a:t>和</a:t>
            </a:r>
            <a:r>
              <a:rPr lang="en-US" altLang="zh-CN" sz="2000" dirty="0">
                <a:latin typeface="楷体" panose="02010609060101010101" pitchFamily="49" charset="-122"/>
                <a:ea typeface="楷体" panose="02010609060101010101" pitchFamily="49" charset="-122"/>
              </a:rPr>
              <a:t>Hlog</a:t>
            </a:r>
            <a:r>
              <a:rPr lang="zh-CN" altLang="en-US" sz="2000" dirty="0">
                <a:latin typeface="楷体" panose="02010609060101010101" pitchFamily="49" charset="-122"/>
                <a:ea typeface="楷体" panose="02010609060101010101" pitchFamily="49" charset="-122"/>
              </a:rPr>
              <a:t>中</a:t>
            </a:r>
            <a:endParaRPr lang="en-US" altLang="zh-CN" sz="2000" dirty="0">
              <a:latin typeface="楷体" panose="02010609060101010101" pitchFamily="49" charset="-122"/>
              <a:ea typeface="楷体" panose="02010609060101010101" pitchFamily="49" charset="-122"/>
            </a:endParaRPr>
          </a:p>
          <a:p>
            <a:pPr eaLnBrk="1" hangingPunct="1">
              <a:spcBef>
                <a:spcPct val="0"/>
              </a:spcBef>
              <a:buNone/>
            </a:pPr>
            <a:r>
              <a:rPr lang="zh-CN" altLang="en-US" sz="2000" dirty="0" smtClean="0">
                <a:latin typeface="楷体" panose="02010609060101010101" pitchFamily="49" charset="-122"/>
                <a:ea typeface="楷体" panose="02010609060101010101" pitchFamily="49" charset="-122"/>
              </a:rPr>
              <a:t>（</a:t>
            </a:r>
            <a:r>
              <a:rPr lang="en-US" altLang="zh-CN" sz="2000" dirty="0" smtClean="0">
                <a:latin typeface="楷体" panose="02010609060101010101" pitchFamily="49" charset="-122"/>
                <a:ea typeface="楷体" panose="02010609060101010101" pitchFamily="49" charset="-122"/>
              </a:rPr>
              <a:t>3</a:t>
            </a:r>
            <a:r>
              <a:rPr lang="zh-CN" altLang="en-US" sz="2000" dirty="0" smtClean="0">
                <a:latin typeface="楷体" panose="02010609060101010101" pitchFamily="49" charset="-122"/>
                <a:ea typeface="楷体" panose="02010609060101010101" pitchFamily="49" charset="-122"/>
              </a:rPr>
              <a:t>）只有</a:t>
            </a:r>
            <a:r>
              <a:rPr lang="zh-CN" altLang="en-US" sz="2000" dirty="0">
                <a:latin typeface="楷体" panose="02010609060101010101" pitchFamily="49" charset="-122"/>
                <a:ea typeface="楷体" panose="02010609060101010101" pitchFamily="49" charset="-122"/>
              </a:rPr>
              <a:t>当操作写入</a:t>
            </a:r>
            <a:r>
              <a:rPr lang="en-US" altLang="zh-CN" sz="2000" dirty="0">
                <a:latin typeface="楷体" panose="02010609060101010101" pitchFamily="49" charset="-122"/>
                <a:ea typeface="楷体" panose="02010609060101010101" pitchFamily="49" charset="-122"/>
              </a:rPr>
              <a:t>Hlog</a:t>
            </a:r>
            <a:r>
              <a:rPr lang="zh-CN" altLang="en-US" sz="2000" dirty="0">
                <a:latin typeface="楷体" panose="02010609060101010101" pitchFamily="49" charset="-122"/>
                <a:ea typeface="楷体" panose="02010609060101010101" pitchFamily="49" charset="-122"/>
              </a:rPr>
              <a:t>之后，</a:t>
            </a:r>
            <a:r>
              <a:rPr lang="en-US" altLang="zh-CN" sz="2000" dirty="0">
                <a:latin typeface="楷体" panose="02010609060101010101" pitchFamily="49" charset="-122"/>
                <a:ea typeface="楷体" panose="02010609060101010101" pitchFamily="49" charset="-122"/>
              </a:rPr>
              <a:t>commit()</a:t>
            </a:r>
            <a:r>
              <a:rPr lang="zh-CN" altLang="en-US" sz="2000" dirty="0">
                <a:latin typeface="楷体" panose="02010609060101010101" pitchFamily="49" charset="-122"/>
                <a:ea typeface="楷体" panose="02010609060101010101" pitchFamily="49" charset="-122"/>
              </a:rPr>
              <a:t>调用才会将其返回给客户端</a:t>
            </a:r>
            <a:endParaRPr lang="en-US" altLang="zh-CN" sz="2000" dirty="0">
              <a:latin typeface="楷体" panose="02010609060101010101" pitchFamily="49" charset="-122"/>
              <a:ea typeface="楷体" panose="02010609060101010101" pitchFamily="49" charset="-122"/>
            </a:endParaRPr>
          </a:p>
          <a:p>
            <a:pPr eaLnBrk="1" hangingPunct="1">
              <a:spcBef>
                <a:spcPct val="0"/>
              </a:spcBef>
              <a:buNone/>
            </a:pPr>
            <a:r>
              <a:rPr lang="zh-CN" altLang="en-US" sz="2000" dirty="0" smtClean="0">
                <a:latin typeface="楷体" panose="02010609060101010101" pitchFamily="49" charset="-122"/>
                <a:ea typeface="楷体" panose="02010609060101010101" pitchFamily="49" charset="-122"/>
              </a:rPr>
              <a:t>（</a:t>
            </a:r>
            <a:r>
              <a:rPr lang="en-US" altLang="zh-CN" sz="2000" dirty="0" smtClean="0">
                <a:latin typeface="楷体" panose="02010609060101010101" pitchFamily="49" charset="-122"/>
                <a:ea typeface="楷体" panose="02010609060101010101" pitchFamily="49" charset="-122"/>
              </a:rPr>
              <a:t>4</a:t>
            </a:r>
            <a:r>
              <a:rPr lang="zh-CN" altLang="en-US" sz="2000" dirty="0" smtClean="0">
                <a:latin typeface="楷体" panose="02010609060101010101" pitchFamily="49" charset="-122"/>
                <a:ea typeface="楷体" panose="02010609060101010101" pitchFamily="49" charset="-122"/>
              </a:rPr>
              <a:t>）当</a:t>
            </a:r>
            <a:r>
              <a:rPr lang="zh-CN" altLang="en-US" sz="2000" dirty="0">
                <a:latin typeface="楷体" panose="02010609060101010101" pitchFamily="49" charset="-122"/>
                <a:ea typeface="楷体" panose="02010609060101010101" pitchFamily="49" charset="-122"/>
              </a:rPr>
              <a:t>用户读取数据时，</a:t>
            </a:r>
            <a:r>
              <a:rPr lang="en-US" altLang="zh-CN" sz="2000" dirty="0">
                <a:latin typeface="楷体" panose="02010609060101010101" pitchFamily="49" charset="-122"/>
                <a:ea typeface="楷体" panose="02010609060101010101" pitchFamily="49" charset="-122"/>
              </a:rPr>
              <a:t>Region</a:t>
            </a:r>
            <a:r>
              <a:rPr lang="zh-CN" altLang="en-US" sz="2000" dirty="0">
                <a:latin typeface="楷体" panose="02010609060101010101" pitchFamily="49" charset="-122"/>
                <a:ea typeface="楷体" panose="02010609060101010101" pitchFamily="49" charset="-122"/>
              </a:rPr>
              <a:t>服务器会首先访问</a:t>
            </a:r>
            <a:r>
              <a:rPr lang="en-US" altLang="zh-CN" sz="2000" dirty="0">
                <a:latin typeface="楷体" panose="02010609060101010101" pitchFamily="49" charset="-122"/>
                <a:ea typeface="楷体" panose="02010609060101010101" pitchFamily="49" charset="-122"/>
              </a:rPr>
              <a:t>MemStore</a:t>
            </a:r>
            <a:r>
              <a:rPr lang="zh-CN" altLang="en-US" sz="2000" dirty="0">
                <a:latin typeface="楷体" panose="02010609060101010101" pitchFamily="49" charset="-122"/>
                <a:ea typeface="楷体" panose="02010609060101010101" pitchFamily="49" charset="-122"/>
              </a:rPr>
              <a:t>缓存，如果找不到，再去磁盘上面的</a:t>
            </a:r>
            <a:r>
              <a:rPr lang="en-US" altLang="zh-CN" sz="2000" dirty="0">
                <a:latin typeface="楷体" panose="02010609060101010101" pitchFamily="49" charset="-122"/>
                <a:ea typeface="楷体" panose="02010609060101010101" pitchFamily="49" charset="-122"/>
              </a:rPr>
              <a:t>StoreFile</a:t>
            </a:r>
            <a:r>
              <a:rPr lang="zh-CN" altLang="en-US" sz="2000" dirty="0">
                <a:latin typeface="楷体" panose="02010609060101010101" pitchFamily="49" charset="-122"/>
                <a:ea typeface="楷体" panose="02010609060101010101" pitchFamily="49" charset="-122"/>
              </a:rPr>
              <a:t>中寻找</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2"/>
          <p:cNvSpPr>
            <a:spLocks noGrp="1" noChangeArrowheads="1"/>
          </p:cNvSpPr>
          <p:nvPr>
            <p:ph type="title" idx="10"/>
          </p:nvPr>
        </p:nvSpPr>
        <p:spPr/>
        <p:txBody>
          <a:bodyPr/>
          <a:lstStyle/>
          <a:p>
            <a:r>
              <a:rPr lang="en-US" altLang="zh-CN" dirty="0" smtClean="0"/>
              <a:t>4.5.2	 Region</a:t>
            </a:r>
            <a:r>
              <a:rPr lang="zh-CN" altLang="en-US" dirty="0" smtClean="0"/>
              <a:t>服务器工作原理</a:t>
            </a:r>
          </a:p>
        </p:txBody>
      </p:sp>
      <p:sp>
        <p:nvSpPr>
          <p:cNvPr id="37891" name="Rectangle 8"/>
          <p:cNvSpPr>
            <a:spLocks noChangeArrowheads="1"/>
          </p:cNvSpPr>
          <p:nvPr/>
        </p:nvSpPr>
        <p:spPr bwMode="auto">
          <a:xfrm>
            <a:off x="381000" y="1600200"/>
            <a:ext cx="15890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buFontTx/>
              <a:buNone/>
            </a:pPr>
            <a:r>
              <a:rPr lang="en-US" altLang="zh-CN" sz="1800" b="1" dirty="0"/>
              <a:t>2. </a:t>
            </a:r>
            <a:r>
              <a:rPr lang="zh-CN" altLang="en-US" sz="1800" b="1" dirty="0"/>
              <a:t>缓存的刷新</a:t>
            </a:r>
          </a:p>
        </p:txBody>
      </p:sp>
      <p:sp>
        <p:nvSpPr>
          <p:cNvPr id="37892" name="TextBox 4"/>
          <p:cNvSpPr txBox="1">
            <a:spLocks noChangeArrowheads="1"/>
          </p:cNvSpPr>
          <p:nvPr/>
        </p:nvSpPr>
        <p:spPr bwMode="auto">
          <a:xfrm>
            <a:off x="304800" y="2057400"/>
            <a:ext cx="8610600" cy="2862322"/>
          </a:xfrm>
          <a:prstGeom prst="rect">
            <a:avLst/>
          </a:prstGeom>
          <a:ln/>
          <a:extLst/>
        </p:spPr>
        <p:style>
          <a:lnRef idx="2">
            <a:schemeClr val="dk1"/>
          </a:lnRef>
          <a:fillRef idx="1">
            <a:schemeClr val="lt1"/>
          </a:fillRef>
          <a:effectRef idx="0">
            <a:schemeClr val="dk1"/>
          </a:effectRef>
          <a:fontRef idx="minor">
            <a:schemeClr val="dk1"/>
          </a:fontRef>
        </p:style>
        <p:txBody>
          <a:bodyPr wrap="squar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lnSpc>
                <a:spcPct val="150000"/>
              </a:lnSpc>
              <a:spcBef>
                <a:spcPct val="0"/>
              </a:spcBef>
              <a:buNone/>
            </a:pPr>
            <a:r>
              <a:rPr lang="zh-CN" altLang="en-US" sz="2000" dirty="0" smtClean="0">
                <a:latin typeface="楷体" panose="02010609060101010101" pitchFamily="49" charset="-122"/>
                <a:ea typeface="楷体" panose="02010609060101010101" pitchFamily="49" charset="-122"/>
              </a:rPr>
              <a:t>（</a:t>
            </a:r>
            <a:r>
              <a:rPr lang="en-US" altLang="zh-CN" sz="2000" dirty="0" smtClean="0">
                <a:latin typeface="楷体" panose="02010609060101010101" pitchFamily="49" charset="-122"/>
                <a:ea typeface="楷体" panose="02010609060101010101" pitchFamily="49" charset="-122"/>
              </a:rPr>
              <a:t>1</a:t>
            </a:r>
            <a:r>
              <a:rPr lang="zh-CN" altLang="en-US" sz="2000" dirty="0" smtClean="0">
                <a:latin typeface="楷体" panose="02010609060101010101" pitchFamily="49" charset="-122"/>
                <a:ea typeface="楷体" panose="02010609060101010101" pitchFamily="49" charset="-122"/>
              </a:rPr>
              <a:t>）系统</a:t>
            </a:r>
            <a:r>
              <a:rPr lang="zh-CN" altLang="en-US" sz="2000" dirty="0">
                <a:latin typeface="楷体" panose="02010609060101010101" pitchFamily="49" charset="-122"/>
                <a:ea typeface="楷体" panose="02010609060101010101" pitchFamily="49" charset="-122"/>
              </a:rPr>
              <a:t>会周期性地把</a:t>
            </a:r>
            <a:r>
              <a:rPr lang="en-US" altLang="zh-CN" sz="2000" dirty="0">
                <a:latin typeface="楷体" panose="02010609060101010101" pitchFamily="49" charset="-122"/>
                <a:ea typeface="楷体" panose="02010609060101010101" pitchFamily="49" charset="-122"/>
              </a:rPr>
              <a:t>MemStore</a:t>
            </a:r>
            <a:r>
              <a:rPr lang="zh-CN" altLang="en-US" sz="2000" dirty="0">
                <a:latin typeface="楷体" panose="02010609060101010101" pitchFamily="49" charset="-122"/>
                <a:ea typeface="楷体" panose="02010609060101010101" pitchFamily="49" charset="-122"/>
              </a:rPr>
              <a:t>缓存里的内容刷写到磁盘的</a:t>
            </a:r>
            <a:r>
              <a:rPr lang="en-US" altLang="zh-CN" sz="2000" dirty="0">
                <a:latin typeface="楷体" panose="02010609060101010101" pitchFamily="49" charset="-122"/>
                <a:ea typeface="楷体" panose="02010609060101010101" pitchFamily="49" charset="-122"/>
              </a:rPr>
              <a:t>StoreFile</a:t>
            </a:r>
            <a:r>
              <a:rPr lang="zh-CN" altLang="en-US" sz="2000" dirty="0">
                <a:latin typeface="楷体" panose="02010609060101010101" pitchFamily="49" charset="-122"/>
                <a:ea typeface="楷体" panose="02010609060101010101" pitchFamily="49" charset="-122"/>
              </a:rPr>
              <a:t>文件中，清空缓存，并在</a:t>
            </a:r>
            <a:r>
              <a:rPr lang="en-US" altLang="zh-CN" sz="2000" dirty="0">
                <a:latin typeface="楷体" panose="02010609060101010101" pitchFamily="49" charset="-122"/>
                <a:ea typeface="楷体" panose="02010609060101010101" pitchFamily="49" charset="-122"/>
              </a:rPr>
              <a:t>Hlog</a:t>
            </a:r>
            <a:r>
              <a:rPr lang="zh-CN" altLang="en-US" sz="2000" dirty="0">
                <a:latin typeface="楷体" panose="02010609060101010101" pitchFamily="49" charset="-122"/>
                <a:ea typeface="楷体" panose="02010609060101010101" pitchFamily="49" charset="-122"/>
              </a:rPr>
              <a:t>里面写入一个</a:t>
            </a:r>
            <a:r>
              <a:rPr lang="zh-CN" altLang="en-US" sz="2000" dirty="0" smtClean="0">
                <a:latin typeface="楷体" panose="02010609060101010101" pitchFamily="49" charset="-122"/>
                <a:ea typeface="楷体" panose="02010609060101010101" pitchFamily="49" charset="-122"/>
              </a:rPr>
              <a:t>标记</a:t>
            </a:r>
            <a:r>
              <a:rPr lang="zh-CN" altLang="en-US" sz="2000" dirty="0">
                <a:latin typeface="楷体" panose="02010609060101010101" pitchFamily="49" charset="-122"/>
                <a:ea typeface="楷体" panose="02010609060101010101" pitchFamily="49" charset="-122"/>
              </a:rPr>
              <a:t>；</a:t>
            </a:r>
            <a:r>
              <a:rPr lang="zh-CN" altLang="en-US" sz="2000" dirty="0" smtClean="0">
                <a:latin typeface="楷体" panose="02010609060101010101" pitchFamily="49" charset="-122"/>
                <a:ea typeface="楷体" panose="02010609060101010101" pitchFamily="49" charset="-122"/>
              </a:rPr>
              <a:t>每次</a:t>
            </a:r>
            <a:r>
              <a:rPr lang="zh-CN" altLang="en-US" sz="2000" dirty="0">
                <a:latin typeface="楷体" panose="02010609060101010101" pitchFamily="49" charset="-122"/>
                <a:ea typeface="楷体" panose="02010609060101010101" pitchFamily="49" charset="-122"/>
              </a:rPr>
              <a:t>刷写都生成一个新的</a:t>
            </a:r>
            <a:r>
              <a:rPr lang="en-US" altLang="zh-CN" sz="2000" dirty="0">
                <a:latin typeface="楷体" panose="02010609060101010101" pitchFamily="49" charset="-122"/>
                <a:ea typeface="楷体" panose="02010609060101010101" pitchFamily="49" charset="-122"/>
              </a:rPr>
              <a:t>StoreFile</a:t>
            </a:r>
            <a:r>
              <a:rPr lang="zh-CN" altLang="en-US" sz="2000" dirty="0">
                <a:latin typeface="楷体" panose="02010609060101010101" pitchFamily="49" charset="-122"/>
                <a:ea typeface="楷体" panose="02010609060101010101" pitchFamily="49" charset="-122"/>
              </a:rPr>
              <a:t>文件，因此，每个</a:t>
            </a:r>
            <a:r>
              <a:rPr lang="en-US" altLang="zh-CN" sz="2000" dirty="0">
                <a:latin typeface="楷体" panose="02010609060101010101" pitchFamily="49" charset="-122"/>
                <a:ea typeface="楷体" panose="02010609060101010101" pitchFamily="49" charset="-122"/>
              </a:rPr>
              <a:t>Store</a:t>
            </a:r>
            <a:r>
              <a:rPr lang="zh-CN" altLang="en-US" sz="2000" dirty="0">
                <a:latin typeface="楷体" panose="02010609060101010101" pitchFamily="49" charset="-122"/>
                <a:ea typeface="楷体" panose="02010609060101010101" pitchFamily="49" charset="-122"/>
              </a:rPr>
              <a:t>包含多个</a:t>
            </a:r>
            <a:r>
              <a:rPr lang="en-US" altLang="zh-CN" sz="2000" dirty="0">
                <a:latin typeface="楷体" panose="02010609060101010101" pitchFamily="49" charset="-122"/>
                <a:ea typeface="楷体" panose="02010609060101010101" pitchFamily="49" charset="-122"/>
              </a:rPr>
              <a:t>StoreFile</a:t>
            </a:r>
            <a:r>
              <a:rPr lang="zh-CN" altLang="en-US" sz="2000" dirty="0" smtClean="0">
                <a:latin typeface="楷体" panose="02010609060101010101" pitchFamily="49" charset="-122"/>
                <a:ea typeface="楷体" panose="02010609060101010101" pitchFamily="49" charset="-122"/>
              </a:rPr>
              <a:t>文件。</a:t>
            </a:r>
            <a:endParaRPr lang="en-US" altLang="zh-CN" sz="2000" dirty="0">
              <a:latin typeface="楷体" panose="02010609060101010101" pitchFamily="49" charset="-122"/>
              <a:ea typeface="楷体" panose="02010609060101010101" pitchFamily="49" charset="-122"/>
            </a:endParaRPr>
          </a:p>
          <a:p>
            <a:pPr eaLnBrk="1" hangingPunct="1">
              <a:lnSpc>
                <a:spcPct val="150000"/>
              </a:lnSpc>
              <a:spcBef>
                <a:spcPct val="0"/>
              </a:spcBef>
              <a:buNone/>
            </a:pPr>
            <a:r>
              <a:rPr lang="zh-CN" altLang="en-US" sz="2000" dirty="0" smtClean="0">
                <a:latin typeface="楷体" panose="02010609060101010101" pitchFamily="49" charset="-122"/>
                <a:ea typeface="楷体" panose="02010609060101010101" pitchFamily="49" charset="-122"/>
              </a:rPr>
              <a:t>（</a:t>
            </a:r>
            <a:r>
              <a:rPr lang="en-US" altLang="zh-CN" sz="2000" dirty="0" smtClean="0">
                <a:latin typeface="楷体" panose="02010609060101010101" pitchFamily="49" charset="-122"/>
                <a:ea typeface="楷体" panose="02010609060101010101" pitchFamily="49" charset="-122"/>
              </a:rPr>
              <a:t>2</a:t>
            </a:r>
            <a:r>
              <a:rPr lang="zh-CN" altLang="en-US" sz="2000" dirty="0" smtClean="0">
                <a:latin typeface="楷体" panose="02010609060101010101" pitchFamily="49" charset="-122"/>
                <a:ea typeface="楷体" panose="02010609060101010101" pitchFamily="49" charset="-122"/>
              </a:rPr>
              <a:t>）每个</a:t>
            </a:r>
            <a:r>
              <a:rPr lang="en-US" altLang="zh-CN" sz="2000" dirty="0">
                <a:latin typeface="楷体" panose="02010609060101010101" pitchFamily="49" charset="-122"/>
                <a:ea typeface="楷体" panose="02010609060101010101" pitchFamily="49" charset="-122"/>
              </a:rPr>
              <a:t>Region</a:t>
            </a:r>
            <a:r>
              <a:rPr lang="zh-CN" altLang="en-US" sz="2000" dirty="0">
                <a:latin typeface="楷体" panose="02010609060101010101" pitchFamily="49" charset="-122"/>
                <a:ea typeface="楷体" panose="02010609060101010101" pitchFamily="49" charset="-122"/>
              </a:rPr>
              <a:t>服务器都有一个自己的</a:t>
            </a:r>
            <a:r>
              <a:rPr lang="en-US" altLang="zh-CN" sz="2000" dirty="0">
                <a:latin typeface="楷体" panose="02010609060101010101" pitchFamily="49" charset="-122"/>
                <a:ea typeface="楷体" panose="02010609060101010101" pitchFamily="49" charset="-122"/>
              </a:rPr>
              <a:t>HLog </a:t>
            </a:r>
            <a:r>
              <a:rPr lang="zh-CN" altLang="en-US" sz="2000" dirty="0">
                <a:latin typeface="楷体" panose="02010609060101010101" pitchFamily="49" charset="-122"/>
                <a:ea typeface="楷体" panose="02010609060101010101" pitchFamily="49" charset="-122"/>
              </a:rPr>
              <a:t>文件，每次启动都检查该文件，确认最近一次执行缓存刷新操作之后是否发生新的写入操作；如果发现更新，则先写入</a:t>
            </a:r>
            <a:r>
              <a:rPr lang="en-US" altLang="zh-CN" sz="2000" dirty="0">
                <a:latin typeface="楷体" panose="02010609060101010101" pitchFamily="49" charset="-122"/>
                <a:ea typeface="楷体" panose="02010609060101010101" pitchFamily="49" charset="-122"/>
              </a:rPr>
              <a:t>MemStore</a:t>
            </a:r>
            <a:r>
              <a:rPr lang="zh-CN" altLang="en-US" sz="2000" dirty="0">
                <a:latin typeface="楷体" panose="02010609060101010101" pitchFamily="49" charset="-122"/>
                <a:ea typeface="楷体" panose="02010609060101010101" pitchFamily="49" charset="-122"/>
              </a:rPr>
              <a:t>，再刷写到</a:t>
            </a:r>
            <a:r>
              <a:rPr lang="en-US" altLang="zh-CN" sz="2000" dirty="0">
                <a:latin typeface="楷体" panose="02010609060101010101" pitchFamily="49" charset="-122"/>
                <a:ea typeface="楷体" panose="02010609060101010101" pitchFamily="49" charset="-122"/>
              </a:rPr>
              <a:t>StoreFile</a:t>
            </a:r>
            <a:r>
              <a:rPr lang="zh-CN" altLang="en-US" sz="2000" dirty="0">
                <a:latin typeface="楷体" panose="02010609060101010101" pitchFamily="49" charset="-122"/>
                <a:ea typeface="楷体" panose="02010609060101010101" pitchFamily="49" charset="-122"/>
              </a:rPr>
              <a:t>，最后删除旧的</a:t>
            </a:r>
            <a:r>
              <a:rPr lang="en-US" altLang="zh-CN" sz="2000" dirty="0">
                <a:latin typeface="楷体" panose="02010609060101010101" pitchFamily="49" charset="-122"/>
                <a:ea typeface="楷体" panose="02010609060101010101" pitchFamily="49" charset="-122"/>
              </a:rPr>
              <a:t>Hlog</a:t>
            </a:r>
            <a:r>
              <a:rPr lang="zh-CN" altLang="en-US" sz="2000" dirty="0" smtClean="0">
                <a:latin typeface="楷体" panose="02010609060101010101" pitchFamily="49" charset="-122"/>
                <a:ea typeface="楷体" panose="02010609060101010101" pitchFamily="49" charset="-122"/>
              </a:rPr>
              <a:t>文件。</a:t>
            </a:r>
            <a:endParaRPr lang="en-US" altLang="zh-CN" sz="200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2"/>
          <p:cNvSpPr>
            <a:spLocks noGrp="1" noChangeArrowheads="1"/>
          </p:cNvSpPr>
          <p:nvPr>
            <p:ph type="title" idx="10"/>
          </p:nvPr>
        </p:nvSpPr>
        <p:spPr/>
        <p:txBody>
          <a:bodyPr/>
          <a:lstStyle/>
          <a:p>
            <a:r>
              <a:rPr lang="en-US" altLang="zh-CN" dirty="0" smtClean="0"/>
              <a:t>4.5.2	 Region</a:t>
            </a:r>
            <a:r>
              <a:rPr lang="zh-CN" altLang="en-US" dirty="0" smtClean="0"/>
              <a:t>服务器工作原理</a:t>
            </a:r>
          </a:p>
        </p:txBody>
      </p:sp>
      <p:sp>
        <p:nvSpPr>
          <p:cNvPr id="38915" name="Rectangle 9"/>
          <p:cNvSpPr>
            <a:spLocks noChangeArrowheads="1"/>
          </p:cNvSpPr>
          <p:nvPr/>
        </p:nvSpPr>
        <p:spPr bwMode="auto">
          <a:xfrm>
            <a:off x="304800" y="1684774"/>
            <a:ext cx="21066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buFontTx/>
              <a:buNone/>
            </a:pPr>
            <a:r>
              <a:rPr lang="en-US" altLang="zh-CN" sz="1800" b="1" dirty="0"/>
              <a:t>3. StoreFile</a:t>
            </a:r>
            <a:r>
              <a:rPr lang="zh-CN" altLang="en-US" sz="1800" b="1" dirty="0"/>
              <a:t>的合并</a:t>
            </a:r>
          </a:p>
        </p:txBody>
      </p:sp>
      <p:sp>
        <p:nvSpPr>
          <p:cNvPr id="38916" name="TextBox 5"/>
          <p:cNvSpPr txBox="1">
            <a:spLocks noChangeArrowheads="1"/>
          </p:cNvSpPr>
          <p:nvPr/>
        </p:nvSpPr>
        <p:spPr bwMode="auto">
          <a:xfrm>
            <a:off x="152400" y="2209800"/>
            <a:ext cx="8915400" cy="1015663"/>
          </a:xfrm>
          <a:prstGeom prst="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None/>
            </a:pPr>
            <a:r>
              <a:rPr lang="zh-CN" altLang="en-US" sz="2000" dirty="0" smtClean="0"/>
              <a:t>（</a:t>
            </a:r>
            <a:r>
              <a:rPr lang="en-US" altLang="zh-CN" sz="2000" dirty="0" smtClean="0"/>
              <a:t>1</a:t>
            </a:r>
            <a:r>
              <a:rPr lang="zh-CN" altLang="en-US" sz="2000" dirty="0" smtClean="0"/>
              <a:t>）每次</a:t>
            </a:r>
            <a:r>
              <a:rPr lang="zh-CN" altLang="en-US" sz="2000" dirty="0"/>
              <a:t>刷写都生成一个新的</a:t>
            </a:r>
            <a:r>
              <a:rPr lang="en-US" altLang="zh-CN" sz="2000" dirty="0"/>
              <a:t>StoreFile</a:t>
            </a:r>
            <a:r>
              <a:rPr lang="zh-CN" altLang="en-US" sz="2000" dirty="0"/>
              <a:t>，数量太多，影响查找速度</a:t>
            </a:r>
            <a:endParaRPr lang="en-US" altLang="zh-CN" sz="2000" dirty="0"/>
          </a:p>
          <a:p>
            <a:pPr eaLnBrk="1" hangingPunct="1">
              <a:spcBef>
                <a:spcPct val="0"/>
              </a:spcBef>
              <a:buNone/>
            </a:pPr>
            <a:r>
              <a:rPr lang="zh-CN" altLang="en-US" sz="2000" dirty="0" smtClean="0"/>
              <a:t>（</a:t>
            </a:r>
            <a:r>
              <a:rPr lang="en-US" altLang="zh-CN" sz="2000" dirty="0" smtClean="0"/>
              <a:t>2</a:t>
            </a:r>
            <a:r>
              <a:rPr lang="zh-CN" altLang="en-US" sz="2000" dirty="0" smtClean="0"/>
              <a:t>）调用</a:t>
            </a:r>
            <a:r>
              <a:rPr lang="en-US" altLang="zh-CN" sz="2000" dirty="0"/>
              <a:t>Store.compact()</a:t>
            </a:r>
            <a:r>
              <a:rPr lang="zh-CN" altLang="en-US" sz="2000" dirty="0"/>
              <a:t>把多个合并成一个</a:t>
            </a:r>
            <a:endParaRPr lang="en-US" altLang="zh-CN" sz="2000" dirty="0"/>
          </a:p>
          <a:p>
            <a:pPr eaLnBrk="1" hangingPunct="1">
              <a:spcBef>
                <a:spcPct val="0"/>
              </a:spcBef>
              <a:buNone/>
            </a:pPr>
            <a:r>
              <a:rPr lang="zh-CN" altLang="en-US" sz="2000" dirty="0" smtClean="0"/>
              <a:t>（</a:t>
            </a:r>
            <a:r>
              <a:rPr lang="en-US" altLang="zh-CN" sz="2000" dirty="0" smtClean="0"/>
              <a:t>3</a:t>
            </a:r>
            <a:r>
              <a:rPr lang="zh-CN" altLang="en-US" sz="2000" dirty="0" smtClean="0"/>
              <a:t>）合并</a:t>
            </a:r>
            <a:r>
              <a:rPr lang="zh-CN" altLang="en-US" sz="2000" dirty="0"/>
              <a:t>操作比较耗费资源，只有数量达到一个阈值才启动合并</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zh-CN" dirty="0" smtClean="0"/>
              <a:t>4.5.3	</a:t>
            </a:r>
            <a:r>
              <a:rPr lang="en-US" altLang="zh-CN" dirty="0" smtClean="0"/>
              <a:t> Store</a:t>
            </a:r>
            <a:r>
              <a:rPr lang="zh-CN" altLang="en-US" dirty="0" smtClean="0"/>
              <a:t>工作原理</a:t>
            </a:r>
          </a:p>
        </p:txBody>
      </p:sp>
      <p:pic>
        <p:nvPicPr>
          <p:cNvPr id="39939"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3581400"/>
            <a:ext cx="7543800"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0" name="Rectangle 5"/>
          <p:cNvSpPr>
            <a:spLocks noChangeArrowheads="1"/>
          </p:cNvSpPr>
          <p:nvPr/>
        </p:nvSpPr>
        <p:spPr bwMode="auto">
          <a:xfrm>
            <a:off x="2895600" y="5651778"/>
            <a:ext cx="30187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buFontTx/>
              <a:buNone/>
            </a:pPr>
            <a:r>
              <a:rPr lang="en-US" altLang="zh-CN" sz="1800" dirty="0" smtClean="0"/>
              <a:t>StoreFile</a:t>
            </a:r>
            <a:r>
              <a:rPr lang="zh-CN" altLang="en-US" sz="1800" dirty="0"/>
              <a:t>的合并和分裂过程 </a:t>
            </a:r>
          </a:p>
        </p:txBody>
      </p:sp>
      <p:sp>
        <p:nvSpPr>
          <p:cNvPr id="39941" name="TextBox 4"/>
          <p:cNvSpPr txBox="1">
            <a:spLocks noChangeArrowheads="1"/>
          </p:cNvSpPr>
          <p:nvPr/>
        </p:nvSpPr>
        <p:spPr bwMode="auto">
          <a:xfrm>
            <a:off x="76200" y="1600200"/>
            <a:ext cx="8991600" cy="1015663"/>
          </a:xfrm>
          <a:prstGeom prst="rect">
            <a:avLst/>
          </a:prstGeom>
          <a:ln/>
          <a:extLst/>
        </p:spPr>
        <p:style>
          <a:lnRef idx="2">
            <a:schemeClr val="dk1"/>
          </a:lnRef>
          <a:fillRef idx="1">
            <a:schemeClr val="lt1"/>
          </a:fillRef>
          <a:effectRef idx="0">
            <a:schemeClr val="dk1"/>
          </a:effectRef>
          <a:fontRef idx="minor">
            <a:schemeClr val="dk1"/>
          </a:fontRef>
        </p:style>
        <p:txBody>
          <a:bodyPr wrap="squar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pPr>
            <a:r>
              <a:rPr lang="en-US" altLang="zh-CN" sz="2000" dirty="0">
                <a:latin typeface="楷体" panose="02010609060101010101" pitchFamily="49" charset="-122"/>
                <a:ea typeface="楷体" panose="02010609060101010101" pitchFamily="49" charset="-122"/>
              </a:rPr>
              <a:t>Store</a:t>
            </a:r>
            <a:r>
              <a:rPr lang="zh-CN" altLang="en-US" sz="2000" dirty="0">
                <a:latin typeface="楷体" panose="02010609060101010101" pitchFamily="49" charset="-122"/>
                <a:ea typeface="楷体" panose="02010609060101010101" pitchFamily="49" charset="-122"/>
              </a:rPr>
              <a:t>是</a:t>
            </a:r>
            <a:r>
              <a:rPr lang="en-US" altLang="zh-CN" sz="2000" dirty="0">
                <a:latin typeface="楷体" panose="02010609060101010101" pitchFamily="49" charset="-122"/>
                <a:ea typeface="楷体" panose="02010609060101010101" pitchFamily="49" charset="-122"/>
              </a:rPr>
              <a:t>Region</a:t>
            </a:r>
            <a:r>
              <a:rPr lang="zh-CN" altLang="en-US" sz="2000" dirty="0">
                <a:latin typeface="楷体" panose="02010609060101010101" pitchFamily="49" charset="-122"/>
                <a:ea typeface="楷体" panose="02010609060101010101" pitchFamily="49" charset="-122"/>
              </a:rPr>
              <a:t>服务器的核心</a:t>
            </a:r>
            <a:endParaRPr lang="en-US" altLang="zh-CN" sz="2000" dirty="0">
              <a:latin typeface="楷体" panose="02010609060101010101" pitchFamily="49" charset="-122"/>
              <a:ea typeface="楷体" panose="02010609060101010101" pitchFamily="49" charset="-122"/>
            </a:endParaRPr>
          </a:p>
          <a:p>
            <a:pPr eaLnBrk="1" hangingPunct="1">
              <a:spcBef>
                <a:spcPct val="0"/>
              </a:spcBef>
            </a:pPr>
            <a:r>
              <a:rPr lang="zh-CN" altLang="en-US" sz="2000" dirty="0">
                <a:latin typeface="楷体" panose="02010609060101010101" pitchFamily="49" charset="-122"/>
                <a:ea typeface="楷体" panose="02010609060101010101" pitchFamily="49" charset="-122"/>
              </a:rPr>
              <a:t>多个</a:t>
            </a:r>
            <a:r>
              <a:rPr lang="en-US" altLang="zh-CN" sz="2000" dirty="0">
                <a:latin typeface="楷体" panose="02010609060101010101" pitchFamily="49" charset="-122"/>
                <a:ea typeface="楷体" panose="02010609060101010101" pitchFamily="49" charset="-122"/>
              </a:rPr>
              <a:t>StoreFile</a:t>
            </a:r>
            <a:r>
              <a:rPr lang="zh-CN" altLang="en-US" sz="2000" dirty="0">
                <a:latin typeface="楷体" panose="02010609060101010101" pitchFamily="49" charset="-122"/>
                <a:ea typeface="楷体" panose="02010609060101010101" pitchFamily="49" charset="-122"/>
              </a:rPr>
              <a:t>合并成一个</a:t>
            </a:r>
            <a:endParaRPr lang="en-US" altLang="zh-CN" sz="2000" dirty="0">
              <a:latin typeface="楷体" panose="02010609060101010101" pitchFamily="49" charset="-122"/>
              <a:ea typeface="楷体" panose="02010609060101010101" pitchFamily="49" charset="-122"/>
            </a:endParaRPr>
          </a:p>
          <a:p>
            <a:pPr eaLnBrk="1" hangingPunct="1">
              <a:spcBef>
                <a:spcPct val="0"/>
              </a:spcBef>
            </a:pPr>
            <a:r>
              <a:rPr lang="zh-CN" altLang="en-US" sz="2000" dirty="0">
                <a:latin typeface="楷体" panose="02010609060101010101" pitchFamily="49" charset="-122"/>
                <a:ea typeface="楷体" panose="02010609060101010101" pitchFamily="49" charset="-122"/>
              </a:rPr>
              <a:t>单个</a:t>
            </a:r>
            <a:r>
              <a:rPr lang="en-US" altLang="zh-CN" sz="2000" dirty="0">
                <a:latin typeface="楷体" panose="02010609060101010101" pitchFamily="49" charset="-122"/>
                <a:ea typeface="楷体" panose="02010609060101010101" pitchFamily="49" charset="-122"/>
              </a:rPr>
              <a:t>StoreFile</a:t>
            </a:r>
            <a:r>
              <a:rPr lang="zh-CN" altLang="en-US" sz="2000" dirty="0">
                <a:latin typeface="楷体" panose="02010609060101010101" pitchFamily="49" charset="-122"/>
                <a:ea typeface="楷体" panose="02010609060101010101" pitchFamily="49" charset="-122"/>
              </a:rPr>
              <a:t>过大时，又触发分裂操作，</a:t>
            </a:r>
            <a:r>
              <a:rPr lang="en-US" altLang="zh-CN" sz="2000" dirty="0">
                <a:latin typeface="楷体" panose="02010609060101010101" pitchFamily="49" charset="-122"/>
                <a:ea typeface="楷体" panose="02010609060101010101" pitchFamily="49" charset="-122"/>
              </a:rPr>
              <a:t>1</a:t>
            </a:r>
            <a:r>
              <a:rPr lang="zh-CN" altLang="en-US" sz="2000" dirty="0">
                <a:latin typeface="楷体" panose="02010609060101010101" pitchFamily="49" charset="-122"/>
                <a:ea typeface="楷体" panose="02010609060101010101" pitchFamily="49" charset="-122"/>
              </a:rPr>
              <a:t>个父</a:t>
            </a:r>
            <a:r>
              <a:rPr lang="en-US" altLang="zh-CN" sz="2000" dirty="0">
                <a:latin typeface="楷体" panose="02010609060101010101" pitchFamily="49" charset="-122"/>
                <a:ea typeface="楷体" panose="02010609060101010101" pitchFamily="49" charset="-122"/>
              </a:rPr>
              <a:t>Region</a:t>
            </a:r>
            <a:r>
              <a:rPr lang="zh-CN" altLang="en-US" sz="2000" dirty="0">
                <a:latin typeface="楷体" panose="02010609060101010101" pitchFamily="49" charset="-122"/>
                <a:ea typeface="楷体" panose="02010609060101010101" pitchFamily="49" charset="-122"/>
              </a:rPr>
              <a:t>被分裂成两个子</a:t>
            </a:r>
            <a:r>
              <a:rPr lang="en-US" altLang="zh-CN" sz="2000" dirty="0">
                <a:latin typeface="楷体" panose="02010609060101010101" pitchFamily="49" charset="-122"/>
                <a:ea typeface="楷体" panose="02010609060101010101" pitchFamily="49" charset="-122"/>
              </a:rPr>
              <a:t>Region</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zh-CN" dirty="0" smtClean="0"/>
              <a:t>4.5.4	 HLog</a:t>
            </a:r>
            <a:r>
              <a:rPr lang="zh-CN" altLang="en-US" dirty="0" smtClean="0"/>
              <a:t>工作原理</a:t>
            </a:r>
          </a:p>
        </p:txBody>
      </p:sp>
      <p:sp>
        <p:nvSpPr>
          <p:cNvPr id="40963" name="Rectangle 3"/>
          <p:cNvSpPr>
            <a:spLocks noGrp="1" noChangeArrowheads="1"/>
          </p:cNvSpPr>
          <p:nvPr>
            <p:ph type="body" idx="1"/>
          </p:nvPr>
        </p:nvSpPr>
        <p:spPr>
          <a:xfrm>
            <a:off x="457200" y="1447801"/>
            <a:ext cx="8458200" cy="2743200"/>
          </a:xfrm>
        </p:spPr>
        <p:style>
          <a:lnRef idx="2">
            <a:schemeClr val="accent1"/>
          </a:lnRef>
          <a:fillRef idx="1">
            <a:schemeClr val="lt1"/>
          </a:fillRef>
          <a:effectRef idx="0">
            <a:schemeClr val="accent1"/>
          </a:effectRef>
          <a:fontRef idx="minor">
            <a:schemeClr val="dk1"/>
          </a:fontRef>
        </p:style>
        <p:txBody>
          <a:bodyPr/>
          <a:lstStyle/>
          <a:p>
            <a:pPr marL="0" indent="0">
              <a:lnSpc>
                <a:spcPct val="90000"/>
              </a:lnSpc>
              <a:buNone/>
            </a:pPr>
            <a:r>
              <a:rPr lang="zh-CN" altLang="en-US" sz="2400" dirty="0" smtClean="0">
                <a:latin typeface="楷体" panose="02010609060101010101" pitchFamily="49" charset="-122"/>
                <a:ea typeface="楷体" panose="02010609060101010101" pitchFamily="49" charset="-122"/>
              </a:rPr>
              <a:t>（</a:t>
            </a:r>
            <a:r>
              <a:rPr lang="en-US" altLang="zh-CN" sz="2400" dirty="0" smtClean="0">
                <a:latin typeface="楷体" panose="02010609060101010101" pitchFamily="49" charset="-122"/>
                <a:ea typeface="楷体" panose="02010609060101010101" pitchFamily="49" charset="-122"/>
              </a:rPr>
              <a:t>1</a:t>
            </a:r>
            <a:r>
              <a:rPr lang="zh-CN" altLang="en-US" sz="2400" dirty="0" smtClean="0">
                <a:latin typeface="楷体" panose="02010609060101010101" pitchFamily="49" charset="-122"/>
                <a:ea typeface="楷体" panose="02010609060101010101" pitchFamily="49" charset="-122"/>
              </a:rPr>
              <a:t>）分布式环境必须要考虑系统出错。</a:t>
            </a:r>
            <a:r>
              <a:rPr lang="en-US" altLang="zh-CN" sz="2400" dirty="0" smtClean="0">
                <a:latin typeface="楷体" panose="02010609060101010101" pitchFamily="49" charset="-122"/>
                <a:ea typeface="楷体" panose="02010609060101010101" pitchFamily="49" charset="-122"/>
              </a:rPr>
              <a:t>HBase</a:t>
            </a:r>
            <a:r>
              <a:rPr lang="zh-CN" altLang="en-US" sz="2400" dirty="0" smtClean="0">
                <a:latin typeface="楷体" panose="02010609060101010101" pitchFamily="49" charset="-122"/>
                <a:ea typeface="楷体" panose="02010609060101010101" pitchFamily="49" charset="-122"/>
              </a:rPr>
              <a:t>采用</a:t>
            </a:r>
            <a:r>
              <a:rPr lang="en-US" altLang="zh-CN" sz="2400" dirty="0" smtClean="0">
                <a:latin typeface="楷体" panose="02010609060101010101" pitchFamily="49" charset="-122"/>
                <a:ea typeface="楷体" panose="02010609060101010101" pitchFamily="49" charset="-122"/>
              </a:rPr>
              <a:t>HLog</a:t>
            </a:r>
            <a:r>
              <a:rPr lang="zh-CN" altLang="en-US" sz="2400" dirty="0" smtClean="0">
                <a:latin typeface="楷体" panose="02010609060101010101" pitchFamily="49" charset="-122"/>
                <a:ea typeface="楷体" panose="02010609060101010101" pitchFamily="49" charset="-122"/>
              </a:rPr>
              <a:t>保证系统恢复</a:t>
            </a:r>
            <a:endParaRPr lang="en-US" altLang="zh-CN" sz="2400" dirty="0" smtClean="0">
              <a:latin typeface="楷体" panose="02010609060101010101" pitchFamily="49" charset="-122"/>
              <a:ea typeface="楷体" panose="02010609060101010101" pitchFamily="49" charset="-122"/>
            </a:endParaRPr>
          </a:p>
          <a:p>
            <a:pPr marL="0" indent="0">
              <a:lnSpc>
                <a:spcPct val="90000"/>
              </a:lnSpc>
              <a:buNone/>
            </a:pPr>
            <a:r>
              <a:rPr lang="zh-CN" altLang="en-US" sz="2400" dirty="0" smtClean="0">
                <a:latin typeface="楷体" panose="02010609060101010101" pitchFamily="49" charset="-122"/>
                <a:ea typeface="楷体" panose="02010609060101010101" pitchFamily="49" charset="-122"/>
              </a:rPr>
              <a:t>（</a:t>
            </a:r>
            <a:r>
              <a:rPr lang="en-US" altLang="zh-CN" sz="2400" dirty="0" smtClean="0">
                <a:latin typeface="楷体" panose="02010609060101010101" pitchFamily="49" charset="-122"/>
                <a:ea typeface="楷体" panose="02010609060101010101" pitchFamily="49" charset="-122"/>
              </a:rPr>
              <a:t>2</a:t>
            </a:r>
            <a:r>
              <a:rPr lang="zh-CN" altLang="en-US" sz="2400" dirty="0" smtClean="0">
                <a:latin typeface="楷体" panose="02010609060101010101" pitchFamily="49" charset="-122"/>
                <a:ea typeface="楷体" panose="02010609060101010101" pitchFamily="49" charset="-122"/>
              </a:rPr>
              <a:t>）</a:t>
            </a:r>
            <a:r>
              <a:rPr lang="en-US" altLang="zh-CN" sz="2400" dirty="0" smtClean="0">
                <a:latin typeface="楷体" panose="02010609060101010101" pitchFamily="49" charset="-122"/>
                <a:ea typeface="楷体" panose="02010609060101010101" pitchFamily="49" charset="-122"/>
              </a:rPr>
              <a:t>HBase</a:t>
            </a:r>
            <a:r>
              <a:rPr lang="zh-CN" altLang="en-US" sz="2400" dirty="0" smtClean="0">
                <a:latin typeface="楷体" panose="02010609060101010101" pitchFamily="49" charset="-122"/>
                <a:ea typeface="楷体" panose="02010609060101010101" pitchFamily="49" charset="-122"/>
              </a:rPr>
              <a:t>系统为每个</a:t>
            </a:r>
            <a:r>
              <a:rPr lang="en-US" altLang="zh-CN" sz="2400" dirty="0" smtClean="0">
                <a:latin typeface="楷体" panose="02010609060101010101" pitchFamily="49" charset="-122"/>
                <a:ea typeface="楷体" panose="02010609060101010101" pitchFamily="49" charset="-122"/>
              </a:rPr>
              <a:t>Region</a:t>
            </a:r>
            <a:r>
              <a:rPr lang="zh-CN" altLang="en-US" sz="2400" dirty="0" smtClean="0">
                <a:latin typeface="楷体" panose="02010609060101010101" pitchFamily="49" charset="-122"/>
                <a:ea typeface="楷体" panose="02010609060101010101" pitchFamily="49" charset="-122"/>
              </a:rPr>
              <a:t>服务器配置了一个</a:t>
            </a:r>
            <a:r>
              <a:rPr lang="en-US" altLang="zh-CN" sz="2400" dirty="0" smtClean="0">
                <a:latin typeface="楷体" panose="02010609060101010101" pitchFamily="49" charset="-122"/>
                <a:ea typeface="楷体" panose="02010609060101010101" pitchFamily="49" charset="-122"/>
              </a:rPr>
              <a:t>HLog</a:t>
            </a:r>
            <a:r>
              <a:rPr lang="zh-CN" altLang="en-US" sz="2400" dirty="0" smtClean="0">
                <a:latin typeface="楷体" panose="02010609060101010101" pitchFamily="49" charset="-122"/>
                <a:ea typeface="楷体" panose="02010609060101010101" pitchFamily="49" charset="-122"/>
              </a:rPr>
              <a:t>文件，它是一种预写式日志。</a:t>
            </a:r>
            <a:endParaRPr lang="en-US" altLang="zh-CN" sz="2400" dirty="0" smtClean="0">
              <a:latin typeface="楷体" panose="02010609060101010101" pitchFamily="49" charset="-122"/>
              <a:ea typeface="楷体" panose="02010609060101010101" pitchFamily="49" charset="-122"/>
            </a:endParaRPr>
          </a:p>
          <a:p>
            <a:pPr marL="0" indent="0">
              <a:lnSpc>
                <a:spcPct val="90000"/>
              </a:lnSpc>
              <a:buNone/>
            </a:pPr>
            <a:r>
              <a:rPr lang="zh-CN" altLang="en-US" sz="2400" dirty="0" smtClean="0">
                <a:latin typeface="楷体" panose="02010609060101010101" pitchFamily="49" charset="-122"/>
                <a:ea typeface="楷体" panose="02010609060101010101" pitchFamily="49" charset="-122"/>
              </a:rPr>
              <a:t>（</a:t>
            </a:r>
            <a:r>
              <a:rPr lang="en-US" altLang="zh-CN" sz="2400" dirty="0" smtClean="0">
                <a:latin typeface="楷体" panose="02010609060101010101" pitchFamily="49" charset="-122"/>
                <a:ea typeface="楷体" panose="02010609060101010101" pitchFamily="49" charset="-122"/>
              </a:rPr>
              <a:t>3</a:t>
            </a:r>
            <a:r>
              <a:rPr lang="zh-CN" altLang="en-US" sz="2400" dirty="0" smtClean="0">
                <a:latin typeface="楷体" panose="02010609060101010101" pitchFamily="49" charset="-122"/>
                <a:ea typeface="楷体" panose="02010609060101010101" pitchFamily="49" charset="-122"/>
              </a:rPr>
              <a:t>）用户更新数据必须首先写入日志后，才能写入</a:t>
            </a:r>
            <a:r>
              <a:rPr lang="en-US" altLang="zh-CN" sz="2400" dirty="0" smtClean="0">
                <a:latin typeface="楷体" panose="02010609060101010101" pitchFamily="49" charset="-122"/>
                <a:ea typeface="楷体" panose="02010609060101010101" pitchFamily="49" charset="-122"/>
              </a:rPr>
              <a:t>MemStore</a:t>
            </a:r>
            <a:r>
              <a:rPr lang="zh-CN" altLang="en-US" sz="2400" dirty="0" smtClean="0">
                <a:latin typeface="楷体" panose="02010609060101010101" pitchFamily="49" charset="-122"/>
                <a:ea typeface="楷体" panose="02010609060101010101" pitchFamily="49" charset="-122"/>
              </a:rPr>
              <a:t>缓存。并且直到</a:t>
            </a:r>
            <a:r>
              <a:rPr lang="en-US" altLang="zh-CN" sz="2400" dirty="0" smtClean="0">
                <a:latin typeface="楷体" panose="02010609060101010101" pitchFamily="49" charset="-122"/>
                <a:ea typeface="楷体" panose="02010609060101010101" pitchFamily="49" charset="-122"/>
              </a:rPr>
              <a:t>MemStore</a:t>
            </a:r>
            <a:r>
              <a:rPr lang="zh-CN" altLang="en-US" sz="2400" dirty="0" smtClean="0">
                <a:latin typeface="楷体" panose="02010609060101010101" pitchFamily="49" charset="-122"/>
                <a:ea typeface="楷体" panose="02010609060101010101" pitchFamily="49" charset="-122"/>
              </a:rPr>
              <a:t>缓存内容对应的日志已经写入磁盘，该缓存内容才能被刷写到磁盘</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2"/>
          <p:cNvSpPr>
            <a:spLocks noGrp="1" noChangeArrowheads="1"/>
          </p:cNvSpPr>
          <p:nvPr>
            <p:ph type="title" idx="10"/>
          </p:nvPr>
        </p:nvSpPr>
        <p:spPr/>
        <p:txBody>
          <a:bodyPr/>
          <a:lstStyle/>
          <a:p>
            <a:r>
              <a:rPr lang="en-US" altLang="zh-CN" dirty="0" smtClean="0"/>
              <a:t>4.5.4	HLog</a:t>
            </a:r>
            <a:r>
              <a:rPr lang="zh-CN" altLang="en-US" dirty="0" smtClean="0"/>
              <a:t>工作原理</a:t>
            </a:r>
          </a:p>
        </p:txBody>
      </p:sp>
      <p:sp>
        <p:nvSpPr>
          <p:cNvPr id="4" name="Rectangle 3"/>
          <p:cNvSpPr txBox="1">
            <a:spLocks noChangeArrowheads="1"/>
          </p:cNvSpPr>
          <p:nvPr/>
        </p:nvSpPr>
        <p:spPr>
          <a:xfrm>
            <a:off x="228600" y="1237621"/>
            <a:ext cx="8763000" cy="5467979"/>
          </a:xfrm>
          <a:prstGeom prst="rect">
            <a:avLst/>
          </a:prstGeom>
        </p:spPr>
        <p:style>
          <a:lnRef idx="2">
            <a:schemeClr val="accent2"/>
          </a:lnRef>
          <a:fillRef idx="1">
            <a:schemeClr val="lt1"/>
          </a:fillRef>
          <a:effectRef idx="0">
            <a:schemeClr val="accent2"/>
          </a:effectRef>
          <a:fontRef idx="minor">
            <a:schemeClr val="dk1"/>
          </a:fontRef>
        </p:style>
        <p:txBody>
          <a:bodyPr/>
          <a:lstStyle/>
          <a:p>
            <a:pPr>
              <a:spcBef>
                <a:spcPts val="0"/>
              </a:spcBef>
              <a:spcAft>
                <a:spcPts val="600"/>
              </a:spcAft>
              <a:defRPr/>
            </a:pPr>
            <a:r>
              <a:rPr lang="zh-CN" altLang="en-US" sz="2400" b="1" kern="0" dirty="0" smtClean="0">
                <a:latin typeface="仿宋" panose="02010609060101010101" pitchFamily="49" charset="-122"/>
                <a:ea typeface="仿宋" panose="02010609060101010101" pitchFamily="49" charset="-122"/>
              </a:rPr>
              <a:t>（</a:t>
            </a:r>
            <a:r>
              <a:rPr lang="en-US" altLang="zh-CN" sz="2400" b="1" kern="0" dirty="0" smtClean="0">
                <a:latin typeface="仿宋" panose="02010609060101010101" pitchFamily="49" charset="-122"/>
                <a:ea typeface="仿宋" panose="02010609060101010101" pitchFamily="49" charset="-122"/>
              </a:rPr>
              <a:t>4</a:t>
            </a:r>
            <a:r>
              <a:rPr lang="zh-CN" altLang="en-US" sz="2400" b="1" kern="0" dirty="0" smtClean="0">
                <a:latin typeface="仿宋" panose="02010609060101010101" pitchFamily="49" charset="-122"/>
                <a:ea typeface="仿宋" panose="02010609060101010101" pitchFamily="49" charset="-122"/>
              </a:rPr>
              <a:t>）</a:t>
            </a:r>
            <a:r>
              <a:rPr lang="en-US" altLang="zh-CN" sz="2400" b="1" kern="0" dirty="0" smtClean="0">
                <a:latin typeface="仿宋" panose="02010609060101010101" pitchFamily="49" charset="-122"/>
                <a:ea typeface="仿宋" panose="02010609060101010101" pitchFamily="49" charset="-122"/>
              </a:rPr>
              <a:t>Zookeeper</a:t>
            </a:r>
            <a:r>
              <a:rPr lang="zh-CN" altLang="en-US" sz="2400" b="1" kern="0" dirty="0">
                <a:latin typeface="仿宋" panose="02010609060101010101" pitchFamily="49" charset="-122"/>
                <a:ea typeface="仿宋" panose="02010609060101010101" pitchFamily="49" charset="-122"/>
              </a:rPr>
              <a:t>会实时监测每个</a:t>
            </a:r>
            <a:r>
              <a:rPr lang="en-US" altLang="zh-CN" sz="2400" b="1" kern="0" dirty="0">
                <a:latin typeface="仿宋" panose="02010609060101010101" pitchFamily="49" charset="-122"/>
                <a:ea typeface="仿宋" panose="02010609060101010101" pitchFamily="49" charset="-122"/>
              </a:rPr>
              <a:t>Region</a:t>
            </a:r>
            <a:r>
              <a:rPr lang="zh-CN" altLang="en-US" sz="2400" b="1" kern="0" dirty="0">
                <a:latin typeface="仿宋" panose="02010609060101010101" pitchFamily="49" charset="-122"/>
                <a:ea typeface="仿宋" panose="02010609060101010101" pitchFamily="49" charset="-122"/>
              </a:rPr>
              <a:t>服务器的状态，当某个</a:t>
            </a:r>
            <a:r>
              <a:rPr lang="en-US" altLang="zh-CN" sz="2400" b="1" kern="0" dirty="0">
                <a:latin typeface="仿宋" panose="02010609060101010101" pitchFamily="49" charset="-122"/>
                <a:ea typeface="仿宋" panose="02010609060101010101" pitchFamily="49" charset="-122"/>
              </a:rPr>
              <a:t>Region</a:t>
            </a:r>
            <a:r>
              <a:rPr lang="zh-CN" altLang="en-US" sz="2400" b="1" kern="0" dirty="0">
                <a:latin typeface="仿宋" panose="02010609060101010101" pitchFamily="49" charset="-122"/>
                <a:ea typeface="仿宋" panose="02010609060101010101" pitchFamily="49" charset="-122"/>
              </a:rPr>
              <a:t>服务器发生故障时，</a:t>
            </a:r>
            <a:r>
              <a:rPr lang="en-US" altLang="zh-CN" sz="2400" b="1" kern="0" dirty="0">
                <a:latin typeface="仿宋" panose="02010609060101010101" pitchFamily="49" charset="-122"/>
                <a:ea typeface="仿宋" panose="02010609060101010101" pitchFamily="49" charset="-122"/>
              </a:rPr>
              <a:t>Zookeeper</a:t>
            </a:r>
            <a:r>
              <a:rPr lang="zh-CN" altLang="en-US" sz="2400" b="1" kern="0" dirty="0">
                <a:latin typeface="仿宋" panose="02010609060101010101" pitchFamily="49" charset="-122"/>
                <a:ea typeface="仿宋" panose="02010609060101010101" pitchFamily="49" charset="-122"/>
              </a:rPr>
              <a:t>会通知</a:t>
            </a:r>
            <a:r>
              <a:rPr lang="en-US" altLang="zh-CN" sz="2400" b="1" kern="0" dirty="0">
                <a:latin typeface="仿宋" panose="02010609060101010101" pitchFamily="49" charset="-122"/>
                <a:ea typeface="仿宋" panose="02010609060101010101" pitchFamily="49" charset="-122"/>
              </a:rPr>
              <a:t>Master</a:t>
            </a:r>
          </a:p>
          <a:p>
            <a:pPr>
              <a:spcBef>
                <a:spcPts val="0"/>
              </a:spcBef>
              <a:spcAft>
                <a:spcPts val="600"/>
              </a:spcAft>
              <a:defRPr/>
            </a:pPr>
            <a:r>
              <a:rPr lang="zh-CN" altLang="en-US" sz="2400" b="1" kern="0" dirty="0" smtClean="0">
                <a:latin typeface="仿宋" panose="02010609060101010101" pitchFamily="49" charset="-122"/>
                <a:ea typeface="仿宋" panose="02010609060101010101" pitchFamily="49" charset="-122"/>
              </a:rPr>
              <a:t>（</a:t>
            </a:r>
            <a:r>
              <a:rPr lang="en-US" altLang="zh-CN" sz="2400" b="1" kern="0" dirty="0" smtClean="0">
                <a:latin typeface="仿宋" panose="02010609060101010101" pitchFamily="49" charset="-122"/>
                <a:ea typeface="仿宋" panose="02010609060101010101" pitchFamily="49" charset="-122"/>
              </a:rPr>
              <a:t>5</a:t>
            </a:r>
            <a:r>
              <a:rPr lang="zh-CN" altLang="en-US" sz="2400" b="1" kern="0" dirty="0" smtClean="0">
                <a:latin typeface="仿宋" panose="02010609060101010101" pitchFamily="49" charset="-122"/>
                <a:ea typeface="仿宋" panose="02010609060101010101" pitchFamily="49" charset="-122"/>
              </a:rPr>
              <a:t>）</a:t>
            </a:r>
            <a:r>
              <a:rPr lang="en-US" altLang="zh-CN" sz="2400" b="1" kern="0" dirty="0" smtClean="0">
                <a:latin typeface="仿宋" panose="02010609060101010101" pitchFamily="49" charset="-122"/>
                <a:ea typeface="仿宋" panose="02010609060101010101" pitchFamily="49" charset="-122"/>
              </a:rPr>
              <a:t>Master</a:t>
            </a:r>
            <a:r>
              <a:rPr lang="zh-CN" altLang="en-US" sz="2400" b="1" kern="0" dirty="0">
                <a:latin typeface="仿宋" panose="02010609060101010101" pitchFamily="49" charset="-122"/>
                <a:ea typeface="仿宋" panose="02010609060101010101" pitchFamily="49" charset="-122"/>
              </a:rPr>
              <a:t>首先会处理该故障</a:t>
            </a:r>
            <a:r>
              <a:rPr lang="en-US" altLang="zh-CN" sz="2400" b="1" kern="0" dirty="0">
                <a:latin typeface="仿宋" panose="02010609060101010101" pitchFamily="49" charset="-122"/>
                <a:ea typeface="仿宋" panose="02010609060101010101" pitchFamily="49" charset="-122"/>
              </a:rPr>
              <a:t>Region</a:t>
            </a:r>
            <a:r>
              <a:rPr lang="zh-CN" altLang="en-US" sz="2400" b="1" kern="0" dirty="0">
                <a:latin typeface="仿宋" panose="02010609060101010101" pitchFamily="49" charset="-122"/>
                <a:ea typeface="仿宋" panose="02010609060101010101" pitchFamily="49" charset="-122"/>
              </a:rPr>
              <a:t>服务器上面遗留的</a:t>
            </a:r>
            <a:r>
              <a:rPr lang="en-US" altLang="zh-CN" sz="2400" b="1" kern="0" dirty="0">
                <a:latin typeface="仿宋" panose="02010609060101010101" pitchFamily="49" charset="-122"/>
                <a:ea typeface="仿宋" panose="02010609060101010101" pitchFamily="49" charset="-122"/>
              </a:rPr>
              <a:t>HLog</a:t>
            </a:r>
            <a:r>
              <a:rPr lang="zh-CN" altLang="en-US" sz="2400" b="1" kern="0" dirty="0">
                <a:latin typeface="仿宋" panose="02010609060101010101" pitchFamily="49" charset="-122"/>
                <a:ea typeface="仿宋" panose="02010609060101010101" pitchFamily="49" charset="-122"/>
              </a:rPr>
              <a:t>文件，这个遗留的</a:t>
            </a:r>
            <a:r>
              <a:rPr lang="en-US" altLang="zh-CN" sz="2400" b="1" kern="0" dirty="0">
                <a:latin typeface="仿宋" panose="02010609060101010101" pitchFamily="49" charset="-122"/>
                <a:ea typeface="仿宋" panose="02010609060101010101" pitchFamily="49" charset="-122"/>
              </a:rPr>
              <a:t>HLog</a:t>
            </a:r>
            <a:r>
              <a:rPr lang="zh-CN" altLang="en-US" sz="2400" b="1" kern="0" dirty="0">
                <a:latin typeface="仿宋" panose="02010609060101010101" pitchFamily="49" charset="-122"/>
                <a:ea typeface="仿宋" panose="02010609060101010101" pitchFamily="49" charset="-122"/>
              </a:rPr>
              <a:t>文件中包含了来自多个</a:t>
            </a:r>
            <a:r>
              <a:rPr lang="en-US" altLang="zh-CN" sz="2400" b="1" kern="0" dirty="0">
                <a:latin typeface="仿宋" panose="02010609060101010101" pitchFamily="49" charset="-122"/>
                <a:ea typeface="仿宋" panose="02010609060101010101" pitchFamily="49" charset="-122"/>
              </a:rPr>
              <a:t>Region</a:t>
            </a:r>
            <a:r>
              <a:rPr lang="zh-CN" altLang="en-US" sz="2400" b="1" kern="0" dirty="0">
                <a:latin typeface="仿宋" panose="02010609060101010101" pitchFamily="49" charset="-122"/>
                <a:ea typeface="仿宋" panose="02010609060101010101" pitchFamily="49" charset="-122"/>
              </a:rPr>
              <a:t>对象的日志记录</a:t>
            </a:r>
          </a:p>
          <a:p>
            <a:pPr>
              <a:spcBef>
                <a:spcPts val="0"/>
              </a:spcBef>
              <a:spcAft>
                <a:spcPts val="600"/>
              </a:spcAft>
              <a:defRPr/>
            </a:pPr>
            <a:r>
              <a:rPr lang="zh-CN" altLang="en-US" sz="2400" b="1" kern="0" dirty="0" smtClean="0">
                <a:latin typeface="仿宋" panose="02010609060101010101" pitchFamily="49" charset="-122"/>
                <a:ea typeface="仿宋" panose="02010609060101010101" pitchFamily="49" charset="-122"/>
              </a:rPr>
              <a:t>（</a:t>
            </a:r>
            <a:r>
              <a:rPr lang="en-US" altLang="zh-CN" sz="2400" b="1" kern="0" dirty="0" smtClean="0">
                <a:latin typeface="仿宋" panose="02010609060101010101" pitchFamily="49" charset="-122"/>
                <a:ea typeface="仿宋" panose="02010609060101010101" pitchFamily="49" charset="-122"/>
              </a:rPr>
              <a:t>6</a:t>
            </a:r>
            <a:r>
              <a:rPr lang="zh-CN" altLang="en-US" sz="2400" b="1" kern="0" dirty="0" smtClean="0">
                <a:latin typeface="仿宋" panose="02010609060101010101" pitchFamily="49" charset="-122"/>
                <a:ea typeface="仿宋" panose="02010609060101010101" pitchFamily="49" charset="-122"/>
              </a:rPr>
              <a:t>）系统</a:t>
            </a:r>
            <a:r>
              <a:rPr lang="zh-CN" altLang="en-US" sz="2400" b="1" kern="0" dirty="0">
                <a:latin typeface="仿宋" panose="02010609060101010101" pitchFamily="49" charset="-122"/>
                <a:ea typeface="仿宋" panose="02010609060101010101" pitchFamily="49" charset="-122"/>
              </a:rPr>
              <a:t>会根据每条日志记录所属的</a:t>
            </a:r>
            <a:r>
              <a:rPr lang="en-US" altLang="zh-CN" sz="2400" b="1" kern="0" dirty="0">
                <a:latin typeface="仿宋" panose="02010609060101010101" pitchFamily="49" charset="-122"/>
                <a:ea typeface="仿宋" panose="02010609060101010101" pitchFamily="49" charset="-122"/>
              </a:rPr>
              <a:t>Region</a:t>
            </a:r>
            <a:r>
              <a:rPr lang="zh-CN" altLang="en-US" sz="2400" b="1" kern="0" dirty="0">
                <a:latin typeface="仿宋" panose="02010609060101010101" pitchFamily="49" charset="-122"/>
                <a:ea typeface="仿宋" panose="02010609060101010101" pitchFamily="49" charset="-122"/>
              </a:rPr>
              <a:t>对象对</a:t>
            </a:r>
            <a:r>
              <a:rPr lang="en-US" altLang="zh-CN" sz="2400" b="1" kern="0" dirty="0">
                <a:latin typeface="仿宋" panose="02010609060101010101" pitchFamily="49" charset="-122"/>
                <a:ea typeface="仿宋" panose="02010609060101010101" pitchFamily="49" charset="-122"/>
              </a:rPr>
              <a:t>HLog</a:t>
            </a:r>
            <a:r>
              <a:rPr lang="zh-CN" altLang="en-US" sz="2400" b="1" kern="0" dirty="0">
                <a:latin typeface="仿宋" panose="02010609060101010101" pitchFamily="49" charset="-122"/>
                <a:ea typeface="仿宋" panose="02010609060101010101" pitchFamily="49" charset="-122"/>
              </a:rPr>
              <a:t>数据进行拆分，分别放到相应</a:t>
            </a:r>
            <a:r>
              <a:rPr lang="en-US" altLang="zh-CN" sz="2400" b="1" kern="0" dirty="0">
                <a:latin typeface="仿宋" panose="02010609060101010101" pitchFamily="49" charset="-122"/>
                <a:ea typeface="仿宋" panose="02010609060101010101" pitchFamily="49" charset="-122"/>
              </a:rPr>
              <a:t>Region</a:t>
            </a:r>
            <a:r>
              <a:rPr lang="zh-CN" altLang="en-US" sz="2400" b="1" kern="0" dirty="0">
                <a:latin typeface="仿宋" panose="02010609060101010101" pitchFamily="49" charset="-122"/>
                <a:ea typeface="仿宋" panose="02010609060101010101" pitchFamily="49" charset="-122"/>
              </a:rPr>
              <a:t>对象的目录下，然后，再将失效的</a:t>
            </a:r>
            <a:r>
              <a:rPr lang="en-US" altLang="zh-CN" sz="2400" b="1" kern="0" dirty="0">
                <a:latin typeface="仿宋" panose="02010609060101010101" pitchFamily="49" charset="-122"/>
                <a:ea typeface="仿宋" panose="02010609060101010101" pitchFamily="49" charset="-122"/>
              </a:rPr>
              <a:t>Region</a:t>
            </a:r>
            <a:r>
              <a:rPr lang="zh-CN" altLang="en-US" sz="2400" b="1" kern="0" dirty="0">
                <a:latin typeface="仿宋" panose="02010609060101010101" pitchFamily="49" charset="-122"/>
                <a:ea typeface="仿宋" panose="02010609060101010101" pitchFamily="49" charset="-122"/>
              </a:rPr>
              <a:t>重新分配到可用的</a:t>
            </a:r>
            <a:r>
              <a:rPr lang="en-US" altLang="zh-CN" sz="2400" b="1" kern="0" dirty="0">
                <a:latin typeface="仿宋" panose="02010609060101010101" pitchFamily="49" charset="-122"/>
                <a:ea typeface="仿宋" panose="02010609060101010101" pitchFamily="49" charset="-122"/>
              </a:rPr>
              <a:t>Region</a:t>
            </a:r>
            <a:r>
              <a:rPr lang="zh-CN" altLang="en-US" sz="2400" b="1" kern="0" dirty="0">
                <a:latin typeface="仿宋" panose="02010609060101010101" pitchFamily="49" charset="-122"/>
                <a:ea typeface="仿宋" panose="02010609060101010101" pitchFamily="49" charset="-122"/>
              </a:rPr>
              <a:t>服务器中，并把与该</a:t>
            </a:r>
            <a:r>
              <a:rPr lang="en-US" altLang="zh-CN" sz="2400" b="1" kern="0" dirty="0">
                <a:latin typeface="仿宋" panose="02010609060101010101" pitchFamily="49" charset="-122"/>
                <a:ea typeface="仿宋" panose="02010609060101010101" pitchFamily="49" charset="-122"/>
              </a:rPr>
              <a:t>Region</a:t>
            </a:r>
            <a:r>
              <a:rPr lang="zh-CN" altLang="en-US" sz="2400" b="1" kern="0" dirty="0">
                <a:latin typeface="仿宋" panose="02010609060101010101" pitchFamily="49" charset="-122"/>
                <a:ea typeface="仿宋" panose="02010609060101010101" pitchFamily="49" charset="-122"/>
              </a:rPr>
              <a:t>对象相关的</a:t>
            </a:r>
            <a:r>
              <a:rPr lang="en-US" altLang="zh-CN" sz="2400" b="1" kern="0" dirty="0">
                <a:latin typeface="仿宋" panose="02010609060101010101" pitchFamily="49" charset="-122"/>
                <a:ea typeface="仿宋" panose="02010609060101010101" pitchFamily="49" charset="-122"/>
              </a:rPr>
              <a:t>HLog</a:t>
            </a:r>
            <a:r>
              <a:rPr lang="zh-CN" altLang="en-US" sz="2400" b="1" kern="0" dirty="0">
                <a:latin typeface="仿宋" panose="02010609060101010101" pitchFamily="49" charset="-122"/>
                <a:ea typeface="仿宋" panose="02010609060101010101" pitchFamily="49" charset="-122"/>
              </a:rPr>
              <a:t>日志记录也发送给相应的</a:t>
            </a:r>
            <a:r>
              <a:rPr lang="en-US" altLang="zh-CN" sz="2400" b="1" kern="0" dirty="0">
                <a:latin typeface="仿宋" panose="02010609060101010101" pitchFamily="49" charset="-122"/>
                <a:ea typeface="仿宋" panose="02010609060101010101" pitchFamily="49" charset="-122"/>
              </a:rPr>
              <a:t>Region</a:t>
            </a:r>
            <a:r>
              <a:rPr lang="zh-CN" altLang="en-US" sz="2400" b="1" kern="0" dirty="0">
                <a:latin typeface="仿宋" panose="02010609060101010101" pitchFamily="49" charset="-122"/>
                <a:ea typeface="仿宋" panose="02010609060101010101" pitchFamily="49" charset="-122"/>
              </a:rPr>
              <a:t>服务器</a:t>
            </a:r>
          </a:p>
          <a:p>
            <a:pPr>
              <a:spcBef>
                <a:spcPct val="20000"/>
              </a:spcBef>
              <a:defRPr/>
            </a:pPr>
            <a:r>
              <a:rPr lang="zh-CN" altLang="en-US" sz="2400" b="1" kern="0" dirty="0" smtClean="0">
                <a:latin typeface="仿宋" panose="02010609060101010101" pitchFamily="49" charset="-122"/>
                <a:ea typeface="仿宋" panose="02010609060101010101" pitchFamily="49" charset="-122"/>
              </a:rPr>
              <a:t>（</a:t>
            </a:r>
            <a:r>
              <a:rPr lang="en-US" altLang="zh-CN" sz="2400" b="1" kern="0" dirty="0" smtClean="0">
                <a:latin typeface="仿宋" panose="02010609060101010101" pitchFamily="49" charset="-122"/>
                <a:ea typeface="仿宋" panose="02010609060101010101" pitchFamily="49" charset="-122"/>
              </a:rPr>
              <a:t>7</a:t>
            </a:r>
            <a:r>
              <a:rPr lang="zh-CN" altLang="en-US" sz="2400" b="1" kern="0" dirty="0" smtClean="0">
                <a:latin typeface="仿宋" panose="02010609060101010101" pitchFamily="49" charset="-122"/>
                <a:ea typeface="仿宋" panose="02010609060101010101" pitchFamily="49" charset="-122"/>
              </a:rPr>
              <a:t>）</a:t>
            </a:r>
            <a:r>
              <a:rPr lang="en-US" altLang="zh-CN" sz="2400" b="1" kern="0" dirty="0" smtClean="0">
                <a:latin typeface="仿宋" panose="02010609060101010101" pitchFamily="49" charset="-122"/>
                <a:ea typeface="仿宋" panose="02010609060101010101" pitchFamily="49" charset="-122"/>
              </a:rPr>
              <a:t>Region</a:t>
            </a:r>
            <a:r>
              <a:rPr lang="zh-CN" altLang="en-US" sz="2400" b="1" kern="0" dirty="0">
                <a:latin typeface="仿宋" panose="02010609060101010101" pitchFamily="49" charset="-122"/>
                <a:ea typeface="仿宋" panose="02010609060101010101" pitchFamily="49" charset="-122"/>
              </a:rPr>
              <a:t>服务器领取到分配给自己的</a:t>
            </a:r>
            <a:r>
              <a:rPr lang="en-US" altLang="zh-CN" sz="2400" b="1" kern="0" dirty="0">
                <a:latin typeface="仿宋" panose="02010609060101010101" pitchFamily="49" charset="-122"/>
                <a:ea typeface="仿宋" panose="02010609060101010101" pitchFamily="49" charset="-122"/>
              </a:rPr>
              <a:t>Region</a:t>
            </a:r>
            <a:r>
              <a:rPr lang="zh-CN" altLang="en-US" sz="2400" b="1" kern="0" dirty="0">
                <a:latin typeface="仿宋" panose="02010609060101010101" pitchFamily="49" charset="-122"/>
                <a:ea typeface="仿宋" panose="02010609060101010101" pitchFamily="49" charset="-122"/>
              </a:rPr>
              <a:t>对象以及与之相关的</a:t>
            </a:r>
            <a:r>
              <a:rPr lang="en-US" altLang="zh-CN" sz="2400" b="1" kern="0" dirty="0">
                <a:latin typeface="仿宋" panose="02010609060101010101" pitchFamily="49" charset="-122"/>
                <a:ea typeface="仿宋" panose="02010609060101010101" pitchFamily="49" charset="-122"/>
              </a:rPr>
              <a:t>HLog</a:t>
            </a:r>
            <a:r>
              <a:rPr lang="zh-CN" altLang="en-US" sz="2400" b="1" kern="0" dirty="0">
                <a:latin typeface="仿宋" panose="02010609060101010101" pitchFamily="49" charset="-122"/>
                <a:ea typeface="仿宋" panose="02010609060101010101" pitchFamily="49" charset="-122"/>
              </a:rPr>
              <a:t>日志记录以后，会重新做一遍日志记录中的各种操作，把日志记录中的数据写入到</a:t>
            </a:r>
            <a:r>
              <a:rPr lang="en-US" altLang="zh-CN" sz="2400" b="1" kern="0" dirty="0">
                <a:latin typeface="仿宋" panose="02010609060101010101" pitchFamily="49" charset="-122"/>
                <a:ea typeface="仿宋" panose="02010609060101010101" pitchFamily="49" charset="-122"/>
              </a:rPr>
              <a:t>MemStore</a:t>
            </a:r>
            <a:r>
              <a:rPr lang="zh-CN" altLang="en-US" sz="2400" b="1" kern="0" dirty="0">
                <a:latin typeface="仿宋" panose="02010609060101010101" pitchFamily="49" charset="-122"/>
                <a:ea typeface="仿宋" panose="02010609060101010101" pitchFamily="49" charset="-122"/>
              </a:rPr>
              <a:t>缓存中，然后，刷新到磁盘的</a:t>
            </a:r>
            <a:r>
              <a:rPr lang="en-US" altLang="zh-CN" sz="2400" b="1" kern="0" dirty="0">
                <a:latin typeface="仿宋" panose="02010609060101010101" pitchFamily="49" charset="-122"/>
                <a:ea typeface="仿宋" panose="02010609060101010101" pitchFamily="49" charset="-122"/>
              </a:rPr>
              <a:t>StoreFile</a:t>
            </a:r>
            <a:r>
              <a:rPr lang="zh-CN" altLang="en-US" sz="2400" b="1" kern="0" dirty="0">
                <a:latin typeface="仿宋" panose="02010609060101010101" pitchFamily="49" charset="-122"/>
                <a:ea typeface="仿宋" panose="02010609060101010101" pitchFamily="49" charset="-122"/>
              </a:rPr>
              <a:t>文件中，完成数据</a:t>
            </a:r>
            <a:r>
              <a:rPr lang="zh-CN" altLang="en-US" sz="2400" b="1" kern="0" dirty="0" smtClean="0">
                <a:latin typeface="仿宋" panose="02010609060101010101" pitchFamily="49" charset="-122"/>
                <a:ea typeface="仿宋" panose="02010609060101010101" pitchFamily="49" charset="-122"/>
              </a:rPr>
              <a:t>恢复</a:t>
            </a:r>
            <a:endParaRPr lang="zh-CN" altLang="en-US" sz="2400" b="1" kern="0" dirty="0">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2"/>
          <p:cNvSpPr>
            <a:spLocks noGrp="1" noChangeArrowheads="1"/>
          </p:cNvSpPr>
          <p:nvPr>
            <p:ph type="title" idx="10"/>
          </p:nvPr>
        </p:nvSpPr>
        <p:spPr/>
        <p:txBody>
          <a:bodyPr/>
          <a:lstStyle/>
          <a:p>
            <a:r>
              <a:rPr lang="en-US" altLang="zh-CN" dirty="0" smtClean="0"/>
              <a:t>4.6 HBase</a:t>
            </a:r>
            <a:r>
              <a:rPr lang="zh-CN" altLang="en-US" dirty="0" smtClean="0"/>
              <a:t>应用方案</a:t>
            </a:r>
          </a:p>
        </p:txBody>
      </p:sp>
      <p:sp>
        <p:nvSpPr>
          <p:cNvPr id="43011" name="TextBox 4"/>
          <p:cNvSpPr txBox="1">
            <a:spLocks noChangeArrowheads="1"/>
          </p:cNvSpPr>
          <p:nvPr/>
        </p:nvSpPr>
        <p:spPr bwMode="auto">
          <a:xfrm>
            <a:off x="838200" y="1447800"/>
            <a:ext cx="568007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pPr>
            <a:r>
              <a:rPr lang="en-US" altLang="zh-CN" sz="2400" dirty="0"/>
              <a:t>4.6.1 HBase</a:t>
            </a:r>
            <a:r>
              <a:rPr lang="zh-CN" altLang="en-US" sz="2400" dirty="0"/>
              <a:t>实际应用中的性能优化方法</a:t>
            </a:r>
            <a:endParaRPr lang="en-US" altLang="zh-CN" sz="2400" dirty="0"/>
          </a:p>
          <a:p>
            <a:pPr eaLnBrk="1" hangingPunct="1">
              <a:spcBef>
                <a:spcPct val="0"/>
              </a:spcBef>
            </a:pPr>
            <a:r>
              <a:rPr lang="en-US" altLang="zh-CN" sz="2400" dirty="0"/>
              <a:t>4.6.2 HBase</a:t>
            </a:r>
            <a:r>
              <a:rPr lang="zh-CN" altLang="en-US" sz="2400" dirty="0"/>
              <a:t>性能监视</a:t>
            </a:r>
            <a:endParaRPr lang="en-US" altLang="zh-CN" sz="2400" dirty="0"/>
          </a:p>
          <a:p>
            <a:pPr eaLnBrk="1" hangingPunct="1">
              <a:spcBef>
                <a:spcPct val="0"/>
              </a:spcBef>
            </a:pPr>
            <a:r>
              <a:rPr lang="en-US" altLang="zh-CN" sz="2400" dirty="0"/>
              <a:t>4.6.3 </a:t>
            </a:r>
            <a:r>
              <a:rPr lang="zh-CN" altLang="en-US" sz="2400" dirty="0"/>
              <a:t>在</a:t>
            </a:r>
            <a:r>
              <a:rPr lang="en-US" altLang="zh-CN" sz="2400" dirty="0"/>
              <a:t>HBase</a:t>
            </a:r>
            <a:r>
              <a:rPr lang="zh-CN" altLang="en-US" sz="2400" dirty="0"/>
              <a:t>之上构建</a:t>
            </a:r>
            <a:r>
              <a:rPr lang="en-US" altLang="zh-CN" sz="2400" dirty="0"/>
              <a:t>SQL</a:t>
            </a:r>
            <a:r>
              <a:rPr lang="zh-CN" altLang="en-US" sz="2400" dirty="0"/>
              <a:t>引擎</a:t>
            </a:r>
            <a:endParaRPr lang="en-US" altLang="zh-CN" sz="2400" dirty="0"/>
          </a:p>
          <a:p>
            <a:pPr eaLnBrk="1" hangingPunct="1">
              <a:spcBef>
                <a:spcPct val="0"/>
              </a:spcBef>
            </a:pPr>
            <a:r>
              <a:rPr lang="en-US" altLang="zh-CN" sz="2400" dirty="0"/>
              <a:t>4.6.4 </a:t>
            </a:r>
            <a:r>
              <a:rPr lang="zh-CN" altLang="en-US" sz="2400" dirty="0"/>
              <a:t>构建</a:t>
            </a:r>
            <a:r>
              <a:rPr lang="en-US" altLang="zh-CN" sz="2400" dirty="0"/>
              <a:t>HBase</a:t>
            </a:r>
            <a:r>
              <a:rPr lang="zh-CN" altLang="en-US" sz="2400" dirty="0"/>
              <a:t>二级索引</a:t>
            </a:r>
            <a:endParaRPr lang="en-US" altLang="zh-CN" sz="24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2"/>
          <p:cNvSpPr>
            <a:spLocks noGrp="1" noChangeArrowheads="1"/>
          </p:cNvSpPr>
          <p:nvPr>
            <p:ph type="title" idx="10"/>
          </p:nvPr>
        </p:nvSpPr>
        <p:spPr/>
        <p:txBody>
          <a:bodyPr/>
          <a:lstStyle/>
          <a:p>
            <a:r>
              <a:rPr lang="en-US" altLang="zh-CN" dirty="0" smtClean="0"/>
              <a:t>4.6.1	</a:t>
            </a:r>
            <a:r>
              <a:rPr lang="zh-CN" altLang="en-US" dirty="0" smtClean="0"/>
              <a:t> </a:t>
            </a:r>
            <a:r>
              <a:rPr lang="en-US" altLang="zh-CN" dirty="0" smtClean="0"/>
              <a:t>HBase</a:t>
            </a:r>
            <a:r>
              <a:rPr lang="zh-CN" altLang="en-US" dirty="0" smtClean="0"/>
              <a:t>实际应用中的性能优化方法</a:t>
            </a:r>
          </a:p>
        </p:txBody>
      </p:sp>
      <p:sp>
        <p:nvSpPr>
          <p:cNvPr id="44035" name="TextBox 3"/>
          <p:cNvSpPr txBox="1">
            <a:spLocks noChangeArrowheads="1"/>
          </p:cNvSpPr>
          <p:nvPr/>
        </p:nvSpPr>
        <p:spPr bwMode="auto">
          <a:xfrm>
            <a:off x="762000" y="1524000"/>
            <a:ext cx="216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pPr>
            <a:r>
              <a:rPr lang="zh-CN" altLang="en-US" sz="1800" b="1"/>
              <a:t>行键（</a:t>
            </a:r>
            <a:r>
              <a:rPr lang="en-US" altLang="zh-CN" sz="1800" b="1" dirty="0"/>
              <a:t>Row Key</a:t>
            </a:r>
            <a:r>
              <a:rPr lang="zh-CN" altLang="en-US" sz="1800" b="1"/>
              <a:t>）</a:t>
            </a:r>
            <a:endParaRPr lang="en-US" altLang="zh-CN" sz="1800" b="1" dirty="0"/>
          </a:p>
          <a:p>
            <a:pPr eaLnBrk="1" hangingPunct="1">
              <a:spcBef>
                <a:spcPct val="0"/>
              </a:spcBef>
              <a:buFontTx/>
              <a:buNone/>
            </a:pPr>
            <a:endParaRPr lang="zh-CN" altLang="en-US" sz="1800"/>
          </a:p>
        </p:txBody>
      </p:sp>
      <p:sp>
        <p:nvSpPr>
          <p:cNvPr id="44036" name="矩形 4"/>
          <p:cNvSpPr>
            <a:spLocks noChangeArrowheads="1"/>
          </p:cNvSpPr>
          <p:nvPr/>
        </p:nvSpPr>
        <p:spPr bwMode="auto">
          <a:xfrm>
            <a:off x="838200" y="1981200"/>
            <a:ext cx="76962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1800" dirty="0"/>
              <a:t>行键是按照</a:t>
            </a:r>
            <a:r>
              <a:rPr lang="zh-CN" altLang="en-US" sz="1800" b="1" dirty="0"/>
              <a:t>字典序</a:t>
            </a:r>
            <a:r>
              <a:rPr lang="zh-CN" altLang="en-US" sz="1800" dirty="0"/>
              <a:t>存储，因此，设计行键时，要充分利用这个排序特点，将经常一起读取的数据存储到一块，将最近可能会被访问的数据放在一块。</a:t>
            </a:r>
          </a:p>
          <a:p>
            <a:pPr eaLnBrk="1" hangingPunct="1">
              <a:spcBef>
                <a:spcPct val="0"/>
              </a:spcBef>
              <a:buFontTx/>
              <a:buNone/>
            </a:pPr>
            <a:r>
              <a:rPr lang="zh-CN" altLang="en-US" sz="1800" dirty="0"/>
              <a:t>举个例子：如果最近写入</a:t>
            </a:r>
            <a:r>
              <a:rPr lang="en-US" altLang="zh-CN" sz="1800" dirty="0"/>
              <a:t>HBase</a:t>
            </a:r>
            <a:r>
              <a:rPr lang="zh-CN" altLang="en-US" sz="1800" dirty="0"/>
              <a:t>表中的数据是最可能被访问的，可以考虑将时间戳作为行键的一部分，由于是字典序排序，所以可以使用</a:t>
            </a:r>
            <a:r>
              <a:rPr lang="en-US" altLang="zh-CN" sz="1800" dirty="0"/>
              <a:t>Long.MAX_VALUE - timestamp</a:t>
            </a:r>
            <a:r>
              <a:rPr lang="zh-CN" altLang="en-US" sz="1800" dirty="0"/>
              <a:t>作为行键，这样能保证新写入的数据在读取时可以被快速命中。</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2"/>
          <p:cNvSpPr>
            <a:spLocks noGrp="1" noChangeArrowheads="1"/>
          </p:cNvSpPr>
          <p:nvPr>
            <p:ph type="title" idx="10"/>
          </p:nvPr>
        </p:nvSpPr>
        <p:spPr/>
        <p:txBody>
          <a:bodyPr/>
          <a:lstStyle/>
          <a:p>
            <a:r>
              <a:rPr lang="en-US" altLang="zh-CN" dirty="0" smtClean="0"/>
              <a:t>4.6.1	</a:t>
            </a:r>
            <a:r>
              <a:rPr lang="zh-CN" altLang="en-US" dirty="0" smtClean="0"/>
              <a:t> </a:t>
            </a:r>
            <a:r>
              <a:rPr lang="en-US" altLang="zh-CN" dirty="0" smtClean="0"/>
              <a:t>HBase</a:t>
            </a:r>
            <a:r>
              <a:rPr lang="zh-CN" altLang="en-US" dirty="0" smtClean="0"/>
              <a:t>实际应用中的性能优化方法</a:t>
            </a:r>
          </a:p>
        </p:txBody>
      </p:sp>
      <p:sp>
        <p:nvSpPr>
          <p:cNvPr id="45059" name="矩形 3"/>
          <p:cNvSpPr>
            <a:spLocks noChangeArrowheads="1"/>
          </p:cNvSpPr>
          <p:nvPr/>
        </p:nvSpPr>
        <p:spPr bwMode="auto">
          <a:xfrm>
            <a:off x="762000" y="1639888"/>
            <a:ext cx="8077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2000" dirty="0"/>
              <a:t>创建表的时候，可以通过</a:t>
            </a:r>
            <a:r>
              <a:rPr lang="en-US" altLang="zh-CN" sz="2000" dirty="0"/>
              <a:t>HColumnDescriptor.setInMemory(true)</a:t>
            </a:r>
            <a:r>
              <a:rPr lang="zh-CN" altLang="en-US" sz="2000" dirty="0"/>
              <a:t>将表放到</a:t>
            </a:r>
            <a:r>
              <a:rPr lang="en-US" altLang="zh-CN" sz="2000" dirty="0"/>
              <a:t>Region</a:t>
            </a:r>
            <a:r>
              <a:rPr lang="zh-CN" altLang="en-US" sz="2000" dirty="0"/>
              <a:t>服务器的缓存中，保证在读取的时候被</a:t>
            </a:r>
            <a:r>
              <a:rPr lang="en-US" altLang="zh-CN" sz="2000" dirty="0"/>
              <a:t>cache</a:t>
            </a:r>
            <a:r>
              <a:rPr lang="zh-CN" altLang="en-US" sz="2000" dirty="0"/>
              <a:t>命中。</a:t>
            </a:r>
          </a:p>
        </p:txBody>
      </p:sp>
      <p:sp>
        <p:nvSpPr>
          <p:cNvPr id="45060" name="TextBox 4"/>
          <p:cNvSpPr txBox="1">
            <a:spLocks noChangeArrowheads="1"/>
          </p:cNvSpPr>
          <p:nvPr/>
        </p:nvSpPr>
        <p:spPr bwMode="auto">
          <a:xfrm>
            <a:off x="762000" y="1248989"/>
            <a:ext cx="148470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pPr>
            <a:r>
              <a:rPr lang="en-US" altLang="zh-CN" sz="2000" b="1" dirty="0"/>
              <a:t>InMemory</a:t>
            </a:r>
          </a:p>
        </p:txBody>
      </p:sp>
      <p:sp>
        <p:nvSpPr>
          <p:cNvPr id="45061" name="矩形 5"/>
          <p:cNvSpPr>
            <a:spLocks noChangeArrowheads="1"/>
          </p:cNvSpPr>
          <p:nvPr/>
        </p:nvSpPr>
        <p:spPr bwMode="auto">
          <a:xfrm>
            <a:off x="762000" y="2430101"/>
            <a:ext cx="177029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pPr>
            <a:r>
              <a:rPr lang="en-US" altLang="zh-CN" sz="2000" b="1" dirty="0"/>
              <a:t>Max Version</a:t>
            </a:r>
          </a:p>
        </p:txBody>
      </p:sp>
      <p:sp>
        <p:nvSpPr>
          <p:cNvPr id="45062" name="矩形 6"/>
          <p:cNvSpPr>
            <a:spLocks noChangeArrowheads="1"/>
          </p:cNvSpPr>
          <p:nvPr/>
        </p:nvSpPr>
        <p:spPr bwMode="auto">
          <a:xfrm>
            <a:off x="762000" y="2819400"/>
            <a:ext cx="80772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2000" dirty="0"/>
              <a:t>创建表的时候，可以通过</a:t>
            </a:r>
            <a:r>
              <a:rPr lang="en-US" altLang="zh-CN" sz="2000" dirty="0"/>
              <a:t>HColumnDescriptor.setMaxVersions(int maxVersions)</a:t>
            </a:r>
            <a:r>
              <a:rPr lang="zh-CN" altLang="en-US" sz="2000" dirty="0"/>
              <a:t>设置表中数据的最大版本，如果只需要保存最新版本的数据，那么可以设置</a:t>
            </a:r>
            <a:r>
              <a:rPr lang="en-US" altLang="zh-CN" sz="2000" dirty="0"/>
              <a:t>setMaxVersions(1)</a:t>
            </a:r>
            <a:r>
              <a:rPr lang="zh-CN" altLang="en-US" sz="2000" dirty="0"/>
              <a:t>。</a:t>
            </a:r>
          </a:p>
        </p:txBody>
      </p:sp>
      <p:sp>
        <p:nvSpPr>
          <p:cNvPr id="45063" name="矩形 7"/>
          <p:cNvSpPr>
            <a:spLocks noChangeArrowheads="1"/>
          </p:cNvSpPr>
          <p:nvPr/>
        </p:nvSpPr>
        <p:spPr bwMode="auto">
          <a:xfrm>
            <a:off x="838200" y="4335864"/>
            <a:ext cx="1816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pPr>
            <a:r>
              <a:rPr lang="en-US" altLang="zh-CN" sz="2000" b="1" dirty="0"/>
              <a:t>Time To Live</a:t>
            </a:r>
          </a:p>
        </p:txBody>
      </p:sp>
      <p:sp>
        <p:nvSpPr>
          <p:cNvPr id="45064" name="矩形 8"/>
          <p:cNvSpPr>
            <a:spLocks noChangeArrowheads="1"/>
          </p:cNvSpPr>
          <p:nvPr/>
        </p:nvSpPr>
        <p:spPr bwMode="auto">
          <a:xfrm>
            <a:off x="752788" y="4735974"/>
            <a:ext cx="808641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2000" dirty="0"/>
              <a:t>创建表的时候，可以通过</a:t>
            </a:r>
            <a:r>
              <a:rPr lang="en-US" altLang="zh-CN" sz="2000" dirty="0"/>
              <a:t>HColumnDescriptor.setTimeToLive(int timeToLive)</a:t>
            </a:r>
            <a:r>
              <a:rPr lang="zh-CN" altLang="en-US" sz="2000" dirty="0"/>
              <a:t>设置表中数据的存储生命期，过期数据将自动被删除，例如如果只需要存储最近两天的数据，那么可以设置</a:t>
            </a:r>
            <a:r>
              <a:rPr lang="en-US" altLang="zh-CN" sz="2000" dirty="0"/>
              <a:t>setTimeToLive(2 * 24 * 60 * 60)</a:t>
            </a:r>
            <a:r>
              <a:rPr lang="zh-CN" altLang="en-US" sz="2000" dirty="0"/>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2"/>
          <p:cNvSpPr>
            <a:spLocks noGrp="1" noChangeArrowheads="1"/>
          </p:cNvSpPr>
          <p:nvPr>
            <p:ph type="title" idx="10"/>
          </p:nvPr>
        </p:nvSpPr>
        <p:spPr/>
        <p:txBody>
          <a:bodyPr/>
          <a:lstStyle/>
          <a:p>
            <a:r>
              <a:rPr lang="en-US" altLang="zh-CN" dirty="0" smtClean="0"/>
              <a:t>4.1.1	</a:t>
            </a:r>
            <a:r>
              <a:rPr lang="zh-CN" altLang="en-US" dirty="0" smtClean="0"/>
              <a:t>从</a:t>
            </a:r>
            <a:r>
              <a:rPr lang="en-US" altLang="zh-CN" dirty="0" smtClean="0"/>
              <a:t>BigTable</a:t>
            </a:r>
            <a:r>
              <a:rPr lang="zh-CN" altLang="en-US" dirty="0" smtClean="0"/>
              <a:t>说起</a:t>
            </a:r>
          </a:p>
        </p:txBody>
      </p:sp>
      <p:sp>
        <p:nvSpPr>
          <p:cNvPr id="5123" name="矩形 3"/>
          <p:cNvSpPr>
            <a:spLocks noChangeArrowheads="1"/>
          </p:cNvSpPr>
          <p:nvPr/>
        </p:nvSpPr>
        <p:spPr bwMode="auto">
          <a:xfrm>
            <a:off x="457200" y="1219200"/>
            <a:ext cx="8382000" cy="707886"/>
          </a:xfrm>
          <a:prstGeom prst="rect">
            <a:avLst/>
          </a:prstGeom>
          <a:ln/>
          <a:extLst/>
        </p:spPr>
        <p:style>
          <a:lnRef idx="2">
            <a:schemeClr val="accent1"/>
          </a:lnRef>
          <a:fillRef idx="1">
            <a:schemeClr val="lt1"/>
          </a:fillRef>
          <a:effectRef idx="0">
            <a:schemeClr val="accent1"/>
          </a:effectRef>
          <a:fontRef idx="minor">
            <a:schemeClr val="dk1"/>
          </a:fontRef>
        </p:style>
        <p:txBody>
          <a:bodyPr wrap="squar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zh-CN" sz="2000" dirty="0">
                <a:latin typeface="楷体" panose="02010609060101010101" pitchFamily="49" charset="-122"/>
                <a:ea typeface="楷体" panose="02010609060101010101" pitchFamily="49" charset="-122"/>
              </a:rPr>
              <a:t>BigTable是一个分布式存储系统</a:t>
            </a:r>
            <a:endParaRPr lang="en-US" altLang="zh-CN" sz="2000" dirty="0">
              <a:latin typeface="楷体" panose="02010609060101010101" pitchFamily="49" charset="-122"/>
              <a:ea typeface="楷体" panose="02010609060101010101" pitchFamily="49" charset="-122"/>
            </a:endParaRPr>
          </a:p>
          <a:p>
            <a:pPr eaLnBrk="1" hangingPunct="1">
              <a:spcBef>
                <a:spcPct val="0"/>
              </a:spcBef>
              <a:buFontTx/>
              <a:buNone/>
            </a:pPr>
            <a:r>
              <a:rPr lang="zh-CN" altLang="zh-CN" sz="2000" dirty="0">
                <a:latin typeface="楷体" panose="02010609060101010101" pitchFamily="49" charset="-122"/>
                <a:ea typeface="楷体" panose="02010609060101010101" pitchFamily="49" charset="-122"/>
              </a:rPr>
              <a:t>BigTable</a:t>
            </a:r>
            <a:r>
              <a:rPr lang="zh-CN" altLang="en-US" sz="2000" dirty="0">
                <a:latin typeface="楷体" panose="02010609060101010101" pitchFamily="49" charset="-122"/>
                <a:ea typeface="楷体" panose="02010609060101010101" pitchFamily="49" charset="-122"/>
              </a:rPr>
              <a:t>起初用于解决典型的互联网搜索</a:t>
            </a:r>
            <a:r>
              <a:rPr lang="zh-CN" altLang="en-US" sz="2000" dirty="0" smtClean="0">
                <a:latin typeface="楷体" panose="02010609060101010101" pitchFamily="49" charset="-122"/>
                <a:ea typeface="楷体" panose="02010609060101010101" pitchFamily="49" charset="-122"/>
              </a:rPr>
              <a:t>问题</a:t>
            </a:r>
            <a:endParaRPr lang="en-US" altLang="zh-CN" sz="2000" dirty="0">
              <a:latin typeface="楷体" panose="02010609060101010101" pitchFamily="49" charset="-122"/>
              <a:ea typeface="楷体" panose="02010609060101010101" pitchFamily="49" charset="-122"/>
            </a:endParaRPr>
          </a:p>
        </p:txBody>
      </p:sp>
      <p:sp>
        <p:nvSpPr>
          <p:cNvPr id="5124" name="矩形 4"/>
          <p:cNvSpPr>
            <a:spLocks noChangeArrowheads="1"/>
          </p:cNvSpPr>
          <p:nvPr/>
        </p:nvSpPr>
        <p:spPr bwMode="auto">
          <a:xfrm>
            <a:off x="457200" y="2006600"/>
            <a:ext cx="8458200" cy="2246769"/>
          </a:xfrm>
          <a:prstGeom prst="rect">
            <a:avLst/>
          </a:prstGeom>
          <a:ln/>
          <a:extLst/>
        </p:spPr>
        <p:style>
          <a:lnRef idx="2">
            <a:schemeClr val="accent1"/>
          </a:lnRef>
          <a:fillRef idx="1">
            <a:schemeClr val="lt1"/>
          </a:fillRef>
          <a:effectRef idx="0">
            <a:schemeClr val="accent1"/>
          </a:effectRef>
          <a:fontRef idx="minor">
            <a:schemeClr val="dk1"/>
          </a:fontRef>
        </p:style>
        <p:txBody>
          <a:bodyPr wrap="squar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pPr>
            <a:r>
              <a:rPr lang="zh-CN" altLang="en-US" sz="2000" b="1" dirty="0">
                <a:latin typeface="楷体" panose="02010609060101010101" pitchFamily="49" charset="-122"/>
                <a:ea typeface="楷体" panose="02010609060101010101" pitchFamily="49" charset="-122"/>
              </a:rPr>
              <a:t>建立互联网索引</a:t>
            </a:r>
          </a:p>
          <a:p>
            <a:pPr eaLnBrk="1" hangingPunct="1">
              <a:spcBef>
                <a:spcPct val="0"/>
              </a:spcBef>
              <a:buFontTx/>
              <a:buNone/>
            </a:pPr>
            <a:r>
              <a:rPr lang="en-US" altLang="zh-CN" sz="2000" dirty="0">
                <a:latin typeface="楷体" panose="02010609060101010101" pitchFamily="49" charset="-122"/>
                <a:ea typeface="楷体" panose="02010609060101010101" pitchFamily="49" charset="-122"/>
              </a:rPr>
              <a:t>1</a:t>
            </a:r>
            <a:r>
              <a:rPr lang="zh-CN" altLang="en-US" sz="2000" dirty="0">
                <a:latin typeface="楷体" panose="02010609060101010101" pitchFamily="49" charset="-122"/>
                <a:ea typeface="楷体" panose="02010609060101010101" pitchFamily="49" charset="-122"/>
              </a:rPr>
              <a:t> 爬虫持续不断地抓取新页面，这些页面每页一行地存储到</a:t>
            </a:r>
            <a:r>
              <a:rPr lang="en-US" altLang="zh-CN" sz="2000" dirty="0">
                <a:latin typeface="楷体" panose="02010609060101010101" pitchFamily="49" charset="-122"/>
                <a:ea typeface="楷体" panose="02010609060101010101" pitchFamily="49" charset="-122"/>
              </a:rPr>
              <a:t>BigTable</a:t>
            </a:r>
            <a:r>
              <a:rPr lang="zh-CN" altLang="en-US" sz="2000" dirty="0">
                <a:latin typeface="楷体" panose="02010609060101010101" pitchFamily="49" charset="-122"/>
                <a:ea typeface="楷体" panose="02010609060101010101" pitchFamily="49" charset="-122"/>
              </a:rPr>
              <a:t>里</a:t>
            </a:r>
          </a:p>
          <a:p>
            <a:pPr eaLnBrk="1" hangingPunct="1">
              <a:spcBef>
                <a:spcPct val="0"/>
              </a:spcBef>
              <a:buFontTx/>
              <a:buNone/>
            </a:pPr>
            <a:r>
              <a:rPr lang="en-US" altLang="zh-CN" sz="2000" dirty="0">
                <a:latin typeface="楷体" panose="02010609060101010101" pitchFamily="49" charset="-122"/>
                <a:ea typeface="楷体" panose="02010609060101010101" pitchFamily="49" charset="-122"/>
              </a:rPr>
              <a:t>2 MapReduce</a:t>
            </a:r>
            <a:r>
              <a:rPr lang="zh-CN" altLang="en-US" sz="2000" dirty="0">
                <a:latin typeface="楷体" panose="02010609060101010101" pitchFamily="49" charset="-122"/>
                <a:ea typeface="楷体" panose="02010609060101010101" pitchFamily="49" charset="-122"/>
              </a:rPr>
              <a:t>计算作业运行在整张表上，生成索引，为网络搜索应用做</a:t>
            </a:r>
            <a:r>
              <a:rPr lang="zh-CN" altLang="en-US" sz="2000" dirty="0" smtClean="0">
                <a:latin typeface="楷体" panose="02010609060101010101" pitchFamily="49" charset="-122"/>
                <a:ea typeface="楷体" panose="02010609060101010101" pitchFamily="49" charset="-122"/>
              </a:rPr>
              <a:t>准备</a:t>
            </a:r>
            <a:endParaRPr lang="zh-CN" altLang="en-US" sz="2000" dirty="0">
              <a:latin typeface="楷体" panose="02010609060101010101" pitchFamily="49" charset="-122"/>
              <a:ea typeface="楷体" panose="02010609060101010101" pitchFamily="49" charset="-122"/>
            </a:endParaRPr>
          </a:p>
          <a:p>
            <a:pPr eaLnBrk="1" hangingPunct="1">
              <a:spcBef>
                <a:spcPct val="0"/>
              </a:spcBef>
            </a:pPr>
            <a:r>
              <a:rPr lang="zh-CN" altLang="en-US" sz="2000" b="1" dirty="0">
                <a:latin typeface="楷体" panose="02010609060101010101" pitchFamily="49" charset="-122"/>
                <a:ea typeface="楷体" panose="02010609060101010101" pitchFamily="49" charset="-122"/>
              </a:rPr>
              <a:t>搜索互联网</a:t>
            </a:r>
          </a:p>
          <a:p>
            <a:pPr eaLnBrk="1" hangingPunct="1">
              <a:spcBef>
                <a:spcPct val="0"/>
              </a:spcBef>
              <a:buFontTx/>
              <a:buNone/>
            </a:pPr>
            <a:r>
              <a:rPr lang="en-US" altLang="zh-CN" sz="2000" dirty="0">
                <a:latin typeface="楷体" panose="02010609060101010101" pitchFamily="49" charset="-122"/>
                <a:ea typeface="楷体" panose="02010609060101010101" pitchFamily="49" charset="-122"/>
              </a:rPr>
              <a:t>3</a:t>
            </a:r>
            <a:r>
              <a:rPr lang="zh-CN" altLang="en-US" sz="2000" dirty="0">
                <a:latin typeface="楷体" panose="02010609060101010101" pitchFamily="49" charset="-122"/>
                <a:ea typeface="楷体" panose="02010609060101010101" pitchFamily="49" charset="-122"/>
              </a:rPr>
              <a:t> 用户发起网络搜索请求</a:t>
            </a:r>
          </a:p>
          <a:p>
            <a:pPr eaLnBrk="1" hangingPunct="1">
              <a:spcBef>
                <a:spcPct val="0"/>
              </a:spcBef>
              <a:buFontTx/>
              <a:buNone/>
            </a:pPr>
            <a:r>
              <a:rPr lang="en-US" altLang="zh-CN" sz="2000" dirty="0">
                <a:latin typeface="楷体" panose="02010609060101010101" pitchFamily="49" charset="-122"/>
                <a:ea typeface="楷体" panose="02010609060101010101" pitchFamily="49" charset="-122"/>
              </a:rPr>
              <a:t>4</a:t>
            </a:r>
            <a:r>
              <a:rPr lang="zh-CN" altLang="en-US" sz="2000" dirty="0">
                <a:latin typeface="楷体" panose="02010609060101010101" pitchFamily="49" charset="-122"/>
                <a:ea typeface="楷体" panose="02010609060101010101" pitchFamily="49" charset="-122"/>
              </a:rPr>
              <a:t> 网络搜索应用查询建立好的索引，从</a:t>
            </a:r>
            <a:r>
              <a:rPr lang="en-US" altLang="zh-CN" sz="2000" dirty="0">
                <a:latin typeface="楷体" panose="02010609060101010101" pitchFamily="49" charset="-122"/>
                <a:ea typeface="楷体" panose="02010609060101010101" pitchFamily="49" charset="-122"/>
              </a:rPr>
              <a:t>BigTable</a:t>
            </a:r>
            <a:r>
              <a:rPr lang="zh-CN" altLang="en-US" sz="2000" dirty="0">
                <a:latin typeface="楷体" panose="02010609060101010101" pitchFamily="49" charset="-122"/>
                <a:ea typeface="楷体" panose="02010609060101010101" pitchFamily="49" charset="-122"/>
              </a:rPr>
              <a:t>得到网页</a:t>
            </a:r>
          </a:p>
          <a:p>
            <a:pPr eaLnBrk="1" hangingPunct="1">
              <a:spcBef>
                <a:spcPct val="0"/>
              </a:spcBef>
              <a:buFontTx/>
              <a:buNone/>
            </a:pPr>
            <a:r>
              <a:rPr lang="en-US" altLang="zh-CN" sz="2000" dirty="0">
                <a:latin typeface="楷体" panose="02010609060101010101" pitchFamily="49" charset="-122"/>
                <a:ea typeface="楷体" panose="02010609060101010101" pitchFamily="49" charset="-122"/>
              </a:rPr>
              <a:t>5</a:t>
            </a:r>
            <a:r>
              <a:rPr lang="zh-CN" altLang="en-US" sz="2000" dirty="0">
                <a:latin typeface="楷体" panose="02010609060101010101" pitchFamily="49" charset="-122"/>
                <a:ea typeface="楷体" panose="02010609060101010101" pitchFamily="49" charset="-122"/>
              </a:rPr>
              <a:t> 搜索结果提交给用户</a:t>
            </a:r>
          </a:p>
        </p:txBody>
      </p:sp>
      <p:pic>
        <p:nvPicPr>
          <p:cNvPr id="512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343400"/>
            <a:ext cx="7696200" cy="183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 name="TextBox 5"/>
          <p:cNvSpPr txBox="1">
            <a:spLocks noChangeArrowheads="1"/>
          </p:cNvSpPr>
          <p:nvPr/>
        </p:nvSpPr>
        <p:spPr bwMode="auto">
          <a:xfrm>
            <a:off x="3406775" y="6259512"/>
            <a:ext cx="3146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1800" dirty="0"/>
              <a:t>网页在</a:t>
            </a:r>
            <a:r>
              <a:rPr lang="en-US" altLang="zh-CN" sz="1800" dirty="0"/>
              <a:t>BigTable</a:t>
            </a:r>
            <a:r>
              <a:rPr lang="zh-CN" altLang="en-US" sz="1800" dirty="0"/>
              <a:t>中的存储样例</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2"/>
          <p:cNvSpPr>
            <a:spLocks noGrp="1" noChangeArrowheads="1"/>
          </p:cNvSpPr>
          <p:nvPr>
            <p:ph type="title" idx="10"/>
          </p:nvPr>
        </p:nvSpPr>
        <p:spPr/>
        <p:txBody>
          <a:bodyPr/>
          <a:lstStyle/>
          <a:p>
            <a:r>
              <a:rPr lang="en-US" altLang="zh-CN" dirty="0" smtClean="0"/>
              <a:t>4.6.2 HBase</a:t>
            </a:r>
            <a:r>
              <a:rPr lang="zh-CN" altLang="en-US" dirty="0" smtClean="0"/>
              <a:t>性能监视</a:t>
            </a:r>
          </a:p>
        </p:txBody>
      </p:sp>
      <p:sp>
        <p:nvSpPr>
          <p:cNvPr id="46083" name="TextBox 4"/>
          <p:cNvSpPr txBox="1">
            <a:spLocks noChangeArrowheads="1"/>
          </p:cNvSpPr>
          <p:nvPr/>
        </p:nvSpPr>
        <p:spPr bwMode="auto">
          <a:xfrm>
            <a:off x="914400" y="1676400"/>
            <a:ext cx="2976563"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pPr>
            <a:r>
              <a:rPr lang="en-US" altLang="zh-CN" sz="2400" dirty="0"/>
              <a:t>Master-status(</a:t>
            </a:r>
            <a:r>
              <a:rPr lang="zh-CN" altLang="en-US" sz="2400" dirty="0"/>
              <a:t>自带</a:t>
            </a:r>
            <a:r>
              <a:rPr lang="en-US" altLang="zh-CN" sz="2400" dirty="0"/>
              <a:t>)</a:t>
            </a:r>
          </a:p>
          <a:p>
            <a:pPr eaLnBrk="1" hangingPunct="1">
              <a:spcBef>
                <a:spcPct val="0"/>
              </a:spcBef>
            </a:pPr>
            <a:r>
              <a:rPr lang="en-US" altLang="zh-CN" sz="2400" dirty="0"/>
              <a:t>Ganglia</a:t>
            </a:r>
          </a:p>
          <a:p>
            <a:pPr eaLnBrk="1" hangingPunct="1">
              <a:spcBef>
                <a:spcPct val="0"/>
              </a:spcBef>
            </a:pPr>
            <a:r>
              <a:rPr lang="en-US" altLang="zh-CN" sz="2400" dirty="0"/>
              <a:t>OpenTSDB</a:t>
            </a:r>
          </a:p>
          <a:p>
            <a:pPr eaLnBrk="1" hangingPunct="1">
              <a:spcBef>
                <a:spcPct val="0"/>
              </a:spcBef>
            </a:pPr>
            <a:r>
              <a:rPr lang="en-US" altLang="zh-CN" sz="2400" dirty="0"/>
              <a:t>Ambari</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2"/>
          <p:cNvSpPr>
            <a:spLocks noGrp="1" noChangeArrowheads="1"/>
          </p:cNvSpPr>
          <p:nvPr>
            <p:ph type="title" idx="10"/>
          </p:nvPr>
        </p:nvSpPr>
        <p:spPr/>
        <p:txBody>
          <a:bodyPr/>
          <a:lstStyle/>
          <a:p>
            <a:r>
              <a:rPr lang="en-US" altLang="zh-CN" dirty="0" smtClean="0"/>
              <a:t>Master-status</a:t>
            </a:r>
            <a:endParaRPr lang="zh-CN" altLang="en-US" smtClean="0"/>
          </a:p>
        </p:txBody>
      </p:sp>
      <p:pic>
        <p:nvPicPr>
          <p:cNvPr id="4710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219200"/>
            <a:ext cx="5105400" cy="536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8" name="TextBox 4"/>
          <p:cNvSpPr txBox="1">
            <a:spLocks noChangeArrowheads="1"/>
          </p:cNvSpPr>
          <p:nvPr/>
        </p:nvSpPr>
        <p:spPr bwMode="auto">
          <a:xfrm>
            <a:off x="5334000" y="1447800"/>
            <a:ext cx="35814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pPr>
            <a:r>
              <a:rPr lang="en-US" altLang="zh-CN" sz="1800" dirty="0"/>
              <a:t>HBase Master</a:t>
            </a:r>
            <a:r>
              <a:rPr lang="zh-CN" altLang="en-US" sz="1800" dirty="0"/>
              <a:t>默认基于</a:t>
            </a:r>
            <a:r>
              <a:rPr lang="en-US" altLang="zh-CN" sz="1800" dirty="0"/>
              <a:t>Web</a:t>
            </a:r>
            <a:r>
              <a:rPr lang="zh-CN" altLang="en-US" sz="1800" dirty="0"/>
              <a:t>的</a:t>
            </a:r>
            <a:r>
              <a:rPr lang="en-US" altLang="zh-CN" sz="1800" dirty="0"/>
              <a:t>UI</a:t>
            </a:r>
            <a:r>
              <a:rPr lang="zh-CN" altLang="en-US" sz="1800" dirty="0"/>
              <a:t>服务端口为</a:t>
            </a:r>
            <a:r>
              <a:rPr lang="en-US" altLang="zh-CN" sz="1800" dirty="0"/>
              <a:t>60010</a:t>
            </a:r>
            <a:r>
              <a:rPr lang="zh-CN" altLang="en-US" sz="1800" dirty="0"/>
              <a:t>，</a:t>
            </a:r>
            <a:r>
              <a:rPr lang="en-US" altLang="zh-CN" sz="1800" dirty="0"/>
              <a:t>HBase region</a:t>
            </a:r>
            <a:r>
              <a:rPr lang="zh-CN" altLang="en-US" sz="1800" dirty="0"/>
              <a:t>服务器默认基于</a:t>
            </a:r>
            <a:r>
              <a:rPr lang="en-US" altLang="zh-CN" sz="1800" dirty="0"/>
              <a:t>Web</a:t>
            </a:r>
            <a:r>
              <a:rPr lang="zh-CN" altLang="en-US" sz="1800" dirty="0"/>
              <a:t>的</a:t>
            </a:r>
            <a:r>
              <a:rPr lang="en-US" altLang="zh-CN" sz="1800" dirty="0"/>
              <a:t>UI</a:t>
            </a:r>
            <a:r>
              <a:rPr lang="zh-CN" altLang="en-US" sz="1800" dirty="0"/>
              <a:t>服务端口为</a:t>
            </a:r>
            <a:r>
              <a:rPr lang="en-US" altLang="zh-CN" sz="1800" dirty="0"/>
              <a:t>60030.</a:t>
            </a:r>
            <a:r>
              <a:rPr lang="zh-CN" altLang="en-US" sz="1800" dirty="0"/>
              <a:t>如果</a:t>
            </a:r>
            <a:r>
              <a:rPr lang="en-US" altLang="zh-CN" sz="1800" dirty="0"/>
              <a:t>master</a:t>
            </a:r>
            <a:r>
              <a:rPr lang="zh-CN" altLang="en-US" sz="1800" dirty="0"/>
              <a:t>运行在名为</a:t>
            </a:r>
            <a:r>
              <a:rPr lang="en-US" altLang="zh-CN" sz="1800" dirty="0"/>
              <a:t>master.foo.com</a:t>
            </a:r>
            <a:r>
              <a:rPr lang="zh-CN" altLang="en-US" sz="1800" dirty="0"/>
              <a:t>的主机中，</a:t>
            </a:r>
            <a:r>
              <a:rPr lang="en-US" altLang="zh-CN" sz="1800" dirty="0"/>
              <a:t>mater</a:t>
            </a:r>
            <a:r>
              <a:rPr lang="zh-CN" altLang="en-US" sz="1800" dirty="0"/>
              <a:t>的主页地址就是</a:t>
            </a:r>
            <a:r>
              <a:rPr lang="en-US" altLang="zh-CN" sz="1800" dirty="0"/>
              <a:t>http://master.foo.com:60010</a:t>
            </a:r>
            <a:r>
              <a:rPr lang="zh-CN" altLang="en-US" sz="1800" dirty="0"/>
              <a:t>，用户可以通过</a:t>
            </a:r>
            <a:r>
              <a:rPr lang="en-US" altLang="zh-CN" sz="1800" dirty="0"/>
              <a:t>Web</a:t>
            </a:r>
            <a:r>
              <a:rPr lang="zh-CN" altLang="en-US" sz="1800" dirty="0"/>
              <a:t>浏览器输入这个地址查看该页面</a:t>
            </a:r>
            <a:endParaRPr lang="en-US" altLang="zh-CN" sz="1800" dirty="0"/>
          </a:p>
          <a:p>
            <a:pPr eaLnBrk="1" hangingPunct="1">
              <a:spcBef>
                <a:spcPct val="0"/>
              </a:spcBef>
            </a:pPr>
            <a:r>
              <a:rPr lang="zh-CN" altLang="en-US" sz="1800" dirty="0"/>
              <a:t>可以查看</a:t>
            </a:r>
            <a:r>
              <a:rPr lang="en-US" altLang="zh-CN" sz="1800" dirty="0"/>
              <a:t>HBase</a:t>
            </a:r>
            <a:r>
              <a:rPr lang="zh-CN" altLang="en-US" sz="1800" dirty="0"/>
              <a:t>集群的当前状态</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2"/>
          <p:cNvSpPr>
            <a:spLocks noGrp="1" noChangeArrowheads="1"/>
          </p:cNvSpPr>
          <p:nvPr>
            <p:ph type="title" idx="10"/>
          </p:nvPr>
        </p:nvSpPr>
        <p:spPr/>
        <p:txBody>
          <a:bodyPr/>
          <a:lstStyle/>
          <a:p>
            <a:r>
              <a:rPr lang="en-US" altLang="zh-CN" dirty="0" smtClean="0"/>
              <a:t>Ganglia</a:t>
            </a:r>
            <a:endParaRPr lang="zh-CN" altLang="en-US" smtClean="0"/>
          </a:p>
        </p:txBody>
      </p:sp>
      <p:pic>
        <p:nvPicPr>
          <p:cNvPr id="4813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00200"/>
            <a:ext cx="8458200" cy="478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2" name="TextBox 3"/>
          <p:cNvSpPr txBox="1">
            <a:spLocks noChangeArrowheads="1"/>
          </p:cNvSpPr>
          <p:nvPr/>
        </p:nvSpPr>
        <p:spPr bwMode="auto">
          <a:xfrm>
            <a:off x="685800" y="1295400"/>
            <a:ext cx="75834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1800" dirty="0"/>
              <a:t>Ganglia</a:t>
            </a:r>
            <a:r>
              <a:rPr lang="zh-CN" altLang="en-US" sz="1800"/>
              <a:t>是</a:t>
            </a:r>
            <a:r>
              <a:rPr lang="en-US" altLang="zh-CN" sz="1800" dirty="0"/>
              <a:t>UC Berkeley</a:t>
            </a:r>
            <a:r>
              <a:rPr lang="zh-CN" altLang="en-US" sz="1800"/>
              <a:t>发起的一个开源集群监视项目，用于监控系统性能</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2"/>
          <p:cNvSpPr>
            <a:spLocks noGrp="1" noChangeArrowheads="1"/>
          </p:cNvSpPr>
          <p:nvPr>
            <p:ph type="title" idx="10"/>
          </p:nvPr>
        </p:nvSpPr>
        <p:spPr/>
        <p:txBody>
          <a:bodyPr/>
          <a:lstStyle/>
          <a:p>
            <a:r>
              <a:rPr lang="en-US" altLang="zh-CN" dirty="0" smtClean="0"/>
              <a:t>OpenTSDB</a:t>
            </a:r>
            <a:endParaRPr lang="zh-CN" altLang="en-US" dirty="0" smtClean="0"/>
          </a:p>
        </p:txBody>
      </p:sp>
      <p:pic>
        <p:nvPicPr>
          <p:cNvPr id="4915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822450"/>
            <a:ext cx="7391400" cy="480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6" name="矩形 3"/>
          <p:cNvSpPr>
            <a:spLocks noChangeArrowheads="1"/>
          </p:cNvSpPr>
          <p:nvPr/>
        </p:nvSpPr>
        <p:spPr bwMode="auto">
          <a:xfrm>
            <a:off x="457200" y="1066800"/>
            <a:ext cx="8382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1800" dirty="0"/>
              <a:t>OpenTSDB</a:t>
            </a:r>
            <a:r>
              <a:rPr lang="zh-CN" altLang="en-US" sz="1800" dirty="0"/>
              <a:t>可以从大规模的集群（包括集群中的网络设备、操作系统、应用程序）中获取相应的</a:t>
            </a:r>
            <a:r>
              <a:rPr lang="en-US" altLang="zh-CN" sz="1800" dirty="0"/>
              <a:t>metrics</a:t>
            </a:r>
            <a:r>
              <a:rPr lang="zh-CN" altLang="en-US" sz="1800" dirty="0"/>
              <a:t>并进行存储、索引以及服务，从而使得这些数据更容易让人理解，如</a:t>
            </a:r>
            <a:r>
              <a:rPr lang="en-US" altLang="zh-CN" sz="1800" dirty="0"/>
              <a:t>web</a:t>
            </a:r>
            <a:r>
              <a:rPr lang="zh-CN" altLang="en-US" sz="1800" dirty="0"/>
              <a:t>化，图形化等</a:t>
            </a:r>
            <a:endParaRPr lang="en-US" altLang="zh-CN" sz="18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2"/>
          <p:cNvSpPr>
            <a:spLocks noGrp="1" noChangeArrowheads="1"/>
          </p:cNvSpPr>
          <p:nvPr>
            <p:ph type="title" idx="10"/>
          </p:nvPr>
        </p:nvSpPr>
        <p:spPr/>
        <p:txBody>
          <a:bodyPr/>
          <a:lstStyle/>
          <a:p>
            <a:r>
              <a:rPr lang="en-US" altLang="zh-CN" dirty="0" smtClean="0"/>
              <a:t>Ambari</a:t>
            </a:r>
            <a:endParaRPr lang="zh-CN" altLang="en-US" dirty="0" smtClean="0"/>
          </a:p>
        </p:txBody>
      </p:sp>
      <p:pic>
        <p:nvPicPr>
          <p:cNvPr id="5017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676400"/>
            <a:ext cx="7391400" cy="481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0" name="矩形 3"/>
          <p:cNvSpPr>
            <a:spLocks noChangeArrowheads="1"/>
          </p:cNvSpPr>
          <p:nvPr/>
        </p:nvSpPr>
        <p:spPr bwMode="auto">
          <a:xfrm>
            <a:off x="914400" y="1219200"/>
            <a:ext cx="7010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1800" dirty="0"/>
              <a:t>Ambari </a:t>
            </a:r>
            <a:r>
              <a:rPr lang="zh-CN" altLang="en-US" sz="1800" dirty="0"/>
              <a:t>的作用就是创建、管理、监视 </a:t>
            </a:r>
            <a:r>
              <a:rPr lang="en-US" altLang="zh-CN" sz="1800" dirty="0"/>
              <a:t>Hadoop </a:t>
            </a:r>
            <a:r>
              <a:rPr lang="zh-CN" altLang="en-US" sz="1800" dirty="0"/>
              <a:t>的集群</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2"/>
          <p:cNvSpPr>
            <a:spLocks noGrp="1" noChangeArrowheads="1"/>
          </p:cNvSpPr>
          <p:nvPr>
            <p:ph type="title" idx="10"/>
          </p:nvPr>
        </p:nvSpPr>
        <p:spPr/>
        <p:txBody>
          <a:bodyPr/>
          <a:lstStyle/>
          <a:p>
            <a:r>
              <a:rPr lang="en-US" altLang="zh-CN" dirty="0" smtClean="0"/>
              <a:t>4.6.3 </a:t>
            </a:r>
            <a:r>
              <a:rPr lang="zh-CN" altLang="en-US" dirty="0" smtClean="0"/>
              <a:t>在</a:t>
            </a:r>
            <a:r>
              <a:rPr lang="en-US" altLang="zh-CN" dirty="0" smtClean="0"/>
              <a:t>HBase</a:t>
            </a:r>
            <a:r>
              <a:rPr lang="zh-CN" altLang="en-US" dirty="0" smtClean="0"/>
              <a:t>之上构建</a:t>
            </a:r>
            <a:r>
              <a:rPr lang="en-US" altLang="zh-CN" dirty="0" smtClean="0"/>
              <a:t>SQL</a:t>
            </a:r>
            <a:r>
              <a:rPr lang="zh-CN" altLang="en-US" dirty="0" smtClean="0"/>
              <a:t>引擎</a:t>
            </a:r>
          </a:p>
        </p:txBody>
      </p:sp>
      <p:sp>
        <p:nvSpPr>
          <p:cNvPr id="51203" name="矩形 3"/>
          <p:cNvSpPr>
            <a:spLocks noChangeArrowheads="1"/>
          </p:cNvSpPr>
          <p:nvPr/>
        </p:nvSpPr>
        <p:spPr bwMode="auto">
          <a:xfrm>
            <a:off x="228600" y="1566208"/>
            <a:ext cx="8763000" cy="1938992"/>
          </a:xfrm>
          <a:prstGeom prst="rect">
            <a:avLst/>
          </a:prstGeom>
          <a:ln/>
          <a:extLst/>
        </p:spPr>
        <p:style>
          <a:lnRef idx="2">
            <a:schemeClr val="dk1"/>
          </a:lnRef>
          <a:fillRef idx="1">
            <a:schemeClr val="lt1"/>
          </a:fillRef>
          <a:effectRef idx="0">
            <a:schemeClr val="dk1"/>
          </a:effectRef>
          <a:fontRef idx="minor">
            <a:schemeClr val="dk1"/>
          </a:fontRef>
        </p:style>
        <p:txBody>
          <a:bodyPr wrap="squar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000" dirty="0">
                <a:latin typeface="仿宋" panose="02010609060101010101" pitchFamily="49" charset="-122"/>
                <a:ea typeface="仿宋" panose="02010609060101010101" pitchFamily="49" charset="-122"/>
              </a:rPr>
              <a:t>NoSQL</a:t>
            </a:r>
            <a:r>
              <a:rPr lang="zh-CN" altLang="en-US" sz="2000" dirty="0">
                <a:latin typeface="仿宋" panose="02010609060101010101" pitchFamily="49" charset="-122"/>
                <a:ea typeface="仿宋" panose="02010609060101010101" pitchFamily="49" charset="-122"/>
              </a:rPr>
              <a:t>区别于关系型数据库的一点就是</a:t>
            </a:r>
            <a:r>
              <a:rPr lang="en-US" altLang="zh-CN" sz="2000" dirty="0">
                <a:latin typeface="仿宋" panose="02010609060101010101" pitchFamily="49" charset="-122"/>
                <a:ea typeface="仿宋" panose="02010609060101010101" pitchFamily="49" charset="-122"/>
              </a:rPr>
              <a:t>NoSQL</a:t>
            </a:r>
            <a:r>
              <a:rPr lang="zh-CN" altLang="en-US" sz="2000" dirty="0">
                <a:latin typeface="仿宋" panose="02010609060101010101" pitchFamily="49" charset="-122"/>
                <a:ea typeface="仿宋" panose="02010609060101010101" pitchFamily="49" charset="-122"/>
              </a:rPr>
              <a:t>不使用</a:t>
            </a:r>
            <a:r>
              <a:rPr lang="en-US" altLang="zh-CN" sz="2000" dirty="0">
                <a:latin typeface="仿宋" panose="02010609060101010101" pitchFamily="49" charset="-122"/>
                <a:ea typeface="仿宋" panose="02010609060101010101" pitchFamily="49" charset="-122"/>
              </a:rPr>
              <a:t>SQL</a:t>
            </a:r>
            <a:r>
              <a:rPr lang="zh-CN" altLang="en-US" sz="2000" dirty="0">
                <a:latin typeface="仿宋" panose="02010609060101010101" pitchFamily="49" charset="-122"/>
                <a:ea typeface="仿宋" panose="02010609060101010101" pitchFamily="49" charset="-122"/>
              </a:rPr>
              <a:t>作为查询语言，至于为何在</a:t>
            </a:r>
            <a:r>
              <a:rPr lang="en-US" altLang="zh-CN" sz="2000" dirty="0">
                <a:latin typeface="仿宋" panose="02010609060101010101" pitchFamily="49" charset="-122"/>
                <a:ea typeface="仿宋" panose="02010609060101010101" pitchFamily="49" charset="-122"/>
              </a:rPr>
              <a:t>NoSQL</a:t>
            </a:r>
            <a:r>
              <a:rPr lang="zh-CN" altLang="en-US" sz="2000" dirty="0">
                <a:latin typeface="仿宋" panose="02010609060101010101" pitchFamily="49" charset="-122"/>
                <a:ea typeface="仿宋" panose="02010609060101010101" pitchFamily="49" charset="-122"/>
              </a:rPr>
              <a:t>数据存储</a:t>
            </a:r>
            <a:r>
              <a:rPr lang="en-US" altLang="zh-CN" sz="2000" dirty="0">
                <a:latin typeface="仿宋" panose="02010609060101010101" pitchFamily="49" charset="-122"/>
                <a:ea typeface="仿宋" panose="02010609060101010101" pitchFamily="49" charset="-122"/>
              </a:rPr>
              <a:t>HBase</a:t>
            </a:r>
            <a:r>
              <a:rPr lang="zh-CN" altLang="en-US" sz="2000" dirty="0">
                <a:latin typeface="仿宋" panose="02010609060101010101" pitchFamily="49" charset="-122"/>
                <a:ea typeface="仿宋" panose="02010609060101010101" pitchFamily="49" charset="-122"/>
              </a:rPr>
              <a:t>上提供</a:t>
            </a:r>
            <a:r>
              <a:rPr lang="en-US" altLang="zh-CN" sz="2000" dirty="0">
                <a:latin typeface="仿宋" panose="02010609060101010101" pitchFamily="49" charset="-122"/>
                <a:ea typeface="仿宋" panose="02010609060101010101" pitchFamily="49" charset="-122"/>
              </a:rPr>
              <a:t>SQL</a:t>
            </a:r>
            <a:r>
              <a:rPr lang="zh-CN" altLang="en-US" sz="2000" dirty="0">
                <a:latin typeface="仿宋" panose="02010609060101010101" pitchFamily="49" charset="-122"/>
                <a:ea typeface="仿宋" panose="02010609060101010101" pitchFamily="49" charset="-122"/>
              </a:rPr>
              <a:t>接口，有如下原因：</a:t>
            </a:r>
            <a:endParaRPr lang="en-US" altLang="zh-CN" sz="2000" dirty="0">
              <a:latin typeface="仿宋" panose="02010609060101010101" pitchFamily="49" charset="-122"/>
              <a:ea typeface="仿宋" panose="02010609060101010101" pitchFamily="49" charset="-122"/>
            </a:endParaRPr>
          </a:p>
          <a:p>
            <a:pPr eaLnBrk="1" hangingPunct="1">
              <a:spcBef>
                <a:spcPct val="0"/>
              </a:spcBef>
              <a:buFontTx/>
              <a:buNone/>
            </a:pPr>
            <a:endParaRPr lang="zh-CN" altLang="en-US" sz="2000" dirty="0">
              <a:latin typeface="仿宋" panose="02010609060101010101" pitchFamily="49" charset="-122"/>
              <a:ea typeface="仿宋" panose="02010609060101010101" pitchFamily="49" charset="-122"/>
            </a:endParaRPr>
          </a:p>
          <a:p>
            <a:pPr eaLnBrk="1" hangingPunct="1">
              <a:spcBef>
                <a:spcPct val="0"/>
              </a:spcBef>
              <a:buFontTx/>
              <a:buNone/>
            </a:pPr>
            <a:r>
              <a:rPr lang="en-US" altLang="zh-CN" sz="2000" dirty="0" smtClean="0">
                <a:latin typeface="仿宋" panose="02010609060101010101" pitchFamily="49" charset="-122"/>
                <a:ea typeface="仿宋" panose="02010609060101010101" pitchFamily="49" charset="-122"/>
              </a:rPr>
              <a:t>1</a:t>
            </a:r>
            <a:r>
              <a:rPr lang="en-US" altLang="zh-CN" sz="2000" dirty="0">
                <a:latin typeface="仿宋" panose="02010609060101010101" pitchFamily="49" charset="-122"/>
                <a:ea typeface="仿宋" panose="02010609060101010101" pitchFamily="49" charset="-122"/>
              </a:rPr>
              <a:t>.</a:t>
            </a:r>
            <a:r>
              <a:rPr lang="zh-CN" altLang="en-US" sz="2000" dirty="0">
                <a:latin typeface="仿宋" panose="02010609060101010101" pitchFamily="49" charset="-122"/>
                <a:ea typeface="仿宋" panose="02010609060101010101" pitchFamily="49" charset="-122"/>
              </a:rPr>
              <a:t>易使用。使用诸如</a:t>
            </a:r>
            <a:r>
              <a:rPr lang="en-US" altLang="zh-CN" sz="2000" dirty="0">
                <a:latin typeface="仿宋" panose="02010609060101010101" pitchFamily="49" charset="-122"/>
                <a:ea typeface="仿宋" panose="02010609060101010101" pitchFamily="49" charset="-122"/>
              </a:rPr>
              <a:t>SQL</a:t>
            </a:r>
            <a:r>
              <a:rPr lang="zh-CN" altLang="en-US" sz="2000" dirty="0">
                <a:latin typeface="仿宋" panose="02010609060101010101" pitchFamily="49" charset="-122"/>
                <a:ea typeface="仿宋" panose="02010609060101010101" pitchFamily="49" charset="-122"/>
              </a:rPr>
              <a:t>这样易于理解的语言，使人们能够更加轻松地使用</a:t>
            </a:r>
            <a:r>
              <a:rPr lang="en-US" altLang="zh-CN" sz="2000" dirty="0">
                <a:latin typeface="仿宋" panose="02010609060101010101" pitchFamily="49" charset="-122"/>
                <a:ea typeface="仿宋" panose="02010609060101010101" pitchFamily="49" charset="-122"/>
              </a:rPr>
              <a:t>HBase</a:t>
            </a:r>
            <a:r>
              <a:rPr lang="zh-CN" altLang="en-US" sz="2000" dirty="0">
                <a:latin typeface="仿宋" panose="02010609060101010101" pitchFamily="49" charset="-122"/>
                <a:ea typeface="仿宋" panose="02010609060101010101" pitchFamily="49" charset="-122"/>
              </a:rPr>
              <a:t>。</a:t>
            </a:r>
          </a:p>
          <a:p>
            <a:pPr eaLnBrk="1" hangingPunct="1">
              <a:spcBef>
                <a:spcPct val="0"/>
              </a:spcBef>
              <a:buFontTx/>
              <a:buNone/>
            </a:pPr>
            <a:r>
              <a:rPr lang="en-US" altLang="zh-CN" sz="2000" dirty="0" smtClean="0">
                <a:latin typeface="仿宋" panose="02010609060101010101" pitchFamily="49" charset="-122"/>
                <a:ea typeface="仿宋" panose="02010609060101010101" pitchFamily="49" charset="-122"/>
              </a:rPr>
              <a:t>2</a:t>
            </a:r>
            <a:r>
              <a:rPr lang="en-US" altLang="zh-CN" sz="2000" dirty="0">
                <a:latin typeface="仿宋" panose="02010609060101010101" pitchFamily="49" charset="-122"/>
                <a:ea typeface="仿宋" panose="02010609060101010101" pitchFamily="49" charset="-122"/>
              </a:rPr>
              <a:t>.</a:t>
            </a:r>
            <a:r>
              <a:rPr lang="zh-CN" altLang="en-US" sz="2000" dirty="0">
                <a:latin typeface="仿宋" panose="02010609060101010101" pitchFamily="49" charset="-122"/>
                <a:ea typeface="仿宋" panose="02010609060101010101" pitchFamily="49" charset="-122"/>
              </a:rPr>
              <a:t>减少编码。使用诸如</a:t>
            </a:r>
            <a:r>
              <a:rPr lang="en-US" altLang="zh-CN" sz="2000" dirty="0">
                <a:latin typeface="仿宋" panose="02010609060101010101" pitchFamily="49" charset="-122"/>
                <a:ea typeface="仿宋" panose="02010609060101010101" pitchFamily="49" charset="-122"/>
              </a:rPr>
              <a:t>SQL</a:t>
            </a:r>
            <a:r>
              <a:rPr lang="zh-CN" altLang="en-US" sz="2000" dirty="0">
                <a:latin typeface="仿宋" panose="02010609060101010101" pitchFamily="49" charset="-122"/>
                <a:ea typeface="仿宋" panose="02010609060101010101" pitchFamily="49" charset="-122"/>
              </a:rPr>
              <a:t>这样更高层次的语言来编写，减少了编写的代码量。　　</a:t>
            </a:r>
          </a:p>
        </p:txBody>
      </p:sp>
      <p:sp>
        <p:nvSpPr>
          <p:cNvPr id="51204" name="TextBox 4"/>
          <p:cNvSpPr txBox="1">
            <a:spLocks noChangeArrowheads="1"/>
          </p:cNvSpPr>
          <p:nvPr/>
        </p:nvSpPr>
        <p:spPr bwMode="auto">
          <a:xfrm>
            <a:off x="304800" y="3810000"/>
            <a:ext cx="8610600" cy="1477328"/>
          </a:xfrm>
          <a:prstGeom prst="rect">
            <a:avLst/>
          </a:prstGeom>
          <a:ln/>
          <a:extLst/>
        </p:spPr>
        <p:style>
          <a:lnRef idx="2">
            <a:schemeClr val="dk1"/>
          </a:lnRef>
          <a:fillRef idx="1">
            <a:schemeClr val="lt1"/>
          </a:fillRef>
          <a:effectRef idx="0">
            <a:schemeClr val="dk1"/>
          </a:effectRef>
          <a:fontRef idx="minor">
            <a:schemeClr val="dk1"/>
          </a:fontRef>
        </p:style>
        <p:txBody>
          <a:bodyPr wrap="squar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lnSpc>
                <a:spcPct val="150000"/>
              </a:lnSpc>
              <a:spcBef>
                <a:spcPct val="0"/>
              </a:spcBef>
              <a:buFontTx/>
              <a:buNone/>
            </a:pPr>
            <a:r>
              <a:rPr lang="zh-CN" altLang="en-US" sz="2000" dirty="0">
                <a:latin typeface="仿宋" panose="02010609060101010101" pitchFamily="49" charset="-122"/>
                <a:ea typeface="仿宋" panose="02010609060101010101" pitchFamily="49" charset="-122"/>
              </a:rPr>
              <a:t>方案：</a:t>
            </a:r>
            <a:endParaRPr lang="en-US" altLang="zh-CN" sz="2000" dirty="0">
              <a:latin typeface="仿宋" panose="02010609060101010101" pitchFamily="49" charset="-122"/>
              <a:ea typeface="仿宋" panose="02010609060101010101" pitchFamily="49" charset="-122"/>
            </a:endParaRPr>
          </a:p>
          <a:p>
            <a:pPr eaLnBrk="1" hangingPunct="1">
              <a:lnSpc>
                <a:spcPct val="150000"/>
              </a:lnSpc>
              <a:spcBef>
                <a:spcPct val="0"/>
              </a:spcBef>
              <a:buFontTx/>
              <a:buNone/>
            </a:pPr>
            <a:r>
              <a:rPr lang="en-US" altLang="zh-CN" sz="2000" dirty="0">
                <a:latin typeface="仿宋" panose="02010609060101010101" pitchFamily="49" charset="-122"/>
                <a:ea typeface="仿宋" panose="02010609060101010101" pitchFamily="49" charset="-122"/>
              </a:rPr>
              <a:t>1.Hive</a:t>
            </a:r>
            <a:r>
              <a:rPr lang="zh-CN" altLang="en-US" sz="2000" dirty="0">
                <a:latin typeface="仿宋" panose="02010609060101010101" pitchFamily="49" charset="-122"/>
                <a:ea typeface="仿宋" panose="02010609060101010101" pitchFamily="49" charset="-122"/>
              </a:rPr>
              <a:t>整合</a:t>
            </a:r>
            <a:r>
              <a:rPr lang="en-US" altLang="zh-CN" sz="2000" dirty="0">
                <a:latin typeface="仿宋" panose="02010609060101010101" pitchFamily="49" charset="-122"/>
                <a:ea typeface="仿宋" panose="02010609060101010101" pitchFamily="49" charset="-122"/>
              </a:rPr>
              <a:t>HBase</a:t>
            </a:r>
          </a:p>
          <a:p>
            <a:pPr eaLnBrk="1" hangingPunct="1">
              <a:lnSpc>
                <a:spcPct val="150000"/>
              </a:lnSpc>
              <a:spcBef>
                <a:spcPct val="0"/>
              </a:spcBef>
              <a:buFontTx/>
              <a:buNone/>
            </a:pPr>
            <a:r>
              <a:rPr lang="en-US" altLang="zh-CN" sz="2000" dirty="0">
                <a:latin typeface="仿宋" panose="02010609060101010101" pitchFamily="49" charset="-122"/>
                <a:ea typeface="仿宋" panose="02010609060101010101" pitchFamily="49" charset="-122"/>
              </a:rPr>
              <a:t>2.Phoenix</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2"/>
          <p:cNvSpPr>
            <a:spLocks noGrp="1" noChangeArrowheads="1"/>
          </p:cNvSpPr>
          <p:nvPr>
            <p:ph type="title" idx="10"/>
          </p:nvPr>
        </p:nvSpPr>
        <p:spPr/>
        <p:txBody>
          <a:bodyPr/>
          <a:lstStyle/>
          <a:p>
            <a:r>
              <a:rPr lang="en-US" altLang="zh-CN" dirty="0" smtClean="0"/>
              <a:t>4.6.3 </a:t>
            </a:r>
            <a:r>
              <a:rPr lang="zh-CN" altLang="en-US" dirty="0" smtClean="0"/>
              <a:t>在</a:t>
            </a:r>
            <a:r>
              <a:rPr lang="en-US" altLang="zh-CN" dirty="0" smtClean="0"/>
              <a:t>HBase</a:t>
            </a:r>
            <a:r>
              <a:rPr lang="zh-CN" altLang="en-US" dirty="0" smtClean="0"/>
              <a:t>之上构建</a:t>
            </a:r>
            <a:r>
              <a:rPr lang="en-US" altLang="zh-CN" dirty="0" smtClean="0"/>
              <a:t>SQL</a:t>
            </a:r>
            <a:r>
              <a:rPr lang="zh-CN" altLang="en-US" dirty="0" smtClean="0"/>
              <a:t>引擎</a:t>
            </a:r>
          </a:p>
        </p:txBody>
      </p:sp>
      <p:sp>
        <p:nvSpPr>
          <p:cNvPr id="52227" name="矩形 3"/>
          <p:cNvSpPr>
            <a:spLocks noChangeArrowheads="1"/>
          </p:cNvSpPr>
          <p:nvPr/>
        </p:nvSpPr>
        <p:spPr bwMode="auto">
          <a:xfrm>
            <a:off x="304800" y="1600200"/>
            <a:ext cx="8686800" cy="2585323"/>
          </a:xfrm>
          <a:prstGeom prst="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1800" b="1" dirty="0" smtClean="0">
                <a:latin typeface="仿宋" panose="02010609060101010101" pitchFamily="49" charset="-122"/>
                <a:ea typeface="仿宋" panose="02010609060101010101" pitchFamily="49" charset="-122"/>
              </a:rPr>
              <a:t>1.Hive</a:t>
            </a:r>
            <a:r>
              <a:rPr lang="zh-CN" altLang="en-US" sz="1800" b="1" dirty="0">
                <a:latin typeface="仿宋" panose="02010609060101010101" pitchFamily="49" charset="-122"/>
                <a:ea typeface="仿宋" panose="02010609060101010101" pitchFamily="49" charset="-122"/>
              </a:rPr>
              <a:t>整合</a:t>
            </a:r>
            <a:r>
              <a:rPr lang="en-US" altLang="zh-CN" sz="1800" b="1" dirty="0">
                <a:latin typeface="仿宋" panose="02010609060101010101" pitchFamily="49" charset="-122"/>
                <a:ea typeface="仿宋" panose="02010609060101010101" pitchFamily="49" charset="-122"/>
              </a:rPr>
              <a:t>HBase</a:t>
            </a:r>
          </a:p>
          <a:p>
            <a:pPr eaLnBrk="1" hangingPunct="1">
              <a:spcBef>
                <a:spcPct val="0"/>
              </a:spcBef>
              <a:buFontTx/>
              <a:buNone/>
            </a:pPr>
            <a:r>
              <a:rPr lang="zh-CN" altLang="en-US" sz="1800" dirty="0">
                <a:latin typeface="仿宋" panose="02010609060101010101" pitchFamily="49" charset="-122"/>
                <a:ea typeface="仿宋" panose="02010609060101010101" pitchFamily="49" charset="-122"/>
              </a:rPr>
              <a:t>　　</a:t>
            </a:r>
            <a:r>
              <a:rPr lang="en-US" altLang="zh-CN" sz="1800" dirty="0">
                <a:latin typeface="仿宋" panose="02010609060101010101" pitchFamily="49" charset="-122"/>
                <a:ea typeface="仿宋" panose="02010609060101010101" pitchFamily="49" charset="-122"/>
              </a:rPr>
              <a:t>Hive</a:t>
            </a:r>
            <a:r>
              <a:rPr lang="zh-CN" altLang="en-US" sz="1800" dirty="0">
                <a:latin typeface="仿宋" panose="02010609060101010101" pitchFamily="49" charset="-122"/>
                <a:ea typeface="仿宋" panose="02010609060101010101" pitchFamily="49" charset="-122"/>
              </a:rPr>
              <a:t>与</a:t>
            </a:r>
            <a:r>
              <a:rPr lang="en-US" altLang="zh-CN" sz="1800" dirty="0">
                <a:latin typeface="仿宋" panose="02010609060101010101" pitchFamily="49" charset="-122"/>
                <a:ea typeface="仿宋" panose="02010609060101010101" pitchFamily="49" charset="-122"/>
              </a:rPr>
              <a:t>HBase</a:t>
            </a:r>
            <a:r>
              <a:rPr lang="zh-CN" altLang="en-US" sz="1800" dirty="0">
                <a:latin typeface="仿宋" panose="02010609060101010101" pitchFamily="49" charset="-122"/>
                <a:ea typeface="仿宋" panose="02010609060101010101" pitchFamily="49" charset="-122"/>
              </a:rPr>
              <a:t>的整合功能从</a:t>
            </a:r>
            <a:r>
              <a:rPr lang="en-US" altLang="zh-CN" sz="1800" dirty="0">
                <a:latin typeface="仿宋" panose="02010609060101010101" pitchFamily="49" charset="-122"/>
                <a:ea typeface="仿宋" panose="02010609060101010101" pitchFamily="49" charset="-122"/>
              </a:rPr>
              <a:t>Hive0.6.0</a:t>
            </a:r>
            <a:r>
              <a:rPr lang="zh-CN" altLang="en-US" sz="1800" dirty="0">
                <a:latin typeface="仿宋" panose="02010609060101010101" pitchFamily="49" charset="-122"/>
                <a:ea typeface="仿宋" panose="02010609060101010101" pitchFamily="49" charset="-122"/>
              </a:rPr>
              <a:t>版本已经开始出现，利用两者对外的</a:t>
            </a:r>
            <a:r>
              <a:rPr lang="en-US" altLang="zh-CN" sz="1800" dirty="0">
                <a:latin typeface="仿宋" panose="02010609060101010101" pitchFamily="49" charset="-122"/>
                <a:ea typeface="仿宋" panose="02010609060101010101" pitchFamily="49" charset="-122"/>
              </a:rPr>
              <a:t>API</a:t>
            </a:r>
            <a:r>
              <a:rPr lang="zh-CN" altLang="en-US" sz="1800" dirty="0">
                <a:latin typeface="仿宋" panose="02010609060101010101" pitchFamily="49" charset="-122"/>
                <a:ea typeface="仿宋" panose="02010609060101010101" pitchFamily="49" charset="-122"/>
              </a:rPr>
              <a:t>接口互相通信，通信主要依靠</a:t>
            </a:r>
            <a:r>
              <a:rPr lang="en-US" altLang="zh-CN" sz="1800" dirty="0">
                <a:latin typeface="仿宋" panose="02010609060101010101" pitchFamily="49" charset="-122"/>
                <a:ea typeface="仿宋" panose="02010609060101010101" pitchFamily="49" charset="-122"/>
              </a:rPr>
              <a:t>hive_hbase-handler.jar</a:t>
            </a:r>
            <a:r>
              <a:rPr lang="zh-CN" altLang="en-US" sz="1800" dirty="0">
                <a:latin typeface="仿宋" panose="02010609060101010101" pitchFamily="49" charset="-122"/>
                <a:ea typeface="仿宋" panose="02010609060101010101" pitchFamily="49" charset="-122"/>
              </a:rPr>
              <a:t>工具包</a:t>
            </a:r>
            <a:r>
              <a:rPr lang="en-US" altLang="zh-CN" sz="1800" dirty="0">
                <a:latin typeface="仿宋" panose="02010609060101010101" pitchFamily="49" charset="-122"/>
                <a:ea typeface="仿宋" panose="02010609060101010101" pitchFamily="49" charset="-122"/>
              </a:rPr>
              <a:t>(Hive Storage Handlers)</a:t>
            </a:r>
            <a:r>
              <a:rPr lang="zh-CN" altLang="en-US" sz="1800" dirty="0">
                <a:latin typeface="仿宋" panose="02010609060101010101" pitchFamily="49" charset="-122"/>
                <a:ea typeface="仿宋" panose="02010609060101010101" pitchFamily="49" charset="-122"/>
              </a:rPr>
              <a:t>。由于</a:t>
            </a:r>
            <a:r>
              <a:rPr lang="en-US" altLang="zh-CN" sz="1800" dirty="0">
                <a:latin typeface="仿宋" panose="02010609060101010101" pitchFamily="49" charset="-122"/>
                <a:ea typeface="仿宋" panose="02010609060101010101" pitchFamily="49" charset="-122"/>
              </a:rPr>
              <a:t>HBase</a:t>
            </a:r>
            <a:r>
              <a:rPr lang="zh-CN" altLang="en-US" sz="1800" dirty="0">
                <a:latin typeface="仿宋" panose="02010609060101010101" pitchFamily="49" charset="-122"/>
                <a:ea typeface="仿宋" panose="02010609060101010101" pitchFamily="49" charset="-122"/>
              </a:rPr>
              <a:t>有一次比较大的版本变动，所以并不是每个版本的</a:t>
            </a:r>
            <a:r>
              <a:rPr lang="en-US" altLang="zh-CN" sz="1800" dirty="0">
                <a:latin typeface="仿宋" panose="02010609060101010101" pitchFamily="49" charset="-122"/>
                <a:ea typeface="仿宋" panose="02010609060101010101" pitchFamily="49" charset="-122"/>
              </a:rPr>
              <a:t>Hive</a:t>
            </a:r>
            <a:r>
              <a:rPr lang="zh-CN" altLang="en-US" sz="1800" dirty="0">
                <a:latin typeface="仿宋" panose="02010609060101010101" pitchFamily="49" charset="-122"/>
                <a:ea typeface="仿宋" panose="02010609060101010101" pitchFamily="49" charset="-122"/>
              </a:rPr>
              <a:t>都能和现有的</a:t>
            </a:r>
            <a:r>
              <a:rPr lang="en-US" altLang="zh-CN" sz="1800" dirty="0">
                <a:latin typeface="仿宋" panose="02010609060101010101" pitchFamily="49" charset="-122"/>
                <a:ea typeface="仿宋" panose="02010609060101010101" pitchFamily="49" charset="-122"/>
              </a:rPr>
              <a:t>HBase</a:t>
            </a:r>
            <a:r>
              <a:rPr lang="zh-CN" altLang="en-US" sz="1800" dirty="0">
                <a:latin typeface="仿宋" panose="02010609060101010101" pitchFamily="49" charset="-122"/>
                <a:ea typeface="仿宋" panose="02010609060101010101" pitchFamily="49" charset="-122"/>
              </a:rPr>
              <a:t>版本进行整合，所以在使用过程中特别注意的就是两者版本的一致性。</a:t>
            </a:r>
          </a:p>
          <a:p>
            <a:pPr eaLnBrk="1" hangingPunct="1">
              <a:spcBef>
                <a:spcPct val="0"/>
              </a:spcBef>
              <a:buFontTx/>
              <a:buNone/>
            </a:pPr>
            <a:endParaRPr lang="zh-CN" altLang="en-US" sz="1800" dirty="0">
              <a:latin typeface="仿宋" panose="02010609060101010101" pitchFamily="49" charset="-122"/>
              <a:ea typeface="仿宋" panose="02010609060101010101" pitchFamily="49" charset="-122"/>
            </a:endParaRPr>
          </a:p>
          <a:p>
            <a:pPr eaLnBrk="1" hangingPunct="1">
              <a:spcBef>
                <a:spcPct val="0"/>
              </a:spcBef>
              <a:buFontTx/>
              <a:buNone/>
            </a:pPr>
            <a:r>
              <a:rPr lang="en-US" altLang="zh-CN" sz="1800" b="1" dirty="0" smtClean="0">
                <a:latin typeface="仿宋" panose="02010609060101010101" pitchFamily="49" charset="-122"/>
                <a:ea typeface="仿宋" panose="02010609060101010101" pitchFamily="49" charset="-122"/>
              </a:rPr>
              <a:t>2.Phoenix</a:t>
            </a:r>
            <a:endParaRPr lang="en-US" altLang="zh-CN" sz="1800" dirty="0">
              <a:latin typeface="仿宋" panose="02010609060101010101" pitchFamily="49" charset="-122"/>
              <a:ea typeface="仿宋" panose="02010609060101010101" pitchFamily="49" charset="-122"/>
            </a:endParaRPr>
          </a:p>
          <a:p>
            <a:pPr eaLnBrk="1" hangingPunct="1">
              <a:spcBef>
                <a:spcPct val="0"/>
              </a:spcBef>
              <a:buFontTx/>
              <a:buNone/>
            </a:pPr>
            <a:r>
              <a:rPr lang="zh-CN" altLang="en-US" sz="1800" dirty="0">
                <a:latin typeface="仿宋" panose="02010609060101010101" pitchFamily="49" charset="-122"/>
                <a:ea typeface="仿宋" panose="02010609060101010101" pitchFamily="49" charset="-122"/>
              </a:rPr>
              <a:t>　　</a:t>
            </a:r>
            <a:r>
              <a:rPr lang="en-US" altLang="zh-CN" sz="1800" dirty="0">
                <a:latin typeface="仿宋" panose="02010609060101010101" pitchFamily="49" charset="-122"/>
                <a:ea typeface="仿宋" panose="02010609060101010101" pitchFamily="49" charset="-122"/>
              </a:rPr>
              <a:t>Phoenix</a:t>
            </a:r>
            <a:r>
              <a:rPr lang="zh-CN" altLang="en-US" sz="1800" dirty="0">
                <a:latin typeface="仿宋" panose="02010609060101010101" pitchFamily="49" charset="-122"/>
                <a:ea typeface="仿宋" panose="02010609060101010101" pitchFamily="49" charset="-122"/>
              </a:rPr>
              <a:t>由</a:t>
            </a:r>
            <a:r>
              <a:rPr lang="en-US" altLang="zh-CN" sz="1800" dirty="0">
                <a:latin typeface="仿宋" panose="02010609060101010101" pitchFamily="49" charset="-122"/>
                <a:ea typeface="仿宋" panose="02010609060101010101" pitchFamily="49" charset="-122"/>
              </a:rPr>
              <a:t>Salesforce.com</a:t>
            </a:r>
            <a:r>
              <a:rPr lang="zh-CN" altLang="en-US" sz="1800" dirty="0">
                <a:latin typeface="仿宋" panose="02010609060101010101" pitchFamily="49" charset="-122"/>
                <a:ea typeface="仿宋" panose="02010609060101010101" pitchFamily="49" charset="-122"/>
              </a:rPr>
              <a:t>开源，是构建在</a:t>
            </a:r>
            <a:r>
              <a:rPr lang="en-US" altLang="zh-CN" sz="1800" dirty="0">
                <a:latin typeface="仿宋" panose="02010609060101010101" pitchFamily="49" charset="-122"/>
                <a:ea typeface="仿宋" panose="02010609060101010101" pitchFamily="49" charset="-122"/>
              </a:rPr>
              <a:t>Apache HBase</a:t>
            </a:r>
            <a:r>
              <a:rPr lang="zh-CN" altLang="en-US" sz="1800" dirty="0">
                <a:latin typeface="仿宋" panose="02010609060101010101" pitchFamily="49" charset="-122"/>
                <a:ea typeface="仿宋" panose="02010609060101010101" pitchFamily="49" charset="-122"/>
              </a:rPr>
              <a:t>之上的一个</a:t>
            </a:r>
            <a:r>
              <a:rPr lang="en-US" altLang="zh-CN" sz="1800" dirty="0">
                <a:latin typeface="仿宋" panose="02010609060101010101" pitchFamily="49" charset="-122"/>
                <a:ea typeface="仿宋" panose="02010609060101010101" pitchFamily="49" charset="-122"/>
              </a:rPr>
              <a:t>SQL</a:t>
            </a:r>
            <a:r>
              <a:rPr lang="zh-CN" altLang="en-US" sz="1800" dirty="0">
                <a:latin typeface="仿宋" panose="02010609060101010101" pitchFamily="49" charset="-122"/>
                <a:ea typeface="仿宋" panose="02010609060101010101" pitchFamily="49" charset="-122"/>
              </a:rPr>
              <a:t>中间层，可以让开发者在</a:t>
            </a:r>
            <a:r>
              <a:rPr lang="en-US" altLang="zh-CN" sz="1800" dirty="0">
                <a:latin typeface="仿宋" panose="02010609060101010101" pitchFamily="49" charset="-122"/>
                <a:ea typeface="仿宋" panose="02010609060101010101" pitchFamily="49" charset="-122"/>
              </a:rPr>
              <a:t>HBase</a:t>
            </a:r>
            <a:r>
              <a:rPr lang="zh-CN" altLang="en-US" sz="1800" dirty="0">
                <a:latin typeface="仿宋" panose="02010609060101010101" pitchFamily="49" charset="-122"/>
                <a:ea typeface="仿宋" panose="02010609060101010101" pitchFamily="49" charset="-122"/>
              </a:rPr>
              <a:t>上执行</a:t>
            </a:r>
            <a:r>
              <a:rPr lang="en-US" altLang="zh-CN" sz="1800" dirty="0">
                <a:latin typeface="仿宋" panose="02010609060101010101" pitchFamily="49" charset="-122"/>
                <a:ea typeface="仿宋" panose="02010609060101010101" pitchFamily="49" charset="-122"/>
              </a:rPr>
              <a:t>SQL</a:t>
            </a:r>
            <a:r>
              <a:rPr lang="zh-CN" altLang="en-US" sz="1800" dirty="0">
                <a:latin typeface="仿宋" panose="02010609060101010101" pitchFamily="49" charset="-122"/>
                <a:ea typeface="仿宋" panose="02010609060101010101" pitchFamily="49" charset="-122"/>
              </a:rPr>
              <a:t>查询。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2"/>
          <p:cNvSpPr>
            <a:spLocks noGrp="1" noChangeArrowheads="1"/>
          </p:cNvSpPr>
          <p:nvPr>
            <p:ph type="title" idx="10"/>
          </p:nvPr>
        </p:nvSpPr>
        <p:spPr/>
        <p:txBody>
          <a:bodyPr/>
          <a:lstStyle/>
          <a:p>
            <a:r>
              <a:rPr lang="en-US" altLang="zh-CN" dirty="0" smtClean="0"/>
              <a:t>4.6.4 </a:t>
            </a:r>
            <a:r>
              <a:rPr lang="zh-CN" altLang="en-US" dirty="0" smtClean="0"/>
              <a:t>构建</a:t>
            </a:r>
            <a:r>
              <a:rPr lang="en-US" altLang="zh-CN" dirty="0" smtClean="0"/>
              <a:t>HBase</a:t>
            </a:r>
            <a:r>
              <a:rPr lang="zh-CN" altLang="en-US" dirty="0" smtClean="0"/>
              <a:t>二级索引</a:t>
            </a:r>
          </a:p>
        </p:txBody>
      </p:sp>
      <p:sp>
        <p:nvSpPr>
          <p:cNvPr id="53251" name="TextBox 3"/>
          <p:cNvSpPr txBox="1">
            <a:spLocks noChangeArrowheads="1"/>
          </p:cNvSpPr>
          <p:nvPr/>
        </p:nvSpPr>
        <p:spPr bwMode="auto">
          <a:xfrm>
            <a:off x="304800" y="1295400"/>
            <a:ext cx="8305800" cy="1938338"/>
          </a:xfrm>
          <a:prstGeom prst="rect">
            <a:avLst/>
          </a:prstGeom>
          <a:ln/>
          <a:extLst/>
        </p:spPr>
        <p:style>
          <a:lnRef idx="2">
            <a:schemeClr val="dk1"/>
          </a:lnRef>
          <a:fillRef idx="1">
            <a:schemeClr val="lt1"/>
          </a:fillRef>
          <a:effectRef idx="0">
            <a:schemeClr val="dk1"/>
          </a:effectRef>
          <a:fontRef idx="minor">
            <a:schemeClr val="dk1"/>
          </a:fontRef>
        </p:style>
        <p:txBody>
          <a:bodyPr wrap="squar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400" dirty="0">
                <a:latin typeface="仿宋" panose="02010609060101010101" pitchFamily="49" charset="-122"/>
                <a:ea typeface="仿宋" panose="02010609060101010101" pitchFamily="49" charset="-122"/>
              </a:rPr>
              <a:t>HBase</a:t>
            </a:r>
            <a:r>
              <a:rPr lang="zh-CN" altLang="en-US" sz="2400" dirty="0">
                <a:latin typeface="仿宋" panose="02010609060101010101" pitchFamily="49" charset="-122"/>
                <a:ea typeface="仿宋" panose="02010609060101010101" pitchFamily="49" charset="-122"/>
              </a:rPr>
              <a:t>只有一个针对行健的</a:t>
            </a:r>
            <a:r>
              <a:rPr lang="zh-CN" altLang="en-US" sz="2400" dirty="0" smtClean="0">
                <a:latin typeface="仿宋" panose="02010609060101010101" pitchFamily="49" charset="-122"/>
                <a:ea typeface="仿宋" panose="02010609060101010101" pitchFamily="49" charset="-122"/>
              </a:rPr>
              <a:t>索引</a:t>
            </a:r>
            <a:r>
              <a:rPr lang="zh-CN" altLang="en-US" sz="2400" dirty="0">
                <a:latin typeface="仿宋" panose="02010609060101010101" pitchFamily="49" charset="-122"/>
                <a:ea typeface="仿宋" panose="02010609060101010101" pitchFamily="49" charset="-122"/>
              </a:rPr>
              <a:t>。</a:t>
            </a:r>
            <a:r>
              <a:rPr lang="zh-CN" altLang="en-US" sz="2400" dirty="0" smtClean="0">
                <a:latin typeface="仿宋" panose="02010609060101010101" pitchFamily="49" charset="-122"/>
                <a:ea typeface="仿宋" panose="02010609060101010101" pitchFamily="49" charset="-122"/>
              </a:rPr>
              <a:t>访问</a:t>
            </a:r>
            <a:r>
              <a:rPr lang="en-US" altLang="zh-CN" sz="2400" dirty="0">
                <a:latin typeface="仿宋" panose="02010609060101010101" pitchFamily="49" charset="-122"/>
                <a:ea typeface="仿宋" panose="02010609060101010101" pitchFamily="49" charset="-122"/>
              </a:rPr>
              <a:t>HBase</a:t>
            </a:r>
            <a:r>
              <a:rPr lang="zh-CN" altLang="en-US" sz="2400" dirty="0">
                <a:latin typeface="仿宋" panose="02010609060101010101" pitchFamily="49" charset="-122"/>
                <a:ea typeface="仿宋" panose="02010609060101010101" pitchFamily="49" charset="-122"/>
              </a:rPr>
              <a:t>表中的行，只有三种方式：</a:t>
            </a:r>
            <a:endParaRPr lang="en-US" altLang="zh-CN" sz="2400" dirty="0">
              <a:latin typeface="仿宋" panose="02010609060101010101" pitchFamily="49" charset="-122"/>
              <a:ea typeface="仿宋" panose="02010609060101010101" pitchFamily="49" charset="-122"/>
            </a:endParaRPr>
          </a:p>
          <a:p>
            <a:pPr eaLnBrk="1" hangingPunct="1">
              <a:spcBef>
                <a:spcPct val="0"/>
              </a:spcBef>
            </a:pPr>
            <a:r>
              <a:rPr lang="zh-CN" altLang="en-US" sz="2400" dirty="0">
                <a:latin typeface="仿宋" panose="02010609060101010101" pitchFamily="49" charset="-122"/>
                <a:ea typeface="仿宋" panose="02010609060101010101" pitchFamily="49" charset="-122"/>
              </a:rPr>
              <a:t>通过单个行健访问</a:t>
            </a:r>
            <a:endParaRPr lang="en-US" altLang="zh-CN" sz="2400" dirty="0">
              <a:latin typeface="仿宋" panose="02010609060101010101" pitchFamily="49" charset="-122"/>
              <a:ea typeface="仿宋" panose="02010609060101010101" pitchFamily="49" charset="-122"/>
            </a:endParaRPr>
          </a:p>
          <a:p>
            <a:pPr eaLnBrk="1" hangingPunct="1">
              <a:spcBef>
                <a:spcPct val="0"/>
              </a:spcBef>
            </a:pPr>
            <a:r>
              <a:rPr lang="zh-CN" altLang="en-US" sz="2400" dirty="0">
                <a:latin typeface="仿宋" panose="02010609060101010101" pitchFamily="49" charset="-122"/>
                <a:ea typeface="仿宋" panose="02010609060101010101" pitchFamily="49" charset="-122"/>
              </a:rPr>
              <a:t>通过一个行健的区间来访问</a:t>
            </a:r>
            <a:endParaRPr lang="en-US" altLang="zh-CN" sz="2400" dirty="0">
              <a:latin typeface="仿宋" panose="02010609060101010101" pitchFamily="49" charset="-122"/>
              <a:ea typeface="仿宋" panose="02010609060101010101" pitchFamily="49" charset="-122"/>
            </a:endParaRPr>
          </a:p>
          <a:p>
            <a:pPr eaLnBrk="1" hangingPunct="1">
              <a:spcBef>
                <a:spcPct val="0"/>
              </a:spcBef>
            </a:pPr>
            <a:r>
              <a:rPr lang="zh-CN" altLang="en-US" sz="2400" dirty="0">
                <a:latin typeface="仿宋" panose="02010609060101010101" pitchFamily="49" charset="-122"/>
                <a:ea typeface="仿宋" panose="02010609060101010101" pitchFamily="49" charset="-122"/>
              </a:rPr>
              <a:t>全表扫描</a:t>
            </a:r>
          </a:p>
        </p:txBody>
      </p:sp>
      <p:sp>
        <p:nvSpPr>
          <p:cNvPr id="53252" name="TextBox 4"/>
          <p:cNvSpPr txBox="1">
            <a:spLocks noChangeArrowheads="1"/>
          </p:cNvSpPr>
          <p:nvPr/>
        </p:nvSpPr>
        <p:spPr bwMode="auto">
          <a:xfrm>
            <a:off x="342900" y="3395663"/>
            <a:ext cx="8229600" cy="1570037"/>
          </a:xfrm>
          <a:prstGeom prst="rect">
            <a:avLst/>
          </a:prstGeom>
          <a:ln/>
          <a:extLst/>
        </p:spPr>
        <p:style>
          <a:lnRef idx="2">
            <a:schemeClr val="dk1"/>
          </a:lnRef>
          <a:fillRef idx="1">
            <a:schemeClr val="lt1"/>
          </a:fillRef>
          <a:effectRef idx="0">
            <a:schemeClr val="dk1"/>
          </a:effectRef>
          <a:fontRef idx="minor">
            <a:schemeClr val="dk1"/>
          </a:fontRef>
        </p:style>
        <p:txBody>
          <a:bodyPr wrap="squar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2400" dirty="0">
                <a:latin typeface="仿宋" panose="02010609060101010101" pitchFamily="49" charset="-122"/>
                <a:ea typeface="仿宋" panose="02010609060101010101" pitchFamily="49" charset="-122"/>
              </a:rPr>
              <a:t>使用其他产品为</a:t>
            </a:r>
            <a:r>
              <a:rPr lang="en-US" altLang="zh-CN" sz="2400" dirty="0">
                <a:latin typeface="仿宋" panose="02010609060101010101" pitchFamily="49" charset="-122"/>
                <a:ea typeface="仿宋" panose="02010609060101010101" pitchFamily="49" charset="-122"/>
              </a:rPr>
              <a:t>HBase</a:t>
            </a:r>
            <a:r>
              <a:rPr lang="zh-CN" altLang="en-US" sz="2400" dirty="0">
                <a:latin typeface="仿宋" panose="02010609060101010101" pitchFamily="49" charset="-122"/>
                <a:ea typeface="仿宋" panose="02010609060101010101" pitchFamily="49" charset="-122"/>
              </a:rPr>
              <a:t>行健提供索引功能：</a:t>
            </a:r>
            <a:endParaRPr lang="en-US" altLang="zh-CN" sz="2400" dirty="0">
              <a:latin typeface="仿宋" panose="02010609060101010101" pitchFamily="49" charset="-122"/>
              <a:ea typeface="仿宋" panose="02010609060101010101" pitchFamily="49" charset="-122"/>
            </a:endParaRPr>
          </a:p>
          <a:p>
            <a:pPr eaLnBrk="1" hangingPunct="1">
              <a:spcBef>
                <a:spcPct val="0"/>
              </a:spcBef>
            </a:pPr>
            <a:r>
              <a:rPr lang="en-US" altLang="zh-CN" sz="2400" dirty="0">
                <a:latin typeface="仿宋" panose="02010609060101010101" pitchFamily="49" charset="-122"/>
                <a:ea typeface="仿宋" panose="02010609060101010101" pitchFamily="49" charset="-122"/>
              </a:rPr>
              <a:t>Hindex</a:t>
            </a:r>
            <a:r>
              <a:rPr lang="zh-CN" altLang="en-US" sz="2400" dirty="0">
                <a:latin typeface="仿宋" panose="02010609060101010101" pitchFamily="49" charset="-122"/>
                <a:ea typeface="仿宋" panose="02010609060101010101" pitchFamily="49" charset="-122"/>
              </a:rPr>
              <a:t>二级索引</a:t>
            </a:r>
            <a:endParaRPr lang="en-US" altLang="zh-CN" sz="2400" dirty="0">
              <a:latin typeface="仿宋" panose="02010609060101010101" pitchFamily="49" charset="-122"/>
              <a:ea typeface="仿宋" panose="02010609060101010101" pitchFamily="49" charset="-122"/>
            </a:endParaRPr>
          </a:p>
          <a:p>
            <a:pPr eaLnBrk="1" hangingPunct="1">
              <a:spcBef>
                <a:spcPct val="0"/>
              </a:spcBef>
            </a:pPr>
            <a:r>
              <a:rPr lang="en-US" altLang="zh-CN" sz="2400" dirty="0">
                <a:latin typeface="仿宋" panose="02010609060101010101" pitchFamily="49" charset="-122"/>
                <a:ea typeface="仿宋" panose="02010609060101010101" pitchFamily="49" charset="-122"/>
              </a:rPr>
              <a:t>HBase+Redis</a:t>
            </a:r>
          </a:p>
          <a:p>
            <a:pPr eaLnBrk="1" hangingPunct="1">
              <a:spcBef>
                <a:spcPct val="0"/>
              </a:spcBef>
            </a:pPr>
            <a:r>
              <a:rPr lang="en-US" altLang="zh-CN" sz="2400" dirty="0">
                <a:latin typeface="仿宋" panose="02010609060101010101" pitchFamily="49" charset="-122"/>
                <a:ea typeface="仿宋" panose="02010609060101010101" pitchFamily="49" charset="-122"/>
              </a:rPr>
              <a:t>HBase+solr</a:t>
            </a:r>
          </a:p>
        </p:txBody>
      </p:sp>
      <p:sp>
        <p:nvSpPr>
          <p:cNvPr id="53253" name="TextBox 4"/>
          <p:cNvSpPr txBox="1">
            <a:spLocks noChangeArrowheads="1"/>
          </p:cNvSpPr>
          <p:nvPr/>
        </p:nvSpPr>
        <p:spPr bwMode="auto">
          <a:xfrm>
            <a:off x="305219" y="5334000"/>
            <a:ext cx="776526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2400" dirty="0">
                <a:latin typeface="仿宋" panose="02010609060101010101" pitchFamily="49" charset="-122"/>
                <a:ea typeface="仿宋" panose="02010609060101010101" pitchFamily="49" charset="-122"/>
              </a:rPr>
              <a:t>原理：采用</a:t>
            </a:r>
            <a:r>
              <a:rPr lang="en-US" altLang="zh-CN" sz="2400" dirty="0">
                <a:latin typeface="仿宋" panose="02010609060101010101" pitchFamily="49" charset="-122"/>
                <a:ea typeface="仿宋" panose="02010609060101010101" pitchFamily="49" charset="-122"/>
              </a:rPr>
              <a:t>HBase0.92</a:t>
            </a:r>
            <a:r>
              <a:rPr lang="zh-CN" altLang="en-US" sz="2400" dirty="0">
                <a:latin typeface="仿宋" panose="02010609060101010101" pitchFamily="49" charset="-122"/>
                <a:ea typeface="仿宋" panose="02010609060101010101" pitchFamily="49" charset="-122"/>
              </a:rPr>
              <a:t>版本之后引入的</a:t>
            </a:r>
            <a:r>
              <a:rPr lang="en-US" altLang="zh-CN" sz="2400" dirty="0">
                <a:latin typeface="仿宋" panose="02010609060101010101" pitchFamily="49" charset="-122"/>
                <a:ea typeface="仿宋" panose="02010609060101010101" pitchFamily="49" charset="-122"/>
              </a:rPr>
              <a:t>Coprocessor</a:t>
            </a:r>
            <a:r>
              <a:rPr lang="zh-CN" altLang="en-US" sz="2400" dirty="0">
                <a:latin typeface="仿宋" panose="02010609060101010101" pitchFamily="49" charset="-122"/>
                <a:ea typeface="仿宋" panose="02010609060101010101" pitchFamily="49" charset="-122"/>
              </a:rPr>
              <a:t>特性</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2"/>
          <p:cNvSpPr>
            <a:spLocks noGrp="1" noChangeArrowheads="1"/>
          </p:cNvSpPr>
          <p:nvPr>
            <p:ph type="title" idx="10"/>
          </p:nvPr>
        </p:nvSpPr>
        <p:spPr/>
        <p:txBody>
          <a:bodyPr/>
          <a:lstStyle/>
          <a:p>
            <a:r>
              <a:rPr lang="en-US" altLang="zh-CN" dirty="0" smtClean="0"/>
              <a:t>4.6.4 </a:t>
            </a:r>
            <a:r>
              <a:rPr lang="zh-CN" altLang="en-US" dirty="0" smtClean="0"/>
              <a:t>构建</a:t>
            </a:r>
            <a:r>
              <a:rPr lang="en-US" altLang="zh-CN" dirty="0" smtClean="0"/>
              <a:t>HBase</a:t>
            </a:r>
            <a:r>
              <a:rPr lang="zh-CN" altLang="en-US" dirty="0" smtClean="0"/>
              <a:t>二级索引</a:t>
            </a:r>
          </a:p>
        </p:txBody>
      </p:sp>
      <p:sp>
        <p:nvSpPr>
          <p:cNvPr id="54275" name="矩形 3"/>
          <p:cNvSpPr>
            <a:spLocks noChangeArrowheads="1"/>
          </p:cNvSpPr>
          <p:nvPr/>
        </p:nvSpPr>
        <p:spPr bwMode="auto">
          <a:xfrm>
            <a:off x="330200" y="1295400"/>
            <a:ext cx="8585200" cy="1323439"/>
          </a:xfrm>
          <a:prstGeom prst="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pPr>
            <a:r>
              <a:rPr lang="en-US" altLang="zh-CN" sz="2000" dirty="0">
                <a:latin typeface="仿宋" panose="02010609060101010101" pitchFamily="49" charset="-122"/>
                <a:ea typeface="仿宋" panose="02010609060101010101" pitchFamily="49" charset="-122"/>
              </a:rPr>
              <a:t>Coprocessor</a:t>
            </a:r>
            <a:r>
              <a:rPr lang="zh-CN" altLang="en-US" sz="2000" dirty="0">
                <a:latin typeface="仿宋" panose="02010609060101010101" pitchFamily="49" charset="-122"/>
                <a:ea typeface="仿宋" panose="02010609060101010101" pitchFamily="49" charset="-122"/>
              </a:rPr>
              <a:t>提供了两个实现：</a:t>
            </a:r>
            <a:r>
              <a:rPr lang="en-US" altLang="zh-CN" sz="2000" dirty="0">
                <a:latin typeface="仿宋" panose="02010609060101010101" pitchFamily="49" charset="-122"/>
                <a:ea typeface="仿宋" panose="02010609060101010101" pitchFamily="49" charset="-122"/>
              </a:rPr>
              <a:t>endpoint</a:t>
            </a:r>
            <a:r>
              <a:rPr lang="zh-CN" altLang="en-US" sz="2000" dirty="0">
                <a:latin typeface="仿宋" panose="02010609060101010101" pitchFamily="49" charset="-122"/>
                <a:ea typeface="仿宋" panose="02010609060101010101" pitchFamily="49" charset="-122"/>
              </a:rPr>
              <a:t>和</a:t>
            </a:r>
            <a:r>
              <a:rPr lang="en-US" altLang="zh-CN" sz="2000" dirty="0">
                <a:latin typeface="仿宋" panose="02010609060101010101" pitchFamily="49" charset="-122"/>
                <a:ea typeface="仿宋" panose="02010609060101010101" pitchFamily="49" charset="-122"/>
              </a:rPr>
              <a:t>observer</a:t>
            </a:r>
            <a:r>
              <a:rPr lang="zh-CN" altLang="en-US" sz="2000" dirty="0">
                <a:latin typeface="仿宋" panose="02010609060101010101" pitchFamily="49" charset="-122"/>
                <a:ea typeface="仿宋" panose="02010609060101010101" pitchFamily="49" charset="-122"/>
              </a:rPr>
              <a:t>，</a:t>
            </a:r>
            <a:r>
              <a:rPr lang="en-US" altLang="zh-CN" sz="2000" dirty="0">
                <a:latin typeface="仿宋" panose="02010609060101010101" pitchFamily="49" charset="-122"/>
                <a:ea typeface="仿宋" panose="02010609060101010101" pitchFamily="49" charset="-122"/>
              </a:rPr>
              <a:t>endpoint</a:t>
            </a:r>
            <a:r>
              <a:rPr lang="zh-CN" altLang="en-US" sz="2000" dirty="0">
                <a:latin typeface="仿宋" panose="02010609060101010101" pitchFamily="49" charset="-122"/>
                <a:ea typeface="仿宋" panose="02010609060101010101" pitchFamily="49" charset="-122"/>
              </a:rPr>
              <a:t>相当于关系型数据库的存储过程，而</a:t>
            </a:r>
            <a:r>
              <a:rPr lang="en-US" altLang="zh-CN" sz="2000" dirty="0">
                <a:latin typeface="仿宋" panose="02010609060101010101" pitchFamily="49" charset="-122"/>
                <a:ea typeface="仿宋" panose="02010609060101010101" pitchFamily="49" charset="-122"/>
              </a:rPr>
              <a:t>observer</a:t>
            </a:r>
            <a:r>
              <a:rPr lang="zh-CN" altLang="en-US" sz="2000" dirty="0">
                <a:latin typeface="仿宋" panose="02010609060101010101" pitchFamily="49" charset="-122"/>
                <a:ea typeface="仿宋" panose="02010609060101010101" pitchFamily="49" charset="-122"/>
              </a:rPr>
              <a:t>则相当于触发器</a:t>
            </a:r>
            <a:endParaRPr lang="en-US" altLang="zh-CN" sz="2000" dirty="0">
              <a:latin typeface="仿宋" panose="02010609060101010101" pitchFamily="49" charset="-122"/>
              <a:ea typeface="仿宋" panose="02010609060101010101" pitchFamily="49" charset="-122"/>
            </a:endParaRPr>
          </a:p>
          <a:p>
            <a:pPr eaLnBrk="1" hangingPunct="1">
              <a:spcBef>
                <a:spcPct val="0"/>
              </a:spcBef>
            </a:pPr>
            <a:r>
              <a:rPr lang="en-US" altLang="zh-CN" sz="2000" dirty="0">
                <a:latin typeface="仿宋" panose="02010609060101010101" pitchFamily="49" charset="-122"/>
                <a:ea typeface="仿宋" panose="02010609060101010101" pitchFamily="49" charset="-122"/>
              </a:rPr>
              <a:t>observer</a:t>
            </a:r>
            <a:r>
              <a:rPr lang="zh-CN" altLang="en-US" sz="2000" dirty="0">
                <a:latin typeface="仿宋" panose="02010609060101010101" pitchFamily="49" charset="-122"/>
                <a:ea typeface="仿宋" panose="02010609060101010101" pitchFamily="49" charset="-122"/>
              </a:rPr>
              <a:t>允许我们在记录</a:t>
            </a:r>
            <a:r>
              <a:rPr lang="en-US" altLang="zh-CN" sz="2000" dirty="0">
                <a:latin typeface="仿宋" panose="02010609060101010101" pitchFamily="49" charset="-122"/>
                <a:ea typeface="仿宋" panose="02010609060101010101" pitchFamily="49" charset="-122"/>
              </a:rPr>
              <a:t>put</a:t>
            </a:r>
            <a:r>
              <a:rPr lang="zh-CN" altLang="en-US" sz="2000" dirty="0">
                <a:latin typeface="仿宋" panose="02010609060101010101" pitchFamily="49" charset="-122"/>
                <a:ea typeface="仿宋" panose="02010609060101010101" pitchFamily="49" charset="-122"/>
              </a:rPr>
              <a:t>前后做一些处理，因此，而我们可以在插入数据时同步写入索引表</a:t>
            </a:r>
          </a:p>
        </p:txBody>
      </p:sp>
      <p:pic>
        <p:nvPicPr>
          <p:cNvPr id="54277" name="Picture 6"/>
          <p:cNvPicPr>
            <a:picLocks noChangeAspect="1" noChangeArrowheads="1"/>
          </p:cNvPicPr>
          <p:nvPr/>
        </p:nvPicPr>
        <p:blipFill>
          <a:blip r:embed="rId2">
            <a:extLst>
              <a:ext uri="{28A0092B-C50C-407E-A947-70E740481C1C}">
                <a14:useLocalDpi xmlns:a14="http://schemas.microsoft.com/office/drawing/2010/main" val="0"/>
              </a:ext>
            </a:extLst>
          </a:blip>
          <a:srcRect t="5714"/>
          <a:stretch>
            <a:fillRect/>
          </a:stretch>
        </p:blipFill>
        <p:spPr bwMode="auto">
          <a:xfrm>
            <a:off x="3937000" y="3352799"/>
            <a:ext cx="4978400" cy="308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8" name="矩形 6"/>
          <p:cNvSpPr>
            <a:spLocks noChangeArrowheads="1"/>
          </p:cNvSpPr>
          <p:nvPr/>
        </p:nvSpPr>
        <p:spPr bwMode="auto">
          <a:xfrm>
            <a:off x="275492" y="4419600"/>
            <a:ext cx="3305908"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pPr>
            <a:r>
              <a:rPr lang="zh-CN" altLang="en-US" sz="1800" dirty="0">
                <a:latin typeface="仿宋" panose="02010609060101010101" pitchFamily="49" charset="-122"/>
                <a:ea typeface="仿宋" panose="02010609060101010101" pitchFamily="49" charset="-122"/>
              </a:rPr>
              <a:t>缺点</a:t>
            </a:r>
            <a:r>
              <a:rPr lang="zh-CN" altLang="en-US" sz="1800" dirty="0" smtClean="0">
                <a:latin typeface="仿宋" panose="02010609060101010101" pitchFamily="49" charset="-122"/>
                <a:ea typeface="仿宋" panose="02010609060101010101" pitchFamily="49" charset="-122"/>
              </a:rPr>
              <a:t>：</a:t>
            </a:r>
            <a:endParaRPr lang="en-US" altLang="zh-CN" sz="1800" dirty="0" smtClean="0">
              <a:latin typeface="仿宋" panose="02010609060101010101" pitchFamily="49" charset="-122"/>
              <a:ea typeface="仿宋" panose="02010609060101010101" pitchFamily="49" charset="-122"/>
            </a:endParaRPr>
          </a:p>
          <a:p>
            <a:pPr eaLnBrk="1" hangingPunct="1">
              <a:spcBef>
                <a:spcPct val="0"/>
              </a:spcBef>
              <a:buNone/>
            </a:pPr>
            <a:r>
              <a:rPr lang="zh-CN" altLang="en-US" sz="1800" dirty="0" smtClean="0">
                <a:latin typeface="仿宋" panose="02010609060101010101" pitchFamily="49" charset="-122"/>
                <a:ea typeface="仿宋" panose="02010609060101010101" pitchFamily="49" charset="-122"/>
              </a:rPr>
              <a:t>每</a:t>
            </a:r>
            <a:r>
              <a:rPr lang="zh-CN" altLang="en-US" sz="1800" dirty="0">
                <a:latin typeface="仿宋" panose="02010609060101010101" pitchFamily="49" charset="-122"/>
                <a:ea typeface="仿宋" panose="02010609060101010101" pitchFamily="49" charset="-122"/>
              </a:rPr>
              <a:t>插入一条数据需要向索引表插入数据，即耗时是双倍的，对</a:t>
            </a:r>
            <a:r>
              <a:rPr lang="en-US" altLang="zh-CN" sz="1800" dirty="0">
                <a:latin typeface="仿宋" panose="02010609060101010101" pitchFamily="49" charset="-122"/>
                <a:ea typeface="仿宋" panose="02010609060101010101" pitchFamily="49" charset="-122"/>
              </a:rPr>
              <a:t>HBase</a:t>
            </a:r>
            <a:r>
              <a:rPr lang="zh-CN" altLang="en-US" sz="1800" dirty="0">
                <a:latin typeface="仿宋" panose="02010609060101010101" pitchFamily="49" charset="-122"/>
                <a:ea typeface="仿宋" panose="02010609060101010101" pitchFamily="49" charset="-122"/>
              </a:rPr>
              <a:t>的集群的压力也是双倍的</a:t>
            </a:r>
          </a:p>
        </p:txBody>
      </p:sp>
      <p:sp>
        <p:nvSpPr>
          <p:cNvPr id="54279" name="矩形 7"/>
          <p:cNvSpPr>
            <a:spLocks noChangeArrowheads="1"/>
          </p:cNvSpPr>
          <p:nvPr/>
        </p:nvSpPr>
        <p:spPr bwMode="auto">
          <a:xfrm>
            <a:off x="304800" y="2865438"/>
            <a:ext cx="3276600"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1800" dirty="0">
                <a:latin typeface="仿宋" panose="02010609060101010101" pitchFamily="49" charset="-122"/>
                <a:ea typeface="仿宋" panose="02010609060101010101" pitchFamily="49" charset="-122"/>
              </a:rPr>
              <a:t>优点：</a:t>
            </a:r>
            <a:endParaRPr lang="en-US" altLang="zh-CN" sz="1800" dirty="0">
              <a:latin typeface="仿宋" panose="02010609060101010101" pitchFamily="49" charset="-122"/>
              <a:ea typeface="仿宋" panose="02010609060101010101" pitchFamily="49" charset="-122"/>
            </a:endParaRPr>
          </a:p>
          <a:p>
            <a:pPr eaLnBrk="1" hangingPunct="1">
              <a:spcBef>
                <a:spcPct val="0"/>
              </a:spcBef>
              <a:buFontTx/>
              <a:buNone/>
            </a:pPr>
            <a:r>
              <a:rPr lang="zh-CN" altLang="en-US" sz="1800" dirty="0">
                <a:latin typeface="仿宋" panose="02010609060101010101" pitchFamily="49" charset="-122"/>
                <a:ea typeface="仿宋" panose="02010609060101010101" pitchFamily="49" charset="-122"/>
              </a:rPr>
              <a:t>非侵入性：引擎构建在</a:t>
            </a:r>
            <a:r>
              <a:rPr lang="en-US" altLang="zh-CN" sz="1800" dirty="0">
                <a:latin typeface="仿宋" panose="02010609060101010101" pitchFamily="49" charset="-122"/>
                <a:ea typeface="仿宋" panose="02010609060101010101" pitchFamily="49" charset="-122"/>
              </a:rPr>
              <a:t>HBase</a:t>
            </a:r>
            <a:r>
              <a:rPr lang="zh-CN" altLang="en-US" sz="1800" dirty="0">
                <a:latin typeface="仿宋" panose="02010609060101010101" pitchFamily="49" charset="-122"/>
                <a:ea typeface="仿宋" panose="02010609060101010101" pitchFamily="49" charset="-122"/>
              </a:rPr>
              <a:t>之上，既没有对</a:t>
            </a:r>
            <a:r>
              <a:rPr lang="en-US" altLang="zh-CN" sz="1800" dirty="0">
                <a:latin typeface="仿宋" panose="02010609060101010101" pitchFamily="49" charset="-122"/>
                <a:ea typeface="仿宋" panose="02010609060101010101" pitchFamily="49" charset="-122"/>
              </a:rPr>
              <a:t>HBase</a:t>
            </a:r>
            <a:r>
              <a:rPr lang="zh-CN" altLang="en-US" sz="1800" dirty="0">
                <a:latin typeface="仿宋" panose="02010609060101010101" pitchFamily="49" charset="-122"/>
                <a:ea typeface="仿宋" panose="02010609060101010101" pitchFamily="49" charset="-122"/>
              </a:rPr>
              <a:t>进行任何改动，也不需要上层应用做任何妥协</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2"/>
          <p:cNvSpPr>
            <a:spLocks noGrp="1" noChangeArrowheads="1"/>
          </p:cNvSpPr>
          <p:nvPr>
            <p:ph type="title" idx="10"/>
          </p:nvPr>
        </p:nvSpPr>
        <p:spPr/>
        <p:txBody>
          <a:bodyPr/>
          <a:lstStyle/>
          <a:p>
            <a:r>
              <a:rPr lang="en-US" altLang="zh-CN" dirty="0" smtClean="0"/>
              <a:t>Hindex</a:t>
            </a:r>
            <a:r>
              <a:rPr lang="zh-CN" altLang="en-US" dirty="0" smtClean="0"/>
              <a:t>二级索引</a:t>
            </a:r>
          </a:p>
        </p:txBody>
      </p:sp>
      <p:sp>
        <p:nvSpPr>
          <p:cNvPr id="55299" name="矩形 3"/>
          <p:cNvSpPr>
            <a:spLocks noChangeArrowheads="1"/>
          </p:cNvSpPr>
          <p:nvPr/>
        </p:nvSpPr>
        <p:spPr bwMode="auto">
          <a:xfrm>
            <a:off x="685800" y="1676400"/>
            <a:ext cx="73914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400" dirty="0"/>
              <a:t>Hindex </a:t>
            </a:r>
            <a:r>
              <a:rPr lang="zh-CN" altLang="en-US" sz="2400" dirty="0"/>
              <a:t>是华为公司开发的纯 </a:t>
            </a:r>
            <a:r>
              <a:rPr lang="en-US" altLang="zh-CN" sz="2400" dirty="0"/>
              <a:t>Java </a:t>
            </a:r>
            <a:r>
              <a:rPr lang="zh-CN" altLang="en-US" sz="2400" dirty="0"/>
              <a:t>编写的</a:t>
            </a:r>
            <a:r>
              <a:rPr lang="en-US" altLang="zh-CN" sz="2400" dirty="0"/>
              <a:t>HBase</a:t>
            </a:r>
            <a:r>
              <a:rPr lang="zh-CN" altLang="en-US" sz="2400" dirty="0"/>
              <a:t>二级索引，兼容 </a:t>
            </a:r>
            <a:r>
              <a:rPr lang="en-US" altLang="zh-CN" sz="2400" dirty="0"/>
              <a:t>Apache HBase 0.94.8</a:t>
            </a:r>
            <a:r>
              <a:rPr lang="zh-CN" altLang="en-US" sz="2400" dirty="0"/>
              <a:t>。当前的特性如下：</a:t>
            </a:r>
          </a:p>
          <a:p>
            <a:pPr eaLnBrk="1" hangingPunct="1">
              <a:spcBef>
                <a:spcPct val="0"/>
              </a:spcBef>
            </a:pPr>
            <a:r>
              <a:rPr lang="zh-CN" altLang="en-US" sz="2400" dirty="0"/>
              <a:t>多个表索引</a:t>
            </a:r>
          </a:p>
          <a:p>
            <a:pPr eaLnBrk="1" hangingPunct="1">
              <a:spcBef>
                <a:spcPct val="0"/>
              </a:spcBef>
            </a:pPr>
            <a:r>
              <a:rPr lang="zh-CN" altLang="en-US" sz="2400" dirty="0"/>
              <a:t>多个列索引</a:t>
            </a:r>
          </a:p>
          <a:p>
            <a:pPr eaLnBrk="1" hangingPunct="1">
              <a:spcBef>
                <a:spcPct val="0"/>
              </a:spcBef>
            </a:pPr>
            <a:r>
              <a:rPr lang="zh-CN" altLang="en-US" sz="2400" dirty="0"/>
              <a:t>基于部分列值的索引</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2"/>
          <p:cNvSpPr>
            <a:spLocks noGrp="1" noChangeArrowheads="1"/>
          </p:cNvSpPr>
          <p:nvPr>
            <p:ph type="title" idx="10"/>
          </p:nvPr>
        </p:nvSpPr>
        <p:spPr/>
        <p:txBody>
          <a:bodyPr/>
          <a:lstStyle/>
          <a:p>
            <a:r>
              <a:rPr lang="en-US" altLang="en-US" dirty="0" smtClean="0"/>
              <a:t>4.1.2	HBase简介</a:t>
            </a:r>
            <a:endParaRPr lang="zh-CN" altLang="en-US" dirty="0" smtClean="0"/>
          </a:p>
        </p:txBody>
      </p:sp>
      <p:sp>
        <p:nvSpPr>
          <p:cNvPr id="7171" name="Rectangle 4"/>
          <p:cNvSpPr>
            <a:spLocks noChangeArrowheads="1"/>
          </p:cNvSpPr>
          <p:nvPr/>
        </p:nvSpPr>
        <p:spPr bwMode="auto">
          <a:xfrm>
            <a:off x="333375" y="1295400"/>
            <a:ext cx="8734425" cy="1190625"/>
          </a:xfrm>
          <a:prstGeom prst="rect">
            <a:avLst/>
          </a:prstGeom>
          <a:ln/>
          <a:extLst/>
        </p:spPr>
        <p:style>
          <a:lnRef idx="2">
            <a:schemeClr val="dk1"/>
          </a:lnRef>
          <a:fillRef idx="1">
            <a:schemeClr val="lt1"/>
          </a:fillRef>
          <a:effectRef idx="0">
            <a:schemeClr val="dk1"/>
          </a:effectRef>
          <a:fontRef idx="minor">
            <a:schemeClr val="dk1"/>
          </a:fontRef>
        </p:style>
        <p:txBody>
          <a:bodyPr anchor="ct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buFontTx/>
              <a:buNone/>
            </a:pPr>
            <a:r>
              <a:rPr lang="en-US" altLang="zh-CN" sz="1800" dirty="0">
                <a:latin typeface="楷体" panose="02010609060101010101" pitchFamily="49" charset="-122"/>
                <a:ea typeface="楷体" panose="02010609060101010101" pitchFamily="49" charset="-122"/>
              </a:rPr>
              <a:t>HBase</a:t>
            </a:r>
            <a:r>
              <a:rPr lang="zh-CN" altLang="en-US" sz="1800" dirty="0">
                <a:latin typeface="楷体" panose="02010609060101010101" pitchFamily="49" charset="-122"/>
                <a:ea typeface="楷体" panose="02010609060101010101" pitchFamily="49" charset="-122"/>
              </a:rPr>
              <a:t>是一个高可靠、高性能、面向列、可伸缩的分布式数据库，是谷歌</a:t>
            </a:r>
            <a:r>
              <a:rPr lang="en-US" altLang="zh-CN" sz="1800" dirty="0">
                <a:latin typeface="楷体" panose="02010609060101010101" pitchFamily="49" charset="-122"/>
                <a:ea typeface="楷体" panose="02010609060101010101" pitchFamily="49" charset="-122"/>
              </a:rPr>
              <a:t>BigTable</a:t>
            </a:r>
            <a:r>
              <a:rPr lang="zh-CN" altLang="en-US" sz="1800" dirty="0">
                <a:latin typeface="楷体" panose="02010609060101010101" pitchFamily="49" charset="-122"/>
                <a:ea typeface="楷体" panose="02010609060101010101" pitchFamily="49" charset="-122"/>
              </a:rPr>
              <a:t>的开源实现，主要用来存储非结构化和半结构化的松散数据。</a:t>
            </a:r>
            <a:r>
              <a:rPr lang="en-US" altLang="zh-CN" sz="1800" dirty="0">
                <a:latin typeface="楷体" panose="02010609060101010101" pitchFamily="49" charset="-122"/>
                <a:ea typeface="楷体" panose="02010609060101010101" pitchFamily="49" charset="-122"/>
              </a:rPr>
              <a:t>HBase</a:t>
            </a:r>
            <a:r>
              <a:rPr lang="zh-CN" altLang="en-US" sz="1800" dirty="0">
                <a:latin typeface="楷体" panose="02010609060101010101" pitchFamily="49" charset="-122"/>
                <a:ea typeface="楷体" panose="02010609060101010101" pitchFamily="49" charset="-122"/>
              </a:rPr>
              <a:t>的目标是处理非常庞大的表，可以通过水平扩展的方式，利用廉价计算机集群处理由超过</a:t>
            </a:r>
            <a:r>
              <a:rPr lang="en-US" altLang="zh-CN" sz="1800" dirty="0">
                <a:latin typeface="楷体" panose="02010609060101010101" pitchFamily="49" charset="-122"/>
                <a:ea typeface="楷体" panose="02010609060101010101" pitchFamily="49" charset="-122"/>
              </a:rPr>
              <a:t>10</a:t>
            </a:r>
            <a:r>
              <a:rPr lang="zh-CN" altLang="en-US" sz="1800" dirty="0">
                <a:latin typeface="楷体" panose="02010609060101010101" pitchFamily="49" charset="-122"/>
                <a:ea typeface="楷体" panose="02010609060101010101" pitchFamily="49" charset="-122"/>
              </a:rPr>
              <a:t>亿行数据和数百万列元素组成的数据表 </a:t>
            </a:r>
          </a:p>
        </p:txBody>
      </p:sp>
      <p:pic>
        <p:nvPicPr>
          <p:cNvPr id="7172"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0" y="2540000"/>
            <a:ext cx="6324600" cy="355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3" name="Rectangle 8"/>
          <p:cNvSpPr>
            <a:spLocks noChangeArrowheads="1"/>
          </p:cNvSpPr>
          <p:nvPr/>
        </p:nvSpPr>
        <p:spPr bwMode="auto">
          <a:xfrm>
            <a:off x="2057400" y="6262687"/>
            <a:ext cx="5327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buFontTx/>
              <a:buNone/>
            </a:pPr>
            <a:r>
              <a:rPr lang="zh-CN" altLang="en-US" sz="1800" dirty="0"/>
              <a:t>图</a:t>
            </a:r>
            <a:r>
              <a:rPr lang="en-US" altLang="zh-CN" sz="1800" dirty="0"/>
              <a:t>4-1 Hadoop</a:t>
            </a:r>
            <a:r>
              <a:rPr lang="zh-CN" altLang="en-US" sz="1800" dirty="0"/>
              <a:t>生态系统中</a:t>
            </a:r>
            <a:r>
              <a:rPr lang="en-US" altLang="zh-CN" sz="1800" dirty="0"/>
              <a:t>HBase</a:t>
            </a:r>
            <a:r>
              <a:rPr lang="zh-CN" altLang="en-US" sz="1800" dirty="0"/>
              <a:t>与其他部分的关系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2"/>
          <p:cNvSpPr>
            <a:spLocks noGrp="1" noChangeArrowheads="1"/>
          </p:cNvSpPr>
          <p:nvPr>
            <p:ph type="title" idx="10"/>
          </p:nvPr>
        </p:nvSpPr>
        <p:spPr/>
        <p:txBody>
          <a:bodyPr/>
          <a:lstStyle/>
          <a:p>
            <a:r>
              <a:rPr lang="en-US" altLang="zh-CN" dirty="0" smtClean="0"/>
              <a:t>HBase+Redis</a:t>
            </a:r>
            <a:endParaRPr lang="zh-CN" altLang="en-US" dirty="0" smtClean="0"/>
          </a:p>
        </p:txBody>
      </p:sp>
      <p:pic>
        <p:nvPicPr>
          <p:cNvPr id="563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743200"/>
            <a:ext cx="8224838"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4" name="TextBox 4"/>
          <p:cNvSpPr txBox="1">
            <a:spLocks noChangeArrowheads="1"/>
          </p:cNvSpPr>
          <p:nvPr/>
        </p:nvSpPr>
        <p:spPr bwMode="auto">
          <a:xfrm>
            <a:off x="609600" y="1295400"/>
            <a:ext cx="8229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pPr>
            <a:r>
              <a:rPr lang="en-US" altLang="zh-CN" sz="1800" dirty="0"/>
              <a:t>Redis+HBase</a:t>
            </a:r>
            <a:r>
              <a:rPr lang="zh-CN" altLang="en-US" sz="1800" dirty="0"/>
              <a:t>方案</a:t>
            </a:r>
            <a:endParaRPr lang="en-US" altLang="zh-CN" sz="1800" dirty="0"/>
          </a:p>
          <a:p>
            <a:pPr eaLnBrk="1" hangingPunct="1">
              <a:spcBef>
                <a:spcPct val="0"/>
              </a:spcBef>
            </a:pPr>
            <a:r>
              <a:rPr lang="en-US" altLang="zh-CN" sz="1800" dirty="0"/>
              <a:t>Coprocessor</a:t>
            </a:r>
            <a:r>
              <a:rPr lang="zh-CN" altLang="en-US" sz="1800" dirty="0"/>
              <a:t>构建二级索引</a:t>
            </a:r>
            <a:endParaRPr lang="en-US" altLang="zh-CN" sz="1800" dirty="0"/>
          </a:p>
          <a:p>
            <a:pPr eaLnBrk="1" hangingPunct="1">
              <a:spcBef>
                <a:spcPct val="0"/>
              </a:spcBef>
            </a:pPr>
            <a:r>
              <a:rPr lang="en-US" altLang="zh-CN" sz="1800" dirty="0"/>
              <a:t>Redis</a:t>
            </a:r>
            <a:r>
              <a:rPr lang="zh-CN" altLang="en-US" sz="1800" dirty="0"/>
              <a:t>做客户端缓存</a:t>
            </a:r>
            <a:endParaRPr lang="en-US" altLang="zh-CN" sz="1800" dirty="0"/>
          </a:p>
          <a:p>
            <a:pPr eaLnBrk="1" hangingPunct="1">
              <a:spcBef>
                <a:spcPct val="0"/>
              </a:spcBef>
            </a:pPr>
            <a:r>
              <a:rPr lang="zh-CN" altLang="en-US" sz="1800" dirty="0"/>
              <a:t>将索引实时更新到</a:t>
            </a:r>
            <a:r>
              <a:rPr lang="en-US" altLang="zh-CN" sz="1800" dirty="0"/>
              <a:t>Redis</a:t>
            </a:r>
            <a:r>
              <a:rPr lang="zh-CN" altLang="en-US" sz="1800" dirty="0"/>
              <a:t>等</a:t>
            </a:r>
            <a:r>
              <a:rPr lang="en-US" altLang="zh-CN" sz="1800" dirty="0"/>
              <a:t>KV</a:t>
            </a:r>
            <a:r>
              <a:rPr lang="zh-CN" altLang="en-US" sz="1800" dirty="0"/>
              <a:t>系统中，定时从</a:t>
            </a:r>
            <a:r>
              <a:rPr lang="en-US" altLang="zh-CN" sz="1800" dirty="0"/>
              <a:t>KV</a:t>
            </a:r>
            <a:r>
              <a:rPr lang="zh-CN" altLang="en-US" sz="1800" dirty="0"/>
              <a:t>更新索引到</a:t>
            </a:r>
            <a:r>
              <a:rPr lang="en-US" altLang="zh-CN" sz="1800" dirty="0"/>
              <a:t>HBase</a:t>
            </a:r>
            <a:r>
              <a:rPr lang="zh-CN" altLang="en-US" sz="1800" dirty="0"/>
              <a:t>的索引表中</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2"/>
          <p:cNvSpPr>
            <a:spLocks noGrp="1" noChangeArrowheads="1"/>
          </p:cNvSpPr>
          <p:nvPr>
            <p:ph type="title" idx="10"/>
          </p:nvPr>
        </p:nvSpPr>
        <p:spPr/>
        <p:txBody>
          <a:bodyPr/>
          <a:lstStyle/>
          <a:p>
            <a:r>
              <a:rPr lang="en-US" altLang="zh-CN" dirty="0" smtClean="0"/>
              <a:t>Solr+HBase</a:t>
            </a:r>
            <a:endParaRPr lang="zh-CN" altLang="en-US" dirty="0" smtClean="0"/>
          </a:p>
        </p:txBody>
      </p:sp>
      <p:pic>
        <p:nvPicPr>
          <p:cNvPr id="573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362200"/>
            <a:ext cx="5643563"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8" name="矩形 7"/>
          <p:cNvSpPr>
            <a:spLocks noChangeArrowheads="1"/>
          </p:cNvSpPr>
          <p:nvPr/>
        </p:nvSpPr>
        <p:spPr bwMode="auto">
          <a:xfrm>
            <a:off x="457200" y="1143000"/>
            <a:ext cx="8305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1800" dirty="0"/>
              <a:t>Solr</a:t>
            </a:r>
            <a:r>
              <a:rPr lang="zh-CN" altLang="en-US" sz="1800" dirty="0"/>
              <a:t>是一个高性能，采用</a:t>
            </a:r>
            <a:r>
              <a:rPr lang="en-US" altLang="zh-CN" sz="1800" dirty="0"/>
              <a:t>Java5</a:t>
            </a:r>
            <a:r>
              <a:rPr lang="zh-CN" altLang="en-US" sz="1800" dirty="0"/>
              <a:t>开发，基于</a:t>
            </a:r>
            <a:r>
              <a:rPr lang="en-US" altLang="zh-CN" sz="1800" dirty="0"/>
              <a:t>Lucene</a:t>
            </a:r>
            <a:r>
              <a:rPr lang="zh-CN" altLang="en-US" sz="1800" dirty="0"/>
              <a:t>的全文搜索服务器。同时对其进行了扩展，提供了比</a:t>
            </a:r>
            <a:r>
              <a:rPr lang="en-US" altLang="zh-CN" sz="1800" dirty="0"/>
              <a:t>Lucene</a:t>
            </a:r>
            <a:r>
              <a:rPr lang="zh-CN" altLang="en-US" sz="1800" dirty="0"/>
              <a:t>更为丰富的查询语言，同时实现了可配置、可扩展并对查询性能进行了优化，并且提供了一个完善的功能管理界面，是一款非常优秀的全文搜索引擎。</a:t>
            </a:r>
          </a:p>
        </p:txBody>
      </p:sp>
      <p:sp>
        <p:nvSpPr>
          <p:cNvPr id="57349" name="TextBox 5"/>
          <p:cNvSpPr txBox="1">
            <a:spLocks noChangeArrowheads="1"/>
          </p:cNvSpPr>
          <p:nvPr/>
        </p:nvSpPr>
        <p:spPr bwMode="auto">
          <a:xfrm>
            <a:off x="6477000" y="2362200"/>
            <a:ext cx="15986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pPr>
            <a:r>
              <a:rPr lang="en-US" altLang="zh-CN" sz="1800" dirty="0"/>
              <a:t>Solr+HBase</a:t>
            </a:r>
          </a:p>
          <a:p>
            <a:pPr eaLnBrk="1" hangingPunct="1">
              <a:spcBef>
                <a:spcPct val="0"/>
              </a:spcBef>
            </a:pPr>
            <a:r>
              <a:rPr lang="en-US" altLang="zh-CN" sz="1800" dirty="0"/>
              <a:t>Solr</a:t>
            </a:r>
            <a:r>
              <a:rPr lang="zh-CN" altLang="en-US" sz="1800" dirty="0"/>
              <a:t>保存索引</a:t>
            </a:r>
          </a:p>
        </p:txBody>
      </p:sp>
      <p:sp>
        <p:nvSpPr>
          <p:cNvPr id="57350" name="TextBox 5"/>
          <p:cNvSpPr txBox="1">
            <a:spLocks noChangeArrowheads="1"/>
          </p:cNvSpPr>
          <p:nvPr/>
        </p:nvSpPr>
        <p:spPr bwMode="auto">
          <a:xfrm>
            <a:off x="2743200" y="4267200"/>
            <a:ext cx="1571625"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1400" dirty="0"/>
              <a:t>根据</a:t>
            </a:r>
            <a:r>
              <a:rPr lang="en-US" altLang="zh-CN" sz="1400" dirty="0"/>
              <a:t>RowKey</a:t>
            </a:r>
            <a:r>
              <a:rPr lang="zh-CN" altLang="en-US" sz="1400" dirty="0"/>
              <a:t>查询</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2"/>
          <p:cNvSpPr>
            <a:spLocks noGrp="1" noChangeArrowheads="1"/>
          </p:cNvSpPr>
          <p:nvPr>
            <p:ph type="title"/>
          </p:nvPr>
        </p:nvSpPr>
        <p:spPr/>
        <p:txBody>
          <a:bodyPr/>
          <a:lstStyle/>
          <a:p>
            <a:r>
              <a:rPr lang="en-US" altLang="zh-CN" dirty="0" smtClean="0"/>
              <a:t>4.7 HBase</a:t>
            </a:r>
            <a:r>
              <a:rPr lang="zh-CN" altLang="en-US" dirty="0" smtClean="0"/>
              <a:t>编程实践</a:t>
            </a:r>
          </a:p>
        </p:txBody>
      </p:sp>
      <p:sp>
        <p:nvSpPr>
          <p:cNvPr id="58371" name="矩形 1"/>
          <p:cNvSpPr>
            <a:spLocks noChangeArrowheads="1"/>
          </p:cNvSpPr>
          <p:nvPr/>
        </p:nvSpPr>
        <p:spPr bwMode="auto">
          <a:xfrm>
            <a:off x="609600" y="1797050"/>
            <a:ext cx="80010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just" eaLnBrk="1" hangingPunct="1">
              <a:lnSpc>
                <a:spcPct val="150000"/>
              </a:lnSpc>
              <a:spcBef>
                <a:spcPct val="0"/>
              </a:spcBef>
              <a:buFontTx/>
              <a:buNone/>
            </a:pPr>
            <a:r>
              <a:rPr lang="en-US" altLang="zh-CN" sz="2000" dirty="0"/>
              <a:t>4.7.1     HBase</a:t>
            </a:r>
            <a:r>
              <a:rPr lang="zh-CN" altLang="en-US" sz="2000" dirty="0"/>
              <a:t>的安装与配置</a:t>
            </a:r>
            <a:endParaRPr lang="en-US" altLang="zh-CN" sz="2000" dirty="0"/>
          </a:p>
          <a:p>
            <a:pPr algn="just" eaLnBrk="1" hangingPunct="1">
              <a:lnSpc>
                <a:spcPct val="150000"/>
              </a:lnSpc>
              <a:spcBef>
                <a:spcPct val="0"/>
              </a:spcBef>
              <a:buFontTx/>
              <a:buNone/>
            </a:pPr>
            <a:r>
              <a:rPr lang="en-US" altLang="zh-CN" sz="2000" dirty="0"/>
              <a:t>4.7.1	HBase</a:t>
            </a:r>
            <a:r>
              <a:rPr lang="zh-CN" altLang="en-US" sz="2000" dirty="0"/>
              <a:t>常用</a:t>
            </a:r>
            <a:r>
              <a:rPr lang="en-US" altLang="zh-CN" sz="2000" dirty="0"/>
              <a:t>Shell</a:t>
            </a:r>
            <a:r>
              <a:rPr lang="zh-CN" altLang="en-US" sz="2000" dirty="0"/>
              <a:t>命令</a:t>
            </a:r>
          </a:p>
          <a:p>
            <a:pPr algn="just" eaLnBrk="1" hangingPunct="1">
              <a:lnSpc>
                <a:spcPct val="150000"/>
              </a:lnSpc>
              <a:spcBef>
                <a:spcPct val="0"/>
              </a:spcBef>
              <a:buFontTx/>
              <a:buNone/>
            </a:pPr>
            <a:r>
              <a:rPr lang="en-US" altLang="zh-CN" sz="2000" dirty="0"/>
              <a:t>4.7.3	HBase</a:t>
            </a:r>
            <a:r>
              <a:rPr lang="zh-CN" altLang="en-US" sz="2000" dirty="0"/>
              <a:t>常用</a:t>
            </a:r>
            <a:r>
              <a:rPr lang="en-US" altLang="zh-CN" sz="2000" dirty="0"/>
              <a:t>Java API</a:t>
            </a:r>
            <a:r>
              <a:rPr lang="zh-CN" altLang="en-US" sz="2000" dirty="0"/>
              <a:t>及应用实例</a:t>
            </a:r>
            <a:endParaRPr lang="en-US" altLang="zh-CN" sz="2000"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noChangeArrowheads="1"/>
          </p:cNvSpPr>
          <p:nvPr>
            <p:ph type="title"/>
          </p:nvPr>
        </p:nvSpPr>
        <p:spPr/>
        <p:txBody>
          <a:bodyPr/>
          <a:lstStyle/>
          <a:p>
            <a:r>
              <a:rPr lang="en-US" altLang="zh-CN" dirty="0" smtClean="0"/>
              <a:t>4.7.1 HBase</a:t>
            </a:r>
            <a:r>
              <a:rPr lang="zh-CN" altLang="en-US" dirty="0" smtClean="0"/>
              <a:t>的安装与配置</a:t>
            </a:r>
          </a:p>
        </p:txBody>
      </p:sp>
      <p:sp>
        <p:nvSpPr>
          <p:cNvPr id="59395" name="TextBox 3"/>
          <p:cNvSpPr txBox="1">
            <a:spLocks noChangeArrowheads="1"/>
          </p:cNvSpPr>
          <p:nvPr/>
        </p:nvSpPr>
        <p:spPr bwMode="auto">
          <a:xfrm>
            <a:off x="152400" y="1143000"/>
            <a:ext cx="17844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000" b="1" dirty="0"/>
              <a:t>1. HBase</a:t>
            </a:r>
            <a:r>
              <a:rPr lang="zh-CN" altLang="en-US" sz="2000" b="1" dirty="0"/>
              <a:t>安装</a:t>
            </a:r>
          </a:p>
        </p:txBody>
      </p:sp>
      <p:sp>
        <p:nvSpPr>
          <p:cNvPr id="59396" name="矩形 4"/>
          <p:cNvSpPr>
            <a:spLocks noChangeArrowheads="1"/>
          </p:cNvSpPr>
          <p:nvPr/>
        </p:nvSpPr>
        <p:spPr bwMode="auto">
          <a:xfrm>
            <a:off x="190500" y="1600200"/>
            <a:ext cx="8724900" cy="1015663"/>
          </a:xfrm>
          <a:prstGeom prst="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pPr>
            <a:r>
              <a:rPr lang="zh-CN" altLang="en-US" sz="2000" dirty="0">
                <a:latin typeface="仿宋" panose="02010609060101010101" pitchFamily="49" charset="-122"/>
                <a:ea typeface="仿宋" panose="02010609060101010101" pitchFamily="49" charset="-122"/>
              </a:rPr>
              <a:t>下载安装包</a:t>
            </a:r>
            <a:r>
              <a:rPr lang="en-US" altLang="zh-CN" sz="2000" dirty="0" smtClean="0">
                <a:latin typeface="仿宋" panose="02010609060101010101" pitchFamily="49" charset="-122"/>
                <a:ea typeface="仿宋" panose="02010609060101010101" pitchFamily="49" charset="-122"/>
              </a:rPr>
              <a:t>hbase-1.1.5-bin.tar.gz</a:t>
            </a:r>
            <a:endParaRPr lang="en-US" altLang="zh-CN" sz="2000" dirty="0">
              <a:latin typeface="仿宋" panose="02010609060101010101" pitchFamily="49" charset="-122"/>
              <a:ea typeface="仿宋" panose="02010609060101010101" pitchFamily="49" charset="-122"/>
            </a:endParaRPr>
          </a:p>
          <a:p>
            <a:pPr eaLnBrk="1" hangingPunct="1">
              <a:spcBef>
                <a:spcPct val="0"/>
              </a:spcBef>
            </a:pPr>
            <a:r>
              <a:rPr lang="zh-CN" altLang="en-US" sz="2000" dirty="0">
                <a:latin typeface="仿宋" panose="02010609060101010101" pitchFamily="49" charset="-122"/>
                <a:ea typeface="仿宋" panose="02010609060101010101" pitchFamily="49" charset="-122"/>
              </a:rPr>
              <a:t>解压安装包</a:t>
            </a:r>
            <a:r>
              <a:rPr lang="en-US" altLang="zh-CN" sz="2000" dirty="0" smtClean="0">
                <a:latin typeface="仿宋" panose="02010609060101010101" pitchFamily="49" charset="-122"/>
                <a:ea typeface="仿宋" panose="02010609060101010101" pitchFamily="49" charset="-122"/>
              </a:rPr>
              <a:t>hbase-1.1.5-bin.tar.gz</a:t>
            </a:r>
            <a:r>
              <a:rPr lang="zh-CN" altLang="en-US" sz="2000" dirty="0">
                <a:latin typeface="仿宋" panose="02010609060101010101" pitchFamily="49" charset="-122"/>
                <a:ea typeface="仿宋" panose="02010609060101010101" pitchFamily="49" charset="-122"/>
              </a:rPr>
              <a:t>至路径 </a:t>
            </a:r>
            <a:r>
              <a:rPr lang="en-US" altLang="zh-CN" sz="2000" dirty="0">
                <a:latin typeface="仿宋" panose="02010609060101010101" pitchFamily="49" charset="-122"/>
                <a:ea typeface="仿宋" panose="02010609060101010101" pitchFamily="49" charset="-122"/>
              </a:rPr>
              <a:t>/usr/local</a:t>
            </a:r>
          </a:p>
          <a:p>
            <a:pPr eaLnBrk="1" hangingPunct="1">
              <a:spcBef>
                <a:spcPct val="0"/>
              </a:spcBef>
            </a:pPr>
            <a:r>
              <a:rPr lang="zh-CN" altLang="en-US" sz="2000" dirty="0">
                <a:latin typeface="仿宋" panose="02010609060101010101" pitchFamily="49" charset="-122"/>
                <a:ea typeface="仿宋" panose="02010609060101010101" pitchFamily="49" charset="-122"/>
              </a:rPr>
              <a:t>配置系统环境</a:t>
            </a:r>
            <a:r>
              <a:rPr lang="en-US" altLang="zh-CN" sz="2000" dirty="0">
                <a:latin typeface="仿宋" panose="02010609060101010101" pitchFamily="49" charset="-122"/>
                <a:ea typeface="仿宋" panose="02010609060101010101" pitchFamily="49" charset="-122"/>
              </a:rPr>
              <a:t>,</a:t>
            </a:r>
            <a:r>
              <a:rPr lang="zh-CN" altLang="en-US" sz="2000" dirty="0">
                <a:latin typeface="仿宋" panose="02010609060101010101" pitchFamily="49" charset="-122"/>
                <a:ea typeface="仿宋" panose="02010609060101010101" pitchFamily="49" charset="-122"/>
              </a:rPr>
              <a:t>将</a:t>
            </a:r>
            <a:r>
              <a:rPr lang="en-US" altLang="zh-CN" sz="2000" dirty="0">
                <a:latin typeface="仿宋" panose="02010609060101010101" pitchFamily="49" charset="-122"/>
                <a:ea typeface="仿宋" panose="02010609060101010101" pitchFamily="49" charset="-122"/>
              </a:rPr>
              <a:t>hbase</a:t>
            </a:r>
            <a:r>
              <a:rPr lang="zh-CN" altLang="en-US" sz="2000" dirty="0">
                <a:latin typeface="仿宋" panose="02010609060101010101" pitchFamily="49" charset="-122"/>
                <a:ea typeface="仿宋" panose="02010609060101010101" pitchFamily="49" charset="-122"/>
              </a:rPr>
              <a:t>下的</a:t>
            </a:r>
            <a:r>
              <a:rPr lang="en-US" altLang="zh-CN" sz="2000" dirty="0">
                <a:latin typeface="仿宋" panose="02010609060101010101" pitchFamily="49" charset="-122"/>
                <a:ea typeface="仿宋" panose="02010609060101010101" pitchFamily="49" charset="-122"/>
              </a:rPr>
              <a:t>bin</a:t>
            </a:r>
            <a:r>
              <a:rPr lang="zh-CN" altLang="en-US" sz="2000" dirty="0">
                <a:latin typeface="仿宋" panose="02010609060101010101" pitchFamily="49" charset="-122"/>
                <a:ea typeface="仿宋" panose="02010609060101010101" pitchFamily="49" charset="-122"/>
              </a:rPr>
              <a:t>目录添加到系统的</a:t>
            </a:r>
            <a:r>
              <a:rPr lang="en-US" altLang="zh-CN" sz="2000" dirty="0">
                <a:latin typeface="仿宋" panose="02010609060101010101" pitchFamily="49" charset="-122"/>
                <a:ea typeface="仿宋" panose="02010609060101010101" pitchFamily="49" charset="-122"/>
              </a:rPr>
              <a:t>path</a:t>
            </a:r>
            <a:r>
              <a:rPr lang="zh-CN" altLang="en-US" sz="2000" dirty="0" smtClean="0">
                <a:latin typeface="仿宋" panose="02010609060101010101" pitchFamily="49" charset="-122"/>
                <a:ea typeface="仿宋" panose="02010609060101010101" pitchFamily="49" charset="-122"/>
              </a:rPr>
              <a:t>中</a:t>
            </a:r>
            <a:endParaRPr lang="en-US" altLang="zh-CN" sz="2000" dirty="0">
              <a:latin typeface="仿宋" panose="02010609060101010101" pitchFamily="49" charset="-122"/>
              <a:ea typeface="仿宋" panose="02010609060101010101" pitchFamily="49" charset="-122"/>
            </a:endParaRPr>
          </a:p>
        </p:txBody>
      </p:sp>
      <p:sp>
        <p:nvSpPr>
          <p:cNvPr id="59397" name="矩形 5"/>
          <p:cNvSpPr>
            <a:spLocks noChangeArrowheads="1"/>
          </p:cNvSpPr>
          <p:nvPr/>
        </p:nvSpPr>
        <p:spPr bwMode="auto">
          <a:xfrm>
            <a:off x="228600" y="2743200"/>
            <a:ext cx="17844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000" b="1" dirty="0"/>
              <a:t>2. HBase</a:t>
            </a:r>
            <a:r>
              <a:rPr lang="zh-CN" altLang="en-US" sz="2000" b="1" dirty="0"/>
              <a:t>配置</a:t>
            </a:r>
          </a:p>
        </p:txBody>
      </p:sp>
      <p:sp>
        <p:nvSpPr>
          <p:cNvPr id="59398" name="矩形 6"/>
          <p:cNvSpPr>
            <a:spLocks noChangeArrowheads="1"/>
          </p:cNvSpPr>
          <p:nvPr/>
        </p:nvSpPr>
        <p:spPr bwMode="auto">
          <a:xfrm>
            <a:off x="233624" y="3155470"/>
            <a:ext cx="8757976" cy="3416320"/>
          </a:xfrm>
          <a:prstGeom prst="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1800" dirty="0">
                <a:latin typeface="仿宋" panose="02010609060101010101" pitchFamily="49" charset="-122"/>
                <a:ea typeface="仿宋" panose="02010609060101010101" pitchFamily="49" charset="-122"/>
              </a:rPr>
              <a:t>HBase</a:t>
            </a:r>
            <a:r>
              <a:rPr lang="zh-CN" altLang="en-US" sz="1800" dirty="0">
                <a:latin typeface="仿宋" panose="02010609060101010101" pitchFamily="49" charset="-122"/>
                <a:ea typeface="仿宋" panose="02010609060101010101" pitchFamily="49" charset="-122"/>
              </a:rPr>
              <a:t>有三种运行模式，单机模式、伪分布式模式、分布式模式。</a:t>
            </a:r>
            <a:br>
              <a:rPr lang="zh-CN" altLang="en-US" sz="1800" dirty="0">
                <a:latin typeface="仿宋" panose="02010609060101010101" pitchFamily="49" charset="-122"/>
                <a:ea typeface="仿宋" panose="02010609060101010101" pitchFamily="49" charset="-122"/>
              </a:rPr>
            </a:br>
            <a:r>
              <a:rPr lang="zh-CN" altLang="en-US" sz="1800" dirty="0">
                <a:latin typeface="仿宋" panose="02010609060101010101" pitchFamily="49" charset="-122"/>
                <a:ea typeface="仿宋" panose="02010609060101010101" pitchFamily="49" charset="-122"/>
              </a:rPr>
              <a:t>以下</a:t>
            </a:r>
            <a:r>
              <a:rPr lang="zh-CN" altLang="en-US" sz="1800" dirty="0" smtClean="0">
                <a:latin typeface="仿宋" panose="02010609060101010101" pitchFamily="49" charset="-122"/>
                <a:ea typeface="仿宋" panose="02010609060101010101" pitchFamily="49" charset="-122"/>
              </a:rPr>
              <a:t>先决条件很重要，没有配置就</a:t>
            </a:r>
            <a:r>
              <a:rPr lang="zh-CN" altLang="en-US" sz="1800" dirty="0">
                <a:latin typeface="仿宋" panose="02010609060101010101" pitchFamily="49" charset="-122"/>
                <a:ea typeface="仿宋" panose="02010609060101010101" pitchFamily="49" charset="-122"/>
              </a:rPr>
              <a:t>会报错。</a:t>
            </a:r>
            <a:br>
              <a:rPr lang="zh-CN" altLang="en-US" sz="1800" dirty="0">
                <a:latin typeface="仿宋" panose="02010609060101010101" pitchFamily="49" charset="-122"/>
                <a:ea typeface="仿宋" panose="02010609060101010101" pitchFamily="49" charset="-122"/>
              </a:rPr>
            </a:br>
            <a:r>
              <a:rPr lang="zh-CN" altLang="en-US" sz="1800" dirty="0" smtClean="0">
                <a:latin typeface="仿宋" panose="02010609060101010101" pitchFamily="49" charset="-122"/>
                <a:ea typeface="仿宋" panose="02010609060101010101" pitchFamily="49" charset="-122"/>
              </a:rPr>
              <a:t>（</a:t>
            </a:r>
            <a:r>
              <a:rPr lang="en-US" altLang="zh-CN" sz="1800" dirty="0" smtClean="0">
                <a:latin typeface="仿宋" panose="02010609060101010101" pitchFamily="49" charset="-122"/>
                <a:ea typeface="仿宋" panose="02010609060101010101" pitchFamily="49" charset="-122"/>
              </a:rPr>
              <a:t>1</a:t>
            </a:r>
            <a:r>
              <a:rPr lang="zh-CN" altLang="en-US" sz="1800" dirty="0" smtClean="0">
                <a:latin typeface="仿宋" panose="02010609060101010101" pitchFamily="49" charset="-122"/>
                <a:ea typeface="仿宋" panose="02010609060101010101" pitchFamily="49" charset="-122"/>
              </a:rPr>
              <a:t>）</a:t>
            </a:r>
            <a:r>
              <a:rPr lang="en-US" altLang="zh-CN" sz="1800" dirty="0" smtClean="0">
                <a:latin typeface="仿宋" panose="02010609060101010101" pitchFamily="49" charset="-122"/>
                <a:ea typeface="仿宋" panose="02010609060101010101" pitchFamily="49" charset="-122"/>
              </a:rPr>
              <a:t>JDK</a:t>
            </a:r>
            <a:r>
              <a:rPr lang="zh-CN" altLang="en-US" sz="1800" dirty="0">
                <a:latin typeface="仿宋" panose="02010609060101010101" pitchFamily="49" charset="-122"/>
                <a:ea typeface="仿宋" panose="02010609060101010101" pitchFamily="49" charset="-122"/>
              </a:rPr>
              <a:t/>
            </a:r>
            <a:br>
              <a:rPr lang="zh-CN" altLang="en-US" sz="1800" dirty="0">
                <a:latin typeface="仿宋" panose="02010609060101010101" pitchFamily="49" charset="-122"/>
                <a:ea typeface="仿宋" panose="02010609060101010101" pitchFamily="49" charset="-122"/>
              </a:rPr>
            </a:br>
            <a:r>
              <a:rPr lang="zh-CN" altLang="en-US" sz="1800" dirty="0" smtClean="0">
                <a:latin typeface="仿宋" panose="02010609060101010101" pitchFamily="49" charset="-122"/>
                <a:ea typeface="仿宋" panose="02010609060101010101" pitchFamily="49" charset="-122"/>
              </a:rPr>
              <a:t>（</a:t>
            </a:r>
            <a:r>
              <a:rPr lang="en-US" altLang="zh-CN" sz="1800" dirty="0" smtClean="0">
                <a:latin typeface="仿宋" panose="02010609060101010101" pitchFamily="49" charset="-122"/>
                <a:ea typeface="仿宋" panose="02010609060101010101" pitchFamily="49" charset="-122"/>
              </a:rPr>
              <a:t>2</a:t>
            </a:r>
            <a:r>
              <a:rPr lang="zh-CN" altLang="en-US" sz="1800" dirty="0" smtClean="0">
                <a:latin typeface="仿宋" panose="02010609060101010101" pitchFamily="49" charset="-122"/>
                <a:ea typeface="仿宋" panose="02010609060101010101" pitchFamily="49" charset="-122"/>
              </a:rPr>
              <a:t>）</a:t>
            </a:r>
            <a:r>
              <a:rPr lang="en-US" altLang="zh-CN" sz="1800" dirty="0" smtClean="0">
                <a:latin typeface="仿宋" panose="02010609060101010101" pitchFamily="49" charset="-122"/>
                <a:ea typeface="仿宋" panose="02010609060101010101" pitchFamily="49" charset="-122"/>
              </a:rPr>
              <a:t>Hadoop</a:t>
            </a:r>
            <a:r>
              <a:rPr lang="en-US" altLang="zh-CN" sz="1800" dirty="0">
                <a:latin typeface="仿宋" panose="02010609060101010101" pitchFamily="49" charset="-122"/>
                <a:ea typeface="仿宋" panose="02010609060101010101" pitchFamily="49" charset="-122"/>
              </a:rPr>
              <a:t>( </a:t>
            </a:r>
            <a:r>
              <a:rPr lang="zh-CN" altLang="en-US" sz="1800" dirty="0">
                <a:latin typeface="仿宋" panose="02010609060101010101" pitchFamily="49" charset="-122"/>
                <a:ea typeface="仿宋" panose="02010609060101010101" pitchFamily="49" charset="-122"/>
              </a:rPr>
              <a:t>单机模式不需要，伪分布式模式和分布式模式需要</a:t>
            </a:r>
            <a:r>
              <a:rPr lang="en-US" altLang="zh-CN" sz="1800" dirty="0">
                <a:latin typeface="仿宋" panose="02010609060101010101" pitchFamily="49" charset="-122"/>
                <a:ea typeface="仿宋" panose="02010609060101010101" pitchFamily="49" charset="-122"/>
              </a:rPr>
              <a:t>)</a:t>
            </a:r>
            <a:r>
              <a:rPr lang="zh-CN" altLang="en-US" sz="1800" dirty="0">
                <a:latin typeface="仿宋" panose="02010609060101010101" pitchFamily="49" charset="-122"/>
                <a:ea typeface="仿宋" panose="02010609060101010101" pitchFamily="49" charset="-122"/>
              </a:rPr>
              <a:t/>
            </a:r>
            <a:br>
              <a:rPr lang="zh-CN" altLang="en-US" sz="1800" dirty="0">
                <a:latin typeface="仿宋" panose="02010609060101010101" pitchFamily="49" charset="-122"/>
                <a:ea typeface="仿宋" panose="02010609060101010101" pitchFamily="49" charset="-122"/>
              </a:rPr>
            </a:br>
            <a:r>
              <a:rPr lang="zh-CN" altLang="en-US" sz="1800" dirty="0" smtClean="0">
                <a:latin typeface="仿宋" panose="02010609060101010101" pitchFamily="49" charset="-122"/>
                <a:ea typeface="仿宋" panose="02010609060101010101" pitchFamily="49" charset="-122"/>
              </a:rPr>
              <a:t>（</a:t>
            </a:r>
            <a:r>
              <a:rPr lang="en-US" altLang="zh-CN" sz="1800" dirty="0" smtClean="0">
                <a:latin typeface="仿宋" panose="02010609060101010101" pitchFamily="49" charset="-122"/>
                <a:ea typeface="仿宋" panose="02010609060101010101" pitchFamily="49" charset="-122"/>
              </a:rPr>
              <a:t>3</a:t>
            </a:r>
            <a:r>
              <a:rPr lang="zh-CN" altLang="en-US" sz="1800" dirty="0" smtClean="0">
                <a:latin typeface="仿宋" panose="02010609060101010101" pitchFamily="49" charset="-122"/>
                <a:ea typeface="仿宋" panose="02010609060101010101" pitchFamily="49" charset="-122"/>
              </a:rPr>
              <a:t>）</a:t>
            </a:r>
            <a:r>
              <a:rPr lang="en-US" altLang="zh-CN" sz="1800" dirty="0" smtClean="0">
                <a:latin typeface="仿宋" panose="02010609060101010101" pitchFamily="49" charset="-122"/>
                <a:ea typeface="仿宋" panose="02010609060101010101" pitchFamily="49" charset="-122"/>
              </a:rPr>
              <a:t>SSH</a:t>
            </a:r>
          </a:p>
          <a:p>
            <a:pPr eaLnBrk="1" hangingPunct="1">
              <a:spcBef>
                <a:spcPct val="0"/>
              </a:spcBef>
              <a:buFontTx/>
              <a:buNone/>
            </a:pPr>
            <a:endParaRPr lang="en-US" altLang="zh-CN" sz="1800" dirty="0" smtClean="0">
              <a:latin typeface="仿宋" panose="02010609060101010101" pitchFamily="49" charset="-122"/>
              <a:ea typeface="仿宋" panose="02010609060101010101" pitchFamily="49" charset="-122"/>
            </a:endParaRPr>
          </a:p>
          <a:p>
            <a:pPr eaLnBrk="1" hangingPunct="1">
              <a:spcBef>
                <a:spcPct val="0"/>
              </a:spcBef>
              <a:buNone/>
            </a:pPr>
            <a:r>
              <a:rPr lang="zh-CN" altLang="en-US" sz="1800" dirty="0">
                <a:latin typeface="仿宋" panose="02010609060101010101" pitchFamily="49" charset="-122"/>
                <a:ea typeface="仿宋" panose="02010609060101010101" pitchFamily="49" charset="-122"/>
              </a:rPr>
              <a:t>启动关闭</a:t>
            </a:r>
            <a:r>
              <a:rPr lang="en-US" altLang="zh-CN" sz="1800" dirty="0">
                <a:latin typeface="仿宋" panose="02010609060101010101" pitchFamily="49" charset="-122"/>
                <a:ea typeface="仿宋" panose="02010609060101010101" pitchFamily="49" charset="-122"/>
              </a:rPr>
              <a:t>Hadoop</a:t>
            </a:r>
            <a:r>
              <a:rPr lang="zh-CN" altLang="en-US" sz="1800" dirty="0">
                <a:latin typeface="仿宋" panose="02010609060101010101" pitchFamily="49" charset="-122"/>
                <a:ea typeface="仿宋" panose="02010609060101010101" pitchFamily="49" charset="-122"/>
              </a:rPr>
              <a:t>和</a:t>
            </a:r>
            <a:r>
              <a:rPr lang="en-US" altLang="zh-CN" sz="1800" dirty="0">
                <a:latin typeface="仿宋" panose="02010609060101010101" pitchFamily="49" charset="-122"/>
                <a:ea typeface="仿宋" panose="02010609060101010101" pitchFamily="49" charset="-122"/>
              </a:rPr>
              <a:t>HBase</a:t>
            </a:r>
            <a:r>
              <a:rPr lang="zh-CN" altLang="en-US" sz="1800" dirty="0">
                <a:latin typeface="仿宋" panose="02010609060101010101" pitchFamily="49" charset="-122"/>
                <a:ea typeface="仿宋" panose="02010609060101010101" pitchFamily="49" charset="-122"/>
              </a:rPr>
              <a:t>的顺序一定是：</a:t>
            </a:r>
            <a:br>
              <a:rPr lang="zh-CN" altLang="en-US" sz="1800" dirty="0">
                <a:latin typeface="仿宋" panose="02010609060101010101" pitchFamily="49" charset="-122"/>
                <a:ea typeface="仿宋" panose="02010609060101010101" pitchFamily="49" charset="-122"/>
              </a:rPr>
            </a:br>
            <a:r>
              <a:rPr lang="zh-CN" altLang="en-US" sz="1800" dirty="0">
                <a:latin typeface="仿宋" panose="02010609060101010101" pitchFamily="49" charset="-122"/>
                <a:ea typeface="仿宋" panose="02010609060101010101" pitchFamily="49" charset="-122"/>
              </a:rPr>
              <a:t>启动</a:t>
            </a:r>
            <a:r>
              <a:rPr lang="en-US" altLang="zh-CN" sz="1800" dirty="0">
                <a:latin typeface="仿宋" panose="02010609060101010101" pitchFamily="49" charset="-122"/>
                <a:ea typeface="仿宋" panose="02010609060101010101" pitchFamily="49" charset="-122"/>
              </a:rPr>
              <a:t>Hadoop—&gt;</a:t>
            </a:r>
            <a:r>
              <a:rPr lang="zh-CN" altLang="en-US" sz="1800" dirty="0">
                <a:latin typeface="仿宋" panose="02010609060101010101" pitchFamily="49" charset="-122"/>
                <a:ea typeface="仿宋" panose="02010609060101010101" pitchFamily="49" charset="-122"/>
              </a:rPr>
              <a:t>启动</a:t>
            </a:r>
            <a:r>
              <a:rPr lang="en-US" altLang="zh-CN" sz="1800" dirty="0">
                <a:latin typeface="仿宋" panose="02010609060101010101" pitchFamily="49" charset="-122"/>
                <a:ea typeface="仿宋" panose="02010609060101010101" pitchFamily="49" charset="-122"/>
              </a:rPr>
              <a:t>HBase—&gt;</a:t>
            </a:r>
            <a:r>
              <a:rPr lang="zh-CN" altLang="en-US" sz="1800" dirty="0">
                <a:latin typeface="仿宋" panose="02010609060101010101" pitchFamily="49" charset="-122"/>
                <a:ea typeface="仿宋" panose="02010609060101010101" pitchFamily="49" charset="-122"/>
              </a:rPr>
              <a:t>关闭</a:t>
            </a:r>
            <a:r>
              <a:rPr lang="en-US" altLang="zh-CN" sz="1800" dirty="0">
                <a:latin typeface="仿宋" panose="02010609060101010101" pitchFamily="49" charset="-122"/>
                <a:ea typeface="仿宋" panose="02010609060101010101" pitchFamily="49" charset="-122"/>
              </a:rPr>
              <a:t>HBase—&gt;</a:t>
            </a:r>
            <a:r>
              <a:rPr lang="zh-CN" altLang="en-US" sz="1800" dirty="0">
                <a:latin typeface="仿宋" panose="02010609060101010101" pitchFamily="49" charset="-122"/>
                <a:ea typeface="仿宋" panose="02010609060101010101" pitchFamily="49" charset="-122"/>
              </a:rPr>
              <a:t>关闭</a:t>
            </a:r>
            <a:r>
              <a:rPr lang="en-US" altLang="zh-CN" sz="1800" dirty="0" smtClean="0">
                <a:latin typeface="仿宋" panose="02010609060101010101" pitchFamily="49" charset="-122"/>
                <a:ea typeface="仿宋" panose="02010609060101010101" pitchFamily="49" charset="-122"/>
              </a:rPr>
              <a:t>Hadoop</a:t>
            </a:r>
          </a:p>
          <a:p>
            <a:pPr eaLnBrk="1" hangingPunct="1">
              <a:spcBef>
                <a:spcPct val="0"/>
              </a:spcBef>
              <a:buNone/>
            </a:pPr>
            <a:endParaRPr lang="zh-CN" altLang="en-US" sz="1800" dirty="0">
              <a:latin typeface="仿宋" panose="02010609060101010101" pitchFamily="49" charset="-122"/>
              <a:ea typeface="仿宋" panose="02010609060101010101" pitchFamily="49" charset="-122"/>
            </a:endParaRPr>
          </a:p>
          <a:p>
            <a:pPr eaLnBrk="1" hangingPunct="1">
              <a:spcBef>
                <a:spcPct val="0"/>
              </a:spcBef>
              <a:buFontTx/>
              <a:buNone/>
            </a:pPr>
            <a:r>
              <a:rPr lang="en-US" altLang="zh-CN" sz="1800" dirty="0">
                <a:latin typeface="仿宋" panose="02010609060101010101" pitchFamily="49" charset="-122"/>
                <a:ea typeface="仿宋" panose="02010609060101010101" pitchFamily="49" charset="-122"/>
              </a:rPr>
              <a:t>HBASE_MANAGES_ZK=true</a:t>
            </a:r>
            <a:r>
              <a:rPr lang="zh-CN" altLang="en-US" sz="1800" dirty="0">
                <a:latin typeface="仿宋" panose="02010609060101010101" pitchFamily="49" charset="-122"/>
                <a:ea typeface="仿宋" panose="02010609060101010101" pitchFamily="49" charset="-122"/>
              </a:rPr>
              <a:t>，则由</a:t>
            </a:r>
            <a:r>
              <a:rPr lang="en-US" altLang="zh-CN" sz="1800" dirty="0">
                <a:latin typeface="仿宋" panose="02010609060101010101" pitchFamily="49" charset="-122"/>
                <a:ea typeface="仿宋" panose="02010609060101010101" pitchFamily="49" charset="-122"/>
              </a:rPr>
              <a:t>HBase</a:t>
            </a:r>
            <a:r>
              <a:rPr lang="zh-CN" altLang="en-US" sz="1800" dirty="0">
                <a:latin typeface="仿宋" panose="02010609060101010101" pitchFamily="49" charset="-122"/>
                <a:ea typeface="仿宋" panose="02010609060101010101" pitchFamily="49" charset="-122"/>
              </a:rPr>
              <a:t>自己管理</a:t>
            </a:r>
            <a:r>
              <a:rPr lang="en-US" altLang="zh-CN" sz="1800" dirty="0" smtClean="0">
                <a:latin typeface="仿宋" panose="02010609060101010101" pitchFamily="49" charset="-122"/>
                <a:ea typeface="仿宋" panose="02010609060101010101" pitchFamily="49" charset="-122"/>
              </a:rPr>
              <a:t>Zookeeper</a:t>
            </a:r>
            <a:r>
              <a:rPr lang="zh-CN" altLang="en-US" sz="1800" dirty="0" smtClean="0">
                <a:latin typeface="仿宋" panose="02010609060101010101" pitchFamily="49" charset="-122"/>
                <a:ea typeface="仿宋" panose="02010609060101010101" pitchFamily="49" charset="-122"/>
              </a:rPr>
              <a:t>；</a:t>
            </a:r>
            <a:endParaRPr lang="en-US" altLang="zh-CN" sz="1800" dirty="0">
              <a:latin typeface="仿宋" panose="02010609060101010101" pitchFamily="49" charset="-122"/>
              <a:ea typeface="仿宋" panose="02010609060101010101" pitchFamily="49" charset="-122"/>
            </a:endParaRPr>
          </a:p>
          <a:p>
            <a:pPr eaLnBrk="1" hangingPunct="1">
              <a:spcBef>
                <a:spcPct val="0"/>
              </a:spcBef>
              <a:buFontTx/>
              <a:buNone/>
            </a:pPr>
            <a:r>
              <a:rPr lang="zh-CN" altLang="en-US" sz="1800" dirty="0">
                <a:latin typeface="仿宋" panose="02010609060101010101" pitchFamily="49" charset="-122"/>
                <a:ea typeface="仿宋" panose="02010609060101010101" pitchFamily="49" charset="-122"/>
              </a:rPr>
              <a:t>否则，启动独立的</a:t>
            </a:r>
            <a:r>
              <a:rPr lang="en-US" altLang="zh-CN" sz="1800" dirty="0">
                <a:latin typeface="仿宋" panose="02010609060101010101" pitchFamily="49" charset="-122"/>
                <a:ea typeface="仿宋" panose="02010609060101010101" pitchFamily="49" charset="-122"/>
              </a:rPr>
              <a:t>Zookeeper</a:t>
            </a:r>
          </a:p>
          <a:p>
            <a:pPr eaLnBrk="1" hangingPunct="1">
              <a:spcBef>
                <a:spcPct val="0"/>
              </a:spcBef>
              <a:buFontTx/>
              <a:buNone/>
            </a:pPr>
            <a:r>
              <a:rPr lang="zh-CN" altLang="en-US" sz="1800" dirty="0">
                <a:latin typeface="仿宋" panose="02010609060101010101" pitchFamily="49" charset="-122"/>
                <a:ea typeface="仿宋" panose="02010609060101010101" pitchFamily="49" charset="-122"/>
              </a:rPr>
              <a:t>建议：单机版</a:t>
            </a:r>
            <a:r>
              <a:rPr lang="en-US" altLang="zh-CN" sz="1800" dirty="0" smtClean="0">
                <a:latin typeface="仿宋" panose="02010609060101010101" pitchFamily="49" charset="-122"/>
                <a:ea typeface="仿宋" panose="02010609060101010101" pitchFamily="49" charset="-122"/>
              </a:rPr>
              <a:t>HBase</a:t>
            </a:r>
            <a:r>
              <a:rPr lang="zh-CN" altLang="en-US" sz="1800" dirty="0" smtClean="0">
                <a:latin typeface="仿宋" panose="02010609060101010101" pitchFamily="49" charset="-122"/>
                <a:ea typeface="仿宋" panose="02010609060101010101" pitchFamily="49" charset="-122"/>
              </a:rPr>
              <a:t>使用</a:t>
            </a:r>
            <a:r>
              <a:rPr lang="zh-CN" altLang="en-US" sz="1800" dirty="0">
                <a:latin typeface="仿宋" panose="02010609060101010101" pitchFamily="49" charset="-122"/>
                <a:ea typeface="仿宋" panose="02010609060101010101" pitchFamily="49" charset="-122"/>
              </a:rPr>
              <a:t>自带</a:t>
            </a:r>
            <a:r>
              <a:rPr lang="en-US" altLang="zh-CN" sz="1800" dirty="0">
                <a:latin typeface="仿宋" panose="02010609060101010101" pitchFamily="49" charset="-122"/>
                <a:ea typeface="仿宋" panose="02010609060101010101" pitchFamily="49" charset="-122"/>
              </a:rPr>
              <a:t>Zookeeper</a:t>
            </a:r>
            <a:r>
              <a:rPr lang="zh-CN" altLang="en-US" sz="1800" dirty="0">
                <a:latin typeface="仿宋" panose="02010609060101010101" pitchFamily="49" charset="-122"/>
                <a:ea typeface="仿宋" panose="02010609060101010101" pitchFamily="49" charset="-122"/>
              </a:rPr>
              <a:t>；集群安装</a:t>
            </a:r>
            <a:r>
              <a:rPr lang="en-US" altLang="zh-CN" sz="1800" dirty="0" smtClean="0">
                <a:latin typeface="仿宋" panose="02010609060101010101" pitchFamily="49" charset="-122"/>
                <a:ea typeface="仿宋" panose="02010609060101010101" pitchFamily="49" charset="-122"/>
              </a:rPr>
              <a:t>HBase</a:t>
            </a:r>
            <a:r>
              <a:rPr lang="zh-CN" altLang="en-US" sz="1800" dirty="0" smtClean="0">
                <a:latin typeface="仿宋" panose="02010609060101010101" pitchFamily="49" charset="-122"/>
                <a:ea typeface="仿宋" panose="02010609060101010101" pitchFamily="49" charset="-122"/>
              </a:rPr>
              <a:t>采用</a:t>
            </a:r>
            <a:r>
              <a:rPr lang="zh-CN" altLang="en-US" sz="1800" dirty="0">
                <a:latin typeface="仿宋" panose="02010609060101010101" pitchFamily="49" charset="-122"/>
                <a:ea typeface="仿宋" panose="02010609060101010101" pitchFamily="49" charset="-122"/>
              </a:rPr>
              <a:t>单独</a:t>
            </a:r>
            <a:r>
              <a:rPr lang="en-US" altLang="zh-CN" sz="1800" dirty="0">
                <a:latin typeface="仿宋" panose="02010609060101010101" pitchFamily="49" charset="-122"/>
                <a:ea typeface="仿宋" panose="02010609060101010101" pitchFamily="49" charset="-122"/>
              </a:rPr>
              <a:t>Zookeeper</a:t>
            </a:r>
            <a:r>
              <a:rPr lang="zh-CN" altLang="en-US" sz="1800" dirty="0">
                <a:latin typeface="仿宋" panose="02010609060101010101" pitchFamily="49" charset="-122"/>
                <a:ea typeface="仿宋" panose="02010609060101010101" pitchFamily="49" charset="-122"/>
              </a:rPr>
              <a:t>集群</a:t>
            </a:r>
          </a:p>
        </p:txBody>
      </p:sp>
      <p:sp>
        <p:nvSpPr>
          <p:cNvPr id="59401" name="矩形 9"/>
          <p:cNvSpPr>
            <a:spLocks noChangeArrowheads="1"/>
          </p:cNvSpPr>
          <p:nvPr/>
        </p:nvSpPr>
        <p:spPr bwMode="auto">
          <a:xfrm>
            <a:off x="762000" y="5715000"/>
            <a:ext cx="2487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1800" dirty="0"/>
              <a:t> </a:t>
            </a:r>
            <a:endParaRPr lang="zh-CN" altLang="en-US" sz="1400"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2"/>
          <p:cNvSpPr>
            <a:spLocks noGrp="1" noChangeArrowheads="1"/>
          </p:cNvSpPr>
          <p:nvPr>
            <p:ph type="title"/>
          </p:nvPr>
        </p:nvSpPr>
        <p:spPr/>
        <p:txBody>
          <a:bodyPr/>
          <a:lstStyle/>
          <a:p>
            <a:r>
              <a:rPr lang="en-US" altLang="en-US" dirty="0" smtClean="0"/>
              <a:t>4.7.2 HBase常用Shell命令</a:t>
            </a:r>
            <a:endParaRPr lang="zh-CN" altLang="en-US" dirty="0" smtClean="0"/>
          </a:p>
        </p:txBody>
      </p:sp>
      <p:sp>
        <p:nvSpPr>
          <p:cNvPr id="60419" name="Rectangle 5"/>
          <p:cNvSpPr>
            <a:spLocks noChangeArrowheads="1"/>
          </p:cNvSpPr>
          <p:nvPr/>
        </p:nvSpPr>
        <p:spPr bwMode="auto">
          <a:xfrm>
            <a:off x="1028700" y="1143000"/>
            <a:ext cx="39243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lnSpc>
                <a:spcPct val="150000"/>
              </a:lnSpc>
              <a:spcBef>
                <a:spcPct val="0"/>
              </a:spcBef>
            </a:pPr>
            <a:r>
              <a:rPr lang="en-US" altLang="zh-CN" sz="2000" dirty="0"/>
              <a:t>create</a:t>
            </a:r>
            <a:r>
              <a:rPr lang="zh-CN" altLang="zh-CN" sz="2000" dirty="0"/>
              <a:t>：创建表</a:t>
            </a:r>
          </a:p>
          <a:p>
            <a:pPr eaLnBrk="1" hangingPunct="1">
              <a:lnSpc>
                <a:spcPct val="150000"/>
              </a:lnSpc>
              <a:spcBef>
                <a:spcPct val="0"/>
              </a:spcBef>
            </a:pPr>
            <a:r>
              <a:rPr lang="en-US" altLang="zh-CN" sz="2000" dirty="0"/>
              <a:t>list</a:t>
            </a:r>
            <a:r>
              <a:rPr lang="zh-CN" altLang="zh-CN" sz="2000" dirty="0"/>
              <a:t>：列出</a:t>
            </a:r>
            <a:r>
              <a:rPr lang="en-US" altLang="zh-CN" sz="2000" dirty="0"/>
              <a:t>HBase</a:t>
            </a:r>
            <a:r>
              <a:rPr lang="zh-CN" altLang="zh-CN" sz="2000" dirty="0"/>
              <a:t>中所有的表信息</a:t>
            </a:r>
          </a:p>
        </p:txBody>
      </p:sp>
      <p:pic>
        <p:nvPicPr>
          <p:cNvPr id="6042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971800"/>
            <a:ext cx="7100888"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1" name="TextBox 4"/>
          <p:cNvSpPr txBox="1">
            <a:spLocks noChangeArrowheads="1"/>
          </p:cNvSpPr>
          <p:nvPr/>
        </p:nvSpPr>
        <p:spPr bwMode="auto">
          <a:xfrm>
            <a:off x="1066800" y="2286000"/>
            <a:ext cx="71612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1800" dirty="0"/>
              <a:t>例子</a:t>
            </a:r>
            <a:r>
              <a:rPr lang="en-US" altLang="zh-CN" sz="1800" dirty="0"/>
              <a:t>1</a:t>
            </a:r>
            <a:r>
              <a:rPr lang="zh-CN" altLang="en-US" sz="1800" dirty="0"/>
              <a:t>：创建一个表，该表名称为</a:t>
            </a:r>
            <a:r>
              <a:rPr lang="en-US" altLang="zh-CN" sz="1800" dirty="0"/>
              <a:t>tempTable</a:t>
            </a:r>
            <a:r>
              <a:rPr lang="zh-CN" altLang="en-US" sz="1800" dirty="0"/>
              <a:t>，包含</a:t>
            </a:r>
            <a:r>
              <a:rPr lang="en-US" altLang="zh-CN" sz="1800" dirty="0"/>
              <a:t>3</a:t>
            </a:r>
            <a:r>
              <a:rPr lang="zh-CN" altLang="en-US" sz="1800" dirty="0"/>
              <a:t>个列族</a:t>
            </a:r>
            <a:r>
              <a:rPr lang="en-US" altLang="zh-CN" sz="1800" dirty="0"/>
              <a:t>f1</a:t>
            </a:r>
            <a:r>
              <a:rPr lang="zh-CN" altLang="en-US" sz="1800" dirty="0"/>
              <a:t>，</a:t>
            </a:r>
            <a:r>
              <a:rPr lang="en-US" altLang="zh-CN" sz="1800" dirty="0"/>
              <a:t>f2</a:t>
            </a:r>
            <a:r>
              <a:rPr lang="zh-CN" altLang="en-US" sz="1800" dirty="0"/>
              <a:t>和</a:t>
            </a:r>
            <a:r>
              <a:rPr lang="en-US" altLang="zh-CN" sz="1800" dirty="0"/>
              <a:t>f3</a:t>
            </a:r>
            <a:endParaRPr lang="zh-CN" altLang="en-US" sz="1800" dirty="0"/>
          </a:p>
        </p:txBody>
      </p:sp>
      <p:sp>
        <p:nvSpPr>
          <p:cNvPr id="60422" name="TextBox 5"/>
          <p:cNvSpPr txBox="1">
            <a:spLocks noChangeArrowheads="1"/>
          </p:cNvSpPr>
          <p:nvPr/>
        </p:nvSpPr>
        <p:spPr bwMode="auto">
          <a:xfrm>
            <a:off x="1295400" y="5562600"/>
            <a:ext cx="43402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1800"/>
              <a:t>备注：后面的例子都在此基础上继续操作</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2"/>
          <p:cNvSpPr>
            <a:spLocks noGrp="1" noChangeArrowheads="1"/>
          </p:cNvSpPr>
          <p:nvPr>
            <p:ph type="title"/>
          </p:nvPr>
        </p:nvSpPr>
        <p:spPr/>
        <p:txBody>
          <a:bodyPr/>
          <a:lstStyle/>
          <a:p>
            <a:r>
              <a:rPr lang="en-US" altLang="en-US" dirty="0" smtClean="0"/>
              <a:t>4.7.2	 HBase常用Shell命令</a:t>
            </a:r>
            <a:endParaRPr lang="zh-CN" altLang="en-US" dirty="0" smtClean="0"/>
          </a:p>
        </p:txBody>
      </p:sp>
      <p:sp>
        <p:nvSpPr>
          <p:cNvPr id="61443" name="Rectangle 5"/>
          <p:cNvSpPr>
            <a:spLocks noChangeArrowheads="1"/>
          </p:cNvSpPr>
          <p:nvPr/>
        </p:nvSpPr>
        <p:spPr bwMode="auto">
          <a:xfrm>
            <a:off x="152400" y="1175772"/>
            <a:ext cx="8763000" cy="1338828"/>
          </a:xfrm>
          <a:prstGeom prst="rect">
            <a:avLst/>
          </a:prstGeom>
          <a:ln/>
          <a:extLst/>
        </p:spPr>
        <p:style>
          <a:lnRef idx="2">
            <a:schemeClr val="accent2"/>
          </a:lnRef>
          <a:fillRef idx="1">
            <a:schemeClr val="lt1"/>
          </a:fillRef>
          <a:effectRef idx="0">
            <a:schemeClr val="accent2"/>
          </a:effectRef>
          <a:fontRef idx="minor">
            <a:schemeClr val="dk1"/>
          </a:fontRef>
        </p:style>
        <p:txBody>
          <a:bodyPr wrap="square" anchor="ct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lnSpc>
                <a:spcPct val="150000"/>
              </a:lnSpc>
              <a:spcBef>
                <a:spcPct val="0"/>
              </a:spcBef>
              <a:buFontTx/>
              <a:buNone/>
            </a:pPr>
            <a:r>
              <a:rPr lang="en-US" altLang="zh-CN" sz="1800" dirty="0"/>
              <a:t> put</a:t>
            </a:r>
            <a:r>
              <a:rPr lang="zh-CN" altLang="zh-CN" sz="1800" dirty="0"/>
              <a:t>：向表、行、列指定的单元格添加</a:t>
            </a:r>
            <a:r>
              <a:rPr lang="zh-CN" altLang="zh-CN" sz="1800" dirty="0" smtClean="0"/>
              <a:t>数据</a:t>
            </a:r>
            <a:r>
              <a:rPr lang="zh-CN" altLang="en-US" sz="1800" dirty="0"/>
              <a:t>，</a:t>
            </a:r>
            <a:r>
              <a:rPr lang="zh-CN" altLang="en-US" sz="1800" dirty="0" smtClean="0"/>
              <a:t>一</a:t>
            </a:r>
            <a:r>
              <a:rPr lang="zh-CN" altLang="en-US" sz="1800" dirty="0"/>
              <a:t>次只能为一个表的一行数据的一个</a:t>
            </a:r>
            <a:r>
              <a:rPr lang="zh-CN" altLang="en-US" sz="1800" dirty="0" smtClean="0"/>
              <a:t>列</a:t>
            </a:r>
            <a:endParaRPr lang="en-US" altLang="zh-CN" sz="1800" dirty="0" smtClean="0"/>
          </a:p>
          <a:p>
            <a:pPr eaLnBrk="1" hangingPunct="1">
              <a:lnSpc>
                <a:spcPct val="150000"/>
              </a:lnSpc>
              <a:spcBef>
                <a:spcPct val="0"/>
              </a:spcBef>
              <a:buFontTx/>
              <a:buNone/>
            </a:pPr>
            <a:r>
              <a:rPr lang="en-US" altLang="zh-CN" sz="1800" dirty="0"/>
              <a:t> </a:t>
            </a:r>
            <a:r>
              <a:rPr lang="en-US" altLang="zh-CN" sz="1800" dirty="0" smtClean="0"/>
              <a:t>        </a:t>
            </a:r>
            <a:r>
              <a:rPr lang="zh-CN" altLang="en-US" sz="1800" dirty="0" smtClean="0"/>
              <a:t> 添加</a:t>
            </a:r>
            <a:r>
              <a:rPr lang="zh-CN" altLang="en-US" sz="1800" dirty="0"/>
              <a:t>一个数据</a:t>
            </a:r>
            <a:endParaRPr lang="zh-CN" altLang="zh-CN" sz="1800" dirty="0"/>
          </a:p>
          <a:p>
            <a:pPr eaLnBrk="1" hangingPunct="1">
              <a:lnSpc>
                <a:spcPct val="150000"/>
              </a:lnSpc>
              <a:spcBef>
                <a:spcPct val="0"/>
              </a:spcBef>
              <a:buFontTx/>
              <a:buNone/>
            </a:pPr>
            <a:r>
              <a:rPr lang="en-US" altLang="zh-CN" sz="1800" dirty="0"/>
              <a:t> scan</a:t>
            </a:r>
            <a:r>
              <a:rPr lang="zh-CN" altLang="zh-CN" sz="1800" dirty="0"/>
              <a:t>：浏览表的相关信息</a:t>
            </a:r>
          </a:p>
        </p:txBody>
      </p:sp>
      <p:pic>
        <p:nvPicPr>
          <p:cNvPr id="614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3468469"/>
            <a:ext cx="9026525"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5" name="TextBox 4"/>
          <p:cNvSpPr txBox="1">
            <a:spLocks noChangeArrowheads="1"/>
          </p:cNvSpPr>
          <p:nvPr/>
        </p:nvSpPr>
        <p:spPr bwMode="auto">
          <a:xfrm>
            <a:off x="76200" y="2982912"/>
            <a:ext cx="8969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1800" dirty="0"/>
              <a:t>例子</a:t>
            </a:r>
            <a:r>
              <a:rPr lang="en-US" altLang="zh-CN" sz="1800" dirty="0"/>
              <a:t>2</a:t>
            </a:r>
            <a:r>
              <a:rPr lang="zh-CN" altLang="en-US" sz="1800" dirty="0"/>
              <a:t>：继续向表</a:t>
            </a:r>
            <a:r>
              <a:rPr lang="en-US" altLang="zh-CN" sz="1800" dirty="0"/>
              <a:t>tempTable</a:t>
            </a:r>
            <a:r>
              <a:rPr lang="zh-CN" altLang="en-US" sz="1800" dirty="0"/>
              <a:t>中的第</a:t>
            </a:r>
            <a:r>
              <a:rPr lang="en-US" altLang="zh-CN" sz="1800" dirty="0"/>
              <a:t>r1</a:t>
            </a:r>
            <a:r>
              <a:rPr lang="zh-CN" altLang="en-US" sz="1800" dirty="0"/>
              <a:t>行、第“</a:t>
            </a:r>
            <a:r>
              <a:rPr lang="en-US" altLang="zh-CN" sz="1800" dirty="0"/>
              <a:t>f1:c1</a:t>
            </a:r>
            <a:r>
              <a:rPr lang="zh-CN" altLang="en-US" sz="1800" dirty="0"/>
              <a:t>”列，添加数据值为“</a:t>
            </a:r>
            <a:r>
              <a:rPr lang="en-US" altLang="zh-CN" sz="1800" dirty="0"/>
              <a:t>hello,dblab</a:t>
            </a:r>
            <a:r>
              <a:rPr lang="zh-CN" altLang="en-US" sz="1800" dirty="0"/>
              <a:t>”</a:t>
            </a:r>
          </a:p>
        </p:txBody>
      </p:sp>
      <p:sp>
        <p:nvSpPr>
          <p:cNvPr id="61446" name="矩形 5"/>
          <p:cNvSpPr>
            <a:spLocks noChangeArrowheads="1"/>
          </p:cNvSpPr>
          <p:nvPr/>
        </p:nvSpPr>
        <p:spPr bwMode="auto">
          <a:xfrm>
            <a:off x="152400" y="5754469"/>
            <a:ext cx="8763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1800" dirty="0" smtClean="0"/>
              <a:t>*在</a:t>
            </a:r>
            <a:r>
              <a:rPr lang="zh-CN" altLang="en-US" sz="1800" dirty="0"/>
              <a:t>添加数据时，</a:t>
            </a:r>
            <a:r>
              <a:rPr lang="en-US" altLang="zh-CN" sz="1800" dirty="0"/>
              <a:t>HBase</a:t>
            </a:r>
            <a:r>
              <a:rPr lang="zh-CN" altLang="en-US" sz="1800" dirty="0"/>
              <a:t>会自动为添加的数据添加一个时间戳，当然，也可以在添加数据时人工指定时间戳的</a:t>
            </a:r>
            <a:r>
              <a:rPr lang="zh-CN" altLang="en-US" sz="1800" dirty="0" smtClean="0"/>
              <a:t>值</a:t>
            </a:r>
            <a:endParaRPr lang="en-US" altLang="zh-CN" sz="180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2"/>
          <p:cNvSpPr>
            <a:spLocks noGrp="1" noChangeArrowheads="1"/>
          </p:cNvSpPr>
          <p:nvPr>
            <p:ph type="title"/>
          </p:nvPr>
        </p:nvSpPr>
        <p:spPr/>
        <p:txBody>
          <a:bodyPr/>
          <a:lstStyle/>
          <a:p>
            <a:r>
              <a:rPr lang="en-US" altLang="en-US" dirty="0" smtClean="0"/>
              <a:t>4.7.2 HBase常用Shell命令</a:t>
            </a:r>
            <a:endParaRPr lang="zh-CN" altLang="en-US" dirty="0" smtClean="0"/>
          </a:p>
        </p:txBody>
      </p:sp>
      <p:sp>
        <p:nvSpPr>
          <p:cNvPr id="62467" name="Rectangle 5"/>
          <p:cNvSpPr>
            <a:spLocks noChangeArrowheads="1"/>
          </p:cNvSpPr>
          <p:nvPr/>
        </p:nvSpPr>
        <p:spPr bwMode="auto">
          <a:xfrm>
            <a:off x="96837" y="1258887"/>
            <a:ext cx="8818563" cy="493713"/>
          </a:xfrm>
          <a:prstGeom prst="rect">
            <a:avLst/>
          </a:prstGeom>
          <a:ln/>
          <a:extLst/>
        </p:spPr>
        <p:style>
          <a:lnRef idx="2">
            <a:schemeClr val="accent2"/>
          </a:lnRef>
          <a:fillRef idx="1">
            <a:schemeClr val="lt1"/>
          </a:fillRef>
          <a:effectRef idx="0">
            <a:schemeClr val="accent2"/>
          </a:effectRef>
          <a:fontRef idx="minor">
            <a:schemeClr val="dk1"/>
          </a:fontRef>
        </p:style>
        <p:txBody>
          <a:bodyPr wrap="none" anchor="ct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lnSpc>
                <a:spcPct val="150000"/>
              </a:lnSpc>
              <a:spcBef>
                <a:spcPct val="0"/>
              </a:spcBef>
              <a:buFontTx/>
              <a:buNone/>
            </a:pPr>
            <a:r>
              <a:rPr lang="en-US" altLang="zh-CN" sz="2000" dirty="0"/>
              <a:t> get</a:t>
            </a:r>
            <a:r>
              <a:rPr lang="zh-CN" altLang="zh-CN" sz="2000" dirty="0"/>
              <a:t>：通过表名、行、列、时间戳、时间范围和版本号来获得相应单元格的值</a:t>
            </a:r>
          </a:p>
        </p:txBody>
      </p:sp>
      <p:pic>
        <p:nvPicPr>
          <p:cNvPr id="6246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276600"/>
            <a:ext cx="8567738"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9" name="TextBox 4"/>
          <p:cNvSpPr txBox="1">
            <a:spLocks noChangeArrowheads="1"/>
          </p:cNvSpPr>
          <p:nvPr/>
        </p:nvSpPr>
        <p:spPr bwMode="auto">
          <a:xfrm>
            <a:off x="304800" y="1828800"/>
            <a:ext cx="856773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1800" dirty="0"/>
              <a:t>例子</a:t>
            </a:r>
            <a:r>
              <a:rPr lang="en-US" altLang="zh-CN" sz="1800" dirty="0"/>
              <a:t>3</a:t>
            </a:r>
            <a:r>
              <a:rPr lang="zh-CN" altLang="en-US" sz="1800" dirty="0"/>
              <a:t>：</a:t>
            </a:r>
            <a:endParaRPr lang="en-US" altLang="zh-CN" sz="1800" dirty="0"/>
          </a:p>
          <a:p>
            <a:pPr eaLnBrk="1" hangingPunct="1">
              <a:spcBef>
                <a:spcPct val="0"/>
              </a:spcBef>
              <a:buFontTx/>
              <a:buNone/>
            </a:pPr>
            <a:r>
              <a:rPr lang="zh-CN" altLang="en-US" sz="1800" dirty="0"/>
              <a:t>（</a:t>
            </a:r>
            <a:r>
              <a:rPr lang="en-US" altLang="zh-CN" sz="1800" dirty="0"/>
              <a:t>1</a:t>
            </a:r>
            <a:r>
              <a:rPr lang="zh-CN" altLang="en-US" sz="1800" dirty="0"/>
              <a:t>）从</a:t>
            </a:r>
            <a:r>
              <a:rPr lang="en-US" altLang="zh-CN" sz="1800" dirty="0"/>
              <a:t>tempTable</a:t>
            </a:r>
            <a:r>
              <a:rPr lang="zh-CN" altLang="en-US" sz="1800" dirty="0"/>
              <a:t>中，获取第</a:t>
            </a:r>
            <a:r>
              <a:rPr lang="en-US" altLang="zh-CN" sz="1800" dirty="0"/>
              <a:t>r1</a:t>
            </a:r>
            <a:r>
              <a:rPr lang="zh-CN" altLang="en-US" sz="1800" dirty="0"/>
              <a:t>行、第“</a:t>
            </a:r>
            <a:r>
              <a:rPr lang="en-US" altLang="zh-CN" sz="1800" dirty="0"/>
              <a:t>f1:c1</a:t>
            </a:r>
            <a:r>
              <a:rPr lang="zh-CN" altLang="en-US" sz="1800" dirty="0"/>
              <a:t>”列的值</a:t>
            </a:r>
            <a:endParaRPr lang="en-US" altLang="zh-CN" sz="1800" dirty="0"/>
          </a:p>
          <a:p>
            <a:pPr eaLnBrk="1" hangingPunct="1">
              <a:spcBef>
                <a:spcPct val="0"/>
              </a:spcBef>
              <a:buFontTx/>
              <a:buNone/>
            </a:pPr>
            <a:r>
              <a:rPr lang="zh-CN" altLang="en-US" sz="1800" dirty="0"/>
              <a:t>（</a:t>
            </a:r>
            <a:r>
              <a:rPr lang="en-US" altLang="zh-CN" sz="1800" dirty="0"/>
              <a:t>2</a:t>
            </a:r>
            <a:r>
              <a:rPr lang="zh-CN" altLang="en-US" sz="1800" dirty="0"/>
              <a:t>）从</a:t>
            </a:r>
            <a:r>
              <a:rPr lang="en-US" altLang="zh-CN" sz="1800" dirty="0"/>
              <a:t>tempTable</a:t>
            </a:r>
            <a:r>
              <a:rPr lang="zh-CN" altLang="en-US" sz="1800" dirty="0"/>
              <a:t>中，获取第</a:t>
            </a:r>
            <a:r>
              <a:rPr lang="en-US" altLang="zh-CN" sz="1800" dirty="0"/>
              <a:t>r1</a:t>
            </a:r>
            <a:r>
              <a:rPr lang="zh-CN" altLang="en-US" sz="1800" dirty="0"/>
              <a:t>行、第“</a:t>
            </a:r>
            <a:r>
              <a:rPr lang="en-US" altLang="zh-CN" sz="1800" dirty="0"/>
              <a:t>f1:c3</a:t>
            </a:r>
            <a:r>
              <a:rPr lang="zh-CN" altLang="en-US" sz="1800" dirty="0"/>
              <a:t>”列的值</a:t>
            </a:r>
            <a:endParaRPr lang="en-US" altLang="zh-CN" sz="1800" dirty="0"/>
          </a:p>
          <a:p>
            <a:pPr eaLnBrk="1" hangingPunct="1">
              <a:spcBef>
                <a:spcPct val="0"/>
              </a:spcBef>
              <a:buFontTx/>
              <a:buNone/>
            </a:pPr>
            <a:endParaRPr lang="zh-CN" altLang="en-US" sz="1800" dirty="0"/>
          </a:p>
        </p:txBody>
      </p:sp>
      <p:sp>
        <p:nvSpPr>
          <p:cNvPr id="62470" name="TextBox 5"/>
          <p:cNvSpPr txBox="1">
            <a:spLocks noChangeArrowheads="1"/>
          </p:cNvSpPr>
          <p:nvPr/>
        </p:nvSpPr>
        <p:spPr bwMode="auto">
          <a:xfrm>
            <a:off x="313174" y="2795116"/>
            <a:ext cx="34034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1800" dirty="0" smtClean="0"/>
              <a:t>其中：</a:t>
            </a:r>
            <a:r>
              <a:rPr lang="en-US" altLang="zh-CN" sz="1800" dirty="0"/>
              <a:t>f1</a:t>
            </a:r>
            <a:r>
              <a:rPr lang="zh-CN" altLang="en-US" sz="1800" dirty="0"/>
              <a:t>是列族，</a:t>
            </a:r>
            <a:r>
              <a:rPr lang="en-US" altLang="zh-CN" sz="1800" dirty="0"/>
              <a:t>c1</a:t>
            </a:r>
            <a:r>
              <a:rPr lang="zh-CN" altLang="en-US" sz="1800" dirty="0"/>
              <a:t>和</a:t>
            </a:r>
            <a:r>
              <a:rPr lang="en-US" altLang="zh-CN" sz="1800" dirty="0"/>
              <a:t>c3</a:t>
            </a:r>
            <a:r>
              <a:rPr lang="zh-CN" altLang="en-US" sz="1800" dirty="0"/>
              <a:t>都是列</a:t>
            </a:r>
          </a:p>
        </p:txBody>
      </p:sp>
      <p:sp>
        <p:nvSpPr>
          <p:cNvPr id="62471" name="TextBox 6"/>
          <p:cNvSpPr txBox="1">
            <a:spLocks noChangeArrowheads="1"/>
          </p:cNvSpPr>
          <p:nvPr/>
        </p:nvSpPr>
        <p:spPr bwMode="auto">
          <a:xfrm>
            <a:off x="457200" y="5943600"/>
            <a:ext cx="7924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1800" dirty="0"/>
              <a:t>从运行结果可以看出：</a:t>
            </a:r>
            <a:r>
              <a:rPr lang="en-US" altLang="zh-CN" sz="1800" dirty="0"/>
              <a:t> tempTable</a:t>
            </a:r>
            <a:r>
              <a:rPr lang="zh-CN" altLang="en-US" sz="1800" dirty="0"/>
              <a:t>中第</a:t>
            </a:r>
            <a:r>
              <a:rPr lang="en-US" altLang="zh-CN" sz="1800" dirty="0"/>
              <a:t>r1</a:t>
            </a:r>
            <a:r>
              <a:rPr lang="zh-CN" altLang="en-US" sz="1800" dirty="0"/>
              <a:t>行、第“</a:t>
            </a:r>
            <a:r>
              <a:rPr lang="en-US" altLang="zh-CN" sz="1800" dirty="0"/>
              <a:t>f1:c3</a:t>
            </a:r>
            <a:r>
              <a:rPr lang="zh-CN" altLang="en-US" sz="1800" dirty="0"/>
              <a:t>”列的值当前不存在</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2"/>
          <p:cNvSpPr>
            <a:spLocks noGrp="1" noChangeArrowheads="1"/>
          </p:cNvSpPr>
          <p:nvPr>
            <p:ph type="title"/>
          </p:nvPr>
        </p:nvSpPr>
        <p:spPr/>
        <p:txBody>
          <a:bodyPr/>
          <a:lstStyle/>
          <a:p>
            <a:r>
              <a:rPr lang="en-US" altLang="en-US" dirty="0" smtClean="0"/>
              <a:t>4.7.2	 HBase常用Shell命令</a:t>
            </a:r>
            <a:endParaRPr lang="zh-CN" altLang="en-US" dirty="0" smtClean="0"/>
          </a:p>
        </p:txBody>
      </p:sp>
      <p:sp>
        <p:nvSpPr>
          <p:cNvPr id="63491" name="Rectangle 5"/>
          <p:cNvSpPr>
            <a:spLocks noChangeArrowheads="1"/>
          </p:cNvSpPr>
          <p:nvPr/>
        </p:nvSpPr>
        <p:spPr bwMode="auto">
          <a:xfrm>
            <a:off x="381000" y="1270000"/>
            <a:ext cx="8305800" cy="1016000"/>
          </a:xfrm>
          <a:prstGeom prst="rect">
            <a:avLst/>
          </a:prstGeom>
          <a:ln/>
          <a:extLst/>
        </p:spPr>
        <p:style>
          <a:lnRef idx="2">
            <a:schemeClr val="accent2"/>
          </a:lnRef>
          <a:fillRef idx="1">
            <a:schemeClr val="lt1"/>
          </a:fillRef>
          <a:effectRef idx="0">
            <a:schemeClr val="accent2"/>
          </a:effectRef>
          <a:fontRef idx="minor">
            <a:schemeClr val="dk1"/>
          </a:fontRef>
        </p:style>
        <p:txBody>
          <a:bodyPr wrap="square" anchor="ct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lnSpc>
                <a:spcPct val="150000"/>
              </a:lnSpc>
              <a:spcBef>
                <a:spcPct val="0"/>
              </a:spcBef>
            </a:pPr>
            <a:r>
              <a:rPr lang="en-US" altLang="zh-CN" sz="2000" dirty="0"/>
              <a:t>enable/disable</a:t>
            </a:r>
            <a:r>
              <a:rPr lang="zh-CN" altLang="zh-CN" sz="2000" dirty="0"/>
              <a:t>：使表有效或无效</a:t>
            </a:r>
          </a:p>
          <a:p>
            <a:pPr eaLnBrk="1" hangingPunct="1">
              <a:lnSpc>
                <a:spcPct val="150000"/>
              </a:lnSpc>
              <a:spcBef>
                <a:spcPct val="0"/>
              </a:spcBef>
            </a:pPr>
            <a:r>
              <a:rPr lang="en-US" altLang="zh-CN" sz="2000" dirty="0"/>
              <a:t>drop</a:t>
            </a:r>
            <a:r>
              <a:rPr lang="zh-CN" altLang="zh-CN" sz="2000" dirty="0"/>
              <a:t>：删除表</a:t>
            </a:r>
            <a:endParaRPr lang="en-US" altLang="zh-CN" sz="2000" dirty="0"/>
          </a:p>
        </p:txBody>
      </p:sp>
      <p:pic>
        <p:nvPicPr>
          <p:cNvPr id="6349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916" y="3048000"/>
            <a:ext cx="7872884" cy="315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3" name="TextBox 4"/>
          <p:cNvSpPr txBox="1">
            <a:spLocks noChangeArrowheads="1"/>
          </p:cNvSpPr>
          <p:nvPr/>
        </p:nvSpPr>
        <p:spPr bwMode="auto">
          <a:xfrm>
            <a:off x="813916" y="2514600"/>
            <a:ext cx="41481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1800" dirty="0"/>
              <a:t>例子</a:t>
            </a:r>
            <a:r>
              <a:rPr lang="en-US" altLang="zh-CN" sz="1800" dirty="0"/>
              <a:t>4</a:t>
            </a:r>
            <a:r>
              <a:rPr lang="zh-CN" altLang="en-US" sz="1800" dirty="0"/>
              <a:t>：使表</a:t>
            </a:r>
            <a:r>
              <a:rPr lang="en-US" altLang="zh-CN" sz="1800" dirty="0"/>
              <a:t>tempTable</a:t>
            </a:r>
            <a:r>
              <a:rPr lang="zh-CN" altLang="en-US" sz="1800" dirty="0"/>
              <a:t>无效、删除该表</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noChangeArrowheads="1"/>
          </p:cNvSpPr>
          <p:nvPr>
            <p:ph type="title"/>
          </p:nvPr>
        </p:nvSpPr>
        <p:spPr/>
        <p:txBody>
          <a:bodyPr/>
          <a:lstStyle/>
          <a:p>
            <a:r>
              <a:rPr lang="en-US" altLang="en-US" dirty="0" smtClean="0"/>
              <a:t>4.7.3	 HBase常用Java API及应用实例</a:t>
            </a:r>
            <a:endParaRPr lang="zh-CN" altLang="en-US" dirty="0" smtClean="0"/>
          </a:p>
        </p:txBody>
      </p:sp>
      <p:sp>
        <p:nvSpPr>
          <p:cNvPr id="64515" name="TextBox 2"/>
          <p:cNvSpPr txBox="1">
            <a:spLocks noChangeArrowheads="1"/>
          </p:cNvSpPr>
          <p:nvPr/>
        </p:nvSpPr>
        <p:spPr bwMode="auto">
          <a:xfrm>
            <a:off x="331596" y="1752600"/>
            <a:ext cx="8534400" cy="2246769"/>
          </a:xfrm>
          <a:prstGeom prst="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000" dirty="0">
                <a:latin typeface="仿宋" panose="02010609060101010101" pitchFamily="49" charset="-122"/>
                <a:ea typeface="仿宋" panose="02010609060101010101" pitchFamily="49" charset="-122"/>
              </a:rPr>
              <a:t>HBase</a:t>
            </a:r>
            <a:r>
              <a:rPr lang="zh-CN" altLang="en-US" sz="2000" dirty="0">
                <a:latin typeface="仿宋" panose="02010609060101010101" pitchFamily="49" charset="-122"/>
                <a:ea typeface="仿宋" panose="02010609060101010101" pitchFamily="49" charset="-122"/>
              </a:rPr>
              <a:t>是</a:t>
            </a:r>
            <a:r>
              <a:rPr lang="en-US" altLang="zh-CN" sz="2000" dirty="0">
                <a:latin typeface="仿宋" panose="02010609060101010101" pitchFamily="49" charset="-122"/>
                <a:ea typeface="仿宋" panose="02010609060101010101" pitchFamily="49" charset="-122"/>
              </a:rPr>
              <a:t>Java</a:t>
            </a:r>
            <a:r>
              <a:rPr lang="zh-CN" altLang="en-US" sz="2000" dirty="0">
                <a:latin typeface="仿宋" panose="02010609060101010101" pitchFamily="49" charset="-122"/>
                <a:ea typeface="仿宋" panose="02010609060101010101" pitchFamily="49" charset="-122"/>
              </a:rPr>
              <a:t>编写的，它的原生的</a:t>
            </a:r>
            <a:r>
              <a:rPr lang="en-US" altLang="zh-CN" sz="2000" dirty="0">
                <a:latin typeface="仿宋" panose="02010609060101010101" pitchFamily="49" charset="-122"/>
                <a:ea typeface="仿宋" panose="02010609060101010101" pitchFamily="49" charset="-122"/>
              </a:rPr>
              <a:t>API</a:t>
            </a:r>
            <a:r>
              <a:rPr lang="zh-CN" altLang="en-US" sz="2000" dirty="0">
                <a:latin typeface="仿宋" panose="02010609060101010101" pitchFamily="49" charset="-122"/>
                <a:ea typeface="仿宋" panose="02010609060101010101" pitchFamily="49" charset="-122"/>
              </a:rPr>
              <a:t>也是</a:t>
            </a:r>
            <a:r>
              <a:rPr lang="en-US" altLang="zh-CN" sz="2000" dirty="0">
                <a:latin typeface="仿宋" panose="02010609060101010101" pitchFamily="49" charset="-122"/>
                <a:ea typeface="仿宋" panose="02010609060101010101" pitchFamily="49" charset="-122"/>
              </a:rPr>
              <a:t>Java</a:t>
            </a:r>
            <a:r>
              <a:rPr lang="zh-CN" altLang="en-US" sz="2000" dirty="0">
                <a:latin typeface="仿宋" panose="02010609060101010101" pitchFamily="49" charset="-122"/>
                <a:ea typeface="仿宋" panose="02010609060101010101" pitchFamily="49" charset="-122"/>
              </a:rPr>
              <a:t>开发</a:t>
            </a:r>
            <a:r>
              <a:rPr lang="zh-CN" altLang="en-US" sz="2000" dirty="0" smtClean="0">
                <a:latin typeface="仿宋" panose="02010609060101010101" pitchFamily="49" charset="-122"/>
                <a:ea typeface="仿宋" panose="02010609060101010101" pitchFamily="49" charset="-122"/>
              </a:rPr>
              <a:t>的。不过，也可以使用其他</a:t>
            </a:r>
            <a:r>
              <a:rPr lang="zh-CN" altLang="en-US" sz="2000" dirty="0">
                <a:latin typeface="仿宋" panose="02010609060101010101" pitchFamily="49" charset="-122"/>
                <a:ea typeface="仿宋" panose="02010609060101010101" pitchFamily="49" charset="-122"/>
              </a:rPr>
              <a:t>语言调用</a:t>
            </a:r>
            <a:r>
              <a:rPr lang="en-US" altLang="zh-CN" sz="2000" dirty="0">
                <a:latin typeface="仿宋" panose="02010609060101010101" pitchFamily="49" charset="-122"/>
                <a:ea typeface="仿宋" panose="02010609060101010101" pitchFamily="49" charset="-122"/>
              </a:rPr>
              <a:t>API</a:t>
            </a:r>
            <a:r>
              <a:rPr lang="zh-CN" altLang="en-US" sz="2000" dirty="0">
                <a:latin typeface="仿宋" panose="02010609060101010101" pitchFamily="49" charset="-122"/>
                <a:ea typeface="仿宋" panose="02010609060101010101" pitchFamily="49" charset="-122"/>
              </a:rPr>
              <a:t>来访问</a:t>
            </a:r>
            <a:r>
              <a:rPr lang="en-US" altLang="zh-CN" sz="2000" dirty="0" smtClean="0">
                <a:latin typeface="仿宋" panose="02010609060101010101" pitchFamily="49" charset="-122"/>
                <a:ea typeface="仿宋" panose="02010609060101010101" pitchFamily="49" charset="-122"/>
              </a:rPr>
              <a:t>Hbase</a:t>
            </a:r>
            <a:r>
              <a:rPr lang="zh-CN" altLang="en-US" sz="2000" dirty="0" smtClean="0">
                <a:latin typeface="仿宋" panose="02010609060101010101" pitchFamily="49" charset="-122"/>
                <a:ea typeface="仿宋" panose="02010609060101010101" pitchFamily="49" charset="-122"/>
              </a:rPr>
              <a:t>。</a:t>
            </a:r>
            <a:endParaRPr lang="en-US" altLang="zh-CN" sz="2000" dirty="0" smtClean="0">
              <a:latin typeface="仿宋" panose="02010609060101010101" pitchFamily="49" charset="-122"/>
              <a:ea typeface="仿宋" panose="02010609060101010101" pitchFamily="49" charset="-122"/>
            </a:endParaRPr>
          </a:p>
          <a:p>
            <a:pPr eaLnBrk="1" hangingPunct="1">
              <a:spcBef>
                <a:spcPct val="0"/>
              </a:spcBef>
              <a:buFontTx/>
              <a:buNone/>
            </a:pPr>
            <a:endParaRPr lang="en-US" altLang="zh-CN" sz="2000" dirty="0">
              <a:latin typeface="仿宋" panose="02010609060101010101" pitchFamily="49" charset="-122"/>
              <a:ea typeface="仿宋" panose="02010609060101010101" pitchFamily="49" charset="-122"/>
            </a:endParaRPr>
          </a:p>
          <a:p>
            <a:pPr eaLnBrk="1" hangingPunct="1">
              <a:spcBef>
                <a:spcPct val="0"/>
              </a:spcBef>
              <a:buFontTx/>
              <a:buNone/>
            </a:pPr>
            <a:endParaRPr lang="en-US" altLang="zh-CN" sz="2000" dirty="0" smtClean="0">
              <a:latin typeface="仿宋" panose="02010609060101010101" pitchFamily="49" charset="-122"/>
              <a:ea typeface="仿宋" panose="02010609060101010101" pitchFamily="49" charset="-122"/>
            </a:endParaRPr>
          </a:p>
          <a:p>
            <a:pPr eaLnBrk="1" hangingPunct="1">
              <a:spcBef>
                <a:spcPct val="0"/>
              </a:spcBef>
              <a:buNone/>
            </a:pPr>
            <a:r>
              <a:rPr lang="zh-CN" altLang="en-US" sz="2000" dirty="0">
                <a:latin typeface="仿宋" panose="02010609060101010101" pitchFamily="49" charset="-122"/>
                <a:ea typeface="仿宋" panose="02010609060101010101" pitchFamily="49" charset="-122"/>
              </a:rPr>
              <a:t>首先要在工程中导入一下</a:t>
            </a:r>
            <a:r>
              <a:rPr lang="en-US" altLang="zh-CN" sz="2000" dirty="0">
                <a:latin typeface="仿宋" panose="02010609060101010101" pitchFamily="49" charset="-122"/>
                <a:ea typeface="仿宋" panose="02010609060101010101" pitchFamily="49" charset="-122"/>
              </a:rPr>
              <a:t>jar</a:t>
            </a:r>
            <a:r>
              <a:rPr lang="zh-CN" altLang="en-US" sz="2000" dirty="0">
                <a:latin typeface="仿宋" panose="02010609060101010101" pitchFamily="49" charset="-122"/>
                <a:ea typeface="仿宋" panose="02010609060101010101" pitchFamily="49" charset="-122"/>
              </a:rPr>
              <a:t>包：</a:t>
            </a:r>
            <a:br>
              <a:rPr lang="zh-CN" altLang="en-US" sz="2000" dirty="0">
                <a:latin typeface="仿宋" panose="02010609060101010101" pitchFamily="49" charset="-122"/>
                <a:ea typeface="仿宋" panose="02010609060101010101" pitchFamily="49" charset="-122"/>
              </a:rPr>
            </a:br>
            <a:r>
              <a:rPr lang="zh-CN" altLang="en-US" sz="2000" dirty="0">
                <a:latin typeface="仿宋" panose="02010609060101010101" pitchFamily="49" charset="-122"/>
                <a:ea typeface="仿宋" panose="02010609060101010101" pitchFamily="49" charset="-122"/>
              </a:rPr>
              <a:t>这里只需要导入</a:t>
            </a:r>
            <a:r>
              <a:rPr lang="en-US" altLang="zh-CN" sz="2000" dirty="0">
                <a:latin typeface="仿宋" panose="02010609060101010101" pitchFamily="49" charset="-122"/>
                <a:ea typeface="仿宋" panose="02010609060101010101" pitchFamily="49" charset="-122"/>
              </a:rPr>
              <a:t>hbase</a:t>
            </a:r>
            <a:r>
              <a:rPr lang="zh-CN" altLang="en-US" sz="2000" dirty="0">
                <a:latin typeface="仿宋" panose="02010609060101010101" pitchFamily="49" charset="-122"/>
                <a:ea typeface="仿宋" panose="02010609060101010101" pitchFamily="49" charset="-122"/>
              </a:rPr>
              <a:t>安装目录中的</a:t>
            </a:r>
            <a:r>
              <a:rPr lang="en-US" altLang="zh-CN" sz="2000" dirty="0">
                <a:latin typeface="仿宋" panose="02010609060101010101" pitchFamily="49" charset="-122"/>
                <a:ea typeface="仿宋" panose="02010609060101010101" pitchFamily="49" charset="-122"/>
              </a:rPr>
              <a:t>lib</a:t>
            </a:r>
            <a:r>
              <a:rPr lang="zh-CN" altLang="en-US" sz="2000" dirty="0">
                <a:latin typeface="仿宋" panose="02010609060101010101" pitchFamily="49" charset="-122"/>
                <a:ea typeface="仿宋" panose="02010609060101010101" pitchFamily="49" charset="-122"/>
              </a:rPr>
              <a:t>文件中的所有</a:t>
            </a:r>
            <a:r>
              <a:rPr lang="en-US" altLang="zh-CN" sz="2000" dirty="0">
                <a:latin typeface="仿宋" panose="02010609060101010101" pitchFamily="49" charset="-122"/>
                <a:ea typeface="仿宋" panose="02010609060101010101" pitchFamily="49" charset="-122"/>
              </a:rPr>
              <a:t>jar</a:t>
            </a:r>
            <a:r>
              <a:rPr lang="zh-CN" altLang="en-US" sz="2000" dirty="0">
                <a:latin typeface="仿宋" panose="02010609060101010101" pitchFamily="49" charset="-122"/>
                <a:ea typeface="仿宋" panose="02010609060101010101" pitchFamily="49" charset="-122"/>
              </a:rPr>
              <a:t>包，此处不用再导入第三章</a:t>
            </a:r>
            <a:r>
              <a:rPr lang="en-US" altLang="zh-CN" sz="2000" dirty="0">
                <a:latin typeface="仿宋" panose="02010609060101010101" pitchFamily="49" charset="-122"/>
                <a:ea typeface="仿宋" panose="02010609060101010101" pitchFamily="49" charset="-122"/>
              </a:rPr>
              <a:t>Hadoop</a:t>
            </a:r>
            <a:r>
              <a:rPr lang="zh-CN" altLang="en-US" sz="2000" dirty="0">
                <a:latin typeface="仿宋" panose="02010609060101010101" pitchFamily="49" charset="-122"/>
                <a:ea typeface="仿宋" panose="02010609060101010101" pitchFamily="49" charset="-122"/>
              </a:rPr>
              <a:t>中的</a:t>
            </a:r>
            <a:r>
              <a:rPr lang="en-US" altLang="zh-CN" sz="2000" dirty="0">
                <a:latin typeface="仿宋" panose="02010609060101010101" pitchFamily="49" charset="-122"/>
                <a:ea typeface="仿宋" panose="02010609060101010101" pitchFamily="49" charset="-122"/>
              </a:rPr>
              <a:t>jar</a:t>
            </a:r>
            <a:r>
              <a:rPr lang="zh-CN" altLang="en-US" sz="2000" dirty="0">
                <a:latin typeface="仿宋" panose="02010609060101010101" pitchFamily="49" charset="-122"/>
                <a:ea typeface="仿宋" panose="02010609060101010101" pitchFamily="49" charset="-122"/>
              </a:rPr>
              <a:t>包，避免由于</a:t>
            </a:r>
            <a:r>
              <a:rPr lang="en-US" altLang="zh-CN" sz="2000" dirty="0">
                <a:latin typeface="仿宋" panose="02010609060101010101" pitchFamily="49" charset="-122"/>
                <a:ea typeface="仿宋" panose="02010609060101010101" pitchFamily="49" charset="-122"/>
              </a:rPr>
              <a:t>Hadoop</a:t>
            </a:r>
            <a:r>
              <a:rPr lang="zh-CN" altLang="en-US" sz="2000" dirty="0">
                <a:latin typeface="仿宋" panose="02010609060101010101" pitchFamily="49" charset="-122"/>
                <a:ea typeface="仿宋" panose="02010609060101010101" pitchFamily="49" charset="-122"/>
              </a:rPr>
              <a:t>和</a:t>
            </a:r>
            <a:r>
              <a:rPr lang="en-US" altLang="zh-CN" sz="2000" dirty="0">
                <a:latin typeface="仿宋" panose="02010609060101010101" pitchFamily="49" charset="-122"/>
                <a:ea typeface="仿宋" panose="02010609060101010101" pitchFamily="49" charset="-122"/>
              </a:rPr>
              <a:t>HBase</a:t>
            </a:r>
            <a:r>
              <a:rPr lang="zh-CN" altLang="en-US" sz="2000" dirty="0">
                <a:latin typeface="仿宋" panose="02010609060101010101" pitchFamily="49" charset="-122"/>
                <a:ea typeface="仿宋" panose="02010609060101010101" pitchFamily="49" charset="-122"/>
              </a:rPr>
              <a:t>的版本冲突引起错误</a:t>
            </a:r>
            <a:r>
              <a:rPr lang="zh-CN" altLang="en-US" sz="2000" dirty="0" smtClean="0">
                <a:latin typeface="仿宋" panose="02010609060101010101" pitchFamily="49" charset="-122"/>
                <a:ea typeface="仿宋" panose="02010609060101010101" pitchFamily="49" charset="-122"/>
              </a:rPr>
              <a:t>。</a:t>
            </a:r>
            <a:endParaRPr lang="zh-CN" altLang="en-US" sz="2000" dirty="0">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noChangeArrowheads="1"/>
          </p:cNvSpPr>
          <p:nvPr>
            <p:ph type="title"/>
          </p:nvPr>
        </p:nvSpPr>
        <p:spPr/>
        <p:txBody>
          <a:bodyPr/>
          <a:lstStyle/>
          <a:p>
            <a:r>
              <a:rPr lang="en-US" altLang="en-US" dirty="0" smtClean="0"/>
              <a:t>4.7.3	HBase常用Java API及应用实例</a:t>
            </a:r>
            <a:endParaRPr lang="zh-CN" altLang="en-US" dirty="0" smtClean="0"/>
          </a:p>
        </p:txBody>
      </p:sp>
      <p:graphicFrame>
        <p:nvGraphicFramePr>
          <p:cNvPr id="3" name="表格 2"/>
          <p:cNvGraphicFramePr>
            <a:graphicFrameLocks noGrp="1"/>
          </p:cNvGraphicFramePr>
          <p:nvPr>
            <p:extLst>
              <p:ext uri="{D42A27DB-BD31-4B8C-83A1-F6EECF244321}">
                <p14:modId xmlns:p14="http://schemas.microsoft.com/office/powerpoint/2010/main" val="2149949234"/>
              </p:ext>
            </p:extLst>
          </p:nvPr>
        </p:nvGraphicFramePr>
        <p:xfrm>
          <a:off x="762000" y="3322638"/>
          <a:ext cx="7467600" cy="609600"/>
        </p:xfrm>
        <a:graphic>
          <a:graphicData uri="http://schemas.openxmlformats.org/drawingml/2006/table">
            <a:tbl>
              <a:tblPr/>
              <a:tblGrid>
                <a:gridCol w="2579688"/>
                <a:gridCol w="1804987"/>
                <a:gridCol w="1506538"/>
                <a:gridCol w="1576387"/>
              </a:tblGrid>
              <a:tr h="0">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黑体" pitchFamily="49" charset="-122"/>
                        </a:rPr>
                        <a:t>name</a:t>
                      </a:r>
                      <a:endParaRPr kumimoji="0" lang="zh-CN" altLang="zh-CN" sz="2000" b="0" i="0" u="none" strike="noStrike" cap="none" normalizeH="0" baseline="0" dirty="0">
                        <a:ln>
                          <a:noFill/>
                        </a:ln>
                        <a:solidFill>
                          <a:schemeClr val="tx1"/>
                        </a:solidFill>
                        <a:effectLst/>
                        <a:latin typeface="Calibri" pitchFamily="34" charset="0"/>
                        <a:ea typeface="黑体" pitchFamily="49"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黑体" pitchFamily="49" charset="-122"/>
                        </a:rPr>
                        <a:t>score</a:t>
                      </a:r>
                      <a:endParaRPr kumimoji="0" lang="zh-CN" altLang="zh-CN" sz="2000" b="0" i="0" u="none" strike="noStrike" cap="none" normalizeH="0" baseline="0" dirty="0">
                        <a:ln>
                          <a:noFill/>
                        </a:ln>
                        <a:solidFill>
                          <a:schemeClr val="tx1"/>
                        </a:solidFill>
                        <a:effectLst/>
                        <a:latin typeface="Calibri" pitchFamily="34" charset="0"/>
                        <a:ea typeface="黑体" pitchFamily="49"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r>
              <a:tr h="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黑体" pitchFamily="49" charset="-122"/>
                        </a:rPr>
                        <a:t>English</a:t>
                      </a:r>
                      <a:endParaRPr kumimoji="0" lang="zh-CN" altLang="zh-CN" sz="2000" b="0" i="0" u="none" strike="noStrike" cap="none" normalizeH="0" baseline="0">
                        <a:ln>
                          <a:noFill/>
                        </a:ln>
                        <a:solidFill>
                          <a:schemeClr val="tx1"/>
                        </a:solidFill>
                        <a:effectLst/>
                        <a:latin typeface="Calibri" pitchFamily="34" charset="0"/>
                        <a:ea typeface="黑体" pitchFamily="49"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黑体" pitchFamily="49" charset="-122"/>
                        </a:rPr>
                        <a:t>Math</a:t>
                      </a:r>
                      <a:endParaRPr kumimoji="0" lang="zh-CN" altLang="zh-CN" sz="2000" b="0" i="0" u="none" strike="noStrike" cap="none" normalizeH="0" baseline="0">
                        <a:ln>
                          <a:noFill/>
                        </a:ln>
                        <a:solidFill>
                          <a:schemeClr val="tx1"/>
                        </a:solidFill>
                        <a:effectLst/>
                        <a:latin typeface="Calibri" pitchFamily="34" charset="0"/>
                        <a:ea typeface="黑体" pitchFamily="49"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黑体" pitchFamily="49" charset="-122"/>
                        </a:rPr>
                        <a:t>Computer</a:t>
                      </a:r>
                      <a:endParaRPr kumimoji="0" lang="zh-CN" altLang="zh-CN" sz="2000" b="0" i="0" u="none" strike="noStrike" cap="none" normalizeH="0" baseline="0" dirty="0">
                        <a:ln>
                          <a:noFill/>
                        </a:ln>
                        <a:solidFill>
                          <a:schemeClr val="tx1"/>
                        </a:solidFill>
                        <a:effectLst/>
                        <a:latin typeface="Calibri" pitchFamily="34" charset="0"/>
                        <a:ea typeface="黑体" pitchFamily="49"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5553" name="矩形 6"/>
          <p:cNvSpPr>
            <a:spLocks noChangeArrowheads="1"/>
          </p:cNvSpPr>
          <p:nvPr/>
        </p:nvSpPr>
        <p:spPr bwMode="auto">
          <a:xfrm>
            <a:off x="3062288" y="2895600"/>
            <a:ext cx="3019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zh-CN" sz="1800"/>
              <a:t>表</a:t>
            </a:r>
            <a:r>
              <a:rPr lang="en-US" altLang="zh-CN" sz="1800" dirty="0"/>
              <a:t>4-18 </a:t>
            </a:r>
            <a:r>
              <a:rPr lang="zh-CN" altLang="zh-CN" sz="1800"/>
              <a:t>学生信息表的表结构</a:t>
            </a:r>
            <a:endParaRPr lang="zh-CN" altLang="en-US" sz="1800"/>
          </a:p>
        </p:txBody>
      </p:sp>
      <p:sp>
        <p:nvSpPr>
          <p:cNvPr id="65554" name="Rectangle 4"/>
          <p:cNvSpPr>
            <a:spLocks noChangeArrowheads="1"/>
          </p:cNvSpPr>
          <p:nvPr/>
        </p:nvSpPr>
        <p:spPr bwMode="auto">
          <a:xfrm>
            <a:off x="228600" y="1143000"/>
            <a:ext cx="8534400" cy="1323975"/>
          </a:xfrm>
          <a:prstGeom prst="rect">
            <a:avLst/>
          </a:prstGeom>
          <a:ln/>
          <a:extLst/>
        </p:spPr>
        <p:style>
          <a:lnRef idx="2">
            <a:schemeClr val="accent2"/>
          </a:lnRef>
          <a:fillRef idx="1">
            <a:schemeClr val="lt1"/>
          </a:fillRef>
          <a:effectRef idx="0">
            <a:schemeClr val="accent2"/>
          </a:effectRef>
          <a:fontRef idx="minor">
            <a:schemeClr val="dk1"/>
          </a:fontRef>
        </p:style>
        <p:txBody>
          <a:bodyPr wrap="square" anchor="ctr">
            <a:spAutoFit/>
          </a:bodyPr>
          <a:lstStyle>
            <a:lvl1pPr indent="2667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buFontTx/>
              <a:buNone/>
            </a:pPr>
            <a:r>
              <a:rPr lang="zh-CN" altLang="en-US" sz="2000" b="1" dirty="0">
                <a:solidFill>
                  <a:srgbClr val="FF0000"/>
                </a:solidFill>
                <a:latin typeface="仿宋" panose="02010609060101010101" pitchFamily="49" charset="-122"/>
                <a:ea typeface="仿宋" panose="02010609060101010101" pitchFamily="49" charset="-122"/>
                <a:cs typeface="Times New Roman" pitchFamily="18" charset="0"/>
              </a:rPr>
              <a:t>任务要求：创建表、插入数据、浏览数据</a:t>
            </a:r>
            <a:endParaRPr lang="en-US" altLang="zh-CN" sz="2000" b="1" dirty="0">
              <a:solidFill>
                <a:srgbClr val="FF0000"/>
              </a:solidFill>
              <a:latin typeface="仿宋" panose="02010609060101010101" pitchFamily="49" charset="-122"/>
              <a:ea typeface="仿宋" panose="02010609060101010101" pitchFamily="49" charset="-122"/>
              <a:cs typeface="Times New Roman" pitchFamily="18" charset="0"/>
            </a:endParaRPr>
          </a:p>
          <a:p>
            <a:pPr>
              <a:spcBef>
                <a:spcPct val="0"/>
              </a:spcBef>
              <a:buFontTx/>
              <a:buNone/>
            </a:pPr>
            <a:r>
              <a:rPr lang="zh-CN" altLang="zh-CN" sz="2000" dirty="0">
                <a:latin typeface="仿宋" panose="02010609060101010101" pitchFamily="49" charset="-122"/>
                <a:ea typeface="仿宋" panose="02010609060101010101" pitchFamily="49" charset="-122"/>
                <a:cs typeface="Times New Roman" pitchFamily="18" charset="0"/>
              </a:rPr>
              <a:t>创建一个学生信息表，用来存储学生姓名（姓名作为行键，并且假设姓名不会重复）以及考试成绩，其中，考试成绩是一个列族，分别存储了各个科目的考试成绩。逻辑视图如表</a:t>
            </a:r>
            <a:r>
              <a:rPr lang="en-US" altLang="zh-CN" sz="2000" dirty="0">
                <a:latin typeface="仿宋" panose="02010609060101010101" pitchFamily="49" charset="-122"/>
                <a:ea typeface="仿宋" panose="02010609060101010101" pitchFamily="49" charset="-122"/>
                <a:cs typeface="Times New Roman" pitchFamily="18" charset="0"/>
              </a:rPr>
              <a:t>4-18</a:t>
            </a:r>
            <a:r>
              <a:rPr lang="zh-CN" altLang="en-US" sz="2000" dirty="0">
                <a:latin typeface="仿宋" panose="02010609060101010101" pitchFamily="49" charset="-122"/>
                <a:ea typeface="仿宋" panose="02010609060101010101" pitchFamily="49" charset="-122"/>
                <a:cs typeface="Times New Roman" pitchFamily="18" charset="0"/>
              </a:rPr>
              <a:t>所示。</a:t>
            </a:r>
            <a:endParaRPr lang="zh-CN" altLang="en-US" sz="2000" dirty="0">
              <a:latin typeface="仿宋" panose="02010609060101010101" pitchFamily="49" charset="-122"/>
              <a:ea typeface="仿宋" panose="02010609060101010101" pitchFamily="49"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4242761373"/>
              </p:ext>
            </p:extLst>
          </p:nvPr>
        </p:nvGraphicFramePr>
        <p:xfrm>
          <a:off x="1828800" y="4953000"/>
          <a:ext cx="5333999" cy="1219200"/>
        </p:xfrm>
        <a:graphic>
          <a:graphicData uri="http://schemas.openxmlformats.org/drawingml/2006/table">
            <a:tbl>
              <a:tblPr/>
              <a:tblGrid>
                <a:gridCol w="1396119"/>
                <a:gridCol w="1396118"/>
                <a:gridCol w="1283769"/>
                <a:gridCol w="1257993"/>
              </a:tblGrid>
              <a:tr h="0">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黑体" pitchFamily="49" charset="-122"/>
                        </a:rPr>
                        <a:t>name</a:t>
                      </a:r>
                      <a:endParaRPr kumimoji="0" lang="zh-CN" altLang="zh-CN" sz="2000" b="0" i="0" u="none" strike="noStrike" cap="none" normalizeH="0" baseline="0" dirty="0">
                        <a:ln>
                          <a:noFill/>
                        </a:ln>
                        <a:solidFill>
                          <a:schemeClr val="tx1"/>
                        </a:solidFill>
                        <a:effectLst/>
                        <a:latin typeface="Calibri" pitchFamily="34" charset="0"/>
                        <a:ea typeface="黑体" pitchFamily="49"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黑体" pitchFamily="49" charset="-122"/>
                        </a:rPr>
                        <a:t>score</a:t>
                      </a:r>
                      <a:endParaRPr kumimoji="0" lang="zh-CN" altLang="zh-CN" sz="2000" b="0" i="0" u="none" strike="noStrike" cap="none" normalizeH="0" baseline="0">
                        <a:ln>
                          <a:noFill/>
                        </a:ln>
                        <a:solidFill>
                          <a:schemeClr val="tx1"/>
                        </a:solidFill>
                        <a:effectLst/>
                        <a:latin typeface="Calibri" pitchFamily="34" charset="0"/>
                        <a:ea typeface="黑体" pitchFamily="49"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r>
              <a:tr h="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黑体" pitchFamily="49" charset="-122"/>
                        </a:rPr>
                        <a:t>English</a:t>
                      </a:r>
                      <a:endParaRPr kumimoji="0" lang="zh-CN" altLang="zh-CN" sz="2000" b="0" i="0" u="none" strike="noStrike" cap="none" normalizeH="0" baseline="0">
                        <a:ln>
                          <a:noFill/>
                        </a:ln>
                        <a:solidFill>
                          <a:schemeClr val="tx1"/>
                        </a:solidFill>
                        <a:effectLst/>
                        <a:latin typeface="Calibri" pitchFamily="34" charset="0"/>
                        <a:ea typeface="黑体" pitchFamily="49"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黑体" pitchFamily="49" charset="-122"/>
                        </a:rPr>
                        <a:t>Math</a:t>
                      </a:r>
                      <a:endParaRPr kumimoji="0" lang="zh-CN" altLang="zh-CN" sz="2000" b="0" i="0" u="none" strike="noStrike" cap="none" normalizeH="0" baseline="0">
                        <a:ln>
                          <a:noFill/>
                        </a:ln>
                        <a:solidFill>
                          <a:schemeClr val="tx1"/>
                        </a:solidFill>
                        <a:effectLst/>
                        <a:latin typeface="Calibri" pitchFamily="34" charset="0"/>
                        <a:ea typeface="黑体" pitchFamily="49"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黑体" pitchFamily="49" charset="-122"/>
                        </a:rPr>
                        <a:t>Computer</a:t>
                      </a:r>
                      <a:endParaRPr kumimoji="0" lang="zh-CN" altLang="zh-CN" sz="2000" b="0" i="0" u="none" strike="noStrike" cap="none" normalizeH="0" baseline="0">
                        <a:ln>
                          <a:noFill/>
                        </a:ln>
                        <a:solidFill>
                          <a:schemeClr val="tx1"/>
                        </a:solidFill>
                        <a:effectLst/>
                        <a:latin typeface="Calibri" pitchFamily="34" charset="0"/>
                        <a:ea typeface="黑体" pitchFamily="49"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黑体" pitchFamily="49" charset="-122"/>
                        </a:rPr>
                        <a:t>zhangsan</a:t>
                      </a:r>
                      <a:endParaRPr kumimoji="0" lang="zh-CN" altLang="zh-CN" sz="2000" b="0" i="0" u="none" strike="noStrike" cap="none" normalizeH="0" baseline="0" dirty="0">
                        <a:ln>
                          <a:noFill/>
                        </a:ln>
                        <a:solidFill>
                          <a:schemeClr val="tx1"/>
                        </a:solidFill>
                        <a:effectLst/>
                        <a:latin typeface="Calibri" pitchFamily="34" charset="0"/>
                        <a:ea typeface="黑体" pitchFamily="49"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黑体" pitchFamily="49" charset="-122"/>
                        </a:rPr>
                        <a:t>69</a:t>
                      </a:r>
                      <a:endParaRPr kumimoji="0" lang="zh-CN" altLang="zh-CN" sz="2000" b="0" i="0" u="none" strike="noStrike" cap="none" normalizeH="0" baseline="0">
                        <a:ln>
                          <a:noFill/>
                        </a:ln>
                        <a:solidFill>
                          <a:schemeClr val="tx1"/>
                        </a:solidFill>
                        <a:effectLst/>
                        <a:latin typeface="Calibri" pitchFamily="34" charset="0"/>
                        <a:ea typeface="黑体" pitchFamily="49"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黑体" pitchFamily="49" charset="-122"/>
                        </a:rPr>
                        <a:t>86</a:t>
                      </a:r>
                      <a:endParaRPr kumimoji="0" lang="zh-CN" altLang="zh-CN" sz="2000" b="0" i="0" u="none" strike="noStrike" cap="none" normalizeH="0" baseline="0">
                        <a:ln>
                          <a:noFill/>
                        </a:ln>
                        <a:solidFill>
                          <a:schemeClr val="tx1"/>
                        </a:solidFill>
                        <a:effectLst/>
                        <a:latin typeface="Calibri" pitchFamily="34" charset="0"/>
                        <a:ea typeface="黑体" pitchFamily="49"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黑体" pitchFamily="49" charset="-122"/>
                        </a:rPr>
                        <a:t>77</a:t>
                      </a:r>
                      <a:endParaRPr kumimoji="0" lang="zh-CN" altLang="zh-CN" sz="2000" b="0" i="0" u="none" strike="noStrike" cap="none" normalizeH="0" baseline="0">
                        <a:ln>
                          <a:noFill/>
                        </a:ln>
                        <a:solidFill>
                          <a:schemeClr val="tx1"/>
                        </a:solidFill>
                        <a:effectLst/>
                        <a:latin typeface="Calibri" pitchFamily="34" charset="0"/>
                        <a:ea typeface="黑体" pitchFamily="49"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黑体" pitchFamily="49" charset="-122"/>
                        </a:rPr>
                        <a:t>lisi</a:t>
                      </a:r>
                      <a:endParaRPr kumimoji="0" lang="zh-CN" altLang="zh-CN" sz="2000" b="0" i="0" u="none" strike="noStrike" cap="none" normalizeH="0" baseline="0" dirty="0">
                        <a:ln>
                          <a:noFill/>
                        </a:ln>
                        <a:solidFill>
                          <a:schemeClr val="tx1"/>
                        </a:solidFill>
                        <a:effectLst/>
                        <a:latin typeface="Calibri" pitchFamily="34" charset="0"/>
                        <a:ea typeface="黑体" pitchFamily="49"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黑体" pitchFamily="49" charset="-122"/>
                        </a:rPr>
                        <a:t>55</a:t>
                      </a:r>
                      <a:endParaRPr kumimoji="0" lang="zh-CN" altLang="zh-CN" sz="2000" b="0" i="0" u="none" strike="noStrike" cap="none" normalizeH="0" baseline="0">
                        <a:ln>
                          <a:noFill/>
                        </a:ln>
                        <a:solidFill>
                          <a:schemeClr val="tx1"/>
                        </a:solidFill>
                        <a:effectLst/>
                        <a:latin typeface="Calibri" pitchFamily="34" charset="0"/>
                        <a:ea typeface="黑体" pitchFamily="49"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黑体" pitchFamily="49" charset="-122"/>
                        </a:rPr>
                        <a:t>100</a:t>
                      </a:r>
                      <a:endParaRPr kumimoji="0" lang="zh-CN" altLang="zh-CN" sz="2000" b="0" i="0" u="none" strike="noStrike" cap="none" normalizeH="0" baseline="0">
                        <a:ln>
                          <a:noFill/>
                        </a:ln>
                        <a:solidFill>
                          <a:schemeClr val="tx1"/>
                        </a:solidFill>
                        <a:effectLst/>
                        <a:latin typeface="Calibri" pitchFamily="34" charset="0"/>
                        <a:ea typeface="黑体" pitchFamily="49"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黑体" pitchFamily="49" charset="-122"/>
                        </a:rPr>
                        <a:t>88</a:t>
                      </a:r>
                      <a:endParaRPr kumimoji="0" lang="zh-CN" altLang="zh-CN" sz="2000" b="0" i="0" u="none" strike="noStrike" cap="none" normalizeH="0" baseline="0" dirty="0">
                        <a:ln>
                          <a:noFill/>
                        </a:ln>
                        <a:solidFill>
                          <a:schemeClr val="tx1"/>
                        </a:solidFill>
                        <a:effectLst/>
                        <a:latin typeface="Calibri" pitchFamily="34" charset="0"/>
                        <a:ea typeface="黑体" pitchFamily="49"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5579" name="矩形 5"/>
          <p:cNvSpPr>
            <a:spLocks noChangeArrowheads="1"/>
          </p:cNvSpPr>
          <p:nvPr/>
        </p:nvSpPr>
        <p:spPr bwMode="auto">
          <a:xfrm>
            <a:off x="2971800" y="4479925"/>
            <a:ext cx="25574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zh-CN" sz="1800"/>
              <a:t>表</a:t>
            </a:r>
            <a:r>
              <a:rPr lang="en-US" altLang="zh-CN" sz="1800" dirty="0"/>
              <a:t>4-19 </a:t>
            </a:r>
            <a:r>
              <a:rPr lang="zh-CN" altLang="zh-CN" sz="1800"/>
              <a:t>需要添加的数据</a:t>
            </a:r>
            <a:endParaRPr lang="zh-CN" altLang="en-US"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2"/>
          <p:cNvSpPr>
            <a:spLocks noGrp="1" noChangeArrowheads="1"/>
          </p:cNvSpPr>
          <p:nvPr>
            <p:ph type="title" idx="10"/>
          </p:nvPr>
        </p:nvSpPr>
        <p:spPr>
          <a:xfrm>
            <a:off x="1143000" y="76200"/>
            <a:ext cx="6781800" cy="914400"/>
          </a:xfrm>
        </p:spPr>
        <p:txBody>
          <a:bodyPr/>
          <a:lstStyle/>
          <a:p>
            <a:r>
              <a:rPr lang="en-US" altLang="en-US" dirty="0" smtClean="0"/>
              <a:t>4.1.2	 HBase简介</a:t>
            </a:r>
            <a:endParaRPr lang="zh-CN" altLang="en-US" dirty="0" smtClean="0"/>
          </a:p>
        </p:txBody>
      </p:sp>
      <p:sp>
        <p:nvSpPr>
          <p:cNvPr id="9219" name="TextBox 3"/>
          <p:cNvSpPr txBox="1">
            <a:spLocks noChangeArrowheads="1"/>
          </p:cNvSpPr>
          <p:nvPr/>
        </p:nvSpPr>
        <p:spPr bwMode="auto">
          <a:xfrm>
            <a:off x="152400" y="1371600"/>
            <a:ext cx="8839200" cy="5016758"/>
          </a:xfrm>
          <a:prstGeom prst="rect">
            <a:avLst/>
          </a:prstGeom>
          <a:ln/>
          <a:extLst/>
        </p:spPr>
        <p:style>
          <a:lnRef idx="2">
            <a:schemeClr val="dk1"/>
          </a:lnRef>
          <a:fillRef idx="1">
            <a:schemeClr val="lt1"/>
          </a:fillRef>
          <a:effectRef idx="0">
            <a:schemeClr val="dk1"/>
          </a:effectRef>
          <a:fontRef idx="minor">
            <a:schemeClr val="dk1"/>
          </a:fontRef>
        </p:style>
        <p:txBody>
          <a:bodyPr wrap="squar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2000" b="1" dirty="0">
                <a:solidFill>
                  <a:srgbClr val="FF0000"/>
                </a:solidFill>
                <a:latin typeface="楷体" panose="02010609060101010101" pitchFamily="49" charset="-122"/>
                <a:ea typeface="楷体" panose="02010609060101010101" pitchFamily="49" charset="-122"/>
              </a:rPr>
              <a:t>关系数据库已经流行很多年，并且</a:t>
            </a:r>
            <a:r>
              <a:rPr lang="en-US" altLang="zh-CN" sz="2000" b="1" dirty="0">
                <a:solidFill>
                  <a:srgbClr val="FF0000"/>
                </a:solidFill>
                <a:latin typeface="楷体" panose="02010609060101010101" pitchFamily="49" charset="-122"/>
                <a:ea typeface="楷体" panose="02010609060101010101" pitchFamily="49" charset="-122"/>
              </a:rPr>
              <a:t>Hadoop</a:t>
            </a:r>
            <a:r>
              <a:rPr lang="zh-CN" altLang="en-US" sz="2000" b="1" dirty="0">
                <a:solidFill>
                  <a:srgbClr val="FF0000"/>
                </a:solidFill>
                <a:latin typeface="楷体" panose="02010609060101010101" pitchFamily="49" charset="-122"/>
                <a:ea typeface="楷体" panose="02010609060101010101" pitchFamily="49" charset="-122"/>
              </a:rPr>
              <a:t>已经有了</a:t>
            </a:r>
            <a:r>
              <a:rPr lang="en-US" altLang="zh-CN" sz="2000" b="1" dirty="0">
                <a:solidFill>
                  <a:srgbClr val="FF0000"/>
                </a:solidFill>
                <a:latin typeface="楷体" panose="02010609060101010101" pitchFamily="49" charset="-122"/>
                <a:ea typeface="楷体" panose="02010609060101010101" pitchFamily="49" charset="-122"/>
              </a:rPr>
              <a:t>HDFS</a:t>
            </a:r>
            <a:r>
              <a:rPr lang="zh-CN" altLang="en-US" sz="2000" b="1" dirty="0">
                <a:solidFill>
                  <a:srgbClr val="FF0000"/>
                </a:solidFill>
                <a:latin typeface="楷体" panose="02010609060101010101" pitchFamily="49" charset="-122"/>
                <a:ea typeface="楷体" panose="02010609060101010101" pitchFamily="49" charset="-122"/>
              </a:rPr>
              <a:t>和</a:t>
            </a:r>
            <a:r>
              <a:rPr lang="en-US" altLang="zh-CN" sz="2000" b="1" dirty="0">
                <a:solidFill>
                  <a:srgbClr val="FF0000"/>
                </a:solidFill>
                <a:latin typeface="楷体" panose="02010609060101010101" pitchFamily="49" charset="-122"/>
                <a:ea typeface="楷体" panose="02010609060101010101" pitchFamily="49" charset="-122"/>
              </a:rPr>
              <a:t>MapReduce</a:t>
            </a:r>
            <a:r>
              <a:rPr lang="zh-CN" altLang="en-US" sz="2000" b="1" dirty="0">
                <a:solidFill>
                  <a:srgbClr val="FF0000"/>
                </a:solidFill>
                <a:latin typeface="楷体" panose="02010609060101010101" pitchFamily="49" charset="-122"/>
                <a:ea typeface="楷体" panose="02010609060101010101" pitchFamily="49" charset="-122"/>
              </a:rPr>
              <a:t>，为什么需要</a:t>
            </a:r>
            <a:r>
              <a:rPr lang="en-US" altLang="zh-CN" sz="2000" b="1" dirty="0">
                <a:solidFill>
                  <a:srgbClr val="FF0000"/>
                </a:solidFill>
                <a:latin typeface="楷体" panose="02010609060101010101" pitchFamily="49" charset="-122"/>
                <a:ea typeface="楷体" panose="02010609060101010101" pitchFamily="49" charset="-122"/>
              </a:rPr>
              <a:t>HBase?</a:t>
            </a:r>
          </a:p>
          <a:p>
            <a:pPr eaLnBrk="1" hangingPunct="1">
              <a:spcBef>
                <a:spcPct val="0"/>
              </a:spcBef>
              <a:buFontTx/>
              <a:buNone/>
            </a:pPr>
            <a:endParaRPr lang="en-US" altLang="zh-CN" sz="2000" dirty="0">
              <a:latin typeface="楷体" panose="02010609060101010101" pitchFamily="49" charset="-122"/>
              <a:ea typeface="楷体" panose="02010609060101010101" pitchFamily="49" charset="-122"/>
            </a:endParaRPr>
          </a:p>
          <a:p>
            <a:pPr eaLnBrk="1" hangingPunct="1">
              <a:spcBef>
                <a:spcPct val="0"/>
              </a:spcBef>
              <a:buNone/>
            </a:pPr>
            <a:r>
              <a:rPr lang="zh-CN" altLang="en-US" sz="2000" dirty="0" smtClean="0">
                <a:latin typeface="楷体" panose="02010609060101010101" pitchFamily="49" charset="-122"/>
                <a:ea typeface="楷体" panose="02010609060101010101" pitchFamily="49" charset="-122"/>
              </a:rPr>
              <a:t>（</a:t>
            </a:r>
            <a:r>
              <a:rPr lang="en-US" altLang="zh-CN" sz="2000" dirty="0" smtClean="0">
                <a:latin typeface="楷体" panose="02010609060101010101" pitchFamily="49" charset="-122"/>
                <a:ea typeface="楷体" panose="02010609060101010101" pitchFamily="49" charset="-122"/>
              </a:rPr>
              <a:t>1</a:t>
            </a:r>
            <a:r>
              <a:rPr lang="zh-CN" altLang="en-US" sz="2000" dirty="0" smtClean="0">
                <a:latin typeface="楷体" panose="02010609060101010101" pitchFamily="49" charset="-122"/>
                <a:ea typeface="楷体" panose="02010609060101010101" pitchFamily="49" charset="-122"/>
              </a:rPr>
              <a:t>）</a:t>
            </a:r>
            <a:r>
              <a:rPr lang="en-US" altLang="zh-CN" sz="2000" dirty="0" smtClean="0">
                <a:latin typeface="楷体" panose="02010609060101010101" pitchFamily="49" charset="-122"/>
                <a:ea typeface="楷体" panose="02010609060101010101" pitchFamily="49" charset="-122"/>
              </a:rPr>
              <a:t>Hadoop</a:t>
            </a:r>
            <a:r>
              <a:rPr lang="zh-CN" altLang="en-US" sz="2000" dirty="0">
                <a:latin typeface="楷体" panose="02010609060101010101" pitchFamily="49" charset="-122"/>
                <a:ea typeface="楷体" panose="02010609060101010101" pitchFamily="49" charset="-122"/>
              </a:rPr>
              <a:t>可以很好地解决大规模数据的离线批量处理问题，但是，受限于</a:t>
            </a:r>
            <a:r>
              <a:rPr lang="en-US" altLang="zh-CN" sz="2000" dirty="0">
                <a:latin typeface="楷体" panose="02010609060101010101" pitchFamily="49" charset="-122"/>
                <a:ea typeface="楷体" panose="02010609060101010101" pitchFamily="49" charset="-122"/>
              </a:rPr>
              <a:t>Hadoop MapReduce</a:t>
            </a:r>
            <a:r>
              <a:rPr lang="zh-CN" altLang="en-US" sz="2000" dirty="0">
                <a:latin typeface="楷体" panose="02010609060101010101" pitchFamily="49" charset="-122"/>
                <a:ea typeface="楷体" panose="02010609060101010101" pitchFamily="49" charset="-122"/>
              </a:rPr>
              <a:t>编程框架的高延迟数据处理机制，使得</a:t>
            </a:r>
            <a:r>
              <a:rPr lang="en-US" altLang="zh-CN" sz="2000" dirty="0">
                <a:latin typeface="楷体" panose="02010609060101010101" pitchFamily="49" charset="-122"/>
                <a:ea typeface="楷体" panose="02010609060101010101" pitchFamily="49" charset="-122"/>
              </a:rPr>
              <a:t>Hadoop</a:t>
            </a:r>
            <a:r>
              <a:rPr lang="zh-CN" altLang="en-US" sz="2000" dirty="0">
                <a:latin typeface="楷体" panose="02010609060101010101" pitchFamily="49" charset="-122"/>
                <a:ea typeface="楷体" panose="02010609060101010101" pitchFamily="49" charset="-122"/>
              </a:rPr>
              <a:t>无法满足大规模数据实时处理应用的需求</a:t>
            </a:r>
            <a:endParaRPr lang="en-US" altLang="zh-CN" sz="2000" dirty="0">
              <a:latin typeface="楷体" panose="02010609060101010101" pitchFamily="49" charset="-122"/>
              <a:ea typeface="楷体" panose="02010609060101010101" pitchFamily="49" charset="-122"/>
            </a:endParaRPr>
          </a:p>
          <a:p>
            <a:pPr eaLnBrk="1" hangingPunct="1">
              <a:spcBef>
                <a:spcPct val="0"/>
              </a:spcBef>
              <a:buNone/>
            </a:pPr>
            <a:r>
              <a:rPr lang="zh-CN" altLang="en-US" sz="2000" dirty="0" smtClean="0">
                <a:latin typeface="楷体" panose="02010609060101010101" pitchFamily="49" charset="-122"/>
                <a:ea typeface="楷体" panose="02010609060101010101" pitchFamily="49" charset="-122"/>
              </a:rPr>
              <a:t>（</a:t>
            </a:r>
            <a:r>
              <a:rPr lang="en-US" altLang="zh-CN" sz="2000" dirty="0" smtClean="0">
                <a:latin typeface="楷体" panose="02010609060101010101" pitchFamily="49" charset="-122"/>
                <a:ea typeface="楷体" panose="02010609060101010101" pitchFamily="49" charset="-122"/>
              </a:rPr>
              <a:t>2</a:t>
            </a:r>
            <a:r>
              <a:rPr lang="zh-CN" altLang="en-US" sz="2000" dirty="0" smtClean="0">
                <a:latin typeface="楷体" panose="02010609060101010101" pitchFamily="49" charset="-122"/>
                <a:ea typeface="楷体" panose="02010609060101010101" pitchFamily="49" charset="-122"/>
              </a:rPr>
              <a:t>）</a:t>
            </a:r>
            <a:r>
              <a:rPr lang="en-US" altLang="zh-CN" sz="2000" dirty="0" smtClean="0">
                <a:latin typeface="楷体" panose="02010609060101010101" pitchFamily="49" charset="-122"/>
                <a:ea typeface="楷体" panose="02010609060101010101" pitchFamily="49" charset="-122"/>
              </a:rPr>
              <a:t>HDFS</a:t>
            </a:r>
            <a:r>
              <a:rPr lang="zh-CN" altLang="en-US" sz="2000" dirty="0">
                <a:latin typeface="楷体" panose="02010609060101010101" pitchFamily="49" charset="-122"/>
                <a:ea typeface="楷体" panose="02010609060101010101" pitchFamily="49" charset="-122"/>
              </a:rPr>
              <a:t>面向批量访问模式，不是随机访问模式</a:t>
            </a:r>
            <a:endParaRPr lang="en-US" altLang="zh-CN" sz="2000" dirty="0">
              <a:latin typeface="楷体" panose="02010609060101010101" pitchFamily="49" charset="-122"/>
              <a:ea typeface="楷体" panose="02010609060101010101" pitchFamily="49" charset="-122"/>
            </a:endParaRPr>
          </a:p>
          <a:p>
            <a:pPr eaLnBrk="1" hangingPunct="1">
              <a:spcBef>
                <a:spcPct val="0"/>
              </a:spcBef>
              <a:buNone/>
            </a:pPr>
            <a:r>
              <a:rPr lang="zh-CN" altLang="en-US" sz="2000" dirty="0" smtClean="0">
                <a:latin typeface="楷体" panose="02010609060101010101" pitchFamily="49" charset="-122"/>
                <a:ea typeface="楷体" panose="02010609060101010101" pitchFamily="49" charset="-122"/>
              </a:rPr>
              <a:t>（</a:t>
            </a:r>
            <a:r>
              <a:rPr lang="en-US" altLang="zh-CN" sz="2000" dirty="0" smtClean="0">
                <a:latin typeface="楷体" panose="02010609060101010101" pitchFamily="49" charset="-122"/>
                <a:ea typeface="楷体" panose="02010609060101010101" pitchFamily="49" charset="-122"/>
              </a:rPr>
              <a:t>3</a:t>
            </a:r>
            <a:r>
              <a:rPr lang="zh-CN" altLang="en-US" sz="2000" dirty="0" smtClean="0">
                <a:latin typeface="楷体" panose="02010609060101010101" pitchFamily="49" charset="-122"/>
                <a:ea typeface="楷体" panose="02010609060101010101" pitchFamily="49" charset="-122"/>
              </a:rPr>
              <a:t>）传统</a:t>
            </a:r>
            <a:r>
              <a:rPr lang="zh-CN" altLang="en-US" sz="2000" dirty="0">
                <a:latin typeface="楷体" panose="02010609060101010101" pitchFamily="49" charset="-122"/>
                <a:ea typeface="楷体" panose="02010609060101010101" pitchFamily="49" charset="-122"/>
              </a:rPr>
              <a:t>的通用关系型数据库无法应对在数据规模剧增时导致的系统扩展性和性能问题（分库分表也不能很好解决）</a:t>
            </a:r>
            <a:endParaRPr lang="en-US" altLang="zh-CN" sz="2000" dirty="0">
              <a:latin typeface="楷体" panose="02010609060101010101" pitchFamily="49" charset="-122"/>
              <a:ea typeface="楷体" panose="02010609060101010101" pitchFamily="49" charset="-122"/>
            </a:endParaRPr>
          </a:p>
          <a:p>
            <a:pPr eaLnBrk="1" hangingPunct="1">
              <a:spcBef>
                <a:spcPct val="0"/>
              </a:spcBef>
              <a:buNone/>
            </a:pPr>
            <a:r>
              <a:rPr lang="zh-CN" altLang="en-US" sz="2000" dirty="0" smtClean="0">
                <a:latin typeface="楷体" panose="02010609060101010101" pitchFamily="49" charset="-122"/>
                <a:ea typeface="楷体" panose="02010609060101010101" pitchFamily="49" charset="-122"/>
              </a:rPr>
              <a:t>（</a:t>
            </a:r>
            <a:r>
              <a:rPr lang="en-US" altLang="zh-CN" sz="2000" dirty="0" smtClean="0">
                <a:latin typeface="楷体" panose="02010609060101010101" pitchFamily="49" charset="-122"/>
                <a:ea typeface="楷体" panose="02010609060101010101" pitchFamily="49" charset="-122"/>
              </a:rPr>
              <a:t>4</a:t>
            </a:r>
            <a:r>
              <a:rPr lang="zh-CN" altLang="en-US" sz="2000" dirty="0" smtClean="0">
                <a:latin typeface="楷体" panose="02010609060101010101" pitchFamily="49" charset="-122"/>
                <a:ea typeface="楷体" panose="02010609060101010101" pitchFamily="49" charset="-122"/>
              </a:rPr>
              <a:t>）传统</a:t>
            </a:r>
            <a:r>
              <a:rPr lang="zh-CN" altLang="en-US" sz="2000" dirty="0">
                <a:latin typeface="楷体" panose="02010609060101010101" pitchFamily="49" charset="-122"/>
                <a:ea typeface="楷体" panose="02010609060101010101" pitchFamily="49" charset="-122"/>
              </a:rPr>
              <a:t>关系数据库在数据结构变化时一般需要停机维护；空列浪费</a:t>
            </a:r>
            <a:r>
              <a:rPr lang="zh-CN" altLang="en-US" sz="2000" dirty="0" smtClean="0">
                <a:latin typeface="楷体" panose="02010609060101010101" pitchFamily="49" charset="-122"/>
                <a:ea typeface="楷体" panose="02010609060101010101" pitchFamily="49" charset="-122"/>
              </a:rPr>
              <a:t>存储空间</a:t>
            </a:r>
            <a:endParaRPr lang="en-US" altLang="zh-CN" sz="2000" dirty="0" smtClean="0">
              <a:latin typeface="楷体" panose="02010609060101010101" pitchFamily="49" charset="-122"/>
              <a:ea typeface="楷体" panose="02010609060101010101" pitchFamily="49" charset="-122"/>
            </a:endParaRPr>
          </a:p>
          <a:p>
            <a:pPr eaLnBrk="1" hangingPunct="1">
              <a:spcBef>
                <a:spcPct val="0"/>
              </a:spcBef>
              <a:buNone/>
            </a:pPr>
            <a:endParaRPr lang="en-US" altLang="zh-CN" sz="2000" dirty="0">
              <a:latin typeface="楷体" panose="02010609060101010101" pitchFamily="49" charset="-122"/>
              <a:ea typeface="楷体" panose="02010609060101010101" pitchFamily="49" charset="-122"/>
            </a:endParaRPr>
          </a:p>
          <a:p>
            <a:pPr eaLnBrk="1" hangingPunct="1">
              <a:spcBef>
                <a:spcPct val="0"/>
              </a:spcBef>
              <a:buNone/>
            </a:pPr>
            <a:r>
              <a:rPr lang="zh-CN" altLang="en-US" sz="2000" dirty="0" smtClean="0">
                <a:latin typeface="楷体" panose="02010609060101010101" pitchFamily="49" charset="-122"/>
                <a:ea typeface="楷体" panose="02010609060101010101" pitchFamily="49" charset="-122"/>
              </a:rPr>
              <a:t>       因此</a:t>
            </a:r>
            <a:r>
              <a:rPr lang="zh-CN" altLang="en-US" sz="2000" dirty="0">
                <a:latin typeface="楷体" panose="02010609060101010101" pitchFamily="49" charset="-122"/>
                <a:ea typeface="楷体" panose="02010609060101010101" pitchFamily="49" charset="-122"/>
              </a:rPr>
              <a:t>，业界出现了一类面向半结构化数据存储和处理的高可扩展、低写入</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查询延迟的系统，例如，键值数据库、文档数据库和列族数据库（如</a:t>
            </a:r>
            <a:r>
              <a:rPr lang="en-US" altLang="zh-CN" sz="2000" dirty="0">
                <a:latin typeface="楷体" panose="02010609060101010101" pitchFamily="49" charset="-122"/>
                <a:ea typeface="楷体" panose="02010609060101010101" pitchFamily="49" charset="-122"/>
              </a:rPr>
              <a:t>BigTable</a:t>
            </a:r>
            <a:r>
              <a:rPr lang="zh-CN" altLang="en-US" sz="2000" dirty="0">
                <a:latin typeface="楷体" panose="02010609060101010101" pitchFamily="49" charset="-122"/>
                <a:ea typeface="楷体" panose="02010609060101010101" pitchFamily="49" charset="-122"/>
              </a:rPr>
              <a:t>和</a:t>
            </a:r>
            <a:r>
              <a:rPr lang="en-US" altLang="zh-CN" sz="2000" dirty="0">
                <a:latin typeface="楷体" panose="02010609060101010101" pitchFamily="49" charset="-122"/>
                <a:ea typeface="楷体" panose="02010609060101010101" pitchFamily="49" charset="-122"/>
              </a:rPr>
              <a:t>HBase</a:t>
            </a:r>
            <a:r>
              <a:rPr lang="zh-CN" altLang="en-US" sz="2000" dirty="0">
                <a:latin typeface="楷体" panose="02010609060101010101" pitchFamily="49" charset="-122"/>
                <a:ea typeface="楷体" panose="02010609060101010101" pitchFamily="49" charset="-122"/>
              </a:rPr>
              <a:t>等）</a:t>
            </a:r>
            <a:endParaRPr lang="en-US" altLang="zh-CN" sz="2000" dirty="0">
              <a:latin typeface="楷体" panose="02010609060101010101" pitchFamily="49" charset="-122"/>
              <a:ea typeface="楷体" panose="02010609060101010101" pitchFamily="49" charset="-122"/>
            </a:endParaRPr>
          </a:p>
          <a:p>
            <a:pPr eaLnBrk="1" hangingPunct="1">
              <a:spcBef>
                <a:spcPct val="0"/>
              </a:spcBef>
              <a:buFontTx/>
              <a:buNone/>
            </a:pPr>
            <a:endParaRPr lang="zh-CN" altLang="en-US" sz="200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noChangeArrowheads="1"/>
          </p:cNvSpPr>
          <p:nvPr>
            <p:ph type="title"/>
          </p:nvPr>
        </p:nvSpPr>
        <p:spPr/>
        <p:txBody>
          <a:bodyPr/>
          <a:lstStyle/>
          <a:p>
            <a:r>
              <a:rPr lang="en-US" altLang="en-US" dirty="0" smtClean="0"/>
              <a:t>4.7.3	HBase常用Java API及应用实例</a:t>
            </a:r>
            <a:endParaRPr lang="zh-CN" altLang="en-US" dirty="0" smtClean="0"/>
          </a:p>
        </p:txBody>
      </p:sp>
      <p:sp>
        <p:nvSpPr>
          <p:cNvPr id="66563" name="矩形 2"/>
          <p:cNvSpPr>
            <a:spLocks noChangeArrowheads="1"/>
          </p:cNvSpPr>
          <p:nvPr/>
        </p:nvSpPr>
        <p:spPr bwMode="auto">
          <a:xfrm>
            <a:off x="457200" y="1214438"/>
            <a:ext cx="8305800" cy="5478423"/>
          </a:xfrm>
          <a:prstGeom prst="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1400" b="1" dirty="0"/>
              <a:t>import </a:t>
            </a:r>
            <a:r>
              <a:rPr lang="en-US" altLang="zh-CN" sz="1400" dirty="0"/>
              <a:t>org.apache.hadoop.conf.Configuration;</a:t>
            </a:r>
            <a:br>
              <a:rPr lang="en-US" altLang="zh-CN" sz="1400" dirty="0"/>
            </a:br>
            <a:r>
              <a:rPr lang="en-US" altLang="zh-CN" sz="1400" b="1" dirty="0"/>
              <a:t>import </a:t>
            </a:r>
            <a:r>
              <a:rPr lang="en-US" altLang="zh-CN" sz="1400" dirty="0"/>
              <a:t>org.apache.hadoop.hbase.*;</a:t>
            </a:r>
            <a:br>
              <a:rPr lang="en-US" altLang="zh-CN" sz="1400" dirty="0"/>
            </a:br>
            <a:r>
              <a:rPr lang="en-US" altLang="zh-CN" sz="1400" b="1" dirty="0"/>
              <a:t>import </a:t>
            </a:r>
            <a:r>
              <a:rPr lang="en-US" altLang="zh-CN" sz="1400" dirty="0"/>
              <a:t>org.apache.hadoop.hbase.client.*;</a:t>
            </a:r>
            <a:br>
              <a:rPr lang="en-US" altLang="zh-CN" sz="1400" dirty="0"/>
            </a:br>
            <a:r>
              <a:rPr lang="en-US" altLang="zh-CN" sz="1400" b="1" dirty="0"/>
              <a:t>import </a:t>
            </a:r>
            <a:r>
              <a:rPr lang="en-US" altLang="zh-CN" sz="1400" dirty="0"/>
              <a:t>org.apache.hadoop.hbase.util.Bytes;</a:t>
            </a:r>
            <a:br>
              <a:rPr lang="en-US" altLang="zh-CN" sz="1400" dirty="0"/>
            </a:br>
            <a:r>
              <a:rPr lang="en-US" altLang="zh-CN" sz="1400" b="1" dirty="0"/>
              <a:t>import </a:t>
            </a:r>
            <a:r>
              <a:rPr lang="en-US" altLang="zh-CN" sz="1400" dirty="0"/>
              <a:t>java.io.IOException</a:t>
            </a:r>
            <a:r>
              <a:rPr lang="en-US" altLang="zh-CN" sz="1400" dirty="0" smtClean="0"/>
              <a:t>;</a:t>
            </a:r>
          </a:p>
          <a:p>
            <a:pPr eaLnBrk="1" hangingPunct="1">
              <a:spcBef>
                <a:spcPct val="0"/>
              </a:spcBef>
              <a:buFontTx/>
              <a:buNone/>
            </a:pPr>
            <a:r>
              <a:rPr lang="en-US" altLang="zh-CN" sz="1400" dirty="0"/>
              <a:t/>
            </a:r>
            <a:br>
              <a:rPr lang="en-US" altLang="zh-CN" sz="1400" dirty="0"/>
            </a:br>
            <a:r>
              <a:rPr lang="en-US" altLang="zh-CN" sz="1400" b="1" dirty="0"/>
              <a:t>public class </a:t>
            </a:r>
            <a:r>
              <a:rPr lang="en-US" altLang="zh-CN" sz="1400" dirty="0"/>
              <a:t>Chapter4{</a:t>
            </a:r>
            <a:br>
              <a:rPr lang="en-US" altLang="zh-CN" sz="1400" dirty="0"/>
            </a:br>
            <a:r>
              <a:rPr lang="en-US" altLang="zh-CN" sz="1400" dirty="0"/>
              <a:t>    </a:t>
            </a:r>
            <a:r>
              <a:rPr lang="en-US" altLang="zh-CN" sz="1400" b="1" dirty="0"/>
              <a:t>public static </a:t>
            </a:r>
            <a:r>
              <a:rPr lang="en-US" altLang="zh-CN" sz="1400" dirty="0"/>
              <a:t>Configuration </a:t>
            </a:r>
            <a:r>
              <a:rPr lang="en-US" altLang="zh-CN" sz="1400" i="1" dirty="0"/>
              <a:t>configuration</a:t>
            </a:r>
            <a:r>
              <a:rPr lang="en-US" altLang="zh-CN" sz="1400" dirty="0"/>
              <a:t>;</a:t>
            </a:r>
            <a:br>
              <a:rPr lang="en-US" altLang="zh-CN" sz="1400" dirty="0"/>
            </a:br>
            <a:r>
              <a:rPr lang="en-US" altLang="zh-CN" sz="1400" dirty="0"/>
              <a:t>    </a:t>
            </a:r>
            <a:r>
              <a:rPr lang="en-US" altLang="zh-CN" sz="1400" b="1" dirty="0"/>
              <a:t>public static </a:t>
            </a:r>
            <a:r>
              <a:rPr lang="en-US" altLang="zh-CN" sz="1400" dirty="0"/>
              <a:t>Connection </a:t>
            </a:r>
            <a:r>
              <a:rPr lang="en-US" altLang="zh-CN" sz="1400" i="1" dirty="0"/>
              <a:t>connection</a:t>
            </a:r>
            <a:r>
              <a:rPr lang="en-US" altLang="zh-CN" sz="1400" dirty="0"/>
              <a:t>;</a:t>
            </a:r>
            <a:br>
              <a:rPr lang="en-US" altLang="zh-CN" sz="1400" dirty="0"/>
            </a:br>
            <a:r>
              <a:rPr lang="en-US" altLang="zh-CN" sz="1400" dirty="0"/>
              <a:t>    </a:t>
            </a:r>
            <a:r>
              <a:rPr lang="en-US" altLang="zh-CN" sz="1400" b="1" dirty="0"/>
              <a:t>public static </a:t>
            </a:r>
            <a:r>
              <a:rPr lang="en-US" altLang="zh-CN" sz="1400" dirty="0"/>
              <a:t>Admin </a:t>
            </a:r>
            <a:r>
              <a:rPr lang="en-US" altLang="zh-CN" sz="1400" i="1" dirty="0"/>
              <a:t>admin</a:t>
            </a:r>
            <a:r>
              <a:rPr lang="en-US" altLang="zh-CN" sz="1400" dirty="0"/>
              <a:t>;</a:t>
            </a:r>
            <a:br>
              <a:rPr lang="en-US" altLang="zh-CN" sz="1400" dirty="0"/>
            </a:br>
            <a:r>
              <a:rPr lang="en-US" altLang="zh-CN" sz="1400" dirty="0"/>
              <a:t/>
            </a:r>
            <a:br>
              <a:rPr lang="en-US" altLang="zh-CN" sz="1400" dirty="0"/>
            </a:br>
            <a:r>
              <a:rPr lang="en-US" altLang="zh-CN" sz="1400" dirty="0"/>
              <a:t>    </a:t>
            </a:r>
            <a:r>
              <a:rPr lang="en-US" altLang="zh-CN" sz="1400" b="1" dirty="0"/>
              <a:t>public static void </a:t>
            </a:r>
            <a:r>
              <a:rPr lang="en-US" altLang="zh-CN" sz="1400" dirty="0"/>
              <a:t>main(String[] args)</a:t>
            </a:r>
            <a:r>
              <a:rPr lang="en-US" altLang="zh-CN" sz="1400" b="1" dirty="0"/>
              <a:t>throws </a:t>
            </a:r>
            <a:r>
              <a:rPr lang="en-US" altLang="zh-CN" sz="1400" dirty="0"/>
              <a:t>IOException{</a:t>
            </a:r>
            <a:br>
              <a:rPr lang="en-US" altLang="zh-CN" sz="1400" dirty="0"/>
            </a:br>
            <a:r>
              <a:rPr lang="en-US" altLang="zh-CN" sz="1400" dirty="0"/>
              <a:t>        createTable(</a:t>
            </a:r>
            <a:r>
              <a:rPr lang="en-US" altLang="zh-CN" sz="1400" b="1" dirty="0"/>
              <a:t>“student”</a:t>
            </a:r>
            <a:r>
              <a:rPr lang="en-US" altLang="zh-CN" sz="1400" dirty="0"/>
              <a:t>,</a:t>
            </a:r>
            <a:r>
              <a:rPr lang="en-US" altLang="zh-CN" sz="1400" b="1" dirty="0"/>
              <a:t>new </a:t>
            </a:r>
            <a:r>
              <a:rPr lang="en-US" altLang="zh-CN" sz="1400" dirty="0"/>
              <a:t>String[]{</a:t>
            </a:r>
            <a:r>
              <a:rPr lang="en-US" altLang="zh-CN" sz="1400" b="1" dirty="0"/>
              <a:t>“score”</a:t>
            </a:r>
            <a:r>
              <a:rPr lang="en-US" altLang="zh-CN" sz="1400" dirty="0"/>
              <a:t>});</a:t>
            </a:r>
            <a:br>
              <a:rPr lang="en-US" altLang="zh-CN" sz="1400" dirty="0"/>
            </a:br>
            <a:r>
              <a:rPr lang="en-US" altLang="zh-CN" sz="1400" dirty="0"/>
              <a:t>        </a:t>
            </a:r>
            <a:r>
              <a:rPr lang="en-US" altLang="zh-CN" sz="1400" i="1" dirty="0"/>
              <a:t>insertData</a:t>
            </a:r>
            <a:r>
              <a:rPr lang="en-US" altLang="zh-CN" sz="1400" dirty="0"/>
              <a:t>(</a:t>
            </a:r>
            <a:r>
              <a:rPr lang="en-US" altLang="zh-CN" sz="1400" b="1" dirty="0"/>
              <a:t>“student”</a:t>
            </a:r>
            <a:r>
              <a:rPr lang="en-US" altLang="zh-CN" sz="1400" dirty="0"/>
              <a:t>,</a:t>
            </a:r>
            <a:r>
              <a:rPr lang="en-US" altLang="zh-CN" sz="1400" b="1" dirty="0"/>
              <a:t>“zhangsan”</a:t>
            </a:r>
            <a:r>
              <a:rPr lang="en-US" altLang="zh-CN" sz="1400" dirty="0"/>
              <a:t>,</a:t>
            </a:r>
            <a:r>
              <a:rPr lang="en-US" altLang="zh-CN" sz="1400" b="1" dirty="0"/>
              <a:t>“score”</a:t>
            </a:r>
            <a:r>
              <a:rPr lang="en-US" altLang="zh-CN" sz="1400" dirty="0"/>
              <a:t>,</a:t>
            </a:r>
            <a:r>
              <a:rPr lang="en-US" altLang="zh-CN" sz="1400" b="1" dirty="0"/>
              <a:t>“English”</a:t>
            </a:r>
            <a:r>
              <a:rPr lang="en-US" altLang="zh-CN" sz="1400" dirty="0"/>
              <a:t>,</a:t>
            </a:r>
            <a:r>
              <a:rPr lang="en-US" altLang="zh-CN" sz="1400" b="1" dirty="0"/>
              <a:t>“69”</a:t>
            </a:r>
            <a:r>
              <a:rPr lang="en-US" altLang="zh-CN" sz="1400" dirty="0"/>
              <a:t>);</a:t>
            </a:r>
            <a:br>
              <a:rPr lang="en-US" altLang="zh-CN" sz="1400" dirty="0"/>
            </a:br>
            <a:r>
              <a:rPr lang="en-US" altLang="zh-CN" sz="1400" dirty="0"/>
              <a:t>        </a:t>
            </a:r>
            <a:r>
              <a:rPr lang="en-US" altLang="zh-CN" sz="1400" i="1" dirty="0"/>
              <a:t>insertData</a:t>
            </a:r>
            <a:r>
              <a:rPr lang="en-US" altLang="zh-CN" sz="1400" dirty="0"/>
              <a:t>(</a:t>
            </a:r>
            <a:r>
              <a:rPr lang="en-US" altLang="zh-CN" sz="1400" b="1" dirty="0"/>
              <a:t>“student”</a:t>
            </a:r>
            <a:r>
              <a:rPr lang="en-US" altLang="zh-CN" sz="1400" dirty="0"/>
              <a:t>,</a:t>
            </a:r>
            <a:r>
              <a:rPr lang="en-US" altLang="zh-CN" sz="1400" b="1" dirty="0"/>
              <a:t>“zhangsan”</a:t>
            </a:r>
            <a:r>
              <a:rPr lang="en-US" altLang="zh-CN" sz="1400" dirty="0"/>
              <a:t>,</a:t>
            </a:r>
            <a:r>
              <a:rPr lang="en-US" altLang="zh-CN" sz="1400" b="1" dirty="0"/>
              <a:t>“score”</a:t>
            </a:r>
            <a:r>
              <a:rPr lang="en-US" altLang="zh-CN" sz="1400" dirty="0"/>
              <a:t>,</a:t>
            </a:r>
            <a:r>
              <a:rPr lang="en-US" altLang="zh-CN" sz="1400" b="1" dirty="0"/>
              <a:t>“Math”</a:t>
            </a:r>
            <a:r>
              <a:rPr lang="en-US" altLang="zh-CN" sz="1400" dirty="0"/>
              <a:t>,</a:t>
            </a:r>
            <a:r>
              <a:rPr lang="en-US" altLang="zh-CN" sz="1400" b="1" dirty="0"/>
              <a:t>“86”</a:t>
            </a:r>
            <a:r>
              <a:rPr lang="en-US" altLang="zh-CN" sz="1400" dirty="0"/>
              <a:t>);</a:t>
            </a:r>
            <a:br>
              <a:rPr lang="en-US" altLang="zh-CN" sz="1400" dirty="0"/>
            </a:br>
            <a:r>
              <a:rPr lang="en-US" altLang="zh-CN" sz="1400" dirty="0"/>
              <a:t>        </a:t>
            </a:r>
            <a:r>
              <a:rPr lang="en-US" altLang="zh-CN" sz="1400" i="1" dirty="0"/>
              <a:t>insertData</a:t>
            </a:r>
            <a:r>
              <a:rPr lang="en-US" altLang="zh-CN" sz="1400" dirty="0"/>
              <a:t>(</a:t>
            </a:r>
            <a:r>
              <a:rPr lang="en-US" altLang="zh-CN" sz="1400" b="1" dirty="0"/>
              <a:t>“student”</a:t>
            </a:r>
            <a:r>
              <a:rPr lang="en-US" altLang="zh-CN" sz="1400" dirty="0"/>
              <a:t>,</a:t>
            </a:r>
            <a:r>
              <a:rPr lang="en-US" altLang="zh-CN" sz="1400" b="1" dirty="0"/>
              <a:t>“zhangsan”</a:t>
            </a:r>
            <a:r>
              <a:rPr lang="en-US" altLang="zh-CN" sz="1400" dirty="0"/>
              <a:t>,</a:t>
            </a:r>
            <a:r>
              <a:rPr lang="en-US" altLang="zh-CN" sz="1400" b="1" dirty="0"/>
              <a:t>“score”</a:t>
            </a:r>
            <a:r>
              <a:rPr lang="en-US" altLang="zh-CN" sz="1400" dirty="0"/>
              <a:t>,</a:t>
            </a:r>
            <a:r>
              <a:rPr lang="en-US" altLang="zh-CN" sz="1400" b="1" dirty="0"/>
              <a:t>“Computer”</a:t>
            </a:r>
            <a:r>
              <a:rPr lang="en-US" altLang="zh-CN" sz="1400" dirty="0"/>
              <a:t>,</a:t>
            </a:r>
            <a:r>
              <a:rPr lang="en-US" altLang="zh-CN" sz="1400" b="1" dirty="0"/>
              <a:t>“77”</a:t>
            </a:r>
            <a:r>
              <a:rPr lang="en-US" altLang="zh-CN" sz="1400" dirty="0"/>
              <a:t>);</a:t>
            </a:r>
            <a:br>
              <a:rPr lang="en-US" altLang="zh-CN" sz="1400" dirty="0"/>
            </a:br>
            <a:r>
              <a:rPr lang="en-US" altLang="zh-CN" sz="1400" dirty="0"/>
              <a:t>        </a:t>
            </a:r>
            <a:r>
              <a:rPr lang="en-US" altLang="zh-CN" sz="1400" i="1" dirty="0"/>
              <a:t>getData</a:t>
            </a:r>
            <a:r>
              <a:rPr lang="en-US" altLang="zh-CN" sz="1400" dirty="0"/>
              <a:t>(</a:t>
            </a:r>
            <a:r>
              <a:rPr lang="en-US" altLang="zh-CN" sz="1400" b="1" dirty="0"/>
              <a:t>“student”</a:t>
            </a:r>
            <a:r>
              <a:rPr lang="en-US" altLang="zh-CN" sz="1400" dirty="0"/>
              <a:t>, </a:t>
            </a:r>
            <a:r>
              <a:rPr lang="en-US" altLang="zh-CN" sz="1400" b="1" dirty="0"/>
              <a:t>“zhangsan”</a:t>
            </a:r>
            <a:r>
              <a:rPr lang="en-US" altLang="zh-CN" sz="1400" dirty="0"/>
              <a:t>, </a:t>
            </a:r>
            <a:r>
              <a:rPr lang="en-US" altLang="zh-CN" sz="1400" b="1" dirty="0"/>
              <a:t>“score”</a:t>
            </a:r>
            <a:r>
              <a:rPr lang="en-US" altLang="zh-CN" sz="1400" dirty="0"/>
              <a:t>, </a:t>
            </a:r>
            <a:r>
              <a:rPr lang="en-US" altLang="zh-CN" sz="1400" b="1" dirty="0"/>
              <a:t>“English”</a:t>
            </a:r>
            <a:r>
              <a:rPr lang="en-US" altLang="zh-CN" sz="1400" dirty="0"/>
              <a:t>);</a:t>
            </a:r>
            <a:br>
              <a:rPr lang="en-US" altLang="zh-CN" sz="1400" dirty="0"/>
            </a:br>
            <a:r>
              <a:rPr lang="en-US" altLang="zh-CN" sz="1400" dirty="0"/>
              <a:t>    }</a:t>
            </a:r>
          </a:p>
          <a:p>
            <a:pPr eaLnBrk="1" hangingPunct="1">
              <a:spcBef>
                <a:spcPct val="0"/>
              </a:spcBef>
              <a:buFontTx/>
              <a:buNone/>
            </a:pPr>
            <a:r>
              <a:rPr lang="en-US" altLang="zh-CN" sz="1400" dirty="0"/>
              <a:t>……</a:t>
            </a:r>
          </a:p>
          <a:p>
            <a:pPr eaLnBrk="1" hangingPunct="1">
              <a:spcBef>
                <a:spcPct val="0"/>
              </a:spcBef>
              <a:buFontTx/>
              <a:buNone/>
            </a:pPr>
            <a:r>
              <a:rPr lang="en-US" altLang="zh-CN" sz="1400" dirty="0"/>
              <a:t>public static void init(){……}//</a:t>
            </a:r>
            <a:r>
              <a:rPr lang="zh-CN" altLang="en-US" sz="1400" dirty="0"/>
              <a:t>建立连接</a:t>
            </a:r>
            <a:endParaRPr lang="en-US" altLang="zh-CN" sz="1400" dirty="0"/>
          </a:p>
          <a:p>
            <a:pPr eaLnBrk="1" hangingPunct="1">
              <a:spcBef>
                <a:spcPct val="0"/>
              </a:spcBef>
              <a:buFontTx/>
              <a:buNone/>
            </a:pPr>
            <a:r>
              <a:rPr lang="en-US" altLang="zh-CN" sz="1400" dirty="0"/>
              <a:t>public static void close(){……}//</a:t>
            </a:r>
            <a:r>
              <a:rPr lang="zh-CN" altLang="en-US" sz="1400" dirty="0"/>
              <a:t>关闭连接</a:t>
            </a:r>
            <a:endParaRPr lang="en-US" altLang="zh-CN" sz="1400" dirty="0"/>
          </a:p>
          <a:p>
            <a:pPr eaLnBrk="1" hangingPunct="1">
              <a:spcBef>
                <a:spcPct val="0"/>
              </a:spcBef>
              <a:buFontTx/>
              <a:buNone/>
            </a:pPr>
            <a:r>
              <a:rPr lang="en-US" altLang="zh-CN" sz="1400" dirty="0"/>
              <a:t>public static void createTable(){……}//</a:t>
            </a:r>
            <a:r>
              <a:rPr lang="zh-CN" altLang="en-US" sz="1400" dirty="0"/>
              <a:t>创建表</a:t>
            </a:r>
            <a:endParaRPr lang="en-US" altLang="zh-CN" sz="1400" dirty="0"/>
          </a:p>
          <a:p>
            <a:pPr eaLnBrk="1" hangingPunct="1">
              <a:spcBef>
                <a:spcPct val="0"/>
              </a:spcBef>
              <a:buFontTx/>
              <a:buNone/>
            </a:pPr>
            <a:r>
              <a:rPr lang="en-US" altLang="zh-CN" sz="1400" dirty="0"/>
              <a:t>public static void insertData() {……}//</a:t>
            </a:r>
            <a:r>
              <a:rPr lang="zh-CN" altLang="en-US" sz="1400" dirty="0"/>
              <a:t>插入数据</a:t>
            </a:r>
            <a:endParaRPr lang="en-US" altLang="zh-CN" sz="1400" dirty="0"/>
          </a:p>
          <a:p>
            <a:pPr eaLnBrk="1" hangingPunct="1">
              <a:spcBef>
                <a:spcPct val="0"/>
              </a:spcBef>
              <a:buFontTx/>
              <a:buNone/>
            </a:pPr>
            <a:r>
              <a:rPr lang="en-US" altLang="zh-CN" sz="1400" dirty="0"/>
              <a:t>public static void getData{……}//</a:t>
            </a:r>
            <a:r>
              <a:rPr lang="zh-CN" altLang="en-US" sz="1400" dirty="0"/>
              <a:t>浏览数据</a:t>
            </a:r>
            <a:endParaRPr lang="en-US" altLang="zh-CN" sz="1400" dirty="0"/>
          </a:p>
          <a:p>
            <a:pPr eaLnBrk="1" hangingPunct="1">
              <a:spcBef>
                <a:spcPct val="0"/>
              </a:spcBef>
              <a:buFontTx/>
              <a:buNone/>
            </a:pPr>
            <a:r>
              <a:rPr lang="en-US" altLang="zh-CN" sz="1400" dirty="0"/>
              <a:t>}</a:t>
            </a:r>
            <a:endParaRPr lang="zh-CN" altLang="en-US" sz="1400"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noChangeArrowheads="1"/>
          </p:cNvSpPr>
          <p:nvPr>
            <p:ph type="title"/>
          </p:nvPr>
        </p:nvSpPr>
        <p:spPr/>
        <p:txBody>
          <a:bodyPr/>
          <a:lstStyle/>
          <a:p>
            <a:r>
              <a:rPr lang="en-US" altLang="en-US" dirty="0" smtClean="0"/>
              <a:t>4.7.3	 HBase常用Java API及应用实例</a:t>
            </a:r>
            <a:endParaRPr lang="zh-CN" altLang="en-US" dirty="0" smtClean="0"/>
          </a:p>
        </p:txBody>
      </p:sp>
      <p:sp>
        <p:nvSpPr>
          <p:cNvPr id="67587" name="Rectangle 1"/>
          <p:cNvSpPr>
            <a:spLocks noChangeArrowheads="1"/>
          </p:cNvSpPr>
          <p:nvPr/>
        </p:nvSpPr>
        <p:spPr bwMode="auto">
          <a:xfrm>
            <a:off x="304800" y="1157288"/>
            <a:ext cx="3581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pPr>
            <a:r>
              <a:rPr lang="zh-CN" altLang="zh-CN" sz="1800" b="1">
                <a:latin typeface="Calibri" pitchFamily="34" charset="0"/>
                <a:cs typeface="Times New Roman" pitchFamily="18" charset="0"/>
              </a:rPr>
              <a:t>建立连接，关闭连接</a:t>
            </a:r>
            <a:endParaRPr lang="zh-CN" altLang="zh-CN" sz="1800"/>
          </a:p>
        </p:txBody>
      </p:sp>
      <p:sp>
        <p:nvSpPr>
          <p:cNvPr id="67588" name="矩形 3"/>
          <p:cNvSpPr>
            <a:spLocks noChangeArrowheads="1"/>
          </p:cNvSpPr>
          <p:nvPr/>
        </p:nvSpPr>
        <p:spPr bwMode="auto">
          <a:xfrm>
            <a:off x="457200" y="1676400"/>
            <a:ext cx="8432800" cy="3140075"/>
          </a:xfrm>
          <a:prstGeom prst="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1800" dirty="0"/>
              <a:t>//</a:t>
            </a:r>
            <a:r>
              <a:rPr lang="zh-CN" altLang="zh-CN" sz="1800" dirty="0"/>
              <a:t>建立连接</a:t>
            </a:r>
            <a:r>
              <a:rPr lang="en-US" altLang="zh-CN" sz="1800" dirty="0"/>
              <a:t/>
            </a:r>
            <a:br>
              <a:rPr lang="en-US" altLang="zh-CN" sz="1800" dirty="0"/>
            </a:br>
            <a:r>
              <a:rPr lang="en-US" altLang="zh-CN" sz="1800" dirty="0"/>
              <a:t>    public static void init(){</a:t>
            </a:r>
            <a:br>
              <a:rPr lang="en-US" altLang="zh-CN" sz="1800" dirty="0"/>
            </a:br>
            <a:r>
              <a:rPr lang="en-US" altLang="zh-CN" sz="1800" dirty="0"/>
              <a:t>        configuration  = HBaseConfiguration.create();</a:t>
            </a:r>
            <a:br>
              <a:rPr lang="en-US" altLang="zh-CN" sz="1800" dirty="0"/>
            </a:br>
            <a:r>
              <a:rPr lang="en-US" altLang="zh-CN" sz="1800" dirty="0"/>
              <a:t>        configuration.set("hbase.rootdir","hdfs://localhost:9000/hbase");</a:t>
            </a:r>
            <a:br>
              <a:rPr lang="en-US" altLang="zh-CN" sz="1800" dirty="0"/>
            </a:br>
            <a:r>
              <a:rPr lang="en-US" altLang="zh-CN" sz="1800" dirty="0"/>
              <a:t>        try{</a:t>
            </a:r>
            <a:br>
              <a:rPr lang="en-US" altLang="zh-CN" sz="1800" dirty="0"/>
            </a:br>
            <a:r>
              <a:rPr lang="en-US" altLang="zh-CN" sz="1800" dirty="0"/>
              <a:t>            connection = ConnectionFactory.createConnection(configuration);</a:t>
            </a:r>
            <a:br>
              <a:rPr lang="en-US" altLang="zh-CN" sz="1800" dirty="0"/>
            </a:br>
            <a:r>
              <a:rPr lang="en-US" altLang="zh-CN" sz="1800" dirty="0"/>
              <a:t>            admin = connection.getAdmin();</a:t>
            </a:r>
            <a:br>
              <a:rPr lang="en-US" altLang="zh-CN" sz="1800" dirty="0"/>
            </a:br>
            <a:r>
              <a:rPr lang="en-US" altLang="zh-CN" sz="1800" dirty="0"/>
              <a:t>        }catch (IOException e){</a:t>
            </a:r>
            <a:br>
              <a:rPr lang="en-US" altLang="zh-CN" sz="1800" dirty="0"/>
            </a:br>
            <a:r>
              <a:rPr lang="en-US" altLang="zh-CN" sz="1800" dirty="0"/>
              <a:t>            e.printStackTrace();</a:t>
            </a:r>
            <a:br>
              <a:rPr lang="en-US" altLang="zh-CN" sz="1800" dirty="0"/>
            </a:br>
            <a:r>
              <a:rPr lang="en-US" altLang="zh-CN" sz="1800" dirty="0"/>
              <a:t>        }</a:t>
            </a:r>
            <a:br>
              <a:rPr lang="en-US" altLang="zh-CN" sz="1800" dirty="0"/>
            </a:br>
            <a:r>
              <a:rPr lang="en-US" altLang="zh-CN" sz="1800" dirty="0"/>
              <a:t>    }</a:t>
            </a:r>
            <a:endParaRPr lang="zh-CN" altLang="en-US" sz="1800" dirty="0"/>
          </a:p>
        </p:txBody>
      </p:sp>
      <p:sp>
        <p:nvSpPr>
          <p:cNvPr id="67589" name="矩形 5"/>
          <p:cNvSpPr>
            <a:spLocks noChangeArrowheads="1"/>
          </p:cNvSpPr>
          <p:nvPr/>
        </p:nvSpPr>
        <p:spPr bwMode="auto">
          <a:xfrm>
            <a:off x="1602115" y="5040868"/>
            <a:ext cx="190308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1800" dirty="0" smtClean="0"/>
              <a:t>hbase-site.xml</a:t>
            </a:r>
            <a:r>
              <a:rPr lang="zh-CN" altLang="en-US" sz="1800" dirty="0" smtClean="0"/>
              <a:t>：</a:t>
            </a:r>
            <a:endParaRPr lang="zh-CN" altLang="en-US" sz="1800" dirty="0"/>
          </a:p>
        </p:txBody>
      </p:sp>
      <p:sp>
        <p:nvSpPr>
          <p:cNvPr id="67590" name="Rectangle 2"/>
          <p:cNvSpPr>
            <a:spLocks noChangeArrowheads="1"/>
          </p:cNvSpPr>
          <p:nvPr/>
        </p:nvSpPr>
        <p:spPr bwMode="auto">
          <a:xfrm>
            <a:off x="3543300" y="4953000"/>
            <a:ext cx="5410200" cy="1724025"/>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buFontTx/>
              <a:buNone/>
            </a:pPr>
            <a:r>
              <a:rPr lang="zh-CN" altLang="zh-CN" sz="1600" dirty="0">
                <a:solidFill>
                  <a:srgbClr val="4D4D4C"/>
                </a:solidFill>
                <a:latin typeface="Arial Unicode MS" pitchFamily="34" charset="-122"/>
              </a:rPr>
              <a:t>&lt;configuration&gt;</a:t>
            </a:r>
            <a:br>
              <a:rPr lang="zh-CN" altLang="zh-CN" sz="1600" dirty="0">
                <a:solidFill>
                  <a:srgbClr val="4D4D4C"/>
                </a:solidFill>
                <a:latin typeface="Arial Unicode MS" pitchFamily="34" charset="-122"/>
              </a:rPr>
            </a:br>
            <a:r>
              <a:rPr lang="en-US" altLang="zh-CN" sz="1600" dirty="0" smtClean="0">
                <a:solidFill>
                  <a:srgbClr val="4D4D4C"/>
                </a:solidFill>
                <a:latin typeface="Arial Unicode MS" pitchFamily="34" charset="-122"/>
              </a:rPr>
              <a:t>    </a:t>
            </a:r>
            <a:r>
              <a:rPr lang="zh-CN" altLang="zh-CN" sz="1600" dirty="0" smtClean="0">
                <a:solidFill>
                  <a:srgbClr val="4D4D4C"/>
                </a:solidFill>
                <a:latin typeface="Arial Unicode MS" pitchFamily="34" charset="-122"/>
              </a:rPr>
              <a:t>&lt;</a:t>
            </a:r>
            <a:r>
              <a:rPr lang="zh-CN" altLang="zh-CN" sz="1600" dirty="0">
                <a:solidFill>
                  <a:srgbClr val="4D4D4C"/>
                </a:solidFill>
                <a:latin typeface="Arial Unicode MS" pitchFamily="34" charset="-122"/>
              </a:rPr>
              <a:t>property&gt;</a:t>
            </a:r>
            <a:br>
              <a:rPr lang="zh-CN" altLang="zh-CN" sz="1600" dirty="0">
                <a:solidFill>
                  <a:srgbClr val="4D4D4C"/>
                </a:solidFill>
                <a:latin typeface="Arial Unicode MS" pitchFamily="34" charset="-122"/>
              </a:rPr>
            </a:br>
            <a:r>
              <a:rPr lang="en-US" altLang="zh-CN" sz="1600" dirty="0" smtClean="0">
                <a:solidFill>
                  <a:srgbClr val="4D4D4C"/>
                </a:solidFill>
                <a:latin typeface="Arial Unicode MS" pitchFamily="34" charset="-122"/>
              </a:rPr>
              <a:t>        </a:t>
            </a:r>
            <a:r>
              <a:rPr lang="zh-CN" altLang="zh-CN" sz="1600" dirty="0" smtClean="0">
                <a:solidFill>
                  <a:srgbClr val="4D4D4C"/>
                </a:solidFill>
                <a:latin typeface="Arial Unicode MS" pitchFamily="34" charset="-122"/>
              </a:rPr>
              <a:t>&lt;</a:t>
            </a:r>
            <a:r>
              <a:rPr lang="zh-CN" altLang="zh-CN" sz="1600" dirty="0">
                <a:solidFill>
                  <a:srgbClr val="4D4D4C"/>
                </a:solidFill>
                <a:latin typeface="Arial Unicode MS" pitchFamily="34" charset="-122"/>
              </a:rPr>
              <a:t>name&gt;hbase.rootdir&lt;/name&gt;</a:t>
            </a:r>
            <a:br>
              <a:rPr lang="zh-CN" altLang="zh-CN" sz="1600" dirty="0">
                <a:solidFill>
                  <a:srgbClr val="4D4D4C"/>
                </a:solidFill>
                <a:latin typeface="Arial Unicode MS" pitchFamily="34" charset="-122"/>
              </a:rPr>
            </a:br>
            <a:r>
              <a:rPr lang="en-US" altLang="zh-CN" sz="1600" dirty="0" smtClean="0">
                <a:solidFill>
                  <a:srgbClr val="4D4D4C"/>
                </a:solidFill>
                <a:latin typeface="Arial Unicode MS" pitchFamily="34" charset="-122"/>
              </a:rPr>
              <a:t>        </a:t>
            </a:r>
            <a:r>
              <a:rPr lang="zh-CN" altLang="zh-CN" sz="1600" dirty="0" smtClean="0">
                <a:solidFill>
                  <a:srgbClr val="4D4D4C"/>
                </a:solidFill>
                <a:latin typeface="Arial Unicode MS" pitchFamily="34" charset="-122"/>
              </a:rPr>
              <a:t>&lt;</a:t>
            </a:r>
            <a:r>
              <a:rPr lang="zh-CN" altLang="zh-CN" sz="1600" dirty="0">
                <a:solidFill>
                  <a:srgbClr val="4D4D4C"/>
                </a:solidFill>
                <a:latin typeface="Arial Unicode MS" pitchFamily="34" charset="-122"/>
              </a:rPr>
              <a:t>value&gt;hdfs://localhost:9000/hbase&lt;/value&gt;</a:t>
            </a:r>
            <a:br>
              <a:rPr lang="zh-CN" altLang="zh-CN" sz="1600" dirty="0">
                <a:solidFill>
                  <a:srgbClr val="4D4D4C"/>
                </a:solidFill>
                <a:latin typeface="Arial Unicode MS" pitchFamily="34" charset="-122"/>
              </a:rPr>
            </a:br>
            <a:r>
              <a:rPr lang="en-US" altLang="zh-CN" sz="1600" dirty="0" smtClean="0">
                <a:solidFill>
                  <a:srgbClr val="4D4D4C"/>
                </a:solidFill>
                <a:latin typeface="Arial Unicode MS" pitchFamily="34" charset="-122"/>
              </a:rPr>
              <a:t>    </a:t>
            </a:r>
            <a:r>
              <a:rPr lang="zh-CN" altLang="zh-CN" sz="1600" dirty="0" smtClean="0">
                <a:solidFill>
                  <a:srgbClr val="4D4D4C"/>
                </a:solidFill>
                <a:latin typeface="Arial Unicode MS" pitchFamily="34" charset="-122"/>
              </a:rPr>
              <a:t>&lt;/</a:t>
            </a:r>
            <a:r>
              <a:rPr lang="zh-CN" altLang="zh-CN" sz="1600" dirty="0">
                <a:solidFill>
                  <a:srgbClr val="4D4D4C"/>
                </a:solidFill>
                <a:latin typeface="Arial Unicode MS" pitchFamily="34" charset="-122"/>
              </a:rPr>
              <a:t>property&gt; </a:t>
            </a:r>
            <a:endParaRPr lang="en-US" altLang="zh-CN" sz="1600" dirty="0">
              <a:solidFill>
                <a:srgbClr val="4D4D4C"/>
              </a:solidFill>
              <a:latin typeface="Arial Unicode MS" pitchFamily="34" charset="-122"/>
            </a:endParaRPr>
          </a:p>
          <a:p>
            <a:pPr>
              <a:spcBef>
                <a:spcPct val="0"/>
              </a:spcBef>
              <a:buFontTx/>
              <a:buNone/>
            </a:pPr>
            <a:r>
              <a:rPr lang="en-US" altLang="zh-CN" sz="1600" dirty="0">
                <a:solidFill>
                  <a:srgbClr val="4D4D4C"/>
                </a:solidFill>
                <a:latin typeface="Arial Unicode MS" pitchFamily="34" charset="-122"/>
              </a:rPr>
              <a:t>&lt;/configuration&gt;</a:t>
            </a:r>
            <a:r>
              <a:rPr lang="en-US" altLang="zh-CN" sz="1600" dirty="0"/>
              <a:t/>
            </a:r>
            <a:br>
              <a:rPr lang="en-US" altLang="zh-CN" sz="1600" dirty="0"/>
            </a:br>
            <a:endParaRPr lang="zh-CN" altLang="zh-CN" sz="1600" dirty="0"/>
          </a:p>
        </p:txBody>
      </p:sp>
      <p:sp>
        <p:nvSpPr>
          <p:cNvPr id="67592" name="矩形 10"/>
          <p:cNvSpPr>
            <a:spLocks noChangeArrowheads="1"/>
          </p:cNvSpPr>
          <p:nvPr/>
        </p:nvSpPr>
        <p:spPr bwMode="auto">
          <a:xfrm>
            <a:off x="5791200" y="6248400"/>
            <a:ext cx="3098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1400"/>
              <a:t>（单机版）</a:t>
            </a:r>
            <a:r>
              <a:rPr lang="en-US" altLang="zh-CN" sz="1400" dirty="0"/>
              <a:t>file:///DIRECTORY/hbase</a:t>
            </a:r>
            <a:endParaRPr lang="zh-CN" altLang="en-US" sz="1400"/>
          </a:p>
        </p:txBody>
      </p:sp>
      <p:cxnSp>
        <p:nvCxnSpPr>
          <p:cNvPr id="13" name="直接箭头连接符 12"/>
          <p:cNvCxnSpPr/>
          <p:nvPr/>
        </p:nvCxnSpPr>
        <p:spPr>
          <a:xfrm>
            <a:off x="5943600" y="5791200"/>
            <a:ext cx="609600"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noChangeArrowheads="1"/>
          </p:cNvSpPr>
          <p:nvPr>
            <p:ph type="title"/>
          </p:nvPr>
        </p:nvSpPr>
        <p:spPr/>
        <p:txBody>
          <a:bodyPr/>
          <a:lstStyle/>
          <a:p>
            <a:r>
              <a:rPr lang="en-US" altLang="en-US" dirty="0" smtClean="0"/>
              <a:t>4.7.3	HBase常用Java API及应用实例</a:t>
            </a:r>
            <a:endParaRPr lang="zh-CN" altLang="en-US" dirty="0" smtClean="0"/>
          </a:p>
        </p:txBody>
      </p:sp>
      <p:sp>
        <p:nvSpPr>
          <p:cNvPr id="68611" name="矩形 3"/>
          <p:cNvSpPr>
            <a:spLocks noChangeArrowheads="1"/>
          </p:cNvSpPr>
          <p:nvPr/>
        </p:nvSpPr>
        <p:spPr bwMode="auto">
          <a:xfrm>
            <a:off x="838200" y="1828800"/>
            <a:ext cx="7924800" cy="3694113"/>
          </a:xfrm>
          <a:prstGeom prst="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1800" dirty="0"/>
              <a:t>//</a:t>
            </a:r>
            <a:r>
              <a:rPr lang="zh-CN" altLang="zh-CN" sz="1800" dirty="0"/>
              <a:t>关闭连接</a:t>
            </a:r>
            <a:r>
              <a:rPr lang="en-US" altLang="zh-CN" sz="1800" dirty="0"/>
              <a:t/>
            </a:r>
            <a:br>
              <a:rPr lang="en-US" altLang="zh-CN" sz="1800" dirty="0"/>
            </a:br>
            <a:r>
              <a:rPr lang="en-US" altLang="zh-CN" sz="1800" dirty="0"/>
              <a:t>    public static void close(){</a:t>
            </a:r>
            <a:br>
              <a:rPr lang="en-US" altLang="zh-CN" sz="1800" dirty="0"/>
            </a:br>
            <a:r>
              <a:rPr lang="en-US" altLang="zh-CN" sz="1800" dirty="0"/>
              <a:t>        try{</a:t>
            </a:r>
            <a:br>
              <a:rPr lang="en-US" altLang="zh-CN" sz="1800" dirty="0"/>
            </a:br>
            <a:r>
              <a:rPr lang="en-US" altLang="zh-CN" sz="1800" dirty="0"/>
              <a:t>            if(admin != null){</a:t>
            </a:r>
            <a:br>
              <a:rPr lang="en-US" altLang="zh-CN" sz="1800" dirty="0"/>
            </a:br>
            <a:r>
              <a:rPr lang="en-US" altLang="zh-CN" sz="1800" dirty="0"/>
              <a:t>                admin.close();</a:t>
            </a:r>
            <a:br>
              <a:rPr lang="en-US" altLang="zh-CN" sz="1800" dirty="0"/>
            </a:br>
            <a:r>
              <a:rPr lang="en-US" altLang="zh-CN" sz="1800" dirty="0"/>
              <a:t>            }</a:t>
            </a:r>
            <a:br>
              <a:rPr lang="en-US" altLang="zh-CN" sz="1800" dirty="0"/>
            </a:br>
            <a:r>
              <a:rPr lang="en-US" altLang="zh-CN" sz="1800" dirty="0"/>
              <a:t>            if(null != connection){</a:t>
            </a:r>
            <a:br>
              <a:rPr lang="en-US" altLang="zh-CN" sz="1800" dirty="0"/>
            </a:br>
            <a:r>
              <a:rPr lang="en-US" altLang="zh-CN" sz="1800" dirty="0"/>
              <a:t>                connection.close();</a:t>
            </a:r>
            <a:br>
              <a:rPr lang="en-US" altLang="zh-CN" sz="1800" dirty="0"/>
            </a:br>
            <a:r>
              <a:rPr lang="en-US" altLang="zh-CN" sz="1800" dirty="0"/>
              <a:t>            }</a:t>
            </a:r>
            <a:br>
              <a:rPr lang="en-US" altLang="zh-CN" sz="1800" dirty="0"/>
            </a:br>
            <a:r>
              <a:rPr lang="en-US" altLang="zh-CN" sz="1800" dirty="0"/>
              <a:t>        }catch (IOException e){</a:t>
            </a:r>
            <a:br>
              <a:rPr lang="en-US" altLang="zh-CN" sz="1800" dirty="0"/>
            </a:br>
            <a:r>
              <a:rPr lang="en-US" altLang="zh-CN" sz="1800" dirty="0"/>
              <a:t>            e.printStackTrace();</a:t>
            </a:r>
            <a:br>
              <a:rPr lang="en-US" altLang="zh-CN" sz="1800" dirty="0"/>
            </a:br>
            <a:r>
              <a:rPr lang="en-US" altLang="zh-CN" sz="1800" dirty="0"/>
              <a:t>        }</a:t>
            </a:r>
            <a:br>
              <a:rPr lang="en-US" altLang="zh-CN" sz="1800" dirty="0"/>
            </a:br>
            <a:r>
              <a:rPr lang="en-US" altLang="zh-CN" sz="1800" dirty="0"/>
              <a:t>    }</a:t>
            </a:r>
            <a:endParaRPr lang="zh-CN" altLang="en-US" sz="1800" dirty="0"/>
          </a:p>
        </p:txBody>
      </p:sp>
      <p:sp>
        <p:nvSpPr>
          <p:cNvPr id="68612" name="Rectangle 1"/>
          <p:cNvSpPr>
            <a:spLocks noChangeArrowheads="1"/>
          </p:cNvSpPr>
          <p:nvPr/>
        </p:nvSpPr>
        <p:spPr bwMode="auto">
          <a:xfrm>
            <a:off x="304800" y="1157288"/>
            <a:ext cx="3581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pPr>
            <a:r>
              <a:rPr lang="zh-CN" altLang="zh-CN" sz="1800" b="1">
                <a:latin typeface="Calibri" pitchFamily="34" charset="0"/>
                <a:cs typeface="Times New Roman" pitchFamily="18" charset="0"/>
              </a:rPr>
              <a:t>建立连接，关闭连接</a:t>
            </a:r>
            <a:endParaRPr lang="zh-CN" altLang="zh-CN" sz="180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noChangeArrowheads="1"/>
          </p:cNvSpPr>
          <p:nvPr>
            <p:ph type="title"/>
          </p:nvPr>
        </p:nvSpPr>
        <p:spPr/>
        <p:txBody>
          <a:bodyPr/>
          <a:lstStyle/>
          <a:p>
            <a:r>
              <a:rPr lang="en-US" altLang="en-US" dirty="0" smtClean="0"/>
              <a:t>4.7.3	HBase常用Java API及应用实例</a:t>
            </a:r>
            <a:endParaRPr lang="zh-CN" altLang="en-US" dirty="0" smtClean="0"/>
          </a:p>
        </p:txBody>
      </p:sp>
      <p:sp>
        <p:nvSpPr>
          <p:cNvPr id="69635" name="Rectangle 4"/>
          <p:cNvSpPr>
            <a:spLocks noChangeArrowheads="1"/>
          </p:cNvSpPr>
          <p:nvPr/>
        </p:nvSpPr>
        <p:spPr bwMode="auto">
          <a:xfrm>
            <a:off x="304800" y="1266825"/>
            <a:ext cx="8686800" cy="1323975"/>
          </a:xfrm>
          <a:prstGeom prst="rect">
            <a:avLst/>
          </a:prstGeom>
          <a:ln/>
          <a:extLst/>
        </p:spPr>
        <p:style>
          <a:lnRef idx="2">
            <a:schemeClr val="accent2"/>
          </a:lnRef>
          <a:fillRef idx="1">
            <a:schemeClr val="lt1"/>
          </a:fillRef>
          <a:effectRef idx="0">
            <a:schemeClr val="accent2"/>
          </a:effectRef>
          <a:fontRef idx="minor">
            <a:schemeClr val="dk1"/>
          </a:fontRef>
        </p:style>
        <p:txBody>
          <a:bodyPr wrap="square" anchor="ctr">
            <a:spAutoFit/>
          </a:bodyPr>
          <a:lstStyle>
            <a:lvl1pPr indent="2667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buFontTx/>
              <a:buNone/>
            </a:pPr>
            <a:r>
              <a:rPr lang="zh-CN" altLang="zh-CN" sz="2000" b="1" dirty="0">
                <a:latin typeface="仿宋" panose="02010609060101010101" pitchFamily="49" charset="-122"/>
                <a:ea typeface="仿宋" panose="02010609060101010101" pitchFamily="49" charset="-122"/>
                <a:cs typeface="Times New Roman" pitchFamily="18" charset="0"/>
              </a:rPr>
              <a:t>①创建表</a:t>
            </a:r>
            <a:endParaRPr lang="zh-CN" altLang="zh-CN" sz="2000" dirty="0">
              <a:latin typeface="仿宋" panose="02010609060101010101" pitchFamily="49" charset="-122"/>
              <a:ea typeface="仿宋" panose="02010609060101010101" pitchFamily="49" charset="-122"/>
            </a:endParaRPr>
          </a:p>
          <a:p>
            <a:pPr>
              <a:spcBef>
                <a:spcPct val="0"/>
              </a:spcBef>
              <a:buFontTx/>
              <a:buNone/>
            </a:pPr>
            <a:r>
              <a:rPr lang="zh-CN" altLang="zh-CN" sz="2000" dirty="0">
                <a:latin typeface="仿宋" panose="02010609060101010101" pitchFamily="49" charset="-122"/>
                <a:ea typeface="仿宋" panose="02010609060101010101" pitchFamily="49" charset="-122"/>
                <a:cs typeface="Times New Roman" pitchFamily="18" charset="0"/>
              </a:rPr>
              <a:t>创建一个学生信息表，用来存储学生姓名（姓名作为行键，并且假设姓名不会重复）以及考试成绩，其中，考试成绩是一个列族，分别存储了各个科目的考试成绩。逻辑视图如表</a:t>
            </a:r>
            <a:r>
              <a:rPr lang="en-US" altLang="zh-CN" sz="2000" dirty="0">
                <a:latin typeface="仿宋" panose="02010609060101010101" pitchFamily="49" charset="-122"/>
                <a:ea typeface="仿宋" panose="02010609060101010101" pitchFamily="49" charset="-122"/>
                <a:cs typeface="Times New Roman" pitchFamily="18" charset="0"/>
              </a:rPr>
              <a:t>4-18</a:t>
            </a:r>
            <a:r>
              <a:rPr lang="zh-CN" altLang="en-US" sz="2000" dirty="0">
                <a:latin typeface="仿宋" panose="02010609060101010101" pitchFamily="49" charset="-122"/>
                <a:ea typeface="仿宋" panose="02010609060101010101" pitchFamily="49" charset="-122"/>
                <a:cs typeface="Times New Roman" pitchFamily="18" charset="0"/>
              </a:rPr>
              <a:t>所示。</a:t>
            </a:r>
            <a:endParaRPr lang="zh-CN" altLang="en-US" sz="2000" dirty="0">
              <a:latin typeface="仿宋" panose="02010609060101010101" pitchFamily="49" charset="-122"/>
              <a:ea typeface="仿宋" panose="02010609060101010101" pitchFamily="49"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1305106325"/>
              </p:ext>
            </p:extLst>
          </p:nvPr>
        </p:nvGraphicFramePr>
        <p:xfrm>
          <a:off x="762000" y="3352800"/>
          <a:ext cx="7467600" cy="609600"/>
        </p:xfrm>
        <a:graphic>
          <a:graphicData uri="http://schemas.openxmlformats.org/drawingml/2006/table">
            <a:tbl>
              <a:tblPr/>
              <a:tblGrid>
                <a:gridCol w="2579688"/>
                <a:gridCol w="1804987"/>
                <a:gridCol w="1506538"/>
                <a:gridCol w="1576387"/>
              </a:tblGrid>
              <a:tr h="0">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黑体" pitchFamily="49" charset="-122"/>
                        </a:rPr>
                        <a:t>name</a:t>
                      </a:r>
                      <a:endParaRPr kumimoji="0" lang="zh-CN" altLang="zh-CN" sz="2000" b="0" i="0" u="none" strike="noStrike" cap="none" normalizeH="0" baseline="0" dirty="0">
                        <a:ln>
                          <a:noFill/>
                        </a:ln>
                        <a:solidFill>
                          <a:schemeClr val="tx1"/>
                        </a:solidFill>
                        <a:effectLst/>
                        <a:latin typeface="Calibri" pitchFamily="34" charset="0"/>
                        <a:ea typeface="黑体" pitchFamily="49"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黑体" pitchFamily="49" charset="-122"/>
                        </a:rPr>
                        <a:t>score</a:t>
                      </a:r>
                      <a:endParaRPr kumimoji="0" lang="zh-CN" altLang="zh-CN" sz="2000" b="0" i="0" u="none" strike="noStrike" cap="none" normalizeH="0" baseline="0" dirty="0">
                        <a:ln>
                          <a:noFill/>
                        </a:ln>
                        <a:solidFill>
                          <a:schemeClr val="tx1"/>
                        </a:solidFill>
                        <a:effectLst/>
                        <a:latin typeface="Calibri" pitchFamily="34" charset="0"/>
                        <a:ea typeface="黑体" pitchFamily="49"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r>
              <a:tr h="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黑体" pitchFamily="49" charset="-122"/>
                        </a:rPr>
                        <a:t>English</a:t>
                      </a:r>
                      <a:endParaRPr kumimoji="0" lang="zh-CN" altLang="zh-CN" sz="2000" b="0" i="0" u="none" strike="noStrike" cap="none" normalizeH="0" baseline="0">
                        <a:ln>
                          <a:noFill/>
                        </a:ln>
                        <a:solidFill>
                          <a:schemeClr val="tx1"/>
                        </a:solidFill>
                        <a:effectLst/>
                        <a:latin typeface="Calibri" pitchFamily="34" charset="0"/>
                        <a:ea typeface="黑体" pitchFamily="49"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黑体" pitchFamily="49" charset="-122"/>
                        </a:rPr>
                        <a:t>Math</a:t>
                      </a:r>
                      <a:endParaRPr kumimoji="0" lang="zh-CN" altLang="zh-CN" sz="2000" b="0" i="0" u="none" strike="noStrike" cap="none" normalizeH="0" baseline="0">
                        <a:ln>
                          <a:noFill/>
                        </a:ln>
                        <a:solidFill>
                          <a:schemeClr val="tx1"/>
                        </a:solidFill>
                        <a:effectLst/>
                        <a:latin typeface="Calibri" pitchFamily="34" charset="0"/>
                        <a:ea typeface="黑体" pitchFamily="49"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黑体" pitchFamily="49" charset="-122"/>
                        </a:rPr>
                        <a:t>Computer</a:t>
                      </a:r>
                      <a:endParaRPr kumimoji="0" lang="zh-CN" altLang="zh-CN" sz="2000" b="0" i="0" u="none" strike="noStrike" cap="none" normalizeH="0" baseline="0" dirty="0">
                        <a:ln>
                          <a:noFill/>
                        </a:ln>
                        <a:solidFill>
                          <a:schemeClr val="tx1"/>
                        </a:solidFill>
                        <a:effectLst/>
                        <a:latin typeface="Calibri" pitchFamily="34" charset="0"/>
                        <a:ea typeface="黑体" pitchFamily="49"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9650" name="矩形 6"/>
          <p:cNvSpPr>
            <a:spLocks noChangeArrowheads="1"/>
          </p:cNvSpPr>
          <p:nvPr/>
        </p:nvSpPr>
        <p:spPr bwMode="auto">
          <a:xfrm>
            <a:off x="3062288" y="2925762"/>
            <a:ext cx="3019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zh-CN" sz="1800"/>
              <a:t>表</a:t>
            </a:r>
            <a:r>
              <a:rPr lang="en-US" altLang="zh-CN" sz="1800" dirty="0"/>
              <a:t>4-18 </a:t>
            </a:r>
            <a:r>
              <a:rPr lang="zh-CN" altLang="zh-CN" sz="1800"/>
              <a:t>学生信息表的表结构</a:t>
            </a:r>
            <a:endParaRPr lang="zh-CN" altLang="en-US" sz="180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noChangeArrowheads="1"/>
          </p:cNvSpPr>
          <p:nvPr>
            <p:ph type="title"/>
          </p:nvPr>
        </p:nvSpPr>
        <p:spPr/>
        <p:txBody>
          <a:bodyPr/>
          <a:lstStyle/>
          <a:p>
            <a:r>
              <a:rPr lang="en-US" altLang="en-US" dirty="0" smtClean="0"/>
              <a:t>4.7.3	HBase常用Java API及应用实例</a:t>
            </a:r>
            <a:endParaRPr lang="zh-CN" altLang="en-US" dirty="0" smtClean="0"/>
          </a:p>
        </p:txBody>
      </p:sp>
      <p:sp>
        <p:nvSpPr>
          <p:cNvPr id="70659" name="Rectangle 1"/>
          <p:cNvSpPr>
            <a:spLocks noChangeArrowheads="1"/>
          </p:cNvSpPr>
          <p:nvPr/>
        </p:nvSpPr>
        <p:spPr bwMode="auto">
          <a:xfrm>
            <a:off x="-152400" y="1671637"/>
            <a:ext cx="9525000"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51435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buFontTx/>
              <a:buNone/>
            </a:pPr>
            <a:r>
              <a:rPr lang="en-US" altLang="zh-CN" sz="1600" dirty="0"/>
              <a:t>/*</a:t>
            </a:r>
            <a:r>
              <a:rPr lang="zh-CN" altLang="en-US" sz="1600" dirty="0"/>
              <a:t>创建表*</a:t>
            </a:r>
            <a:r>
              <a:rPr lang="en-US" altLang="zh-CN" sz="1600" dirty="0"/>
              <a:t>/</a:t>
            </a:r>
          </a:p>
          <a:p>
            <a:pPr>
              <a:spcBef>
                <a:spcPct val="0"/>
              </a:spcBef>
              <a:buFontTx/>
              <a:buNone/>
            </a:pPr>
            <a:r>
              <a:rPr lang="en-US" altLang="zh-CN" sz="1600" dirty="0"/>
              <a:t>  /**</a:t>
            </a:r>
          </a:p>
          <a:p>
            <a:pPr>
              <a:spcBef>
                <a:spcPct val="0"/>
              </a:spcBef>
              <a:buFontTx/>
              <a:buNone/>
            </a:pPr>
            <a:r>
              <a:rPr lang="en-US" altLang="zh-CN" sz="1600" dirty="0"/>
              <a:t>   * @param myTableName </a:t>
            </a:r>
            <a:r>
              <a:rPr lang="zh-CN" altLang="en-US" sz="1600" dirty="0"/>
              <a:t>表名</a:t>
            </a:r>
          </a:p>
          <a:p>
            <a:pPr>
              <a:spcBef>
                <a:spcPct val="0"/>
              </a:spcBef>
              <a:buFontTx/>
              <a:buNone/>
            </a:pPr>
            <a:r>
              <a:rPr lang="zh-CN" altLang="en-US" sz="1600" dirty="0"/>
              <a:t>   * </a:t>
            </a:r>
            <a:r>
              <a:rPr lang="en-US" altLang="zh-CN" sz="1600" dirty="0"/>
              <a:t>@param colFamily</a:t>
            </a:r>
            <a:r>
              <a:rPr lang="zh-CN" altLang="en-US" sz="1600" dirty="0"/>
              <a:t>列族数组</a:t>
            </a:r>
          </a:p>
          <a:p>
            <a:pPr>
              <a:spcBef>
                <a:spcPct val="0"/>
              </a:spcBef>
              <a:buFontTx/>
              <a:buNone/>
            </a:pPr>
            <a:r>
              <a:rPr lang="zh-CN" altLang="en-US" sz="1600" dirty="0"/>
              <a:t>   * </a:t>
            </a:r>
            <a:r>
              <a:rPr lang="en-US" altLang="zh-CN" sz="1600" dirty="0"/>
              <a:t>@throws Exception</a:t>
            </a:r>
          </a:p>
          <a:p>
            <a:pPr>
              <a:spcBef>
                <a:spcPct val="0"/>
              </a:spcBef>
              <a:buFontTx/>
              <a:buNone/>
            </a:pPr>
            <a:r>
              <a:rPr lang="en-US" altLang="zh-CN" sz="1600" dirty="0"/>
              <a:t>   */</a:t>
            </a:r>
          </a:p>
          <a:p>
            <a:pPr>
              <a:spcBef>
                <a:spcPct val="0"/>
              </a:spcBef>
              <a:buFontTx/>
              <a:buNone/>
            </a:pPr>
            <a:r>
              <a:rPr lang="en-US" altLang="zh-CN" sz="1600" dirty="0"/>
              <a:t>	public static void createTable(String myTableName,String[] colFamily) throws IOException {</a:t>
            </a:r>
          </a:p>
          <a:p>
            <a:pPr>
              <a:spcBef>
                <a:spcPct val="0"/>
              </a:spcBef>
              <a:buFontTx/>
              <a:buNone/>
            </a:pPr>
            <a:endParaRPr lang="en-US" altLang="zh-CN" sz="1600" dirty="0"/>
          </a:p>
          <a:p>
            <a:pPr>
              <a:spcBef>
                <a:spcPct val="0"/>
              </a:spcBef>
              <a:buFontTx/>
              <a:buNone/>
            </a:pPr>
            <a:r>
              <a:rPr lang="en-US" altLang="zh-CN" sz="1600" dirty="0"/>
              <a:t>       TableName tableName = TableName.valueOf(myTableName);</a:t>
            </a:r>
          </a:p>
          <a:p>
            <a:pPr>
              <a:spcBef>
                <a:spcPct val="0"/>
              </a:spcBef>
              <a:buFontTx/>
              <a:buNone/>
            </a:pPr>
            <a:r>
              <a:rPr lang="en-US" altLang="zh-CN" sz="1600" dirty="0"/>
              <a:t>        if(admin.tableExists(tableName)){</a:t>
            </a:r>
          </a:p>
          <a:p>
            <a:pPr>
              <a:spcBef>
                <a:spcPct val="0"/>
              </a:spcBef>
              <a:buFontTx/>
              <a:buNone/>
            </a:pPr>
            <a:r>
              <a:rPr lang="en-US" altLang="zh-CN" sz="1600" dirty="0"/>
              <a:t>            System.out.println("table exists!");</a:t>
            </a:r>
          </a:p>
          <a:p>
            <a:pPr>
              <a:spcBef>
                <a:spcPct val="0"/>
              </a:spcBef>
              <a:buFontTx/>
              <a:buNone/>
            </a:pPr>
            <a:r>
              <a:rPr lang="en-US" altLang="zh-CN" sz="1600" dirty="0"/>
              <a:t>        </a:t>
            </a:r>
            <a:r>
              <a:rPr lang="en-US" altLang="zh-CN" sz="1600" dirty="0" smtClean="0"/>
              <a:t>} else </a:t>
            </a:r>
            <a:r>
              <a:rPr lang="en-US" altLang="zh-CN" sz="1600" dirty="0"/>
              <a:t>{</a:t>
            </a:r>
          </a:p>
          <a:p>
            <a:pPr>
              <a:spcBef>
                <a:spcPct val="0"/>
              </a:spcBef>
              <a:buFontTx/>
              <a:buNone/>
            </a:pPr>
            <a:r>
              <a:rPr lang="en-US" altLang="zh-CN" sz="1600" dirty="0"/>
              <a:t>            HTableDescriptor hTableDescriptor = new HTableDescriptor(tableName);</a:t>
            </a:r>
          </a:p>
          <a:p>
            <a:pPr>
              <a:spcBef>
                <a:spcPct val="0"/>
              </a:spcBef>
              <a:buFontTx/>
              <a:buNone/>
            </a:pPr>
            <a:r>
              <a:rPr lang="en-US" altLang="zh-CN" sz="1600" dirty="0"/>
              <a:t>            for(String str: colFamily){</a:t>
            </a:r>
          </a:p>
          <a:p>
            <a:pPr>
              <a:spcBef>
                <a:spcPct val="0"/>
              </a:spcBef>
              <a:buFontTx/>
              <a:buNone/>
            </a:pPr>
            <a:r>
              <a:rPr lang="en-US" altLang="zh-CN" sz="1600" dirty="0"/>
              <a:t>                HColumnDescriptor hColumnDescriptor = new HColumnDescriptor(str);</a:t>
            </a:r>
          </a:p>
          <a:p>
            <a:pPr>
              <a:spcBef>
                <a:spcPct val="0"/>
              </a:spcBef>
              <a:buFontTx/>
              <a:buNone/>
            </a:pPr>
            <a:r>
              <a:rPr lang="en-US" altLang="zh-CN" sz="1600" dirty="0"/>
              <a:t>                hTableDescriptor.addFamily(hColumnDescriptor);</a:t>
            </a:r>
          </a:p>
          <a:p>
            <a:pPr>
              <a:spcBef>
                <a:spcPct val="0"/>
              </a:spcBef>
              <a:buFontTx/>
              <a:buNone/>
            </a:pPr>
            <a:r>
              <a:rPr lang="en-US" altLang="zh-CN" sz="1600" dirty="0"/>
              <a:t>            }</a:t>
            </a:r>
          </a:p>
          <a:p>
            <a:pPr>
              <a:spcBef>
                <a:spcPct val="0"/>
              </a:spcBef>
              <a:buFontTx/>
              <a:buNone/>
            </a:pPr>
            <a:r>
              <a:rPr lang="en-US" altLang="zh-CN" sz="1600" dirty="0"/>
              <a:t>            admin.createTable(hTableDescriptor);</a:t>
            </a:r>
          </a:p>
          <a:p>
            <a:pPr>
              <a:spcBef>
                <a:spcPct val="0"/>
              </a:spcBef>
              <a:buFontTx/>
              <a:buNone/>
            </a:pPr>
            <a:r>
              <a:rPr lang="en-US" altLang="zh-CN" sz="1600" dirty="0"/>
              <a:t>        }</a:t>
            </a:r>
          </a:p>
          <a:p>
            <a:pPr>
              <a:spcBef>
                <a:spcPct val="0"/>
              </a:spcBef>
              <a:buFontTx/>
              <a:buNone/>
            </a:pPr>
            <a:r>
              <a:rPr lang="en-US" altLang="zh-CN" sz="1600" dirty="0"/>
              <a:t>}</a:t>
            </a:r>
          </a:p>
          <a:p>
            <a:pPr>
              <a:spcBef>
                <a:spcPct val="0"/>
              </a:spcBef>
              <a:buFontTx/>
              <a:buNone/>
            </a:pPr>
            <a:endParaRPr lang="en-US" altLang="zh-CN" sz="1600" dirty="0"/>
          </a:p>
        </p:txBody>
      </p:sp>
      <p:sp>
        <p:nvSpPr>
          <p:cNvPr id="5" name="TextBox 4"/>
          <p:cNvSpPr txBox="1"/>
          <p:nvPr/>
        </p:nvSpPr>
        <p:spPr>
          <a:xfrm>
            <a:off x="4191000" y="1162050"/>
            <a:ext cx="4724400" cy="1200150"/>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p>
            <a:pPr eaLnBrk="1" hangingPunct="1">
              <a:defRPr/>
            </a:pPr>
            <a:r>
              <a:rPr lang="zh-CN" altLang="en-US" dirty="0"/>
              <a:t>在运行程序时，需要指定参数</a:t>
            </a:r>
            <a:r>
              <a:rPr lang="en-US" altLang="zh-CN" dirty="0"/>
              <a:t>myTableName</a:t>
            </a:r>
            <a:r>
              <a:rPr lang="zh-CN" altLang="en-US" dirty="0"/>
              <a:t>为“</a:t>
            </a:r>
            <a:r>
              <a:rPr lang="en-US" altLang="zh-CN" dirty="0"/>
              <a:t>student</a:t>
            </a:r>
            <a:r>
              <a:rPr lang="zh-CN" altLang="en-US" dirty="0"/>
              <a:t>”，</a:t>
            </a:r>
            <a:r>
              <a:rPr lang="en-US" altLang="zh-CN" dirty="0"/>
              <a:t>colFamily</a:t>
            </a:r>
            <a:r>
              <a:rPr lang="zh-CN" altLang="en-US" dirty="0" smtClean="0"/>
              <a:t>为</a:t>
            </a:r>
            <a:r>
              <a:rPr lang="en-US" altLang="zh-CN" dirty="0" smtClean="0"/>
              <a:t>“</a:t>
            </a:r>
            <a:r>
              <a:rPr lang="en-US" altLang="zh-CN" dirty="0"/>
              <a:t>score</a:t>
            </a:r>
            <a:r>
              <a:rPr lang="en-US" altLang="zh-CN" dirty="0" smtClean="0"/>
              <a:t>”</a:t>
            </a:r>
            <a:r>
              <a:rPr lang="zh-CN" altLang="en-US" dirty="0" smtClean="0"/>
              <a:t>。</a:t>
            </a:r>
            <a:endParaRPr lang="en-US" altLang="zh-CN" dirty="0"/>
          </a:p>
          <a:p>
            <a:pPr eaLnBrk="1" hangingPunct="1">
              <a:defRPr/>
            </a:pPr>
            <a:r>
              <a:rPr lang="zh-CN" altLang="en-US" dirty="0"/>
              <a:t>程序的运行效果与如下</a:t>
            </a:r>
            <a:r>
              <a:rPr lang="en-US" altLang="zh-CN" dirty="0"/>
              <a:t>HBase  Shell</a:t>
            </a:r>
            <a:r>
              <a:rPr lang="zh-CN" altLang="en-US" dirty="0"/>
              <a:t>命令等效：</a:t>
            </a:r>
            <a:endParaRPr lang="en-US" altLang="zh-CN" dirty="0"/>
          </a:p>
          <a:p>
            <a:pPr eaLnBrk="1" hangingPunct="1">
              <a:defRPr/>
            </a:pPr>
            <a:r>
              <a:rPr lang="en-US" altLang="zh-CN" dirty="0"/>
              <a:t>create ‘student’, ‘score’</a:t>
            </a:r>
            <a:endParaRPr lang="zh-CN" alt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noChangeArrowheads="1"/>
          </p:cNvSpPr>
          <p:nvPr>
            <p:ph type="title"/>
          </p:nvPr>
        </p:nvSpPr>
        <p:spPr/>
        <p:txBody>
          <a:bodyPr/>
          <a:lstStyle/>
          <a:p>
            <a:r>
              <a:rPr lang="en-US" altLang="en-US" dirty="0" smtClean="0"/>
              <a:t>4.7.3	HBase常用Java API及应用实例</a:t>
            </a:r>
            <a:endParaRPr lang="zh-CN" altLang="en-US" dirty="0" smtClean="0"/>
          </a:p>
        </p:txBody>
      </p:sp>
      <p:graphicFrame>
        <p:nvGraphicFramePr>
          <p:cNvPr id="4" name="表格 3"/>
          <p:cNvGraphicFramePr>
            <a:graphicFrameLocks noGrp="1"/>
          </p:cNvGraphicFramePr>
          <p:nvPr>
            <p:extLst>
              <p:ext uri="{D42A27DB-BD31-4B8C-83A1-F6EECF244321}">
                <p14:modId xmlns:p14="http://schemas.microsoft.com/office/powerpoint/2010/main" val="3537976895"/>
              </p:ext>
            </p:extLst>
          </p:nvPr>
        </p:nvGraphicFramePr>
        <p:xfrm>
          <a:off x="1828800" y="3276600"/>
          <a:ext cx="5333999" cy="1219200"/>
        </p:xfrm>
        <a:graphic>
          <a:graphicData uri="http://schemas.openxmlformats.org/drawingml/2006/table">
            <a:tbl>
              <a:tblPr/>
              <a:tblGrid>
                <a:gridCol w="1396119"/>
                <a:gridCol w="1396118"/>
                <a:gridCol w="1283769"/>
                <a:gridCol w="1257993"/>
              </a:tblGrid>
              <a:tr h="0">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黑体" pitchFamily="49" charset="-122"/>
                        </a:rPr>
                        <a:t>name</a:t>
                      </a:r>
                      <a:endParaRPr kumimoji="0" lang="zh-CN" altLang="zh-CN" sz="2000" b="0" i="0" u="none" strike="noStrike" cap="none" normalizeH="0" baseline="0">
                        <a:ln>
                          <a:noFill/>
                        </a:ln>
                        <a:solidFill>
                          <a:schemeClr val="tx1"/>
                        </a:solidFill>
                        <a:effectLst/>
                        <a:latin typeface="Calibri" pitchFamily="34" charset="0"/>
                        <a:ea typeface="黑体" pitchFamily="49"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黑体" pitchFamily="49" charset="-122"/>
                        </a:rPr>
                        <a:t>score</a:t>
                      </a:r>
                      <a:endParaRPr kumimoji="0" lang="zh-CN" altLang="zh-CN" sz="2000" b="0" i="0" u="none" strike="noStrike" cap="none" normalizeH="0" baseline="0">
                        <a:ln>
                          <a:noFill/>
                        </a:ln>
                        <a:solidFill>
                          <a:schemeClr val="tx1"/>
                        </a:solidFill>
                        <a:effectLst/>
                        <a:latin typeface="Calibri" pitchFamily="34" charset="0"/>
                        <a:ea typeface="黑体" pitchFamily="49"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r>
              <a:tr h="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黑体" pitchFamily="49" charset="-122"/>
                        </a:rPr>
                        <a:t>English</a:t>
                      </a:r>
                      <a:endParaRPr kumimoji="0" lang="zh-CN" altLang="zh-CN" sz="2000" b="0" i="0" u="none" strike="noStrike" cap="none" normalizeH="0" baseline="0">
                        <a:ln>
                          <a:noFill/>
                        </a:ln>
                        <a:solidFill>
                          <a:schemeClr val="tx1"/>
                        </a:solidFill>
                        <a:effectLst/>
                        <a:latin typeface="Calibri" pitchFamily="34" charset="0"/>
                        <a:ea typeface="黑体" pitchFamily="49"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黑体" pitchFamily="49" charset="-122"/>
                        </a:rPr>
                        <a:t>Math</a:t>
                      </a:r>
                      <a:endParaRPr kumimoji="0" lang="zh-CN" altLang="zh-CN" sz="2000" b="0" i="0" u="none" strike="noStrike" cap="none" normalizeH="0" baseline="0">
                        <a:ln>
                          <a:noFill/>
                        </a:ln>
                        <a:solidFill>
                          <a:schemeClr val="tx1"/>
                        </a:solidFill>
                        <a:effectLst/>
                        <a:latin typeface="Calibri" pitchFamily="34" charset="0"/>
                        <a:ea typeface="黑体" pitchFamily="49"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黑体" pitchFamily="49" charset="-122"/>
                        </a:rPr>
                        <a:t>Computer</a:t>
                      </a:r>
                      <a:endParaRPr kumimoji="0" lang="zh-CN" altLang="zh-CN" sz="2000" b="0" i="0" u="none" strike="noStrike" cap="none" normalizeH="0" baseline="0">
                        <a:ln>
                          <a:noFill/>
                        </a:ln>
                        <a:solidFill>
                          <a:schemeClr val="tx1"/>
                        </a:solidFill>
                        <a:effectLst/>
                        <a:latin typeface="Calibri" pitchFamily="34" charset="0"/>
                        <a:ea typeface="黑体" pitchFamily="49"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黑体" pitchFamily="49" charset="-122"/>
                        </a:rPr>
                        <a:t>zhangsan</a:t>
                      </a:r>
                      <a:endParaRPr kumimoji="0" lang="zh-CN" altLang="zh-CN" sz="2000" b="0" i="0" u="none" strike="noStrike" cap="none" normalizeH="0" baseline="0" dirty="0">
                        <a:ln>
                          <a:noFill/>
                        </a:ln>
                        <a:solidFill>
                          <a:schemeClr val="tx1"/>
                        </a:solidFill>
                        <a:effectLst/>
                        <a:latin typeface="Calibri" pitchFamily="34" charset="0"/>
                        <a:ea typeface="黑体" pitchFamily="49"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黑体" pitchFamily="49" charset="-122"/>
                        </a:rPr>
                        <a:t>69</a:t>
                      </a:r>
                      <a:endParaRPr kumimoji="0" lang="zh-CN" altLang="zh-CN" sz="2000" b="0" i="0" u="none" strike="noStrike" cap="none" normalizeH="0" baseline="0">
                        <a:ln>
                          <a:noFill/>
                        </a:ln>
                        <a:solidFill>
                          <a:schemeClr val="tx1"/>
                        </a:solidFill>
                        <a:effectLst/>
                        <a:latin typeface="Calibri" pitchFamily="34" charset="0"/>
                        <a:ea typeface="黑体" pitchFamily="49"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黑体" pitchFamily="49" charset="-122"/>
                        </a:rPr>
                        <a:t>86</a:t>
                      </a:r>
                      <a:endParaRPr kumimoji="0" lang="zh-CN" altLang="zh-CN" sz="2000" b="0" i="0" u="none" strike="noStrike" cap="none" normalizeH="0" baseline="0">
                        <a:ln>
                          <a:noFill/>
                        </a:ln>
                        <a:solidFill>
                          <a:schemeClr val="tx1"/>
                        </a:solidFill>
                        <a:effectLst/>
                        <a:latin typeface="Calibri" pitchFamily="34" charset="0"/>
                        <a:ea typeface="黑体" pitchFamily="49"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黑体" pitchFamily="49" charset="-122"/>
                        </a:rPr>
                        <a:t>77</a:t>
                      </a:r>
                      <a:endParaRPr kumimoji="0" lang="zh-CN" altLang="zh-CN" sz="2000" b="0" i="0" u="none" strike="noStrike" cap="none" normalizeH="0" baseline="0">
                        <a:ln>
                          <a:noFill/>
                        </a:ln>
                        <a:solidFill>
                          <a:schemeClr val="tx1"/>
                        </a:solidFill>
                        <a:effectLst/>
                        <a:latin typeface="Calibri" pitchFamily="34" charset="0"/>
                        <a:ea typeface="黑体" pitchFamily="49"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黑体" pitchFamily="49" charset="-122"/>
                        </a:rPr>
                        <a:t>lisi</a:t>
                      </a:r>
                      <a:endParaRPr kumimoji="0" lang="zh-CN" altLang="zh-CN" sz="2000" b="0" i="0" u="none" strike="noStrike" cap="none" normalizeH="0" baseline="0" dirty="0">
                        <a:ln>
                          <a:noFill/>
                        </a:ln>
                        <a:solidFill>
                          <a:schemeClr val="tx1"/>
                        </a:solidFill>
                        <a:effectLst/>
                        <a:latin typeface="Calibri" pitchFamily="34" charset="0"/>
                        <a:ea typeface="黑体" pitchFamily="49"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黑体" pitchFamily="49" charset="-122"/>
                        </a:rPr>
                        <a:t>55</a:t>
                      </a:r>
                      <a:endParaRPr kumimoji="0" lang="zh-CN" altLang="zh-CN" sz="2000" b="0" i="0" u="none" strike="noStrike" cap="none" normalizeH="0" baseline="0">
                        <a:ln>
                          <a:noFill/>
                        </a:ln>
                        <a:solidFill>
                          <a:schemeClr val="tx1"/>
                        </a:solidFill>
                        <a:effectLst/>
                        <a:latin typeface="Calibri" pitchFamily="34" charset="0"/>
                        <a:ea typeface="黑体" pitchFamily="49"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黑体" pitchFamily="49" charset="-122"/>
                        </a:rPr>
                        <a:t>100</a:t>
                      </a:r>
                      <a:endParaRPr kumimoji="0" lang="zh-CN" altLang="zh-CN" sz="2000" b="0" i="0" u="none" strike="noStrike" cap="none" normalizeH="0" baseline="0">
                        <a:ln>
                          <a:noFill/>
                        </a:ln>
                        <a:solidFill>
                          <a:schemeClr val="tx1"/>
                        </a:solidFill>
                        <a:effectLst/>
                        <a:latin typeface="Calibri" pitchFamily="34" charset="0"/>
                        <a:ea typeface="黑体" pitchFamily="49"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黑体" pitchFamily="49" charset="-122"/>
                        </a:rPr>
                        <a:t>88</a:t>
                      </a:r>
                      <a:endParaRPr kumimoji="0" lang="zh-CN" altLang="zh-CN" sz="2000" b="0" i="0" u="none" strike="noStrike" cap="none" normalizeH="0" baseline="0" dirty="0">
                        <a:ln>
                          <a:noFill/>
                        </a:ln>
                        <a:solidFill>
                          <a:schemeClr val="tx1"/>
                        </a:solidFill>
                        <a:effectLst/>
                        <a:latin typeface="Calibri" pitchFamily="34" charset="0"/>
                        <a:ea typeface="黑体" pitchFamily="49"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1707" name="Rectangle 1"/>
          <p:cNvSpPr>
            <a:spLocks noChangeArrowheads="1"/>
          </p:cNvSpPr>
          <p:nvPr/>
        </p:nvSpPr>
        <p:spPr bwMode="auto">
          <a:xfrm>
            <a:off x="228600" y="1393894"/>
            <a:ext cx="8763000" cy="707886"/>
          </a:xfrm>
          <a:prstGeom prst="rect">
            <a:avLst/>
          </a:prstGeom>
          <a:ln/>
          <a:extLst/>
        </p:spPr>
        <p:style>
          <a:lnRef idx="2">
            <a:schemeClr val="accent2"/>
          </a:lnRef>
          <a:fillRef idx="1">
            <a:schemeClr val="lt1"/>
          </a:fillRef>
          <a:effectRef idx="0">
            <a:schemeClr val="accent2"/>
          </a:effectRef>
          <a:fontRef idx="minor">
            <a:schemeClr val="dk1"/>
          </a:fontRef>
        </p:style>
        <p:txBody>
          <a:bodyPr wrap="square" anchor="ctr">
            <a:spAutoFit/>
          </a:bodyPr>
          <a:lstStyle>
            <a:lvl1pPr indent="2667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buFontTx/>
              <a:buNone/>
            </a:pPr>
            <a:r>
              <a:rPr lang="zh-CN" altLang="zh-CN" sz="2000" b="1" dirty="0">
                <a:latin typeface="仿宋" panose="02010609060101010101" pitchFamily="49" charset="-122"/>
                <a:ea typeface="仿宋" panose="02010609060101010101" pitchFamily="49" charset="-122"/>
                <a:cs typeface="Times New Roman" pitchFamily="18" charset="0"/>
              </a:rPr>
              <a:t>②添加数据</a:t>
            </a:r>
            <a:endParaRPr lang="zh-CN" altLang="zh-CN" sz="2000" dirty="0">
              <a:latin typeface="仿宋" panose="02010609060101010101" pitchFamily="49" charset="-122"/>
              <a:ea typeface="仿宋" panose="02010609060101010101" pitchFamily="49" charset="-122"/>
            </a:endParaRPr>
          </a:p>
          <a:p>
            <a:pPr>
              <a:spcBef>
                <a:spcPct val="0"/>
              </a:spcBef>
              <a:buFontTx/>
              <a:buNone/>
            </a:pPr>
            <a:r>
              <a:rPr lang="zh-CN" altLang="zh-CN" sz="2000" dirty="0">
                <a:latin typeface="仿宋" panose="02010609060101010101" pitchFamily="49" charset="-122"/>
                <a:ea typeface="仿宋" panose="02010609060101010101" pitchFamily="49" charset="-122"/>
                <a:cs typeface="Times New Roman" pitchFamily="18" charset="0"/>
              </a:rPr>
              <a:t>现在向表</a:t>
            </a:r>
            <a:r>
              <a:rPr lang="en-US" altLang="zh-CN" sz="2000" dirty="0">
                <a:latin typeface="仿宋" panose="02010609060101010101" pitchFamily="49" charset="-122"/>
                <a:ea typeface="仿宋" panose="02010609060101010101" pitchFamily="49" charset="-122"/>
                <a:cs typeface="Times New Roman" pitchFamily="18" charset="0"/>
              </a:rPr>
              <a:t>student</a:t>
            </a:r>
            <a:r>
              <a:rPr lang="zh-CN" altLang="en-US" sz="2000" dirty="0">
                <a:latin typeface="仿宋" panose="02010609060101010101" pitchFamily="49" charset="-122"/>
                <a:ea typeface="仿宋" panose="02010609060101010101" pitchFamily="49" charset="-122"/>
                <a:cs typeface="Times New Roman" pitchFamily="18" charset="0"/>
              </a:rPr>
              <a:t>中添加如表</a:t>
            </a:r>
            <a:r>
              <a:rPr lang="en-US" altLang="zh-CN" sz="2000" dirty="0">
                <a:latin typeface="仿宋" panose="02010609060101010101" pitchFamily="49" charset="-122"/>
                <a:ea typeface="仿宋" panose="02010609060101010101" pitchFamily="49" charset="-122"/>
                <a:cs typeface="Times New Roman" pitchFamily="18" charset="0"/>
              </a:rPr>
              <a:t>4-19</a:t>
            </a:r>
            <a:r>
              <a:rPr lang="zh-CN" altLang="en-US" sz="2000" dirty="0">
                <a:latin typeface="仿宋" panose="02010609060101010101" pitchFamily="49" charset="-122"/>
                <a:ea typeface="仿宋" panose="02010609060101010101" pitchFamily="49" charset="-122"/>
                <a:cs typeface="Times New Roman" pitchFamily="18" charset="0"/>
              </a:rPr>
              <a:t>所示的数据</a:t>
            </a:r>
            <a:r>
              <a:rPr lang="zh-CN" altLang="en-US" sz="2000" dirty="0" smtClean="0">
                <a:latin typeface="仿宋" panose="02010609060101010101" pitchFamily="49" charset="-122"/>
                <a:ea typeface="仿宋" panose="02010609060101010101" pitchFamily="49" charset="-122"/>
                <a:cs typeface="Times New Roman" pitchFamily="18" charset="0"/>
              </a:rPr>
              <a:t>。</a:t>
            </a:r>
            <a:endParaRPr lang="zh-CN" altLang="en-US" sz="2000" dirty="0">
              <a:latin typeface="仿宋" panose="02010609060101010101" pitchFamily="49" charset="-122"/>
              <a:ea typeface="仿宋" panose="02010609060101010101" pitchFamily="49" charset="-122"/>
            </a:endParaRPr>
          </a:p>
        </p:txBody>
      </p:sp>
      <p:sp>
        <p:nvSpPr>
          <p:cNvPr id="71708" name="矩形 5"/>
          <p:cNvSpPr>
            <a:spLocks noChangeArrowheads="1"/>
          </p:cNvSpPr>
          <p:nvPr/>
        </p:nvSpPr>
        <p:spPr bwMode="auto">
          <a:xfrm>
            <a:off x="2971800" y="2727325"/>
            <a:ext cx="282000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zh-CN" sz="2000"/>
              <a:t>表</a:t>
            </a:r>
            <a:r>
              <a:rPr lang="en-US" altLang="zh-CN" sz="2000" dirty="0"/>
              <a:t>4-19 </a:t>
            </a:r>
            <a:r>
              <a:rPr lang="zh-CN" altLang="zh-CN" sz="2000"/>
              <a:t>需要添加的数据</a:t>
            </a:r>
            <a:endParaRPr lang="zh-CN" altLang="en-US" sz="200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noChangeArrowheads="1"/>
          </p:cNvSpPr>
          <p:nvPr>
            <p:ph type="title"/>
          </p:nvPr>
        </p:nvSpPr>
        <p:spPr/>
        <p:txBody>
          <a:bodyPr/>
          <a:lstStyle/>
          <a:p>
            <a:r>
              <a:rPr lang="en-US" altLang="en-US" dirty="0" smtClean="0"/>
              <a:t>4.7.3	HBase常用Java API及应用实例</a:t>
            </a:r>
            <a:endParaRPr lang="zh-CN" altLang="en-US" dirty="0" smtClean="0"/>
          </a:p>
        </p:txBody>
      </p:sp>
      <p:sp>
        <p:nvSpPr>
          <p:cNvPr id="72707" name="Rectangle 1"/>
          <p:cNvSpPr>
            <a:spLocks noChangeArrowheads="1"/>
          </p:cNvSpPr>
          <p:nvPr/>
        </p:nvSpPr>
        <p:spPr bwMode="auto">
          <a:xfrm>
            <a:off x="304800" y="1447800"/>
            <a:ext cx="8610600" cy="4276725"/>
          </a:xfrm>
          <a:prstGeom prst="rect">
            <a:avLst/>
          </a:prstGeom>
          <a:ln/>
          <a:extLst/>
        </p:spPr>
        <p:style>
          <a:lnRef idx="2">
            <a:schemeClr val="accent2"/>
          </a:lnRef>
          <a:fillRef idx="1">
            <a:schemeClr val="lt1"/>
          </a:fillRef>
          <a:effectRef idx="0">
            <a:schemeClr val="accent2"/>
          </a:effectRef>
          <a:fontRef idx="minor">
            <a:schemeClr val="dk1"/>
          </a:fontRef>
        </p:style>
        <p:txBody>
          <a:bodyPr wrap="square" anchor="ctr">
            <a:spAutoFit/>
          </a:bodyPr>
          <a:lstStyle>
            <a:lvl1pPr indent="28575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buFontTx/>
              <a:buNone/>
            </a:pPr>
            <a:r>
              <a:rPr lang="en-US" altLang="zh-CN" sz="1600" b="1" dirty="0">
                <a:latin typeface="Times New Roman" pitchFamily="18" charset="0"/>
                <a:cs typeface="Times New Roman" pitchFamily="18" charset="0"/>
              </a:rPr>
              <a:t>/*</a:t>
            </a:r>
            <a:r>
              <a:rPr lang="zh-CN" altLang="en-US" sz="1600" b="1" dirty="0">
                <a:latin typeface="Times New Roman" pitchFamily="18" charset="0"/>
                <a:cs typeface="Times New Roman" pitchFamily="18" charset="0"/>
              </a:rPr>
              <a:t>添加数据*</a:t>
            </a:r>
            <a:r>
              <a:rPr lang="en-US" altLang="zh-CN" sz="1600" b="1" dirty="0">
                <a:latin typeface="Times New Roman" pitchFamily="18" charset="0"/>
                <a:cs typeface="Times New Roman" pitchFamily="18" charset="0"/>
              </a:rPr>
              <a:t>/</a:t>
            </a:r>
          </a:p>
          <a:p>
            <a:pPr>
              <a:spcBef>
                <a:spcPct val="0"/>
              </a:spcBef>
              <a:buFontTx/>
              <a:buNone/>
            </a:pPr>
            <a:r>
              <a:rPr lang="en-US" altLang="zh-CN" sz="1600" b="1" dirty="0">
                <a:latin typeface="Times New Roman" pitchFamily="18" charset="0"/>
                <a:cs typeface="Times New Roman" pitchFamily="18" charset="0"/>
              </a:rPr>
              <a:t>/**</a:t>
            </a:r>
          </a:p>
          <a:p>
            <a:pPr>
              <a:spcBef>
                <a:spcPct val="0"/>
              </a:spcBef>
              <a:buFontTx/>
              <a:buNone/>
            </a:pPr>
            <a:r>
              <a:rPr lang="en-US" altLang="zh-CN" sz="1600" b="1" dirty="0">
                <a:latin typeface="Times New Roman" pitchFamily="18" charset="0"/>
                <a:cs typeface="Times New Roman" pitchFamily="18" charset="0"/>
              </a:rPr>
              <a:t>	 * @param tableName </a:t>
            </a:r>
            <a:r>
              <a:rPr lang="zh-CN" altLang="en-US" sz="1600" b="1" dirty="0">
                <a:latin typeface="Times New Roman" pitchFamily="18" charset="0"/>
                <a:cs typeface="Times New Roman" pitchFamily="18" charset="0"/>
              </a:rPr>
              <a:t>表名</a:t>
            </a:r>
          </a:p>
          <a:p>
            <a:pPr>
              <a:spcBef>
                <a:spcPct val="0"/>
              </a:spcBef>
              <a:buFontTx/>
              <a:buNone/>
            </a:pPr>
            <a:r>
              <a:rPr lang="zh-CN" altLang="en-US" sz="1600" b="1" dirty="0">
                <a:latin typeface="Times New Roman" pitchFamily="18" charset="0"/>
                <a:cs typeface="Times New Roman" pitchFamily="18" charset="0"/>
              </a:rPr>
              <a:t>	 * </a:t>
            </a:r>
            <a:r>
              <a:rPr lang="en-US" altLang="zh-CN" sz="1600" b="1" dirty="0">
                <a:latin typeface="Times New Roman" pitchFamily="18" charset="0"/>
                <a:cs typeface="Times New Roman" pitchFamily="18" charset="0"/>
              </a:rPr>
              <a:t>@param rowKey </a:t>
            </a:r>
            <a:r>
              <a:rPr lang="zh-CN" altLang="en-US" sz="1600" b="1" dirty="0">
                <a:latin typeface="Times New Roman" pitchFamily="18" charset="0"/>
                <a:cs typeface="Times New Roman" pitchFamily="18" charset="0"/>
              </a:rPr>
              <a:t>行键</a:t>
            </a:r>
          </a:p>
          <a:p>
            <a:pPr>
              <a:spcBef>
                <a:spcPct val="0"/>
              </a:spcBef>
              <a:buFontTx/>
              <a:buNone/>
            </a:pPr>
            <a:r>
              <a:rPr lang="zh-CN" altLang="en-US" sz="1600" b="1" dirty="0">
                <a:latin typeface="Times New Roman" pitchFamily="18" charset="0"/>
                <a:cs typeface="Times New Roman" pitchFamily="18" charset="0"/>
              </a:rPr>
              <a:t>	 * </a:t>
            </a:r>
            <a:r>
              <a:rPr lang="en-US" altLang="zh-CN" sz="1600" b="1" dirty="0">
                <a:latin typeface="Times New Roman" pitchFamily="18" charset="0"/>
                <a:cs typeface="Times New Roman" pitchFamily="18" charset="0"/>
              </a:rPr>
              <a:t>@param colFamily </a:t>
            </a:r>
            <a:r>
              <a:rPr lang="zh-CN" altLang="en-US" sz="1600" b="1" dirty="0">
                <a:latin typeface="Times New Roman" pitchFamily="18" charset="0"/>
                <a:cs typeface="Times New Roman" pitchFamily="18" charset="0"/>
              </a:rPr>
              <a:t>列族</a:t>
            </a:r>
          </a:p>
          <a:p>
            <a:pPr>
              <a:spcBef>
                <a:spcPct val="0"/>
              </a:spcBef>
              <a:buFontTx/>
              <a:buNone/>
            </a:pPr>
            <a:r>
              <a:rPr lang="zh-CN" altLang="en-US" sz="1600" b="1" dirty="0">
                <a:latin typeface="Times New Roman" pitchFamily="18" charset="0"/>
                <a:cs typeface="Times New Roman" pitchFamily="18" charset="0"/>
              </a:rPr>
              <a:t>	 * </a:t>
            </a:r>
            <a:r>
              <a:rPr lang="en-US" altLang="zh-CN" sz="1600" b="1" dirty="0">
                <a:latin typeface="Times New Roman" pitchFamily="18" charset="0"/>
                <a:cs typeface="Times New Roman" pitchFamily="18" charset="0"/>
              </a:rPr>
              <a:t>@param col </a:t>
            </a:r>
            <a:r>
              <a:rPr lang="zh-CN" altLang="en-US" sz="1600" b="1" dirty="0">
                <a:latin typeface="Times New Roman" pitchFamily="18" charset="0"/>
                <a:cs typeface="Times New Roman" pitchFamily="18" charset="0"/>
              </a:rPr>
              <a:t>列限定符</a:t>
            </a:r>
          </a:p>
          <a:p>
            <a:pPr>
              <a:spcBef>
                <a:spcPct val="0"/>
              </a:spcBef>
              <a:buFontTx/>
              <a:buNone/>
            </a:pPr>
            <a:r>
              <a:rPr lang="zh-CN" altLang="en-US" sz="1600" b="1" dirty="0">
                <a:latin typeface="Times New Roman" pitchFamily="18" charset="0"/>
                <a:cs typeface="Times New Roman" pitchFamily="18" charset="0"/>
              </a:rPr>
              <a:t>	 * </a:t>
            </a:r>
            <a:r>
              <a:rPr lang="en-US" altLang="zh-CN" sz="1600" b="1" dirty="0">
                <a:latin typeface="Times New Roman" pitchFamily="18" charset="0"/>
                <a:cs typeface="Times New Roman" pitchFamily="18" charset="0"/>
              </a:rPr>
              <a:t>@param val </a:t>
            </a:r>
            <a:r>
              <a:rPr lang="zh-CN" altLang="en-US" sz="1600" b="1" dirty="0">
                <a:latin typeface="Times New Roman" pitchFamily="18" charset="0"/>
                <a:cs typeface="Times New Roman" pitchFamily="18" charset="0"/>
              </a:rPr>
              <a:t>数据</a:t>
            </a:r>
          </a:p>
          <a:p>
            <a:pPr>
              <a:spcBef>
                <a:spcPct val="0"/>
              </a:spcBef>
              <a:buFontTx/>
              <a:buNone/>
            </a:pPr>
            <a:r>
              <a:rPr lang="zh-CN" altLang="en-US" sz="1600" b="1" dirty="0">
                <a:latin typeface="Times New Roman" pitchFamily="18" charset="0"/>
                <a:cs typeface="Times New Roman" pitchFamily="18" charset="0"/>
              </a:rPr>
              <a:t>	 * </a:t>
            </a:r>
            <a:r>
              <a:rPr lang="en-US" altLang="zh-CN" sz="1600" b="1" dirty="0">
                <a:latin typeface="Times New Roman" pitchFamily="18" charset="0"/>
                <a:cs typeface="Times New Roman" pitchFamily="18" charset="0"/>
              </a:rPr>
              <a:t>@throws Exception</a:t>
            </a:r>
          </a:p>
          <a:p>
            <a:pPr>
              <a:spcBef>
                <a:spcPct val="0"/>
              </a:spcBef>
              <a:buFontTx/>
              <a:buNone/>
            </a:pPr>
            <a:r>
              <a:rPr lang="en-US" altLang="zh-CN" sz="1600" b="1" dirty="0">
                <a:latin typeface="Times New Roman" pitchFamily="18" charset="0"/>
                <a:cs typeface="Times New Roman" pitchFamily="18" charset="0"/>
              </a:rPr>
              <a:t>	 */</a:t>
            </a:r>
          </a:p>
          <a:p>
            <a:pPr>
              <a:spcBef>
                <a:spcPct val="0"/>
              </a:spcBef>
              <a:buFontTx/>
              <a:buNone/>
            </a:pPr>
            <a:r>
              <a:rPr lang="en-US" altLang="zh-CN" sz="1600" b="1" dirty="0">
                <a:latin typeface="Times New Roman" pitchFamily="18" charset="0"/>
                <a:cs typeface="Times New Roman" pitchFamily="18" charset="0"/>
              </a:rPr>
              <a:t>    public static void insertData(String tableName, String rowKey, String colFamily, String col, String val) throws IOException {        </a:t>
            </a:r>
          </a:p>
          <a:p>
            <a:pPr>
              <a:spcBef>
                <a:spcPct val="0"/>
              </a:spcBef>
              <a:buFontTx/>
              <a:buNone/>
            </a:pPr>
            <a:r>
              <a:rPr lang="en-US" altLang="zh-CN" sz="1600" b="1" dirty="0">
                <a:latin typeface="Times New Roman" pitchFamily="18" charset="0"/>
                <a:cs typeface="Times New Roman" pitchFamily="18" charset="0"/>
              </a:rPr>
              <a:t>        Table table = connection.getTable(TableName.valueOf(tableName));</a:t>
            </a:r>
          </a:p>
          <a:p>
            <a:pPr>
              <a:spcBef>
                <a:spcPct val="0"/>
              </a:spcBef>
              <a:buFontTx/>
              <a:buNone/>
            </a:pPr>
            <a:r>
              <a:rPr lang="en-US" altLang="zh-CN" sz="1600" b="1" dirty="0">
                <a:latin typeface="Times New Roman" pitchFamily="18" charset="0"/>
                <a:cs typeface="Times New Roman" pitchFamily="18" charset="0"/>
              </a:rPr>
              <a:t>        Put put = new Put(Bytes.toBytes(rowkey));</a:t>
            </a:r>
          </a:p>
          <a:p>
            <a:pPr>
              <a:spcBef>
                <a:spcPct val="0"/>
              </a:spcBef>
              <a:buFontTx/>
              <a:buNone/>
            </a:pPr>
            <a:r>
              <a:rPr lang="en-US" altLang="zh-CN" sz="1600" b="1" dirty="0">
                <a:latin typeface="Times New Roman" pitchFamily="18" charset="0"/>
                <a:cs typeface="Times New Roman" pitchFamily="18" charset="0"/>
              </a:rPr>
              <a:t>        put.addColumn(Bytes.toBytes(colFamily), Bytes.toBytes(col), Bytes.toBytes(val));</a:t>
            </a:r>
          </a:p>
          <a:p>
            <a:pPr>
              <a:spcBef>
                <a:spcPct val="0"/>
              </a:spcBef>
              <a:buFontTx/>
              <a:buNone/>
            </a:pPr>
            <a:r>
              <a:rPr lang="en-US" altLang="zh-CN" sz="1600" b="1" dirty="0">
                <a:latin typeface="Times New Roman" pitchFamily="18" charset="0"/>
                <a:cs typeface="Times New Roman" pitchFamily="18" charset="0"/>
              </a:rPr>
              <a:t>        table.put(put);</a:t>
            </a:r>
          </a:p>
          <a:p>
            <a:pPr>
              <a:spcBef>
                <a:spcPct val="0"/>
              </a:spcBef>
              <a:buFontTx/>
              <a:buNone/>
            </a:pPr>
            <a:r>
              <a:rPr lang="en-US" altLang="zh-CN" sz="1600" b="1" dirty="0">
                <a:latin typeface="Times New Roman" pitchFamily="18" charset="0"/>
                <a:cs typeface="Times New Roman" pitchFamily="18" charset="0"/>
              </a:rPr>
              <a:t>        table.close();</a:t>
            </a:r>
          </a:p>
          <a:p>
            <a:pPr>
              <a:spcBef>
                <a:spcPct val="0"/>
              </a:spcBef>
              <a:buFontTx/>
              <a:buNone/>
            </a:pPr>
            <a:r>
              <a:rPr lang="en-US" altLang="zh-CN" sz="1600" b="1" dirty="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p:cNvSpPr>
            <a:spLocks noGrp="1" noChangeArrowheads="1"/>
          </p:cNvSpPr>
          <p:nvPr>
            <p:ph type="title"/>
          </p:nvPr>
        </p:nvSpPr>
        <p:spPr/>
        <p:txBody>
          <a:bodyPr/>
          <a:lstStyle/>
          <a:p>
            <a:r>
              <a:rPr lang="en-US" altLang="en-US" dirty="0" smtClean="0"/>
              <a:t>4.7.3	HBase常用Java API及应用实例</a:t>
            </a:r>
            <a:endParaRPr lang="zh-CN" altLang="en-US" dirty="0" smtClean="0"/>
          </a:p>
        </p:txBody>
      </p:sp>
      <p:sp>
        <p:nvSpPr>
          <p:cNvPr id="73731" name="TextBox 2"/>
          <p:cNvSpPr txBox="1">
            <a:spLocks noChangeArrowheads="1"/>
          </p:cNvSpPr>
          <p:nvPr/>
        </p:nvSpPr>
        <p:spPr bwMode="auto">
          <a:xfrm>
            <a:off x="0" y="1438275"/>
            <a:ext cx="91440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1800" dirty="0">
                <a:latin typeface="仿宋" panose="02010609060101010101" pitchFamily="49" charset="-122"/>
                <a:ea typeface="仿宋" panose="02010609060101010101" pitchFamily="49" charset="-122"/>
              </a:rPr>
              <a:t>添加数据时，需要分别设置参数</a:t>
            </a:r>
            <a:r>
              <a:rPr lang="en-US" altLang="zh-CN" sz="1800" dirty="0">
                <a:latin typeface="仿宋" panose="02010609060101010101" pitchFamily="49" charset="-122"/>
                <a:ea typeface="仿宋" panose="02010609060101010101" pitchFamily="49" charset="-122"/>
              </a:rPr>
              <a:t>myTableName</a:t>
            </a:r>
            <a:r>
              <a:rPr lang="zh-CN" altLang="en-US" sz="1800" dirty="0">
                <a:latin typeface="仿宋" panose="02010609060101010101" pitchFamily="49" charset="-122"/>
                <a:ea typeface="仿宋" panose="02010609060101010101" pitchFamily="49" charset="-122"/>
              </a:rPr>
              <a:t>、</a:t>
            </a:r>
            <a:r>
              <a:rPr lang="en-US" altLang="zh-CN" sz="1800" dirty="0">
                <a:latin typeface="仿宋" panose="02010609060101010101" pitchFamily="49" charset="-122"/>
                <a:ea typeface="仿宋" panose="02010609060101010101" pitchFamily="49" charset="-122"/>
              </a:rPr>
              <a:t>rowkey</a:t>
            </a:r>
            <a:r>
              <a:rPr lang="zh-CN" altLang="en-US" sz="1800" dirty="0">
                <a:latin typeface="仿宋" panose="02010609060101010101" pitchFamily="49" charset="-122"/>
                <a:ea typeface="仿宋" panose="02010609060101010101" pitchFamily="49" charset="-122"/>
              </a:rPr>
              <a:t>、</a:t>
            </a:r>
            <a:r>
              <a:rPr lang="en-US" altLang="zh-CN" sz="1800" dirty="0">
                <a:latin typeface="仿宋" panose="02010609060101010101" pitchFamily="49" charset="-122"/>
                <a:ea typeface="仿宋" panose="02010609060101010101" pitchFamily="49" charset="-122"/>
              </a:rPr>
              <a:t>colFamily</a:t>
            </a:r>
            <a:r>
              <a:rPr lang="zh-CN" altLang="en-US" sz="1800" dirty="0">
                <a:latin typeface="仿宋" panose="02010609060101010101" pitchFamily="49" charset="-122"/>
                <a:ea typeface="仿宋" panose="02010609060101010101" pitchFamily="49" charset="-122"/>
              </a:rPr>
              <a:t>、</a:t>
            </a:r>
            <a:r>
              <a:rPr lang="en-US" altLang="zh-CN" sz="1800" dirty="0">
                <a:latin typeface="仿宋" panose="02010609060101010101" pitchFamily="49" charset="-122"/>
                <a:ea typeface="仿宋" panose="02010609060101010101" pitchFamily="49" charset="-122"/>
              </a:rPr>
              <a:t>col</a:t>
            </a:r>
            <a:r>
              <a:rPr lang="zh-CN" altLang="en-US" sz="1800" dirty="0">
                <a:latin typeface="仿宋" panose="02010609060101010101" pitchFamily="49" charset="-122"/>
                <a:ea typeface="仿宋" panose="02010609060101010101" pitchFamily="49" charset="-122"/>
              </a:rPr>
              <a:t>、</a:t>
            </a:r>
            <a:r>
              <a:rPr lang="en-US" altLang="zh-CN" sz="1800" dirty="0">
                <a:latin typeface="仿宋" panose="02010609060101010101" pitchFamily="49" charset="-122"/>
                <a:ea typeface="仿宋" panose="02010609060101010101" pitchFamily="49" charset="-122"/>
              </a:rPr>
              <a:t>val</a:t>
            </a:r>
            <a:r>
              <a:rPr lang="zh-CN" altLang="en-US" sz="1800" dirty="0">
                <a:latin typeface="仿宋" panose="02010609060101010101" pitchFamily="49" charset="-122"/>
                <a:ea typeface="仿宋" panose="02010609060101010101" pitchFamily="49" charset="-122"/>
              </a:rPr>
              <a:t>的值，然后运行上述</a:t>
            </a:r>
            <a:r>
              <a:rPr lang="zh-CN" altLang="en-US" sz="1800" dirty="0" smtClean="0">
                <a:latin typeface="仿宋" panose="02010609060101010101" pitchFamily="49" charset="-122"/>
                <a:ea typeface="仿宋" panose="02010609060101010101" pitchFamily="49" charset="-122"/>
              </a:rPr>
              <a:t>代码。</a:t>
            </a:r>
            <a:endParaRPr lang="en-US" altLang="zh-CN" sz="1800" dirty="0">
              <a:latin typeface="仿宋" panose="02010609060101010101" pitchFamily="49" charset="-122"/>
              <a:ea typeface="仿宋" panose="02010609060101010101" pitchFamily="49" charset="-122"/>
            </a:endParaRPr>
          </a:p>
          <a:p>
            <a:pPr eaLnBrk="1" hangingPunct="1">
              <a:spcBef>
                <a:spcPct val="0"/>
              </a:spcBef>
              <a:buFontTx/>
              <a:buNone/>
            </a:pPr>
            <a:r>
              <a:rPr lang="zh-CN" altLang="zh-CN" sz="1800" dirty="0">
                <a:latin typeface="仿宋" panose="02010609060101010101" pitchFamily="49" charset="-122"/>
                <a:ea typeface="仿宋" panose="02010609060101010101" pitchFamily="49" charset="-122"/>
              </a:rPr>
              <a:t>例如添加表</a:t>
            </a:r>
            <a:r>
              <a:rPr lang="en-US" altLang="zh-CN" sz="1800" dirty="0">
                <a:latin typeface="仿宋" panose="02010609060101010101" pitchFamily="49" charset="-122"/>
                <a:ea typeface="仿宋" panose="02010609060101010101" pitchFamily="49" charset="-122"/>
              </a:rPr>
              <a:t>4-19</a:t>
            </a:r>
            <a:r>
              <a:rPr lang="zh-CN" altLang="zh-CN" sz="1800" dirty="0">
                <a:latin typeface="仿宋" panose="02010609060101010101" pitchFamily="49" charset="-122"/>
                <a:ea typeface="仿宋" panose="02010609060101010101" pitchFamily="49" charset="-122"/>
              </a:rPr>
              <a:t>第一行数据时，为</a:t>
            </a:r>
            <a:r>
              <a:rPr lang="en-US" altLang="zh-CN" sz="1800" dirty="0">
                <a:latin typeface="仿宋" panose="02010609060101010101" pitchFamily="49" charset="-122"/>
                <a:ea typeface="仿宋" panose="02010609060101010101" pitchFamily="49" charset="-122"/>
              </a:rPr>
              <a:t>insertData()</a:t>
            </a:r>
            <a:r>
              <a:rPr lang="zh-CN" altLang="zh-CN" sz="1800" dirty="0">
                <a:latin typeface="仿宋" panose="02010609060101010101" pitchFamily="49" charset="-122"/>
                <a:ea typeface="仿宋" panose="02010609060101010101" pitchFamily="49" charset="-122"/>
              </a:rPr>
              <a:t>方法指定相应参数，并运行如下</a:t>
            </a:r>
            <a:r>
              <a:rPr lang="en-US" altLang="zh-CN" sz="1800" dirty="0">
                <a:latin typeface="仿宋" panose="02010609060101010101" pitchFamily="49" charset="-122"/>
                <a:ea typeface="仿宋" panose="02010609060101010101" pitchFamily="49" charset="-122"/>
              </a:rPr>
              <a:t>3</a:t>
            </a:r>
            <a:r>
              <a:rPr lang="zh-CN" altLang="zh-CN" sz="1800" dirty="0">
                <a:latin typeface="仿宋" panose="02010609060101010101" pitchFamily="49" charset="-122"/>
                <a:ea typeface="仿宋" panose="02010609060101010101" pitchFamily="49" charset="-122"/>
              </a:rPr>
              <a:t>行代码： </a:t>
            </a:r>
            <a:endParaRPr lang="zh-CN" altLang="en-US" sz="1800" dirty="0">
              <a:latin typeface="仿宋" panose="02010609060101010101" pitchFamily="49" charset="-122"/>
              <a:ea typeface="仿宋" panose="02010609060101010101" pitchFamily="49" charset="-122"/>
            </a:endParaRPr>
          </a:p>
        </p:txBody>
      </p:sp>
      <p:sp>
        <p:nvSpPr>
          <p:cNvPr id="73732" name="Rectangle 1"/>
          <p:cNvSpPr>
            <a:spLocks noChangeArrowheads="1"/>
          </p:cNvSpPr>
          <p:nvPr/>
        </p:nvSpPr>
        <p:spPr bwMode="auto">
          <a:xfrm>
            <a:off x="381000" y="2647950"/>
            <a:ext cx="84582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buFontTx/>
              <a:buNone/>
            </a:pPr>
            <a:r>
              <a:rPr lang="en-US" altLang="zh-CN" sz="1800" dirty="0">
                <a:latin typeface="仿宋" panose="02010609060101010101" pitchFamily="49" charset="-122"/>
                <a:ea typeface="仿宋" panose="02010609060101010101" pitchFamily="49" charset="-122"/>
                <a:cs typeface="Times New Roman" pitchFamily="18" charset="0"/>
              </a:rPr>
              <a:t>insertData("student","zhangsan","score","English","69");</a:t>
            </a:r>
          </a:p>
          <a:p>
            <a:pPr>
              <a:spcBef>
                <a:spcPct val="0"/>
              </a:spcBef>
              <a:buFontTx/>
              <a:buNone/>
            </a:pPr>
            <a:r>
              <a:rPr lang="en-US" altLang="zh-CN" sz="1800" dirty="0">
                <a:latin typeface="仿宋" panose="02010609060101010101" pitchFamily="49" charset="-122"/>
                <a:ea typeface="仿宋" panose="02010609060101010101" pitchFamily="49" charset="-122"/>
                <a:cs typeface="Times New Roman" pitchFamily="18" charset="0"/>
              </a:rPr>
              <a:t>insertData("student","zhangsan","score","Math","86");</a:t>
            </a:r>
          </a:p>
          <a:p>
            <a:pPr>
              <a:spcBef>
                <a:spcPct val="0"/>
              </a:spcBef>
              <a:buFontTx/>
              <a:buNone/>
            </a:pPr>
            <a:r>
              <a:rPr lang="en-US" altLang="zh-CN" sz="1800" dirty="0">
                <a:latin typeface="仿宋" panose="02010609060101010101" pitchFamily="49" charset="-122"/>
                <a:ea typeface="仿宋" panose="02010609060101010101" pitchFamily="49" charset="-122"/>
                <a:cs typeface="Times New Roman" pitchFamily="18" charset="0"/>
              </a:rPr>
              <a:t>insertData("student","zhangsan","score","Computer","77");</a:t>
            </a:r>
          </a:p>
        </p:txBody>
      </p:sp>
      <p:sp>
        <p:nvSpPr>
          <p:cNvPr id="73733" name="矩形 4"/>
          <p:cNvSpPr>
            <a:spLocks noChangeArrowheads="1"/>
          </p:cNvSpPr>
          <p:nvPr/>
        </p:nvSpPr>
        <p:spPr bwMode="auto">
          <a:xfrm>
            <a:off x="304800" y="3887788"/>
            <a:ext cx="42243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zh-CN" sz="1800" dirty="0">
                <a:latin typeface="仿宋" panose="02010609060101010101" pitchFamily="49" charset="-122"/>
                <a:ea typeface="仿宋" panose="02010609060101010101" pitchFamily="49" charset="-122"/>
              </a:rPr>
              <a:t>上述代码与如下</a:t>
            </a:r>
            <a:r>
              <a:rPr lang="en-US" altLang="zh-CN" sz="1800" dirty="0">
                <a:latin typeface="仿宋" panose="02010609060101010101" pitchFamily="49" charset="-122"/>
                <a:ea typeface="仿宋" panose="02010609060101010101" pitchFamily="49" charset="-122"/>
              </a:rPr>
              <a:t>HBase Shell</a:t>
            </a:r>
            <a:r>
              <a:rPr lang="zh-CN" altLang="zh-CN" sz="1800" dirty="0">
                <a:latin typeface="仿宋" panose="02010609060101010101" pitchFamily="49" charset="-122"/>
                <a:ea typeface="仿宋" panose="02010609060101010101" pitchFamily="49" charset="-122"/>
              </a:rPr>
              <a:t>命令等效：</a:t>
            </a:r>
            <a:endParaRPr lang="zh-CN" altLang="en-US" sz="1800" dirty="0">
              <a:latin typeface="仿宋" panose="02010609060101010101" pitchFamily="49" charset="-122"/>
              <a:ea typeface="仿宋" panose="02010609060101010101" pitchFamily="49" charset="-122"/>
            </a:endParaRPr>
          </a:p>
        </p:txBody>
      </p:sp>
      <p:sp>
        <p:nvSpPr>
          <p:cNvPr id="73734" name="Rectangle 2"/>
          <p:cNvSpPr>
            <a:spLocks noChangeArrowheads="1"/>
          </p:cNvSpPr>
          <p:nvPr/>
        </p:nvSpPr>
        <p:spPr bwMode="auto">
          <a:xfrm>
            <a:off x="381000" y="4333875"/>
            <a:ext cx="64008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buFontTx/>
              <a:buNone/>
            </a:pPr>
            <a:r>
              <a:rPr lang="en-US" altLang="zh-CN" sz="1800" dirty="0">
                <a:latin typeface="仿宋" panose="02010609060101010101" pitchFamily="49" charset="-122"/>
                <a:ea typeface="仿宋" panose="02010609060101010101" pitchFamily="49" charset="-122"/>
                <a:cs typeface="Times New Roman" pitchFamily="18" charset="0"/>
              </a:rPr>
              <a:t>put 'student',’zhangsan’,’score:English’,’69’</a:t>
            </a:r>
            <a:r>
              <a:rPr lang="zh-CN" altLang="en-US" sz="1800">
                <a:latin typeface="仿宋" panose="02010609060101010101" pitchFamily="49" charset="-122"/>
                <a:ea typeface="仿宋" panose="02010609060101010101" pitchFamily="49" charset="-122"/>
                <a:cs typeface="Times New Roman" pitchFamily="18" charset="0"/>
              </a:rPr>
              <a:t>；</a:t>
            </a:r>
          </a:p>
          <a:p>
            <a:pPr>
              <a:spcBef>
                <a:spcPct val="0"/>
              </a:spcBef>
              <a:buFontTx/>
              <a:buNone/>
            </a:pPr>
            <a:r>
              <a:rPr lang="en-US" altLang="zh-CN" sz="1800" dirty="0">
                <a:latin typeface="仿宋" panose="02010609060101010101" pitchFamily="49" charset="-122"/>
                <a:ea typeface="仿宋" panose="02010609060101010101" pitchFamily="49" charset="-122"/>
                <a:cs typeface="Times New Roman" pitchFamily="18" charset="0"/>
              </a:rPr>
              <a:t>put 'student',’zhangsan’,’score:Math’,’86’</a:t>
            </a:r>
            <a:r>
              <a:rPr lang="zh-CN" altLang="en-US" sz="1800">
                <a:latin typeface="仿宋" panose="02010609060101010101" pitchFamily="49" charset="-122"/>
                <a:ea typeface="仿宋" panose="02010609060101010101" pitchFamily="49" charset="-122"/>
                <a:cs typeface="Times New Roman" pitchFamily="18" charset="0"/>
              </a:rPr>
              <a:t>；</a:t>
            </a:r>
          </a:p>
          <a:p>
            <a:pPr>
              <a:spcBef>
                <a:spcPct val="0"/>
              </a:spcBef>
              <a:buFontTx/>
              <a:buNone/>
            </a:pPr>
            <a:r>
              <a:rPr lang="en-US" altLang="zh-CN" sz="1800" dirty="0">
                <a:latin typeface="仿宋" panose="02010609060101010101" pitchFamily="49" charset="-122"/>
                <a:ea typeface="仿宋" panose="02010609060101010101" pitchFamily="49" charset="-122"/>
                <a:cs typeface="Times New Roman" pitchFamily="18" charset="0"/>
              </a:rPr>
              <a:t>put 'student',’zhangsan’,’score:Computer’,’77’</a:t>
            </a:r>
            <a:r>
              <a:rPr lang="zh-CN" altLang="en-US" sz="1800">
                <a:latin typeface="仿宋" panose="02010609060101010101" pitchFamily="49" charset="-122"/>
                <a:ea typeface="仿宋" panose="02010609060101010101" pitchFamily="49" charset="-122"/>
                <a:cs typeface="Times New Roman" pitchFamily="18" charset="0"/>
              </a:rPr>
              <a:t>；</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noChangeArrowheads="1"/>
          </p:cNvSpPr>
          <p:nvPr>
            <p:ph type="title"/>
          </p:nvPr>
        </p:nvSpPr>
        <p:spPr/>
        <p:txBody>
          <a:bodyPr/>
          <a:lstStyle/>
          <a:p>
            <a:r>
              <a:rPr lang="en-US" altLang="en-US" dirty="0" smtClean="0"/>
              <a:t>4.7.3	HBase常用Java API及应用实例</a:t>
            </a:r>
            <a:endParaRPr lang="zh-CN" altLang="en-US" dirty="0" smtClean="0"/>
          </a:p>
        </p:txBody>
      </p:sp>
      <p:sp>
        <p:nvSpPr>
          <p:cNvPr id="74755" name="Rectangle 1"/>
          <p:cNvSpPr>
            <a:spLocks noChangeArrowheads="1"/>
          </p:cNvSpPr>
          <p:nvPr/>
        </p:nvSpPr>
        <p:spPr bwMode="auto">
          <a:xfrm>
            <a:off x="251209" y="1164806"/>
            <a:ext cx="8305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buFontTx/>
              <a:buNone/>
            </a:pPr>
            <a:r>
              <a:rPr lang="zh-CN" altLang="zh-CN" sz="1800" b="1" dirty="0">
                <a:latin typeface="Calibri" pitchFamily="34" charset="0"/>
                <a:cs typeface="Times New Roman" pitchFamily="18" charset="0"/>
              </a:rPr>
              <a:t>③</a:t>
            </a:r>
            <a:r>
              <a:rPr lang="zh-CN" altLang="zh-CN" sz="1800" b="1" dirty="0">
                <a:latin typeface="Times New Roman" pitchFamily="18" charset="0"/>
                <a:cs typeface="Times New Roman" pitchFamily="18" charset="0"/>
              </a:rPr>
              <a:t>浏览数据</a:t>
            </a:r>
            <a:endParaRPr lang="zh-CN" altLang="en-US" sz="1800" dirty="0">
              <a:latin typeface="Times New Roman" pitchFamily="18" charset="0"/>
              <a:cs typeface="Times New Roman" pitchFamily="18" charset="0"/>
            </a:endParaRPr>
          </a:p>
        </p:txBody>
      </p:sp>
      <p:sp>
        <p:nvSpPr>
          <p:cNvPr id="74756" name="Rectangle 2"/>
          <p:cNvSpPr>
            <a:spLocks noChangeArrowheads="1"/>
          </p:cNvSpPr>
          <p:nvPr/>
        </p:nvSpPr>
        <p:spPr bwMode="auto">
          <a:xfrm>
            <a:off x="304800" y="1717387"/>
            <a:ext cx="8686800" cy="5078313"/>
          </a:xfrm>
          <a:prstGeom prst="rect">
            <a:avLst/>
          </a:prstGeom>
          <a:ln/>
          <a:extLst/>
        </p:spPr>
        <p:style>
          <a:lnRef idx="2">
            <a:schemeClr val="accent2"/>
          </a:lnRef>
          <a:fillRef idx="1">
            <a:schemeClr val="lt1"/>
          </a:fillRef>
          <a:effectRef idx="0">
            <a:schemeClr val="accent2"/>
          </a:effectRef>
          <a:fontRef idx="minor">
            <a:schemeClr val="dk1"/>
          </a:fontRef>
        </p:style>
        <p:txBody>
          <a:bodyPr anchor="ctr">
            <a:spAutoFit/>
          </a:bodyPr>
          <a:lstStyle>
            <a:lvl1pPr indent="40005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buFontTx/>
              <a:buNone/>
            </a:pPr>
            <a:r>
              <a:rPr lang="en-US" altLang="zh-CN" sz="1800" dirty="0"/>
              <a:t>/*</a:t>
            </a:r>
            <a:r>
              <a:rPr lang="zh-CN" altLang="en-US" sz="1800" dirty="0"/>
              <a:t>获取某单元格数据*</a:t>
            </a:r>
            <a:r>
              <a:rPr lang="en-US" altLang="zh-CN" sz="1800" dirty="0"/>
              <a:t>/</a:t>
            </a:r>
          </a:p>
          <a:p>
            <a:pPr>
              <a:spcBef>
                <a:spcPct val="0"/>
              </a:spcBef>
              <a:buFontTx/>
              <a:buNone/>
            </a:pPr>
            <a:r>
              <a:rPr lang="en-US" altLang="zh-CN" sz="1800" dirty="0"/>
              <a:t>/**	   * @param tableName </a:t>
            </a:r>
            <a:r>
              <a:rPr lang="zh-CN" altLang="en-US" sz="1800" dirty="0"/>
              <a:t>表名</a:t>
            </a:r>
          </a:p>
          <a:p>
            <a:pPr>
              <a:spcBef>
                <a:spcPct val="0"/>
              </a:spcBef>
              <a:buFontTx/>
              <a:buNone/>
            </a:pPr>
            <a:r>
              <a:rPr lang="zh-CN" altLang="en-US" sz="1800" dirty="0"/>
              <a:t>	   * </a:t>
            </a:r>
            <a:r>
              <a:rPr lang="en-US" altLang="zh-CN" sz="1800" dirty="0"/>
              <a:t>@param rowKey </a:t>
            </a:r>
            <a:r>
              <a:rPr lang="zh-CN" altLang="en-US" sz="1800" dirty="0"/>
              <a:t>行键</a:t>
            </a:r>
          </a:p>
          <a:p>
            <a:pPr>
              <a:spcBef>
                <a:spcPct val="0"/>
              </a:spcBef>
              <a:buFontTx/>
              <a:buNone/>
            </a:pPr>
            <a:r>
              <a:rPr lang="zh-CN" altLang="en-US" sz="1800" dirty="0"/>
              <a:t>	   * </a:t>
            </a:r>
            <a:r>
              <a:rPr lang="en-US" altLang="zh-CN" sz="1800" dirty="0"/>
              <a:t>@param colFamily </a:t>
            </a:r>
            <a:r>
              <a:rPr lang="zh-CN" altLang="en-US" sz="1800" dirty="0"/>
              <a:t>列族</a:t>
            </a:r>
          </a:p>
          <a:p>
            <a:pPr>
              <a:spcBef>
                <a:spcPct val="0"/>
              </a:spcBef>
              <a:buFontTx/>
              <a:buNone/>
            </a:pPr>
            <a:r>
              <a:rPr lang="zh-CN" altLang="en-US" sz="1800" dirty="0"/>
              <a:t>	   * </a:t>
            </a:r>
            <a:r>
              <a:rPr lang="en-US" altLang="zh-CN" sz="1800" dirty="0"/>
              <a:t>@param col </a:t>
            </a:r>
            <a:r>
              <a:rPr lang="zh-CN" altLang="en-US" sz="1800" dirty="0"/>
              <a:t>列限定符</a:t>
            </a:r>
          </a:p>
          <a:p>
            <a:pPr>
              <a:spcBef>
                <a:spcPct val="0"/>
              </a:spcBef>
              <a:buFontTx/>
              <a:buNone/>
            </a:pPr>
            <a:r>
              <a:rPr lang="zh-CN" altLang="en-US" sz="1800" dirty="0"/>
              <a:t>       </a:t>
            </a:r>
            <a:r>
              <a:rPr lang="zh-CN" altLang="en-US" sz="1800" dirty="0" smtClean="0"/>
              <a:t>    </a:t>
            </a:r>
            <a:r>
              <a:rPr lang="zh-CN" altLang="en-US" sz="1800" dirty="0"/>
              <a:t>* </a:t>
            </a:r>
            <a:r>
              <a:rPr lang="en-US" altLang="zh-CN" sz="1800" dirty="0"/>
              <a:t>@throws IOException     </a:t>
            </a:r>
            <a:r>
              <a:rPr lang="en-US" altLang="zh-CN" sz="1800" dirty="0" smtClean="0"/>
              <a:t>*/</a:t>
            </a:r>
          </a:p>
          <a:p>
            <a:pPr>
              <a:spcBef>
                <a:spcPct val="0"/>
              </a:spcBef>
              <a:buFontTx/>
              <a:buNone/>
            </a:pPr>
            <a:endParaRPr lang="en-US" altLang="zh-CN" sz="1800" dirty="0"/>
          </a:p>
          <a:p>
            <a:pPr>
              <a:spcBef>
                <a:spcPct val="0"/>
              </a:spcBef>
              <a:buFontTx/>
              <a:buNone/>
            </a:pPr>
            <a:r>
              <a:rPr lang="en-US" altLang="zh-CN" sz="1800" dirty="0"/>
              <a:t>  public static void getData(String tableName,String rowKey,String colFamily,String col)throws  IOException{        </a:t>
            </a:r>
          </a:p>
          <a:p>
            <a:pPr>
              <a:spcBef>
                <a:spcPct val="0"/>
              </a:spcBef>
              <a:buFontTx/>
              <a:buNone/>
            </a:pPr>
            <a:r>
              <a:rPr lang="en-US" altLang="zh-CN" sz="1800" dirty="0"/>
              <a:t>        Table table = connection.getTable(TableName.valueOf(tableName));</a:t>
            </a:r>
          </a:p>
          <a:p>
            <a:pPr>
              <a:spcBef>
                <a:spcPct val="0"/>
              </a:spcBef>
              <a:buFontTx/>
              <a:buNone/>
            </a:pPr>
            <a:r>
              <a:rPr lang="en-US" altLang="zh-CN" sz="1800" dirty="0"/>
              <a:t>        Get get = new Get(Bytes.toBytes(rowkey));</a:t>
            </a:r>
          </a:p>
          <a:p>
            <a:pPr>
              <a:spcBef>
                <a:spcPct val="0"/>
              </a:spcBef>
              <a:buFontTx/>
              <a:buNone/>
            </a:pPr>
            <a:r>
              <a:rPr lang="en-US" altLang="zh-CN" sz="1800" dirty="0"/>
              <a:t>	get.addColumn(Bytes.toBytes(colFamily),Bytes.toBytes(col));</a:t>
            </a:r>
          </a:p>
          <a:p>
            <a:pPr>
              <a:spcBef>
                <a:spcPct val="0"/>
              </a:spcBef>
              <a:buFontTx/>
              <a:buNone/>
            </a:pPr>
            <a:r>
              <a:rPr lang="en-US" altLang="zh-CN" sz="1800" dirty="0"/>
              <a:t>        //</a:t>
            </a:r>
            <a:r>
              <a:rPr lang="zh-CN" altLang="en-US" sz="1800" dirty="0"/>
              <a:t>获取的</a:t>
            </a:r>
            <a:r>
              <a:rPr lang="en-US" altLang="zh-CN" sz="1800" dirty="0"/>
              <a:t>result</a:t>
            </a:r>
            <a:r>
              <a:rPr lang="zh-CN" altLang="en-US" sz="1800" dirty="0"/>
              <a:t>数据是结果集，还需要格式化输出想要的数据才行</a:t>
            </a:r>
          </a:p>
          <a:p>
            <a:pPr>
              <a:spcBef>
                <a:spcPct val="0"/>
              </a:spcBef>
              <a:buFontTx/>
              <a:buNone/>
            </a:pPr>
            <a:r>
              <a:rPr lang="zh-CN" altLang="en-US" sz="1800" dirty="0"/>
              <a:t>        </a:t>
            </a:r>
            <a:r>
              <a:rPr lang="en-US" altLang="zh-CN" sz="1800" dirty="0"/>
              <a:t>Result result = table.get(get);</a:t>
            </a:r>
          </a:p>
          <a:p>
            <a:pPr>
              <a:spcBef>
                <a:spcPct val="0"/>
              </a:spcBef>
              <a:buFontTx/>
              <a:buNone/>
            </a:pPr>
            <a:r>
              <a:rPr lang="en-US" altLang="zh-CN" sz="1800" dirty="0"/>
              <a:t>        System.out.println(new String(result.getValue(colFamily.getBytes(),col==null?null:col.getBytes())));</a:t>
            </a:r>
            <a:endParaRPr lang="zh-CN" altLang="en-US" sz="1800" dirty="0"/>
          </a:p>
          <a:p>
            <a:pPr>
              <a:spcBef>
                <a:spcPct val="0"/>
              </a:spcBef>
              <a:buFontTx/>
              <a:buNone/>
            </a:pPr>
            <a:r>
              <a:rPr lang="zh-CN" altLang="en-US" sz="1800" dirty="0"/>
              <a:t>        </a:t>
            </a:r>
            <a:r>
              <a:rPr lang="en-US" altLang="zh-CN" sz="1800" dirty="0"/>
              <a:t>table.close();</a:t>
            </a:r>
          </a:p>
          <a:p>
            <a:pPr>
              <a:spcBef>
                <a:spcPct val="0"/>
              </a:spcBef>
              <a:buFontTx/>
              <a:buNone/>
            </a:pPr>
            <a:r>
              <a:rPr lang="en-US" altLang="zh-CN" sz="1800" dirty="0" smtClean="0"/>
              <a:t>}</a:t>
            </a:r>
            <a:endParaRPr lang="en-US" altLang="zh-CN" sz="1800"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noChangeArrowheads="1"/>
          </p:cNvSpPr>
          <p:nvPr>
            <p:ph type="title"/>
          </p:nvPr>
        </p:nvSpPr>
        <p:spPr/>
        <p:txBody>
          <a:bodyPr/>
          <a:lstStyle/>
          <a:p>
            <a:r>
              <a:rPr lang="en-US" altLang="en-US" dirty="0" smtClean="0"/>
              <a:t>4.7.3	 HBase常用Java API及应用实例</a:t>
            </a:r>
            <a:endParaRPr lang="zh-CN" altLang="en-US" dirty="0" smtClean="0"/>
          </a:p>
        </p:txBody>
      </p:sp>
      <p:sp>
        <p:nvSpPr>
          <p:cNvPr id="75779" name="矩形 2"/>
          <p:cNvSpPr>
            <a:spLocks noChangeArrowheads="1"/>
          </p:cNvSpPr>
          <p:nvPr/>
        </p:nvSpPr>
        <p:spPr bwMode="auto">
          <a:xfrm>
            <a:off x="304800" y="1501676"/>
            <a:ext cx="8686800" cy="2308324"/>
          </a:xfrm>
          <a:prstGeom prst="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zh-CN" sz="1800" dirty="0"/>
              <a:t>比如，现在要获取姓名为“</a:t>
            </a:r>
            <a:r>
              <a:rPr lang="en-US" altLang="zh-CN" sz="1800" dirty="0"/>
              <a:t>zhangsan</a:t>
            </a:r>
            <a:r>
              <a:rPr lang="zh-CN" altLang="zh-CN" sz="1800" dirty="0"/>
              <a:t>”在“</a:t>
            </a:r>
            <a:r>
              <a:rPr lang="en-US" altLang="zh-CN" sz="1800" dirty="0"/>
              <a:t>English</a:t>
            </a:r>
            <a:r>
              <a:rPr lang="zh-CN" altLang="zh-CN" sz="1800" dirty="0"/>
              <a:t>”上的数据，就可以在运行上述代码时，指定参数</a:t>
            </a:r>
            <a:r>
              <a:rPr lang="en-US" altLang="zh-CN" sz="1800" dirty="0"/>
              <a:t>tableName</a:t>
            </a:r>
            <a:r>
              <a:rPr lang="zh-CN" altLang="zh-CN" sz="1800" dirty="0"/>
              <a:t>为“</a:t>
            </a:r>
            <a:r>
              <a:rPr lang="en-US" altLang="zh-CN" sz="1800" dirty="0"/>
              <a:t>student</a:t>
            </a:r>
            <a:r>
              <a:rPr lang="zh-CN" altLang="zh-CN" sz="1800" dirty="0"/>
              <a:t>”、</a:t>
            </a:r>
            <a:r>
              <a:rPr lang="en-US" altLang="zh-CN" sz="1800" dirty="0"/>
              <a:t>rowKey</a:t>
            </a:r>
            <a:r>
              <a:rPr lang="zh-CN" altLang="zh-CN" sz="1800" dirty="0"/>
              <a:t>为“</a:t>
            </a:r>
            <a:r>
              <a:rPr lang="en-US" altLang="zh-CN" sz="1800" dirty="0"/>
              <a:t>zhangsan</a:t>
            </a:r>
            <a:r>
              <a:rPr lang="zh-CN" altLang="zh-CN" sz="1800" dirty="0"/>
              <a:t>”、</a:t>
            </a:r>
            <a:r>
              <a:rPr lang="en-US" altLang="zh-CN" sz="1800" dirty="0"/>
              <a:t>colFamily</a:t>
            </a:r>
            <a:r>
              <a:rPr lang="zh-CN" altLang="zh-CN" sz="1800" dirty="0"/>
              <a:t>为“</a:t>
            </a:r>
            <a:r>
              <a:rPr lang="en-US" altLang="zh-CN" sz="1800" dirty="0"/>
              <a:t>score</a:t>
            </a:r>
            <a:r>
              <a:rPr lang="zh-CN" altLang="zh-CN" sz="1800" dirty="0"/>
              <a:t>”、</a:t>
            </a:r>
            <a:r>
              <a:rPr lang="en-US" altLang="zh-CN" sz="1800" dirty="0"/>
              <a:t>col</a:t>
            </a:r>
            <a:r>
              <a:rPr lang="zh-CN" altLang="zh-CN" sz="1800" dirty="0"/>
              <a:t>为“</a:t>
            </a:r>
            <a:r>
              <a:rPr lang="en-US" altLang="zh-CN" sz="1800" dirty="0"/>
              <a:t>English</a:t>
            </a:r>
            <a:r>
              <a:rPr lang="zh-CN" altLang="zh-CN" sz="1800" dirty="0" smtClean="0"/>
              <a:t>”</a:t>
            </a:r>
            <a:r>
              <a:rPr lang="zh-CN" altLang="en-US" sz="1800" dirty="0" smtClean="0"/>
              <a:t>：</a:t>
            </a:r>
            <a:endParaRPr lang="en-US" altLang="zh-CN" sz="1800" dirty="0"/>
          </a:p>
          <a:p>
            <a:pPr eaLnBrk="1" hangingPunct="1">
              <a:spcBef>
                <a:spcPct val="0"/>
              </a:spcBef>
              <a:buFontTx/>
              <a:buNone/>
            </a:pPr>
            <a:endParaRPr lang="en-US" altLang="zh-CN" sz="1800" dirty="0"/>
          </a:p>
          <a:p>
            <a:pPr eaLnBrk="1" hangingPunct="1">
              <a:spcBef>
                <a:spcPct val="0"/>
              </a:spcBef>
              <a:buFontTx/>
              <a:buNone/>
            </a:pPr>
            <a:r>
              <a:rPr lang="en-US" altLang="zh-CN" sz="1800" dirty="0"/>
              <a:t>getData("student", "zhangsan", "score", "English");</a:t>
            </a:r>
          </a:p>
          <a:p>
            <a:pPr eaLnBrk="1" hangingPunct="1">
              <a:spcBef>
                <a:spcPct val="0"/>
              </a:spcBef>
              <a:buFontTx/>
              <a:buNone/>
            </a:pPr>
            <a:endParaRPr lang="en-US" altLang="zh-CN" sz="1800" dirty="0"/>
          </a:p>
          <a:p>
            <a:pPr eaLnBrk="1" hangingPunct="1">
              <a:spcBef>
                <a:spcPct val="0"/>
              </a:spcBef>
              <a:buFontTx/>
              <a:buNone/>
            </a:pPr>
            <a:r>
              <a:rPr lang="zh-CN" altLang="zh-CN" sz="1800" dirty="0"/>
              <a:t>上述代码与如下</a:t>
            </a:r>
            <a:r>
              <a:rPr lang="en-US" altLang="zh-CN" sz="1800" dirty="0"/>
              <a:t>HBase Shell</a:t>
            </a:r>
            <a:r>
              <a:rPr lang="zh-CN" altLang="zh-CN" sz="1800" dirty="0"/>
              <a:t>命令等效</a:t>
            </a:r>
            <a:r>
              <a:rPr lang="zh-CN" altLang="zh-CN" sz="1800" dirty="0" smtClean="0"/>
              <a:t>：</a:t>
            </a:r>
            <a:endParaRPr lang="en-US" altLang="zh-CN" sz="1800" dirty="0" smtClean="0"/>
          </a:p>
          <a:p>
            <a:pPr eaLnBrk="1" hangingPunct="1">
              <a:spcBef>
                <a:spcPct val="0"/>
              </a:spcBef>
              <a:buNone/>
            </a:pPr>
            <a:r>
              <a:rPr lang="en-US" altLang="zh-CN" sz="1800" dirty="0"/>
              <a:t>get ‘student','zhangsan',{COLUMN=&gt;'score:English</a:t>
            </a:r>
            <a:r>
              <a:rPr lang="en-US" altLang="zh-CN" sz="1800" dirty="0" smtClean="0"/>
              <a:t>'}</a:t>
            </a:r>
            <a:endParaRPr lang="zh-CN" altLang="en-US" sz="1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zh-CN" dirty="0" smtClean="0"/>
              <a:t>4.1.3	 HBase</a:t>
            </a:r>
            <a:r>
              <a:rPr lang="zh-CN" altLang="en-US" dirty="0" smtClean="0"/>
              <a:t>与传统关系数据库的对比分析</a:t>
            </a:r>
          </a:p>
        </p:txBody>
      </p:sp>
      <p:sp>
        <p:nvSpPr>
          <p:cNvPr id="10243" name="Rectangle 3"/>
          <p:cNvSpPr>
            <a:spLocks noGrp="1" noChangeArrowheads="1"/>
          </p:cNvSpPr>
          <p:nvPr>
            <p:ph type="body" idx="1"/>
          </p:nvPr>
        </p:nvSpPr>
        <p:spPr>
          <a:xfrm>
            <a:off x="76200" y="1371600"/>
            <a:ext cx="8915400" cy="4114799"/>
          </a:xfrm>
        </p:spPr>
        <p:style>
          <a:lnRef idx="2">
            <a:schemeClr val="dk1"/>
          </a:lnRef>
          <a:fillRef idx="1">
            <a:schemeClr val="lt1"/>
          </a:fillRef>
          <a:effectRef idx="0">
            <a:schemeClr val="dk1"/>
          </a:effectRef>
          <a:fontRef idx="minor">
            <a:schemeClr val="dk1"/>
          </a:fontRef>
        </p:style>
        <p:txBody>
          <a:bodyPr/>
          <a:lstStyle/>
          <a:p>
            <a:pPr marL="0" indent="0">
              <a:lnSpc>
                <a:spcPct val="150000"/>
              </a:lnSpc>
              <a:buNone/>
            </a:pPr>
            <a:r>
              <a:rPr lang="en-US" altLang="zh-CN" sz="2000" dirty="0" smtClean="0">
                <a:latin typeface="楷体" panose="02010609060101010101" pitchFamily="49" charset="-122"/>
                <a:ea typeface="楷体" panose="02010609060101010101" pitchFamily="49" charset="-122"/>
              </a:rPr>
              <a:t>HBase</a:t>
            </a:r>
            <a:r>
              <a:rPr lang="zh-CN" altLang="en-US" sz="2000" dirty="0" smtClean="0">
                <a:latin typeface="楷体" panose="02010609060101010101" pitchFamily="49" charset="-122"/>
                <a:ea typeface="楷体" panose="02010609060101010101" pitchFamily="49" charset="-122"/>
              </a:rPr>
              <a:t>与传统的关系数据库的区别主要体现在以下几个方面：</a:t>
            </a:r>
          </a:p>
          <a:p>
            <a:pPr marL="0" indent="0">
              <a:lnSpc>
                <a:spcPct val="150000"/>
              </a:lnSpc>
              <a:buNone/>
            </a:pPr>
            <a:r>
              <a:rPr lang="zh-CN" altLang="en-US" sz="2000" dirty="0" smtClean="0">
                <a:latin typeface="楷体" panose="02010609060101010101" pitchFamily="49" charset="-122"/>
                <a:ea typeface="楷体" panose="02010609060101010101" pitchFamily="49" charset="-122"/>
              </a:rPr>
              <a:t>（</a:t>
            </a:r>
            <a:r>
              <a:rPr lang="en-US" altLang="zh-CN" sz="2000" dirty="0" smtClean="0">
                <a:latin typeface="楷体" panose="02010609060101010101" pitchFamily="49" charset="-122"/>
                <a:ea typeface="楷体" panose="02010609060101010101" pitchFamily="49" charset="-122"/>
              </a:rPr>
              <a:t>1</a:t>
            </a:r>
            <a:r>
              <a:rPr lang="zh-CN" altLang="en-US" sz="2000" dirty="0" smtClean="0">
                <a:latin typeface="楷体" panose="02010609060101010101" pitchFamily="49" charset="-122"/>
                <a:ea typeface="楷体" panose="02010609060101010101" pitchFamily="49" charset="-122"/>
              </a:rPr>
              <a:t>）数据类型：关系数据库采用关系模型，具有丰富的数据类型和存储方式，</a:t>
            </a:r>
            <a:r>
              <a:rPr lang="en-US" altLang="zh-CN" sz="2000" dirty="0" smtClean="0">
                <a:latin typeface="楷体" panose="02010609060101010101" pitchFamily="49" charset="-122"/>
                <a:ea typeface="楷体" panose="02010609060101010101" pitchFamily="49" charset="-122"/>
              </a:rPr>
              <a:t>HBase</a:t>
            </a:r>
            <a:r>
              <a:rPr lang="zh-CN" altLang="en-US" sz="2000" dirty="0" smtClean="0">
                <a:latin typeface="楷体" panose="02010609060101010101" pitchFamily="49" charset="-122"/>
                <a:ea typeface="楷体" panose="02010609060101010101" pitchFamily="49" charset="-122"/>
              </a:rPr>
              <a:t>则采用了更加简单的数据模型，它把数据存储为未经解释的字符串。</a:t>
            </a:r>
          </a:p>
          <a:p>
            <a:pPr marL="0" indent="0">
              <a:lnSpc>
                <a:spcPct val="150000"/>
              </a:lnSpc>
              <a:buNone/>
            </a:pPr>
            <a:r>
              <a:rPr lang="zh-CN" altLang="en-US" sz="2000" dirty="0" smtClean="0">
                <a:latin typeface="楷体" panose="02010609060101010101" pitchFamily="49" charset="-122"/>
                <a:ea typeface="楷体" panose="02010609060101010101" pitchFamily="49" charset="-122"/>
              </a:rPr>
              <a:t>（</a:t>
            </a:r>
            <a:r>
              <a:rPr lang="en-US" altLang="zh-CN" sz="2000" dirty="0" smtClean="0">
                <a:latin typeface="楷体" panose="02010609060101010101" pitchFamily="49" charset="-122"/>
                <a:ea typeface="楷体" panose="02010609060101010101" pitchFamily="49" charset="-122"/>
              </a:rPr>
              <a:t>2</a:t>
            </a:r>
            <a:r>
              <a:rPr lang="zh-CN" altLang="en-US" sz="2000" dirty="0" smtClean="0">
                <a:latin typeface="楷体" panose="02010609060101010101" pitchFamily="49" charset="-122"/>
                <a:ea typeface="楷体" panose="02010609060101010101" pitchFamily="49" charset="-122"/>
              </a:rPr>
              <a:t>）数据操作：关系数据库中包含了丰富的操作，其中会涉及复杂的多表连接。</a:t>
            </a:r>
            <a:r>
              <a:rPr lang="en-US" altLang="zh-CN" sz="2000" dirty="0" smtClean="0">
                <a:latin typeface="楷体" panose="02010609060101010101" pitchFamily="49" charset="-122"/>
                <a:ea typeface="楷体" panose="02010609060101010101" pitchFamily="49" charset="-122"/>
              </a:rPr>
              <a:t>HBase</a:t>
            </a:r>
            <a:r>
              <a:rPr lang="zh-CN" altLang="en-US" sz="2000" dirty="0" smtClean="0">
                <a:latin typeface="楷体" panose="02010609060101010101" pitchFamily="49" charset="-122"/>
                <a:ea typeface="楷体" panose="02010609060101010101" pitchFamily="49" charset="-122"/>
              </a:rPr>
              <a:t>操作则不存在复杂的表与表之间的关系，只有简单的插入、查询、删除、清空等，因为</a:t>
            </a:r>
            <a:r>
              <a:rPr lang="en-US" altLang="zh-CN" sz="2000" dirty="0" smtClean="0">
                <a:latin typeface="楷体" panose="02010609060101010101" pitchFamily="49" charset="-122"/>
                <a:ea typeface="楷体" panose="02010609060101010101" pitchFamily="49" charset="-122"/>
              </a:rPr>
              <a:t>HBase</a:t>
            </a:r>
            <a:r>
              <a:rPr lang="zh-CN" altLang="en-US" sz="2000" dirty="0" smtClean="0">
                <a:latin typeface="楷体" panose="02010609060101010101" pitchFamily="49" charset="-122"/>
                <a:ea typeface="楷体" panose="02010609060101010101" pitchFamily="49" charset="-122"/>
              </a:rPr>
              <a:t>在设计上就避免了复杂的表和表之间的关系。</a:t>
            </a:r>
          </a:p>
          <a:p>
            <a:pPr marL="0" indent="0">
              <a:lnSpc>
                <a:spcPct val="150000"/>
              </a:lnSpc>
              <a:buNone/>
            </a:pPr>
            <a:r>
              <a:rPr lang="zh-CN" altLang="en-US" sz="2000" dirty="0" smtClean="0">
                <a:latin typeface="楷体" panose="02010609060101010101" pitchFamily="49" charset="-122"/>
                <a:ea typeface="楷体" panose="02010609060101010101" pitchFamily="49" charset="-122"/>
              </a:rPr>
              <a:t>（</a:t>
            </a:r>
            <a:r>
              <a:rPr lang="en-US" altLang="zh-CN" sz="2000" dirty="0" smtClean="0">
                <a:latin typeface="楷体" panose="02010609060101010101" pitchFamily="49" charset="-122"/>
                <a:ea typeface="楷体" panose="02010609060101010101" pitchFamily="49" charset="-122"/>
              </a:rPr>
              <a:t>3</a:t>
            </a:r>
            <a:r>
              <a:rPr lang="zh-CN" altLang="en-US" sz="2000" dirty="0" smtClean="0">
                <a:latin typeface="楷体" panose="02010609060101010101" pitchFamily="49" charset="-122"/>
                <a:ea typeface="楷体" panose="02010609060101010101" pitchFamily="49" charset="-122"/>
              </a:rPr>
              <a:t>）存储模式：关系数据库是基于行模式存储的。</a:t>
            </a:r>
            <a:r>
              <a:rPr lang="en-US" altLang="zh-CN" sz="2000" dirty="0" smtClean="0">
                <a:latin typeface="楷体" panose="02010609060101010101" pitchFamily="49" charset="-122"/>
                <a:ea typeface="楷体" panose="02010609060101010101" pitchFamily="49" charset="-122"/>
              </a:rPr>
              <a:t>HBase</a:t>
            </a:r>
            <a:r>
              <a:rPr lang="zh-CN" altLang="en-US" sz="2000" dirty="0" smtClean="0">
                <a:latin typeface="楷体" panose="02010609060101010101" pitchFamily="49" charset="-122"/>
                <a:ea typeface="楷体" panose="02010609060101010101" pitchFamily="49" charset="-122"/>
              </a:rPr>
              <a:t>是基于列存储的，每个列族都由几个文件保存，不同列族的文件是分离的。</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zh-CN" altLang="en-US" smtClean="0"/>
              <a:t>本章小结</a:t>
            </a:r>
          </a:p>
        </p:txBody>
      </p:sp>
      <p:sp>
        <p:nvSpPr>
          <p:cNvPr id="76803" name="Rectangle 3"/>
          <p:cNvSpPr>
            <a:spLocks noGrp="1" noChangeArrowheads="1"/>
          </p:cNvSpPr>
          <p:nvPr>
            <p:ph type="body" idx="1"/>
          </p:nvPr>
        </p:nvSpPr>
        <p:spPr>
          <a:xfrm>
            <a:off x="228600" y="1600201"/>
            <a:ext cx="8763000" cy="3810000"/>
          </a:xfrm>
        </p:spPr>
        <p:style>
          <a:lnRef idx="2">
            <a:schemeClr val="accent2"/>
          </a:lnRef>
          <a:fillRef idx="1">
            <a:schemeClr val="lt1"/>
          </a:fillRef>
          <a:effectRef idx="0">
            <a:schemeClr val="accent2"/>
          </a:effectRef>
          <a:fontRef idx="minor">
            <a:schemeClr val="dk1"/>
          </a:fontRef>
        </p:style>
        <p:txBody>
          <a:bodyPr/>
          <a:lstStyle/>
          <a:p>
            <a:pPr>
              <a:lnSpc>
                <a:spcPct val="80000"/>
              </a:lnSpc>
            </a:pPr>
            <a:r>
              <a:rPr lang="zh-CN" altLang="en-US" sz="1800" dirty="0" smtClean="0">
                <a:latin typeface="仿宋" panose="02010609060101010101" pitchFamily="49" charset="-122"/>
                <a:ea typeface="仿宋" panose="02010609060101010101" pitchFamily="49" charset="-122"/>
              </a:rPr>
              <a:t>本章详细介绍了</a:t>
            </a:r>
            <a:r>
              <a:rPr lang="en-US" altLang="zh-CN" sz="1800" dirty="0" smtClean="0">
                <a:latin typeface="仿宋" panose="02010609060101010101" pitchFamily="49" charset="-122"/>
                <a:ea typeface="仿宋" panose="02010609060101010101" pitchFamily="49" charset="-122"/>
              </a:rPr>
              <a:t>HBase</a:t>
            </a:r>
            <a:r>
              <a:rPr lang="zh-CN" altLang="en-US" sz="1800" dirty="0" smtClean="0">
                <a:latin typeface="仿宋" panose="02010609060101010101" pitchFamily="49" charset="-122"/>
                <a:ea typeface="仿宋" panose="02010609060101010101" pitchFamily="49" charset="-122"/>
              </a:rPr>
              <a:t>数据库的知识。</a:t>
            </a:r>
            <a:r>
              <a:rPr lang="en-US" altLang="zh-CN" sz="1800" dirty="0" smtClean="0">
                <a:latin typeface="仿宋" panose="02010609060101010101" pitchFamily="49" charset="-122"/>
                <a:ea typeface="仿宋" panose="02010609060101010101" pitchFamily="49" charset="-122"/>
              </a:rPr>
              <a:t>HBase</a:t>
            </a:r>
            <a:r>
              <a:rPr lang="zh-CN" altLang="en-US" sz="1800" dirty="0" smtClean="0">
                <a:latin typeface="仿宋" panose="02010609060101010101" pitchFamily="49" charset="-122"/>
                <a:ea typeface="仿宋" panose="02010609060101010101" pitchFamily="49" charset="-122"/>
              </a:rPr>
              <a:t>数据库是</a:t>
            </a:r>
            <a:r>
              <a:rPr lang="en-US" altLang="zh-CN" sz="1800" dirty="0" smtClean="0">
                <a:latin typeface="仿宋" panose="02010609060101010101" pitchFamily="49" charset="-122"/>
                <a:ea typeface="仿宋" panose="02010609060101010101" pitchFamily="49" charset="-122"/>
              </a:rPr>
              <a:t>BigTable</a:t>
            </a:r>
            <a:r>
              <a:rPr lang="zh-CN" altLang="en-US" sz="1800" dirty="0" smtClean="0">
                <a:latin typeface="仿宋" panose="02010609060101010101" pitchFamily="49" charset="-122"/>
                <a:ea typeface="仿宋" panose="02010609060101010101" pitchFamily="49" charset="-122"/>
              </a:rPr>
              <a:t>的开源实现，和</a:t>
            </a:r>
            <a:r>
              <a:rPr lang="en-US" altLang="zh-CN" sz="1800" dirty="0" smtClean="0">
                <a:latin typeface="仿宋" panose="02010609060101010101" pitchFamily="49" charset="-122"/>
                <a:ea typeface="仿宋" panose="02010609060101010101" pitchFamily="49" charset="-122"/>
              </a:rPr>
              <a:t>BigTable</a:t>
            </a:r>
            <a:r>
              <a:rPr lang="zh-CN" altLang="en-US" sz="1800" dirty="0" smtClean="0">
                <a:latin typeface="仿宋" panose="02010609060101010101" pitchFamily="49" charset="-122"/>
                <a:ea typeface="仿宋" panose="02010609060101010101" pitchFamily="49" charset="-122"/>
              </a:rPr>
              <a:t>一样，支持大规模海量数据，分布式并发数据处理效率极高，易于扩展且支持动态伸缩，适用于廉价设备</a:t>
            </a:r>
          </a:p>
          <a:p>
            <a:pPr>
              <a:lnSpc>
                <a:spcPct val="80000"/>
              </a:lnSpc>
            </a:pPr>
            <a:r>
              <a:rPr lang="en-US" altLang="zh-CN" sz="1800" dirty="0" smtClean="0">
                <a:latin typeface="仿宋" panose="02010609060101010101" pitchFamily="49" charset="-122"/>
                <a:ea typeface="仿宋" panose="02010609060101010101" pitchFamily="49" charset="-122"/>
              </a:rPr>
              <a:t>HBase</a:t>
            </a:r>
            <a:r>
              <a:rPr lang="zh-CN" altLang="en-US" sz="1800" dirty="0" smtClean="0">
                <a:latin typeface="仿宋" panose="02010609060101010101" pitchFamily="49" charset="-122"/>
                <a:ea typeface="仿宋" panose="02010609060101010101" pitchFamily="49" charset="-122"/>
              </a:rPr>
              <a:t>可以支持</a:t>
            </a:r>
            <a:r>
              <a:rPr lang="en-US" altLang="zh-CN" sz="1800" dirty="0" smtClean="0">
                <a:latin typeface="仿宋" panose="02010609060101010101" pitchFamily="49" charset="-122"/>
                <a:ea typeface="仿宋" panose="02010609060101010101" pitchFamily="49" charset="-122"/>
              </a:rPr>
              <a:t>Native Java API</a:t>
            </a:r>
            <a:r>
              <a:rPr lang="zh-CN" altLang="en-US" sz="1800" dirty="0" smtClean="0">
                <a:latin typeface="仿宋" panose="02010609060101010101" pitchFamily="49" charset="-122"/>
                <a:ea typeface="仿宋" panose="02010609060101010101" pitchFamily="49" charset="-122"/>
              </a:rPr>
              <a:t>、</a:t>
            </a:r>
            <a:r>
              <a:rPr lang="en-US" altLang="zh-CN" sz="1800" dirty="0" smtClean="0">
                <a:latin typeface="仿宋" panose="02010609060101010101" pitchFamily="49" charset="-122"/>
                <a:ea typeface="仿宋" panose="02010609060101010101" pitchFamily="49" charset="-122"/>
              </a:rPr>
              <a:t>HBase Shell</a:t>
            </a:r>
            <a:r>
              <a:rPr lang="zh-CN" altLang="en-US" sz="1800" dirty="0" smtClean="0">
                <a:latin typeface="仿宋" panose="02010609060101010101" pitchFamily="49" charset="-122"/>
                <a:ea typeface="仿宋" panose="02010609060101010101" pitchFamily="49" charset="-122"/>
              </a:rPr>
              <a:t>、</a:t>
            </a:r>
            <a:r>
              <a:rPr lang="en-US" altLang="zh-CN" sz="1800" dirty="0" smtClean="0">
                <a:latin typeface="仿宋" panose="02010609060101010101" pitchFamily="49" charset="-122"/>
                <a:ea typeface="仿宋" panose="02010609060101010101" pitchFamily="49" charset="-122"/>
              </a:rPr>
              <a:t>Thrift Gateway</a:t>
            </a:r>
            <a:r>
              <a:rPr lang="zh-CN" altLang="en-US" sz="1800" dirty="0" smtClean="0">
                <a:latin typeface="仿宋" panose="02010609060101010101" pitchFamily="49" charset="-122"/>
                <a:ea typeface="仿宋" panose="02010609060101010101" pitchFamily="49" charset="-122"/>
              </a:rPr>
              <a:t>、</a:t>
            </a:r>
            <a:r>
              <a:rPr lang="en-US" altLang="zh-CN" sz="1800" dirty="0" smtClean="0">
                <a:latin typeface="仿宋" panose="02010609060101010101" pitchFamily="49" charset="-122"/>
                <a:ea typeface="仿宋" panose="02010609060101010101" pitchFamily="49" charset="-122"/>
              </a:rPr>
              <a:t>REST Gateway</a:t>
            </a:r>
            <a:r>
              <a:rPr lang="zh-CN" altLang="en-US" sz="1800" dirty="0" smtClean="0">
                <a:latin typeface="仿宋" panose="02010609060101010101" pitchFamily="49" charset="-122"/>
                <a:ea typeface="仿宋" panose="02010609060101010101" pitchFamily="49" charset="-122"/>
              </a:rPr>
              <a:t>、</a:t>
            </a:r>
            <a:r>
              <a:rPr lang="en-US" altLang="zh-CN" sz="1800" dirty="0" smtClean="0">
                <a:latin typeface="仿宋" panose="02010609060101010101" pitchFamily="49" charset="-122"/>
                <a:ea typeface="仿宋" panose="02010609060101010101" pitchFamily="49" charset="-122"/>
              </a:rPr>
              <a:t>Pig</a:t>
            </a:r>
            <a:r>
              <a:rPr lang="zh-CN" altLang="en-US" sz="1800" dirty="0" smtClean="0">
                <a:latin typeface="仿宋" panose="02010609060101010101" pitchFamily="49" charset="-122"/>
                <a:ea typeface="仿宋" panose="02010609060101010101" pitchFamily="49" charset="-122"/>
              </a:rPr>
              <a:t>、</a:t>
            </a:r>
            <a:r>
              <a:rPr lang="en-US" altLang="zh-CN" sz="1800" dirty="0" smtClean="0">
                <a:latin typeface="仿宋" panose="02010609060101010101" pitchFamily="49" charset="-122"/>
                <a:ea typeface="仿宋" panose="02010609060101010101" pitchFamily="49" charset="-122"/>
              </a:rPr>
              <a:t>Hive</a:t>
            </a:r>
            <a:r>
              <a:rPr lang="zh-CN" altLang="en-US" sz="1800" dirty="0" smtClean="0">
                <a:latin typeface="仿宋" panose="02010609060101010101" pitchFamily="49" charset="-122"/>
                <a:ea typeface="仿宋" panose="02010609060101010101" pitchFamily="49" charset="-122"/>
              </a:rPr>
              <a:t>等多种访问接口，可以根据具体应用场合选择相应访问方式</a:t>
            </a:r>
          </a:p>
          <a:p>
            <a:pPr>
              <a:lnSpc>
                <a:spcPct val="80000"/>
              </a:lnSpc>
            </a:pPr>
            <a:r>
              <a:rPr lang="en-US" altLang="zh-CN" sz="1800" dirty="0" smtClean="0">
                <a:latin typeface="仿宋" panose="02010609060101010101" pitchFamily="49" charset="-122"/>
                <a:ea typeface="仿宋" panose="02010609060101010101" pitchFamily="49" charset="-122"/>
              </a:rPr>
              <a:t>HBase</a:t>
            </a:r>
            <a:r>
              <a:rPr lang="zh-CN" altLang="en-US" sz="1800" dirty="0" smtClean="0">
                <a:latin typeface="仿宋" panose="02010609060101010101" pitchFamily="49" charset="-122"/>
                <a:ea typeface="仿宋" panose="02010609060101010101" pitchFamily="49" charset="-122"/>
              </a:rPr>
              <a:t>实际上就是一个稀疏、多维、持久化存储的映射表，它采用行键、列键和时间戳进行索引，每个值都是未经解释的字符串。本章介绍了</a:t>
            </a:r>
            <a:r>
              <a:rPr lang="en-US" altLang="zh-CN" sz="1800" dirty="0" smtClean="0">
                <a:latin typeface="仿宋" panose="02010609060101010101" pitchFamily="49" charset="-122"/>
                <a:ea typeface="仿宋" panose="02010609060101010101" pitchFamily="49" charset="-122"/>
              </a:rPr>
              <a:t>HBase</a:t>
            </a:r>
            <a:r>
              <a:rPr lang="zh-CN" altLang="en-US" sz="1800" dirty="0" smtClean="0">
                <a:latin typeface="仿宋" panose="02010609060101010101" pitchFamily="49" charset="-122"/>
                <a:ea typeface="仿宋" panose="02010609060101010101" pitchFamily="49" charset="-122"/>
              </a:rPr>
              <a:t>数据在概念视图和物理视图中的差别</a:t>
            </a:r>
          </a:p>
          <a:p>
            <a:pPr>
              <a:lnSpc>
                <a:spcPct val="80000"/>
              </a:lnSpc>
            </a:pPr>
            <a:r>
              <a:rPr lang="en-US" altLang="zh-CN" sz="1800" dirty="0" smtClean="0">
                <a:latin typeface="仿宋" panose="02010609060101010101" pitchFamily="49" charset="-122"/>
                <a:ea typeface="仿宋" panose="02010609060101010101" pitchFamily="49" charset="-122"/>
              </a:rPr>
              <a:t>HBase</a:t>
            </a:r>
            <a:r>
              <a:rPr lang="zh-CN" altLang="en-US" sz="1800" dirty="0" smtClean="0">
                <a:latin typeface="仿宋" panose="02010609060101010101" pitchFamily="49" charset="-122"/>
                <a:ea typeface="仿宋" panose="02010609060101010101" pitchFamily="49" charset="-122"/>
              </a:rPr>
              <a:t>采用分区存储，一个大的表会被分拆许多个</a:t>
            </a:r>
            <a:r>
              <a:rPr lang="en-US" altLang="zh-CN" sz="1800" dirty="0" smtClean="0">
                <a:latin typeface="仿宋" panose="02010609060101010101" pitchFamily="49" charset="-122"/>
                <a:ea typeface="仿宋" panose="02010609060101010101" pitchFamily="49" charset="-122"/>
              </a:rPr>
              <a:t>Region</a:t>
            </a:r>
            <a:r>
              <a:rPr lang="zh-CN" altLang="en-US" sz="1800" dirty="0" smtClean="0">
                <a:latin typeface="仿宋" panose="02010609060101010101" pitchFamily="49" charset="-122"/>
                <a:ea typeface="仿宋" panose="02010609060101010101" pitchFamily="49" charset="-122"/>
              </a:rPr>
              <a:t>，这些</a:t>
            </a:r>
            <a:r>
              <a:rPr lang="en-US" altLang="zh-CN" sz="1800" dirty="0" smtClean="0">
                <a:latin typeface="仿宋" panose="02010609060101010101" pitchFamily="49" charset="-122"/>
                <a:ea typeface="仿宋" panose="02010609060101010101" pitchFamily="49" charset="-122"/>
              </a:rPr>
              <a:t>Region</a:t>
            </a:r>
            <a:r>
              <a:rPr lang="zh-CN" altLang="en-US" sz="1800" dirty="0" smtClean="0">
                <a:latin typeface="仿宋" panose="02010609060101010101" pitchFamily="49" charset="-122"/>
                <a:ea typeface="仿宋" panose="02010609060101010101" pitchFamily="49" charset="-122"/>
              </a:rPr>
              <a:t>会被分发到不同的服务器上实现分布式存储</a:t>
            </a:r>
          </a:p>
          <a:p>
            <a:pPr>
              <a:lnSpc>
                <a:spcPct val="80000"/>
              </a:lnSpc>
            </a:pPr>
            <a:r>
              <a:rPr lang="en-US" altLang="zh-CN" sz="1800" dirty="0" smtClean="0">
                <a:latin typeface="仿宋" panose="02010609060101010101" pitchFamily="49" charset="-122"/>
                <a:ea typeface="仿宋" panose="02010609060101010101" pitchFamily="49" charset="-122"/>
              </a:rPr>
              <a:t>HBase</a:t>
            </a:r>
            <a:r>
              <a:rPr lang="zh-CN" altLang="en-US" sz="1800" dirty="0" smtClean="0">
                <a:latin typeface="仿宋" panose="02010609060101010101" pitchFamily="49" charset="-122"/>
                <a:ea typeface="仿宋" panose="02010609060101010101" pitchFamily="49" charset="-122"/>
              </a:rPr>
              <a:t>的系统架构包括客户端、</a:t>
            </a:r>
            <a:r>
              <a:rPr lang="en-US" altLang="zh-CN" sz="1800" dirty="0" smtClean="0">
                <a:latin typeface="仿宋" panose="02010609060101010101" pitchFamily="49" charset="-122"/>
                <a:ea typeface="仿宋" panose="02010609060101010101" pitchFamily="49" charset="-122"/>
              </a:rPr>
              <a:t>Zookeeper</a:t>
            </a:r>
            <a:r>
              <a:rPr lang="zh-CN" altLang="en-US" sz="1800" dirty="0" smtClean="0">
                <a:latin typeface="仿宋" panose="02010609060101010101" pitchFamily="49" charset="-122"/>
                <a:ea typeface="仿宋" panose="02010609060101010101" pitchFamily="49" charset="-122"/>
              </a:rPr>
              <a:t>服务器、</a:t>
            </a:r>
            <a:r>
              <a:rPr lang="en-US" altLang="zh-CN" sz="1800" dirty="0" smtClean="0">
                <a:latin typeface="仿宋" panose="02010609060101010101" pitchFamily="49" charset="-122"/>
                <a:ea typeface="仿宋" panose="02010609060101010101" pitchFamily="49" charset="-122"/>
              </a:rPr>
              <a:t>Master</a:t>
            </a:r>
            <a:r>
              <a:rPr lang="zh-CN" altLang="en-US" sz="1800" dirty="0" smtClean="0">
                <a:latin typeface="仿宋" panose="02010609060101010101" pitchFamily="49" charset="-122"/>
                <a:ea typeface="仿宋" panose="02010609060101010101" pitchFamily="49" charset="-122"/>
              </a:rPr>
              <a:t>主服务器、</a:t>
            </a:r>
            <a:r>
              <a:rPr lang="en-US" altLang="zh-CN" sz="1800" dirty="0" smtClean="0">
                <a:latin typeface="仿宋" panose="02010609060101010101" pitchFamily="49" charset="-122"/>
                <a:ea typeface="仿宋" panose="02010609060101010101" pitchFamily="49" charset="-122"/>
              </a:rPr>
              <a:t>Region</a:t>
            </a:r>
            <a:r>
              <a:rPr lang="zh-CN" altLang="en-US" sz="1800" dirty="0" smtClean="0">
                <a:latin typeface="仿宋" panose="02010609060101010101" pitchFamily="49" charset="-122"/>
                <a:ea typeface="仿宋" panose="02010609060101010101" pitchFamily="49" charset="-122"/>
              </a:rPr>
              <a:t>服务器。客户端包含访问</a:t>
            </a:r>
            <a:r>
              <a:rPr lang="en-US" altLang="zh-CN" sz="1800" dirty="0" smtClean="0">
                <a:latin typeface="仿宋" panose="02010609060101010101" pitchFamily="49" charset="-122"/>
                <a:ea typeface="仿宋" panose="02010609060101010101" pitchFamily="49" charset="-122"/>
              </a:rPr>
              <a:t>HBase</a:t>
            </a:r>
            <a:r>
              <a:rPr lang="zh-CN" altLang="en-US" sz="1800" dirty="0" smtClean="0">
                <a:latin typeface="仿宋" panose="02010609060101010101" pitchFamily="49" charset="-122"/>
                <a:ea typeface="仿宋" panose="02010609060101010101" pitchFamily="49" charset="-122"/>
              </a:rPr>
              <a:t>的接口；</a:t>
            </a:r>
            <a:r>
              <a:rPr lang="en-US" altLang="zh-CN" sz="1800" dirty="0" smtClean="0">
                <a:latin typeface="仿宋" panose="02010609060101010101" pitchFamily="49" charset="-122"/>
                <a:ea typeface="仿宋" panose="02010609060101010101" pitchFamily="49" charset="-122"/>
              </a:rPr>
              <a:t>Zookeeper</a:t>
            </a:r>
            <a:r>
              <a:rPr lang="zh-CN" altLang="en-US" sz="1800" dirty="0" smtClean="0">
                <a:latin typeface="仿宋" panose="02010609060101010101" pitchFamily="49" charset="-122"/>
                <a:ea typeface="仿宋" panose="02010609060101010101" pitchFamily="49" charset="-122"/>
              </a:rPr>
              <a:t>服务器负责提供稳定可靠的协同服务；</a:t>
            </a:r>
            <a:r>
              <a:rPr lang="en-US" altLang="zh-CN" sz="1800" dirty="0" smtClean="0">
                <a:latin typeface="仿宋" panose="02010609060101010101" pitchFamily="49" charset="-122"/>
                <a:ea typeface="仿宋" panose="02010609060101010101" pitchFamily="49" charset="-122"/>
              </a:rPr>
              <a:t>Master</a:t>
            </a:r>
            <a:r>
              <a:rPr lang="zh-CN" altLang="en-US" sz="1800" dirty="0" smtClean="0">
                <a:latin typeface="仿宋" panose="02010609060101010101" pitchFamily="49" charset="-122"/>
                <a:ea typeface="仿宋" panose="02010609060101010101" pitchFamily="49" charset="-122"/>
              </a:rPr>
              <a:t>主服务器主要负责表和</a:t>
            </a:r>
            <a:r>
              <a:rPr lang="en-US" altLang="zh-CN" sz="1800" dirty="0" smtClean="0">
                <a:latin typeface="仿宋" panose="02010609060101010101" pitchFamily="49" charset="-122"/>
                <a:ea typeface="仿宋" panose="02010609060101010101" pitchFamily="49" charset="-122"/>
              </a:rPr>
              <a:t>Region</a:t>
            </a:r>
            <a:r>
              <a:rPr lang="zh-CN" altLang="en-US" sz="1800" dirty="0" smtClean="0">
                <a:latin typeface="仿宋" panose="02010609060101010101" pitchFamily="49" charset="-122"/>
                <a:ea typeface="仿宋" panose="02010609060101010101" pitchFamily="49" charset="-122"/>
              </a:rPr>
              <a:t>的管理工作；</a:t>
            </a:r>
            <a:r>
              <a:rPr lang="en-US" altLang="zh-CN" sz="1800" dirty="0" smtClean="0">
                <a:latin typeface="仿宋" panose="02010609060101010101" pitchFamily="49" charset="-122"/>
                <a:ea typeface="仿宋" panose="02010609060101010101" pitchFamily="49" charset="-122"/>
              </a:rPr>
              <a:t>Region</a:t>
            </a:r>
            <a:r>
              <a:rPr lang="zh-CN" altLang="en-US" sz="1800" dirty="0" smtClean="0">
                <a:latin typeface="仿宋" panose="02010609060101010101" pitchFamily="49" charset="-122"/>
                <a:ea typeface="仿宋" panose="02010609060101010101" pitchFamily="49" charset="-122"/>
              </a:rPr>
              <a:t>服务器负责维护分配给自己的</a:t>
            </a:r>
            <a:r>
              <a:rPr lang="en-US" altLang="zh-CN" sz="1800" dirty="0" smtClean="0">
                <a:latin typeface="仿宋" panose="02010609060101010101" pitchFamily="49" charset="-122"/>
                <a:ea typeface="仿宋" panose="02010609060101010101" pitchFamily="49" charset="-122"/>
              </a:rPr>
              <a:t>Region</a:t>
            </a:r>
            <a:r>
              <a:rPr lang="zh-CN" altLang="en-US" sz="1800" dirty="0" smtClean="0">
                <a:latin typeface="仿宋" panose="02010609060101010101" pitchFamily="49" charset="-122"/>
                <a:ea typeface="仿宋" panose="02010609060101010101" pitchFamily="49" charset="-122"/>
              </a:rPr>
              <a:t>，并响应用户的读写请求</a:t>
            </a:r>
          </a:p>
          <a:p>
            <a:pPr>
              <a:lnSpc>
                <a:spcPct val="80000"/>
              </a:lnSpc>
            </a:pPr>
            <a:r>
              <a:rPr lang="zh-CN" altLang="en-US" sz="1800" dirty="0" smtClean="0">
                <a:latin typeface="仿宋" panose="02010609060101010101" pitchFamily="49" charset="-122"/>
                <a:ea typeface="仿宋" panose="02010609060101010101" pitchFamily="49" charset="-122"/>
              </a:rPr>
              <a:t>本章最后详细介绍了</a:t>
            </a:r>
            <a:r>
              <a:rPr lang="en-US" altLang="zh-CN" sz="1800" dirty="0" smtClean="0">
                <a:latin typeface="仿宋" panose="02010609060101010101" pitchFamily="49" charset="-122"/>
                <a:ea typeface="仿宋" panose="02010609060101010101" pitchFamily="49" charset="-122"/>
              </a:rPr>
              <a:t>HBase</a:t>
            </a:r>
            <a:r>
              <a:rPr lang="zh-CN" altLang="en-US" sz="1800" dirty="0" smtClean="0">
                <a:latin typeface="仿宋" panose="02010609060101010101" pitchFamily="49" charset="-122"/>
                <a:ea typeface="仿宋" panose="02010609060101010101" pitchFamily="49" charset="-122"/>
              </a:rPr>
              <a:t>运行机制和编程实践的知识</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dirty="0" smtClean="0"/>
              <a:t>4.1.3	HBase</a:t>
            </a:r>
            <a:r>
              <a:rPr lang="zh-CN" altLang="en-US" dirty="0" smtClean="0"/>
              <a:t>与传统关系数据库的对比分析</a:t>
            </a:r>
          </a:p>
        </p:txBody>
      </p:sp>
      <p:sp>
        <p:nvSpPr>
          <p:cNvPr id="11267" name="Rectangle 4"/>
          <p:cNvSpPr>
            <a:spLocks noGrp="1" noChangeArrowheads="1"/>
          </p:cNvSpPr>
          <p:nvPr>
            <p:ph type="body" idx="1"/>
          </p:nvPr>
        </p:nvSpPr>
        <p:spPr>
          <a:xfrm>
            <a:off x="152400" y="1219200"/>
            <a:ext cx="8915400" cy="5257800"/>
          </a:xfrm>
        </p:spPr>
        <p:style>
          <a:lnRef idx="2">
            <a:schemeClr val="dk1"/>
          </a:lnRef>
          <a:fillRef idx="1">
            <a:schemeClr val="lt1"/>
          </a:fillRef>
          <a:effectRef idx="0">
            <a:schemeClr val="dk1"/>
          </a:effectRef>
          <a:fontRef idx="minor">
            <a:schemeClr val="dk1"/>
          </a:fontRef>
        </p:style>
        <p:txBody>
          <a:bodyPr/>
          <a:lstStyle/>
          <a:p>
            <a:pPr marL="0" indent="0">
              <a:lnSpc>
                <a:spcPct val="150000"/>
              </a:lnSpc>
              <a:buNone/>
            </a:pPr>
            <a:r>
              <a:rPr lang="zh-CN" altLang="en-US" sz="2000" dirty="0" smtClean="0">
                <a:latin typeface="楷体" panose="02010609060101010101" pitchFamily="49" charset="-122"/>
                <a:ea typeface="楷体" panose="02010609060101010101" pitchFamily="49" charset="-122"/>
              </a:rPr>
              <a:t>（</a:t>
            </a:r>
            <a:r>
              <a:rPr lang="en-US" altLang="zh-CN" sz="2000" dirty="0" smtClean="0">
                <a:latin typeface="楷体" panose="02010609060101010101" pitchFamily="49" charset="-122"/>
                <a:ea typeface="楷体" panose="02010609060101010101" pitchFamily="49" charset="-122"/>
              </a:rPr>
              <a:t>4</a:t>
            </a:r>
            <a:r>
              <a:rPr lang="zh-CN" altLang="en-US" sz="2000" dirty="0" smtClean="0">
                <a:latin typeface="楷体" panose="02010609060101010101" pitchFamily="49" charset="-122"/>
                <a:ea typeface="楷体" panose="02010609060101010101" pitchFamily="49" charset="-122"/>
              </a:rPr>
              <a:t>）数据索引：关系数据库通常可以针对不同列构建复杂的多个索引，以提高数据访问性能。</a:t>
            </a:r>
            <a:r>
              <a:rPr lang="en-US" altLang="zh-CN" sz="2000" dirty="0" smtClean="0">
                <a:latin typeface="楷体" panose="02010609060101010101" pitchFamily="49" charset="-122"/>
                <a:ea typeface="楷体" panose="02010609060101010101" pitchFamily="49" charset="-122"/>
              </a:rPr>
              <a:t>HBase</a:t>
            </a:r>
            <a:r>
              <a:rPr lang="zh-CN" altLang="en-US" sz="2000" dirty="0" smtClean="0">
                <a:latin typeface="楷体" panose="02010609060101010101" pitchFamily="49" charset="-122"/>
                <a:ea typeface="楷体" panose="02010609060101010101" pitchFamily="49" charset="-122"/>
              </a:rPr>
              <a:t>只有一个索引</a:t>
            </a:r>
            <a:r>
              <a:rPr lang="en-US" altLang="zh-CN" sz="2000" dirty="0" smtClean="0">
                <a:latin typeface="楷体" panose="02010609060101010101" pitchFamily="49" charset="-122"/>
                <a:ea typeface="楷体" panose="02010609060101010101" pitchFamily="49" charset="-122"/>
              </a:rPr>
              <a:t>——</a:t>
            </a:r>
            <a:r>
              <a:rPr lang="zh-CN" altLang="en-US" sz="2000" dirty="0" smtClean="0">
                <a:latin typeface="楷体" panose="02010609060101010101" pitchFamily="49" charset="-122"/>
                <a:ea typeface="楷体" panose="02010609060101010101" pitchFamily="49" charset="-122"/>
              </a:rPr>
              <a:t>行键，通过巧妙的设计，</a:t>
            </a:r>
            <a:r>
              <a:rPr lang="en-US" altLang="zh-CN" sz="2000" dirty="0" smtClean="0">
                <a:latin typeface="楷体" panose="02010609060101010101" pitchFamily="49" charset="-122"/>
                <a:ea typeface="楷体" panose="02010609060101010101" pitchFamily="49" charset="-122"/>
              </a:rPr>
              <a:t>HBase</a:t>
            </a:r>
            <a:r>
              <a:rPr lang="zh-CN" altLang="en-US" sz="2000" dirty="0" smtClean="0">
                <a:latin typeface="楷体" panose="02010609060101010101" pitchFamily="49" charset="-122"/>
                <a:ea typeface="楷体" panose="02010609060101010101" pitchFamily="49" charset="-122"/>
              </a:rPr>
              <a:t>中的所有访问方法，或者通过行键访问，或者通过行键扫描，从而使得整个系统不会慢下来</a:t>
            </a:r>
            <a:r>
              <a:rPr lang="zh-CN" altLang="en-US" sz="2000" dirty="0">
                <a:latin typeface="楷体" panose="02010609060101010101" pitchFamily="49" charset="-122"/>
                <a:ea typeface="楷体" panose="02010609060101010101" pitchFamily="49" charset="-122"/>
              </a:rPr>
              <a:t>。</a:t>
            </a:r>
            <a:endParaRPr lang="zh-CN" altLang="en-US" sz="2000" dirty="0" smtClean="0">
              <a:latin typeface="楷体" panose="02010609060101010101" pitchFamily="49" charset="-122"/>
              <a:ea typeface="楷体" panose="02010609060101010101" pitchFamily="49" charset="-122"/>
            </a:endParaRPr>
          </a:p>
          <a:p>
            <a:pPr marL="0" indent="0">
              <a:lnSpc>
                <a:spcPct val="150000"/>
              </a:lnSpc>
              <a:buNone/>
            </a:pPr>
            <a:r>
              <a:rPr lang="zh-CN" altLang="en-US" sz="2000" dirty="0" smtClean="0">
                <a:latin typeface="楷体" panose="02010609060101010101" pitchFamily="49" charset="-122"/>
                <a:ea typeface="楷体" panose="02010609060101010101" pitchFamily="49" charset="-122"/>
              </a:rPr>
              <a:t>（</a:t>
            </a:r>
            <a:r>
              <a:rPr lang="en-US" altLang="zh-CN" sz="2000" dirty="0" smtClean="0">
                <a:latin typeface="楷体" panose="02010609060101010101" pitchFamily="49" charset="-122"/>
                <a:ea typeface="楷体" panose="02010609060101010101" pitchFamily="49" charset="-122"/>
              </a:rPr>
              <a:t>5</a:t>
            </a:r>
            <a:r>
              <a:rPr lang="zh-CN" altLang="en-US" sz="2000" dirty="0" smtClean="0">
                <a:latin typeface="楷体" panose="02010609060101010101" pitchFamily="49" charset="-122"/>
                <a:ea typeface="楷体" panose="02010609060101010101" pitchFamily="49" charset="-122"/>
              </a:rPr>
              <a:t>）数据维护：在关系数据库中，更新操作会用最新的当前值去替换记录中原来的旧值，旧值被覆盖后就不会存在。而在</a:t>
            </a:r>
            <a:r>
              <a:rPr lang="en-US" altLang="zh-CN" sz="2000" dirty="0" smtClean="0">
                <a:latin typeface="楷体" panose="02010609060101010101" pitchFamily="49" charset="-122"/>
                <a:ea typeface="楷体" panose="02010609060101010101" pitchFamily="49" charset="-122"/>
              </a:rPr>
              <a:t>HBase</a:t>
            </a:r>
            <a:r>
              <a:rPr lang="zh-CN" altLang="en-US" sz="2000" dirty="0" smtClean="0">
                <a:latin typeface="楷体" panose="02010609060101010101" pitchFamily="49" charset="-122"/>
                <a:ea typeface="楷体" panose="02010609060101010101" pitchFamily="49" charset="-122"/>
              </a:rPr>
              <a:t>中执行更新操作时，并不会删除数据旧的版本，而是生成一个新的版本，旧有的版本仍然保留。</a:t>
            </a:r>
          </a:p>
          <a:p>
            <a:pPr marL="0" indent="0">
              <a:lnSpc>
                <a:spcPct val="150000"/>
              </a:lnSpc>
              <a:buNone/>
            </a:pPr>
            <a:r>
              <a:rPr lang="zh-CN" altLang="en-US" sz="2000" dirty="0" smtClean="0">
                <a:latin typeface="楷体" panose="02010609060101010101" pitchFamily="49" charset="-122"/>
                <a:ea typeface="楷体" panose="02010609060101010101" pitchFamily="49" charset="-122"/>
              </a:rPr>
              <a:t>（</a:t>
            </a:r>
            <a:r>
              <a:rPr lang="en-US" altLang="zh-CN" sz="2000" dirty="0" smtClean="0">
                <a:latin typeface="楷体" panose="02010609060101010101" pitchFamily="49" charset="-122"/>
                <a:ea typeface="楷体" panose="02010609060101010101" pitchFamily="49" charset="-122"/>
              </a:rPr>
              <a:t>6</a:t>
            </a:r>
            <a:r>
              <a:rPr lang="zh-CN" altLang="en-US" sz="2000" dirty="0" smtClean="0">
                <a:latin typeface="楷体" panose="02010609060101010101" pitchFamily="49" charset="-122"/>
                <a:ea typeface="楷体" panose="02010609060101010101" pitchFamily="49" charset="-122"/>
              </a:rPr>
              <a:t>）可伸缩性：关系数据库很难实现横向扩展，纵向扩展的空间也比较有限。相反，</a:t>
            </a:r>
            <a:r>
              <a:rPr lang="en-US" altLang="zh-CN" sz="2000" dirty="0" smtClean="0">
                <a:latin typeface="楷体" panose="02010609060101010101" pitchFamily="49" charset="-122"/>
                <a:ea typeface="楷体" panose="02010609060101010101" pitchFamily="49" charset="-122"/>
              </a:rPr>
              <a:t>HBase</a:t>
            </a:r>
            <a:r>
              <a:rPr lang="zh-CN" altLang="en-US" sz="2000" dirty="0" smtClean="0">
                <a:latin typeface="楷体" panose="02010609060101010101" pitchFamily="49" charset="-122"/>
                <a:ea typeface="楷体" panose="02010609060101010101" pitchFamily="49" charset="-122"/>
              </a:rPr>
              <a:t>和</a:t>
            </a:r>
            <a:r>
              <a:rPr lang="en-US" altLang="zh-CN" sz="2000" dirty="0" smtClean="0">
                <a:latin typeface="楷体" panose="02010609060101010101" pitchFamily="49" charset="-122"/>
                <a:ea typeface="楷体" panose="02010609060101010101" pitchFamily="49" charset="-122"/>
              </a:rPr>
              <a:t>BigTable</a:t>
            </a:r>
            <a:r>
              <a:rPr lang="zh-CN" altLang="en-US" sz="2000" dirty="0" smtClean="0">
                <a:latin typeface="楷体" panose="02010609060101010101" pitchFamily="49" charset="-122"/>
                <a:ea typeface="楷体" panose="02010609060101010101" pitchFamily="49" charset="-122"/>
              </a:rPr>
              <a:t>这些分布式数据库就是为了实现灵活的水平扩展而开发的，能够轻易地通过在集群中增加或者减少硬件数量来实现性能的伸缩。</a:t>
            </a:r>
          </a:p>
          <a:p>
            <a:pPr>
              <a:lnSpc>
                <a:spcPts val="2200"/>
              </a:lnSpc>
            </a:pPr>
            <a:endParaRPr lang="zh-CN" altLang="en-US" sz="2000" dirty="0" smtClean="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zh-CN" dirty="0" smtClean="0"/>
              <a:t>4.2	HBase</a:t>
            </a:r>
            <a:r>
              <a:rPr lang="zh-CN" altLang="en-US" dirty="0" smtClean="0"/>
              <a:t>访问接口</a:t>
            </a:r>
          </a:p>
        </p:txBody>
      </p:sp>
      <p:sp>
        <p:nvSpPr>
          <p:cNvPr id="12291" name="Rectangle 4"/>
          <p:cNvSpPr>
            <a:spLocks noChangeArrowheads="1"/>
          </p:cNvSpPr>
          <p:nvPr/>
        </p:nvSpPr>
        <p:spPr bwMode="auto">
          <a:xfrm>
            <a:off x="3203575" y="1279525"/>
            <a:ext cx="2533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spcBef>
                <a:spcPct val="0"/>
              </a:spcBef>
              <a:buFontTx/>
              <a:buNone/>
            </a:pPr>
            <a:r>
              <a:rPr lang="zh-CN" altLang="en-US" sz="2000" dirty="0">
                <a:latin typeface="Times New Roman" pitchFamily="18" charset="0"/>
                <a:cs typeface="Times New Roman" pitchFamily="18" charset="0"/>
              </a:rPr>
              <a:t>表</a:t>
            </a:r>
            <a:r>
              <a:rPr lang="en-US" altLang="zh-CN" sz="2000" dirty="0">
                <a:latin typeface="Times New Roman" pitchFamily="18" charset="0"/>
                <a:cs typeface="Times New Roman" pitchFamily="18" charset="0"/>
              </a:rPr>
              <a:t>4-2 HBase</a:t>
            </a:r>
            <a:r>
              <a:rPr lang="zh-CN" altLang="en-US" sz="2000" dirty="0">
                <a:latin typeface="Times New Roman" pitchFamily="18" charset="0"/>
                <a:cs typeface="Times New Roman" pitchFamily="18" charset="0"/>
              </a:rPr>
              <a:t>访问接口</a:t>
            </a:r>
            <a:endParaRPr lang="zh-CN" altLang="en-US" sz="2000" dirty="0"/>
          </a:p>
        </p:txBody>
      </p:sp>
      <p:graphicFrame>
        <p:nvGraphicFramePr>
          <p:cNvPr id="16530" name="Group 146"/>
          <p:cNvGraphicFramePr>
            <a:graphicFrameLocks noGrp="1"/>
          </p:cNvGraphicFramePr>
          <p:nvPr>
            <p:extLst>
              <p:ext uri="{D42A27DB-BD31-4B8C-83A1-F6EECF244321}">
                <p14:modId xmlns:p14="http://schemas.microsoft.com/office/powerpoint/2010/main" val="4253945566"/>
              </p:ext>
            </p:extLst>
          </p:nvPr>
        </p:nvGraphicFramePr>
        <p:xfrm>
          <a:off x="228601" y="1890713"/>
          <a:ext cx="8686800" cy="4237355"/>
        </p:xfrm>
        <a:graphic>
          <a:graphicData uri="http://schemas.openxmlformats.org/drawingml/2006/table">
            <a:tbl>
              <a:tblPr/>
              <a:tblGrid>
                <a:gridCol w="1981199"/>
                <a:gridCol w="3505200"/>
                <a:gridCol w="3200401"/>
              </a:tblGrid>
              <a:tr h="3968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楷体" panose="02010609060101010101" pitchFamily="49" charset="-122"/>
                          <a:ea typeface="楷体" panose="02010609060101010101" pitchFamily="49" charset="-122"/>
                          <a:cs typeface="Times New Roman" pitchFamily="18" charset="0"/>
                        </a:rPr>
                        <a:t>类型</a:t>
                      </a:r>
                      <a:endParaRPr kumimoji="0" lang="zh-CN" altLang="en-US" sz="2000" b="0" i="0" u="none" strike="noStrike" cap="none" normalizeH="0" baseline="0" dirty="0">
                        <a:ln>
                          <a:noFill/>
                        </a:ln>
                        <a:solidFill>
                          <a:schemeClr val="tx1"/>
                        </a:solidFill>
                        <a:effectLst/>
                        <a:latin typeface="楷体" panose="02010609060101010101" pitchFamily="49" charset="-122"/>
                        <a:ea typeface="楷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楷体" panose="02010609060101010101" pitchFamily="49" charset="-122"/>
                          <a:ea typeface="楷体" panose="02010609060101010101" pitchFamily="49" charset="-122"/>
                          <a:cs typeface="Times New Roman" pitchFamily="18" charset="0"/>
                        </a:rPr>
                        <a:t>特点</a:t>
                      </a:r>
                      <a:endParaRPr kumimoji="0" lang="zh-CN" altLang="en-US" sz="2000" b="0" i="0" u="none" strike="noStrike" cap="none" normalizeH="0" baseline="0">
                        <a:ln>
                          <a:noFill/>
                        </a:ln>
                        <a:solidFill>
                          <a:schemeClr val="tx1"/>
                        </a:solidFill>
                        <a:effectLst/>
                        <a:latin typeface="楷体" panose="02010609060101010101" pitchFamily="49" charset="-122"/>
                        <a:ea typeface="楷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楷体" panose="02010609060101010101" pitchFamily="49" charset="-122"/>
                          <a:ea typeface="楷体" panose="02010609060101010101" pitchFamily="49" charset="-122"/>
                          <a:cs typeface="Times New Roman" pitchFamily="18" charset="0"/>
                        </a:rPr>
                        <a:t>场合</a:t>
                      </a:r>
                      <a:endParaRPr kumimoji="0" lang="zh-CN" altLang="en-US" sz="2000" b="0" i="0" u="none" strike="noStrike" cap="none" normalizeH="0" baseline="0">
                        <a:ln>
                          <a:noFill/>
                        </a:ln>
                        <a:solidFill>
                          <a:schemeClr val="tx1"/>
                        </a:solidFill>
                        <a:effectLst/>
                        <a:latin typeface="楷体" panose="02010609060101010101" pitchFamily="49" charset="-122"/>
                        <a:ea typeface="楷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FF0000"/>
                          </a:solidFill>
                          <a:effectLst/>
                          <a:latin typeface="楷体" panose="02010609060101010101" pitchFamily="49" charset="-122"/>
                          <a:ea typeface="楷体" panose="02010609060101010101" pitchFamily="49" charset="-122"/>
                          <a:cs typeface="Times New Roman" pitchFamily="18" charset="0"/>
                        </a:rPr>
                        <a:t>Native Java API</a:t>
                      </a:r>
                      <a:endParaRPr kumimoji="0" lang="en-US" altLang="zh-CN" sz="1800" b="0" i="0" u="none" strike="noStrike" cap="none" normalizeH="0" baseline="0" dirty="0">
                        <a:ln>
                          <a:noFill/>
                        </a:ln>
                        <a:solidFill>
                          <a:srgbClr val="FF0000"/>
                        </a:solidFill>
                        <a:effectLst/>
                        <a:latin typeface="楷体" panose="02010609060101010101" pitchFamily="49" charset="-122"/>
                        <a:ea typeface="楷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a:ln>
                            <a:noFill/>
                          </a:ln>
                          <a:solidFill>
                            <a:srgbClr val="FF0000"/>
                          </a:solidFill>
                          <a:effectLst/>
                          <a:latin typeface="楷体" panose="02010609060101010101" pitchFamily="49" charset="-122"/>
                          <a:ea typeface="楷体" panose="02010609060101010101" pitchFamily="49" charset="-122"/>
                          <a:cs typeface="Times New Roman" pitchFamily="18" charset="0"/>
                        </a:rPr>
                        <a:t>最常规和高效的访问方式</a:t>
                      </a:r>
                      <a:endParaRPr kumimoji="0" lang="zh-CN" altLang="en-US" sz="1800" b="0" i="0" u="none" strike="noStrike" cap="none" normalizeH="0" baseline="0" dirty="0">
                        <a:ln>
                          <a:noFill/>
                        </a:ln>
                        <a:solidFill>
                          <a:srgbClr val="FF0000"/>
                        </a:solidFill>
                        <a:effectLst/>
                        <a:latin typeface="楷体" panose="02010609060101010101" pitchFamily="49" charset="-122"/>
                        <a:ea typeface="楷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a:ln>
                            <a:noFill/>
                          </a:ln>
                          <a:solidFill>
                            <a:srgbClr val="FF0000"/>
                          </a:solidFill>
                          <a:effectLst/>
                          <a:latin typeface="楷体" panose="02010609060101010101" pitchFamily="49" charset="-122"/>
                          <a:ea typeface="楷体" panose="02010609060101010101" pitchFamily="49" charset="-122"/>
                          <a:cs typeface="Times New Roman" pitchFamily="18" charset="0"/>
                        </a:rPr>
                        <a:t>适合</a:t>
                      </a:r>
                      <a:r>
                        <a:rPr kumimoji="0" lang="en-US" altLang="zh-CN" sz="1800" b="0" i="0" u="none" strike="noStrike" cap="none" normalizeH="0" baseline="0" dirty="0">
                          <a:ln>
                            <a:noFill/>
                          </a:ln>
                          <a:solidFill>
                            <a:srgbClr val="FF0000"/>
                          </a:solidFill>
                          <a:effectLst/>
                          <a:latin typeface="楷体" panose="02010609060101010101" pitchFamily="49" charset="-122"/>
                          <a:ea typeface="楷体" panose="02010609060101010101" pitchFamily="49" charset="-122"/>
                          <a:cs typeface="Times New Roman" pitchFamily="18" charset="0"/>
                        </a:rPr>
                        <a:t>Hadoop MapReduce</a:t>
                      </a:r>
                      <a:r>
                        <a:rPr kumimoji="0" lang="zh-CN" altLang="en-US" sz="1800" b="0" i="0" u="none" strike="noStrike" cap="none" normalizeH="0" baseline="0" dirty="0">
                          <a:ln>
                            <a:noFill/>
                          </a:ln>
                          <a:solidFill>
                            <a:srgbClr val="FF0000"/>
                          </a:solidFill>
                          <a:effectLst/>
                          <a:latin typeface="楷体" panose="02010609060101010101" pitchFamily="49" charset="-122"/>
                          <a:ea typeface="楷体" panose="02010609060101010101" pitchFamily="49" charset="-122"/>
                          <a:cs typeface="Times New Roman" pitchFamily="18" charset="0"/>
                        </a:rPr>
                        <a:t>作业并行批处理</a:t>
                      </a:r>
                      <a:r>
                        <a:rPr kumimoji="0" lang="en-US" altLang="zh-CN" sz="1800" b="0" i="0" u="none" strike="noStrike" cap="none" normalizeH="0" baseline="0" dirty="0">
                          <a:ln>
                            <a:noFill/>
                          </a:ln>
                          <a:solidFill>
                            <a:srgbClr val="FF0000"/>
                          </a:solidFill>
                          <a:effectLst/>
                          <a:latin typeface="楷体" panose="02010609060101010101" pitchFamily="49" charset="-122"/>
                          <a:ea typeface="楷体" panose="02010609060101010101" pitchFamily="49" charset="-122"/>
                          <a:cs typeface="Times New Roman" pitchFamily="18" charset="0"/>
                        </a:rPr>
                        <a:t>HBase</a:t>
                      </a:r>
                      <a:r>
                        <a:rPr kumimoji="0" lang="zh-CN" altLang="en-US" sz="1800" b="0" i="0" u="none" strike="noStrike" cap="none" normalizeH="0" baseline="0" dirty="0">
                          <a:ln>
                            <a:noFill/>
                          </a:ln>
                          <a:solidFill>
                            <a:srgbClr val="FF0000"/>
                          </a:solidFill>
                          <a:effectLst/>
                          <a:latin typeface="楷体" panose="02010609060101010101" pitchFamily="49" charset="-122"/>
                          <a:ea typeface="楷体" panose="02010609060101010101" pitchFamily="49" charset="-122"/>
                          <a:cs typeface="Times New Roman" pitchFamily="18" charset="0"/>
                        </a:rPr>
                        <a:t>表数据</a:t>
                      </a:r>
                      <a:endParaRPr kumimoji="0" lang="zh-CN" altLang="en-US" sz="1800" b="0" i="0" u="none" strike="noStrike" cap="none" normalizeH="0" baseline="0" dirty="0">
                        <a:ln>
                          <a:noFill/>
                        </a:ln>
                        <a:solidFill>
                          <a:srgbClr val="FF0000"/>
                        </a:solidFill>
                        <a:effectLst/>
                        <a:latin typeface="楷体" panose="02010609060101010101" pitchFamily="49" charset="-122"/>
                        <a:ea typeface="楷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FF0000"/>
                          </a:solidFill>
                          <a:effectLst/>
                          <a:latin typeface="楷体" panose="02010609060101010101" pitchFamily="49" charset="-122"/>
                          <a:ea typeface="楷体" panose="02010609060101010101" pitchFamily="49" charset="-122"/>
                          <a:cs typeface="Times New Roman" pitchFamily="18" charset="0"/>
                        </a:rPr>
                        <a:t>HBase Shell</a:t>
                      </a:r>
                      <a:endParaRPr kumimoji="0" lang="en-US" altLang="zh-CN" sz="1800" b="0" i="0" u="none" strike="noStrike" cap="none" normalizeH="0" baseline="0" dirty="0">
                        <a:ln>
                          <a:noFill/>
                        </a:ln>
                        <a:solidFill>
                          <a:srgbClr val="FF0000"/>
                        </a:solidFill>
                        <a:effectLst/>
                        <a:latin typeface="楷体" panose="02010609060101010101" pitchFamily="49" charset="-122"/>
                        <a:ea typeface="楷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FF0000"/>
                          </a:solidFill>
                          <a:effectLst/>
                          <a:latin typeface="楷体" panose="02010609060101010101" pitchFamily="49" charset="-122"/>
                          <a:ea typeface="楷体" panose="02010609060101010101" pitchFamily="49" charset="-122"/>
                          <a:cs typeface="Times New Roman" pitchFamily="18" charset="0"/>
                        </a:rPr>
                        <a:t>HBase</a:t>
                      </a:r>
                      <a:r>
                        <a:rPr kumimoji="0" lang="zh-CN" altLang="en-US" sz="1800" b="0" i="0" u="none" strike="noStrike" cap="none" normalizeH="0" baseline="0" dirty="0">
                          <a:ln>
                            <a:noFill/>
                          </a:ln>
                          <a:solidFill>
                            <a:srgbClr val="FF0000"/>
                          </a:solidFill>
                          <a:effectLst/>
                          <a:latin typeface="楷体" panose="02010609060101010101" pitchFamily="49" charset="-122"/>
                          <a:ea typeface="楷体" panose="02010609060101010101" pitchFamily="49" charset="-122"/>
                          <a:cs typeface="Times New Roman" pitchFamily="18" charset="0"/>
                        </a:rPr>
                        <a:t>的命令行工具，最简单的接口</a:t>
                      </a:r>
                      <a:endParaRPr kumimoji="0" lang="zh-CN" altLang="en-US" sz="1800" b="0" i="0" u="none" strike="noStrike" cap="none" normalizeH="0" baseline="0" dirty="0">
                        <a:ln>
                          <a:noFill/>
                        </a:ln>
                        <a:solidFill>
                          <a:srgbClr val="FF0000"/>
                        </a:solidFill>
                        <a:effectLst/>
                        <a:latin typeface="楷体" panose="02010609060101010101" pitchFamily="49" charset="-122"/>
                        <a:ea typeface="楷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a:ln>
                            <a:noFill/>
                          </a:ln>
                          <a:solidFill>
                            <a:srgbClr val="FF0000"/>
                          </a:solidFill>
                          <a:effectLst/>
                          <a:latin typeface="楷体" panose="02010609060101010101" pitchFamily="49" charset="-122"/>
                          <a:ea typeface="楷体" panose="02010609060101010101" pitchFamily="49" charset="-122"/>
                          <a:cs typeface="Times New Roman" pitchFamily="18" charset="0"/>
                        </a:rPr>
                        <a:t>适合</a:t>
                      </a:r>
                      <a:r>
                        <a:rPr kumimoji="0" lang="en-US" altLang="zh-CN" sz="1800" b="0" i="0" u="none" strike="noStrike" cap="none" normalizeH="0" baseline="0" dirty="0">
                          <a:ln>
                            <a:noFill/>
                          </a:ln>
                          <a:solidFill>
                            <a:srgbClr val="FF0000"/>
                          </a:solidFill>
                          <a:effectLst/>
                          <a:latin typeface="楷体" panose="02010609060101010101" pitchFamily="49" charset="-122"/>
                          <a:ea typeface="楷体" panose="02010609060101010101" pitchFamily="49" charset="-122"/>
                          <a:cs typeface="Times New Roman" pitchFamily="18" charset="0"/>
                        </a:rPr>
                        <a:t>HBase</a:t>
                      </a:r>
                      <a:r>
                        <a:rPr kumimoji="0" lang="zh-CN" altLang="en-US" sz="1800" b="0" i="0" u="none" strike="noStrike" cap="none" normalizeH="0" baseline="0" dirty="0">
                          <a:ln>
                            <a:noFill/>
                          </a:ln>
                          <a:solidFill>
                            <a:srgbClr val="FF0000"/>
                          </a:solidFill>
                          <a:effectLst/>
                          <a:latin typeface="楷体" panose="02010609060101010101" pitchFamily="49" charset="-122"/>
                          <a:ea typeface="楷体" panose="02010609060101010101" pitchFamily="49" charset="-122"/>
                          <a:cs typeface="Times New Roman" pitchFamily="18" charset="0"/>
                        </a:rPr>
                        <a:t>管理使用</a:t>
                      </a:r>
                      <a:endParaRPr kumimoji="0" lang="zh-CN" altLang="en-US" sz="1800" b="0" i="0" u="none" strike="noStrike" cap="none" normalizeH="0" baseline="0" dirty="0">
                        <a:ln>
                          <a:noFill/>
                        </a:ln>
                        <a:solidFill>
                          <a:srgbClr val="FF0000"/>
                        </a:solidFill>
                        <a:effectLst/>
                        <a:latin typeface="楷体" panose="02010609060101010101" pitchFamily="49" charset="-122"/>
                        <a:ea typeface="楷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楷体" panose="02010609060101010101" pitchFamily="49" charset="-122"/>
                          <a:ea typeface="楷体" panose="02010609060101010101" pitchFamily="49" charset="-122"/>
                          <a:cs typeface="Times New Roman" pitchFamily="18" charset="0"/>
                        </a:rPr>
                        <a:t>Thrift Gateway</a:t>
                      </a:r>
                      <a:endParaRPr kumimoji="0" lang="en-US" altLang="zh-CN" sz="1800" b="0" i="0" u="none" strike="noStrike" cap="none" normalizeH="0" baseline="0" dirty="0">
                        <a:ln>
                          <a:noFill/>
                        </a:ln>
                        <a:solidFill>
                          <a:schemeClr val="tx1"/>
                        </a:solidFill>
                        <a:effectLst/>
                        <a:latin typeface="楷体" panose="02010609060101010101" pitchFamily="49" charset="-122"/>
                        <a:ea typeface="楷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楷体" panose="02010609060101010101" pitchFamily="49" charset="-122"/>
                          <a:ea typeface="楷体" panose="02010609060101010101" pitchFamily="49" charset="-122"/>
                          <a:cs typeface="Times New Roman" pitchFamily="18" charset="0"/>
                        </a:rPr>
                        <a:t>利用</a:t>
                      </a:r>
                      <a:r>
                        <a:rPr kumimoji="0" lang="en-US" altLang="zh-CN" sz="1800" b="0" i="0" u="none" strike="noStrike" cap="none" normalizeH="0" baseline="0" dirty="0">
                          <a:ln>
                            <a:noFill/>
                          </a:ln>
                          <a:solidFill>
                            <a:schemeClr val="tx1"/>
                          </a:solidFill>
                          <a:effectLst/>
                          <a:latin typeface="楷体" panose="02010609060101010101" pitchFamily="49" charset="-122"/>
                          <a:ea typeface="楷体" panose="02010609060101010101" pitchFamily="49" charset="-122"/>
                          <a:cs typeface="Times New Roman" pitchFamily="18" charset="0"/>
                        </a:rPr>
                        <a:t>Thrift</a:t>
                      </a:r>
                      <a:r>
                        <a:rPr kumimoji="0" lang="zh-CN" altLang="en-US" sz="1800" b="0" i="0" u="none" strike="noStrike" cap="none" normalizeH="0" baseline="0">
                          <a:ln>
                            <a:noFill/>
                          </a:ln>
                          <a:solidFill>
                            <a:schemeClr val="tx1"/>
                          </a:solidFill>
                          <a:effectLst/>
                          <a:latin typeface="楷体" panose="02010609060101010101" pitchFamily="49" charset="-122"/>
                          <a:ea typeface="楷体" panose="02010609060101010101" pitchFamily="49" charset="-122"/>
                          <a:cs typeface="Times New Roman" pitchFamily="18" charset="0"/>
                        </a:rPr>
                        <a:t>序列化技术，支持</a:t>
                      </a:r>
                      <a:r>
                        <a:rPr kumimoji="0" lang="en-US" altLang="zh-CN" sz="1800" b="0" i="0" u="none" strike="noStrike" cap="none" normalizeH="0" baseline="0" dirty="0">
                          <a:ln>
                            <a:noFill/>
                          </a:ln>
                          <a:solidFill>
                            <a:schemeClr val="tx1"/>
                          </a:solidFill>
                          <a:effectLst/>
                          <a:latin typeface="楷体" panose="02010609060101010101" pitchFamily="49" charset="-122"/>
                          <a:ea typeface="楷体" panose="02010609060101010101" pitchFamily="49" charset="-122"/>
                          <a:cs typeface="Times New Roman" pitchFamily="18" charset="0"/>
                        </a:rPr>
                        <a:t>C++</a:t>
                      </a:r>
                      <a:r>
                        <a:rPr kumimoji="0" lang="zh-CN" altLang="en-US" sz="1800" b="0" i="0" u="none" strike="noStrike" cap="none" normalizeH="0" baseline="0">
                          <a:ln>
                            <a:noFill/>
                          </a:ln>
                          <a:solidFill>
                            <a:schemeClr val="tx1"/>
                          </a:solidFill>
                          <a:effectLst/>
                          <a:latin typeface="楷体" panose="02010609060101010101" pitchFamily="49" charset="-122"/>
                          <a:ea typeface="楷体" panose="02010609060101010101" pitchFamily="49" charset="-122"/>
                          <a:cs typeface="Times New Roman" pitchFamily="18" charset="0"/>
                        </a:rPr>
                        <a:t>、</a:t>
                      </a:r>
                      <a:r>
                        <a:rPr kumimoji="0" lang="en-US" altLang="zh-CN" sz="1800" b="0" i="0" u="none" strike="noStrike" cap="none" normalizeH="0" baseline="0" dirty="0">
                          <a:ln>
                            <a:noFill/>
                          </a:ln>
                          <a:solidFill>
                            <a:schemeClr val="tx1"/>
                          </a:solidFill>
                          <a:effectLst/>
                          <a:latin typeface="楷体" panose="02010609060101010101" pitchFamily="49" charset="-122"/>
                          <a:ea typeface="楷体" panose="02010609060101010101" pitchFamily="49" charset="-122"/>
                          <a:cs typeface="Times New Roman" pitchFamily="18" charset="0"/>
                        </a:rPr>
                        <a:t>PHP</a:t>
                      </a:r>
                      <a:r>
                        <a:rPr kumimoji="0" lang="zh-CN" altLang="en-US" sz="1800" b="0" i="0" u="none" strike="noStrike" cap="none" normalizeH="0" baseline="0">
                          <a:ln>
                            <a:noFill/>
                          </a:ln>
                          <a:solidFill>
                            <a:schemeClr val="tx1"/>
                          </a:solidFill>
                          <a:effectLst/>
                          <a:latin typeface="楷体" panose="02010609060101010101" pitchFamily="49" charset="-122"/>
                          <a:ea typeface="楷体" panose="02010609060101010101" pitchFamily="49" charset="-122"/>
                          <a:cs typeface="Times New Roman" pitchFamily="18" charset="0"/>
                        </a:rPr>
                        <a:t>、</a:t>
                      </a:r>
                      <a:r>
                        <a:rPr kumimoji="0" lang="en-US" altLang="zh-CN" sz="1800" b="0" i="0" u="none" strike="noStrike" cap="none" normalizeH="0" baseline="0" dirty="0">
                          <a:ln>
                            <a:noFill/>
                          </a:ln>
                          <a:solidFill>
                            <a:schemeClr val="tx1"/>
                          </a:solidFill>
                          <a:effectLst/>
                          <a:latin typeface="楷体" panose="02010609060101010101" pitchFamily="49" charset="-122"/>
                          <a:ea typeface="楷体" panose="02010609060101010101" pitchFamily="49" charset="-122"/>
                          <a:cs typeface="Times New Roman" pitchFamily="18" charset="0"/>
                        </a:rPr>
                        <a:t>Python</a:t>
                      </a:r>
                      <a:r>
                        <a:rPr kumimoji="0" lang="zh-CN" altLang="en-US" sz="1800" b="0" i="0" u="none" strike="noStrike" cap="none" normalizeH="0" baseline="0">
                          <a:ln>
                            <a:noFill/>
                          </a:ln>
                          <a:solidFill>
                            <a:schemeClr val="tx1"/>
                          </a:solidFill>
                          <a:effectLst/>
                          <a:latin typeface="楷体" panose="02010609060101010101" pitchFamily="49" charset="-122"/>
                          <a:ea typeface="楷体" panose="02010609060101010101" pitchFamily="49" charset="-122"/>
                          <a:cs typeface="Times New Roman" pitchFamily="18" charset="0"/>
                        </a:rPr>
                        <a:t>等多种语言</a:t>
                      </a:r>
                      <a:endParaRPr kumimoji="0" lang="zh-CN" altLang="en-US" sz="1800" b="0" i="0" u="none" strike="noStrike" cap="none" normalizeH="0" baseline="0">
                        <a:ln>
                          <a:noFill/>
                        </a:ln>
                        <a:solidFill>
                          <a:schemeClr val="tx1"/>
                        </a:solidFill>
                        <a:effectLst/>
                        <a:latin typeface="楷体" panose="02010609060101010101" pitchFamily="49" charset="-122"/>
                        <a:ea typeface="楷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楷体" panose="02010609060101010101" pitchFamily="49" charset="-122"/>
                          <a:ea typeface="楷体" panose="02010609060101010101" pitchFamily="49" charset="-122"/>
                          <a:cs typeface="Times New Roman" pitchFamily="18" charset="0"/>
                        </a:rPr>
                        <a:t>适合其他异构系统在线访问</a:t>
                      </a:r>
                      <a:r>
                        <a:rPr kumimoji="0" lang="en-US" altLang="zh-CN" sz="1800" b="0" i="0" u="none" strike="noStrike" cap="none" normalizeH="0" baseline="0" dirty="0">
                          <a:ln>
                            <a:noFill/>
                          </a:ln>
                          <a:solidFill>
                            <a:schemeClr val="tx1"/>
                          </a:solidFill>
                          <a:effectLst/>
                          <a:latin typeface="楷体" panose="02010609060101010101" pitchFamily="49" charset="-122"/>
                          <a:ea typeface="楷体" panose="02010609060101010101" pitchFamily="49" charset="-122"/>
                          <a:cs typeface="Times New Roman" pitchFamily="18" charset="0"/>
                        </a:rPr>
                        <a:t>HBase</a:t>
                      </a:r>
                      <a:r>
                        <a:rPr kumimoji="0" lang="zh-CN" altLang="en-US" sz="1800" b="0" i="0" u="none" strike="noStrike" cap="none" normalizeH="0" baseline="0" dirty="0">
                          <a:ln>
                            <a:noFill/>
                          </a:ln>
                          <a:solidFill>
                            <a:schemeClr val="tx1"/>
                          </a:solidFill>
                          <a:effectLst/>
                          <a:latin typeface="楷体" panose="02010609060101010101" pitchFamily="49" charset="-122"/>
                          <a:ea typeface="楷体" panose="02010609060101010101" pitchFamily="49" charset="-122"/>
                          <a:cs typeface="Times New Roman" pitchFamily="18" charset="0"/>
                        </a:rPr>
                        <a:t>表数据</a:t>
                      </a:r>
                      <a:endParaRPr kumimoji="0" lang="zh-CN" altLang="en-US" sz="1800" b="0" i="0" u="none" strike="noStrike" cap="none" normalizeH="0" baseline="0" dirty="0">
                        <a:ln>
                          <a:noFill/>
                        </a:ln>
                        <a:solidFill>
                          <a:schemeClr val="tx1"/>
                        </a:solidFill>
                        <a:effectLst/>
                        <a:latin typeface="楷体" panose="02010609060101010101" pitchFamily="49" charset="-122"/>
                        <a:ea typeface="楷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楷体" panose="02010609060101010101" pitchFamily="49" charset="-122"/>
                          <a:ea typeface="楷体" panose="02010609060101010101" pitchFamily="49" charset="-122"/>
                          <a:cs typeface="Times New Roman" pitchFamily="18" charset="0"/>
                        </a:rPr>
                        <a:t>REST Gateway</a:t>
                      </a:r>
                      <a:endParaRPr kumimoji="0" lang="en-US" altLang="zh-CN" sz="1800" b="0" i="0" u="none" strike="noStrike" cap="none" normalizeH="0" baseline="0" dirty="0">
                        <a:ln>
                          <a:noFill/>
                        </a:ln>
                        <a:solidFill>
                          <a:schemeClr val="tx1"/>
                        </a:solidFill>
                        <a:effectLst/>
                        <a:latin typeface="楷体" panose="02010609060101010101" pitchFamily="49" charset="-122"/>
                        <a:ea typeface="楷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楷体" panose="02010609060101010101" pitchFamily="49" charset="-122"/>
                          <a:ea typeface="楷体" panose="02010609060101010101" pitchFamily="49" charset="-122"/>
                          <a:cs typeface="Times New Roman" pitchFamily="18" charset="0"/>
                        </a:rPr>
                        <a:t>解除了语言限制</a:t>
                      </a:r>
                      <a:endParaRPr kumimoji="0" lang="zh-CN" altLang="en-US" sz="1800" b="0" i="0" u="none" strike="noStrike" cap="none" normalizeH="0" baseline="0">
                        <a:ln>
                          <a:noFill/>
                        </a:ln>
                        <a:solidFill>
                          <a:schemeClr val="tx1"/>
                        </a:solidFill>
                        <a:effectLst/>
                        <a:latin typeface="楷体" panose="02010609060101010101" pitchFamily="49" charset="-122"/>
                        <a:ea typeface="楷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楷体" panose="02010609060101010101" pitchFamily="49" charset="-122"/>
                          <a:ea typeface="楷体" panose="02010609060101010101" pitchFamily="49" charset="-122"/>
                          <a:cs typeface="Times New Roman" pitchFamily="18" charset="0"/>
                        </a:rPr>
                        <a:t>支持</a:t>
                      </a:r>
                      <a:r>
                        <a:rPr kumimoji="0" lang="en-US" altLang="zh-CN" sz="1800" b="0" i="0" u="none" strike="noStrike" cap="none" normalizeH="0" baseline="0" dirty="0">
                          <a:ln>
                            <a:noFill/>
                          </a:ln>
                          <a:solidFill>
                            <a:schemeClr val="tx1"/>
                          </a:solidFill>
                          <a:effectLst/>
                          <a:latin typeface="楷体" panose="02010609060101010101" pitchFamily="49" charset="-122"/>
                          <a:ea typeface="楷体" panose="02010609060101010101" pitchFamily="49" charset="-122"/>
                          <a:cs typeface="Times New Roman" pitchFamily="18" charset="0"/>
                        </a:rPr>
                        <a:t>REST</a:t>
                      </a:r>
                      <a:r>
                        <a:rPr kumimoji="0" lang="zh-CN" altLang="en-US" sz="1800" b="0" i="0" u="none" strike="noStrike" cap="none" normalizeH="0" baseline="0" dirty="0">
                          <a:ln>
                            <a:noFill/>
                          </a:ln>
                          <a:solidFill>
                            <a:schemeClr val="tx1"/>
                          </a:solidFill>
                          <a:effectLst/>
                          <a:latin typeface="楷体" panose="02010609060101010101" pitchFamily="49" charset="-122"/>
                          <a:ea typeface="楷体" panose="02010609060101010101" pitchFamily="49" charset="-122"/>
                          <a:cs typeface="Times New Roman" pitchFamily="18" charset="0"/>
                        </a:rPr>
                        <a:t>风格的</a:t>
                      </a:r>
                      <a:r>
                        <a:rPr kumimoji="0" lang="en-US" altLang="zh-CN" sz="1800" b="0" i="0" u="none" strike="noStrike" cap="none" normalizeH="0" baseline="0" dirty="0">
                          <a:ln>
                            <a:noFill/>
                          </a:ln>
                          <a:solidFill>
                            <a:schemeClr val="tx1"/>
                          </a:solidFill>
                          <a:effectLst/>
                          <a:latin typeface="楷体" panose="02010609060101010101" pitchFamily="49" charset="-122"/>
                          <a:ea typeface="楷体" panose="02010609060101010101" pitchFamily="49" charset="-122"/>
                          <a:cs typeface="Times New Roman" pitchFamily="18" charset="0"/>
                        </a:rPr>
                        <a:t>Http API</a:t>
                      </a:r>
                      <a:r>
                        <a:rPr kumimoji="0" lang="zh-CN" altLang="en-US" sz="1800" b="0" i="0" u="none" strike="noStrike" cap="none" normalizeH="0" baseline="0" dirty="0">
                          <a:ln>
                            <a:noFill/>
                          </a:ln>
                          <a:solidFill>
                            <a:schemeClr val="tx1"/>
                          </a:solidFill>
                          <a:effectLst/>
                          <a:latin typeface="楷体" panose="02010609060101010101" pitchFamily="49" charset="-122"/>
                          <a:ea typeface="楷体" panose="02010609060101010101" pitchFamily="49" charset="-122"/>
                          <a:cs typeface="Times New Roman" pitchFamily="18" charset="0"/>
                        </a:rPr>
                        <a:t>访问</a:t>
                      </a:r>
                      <a:r>
                        <a:rPr kumimoji="0" lang="en-US" altLang="zh-CN" sz="1800" b="0" i="0" u="none" strike="noStrike" cap="none" normalizeH="0" baseline="0" dirty="0">
                          <a:ln>
                            <a:noFill/>
                          </a:ln>
                          <a:solidFill>
                            <a:schemeClr val="tx1"/>
                          </a:solidFill>
                          <a:effectLst/>
                          <a:latin typeface="楷体" panose="02010609060101010101" pitchFamily="49" charset="-122"/>
                          <a:ea typeface="楷体" panose="02010609060101010101" pitchFamily="49" charset="-122"/>
                          <a:cs typeface="Times New Roman" pitchFamily="18" charset="0"/>
                        </a:rPr>
                        <a:t>HBase</a:t>
                      </a:r>
                      <a:endParaRPr kumimoji="0" lang="en-US" altLang="zh-CN" sz="1800" b="0" i="0" u="none" strike="noStrike" cap="none" normalizeH="0" baseline="0" dirty="0">
                        <a:ln>
                          <a:noFill/>
                        </a:ln>
                        <a:solidFill>
                          <a:schemeClr val="tx1"/>
                        </a:solidFill>
                        <a:effectLst/>
                        <a:latin typeface="楷体" panose="02010609060101010101" pitchFamily="49" charset="-122"/>
                        <a:ea typeface="楷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楷体" panose="02010609060101010101" pitchFamily="49" charset="-122"/>
                          <a:ea typeface="楷体" panose="02010609060101010101" pitchFamily="49" charset="-122"/>
                          <a:cs typeface="Times New Roman" pitchFamily="18" charset="0"/>
                        </a:rPr>
                        <a:t>Pig</a:t>
                      </a:r>
                      <a:endParaRPr kumimoji="0" lang="en-US" altLang="zh-CN" sz="1800" b="0" i="0" u="none" strike="noStrike" cap="none" normalizeH="0" baseline="0" dirty="0">
                        <a:ln>
                          <a:noFill/>
                        </a:ln>
                        <a:solidFill>
                          <a:schemeClr val="tx1"/>
                        </a:solidFill>
                        <a:effectLst/>
                        <a:latin typeface="楷体" panose="02010609060101010101" pitchFamily="49" charset="-122"/>
                        <a:ea typeface="楷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楷体" panose="02010609060101010101" pitchFamily="49" charset="-122"/>
                          <a:ea typeface="楷体" panose="02010609060101010101" pitchFamily="49" charset="-122"/>
                          <a:cs typeface="Times New Roman" pitchFamily="18" charset="0"/>
                        </a:rPr>
                        <a:t>使用</a:t>
                      </a:r>
                      <a:r>
                        <a:rPr kumimoji="0" lang="en-US" altLang="zh-CN" sz="1800" b="0" i="0" u="none" strike="noStrike" cap="none" normalizeH="0" baseline="0" dirty="0">
                          <a:ln>
                            <a:noFill/>
                          </a:ln>
                          <a:solidFill>
                            <a:schemeClr val="tx1"/>
                          </a:solidFill>
                          <a:effectLst/>
                          <a:latin typeface="楷体" panose="02010609060101010101" pitchFamily="49" charset="-122"/>
                          <a:ea typeface="楷体" panose="02010609060101010101" pitchFamily="49" charset="-122"/>
                          <a:cs typeface="Times New Roman" pitchFamily="18" charset="0"/>
                        </a:rPr>
                        <a:t>Pig Latin</a:t>
                      </a:r>
                      <a:r>
                        <a:rPr kumimoji="0" lang="zh-CN" altLang="en-US" sz="1800" b="0" i="0" u="none" strike="noStrike" cap="none" normalizeH="0" baseline="0" dirty="0">
                          <a:ln>
                            <a:noFill/>
                          </a:ln>
                          <a:solidFill>
                            <a:schemeClr val="tx1"/>
                          </a:solidFill>
                          <a:effectLst/>
                          <a:latin typeface="楷体" panose="02010609060101010101" pitchFamily="49" charset="-122"/>
                          <a:ea typeface="楷体" panose="02010609060101010101" pitchFamily="49" charset="-122"/>
                          <a:cs typeface="Times New Roman" pitchFamily="18" charset="0"/>
                        </a:rPr>
                        <a:t>流式编程语言来处理</a:t>
                      </a:r>
                      <a:r>
                        <a:rPr kumimoji="0" lang="en-US" altLang="zh-CN" sz="1800" b="0" i="0" u="none" strike="noStrike" cap="none" normalizeH="0" baseline="0" dirty="0">
                          <a:ln>
                            <a:noFill/>
                          </a:ln>
                          <a:solidFill>
                            <a:schemeClr val="tx1"/>
                          </a:solidFill>
                          <a:effectLst/>
                          <a:latin typeface="楷体" panose="02010609060101010101" pitchFamily="49" charset="-122"/>
                          <a:ea typeface="楷体" panose="02010609060101010101" pitchFamily="49" charset="-122"/>
                          <a:cs typeface="Times New Roman" pitchFamily="18" charset="0"/>
                        </a:rPr>
                        <a:t>HBase</a:t>
                      </a:r>
                      <a:r>
                        <a:rPr kumimoji="0" lang="zh-CN" altLang="en-US" sz="1800" b="0" i="0" u="none" strike="noStrike" cap="none" normalizeH="0" baseline="0" dirty="0">
                          <a:ln>
                            <a:noFill/>
                          </a:ln>
                          <a:solidFill>
                            <a:schemeClr val="tx1"/>
                          </a:solidFill>
                          <a:effectLst/>
                          <a:latin typeface="楷体" panose="02010609060101010101" pitchFamily="49" charset="-122"/>
                          <a:ea typeface="楷体" panose="02010609060101010101" pitchFamily="49" charset="-122"/>
                          <a:cs typeface="Times New Roman" pitchFamily="18" charset="0"/>
                        </a:rPr>
                        <a:t>中的数据</a:t>
                      </a:r>
                      <a:endParaRPr kumimoji="0" lang="zh-CN" altLang="en-US" sz="1800" b="0" i="0" u="none" strike="noStrike" cap="none" normalizeH="0" baseline="0" dirty="0">
                        <a:ln>
                          <a:noFill/>
                        </a:ln>
                        <a:solidFill>
                          <a:schemeClr val="tx1"/>
                        </a:solidFill>
                        <a:effectLst/>
                        <a:latin typeface="楷体" panose="02010609060101010101" pitchFamily="49" charset="-122"/>
                        <a:ea typeface="楷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楷体" panose="02010609060101010101" pitchFamily="49" charset="-122"/>
                          <a:ea typeface="楷体" panose="02010609060101010101" pitchFamily="49" charset="-122"/>
                          <a:cs typeface="Times New Roman" pitchFamily="18" charset="0"/>
                        </a:rPr>
                        <a:t>适合做数据统计</a:t>
                      </a:r>
                      <a:endParaRPr kumimoji="0" lang="zh-CN" altLang="en-US" sz="1800" b="0" i="0" u="none" strike="noStrike" cap="none" normalizeH="0" baseline="0">
                        <a:ln>
                          <a:noFill/>
                        </a:ln>
                        <a:solidFill>
                          <a:schemeClr val="tx1"/>
                        </a:solidFill>
                        <a:effectLst/>
                        <a:latin typeface="楷体" panose="02010609060101010101" pitchFamily="49" charset="-122"/>
                        <a:ea typeface="楷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楷体" panose="02010609060101010101" pitchFamily="49" charset="-122"/>
                          <a:ea typeface="楷体" panose="02010609060101010101" pitchFamily="49" charset="-122"/>
                          <a:cs typeface="Times New Roman" pitchFamily="18" charset="0"/>
                        </a:rPr>
                        <a:t>Hive</a:t>
                      </a:r>
                      <a:endParaRPr kumimoji="0" lang="en-US" altLang="zh-CN" sz="1800" b="0" i="0" u="none" strike="noStrike" cap="none" normalizeH="0" baseline="0" dirty="0">
                        <a:ln>
                          <a:noFill/>
                        </a:ln>
                        <a:solidFill>
                          <a:schemeClr val="tx1"/>
                        </a:solidFill>
                        <a:effectLst/>
                        <a:latin typeface="楷体" panose="02010609060101010101" pitchFamily="49" charset="-122"/>
                        <a:ea typeface="楷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楷体" panose="02010609060101010101" pitchFamily="49" charset="-122"/>
                          <a:ea typeface="楷体" panose="02010609060101010101" pitchFamily="49" charset="-122"/>
                          <a:cs typeface="Times New Roman" pitchFamily="18" charset="0"/>
                        </a:rPr>
                        <a:t>简单</a:t>
                      </a:r>
                      <a:endParaRPr kumimoji="0" lang="zh-CN" altLang="en-US" sz="1800" b="0" i="0" u="none" strike="noStrike" cap="none" normalizeH="0" baseline="0">
                        <a:ln>
                          <a:noFill/>
                        </a:ln>
                        <a:solidFill>
                          <a:schemeClr val="tx1"/>
                        </a:solidFill>
                        <a:effectLst/>
                        <a:latin typeface="楷体" panose="02010609060101010101" pitchFamily="49" charset="-122"/>
                        <a:ea typeface="楷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楷体" panose="02010609060101010101" pitchFamily="49" charset="-122"/>
                          <a:ea typeface="楷体" panose="02010609060101010101" pitchFamily="49" charset="-122"/>
                          <a:cs typeface="Times New Roman" pitchFamily="18" charset="0"/>
                        </a:rPr>
                        <a:t>当需要以类似</a:t>
                      </a:r>
                      <a:r>
                        <a:rPr kumimoji="0" lang="en-US" altLang="zh-CN" sz="1800" b="0" i="0" u="none" strike="noStrike" cap="none" normalizeH="0" baseline="0" dirty="0">
                          <a:ln>
                            <a:noFill/>
                          </a:ln>
                          <a:solidFill>
                            <a:schemeClr val="tx1"/>
                          </a:solidFill>
                          <a:effectLst/>
                          <a:latin typeface="楷体" panose="02010609060101010101" pitchFamily="49" charset="-122"/>
                          <a:ea typeface="楷体" panose="02010609060101010101" pitchFamily="49" charset="-122"/>
                          <a:cs typeface="Times New Roman" pitchFamily="18" charset="0"/>
                        </a:rPr>
                        <a:t>SQL</a:t>
                      </a:r>
                      <a:r>
                        <a:rPr kumimoji="0" lang="zh-CN" altLang="en-US" sz="1800" b="0" i="0" u="none" strike="noStrike" cap="none" normalizeH="0" baseline="0" dirty="0">
                          <a:ln>
                            <a:noFill/>
                          </a:ln>
                          <a:solidFill>
                            <a:schemeClr val="tx1"/>
                          </a:solidFill>
                          <a:effectLst/>
                          <a:latin typeface="楷体" panose="02010609060101010101" pitchFamily="49" charset="-122"/>
                          <a:ea typeface="楷体" panose="02010609060101010101" pitchFamily="49" charset="-122"/>
                          <a:cs typeface="Times New Roman" pitchFamily="18" charset="0"/>
                        </a:rPr>
                        <a:t>语言方式来访问</a:t>
                      </a:r>
                      <a:r>
                        <a:rPr kumimoji="0" lang="en-US" altLang="zh-CN" sz="1800" b="0" i="0" u="none" strike="noStrike" cap="none" normalizeH="0" baseline="0" dirty="0">
                          <a:ln>
                            <a:noFill/>
                          </a:ln>
                          <a:solidFill>
                            <a:schemeClr val="tx1"/>
                          </a:solidFill>
                          <a:effectLst/>
                          <a:latin typeface="楷体" panose="02010609060101010101" pitchFamily="49" charset="-122"/>
                          <a:ea typeface="楷体" panose="02010609060101010101" pitchFamily="49" charset="-122"/>
                          <a:cs typeface="Times New Roman" pitchFamily="18" charset="0"/>
                        </a:rPr>
                        <a:t>HBase</a:t>
                      </a:r>
                      <a:r>
                        <a:rPr kumimoji="0" lang="zh-CN" altLang="en-US" sz="1800" b="0" i="0" u="none" strike="noStrike" cap="none" normalizeH="0" baseline="0" dirty="0">
                          <a:ln>
                            <a:noFill/>
                          </a:ln>
                          <a:solidFill>
                            <a:schemeClr val="tx1"/>
                          </a:solidFill>
                          <a:effectLst/>
                          <a:latin typeface="楷体" panose="02010609060101010101" pitchFamily="49" charset="-122"/>
                          <a:ea typeface="楷体" panose="02010609060101010101" pitchFamily="49" charset="-122"/>
                          <a:cs typeface="Times New Roman" pitchFamily="18" charset="0"/>
                        </a:rPr>
                        <a:t>的时候</a:t>
                      </a:r>
                      <a:endParaRPr kumimoji="0" lang="zh-CN" altLang="en-US" sz="1800" b="0" i="0" u="none" strike="noStrike" cap="none" normalizeH="0" baseline="0" dirty="0">
                        <a:ln>
                          <a:noFill/>
                        </a:ln>
                        <a:solidFill>
                          <a:schemeClr val="tx1"/>
                        </a:solidFill>
                        <a:effectLst/>
                        <a:latin typeface="楷体" panose="02010609060101010101" pitchFamily="49" charset="-122"/>
                        <a:ea typeface="楷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6620</TotalTime>
  <Words>4740</Words>
  <Application>Microsoft Office PowerPoint</Application>
  <PresentationFormat>全屏显示(4:3)</PresentationFormat>
  <Paragraphs>537</Paragraphs>
  <Slides>70</Slides>
  <Notes>5</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70</vt:i4>
      </vt:variant>
    </vt:vector>
  </HeadingPairs>
  <TitlesOfParts>
    <vt:vector size="72" baseType="lpstr">
      <vt:lpstr>默认设计模板</vt:lpstr>
      <vt:lpstr>Photo Editor Photo</vt:lpstr>
      <vt:lpstr> 第4章 分布式数据库HBase </vt:lpstr>
      <vt:lpstr>提纲</vt:lpstr>
      <vt:lpstr>4.1 概述</vt:lpstr>
      <vt:lpstr>4.1.1 从BigTable说起</vt:lpstr>
      <vt:lpstr>4.1.2 HBase简介</vt:lpstr>
      <vt:lpstr>4.1.2  HBase简介</vt:lpstr>
      <vt:lpstr>4.1.3  HBase与传统关系数据库的对比分析</vt:lpstr>
      <vt:lpstr>4.1.3 HBase与传统关系数据库的对比分析</vt:lpstr>
      <vt:lpstr>4.2 HBase访问接口</vt:lpstr>
      <vt:lpstr>4.3 HBase数据模型</vt:lpstr>
      <vt:lpstr>4.3.1 数据模型概述</vt:lpstr>
      <vt:lpstr>4.3.2 数据模型相关概念</vt:lpstr>
      <vt:lpstr>4.3.3 数据坐标</vt:lpstr>
      <vt:lpstr>4.3.4 概念视图</vt:lpstr>
      <vt:lpstr>4.3.5 物理视图</vt:lpstr>
      <vt:lpstr>4.3.6 面向列的存储</vt:lpstr>
      <vt:lpstr>4.3.6 面向列的存储</vt:lpstr>
      <vt:lpstr>4.3.6 面向列的存储</vt:lpstr>
      <vt:lpstr>4.4 HBase的实现原理</vt:lpstr>
      <vt:lpstr>4.4.1  HBase功能组件</vt:lpstr>
      <vt:lpstr>4.4.2  表和Region</vt:lpstr>
      <vt:lpstr>4.4.2  表和Region</vt:lpstr>
      <vt:lpstr>4.4.3  Region的定位</vt:lpstr>
      <vt:lpstr>4.4.3  Region的定位</vt:lpstr>
      <vt:lpstr>4.4.3  Region的定位</vt:lpstr>
      <vt:lpstr>4.5 HBase运行机制</vt:lpstr>
      <vt:lpstr>4.5.1 HBase系统架构</vt:lpstr>
      <vt:lpstr>4.5.1 HBase系统架构</vt:lpstr>
      <vt:lpstr>4.5.1 HBase系统架构</vt:lpstr>
      <vt:lpstr>4.5.2  Region服务器工作原理</vt:lpstr>
      <vt:lpstr>4.5.2  Region服务器工作原理</vt:lpstr>
      <vt:lpstr>4.5.2  Region服务器工作原理</vt:lpstr>
      <vt:lpstr>4.5.2  Region服务器工作原理</vt:lpstr>
      <vt:lpstr>4.5.3  Store工作原理</vt:lpstr>
      <vt:lpstr>4.5.4  HLog工作原理</vt:lpstr>
      <vt:lpstr>4.5.4 HLog工作原理</vt:lpstr>
      <vt:lpstr>4.6 HBase应用方案</vt:lpstr>
      <vt:lpstr>4.6.1  HBase实际应用中的性能优化方法</vt:lpstr>
      <vt:lpstr>4.6.1  HBase实际应用中的性能优化方法</vt:lpstr>
      <vt:lpstr>4.6.2 HBase性能监视</vt:lpstr>
      <vt:lpstr>Master-status</vt:lpstr>
      <vt:lpstr>Ganglia</vt:lpstr>
      <vt:lpstr>OpenTSDB</vt:lpstr>
      <vt:lpstr>Ambari</vt:lpstr>
      <vt:lpstr>4.6.3 在HBase之上构建SQL引擎</vt:lpstr>
      <vt:lpstr>4.6.3 在HBase之上构建SQL引擎</vt:lpstr>
      <vt:lpstr>4.6.4 构建HBase二级索引</vt:lpstr>
      <vt:lpstr>4.6.4 构建HBase二级索引</vt:lpstr>
      <vt:lpstr>Hindex二级索引</vt:lpstr>
      <vt:lpstr>HBase+Redis</vt:lpstr>
      <vt:lpstr>Solr+HBase</vt:lpstr>
      <vt:lpstr>4.7 HBase编程实践</vt:lpstr>
      <vt:lpstr>4.7.1 HBase的安装与配置</vt:lpstr>
      <vt:lpstr>4.7.2 HBase常用Shell命令</vt:lpstr>
      <vt:lpstr>4.7.2  HBase常用Shell命令</vt:lpstr>
      <vt:lpstr>4.7.2 HBase常用Shell命令</vt:lpstr>
      <vt:lpstr>4.7.2  HBase常用Shell命令</vt:lpstr>
      <vt:lpstr>4.7.3  HBase常用Java API及应用实例</vt:lpstr>
      <vt:lpstr>4.7.3 HBase常用Java API及应用实例</vt:lpstr>
      <vt:lpstr>4.7.3 HBase常用Java API及应用实例</vt:lpstr>
      <vt:lpstr>4.7.3  HBase常用Java API及应用实例</vt:lpstr>
      <vt:lpstr>4.7.3 HBase常用Java API及应用实例</vt:lpstr>
      <vt:lpstr>4.7.3 HBase常用Java API及应用实例</vt:lpstr>
      <vt:lpstr>4.7.3 HBase常用Java API及应用实例</vt:lpstr>
      <vt:lpstr>4.7.3 HBase常用Java API及应用实例</vt:lpstr>
      <vt:lpstr>4.7.3 HBase常用Java API及应用实例</vt:lpstr>
      <vt:lpstr>4.7.3 HBase常用Java API及应用实例</vt:lpstr>
      <vt:lpstr>4.7.3 HBase常用Java API及应用实例</vt:lpstr>
      <vt:lpstr>4.7.3  HBase常用Java API及应用实例</vt:lpstr>
      <vt:lpstr>本章小结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大数据技术原理与应用</dc:title>
  <dc:creator>厦门大学-林子雨-编著</dc:creator>
  <dc:description>http://dblab.xmu.edu.cn/post/bigdata</dc:description>
  <cp:lastModifiedBy>马国兵</cp:lastModifiedBy>
  <cp:revision>2093</cp:revision>
  <cp:lastPrinted>1601-01-01T00:00:00Z</cp:lastPrinted>
  <dcterms:created xsi:type="dcterms:W3CDTF">1601-01-01T00:00:00Z</dcterms:created>
  <dcterms:modified xsi:type="dcterms:W3CDTF">2021-11-04T04:27:27Z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