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47" r:id="rId3"/>
    <p:sldId id="359" r:id="rId4"/>
    <p:sldId id="390" r:id="rId5"/>
    <p:sldId id="360" r:id="rId6"/>
    <p:sldId id="425" r:id="rId7"/>
    <p:sldId id="426" r:id="rId8"/>
    <p:sldId id="423" r:id="rId9"/>
    <p:sldId id="361" r:id="rId10"/>
    <p:sldId id="365" r:id="rId11"/>
    <p:sldId id="364" r:id="rId12"/>
    <p:sldId id="428" r:id="rId13"/>
    <p:sldId id="429" r:id="rId14"/>
    <p:sldId id="363" r:id="rId15"/>
    <p:sldId id="367" r:id="rId16"/>
    <p:sldId id="427" r:id="rId17"/>
    <p:sldId id="366" r:id="rId18"/>
    <p:sldId id="424" r:id="rId19"/>
    <p:sldId id="368" r:id="rId20"/>
    <p:sldId id="418" r:id="rId21"/>
    <p:sldId id="419" r:id="rId22"/>
    <p:sldId id="370" r:id="rId23"/>
    <p:sldId id="375" r:id="rId24"/>
    <p:sldId id="420" r:id="rId25"/>
    <p:sldId id="374" r:id="rId26"/>
    <p:sldId id="373" r:id="rId27"/>
    <p:sldId id="372" r:id="rId28"/>
    <p:sldId id="371" r:id="rId29"/>
    <p:sldId id="362" r:id="rId30"/>
    <p:sldId id="369" r:id="rId31"/>
    <p:sldId id="376" r:id="rId32"/>
    <p:sldId id="377" r:id="rId33"/>
    <p:sldId id="389" r:id="rId34"/>
    <p:sldId id="378" r:id="rId35"/>
    <p:sldId id="379" r:id="rId36"/>
    <p:sldId id="383" r:id="rId37"/>
    <p:sldId id="380" r:id="rId38"/>
    <p:sldId id="384" r:id="rId39"/>
    <p:sldId id="416" r:id="rId40"/>
    <p:sldId id="417" r:id="rId41"/>
    <p:sldId id="381" r:id="rId42"/>
    <p:sldId id="382" r:id="rId43"/>
    <p:sldId id="394" r:id="rId44"/>
    <p:sldId id="395" r:id="rId45"/>
    <p:sldId id="396" r:id="rId46"/>
    <p:sldId id="397" r:id="rId47"/>
    <p:sldId id="398" r:id="rId48"/>
    <p:sldId id="399" r:id="rId49"/>
    <p:sldId id="414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358" r:id="rId6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0" autoAdjust="0"/>
    <p:restoredTop sz="93067" autoAdjust="0"/>
  </p:normalViewPr>
  <p:slideViewPr>
    <p:cSldViewPr>
      <p:cViewPr varScale="1">
        <p:scale>
          <a:sx n="63" d="100"/>
          <a:sy n="63" d="100"/>
        </p:scale>
        <p:origin x="-143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4C129-E42D-4829-8626-1BB8D7A2888D}" type="doc">
      <dgm:prSet loTypeId="urn:microsoft.com/office/officeart/2008/layout/RadialCluster" loCatId="relationship" qsTypeId="urn:microsoft.com/office/officeart/2005/8/quickstyle/simple2" qsCatId="simple" csTypeId="urn:microsoft.com/office/officeart/2005/8/colors/accent6_4" csCatId="accent6" phldr="1"/>
      <dgm:spPr/>
      <dgm:t>
        <a:bodyPr/>
        <a:lstStyle/>
        <a:p>
          <a:endParaRPr lang="zh-CN" altLang="en-US"/>
        </a:p>
      </dgm:t>
    </dgm:pt>
    <dgm:pt modelId="{748C12E9-83A0-415F-B588-D8EEF2CD3E2E}">
      <dgm:prSet phldrT="[文本]"/>
      <dgm:spPr/>
      <dgm:t>
        <a:bodyPr/>
        <a:lstStyle/>
        <a:p>
          <a:r>
            <a:rPr lang="en-US" altLang="zh-CN" dirty="0"/>
            <a:t>NoSQL</a:t>
          </a:r>
          <a:endParaRPr lang="zh-CN" altLang="en-US" dirty="0"/>
        </a:p>
      </dgm:t>
    </dgm:pt>
    <dgm:pt modelId="{589F1C8D-45D5-444E-BA1A-5D95392D63EA}" type="parTrans" cxnId="{B97B929E-13E9-4A44-AEE8-CFC1853D4E70}">
      <dgm:prSet/>
      <dgm:spPr/>
      <dgm:t>
        <a:bodyPr/>
        <a:lstStyle/>
        <a:p>
          <a:endParaRPr lang="zh-CN" altLang="en-US"/>
        </a:p>
      </dgm:t>
    </dgm:pt>
    <dgm:pt modelId="{BE15DA07-3E12-4D46-996E-2658B0DB6AC0}" type="sibTrans" cxnId="{B97B929E-13E9-4A44-AEE8-CFC1853D4E70}">
      <dgm:prSet/>
      <dgm:spPr/>
      <dgm:t>
        <a:bodyPr/>
        <a:lstStyle/>
        <a:p>
          <a:endParaRPr lang="zh-CN" altLang="en-US"/>
        </a:p>
      </dgm:t>
    </dgm:pt>
    <dgm:pt modelId="{94B3BF18-F5AE-4643-85A1-A2BF5D1D1CEB}">
      <dgm:prSet phldrT="[文本]"/>
      <dgm:spPr/>
      <dgm:t>
        <a:bodyPr/>
        <a:lstStyle/>
        <a:p>
          <a:r>
            <a:rPr lang="en-US" altLang="zh-CN" dirty="0"/>
            <a:t>CAP</a:t>
          </a:r>
          <a:endParaRPr lang="zh-CN" altLang="en-US" dirty="0"/>
        </a:p>
      </dgm:t>
    </dgm:pt>
    <dgm:pt modelId="{A86C564F-27BC-4B86-87AC-F119299E198A}" type="parTrans" cxnId="{4A81D505-91D3-4F8B-A6C2-EAA143B1BA56}">
      <dgm:prSet/>
      <dgm:spPr/>
      <dgm:t>
        <a:bodyPr/>
        <a:lstStyle/>
        <a:p>
          <a:endParaRPr lang="zh-CN" altLang="en-US"/>
        </a:p>
      </dgm:t>
    </dgm:pt>
    <dgm:pt modelId="{FA0F032E-B7A3-42B3-B1E5-28DE68E0C174}" type="sibTrans" cxnId="{4A81D505-91D3-4F8B-A6C2-EAA143B1BA56}">
      <dgm:prSet/>
      <dgm:spPr/>
      <dgm:t>
        <a:bodyPr/>
        <a:lstStyle/>
        <a:p>
          <a:endParaRPr lang="zh-CN" altLang="en-US"/>
        </a:p>
      </dgm:t>
    </dgm:pt>
    <dgm:pt modelId="{47BEC2F0-1933-4566-9A6F-CAF098B266DF}">
      <dgm:prSet phldrT="[文本]"/>
      <dgm:spPr/>
      <dgm:t>
        <a:bodyPr/>
        <a:lstStyle/>
        <a:p>
          <a:r>
            <a:rPr lang="en-US" altLang="zh-CN" dirty="0"/>
            <a:t>BASE</a:t>
          </a:r>
          <a:endParaRPr lang="zh-CN" altLang="en-US" dirty="0"/>
        </a:p>
      </dgm:t>
    </dgm:pt>
    <dgm:pt modelId="{187F603D-9866-419E-9813-10E1ABC51234}" type="parTrans" cxnId="{36D3B76A-6AFE-493E-971D-72D1640505BE}">
      <dgm:prSet/>
      <dgm:spPr/>
      <dgm:t>
        <a:bodyPr/>
        <a:lstStyle/>
        <a:p>
          <a:endParaRPr lang="zh-CN" altLang="en-US"/>
        </a:p>
      </dgm:t>
    </dgm:pt>
    <dgm:pt modelId="{2DAC2371-F4DB-4514-9FAA-CCEB7DD421E4}" type="sibTrans" cxnId="{36D3B76A-6AFE-493E-971D-72D1640505BE}">
      <dgm:prSet/>
      <dgm:spPr/>
      <dgm:t>
        <a:bodyPr/>
        <a:lstStyle/>
        <a:p>
          <a:endParaRPr lang="zh-CN" altLang="en-US"/>
        </a:p>
      </dgm:t>
    </dgm:pt>
    <dgm:pt modelId="{D8E1DBE8-C1C6-41E2-9466-90648B8A1A82}">
      <dgm:prSet phldrT="[文本]"/>
      <dgm:spPr/>
      <dgm:t>
        <a:bodyPr/>
        <a:lstStyle/>
        <a:p>
          <a:r>
            <a:rPr lang="zh-CN" altLang="en-US" dirty="0"/>
            <a:t>最终一致性</a:t>
          </a:r>
        </a:p>
      </dgm:t>
    </dgm:pt>
    <dgm:pt modelId="{41F7394E-D238-45A8-AFD7-12B42092C6CC}" type="parTrans" cxnId="{277C73C3-023D-41D3-AD0F-C13ED204A9CF}">
      <dgm:prSet/>
      <dgm:spPr/>
      <dgm:t>
        <a:bodyPr/>
        <a:lstStyle/>
        <a:p>
          <a:endParaRPr lang="zh-CN" altLang="en-US"/>
        </a:p>
      </dgm:t>
    </dgm:pt>
    <dgm:pt modelId="{F35B9130-0DEE-498E-8F69-A331C9E8E2D7}" type="sibTrans" cxnId="{277C73C3-023D-41D3-AD0F-C13ED204A9CF}">
      <dgm:prSet/>
      <dgm:spPr/>
      <dgm:t>
        <a:bodyPr/>
        <a:lstStyle/>
        <a:p>
          <a:endParaRPr lang="zh-CN" altLang="en-US"/>
        </a:p>
      </dgm:t>
    </dgm:pt>
    <dgm:pt modelId="{CD7B5C09-10A2-4AB6-85E3-1354D0E29527}" type="pres">
      <dgm:prSet presAssocID="{9154C129-E42D-4829-8626-1BB8D7A2888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AFD64B0-0088-4A3E-AE66-A377D0606BDB}" type="pres">
      <dgm:prSet presAssocID="{748C12E9-83A0-415F-B588-D8EEF2CD3E2E}" presName="singleCycle" presStyleCnt="0"/>
      <dgm:spPr/>
    </dgm:pt>
    <dgm:pt modelId="{59EB3A1F-8A1A-462D-A8C7-8C789BA3925B}" type="pres">
      <dgm:prSet presAssocID="{748C12E9-83A0-415F-B588-D8EEF2CD3E2E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1AE218AD-E25E-44EA-AF6E-E40E204F5863}" type="pres">
      <dgm:prSet presAssocID="{A86C564F-27BC-4B86-87AC-F119299E198A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D4502F58-5DA6-4484-BB08-95E8AF133B29}" type="pres">
      <dgm:prSet presAssocID="{94B3BF18-F5AE-4643-85A1-A2BF5D1D1CEB}" presName="text0" presStyleLbl="node1" presStyleIdx="1" presStyleCnt="4" custRadScaleRad="100006" custRadScaleInc="10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BD293F-5967-4853-A859-D7B44070FEB6}" type="pres">
      <dgm:prSet presAssocID="{187F603D-9866-419E-9813-10E1ABC51234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E76BFB17-9000-450A-ABEE-32C43B12127B}" type="pres">
      <dgm:prSet presAssocID="{47BEC2F0-1933-4566-9A6F-CAF098B266DF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7B6C6F-FE95-4D3C-8738-7BF387218358}" type="pres">
      <dgm:prSet presAssocID="{41F7394E-D238-45A8-AFD7-12B42092C6CC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B13E33E5-CAD6-48E1-BBE3-63F1F4956C16}" type="pres">
      <dgm:prSet presAssocID="{D8E1DBE8-C1C6-41E2-9466-90648B8A1A82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AE38AA-B1E0-435C-95A1-228F8759805A}" type="presOf" srcId="{A86C564F-27BC-4B86-87AC-F119299E198A}" destId="{1AE218AD-E25E-44EA-AF6E-E40E204F5863}" srcOrd="0" destOrd="0" presId="urn:microsoft.com/office/officeart/2008/layout/RadialCluster"/>
    <dgm:cxn modelId="{36D3B76A-6AFE-493E-971D-72D1640505BE}" srcId="{748C12E9-83A0-415F-B588-D8EEF2CD3E2E}" destId="{47BEC2F0-1933-4566-9A6F-CAF098B266DF}" srcOrd="1" destOrd="0" parTransId="{187F603D-9866-419E-9813-10E1ABC51234}" sibTransId="{2DAC2371-F4DB-4514-9FAA-CCEB7DD421E4}"/>
    <dgm:cxn modelId="{22FB0DFB-0C1A-4772-869B-CF49A70FC904}" type="presOf" srcId="{41F7394E-D238-45A8-AFD7-12B42092C6CC}" destId="{317B6C6F-FE95-4D3C-8738-7BF387218358}" srcOrd="0" destOrd="0" presId="urn:microsoft.com/office/officeart/2008/layout/RadialCluster"/>
    <dgm:cxn modelId="{A84C2EC6-6A6A-44B9-B138-D5DDD1BFA99A}" type="presOf" srcId="{47BEC2F0-1933-4566-9A6F-CAF098B266DF}" destId="{E76BFB17-9000-450A-ABEE-32C43B12127B}" srcOrd="0" destOrd="0" presId="urn:microsoft.com/office/officeart/2008/layout/RadialCluster"/>
    <dgm:cxn modelId="{2C4DCD22-BF35-4CF0-8174-8E40B5863800}" type="presOf" srcId="{94B3BF18-F5AE-4643-85A1-A2BF5D1D1CEB}" destId="{D4502F58-5DA6-4484-BB08-95E8AF133B29}" srcOrd="0" destOrd="0" presId="urn:microsoft.com/office/officeart/2008/layout/RadialCluster"/>
    <dgm:cxn modelId="{C62ED042-23CF-4586-9917-0827EF95B47F}" type="presOf" srcId="{748C12E9-83A0-415F-B588-D8EEF2CD3E2E}" destId="{59EB3A1F-8A1A-462D-A8C7-8C789BA3925B}" srcOrd="0" destOrd="0" presId="urn:microsoft.com/office/officeart/2008/layout/RadialCluster"/>
    <dgm:cxn modelId="{277C73C3-023D-41D3-AD0F-C13ED204A9CF}" srcId="{748C12E9-83A0-415F-B588-D8EEF2CD3E2E}" destId="{D8E1DBE8-C1C6-41E2-9466-90648B8A1A82}" srcOrd="2" destOrd="0" parTransId="{41F7394E-D238-45A8-AFD7-12B42092C6CC}" sibTransId="{F35B9130-0DEE-498E-8F69-A331C9E8E2D7}"/>
    <dgm:cxn modelId="{4A81D505-91D3-4F8B-A6C2-EAA143B1BA56}" srcId="{748C12E9-83A0-415F-B588-D8EEF2CD3E2E}" destId="{94B3BF18-F5AE-4643-85A1-A2BF5D1D1CEB}" srcOrd="0" destOrd="0" parTransId="{A86C564F-27BC-4B86-87AC-F119299E198A}" sibTransId="{FA0F032E-B7A3-42B3-B1E5-28DE68E0C174}"/>
    <dgm:cxn modelId="{8967B757-2C28-4530-A959-0C1080B1C6A9}" type="presOf" srcId="{9154C129-E42D-4829-8626-1BB8D7A2888D}" destId="{CD7B5C09-10A2-4AB6-85E3-1354D0E29527}" srcOrd="0" destOrd="0" presId="urn:microsoft.com/office/officeart/2008/layout/RadialCluster"/>
    <dgm:cxn modelId="{6DA0C671-A072-4F56-B50E-E3EA8F772792}" type="presOf" srcId="{187F603D-9866-419E-9813-10E1ABC51234}" destId="{3BBD293F-5967-4853-A859-D7B44070FEB6}" srcOrd="0" destOrd="0" presId="urn:microsoft.com/office/officeart/2008/layout/RadialCluster"/>
    <dgm:cxn modelId="{4CF34F11-29BE-4E31-8BB2-9B3609D44CFC}" type="presOf" srcId="{D8E1DBE8-C1C6-41E2-9466-90648B8A1A82}" destId="{B13E33E5-CAD6-48E1-BBE3-63F1F4956C16}" srcOrd="0" destOrd="0" presId="urn:microsoft.com/office/officeart/2008/layout/RadialCluster"/>
    <dgm:cxn modelId="{B97B929E-13E9-4A44-AEE8-CFC1853D4E70}" srcId="{9154C129-E42D-4829-8626-1BB8D7A2888D}" destId="{748C12E9-83A0-415F-B588-D8EEF2CD3E2E}" srcOrd="0" destOrd="0" parTransId="{589F1C8D-45D5-444E-BA1A-5D95392D63EA}" sibTransId="{BE15DA07-3E12-4D46-996E-2658B0DB6AC0}"/>
    <dgm:cxn modelId="{71A3C627-B866-4525-B713-7D7A8912A54D}" type="presParOf" srcId="{CD7B5C09-10A2-4AB6-85E3-1354D0E29527}" destId="{CAFD64B0-0088-4A3E-AE66-A377D0606BDB}" srcOrd="0" destOrd="0" presId="urn:microsoft.com/office/officeart/2008/layout/RadialCluster"/>
    <dgm:cxn modelId="{1A8F3FC0-70B3-4F0F-A77B-E6AC640A90D4}" type="presParOf" srcId="{CAFD64B0-0088-4A3E-AE66-A377D0606BDB}" destId="{59EB3A1F-8A1A-462D-A8C7-8C789BA3925B}" srcOrd="0" destOrd="0" presId="urn:microsoft.com/office/officeart/2008/layout/RadialCluster"/>
    <dgm:cxn modelId="{8B67B72F-4E68-4C0A-B4B1-724F2DD76B35}" type="presParOf" srcId="{CAFD64B0-0088-4A3E-AE66-A377D0606BDB}" destId="{1AE218AD-E25E-44EA-AF6E-E40E204F5863}" srcOrd="1" destOrd="0" presId="urn:microsoft.com/office/officeart/2008/layout/RadialCluster"/>
    <dgm:cxn modelId="{36BFD042-7B80-40D6-A4E9-1A781D92A0D3}" type="presParOf" srcId="{CAFD64B0-0088-4A3E-AE66-A377D0606BDB}" destId="{D4502F58-5DA6-4484-BB08-95E8AF133B29}" srcOrd="2" destOrd="0" presId="urn:microsoft.com/office/officeart/2008/layout/RadialCluster"/>
    <dgm:cxn modelId="{230C79EE-37EC-4900-944E-51E97F4DAD80}" type="presParOf" srcId="{CAFD64B0-0088-4A3E-AE66-A377D0606BDB}" destId="{3BBD293F-5967-4853-A859-D7B44070FEB6}" srcOrd="3" destOrd="0" presId="urn:microsoft.com/office/officeart/2008/layout/RadialCluster"/>
    <dgm:cxn modelId="{D283D5A7-1713-43E9-BDB5-B8E42F35B1C0}" type="presParOf" srcId="{CAFD64B0-0088-4A3E-AE66-A377D0606BDB}" destId="{E76BFB17-9000-450A-ABEE-32C43B12127B}" srcOrd="4" destOrd="0" presId="urn:microsoft.com/office/officeart/2008/layout/RadialCluster"/>
    <dgm:cxn modelId="{6C55BDE9-EE5C-49D5-9E90-836F185F808E}" type="presParOf" srcId="{CAFD64B0-0088-4A3E-AE66-A377D0606BDB}" destId="{317B6C6F-FE95-4D3C-8738-7BF387218358}" srcOrd="5" destOrd="0" presId="urn:microsoft.com/office/officeart/2008/layout/RadialCluster"/>
    <dgm:cxn modelId="{2405F87C-53C2-4D2D-B073-AD4E75410443}" type="presParOf" srcId="{CAFD64B0-0088-4A3E-AE66-A377D0606BDB}" destId="{B13E33E5-CAD6-48E1-BBE3-63F1F4956C1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B3A1F-8A1A-462D-A8C7-8C789BA3925B}">
      <dsp:nvSpPr>
        <dsp:cNvPr id="0" name=""/>
        <dsp:cNvSpPr/>
      </dsp:nvSpPr>
      <dsp:spPr>
        <a:xfrm>
          <a:off x="2503169" y="2044332"/>
          <a:ext cx="1318260" cy="131826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/>
            <a:t>NoSQL</a:t>
          </a:r>
          <a:endParaRPr lang="zh-CN" altLang="en-US" sz="2500" kern="1200" dirty="0"/>
        </a:p>
      </dsp:txBody>
      <dsp:txXfrm>
        <a:off x="2567521" y="2108684"/>
        <a:ext cx="1189556" cy="1189556"/>
      </dsp:txXfrm>
    </dsp:sp>
    <dsp:sp modelId="{1AE218AD-E25E-44EA-AF6E-E40E204F5863}">
      <dsp:nvSpPr>
        <dsp:cNvPr id="0" name=""/>
        <dsp:cNvSpPr/>
      </dsp:nvSpPr>
      <dsp:spPr>
        <a:xfrm rot="16238232">
          <a:off x="2712393" y="1581982"/>
          <a:ext cx="9247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4757" y="0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02F58-5DA6-4484-BB08-95E8AF133B29}">
      <dsp:nvSpPr>
        <dsp:cNvPr id="0" name=""/>
        <dsp:cNvSpPr/>
      </dsp:nvSpPr>
      <dsp:spPr>
        <a:xfrm>
          <a:off x="2743209" y="236397"/>
          <a:ext cx="883234" cy="883234"/>
        </a:xfrm>
        <a:prstGeom prst="roundRect">
          <a:avLst/>
        </a:prstGeom>
        <a:solidFill>
          <a:schemeClr val="accent6">
            <a:shade val="50000"/>
            <a:hueOff val="0"/>
            <a:satOff val="-18712"/>
            <a:lumOff val="248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/>
            <a:t>CAP</a:t>
          </a:r>
          <a:endParaRPr lang="zh-CN" altLang="en-US" sz="2500" kern="1200" dirty="0"/>
        </a:p>
      </dsp:txBody>
      <dsp:txXfrm>
        <a:off x="2786325" y="279513"/>
        <a:ext cx="797002" cy="797002"/>
      </dsp:txXfrm>
    </dsp:sp>
    <dsp:sp modelId="{3BBD293F-5967-4853-A859-D7B44070FEB6}">
      <dsp:nvSpPr>
        <dsp:cNvPr id="0" name=""/>
        <dsp:cNvSpPr/>
      </dsp:nvSpPr>
      <dsp:spPr>
        <a:xfrm rot="1800000">
          <a:off x="3770893" y="3272616"/>
          <a:ext cx="7544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4418" y="0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BFB17-9000-450A-ABEE-32C43B12127B}">
      <dsp:nvSpPr>
        <dsp:cNvPr id="0" name=""/>
        <dsp:cNvSpPr/>
      </dsp:nvSpPr>
      <dsp:spPr>
        <a:xfrm>
          <a:off x="4474775" y="3274571"/>
          <a:ext cx="883234" cy="883234"/>
        </a:xfrm>
        <a:prstGeom prst="roundRect">
          <a:avLst/>
        </a:prstGeom>
        <a:solidFill>
          <a:schemeClr val="accent6">
            <a:shade val="50000"/>
            <a:hueOff val="0"/>
            <a:satOff val="-37425"/>
            <a:lumOff val="4965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/>
            <a:t>BASE</a:t>
          </a:r>
          <a:endParaRPr lang="zh-CN" altLang="en-US" sz="2000" kern="1200" dirty="0"/>
        </a:p>
      </dsp:txBody>
      <dsp:txXfrm>
        <a:off x="4517891" y="3317687"/>
        <a:ext cx="797002" cy="797002"/>
      </dsp:txXfrm>
    </dsp:sp>
    <dsp:sp modelId="{317B6C6F-FE95-4D3C-8738-7BF387218358}">
      <dsp:nvSpPr>
        <dsp:cNvPr id="0" name=""/>
        <dsp:cNvSpPr/>
      </dsp:nvSpPr>
      <dsp:spPr>
        <a:xfrm rot="9000000">
          <a:off x="1799288" y="3272616"/>
          <a:ext cx="7544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4418" y="0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E33E5-CAD6-48E1-BBE3-63F1F4956C16}">
      <dsp:nvSpPr>
        <dsp:cNvPr id="0" name=""/>
        <dsp:cNvSpPr/>
      </dsp:nvSpPr>
      <dsp:spPr>
        <a:xfrm>
          <a:off x="966590" y="3274571"/>
          <a:ext cx="883234" cy="883234"/>
        </a:xfrm>
        <a:prstGeom prst="roundRect">
          <a:avLst/>
        </a:prstGeom>
        <a:solidFill>
          <a:schemeClr val="accent6">
            <a:shade val="50000"/>
            <a:hueOff val="0"/>
            <a:satOff val="-18712"/>
            <a:lumOff val="248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最终一致性</a:t>
          </a:r>
        </a:p>
      </dsp:txBody>
      <dsp:txXfrm>
        <a:off x="1009706" y="3317687"/>
        <a:ext cx="797002" cy="797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D909649-C05E-4036-B9B2-2AFD2BD42C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1947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4BBFFA7-B267-4FCB-AFBD-5A69B307901F}" type="slidenum">
              <a:rPr lang="en-US" altLang="zh-CN"/>
              <a:pPr/>
              <a:t>1</a:t>
            </a:fld>
            <a:endParaRPr lang="en-US" altLang="zh-CN" dirty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008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868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godb/mongo-java-driver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21336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135313"/>
            <a:ext cx="8229600" cy="1447800"/>
          </a:xfrm>
          <a:noFill/>
        </p:spPr>
        <p:txBody>
          <a:bodyPr/>
          <a:lstStyle/>
          <a:p>
            <a:pPr algn="ctr" eaLnBrk="1" hangingPunct="1"/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sz="3600" b="1" smtClean="0">
                <a:solidFill>
                  <a:schemeClr val="tx1"/>
                </a:solidFill>
              </a:rPr>
              <a:t>第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5</a:t>
            </a:r>
            <a:r>
              <a:rPr lang="zh-CN" altLang="en-US" sz="3600" b="1" smtClean="0">
                <a:solidFill>
                  <a:schemeClr val="tx1"/>
                </a:solidFill>
              </a:rPr>
              <a:t>章 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NoSQL</a:t>
            </a:r>
            <a:r>
              <a:rPr lang="zh-CN" altLang="en-US" sz="3600" b="1" smtClean="0">
                <a:solidFill>
                  <a:schemeClr val="tx1"/>
                </a:solidFill>
              </a:rPr>
              <a:t>数据库</a:t>
            </a:r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endParaRPr lang="zh-CN" altLang="en-US" sz="2800" smtClean="0">
              <a:solidFill>
                <a:schemeClr val="tx1"/>
              </a:solidFill>
            </a:endParaRPr>
          </a:p>
        </p:txBody>
      </p:sp>
      <p:sp>
        <p:nvSpPr>
          <p:cNvPr id="2052" name="Oval 7"/>
          <p:cNvSpPr>
            <a:spLocks noChangeArrowheads="1"/>
          </p:cNvSpPr>
          <p:nvPr/>
        </p:nvSpPr>
        <p:spPr bwMode="auto">
          <a:xfrm>
            <a:off x="1447800" y="304800"/>
            <a:ext cx="9906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1577975" y="712788"/>
            <a:ext cx="6934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Times New Roman" pitchFamily="18" charset="0"/>
              </a:rPr>
              <a:t>大数据技术原理与应用</a:t>
            </a:r>
            <a:endParaRPr lang="en-US" altLang="zh-CN" sz="48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5.3  NoSQL</a:t>
            </a:r>
            <a:r>
              <a:rPr lang="zh-CN" altLang="en-US" smtClean="0"/>
              <a:t>与关系数据库的比较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97636"/>
              </p:ext>
            </p:extLst>
          </p:nvPr>
        </p:nvGraphicFramePr>
        <p:xfrm>
          <a:off x="381000" y="1447800"/>
          <a:ext cx="8610600" cy="5181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9009"/>
                <a:gridCol w="1449009"/>
                <a:gridCol w="1368494"/>
                <a:gridCol w="4344088"/>
              </a:tblGrid>
              <a:tr h="3018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比较标准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RDBMS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NoSQL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备注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11075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一致性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强一致性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弱一致性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RDBMS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严格遵守事务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ACID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模型，可以保证事务强</a:t>
                      </a:r>
                      <a:r>
                        <a:rPr kumimoji="0" lang="zh-CN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一致性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；</a:t>
                      </a:r>
                      <a:endParaRPr kumimoji="0" lang="zh-CN" altLang="zh-CN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很多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NoSQL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数据库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放松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了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对事务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ACID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四性的要求，而是遵守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BASE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模型，只能保证最终一致性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1186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数据完整性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容易实现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很难实现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任何一个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RDBMS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都可以很容易实现数据完整性，比如通过主键或者非空</a:t>
                      </a:r>
                      <a:r>
                        <a:rPr kumimoji="0" lang="zh-CN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约束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、外键等</a:t>
                      </a:r>
                      <a:endParaRPr kumimoji="0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在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NoSQL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数据库却无法实现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1201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扩展性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一般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好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RDBMS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很难实现横向扩展，纵向扩展的空间也比较有限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NoSQL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在设计之初就充分考虑了横向扩展的需求，可以很容易通过添加廉价设备实现扩展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13844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可用性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好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很好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RDBMS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在任何时候都以保证数据一致性为优先目标，其次才是优化系统性能，随着数据规模的增大，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RDBMS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为了保证严格的一致性，只能提供相对较弱的可用性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大多数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NoSQL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都能提供较高的可用性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</a:tbl>
          </a:graphicData>
        </a:graphic>
      </p:graphicFrame>
      <p:sp>
        <p:nvSpPr>
          <p:cNvPr id="11299" name="Rectangle 36"/>
          <p:cNvSpPr>
            <a:spLocks noChangeArrowheads="1"/>
          </p:cNvSpPr>
          <p:nvPr/>
        </p:nvSpPr>
        <p:spPr bwMode="auto">
          <a:xfrm>
            <a:off x="2514600" y="1066800"/>
            <a:ext cx="481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表</a:t>
            </a:r>
            <a:r>
              <a:rPr lang="en-US" altLang="zh-CN" sz="1800" dirty="0"/>
              <a:t>5-1 NoSQL</a:t>
            </a:r>
            <a:r>
              <a:rPr lang="zh-CN" altLang="en-US" sz="1800"/>
              <a:t>和关系数据库的简单比较（续）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5.3  NoSQL</a:t>
            </a:r>
            <a:r>
              <a:rPr lang="zh-CN" altLang="en-US" smtClean="0"/>
              <a:t>与关系数据库的比较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07157"/>
              </p:ext>
            </p:extLst>
          </p:nvPr>
        </p:nvGraphicFramePr>
        <p:xfrm>
          <a:off x="533400" y="1524000"/>
          <a:ext cx="8229600" cy="47783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85180"/>
                <a:gridCol w="1205620"/>
                <a:gridCol w="1219200"/>
                <a:gridCol w="4419600"/>
              </a:tblGrid>
              <a:tr h="381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比较标准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RDBMS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NoSQL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备注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14632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标准化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是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否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RDBMS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已经标准化（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SQL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NoSQL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还没有行业标准，不同的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NoSQL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数据库都有自己的查询语言，很难规范应用程序接口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14670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技术支持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高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低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RDBMS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经过几十年的发展，已经非常成熟</a:t>
                      </a:r>
                      <a:r>
                        <a:rPr kumimoji="0" lang="zh-CN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NoSQL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在技术支持方面仍然处于起步阶段，还不成熟，缺乏有力的技术支持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14670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可维护性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复杂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复杂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RDBMS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需要专门的数据库管理员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(DBA)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维护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NoSQL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数据库虽然没有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DBMS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复杂，也难以维护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</a:tbl>
          </a:graphicData>
        </a:graphic>
      </p:graphicFrame>
      <p:sp>
        <p:nvSpPr>
          <p:cNvPr id="12318" name="Rectangle 31"/>
          <p:cNvSpPr>
            <a:spLocks noChangeArrowheads="1"/>
          </p:cNvSpPr>
          <p:nvPr/>
        </p:nvSpPr>
        <p:spPr bwMode="auto">
          <a:xfrm>
            <a:off x="2514600" y="1066800"/>
            <a:ext cx="481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表</a:t>
            </a:r>
            <a:r>
              <a:rPr lang="en-US" altLang="zh-CN" sz="1800" dirty="0"/>
              <a:t>5-1 NoSQL</a:t>
            </a:r>
            <a:r>
              <a:rPr lang="zh-CN" altLang="en-US" sz="1800"/>
              <a:t>和关系数据库的简单比较（续）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5.3  NoSQL</a:t>
            </a:r>
            <a:r>
              <a:rPr lang="zh-CN" altLang="en-US" smtClean="0"/>
              <a:t>与关系数据库的比较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304800" y="1600200"/>
            <a:ext cx="8610600" cy="464742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总结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）关系数据库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优势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：以完善的关系代数理论作为基础，有严格的标准，支持事务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ACID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四性，借助索引机制可以实现高效的查询，技术成熟，有专业公司的技术支持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劣势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：可扩展性较差，无法较好支持海量数据存储，数据模型过于死板、无法较好支持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Web2.0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应用，事务机制影响了系统的整体性能等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NoSQL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数据库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优势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：可以支持超大规模数据存储，灵活的数据模型可以很好地支持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Web2.0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应用，具有强大的横向扩展能力等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劣势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：缺乏数学理论基础，复杂查询性能不高，大都不能实现事务强一致性，很难实现数据完整性，技术尚不成熟，缺乏专业团队的技术支持，维护较困难等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5.3  NoSQL</a:t>
            </a:r>
            <a:r>
              <a:rPr lang="zh-CN" altLang="en-US" smtClean="0"/>
              <a:t>与关系数据库的比较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526297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关系数据库和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NoSQL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数据库各有优缺点，彼此无法取代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）关系数据库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应用场景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：电信、银行等领域的关键业务系统，需要保证强事务一致性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NoSQL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数据库应用场景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：互联网企业、传统企业的非关键业务（比如数据分析）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采用混合架构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案例：亚马逊公司就使用不同类型的数据库来支撑它的电子商务应用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对于“购物篮”这种临时性数据，采用键值存储会更加高效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当前的产品和订单信息则适合存放在关系数据库中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大量的历史订单信息则适合保存在类似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MongoDB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的文档数据库中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5.4  NoSQL</a:t>
            </a:r>
            <a:r>
              <a:rPr lang="zh-CN" altLang="zh-CN" smtClean="0"/>
              <a:t>的四大类型</a:t>
            </a:r>
            <a:endParaRPr lang="zh-CN" altLang="en-US" smtClean="0"/>
          </a:p>
        </p:txBody>
      </p:sp>
      <p:sp>
        <p:nvSpPr>
          <p:cNvPr id="15363" name="文本框 3"/>
          <p:cNvSpPr txBox="1">
            <a:spLocks noChangeArrowheads="1"/>
          </p:cNvSpPr>
          <p:nvPr/>
        </p:nvSpPr>
        <p:spPr bwMode="auto">
          <a:xfrm>
            <a:off x="457200" y="1263650"/>
            <a:ext cx="8229600" cy="94352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    NoSQL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数据库虽然数量众多，但是，归结起来，典型的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NoSQL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数据库通常包括键值数据库、列族数据库、文档数据库和图形数据库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536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8001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5.4  NoSQL</a:t>
            </a:r>
            <a:r>
              <a:rPr lang="zh-CN" altLang="zh-CN" smtClean="0"/>
              <a:t>的四大类型</a:t>
            </a:r>
            <a:endParaRPr lang="zh-CN" altLang="en-US" smtClean="0"/>
          </a:p>
        </p:txBody>
      </p:sp>
      <p:pic>
        <p:nvPicPr>
          <p:cNvPr id="1638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5.4  NoSQL</a:t>
            </a:r>
            <a:r>
              <a:rPr lang="zh-CN" altLang="zh-CN" smtClean="0"/>
              <a:t>的四大类型</a:t>
            </a:r>
            <a:endParaRPr lang="zh-CN" altLang="en-US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390" b="2721"/>
          <a:stretch>
            <a:fillRect/>
          </a:stretch>
        </p:blipFill>
        <p:spPr bwMode="auto">
          <a:xfrm>
            <a:off x="457200" y="1143000"/>
            <a:ext cx="8534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066800" y="1185863"/>
            <a:ext cx="2209800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/>
              <a:t>文档数据库</a:t>
            </a:r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4648200" y="1219200"/>
            <a:ext cx="2209800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/>
              <a:t>图数据库</a:t>
            </a: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1066800" y="3929063"/>
            <a:ext cx="2209800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/>
              <a:t>键值数据库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4648200" y="3929063"/>
            <a:ext cx="2209800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/>
              <a:t>列族数据库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5.4.1  </a:t>
            </a:r>
            <a:r>
              <a:rPr lang="zh-CN" altLang="zh-CN" smtClean="0"/>
              <a:t>键值数据库</a:t>
            </a: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35617"/>
              </p:ext>
            </p:extLst>
          </p:nvPr>
        </p:nvGraphicFramePr>
        <p:xfrm>
          <a:off x="152400" y="1198563"/>
          <a:ext cx="8915400" cy="527843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27097"/>
                <a:gridCol w="7088303"/>
              </a:tblGrid>
              <a:tr h="6009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相关产品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Redis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Riak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SimpleDB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Chordless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Scalaris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Memcached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8442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数据模型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键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值对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键是一个字符串对象</a:t>
                      </a:r>
                      <a:endParaRPr kumimoji="0" lang="en-US" altLang="zh-CN" sz="1600" u="none" strike="noStrike" kern="1200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值可以是任意类型的数据，比如整型、字符型、数组、列表、集合等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 horzOverflow="overflow"/>
                </a:tc>
              </a:tr>
              <a:tr h="731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典型应用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涉及频繁读写、拥有简单数据模型的应用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内容缓存，比如会话、配置文件、参数、购物车等</a:t>
                      </a:r>
                      <a:endParaRPr kumimoji="0" lang="en-US" altLang="zh-CN" sz="1600" u="none" strike="noStrike" kern="1200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存储配置和用户数据信息的移动应用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 horzOverflow="overflow"/>
                </a:tc>
              </a:tr>
              <a:tr h="6009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优点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扩展性好，灵活性好，大量写操作时性能高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6009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缺点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无法存储结构化信息，条件查询效率较低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1055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不适用情形</a:t>
                      </a:r>
                      <a:endParaRPr kumimoji="0" lang="zh-CN" altLang="zh-CN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不是通过键而是通过值来查：键值数据库根本没有通过值查询的途径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需要存储数据之间的关系：在键值数据库中，不能通过两个或两个以上的键来关联数据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需要事务的支持：在一些键值数据库中，产生故障时，不可以回滚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 horzOverflow="overflow"/>
                </a:tc>
              </a:tr>
              <a:tr h="8442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使用者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百度云数据库（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Redis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GitHub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Riak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BestBuy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Riak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Twitter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Redis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和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Memcached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r>
                        <a:rPr kumimoji="0" lang="zh-CN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Instagram 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Redis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Youtube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Memcached</a:t>
                      </a:r>
                      <a:r>
                        <a:rPr kumimoji="0" lang="zh-CN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5.4.1  </a:t>
            </a:r>
            <a:r>
              <a:rPr lang="zh-CN" altLang="zh-CN" smtClean="0"/>
              <a:t>键值数据库</a:t>
            </a:r>
            <a:endParaRPr lang="zh-CN" altLang="en-US" smtClean="0"/>
          </a:p>
        </p:txBody>
      </p:sp>
      <p:pic>
        <p:nvPicPr>
          <p:cNvPr id="19459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7724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2590800" y="5650724"/>
            <a:ext cx="410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键值数据库成为理想的缓冲层解决方案</a:t>
            </a:r>
          </a:p>
        </p:txBody>
      </p:sp>
      <p:sp>
        <p:nvSpPr>
          <p:cNvPr id="19461" name="矩形 5"/>
          <p:cNvSpPr>
            <a:spLocks noChangeArrowheads="1"/>
          </p:cNvSpPr>
          <p:nvPr/>
        </p:nvSpPr>
        <p:spPr bwMode="auto">
          <a:xfrm>
            <a:off x="457200" y="6096000"/>
            <a:ext cx="8382000" cy="64611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Redis</a:t>
            </a:r>
            <a:r>
              <a:rPr lang="zh-CN" altLang="en-US" sz="1800" dirty="0"/>
              <a:t>有时候会被人们称为“强化版的</a:t>
            </a:r>
            <a:r>
              <a:rPr lang="en-US" altLang="zh-CN" sz="1800" dirty="0"/>
              <a:t>Memcached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，支持</a:t>
            </a:r>
            <a:r>
              <a:rPr lang="zh-CN" altLang="en-US" sz="1800" dirty="0"/>
              <a:t>持久化、数据恢复、更多数据类型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5.4.2  </a:t>
            </a:r>
            <a:r>
              <a:rPr lang="zh-CN" altLang="en-US" smtClean="0"/>
              <a:t>列族数据库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11593"/>
              </p:ext>
            </p:extLst>
          </p:nvPr>
        </p:nvGraphicFramePr>
        <p:xfrm>
          <a:off x="228600" y="1254125"/>
          <a:ext cx="8686800" cy="545147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55033"/>
                <a:gridCol w="6531767"/>
              </a:tblGrid>
              <a:tr h="6614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相关产品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BigTable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HBase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Cassandra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HadoopDB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GreenPlum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PNUTS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6614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数据模型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列族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12878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典型应用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r>
                        <a:rPr kumimoji="0" lang="zh-CN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分布式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数据存储与管理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）数据</a:t>
                      </a: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在地理上分布于多个数据中心的应用程序</a:t>
                      </a:r>
                      <a:endParaRPr kumimoji="0" lang="en-US" altLang="zh-CN" sz="1600" u="none" strike="noStrike" kern="1200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）可以</a:t>
                      </a: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容忍副本中存在短期不一致情况的应用程序</a:t>
                      </a:r>
                      <a:endParaRPr kumimoji="0" lang="en-US" altLang="zh-CN" sz="1600" u="none" strike="noStrike" kern="1200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）拥有</a:t>
                      </a: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动态字段的应用程序</a:t>
                      </a:r>
                      <a:endParaRPr kumimoji="0" lang="en-US" altLang="zh-CN" sz="1600" u="none" strike="noStrike" kern="1200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）拥有</a:t>
                      </a: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潜在大量数据的应用程序，大到几百</a:t>
                      </a:r>
                      <a:r>
                        <a:rPr kumimoji="0" lang="en-US" altLang="zh-CN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TB</a:t>
                      </a: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的数据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6614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优点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查找速度快，可扩展性强，容易进行分布式扩展，复杂性低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6614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缺点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功能较少，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大都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不支持强事务一致性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6614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不适用情形</a:t>
                      </a:r>
                      <a:endParaRPr kumimoji="0" lang="zh-CN" altLang="zh-CN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需要</a:t>
                      </a:r>
                      <a:r>
                        <a:rPr kumimoji="0" lang="en-US" altLang="zh-CN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ACID</a:t>
                      </a: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事务支持的</a:t>
                      </a:r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情形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856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使用者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Ebay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Cassandra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Instagram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Cassandra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NASA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Cassandra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Twitter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Cassandra and HBase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Facebook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HBase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Yahoo!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HBase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484188" y="2133600"/>
            <a:ext cx="5045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ea typeface="黑体" pitchFamily="49" charset="-122"/>
              </a:rPr>
              <a:t>5.1 NoSQL</a:t>
            </a:r>
            <a:r>
              <a:rPr kumimoji="1" lang="zh-CN" altLang="en-US" sz="2400" b="1" dirty="0">
                <a:solidFill>
                  <a:srgbClr val="000000"/>
                </a:solidFill>
                <a:ea typeface="黑体" pitchFamily="49" charset="-122"/>
              </a:rPr>
              <a:t>简介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ea typeface="黑体" pitchFamily="49" charset="-122"/>
              </a:rPr>
              <a:t>5.2 NoSQL</a:t>
            </a:r>
            <a:r>
              <a:rPr kumimoji="1" lang="zh-CN" altLang="en-US" sz="2400" b="1" dirty="0">
                <a:solidFill>
                  <a:srgbClr val="000000"/>
                </a:solidFill>
                <a:ea typeface="黑体" pitchFamily="49" charset="-122"/>
              </a:rPr>
              <a:t>兴起的原因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ea typeface="黑体" pitchFamily="49" charset="-122"/>
              </a:rPr>
              <a:t>5.3 NoSQL</a:t>
            </a:r>
            <a:r>
              <a:rPr kumimoji="1" lang="zh-CN" altLang="en-US" sz="2400" b="1" dirty="0">
                <a:solidFill>
                  <a:srgbClr val="000000"/>
                </a:solidFill>
                <a:ea typeface="黑体" pitchFamily="49" charset="-122"/>
              </a:rPr>
              <a:t>与关系数据库的比较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ea typeface="黑体" pitchFamily="49" charset="-122"/>
              </a:rPr>
              <a:t>5.4 NoSQL</a:t>
            </a:r>
            <a:r>
              <a:rPr kumimoji="1" lang="zh-CN" altLang="en-US" sz="2400" b="1" dirty="0">
                <a:solidFill>
                  <a:srgbClr val="000000"/>
                </a:solidFill>
                <a:ea typeface="黑体" pitchFamily="49" charset="-122"/>
              </a:rPr>
              <a:t>的四大类型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ea typeface="黑体" pitchFamily="49" charset="-122"/>
              </a:rPr>
              <a:t>5.5 NoSQL</a:t>
            </a:r>
            <a:r>
              <a:rPr kumimoji="1" lang="zh-CN" altLang="en-US" sz="2400" b="1" dirty="0">
                <a:solidFill>
                  <a:srgbClr val="000000"/>
                </a:solidFill>
                <a:ea typeface="黑体" pitchFamily="49" charset="-122"/>
              </a:rPr>
              <a:t>的三大基石</a:t>
            </a:r>
          </a:p>
          <a:p>
            <a:pPr eaLnBrk="1" hangingPunct="1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ea typeface="黑体" pitchFamily="49" charset="-122"/>
              </a:rPr>
              <a:t>5.6 </a:t>
            </a:r>
            <a:r>
              <a:rPr kumimoji="1" lang="zh-CN" altLang="en-US" sz="2400" b="1" dirty="0">
                <a:solidFill>
                  <a:srgbClr val="000000"/>
                </a:solidFill>
                <a:ea typeface="黑体" pitchFamily="49" charset="-122"/>
              </a:rPr>
              <a:t>从</a:t>
            </a:r>
            <a:r>
              <a:rPr kumimoji="1" lang="en-US" altLang="zh-CN" sz="2400" b="1" dirty="0">
                <a:solidFill>
                  <a:srgbClr val="000000"/>
                </a:solidFill>
                <a:ea typeface="黑体" pitchFamily="49" charset="-122"/>
              </a:rPr>
              <a:t>NoSQL</a:t>
            </a:r>
            <a:r>
              <a:rPr kumimoji="1" lang="zh-CN" altLang="en-US" sz="2400" b="1" dirty="0">
                <a:solidFill>
                  <a:srgbClr val="000000"/>
                </a:solidFill>
                <a:ea typeface="黑体" pitchFamily="49" charset="-122"/>
              </a:rPr>
              <a:t>到</a:t>
            </a:r>
            <a:r>
              <a:rPr kumimoji="1" lang="en-US" altLang="zh-CN" sz="2400" b="1" dirty="0">
                <a:solidFill>
                  <a:srgbClr val="000000"/>
                </a:solidFill>
                <a:ea typeface="黑体" pitchFamily="49" charset="-122"/>
              </a:rPr>
              <a:t>NewSQL</a:t>
            </a:r>
            <a:r>
              <a:rPr kumimoji="1" lang="zh-CN" altLang="en-US" sz="2400" b="1" dirty="0">
                <a:solidFill>
                  <a:srgbClr val="000000"/>
                </a:solidFill>
                <a:ea typeface="黑体" pitchFamily="49" charset="-122"/>
              </a:rPr>
              <a:t>数据库</a:t>
            </a:r>
            <a:endParaRPr kumimoji="1" lang="en-US" altLang="zh-CN" sz="2400" b="1" dirty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ea typeface="黑体" pitchFamily="49" charset="-122"/>
              </a:rPr>
              <a:t>5.7 </a:t>
            </a:r>
            <a:r>
              <a:rPr kumimoji="1" lang="zh-CN" altLang="en-US" sz="2400" b="1" dirty="0">
                <a:solidFill>
                  <a:srgbClr val="000000"/>
                </a:solidFill>
                <a:ea typeface="黑体" pitchFamily="49" charset="-122"/>
              </a:rPr>
              <a:t>文档数据库</a:t>
            </a:r>
            <a:r>
              <a:rPr kumimoji="1" lang="en-US" altLang="zh-CN" sz="2400" b="1" dirty="0">
                <a:solidFill>
                  <a:srgbClr val="000000"/>
                </a:solidFill>
                <a:ea typeface="黑体" pitchFamily="49" charset="-122"/>
              </a:rPr>
              <a:t>MongoDB</a:t>
            </a:r>
            <a:endParaRPr kumimoji="1" lang="zh-CN" altLang="en-US" sz="2400" b="1" dirty="0">
              <a:solidFill>
                <a:srgbClr val="0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5.4.3  </a:t>
            </a:r>
            <a:r>
              <a:rPr lang="zh-CN" altLang="en-US" smtClean="0"/>
              <a:t>文档数据库</a:t>
            </a:r>
          </a:p>
        </p:txBody>
      </p:sp>
      <p:sp>
        <p:nvSpPr>
          <p:cNvPr id="21507" name="矩形 3"/>
          <p:cNvSpPr>
            <a:spLocks noChangeArrowheads="1"/>
          </p:cNvSpPr>
          <p:nvPr/>
        </p:nvSpPr>
        <p:spPr bwMode="auto">
          <a:xfrm>
            <a:off x="228600" y="1295400"/>
            <a:ext cx="8686800" cy="92392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“文档”其实是一个数据记录，这个记录能够对包含的数据类型和内容进行“自我描述”。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XML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文档、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文档和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JSON 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文档就属于这一类。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SequoiaDB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就是使用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JSON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格式的文档数据库，它的存储的数据是这样的：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5358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矩形 5"/>
          <p:cNvSpPr>
            <a:spLocks noChangeArrowheads="1"/>
          </p:cNvSpPr>
          <p:nvPr/>
        </p:nvSpPr>
        <p:spPr bwMode="auto">
          <a:xfrm>
            <a:off x="-152400" y="4778375"/>
            <a:ext cx="52578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algn="just">
              <a:lnSpc>
                <a:spcPct val="130000"/>
              </a:lnSpc>
              <a:buFontTx/>
              <a:buNone/>
            </a:pPr>
            <a:r>
              <a:rPr lang="zh-CN" altLang="en-US" sz="1800" dirty="0"/>
              <a:t>关系数据库：</a:t>
            </a:r>
            <a:endParaRPr lang="en-US" altLang="zh-CN" sz="1800" dirty="0"/>
          </a:p>
          <a:p>
            <a:pPr lvl="1" algn="just">
              <a:lnSpc>
                <a:spcPct val="130000"/>
              </a:lnSpc>
              <a:buFontTx/>
              <a:buNone/>
            </a:pPr>
            <a:r>
              <a:rPr lang="zh-CN" altLang="en-US" sz="1800" dirty="0"/>
              <a:t>必须有</a:t>
            </a:r>
            <a:r>
              <a:rPr lang="en-US" altLang="zh-CN" sz="1800" dirty="0"/>
              <a:t>schema</a:t>
            </a:r>
            <a:r>
              <a:rPr lang="zh-CN" altLang="en-US" sz="1800" dirty="0"/>
              <a:t>信息才能理解数据的含义</a:t>
            </a:r>
            <a:endParaRPr lang="en-US" altLang="zh-CN" sz="1800" dirty="0"/>
          </a:p>
          <a:p>
            <a:pPr lvl="1" algn="just">
              <a:lnSpc>
                <a:spcPct val="130000"/>
              </a:lnSpc>
              <a:buFontTx/>
              <a:buNone/>
            </a:pPr>
            <a:r>
              <a:rPr lang="zh-CN" altLang="en-US" sz="1800" dirty="0"/>
              <a:t>学生（学号，姓名，性别，年龄，系，年级）</a:t>
            </a:r>
          </a:p>
          <a:p>
            <a:pPr lvl="1" algn="just">
              <a:lnSpc>
                <a:spcPct val="130000"/>
              </a:lnSpc>
              <a:buFontTx/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1001</a:t>
            </a:r>
            <a:r>
              <a:rPr lang="zh-CN" altLang="en-US" sz="1800" dirty="0"/>
              <a:t>，张三，男，</a:t>
            </a:r>
            <a:r>
              <a:rPr lang="en-US" altLang="zh-CN" sz="1800" dirty="0"/>
              <a:t>20</a:t>
            </a:r>
            <a:r>
              <a:rPr lang="zh-CN" altLang="en-US" sz="1800" dirty="0"/>
              <a:t>，计算机，</a:t>
            </a:r>
            <a:r>
              <a:rPr lang="en-US" altLang="zh-CN" sz="1800" dirty="0"/>
              <a:t>2002</a:t>
            </a:r>
            <a:r>
              <a:rPr lang="zh-CN" altLang="en-US" sz="1800" dirty="0"/>
              <a:t>）</a:t>
            </a: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5029200" y="4811712"/>
            <a:ext cx="4038600" cy="1970088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4D4D4C"/>
                </a:solidFill>
                <a:latin typeface="Arial Unicode MS" pitchFamily="34" charset="-122"/>
              </a:rPr>
              <a:t>一个</a:t>
            </a:r>
            <a:r>
              <a:rPr lang="en-US" altLang="zh-CN" sz="1600" dirty="0">
                <a:solidFill>
                  <a:srgbClr val="4D4D4C"/>
                </a:solidFill>
                <a:latin typeface="Arial Unicode MS" pitchFamily="34" charset="-122"/>
              </a:rPr>
              <a:t>XML</a:t>
            </a:r>
            <a:r>
              <a:rPr lang="zh-CN" altLang="en-US" sz="1600" dirty="0">
                <a:solidFill>
                  <a:srgbClr val="4D4D4C"/>
                </a:solidFill>
                <a:latin typeface="Arial Unicode MS" pitchFamily="34" charset="-122"/>
              </a:rPr>
              <a:t>文档：</a:t>
            </a:r>
            <a:endParaRPr lang="en-US" altLang="zh-CN" sz="1600" dirty="0">
              <a:solidFill>
                <a:srgbClr val="4D4D4C"/>
              </a:solidFill>
              <a:latin typeface="Arial Unicode MS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600" dirty="0">
                <a:solidFill>
                  <a:srgbClr val="4D4D4C"/>
                </a:solidFill>
                <a:latin typeface="Arial Unicode MS" pitchFamily="34" charset="-122"/>
              </a:rPr>
              <a:t>&lt;configuration&gt;</a:t>
            </a:r>
            <a:br>
              <a:rPr lang="zh-CN" altLang="zh-CN" sz="1600" dirty="0">
                <a:solidFill>
                  <a:srgbClr val="4D4D4C"/>
                </a:solidFill>
                <a:latin typeface="Arial Unicode MS" pitchFamily="34" charset="-122"/>
              </a:rPr>
            </a:br>
            <a:r>
              <a:rPr lang="zh-CN" altLang="zh-CN" sz="1600" dirty="0" smtClean="0">
                <a:solidFill>
                  <a:srgbClr val="4D4D4C"/>
                </a:solidFill>
                <a:latin typeface="Arial Unicode MS" pitchFamily="34" charset="-122"/>
              </a:rPr>
              <a:t>&lt;</a:t>
            </a:r>
            <a:r>
              <a:rPr lang="zh-CN" altLang="zh-CN" sz="1600" dirty="0">
                <a:solidFill>
                  <a:srgbClr val="4D4D4C"/>
                </a:solidFill>
                <a:latin typeface="Arial Unicode MS" pitchFamily="34" charset="-122"/>
              </a:rPr>
              <a:t>property&gt;</a:t>
            </a:r>
            <a:br>
              <a:rPr lang="zh-CN" altLang="zh-CN" sz="1600" dirty="0">
                <a:solidFill>
                  <a:srgbClr val="4D4D4C"/>
                </a:solidFill>
                <a:latin typeface="Arial Unicode MS" pitchFamily="34" charset="-122"/>
              </a:rPr>
            </a:br>
            <a:r>
              <a:rPr lang="zh-CN" altLang="zh-CN" sz="1600" dirty="0" smtClean="0">
                <a:solidFill>
                  <a:srgbClr val="4D4D4C"/>
                </a:solidFill>
                <a:latin typeface="Arial Unicode MS" pitchFamily="34" charset="-122"/>
              </a:rPr>
              <a:t>&lt;</a:t>
            </a:r>
            <a:r>
              <a:rPr lang="zh-CN" altLang="zh-CN" sz="1600" dirty="0">
                <a:solidFill>
                  <a:srgbClr val="4D4D4C"/>
                </a:solidFill>
                <a:latin typeface="Arial Unicode MS" pitchFamily="34" charset="-122"/>
              </a:rPr>
              <a:t>name&gt;hbase.rootdir&lt;/name&gt;</a:t>
            </a:r>
            <a:br>
              <a:rPr lang="zh-CN" altLang="zh-CN" sz="1600" dirty="0">
                <a:solidFill>
                  <a:srgbClr val="4D4D4C"/>
                </a:solidFill>
                <a:latin typeface="Arial Unicode MS" pitchFamily="34" charset="-122"/>
              </a:rPr>
            </a:br>
            <a:r>
              <a:rPr lang="zh-CN" altLang="zh-CN" sz="1600" dirty="0" smtClean="0">
                <a:solidFill>
                  <a:srgbClr val="4D4D4C"/>
                </a:solidFill>
                <a:latin typeface="Arial Unicode MS" pitchFamily="34" charset="-122"/>
              </a:rPr>
              <a:t>&lt;</a:t>
            </a:r>
            <a:r>
              <a:rPr lang="zh-CN" altLang="zh-CN" sz="1600" dirty="0">
                <a:solidFill>
                  <a:srgbClr val="4D4D4C"/>
                </a:solidFill>
                <a:latin typeface="Arial Unicode MS" pitchFamily="34" charset="-122"/>
              </a:rPr>
              <a:t>value&gt;hdfs://localhost:9000/hbase&lt;/value&gt;</a:t>
            </a:r>
            <a:br>
              <a:rPr lang="zh-CN" altLang="zh-CN" sz="1600" dirty="0">
                <a:solidFill>
                  <a:srgbClr val="4D4D4C"/>
                </a:solidFill>
                <a:latin typeface="Arial Unicode MS" pitchFamily="34" charset="-122"/>
              </a:rPr>
            </a:br>
            <a:r>
              <a:rPr lang="zh-CN" altLang="zh-CN" sz="1600" dirty="0">
                <a:solidFill>
                  <a:srgbClr val="4D4D4C"/>
                </a:solidFill>
                <a:latin typeface="Arial Unicode MS" pitchFamily="34" charset="-122"/>
              </a:rPr>
              <a:t>&lt;/property&gt; </a:t>
            </a:r>
            <a:endParaRPr lang="en-US" altLang="zh-CN" sz="1600" dirty="0">
              <a:solidFill>
                <a:srgbClr val="4D4D4C"/>
              </a:solidFill>
              <a:latin typeface="Arial Unicode MS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4D4D4C"/>
                </a:solidFill>
                <a:latin typeface="Arial Unicode MS" pitchFamily="34" charset="-122"/>
              </a:rPr>
              <a:t>&lt;/configuration&gt;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5.4.3  </a:t>
            </a:r>
            <a:r>
              <a:rPr lang="zh-CN" altLang="en-US" smtClean="0"/>
              <a:t>文档数据库</a:t>
            </a:r>
          </a:p>
        </p:txBody>
      </p:sp>
      <p:sp>
        <p:nvSpPr>
          <p:cNvPr id="22531" name="矩形 3"/>
          <p:cNvSpPr>
            <a:spLocks noChangeArrowheads="1"/>
          </p:cNvSpPr>
          <p:nvPr/>
        </p:nvSpPr>
        <p:spPr bwMode="auto">
          <a:xfrm>
            <a:off x="381000" y="3987800"/>
            <a:ext cx="8610600" cy="224676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）数据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是不规则的，每一条记录包含了所有的有关“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SequoiaDB”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的信息而没有任何外部的引用，这条记录就是“自包含”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）这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使得记录很容易完全移动到其他服务器，因为这条记录的所有信息都包含在里面了，不需要考虑还有信息在别的表没有一起迁移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走。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因为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在移动过程中，只有被移动的那一条记录（文档）需要操作，而不像关系型中每个有关联的表都需要锁住来保证一致性，这样一来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ACID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的保证就会变得更快速，读写的速度也会有很大的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提升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5358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5.4.3  </a:t>
            </a:r>
            <a:r>
              <a:rPr lang="zh-CN" altLang="en-US" smtClean="0"/>
              <a:t>文档数据库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7411"/>
              </p:ext>
            </p:extLst>
          </p:nvPr>
        </p:nvGraphicFramePr>
        <p:xfrm>
          <a:off x="228600" y="1219200"/>
          <a:ext cx="8686800" cy="52530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66673"/>
                <a:gridCol w="6520127"/>
              </a:tblGrid>
              <a:tr h="6952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相关产品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MongoDB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CouchDB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Terrastore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ThruDB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RavenDB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SisoDB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RaptorDB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CloudKit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Perservere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Jackrabbit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731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数据模型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键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值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值（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value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）是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版本化的文档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803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典型应用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存储、索引并管理面向文档的数据或者类似的半结构化数据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比如，用于后台具有大量读写操作的网站、使用</a:t>
                      </a:r>
                      <a:r>
                        <a:rPr kumimoji="0" lang="en-US" altLang="zh-CN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JSON</a:t>
                      </a: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数据结构的应用、使用嵌套结构等非规范化数据的应用程序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731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优点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r>
                        <a:rPr kumimoji="0" lang="zh-CN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性能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好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（高并发）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，灵活性高，复杂性低，数据结构灵活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）提供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嵌入式文档功能，将经常查询的数据存储在同一个文档中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）既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可以根据键来构建索引，也可以根据内容构建索引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6952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缺点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缺乏统一的查询语法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695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不适用情形</a:t>
                      </a:r>
                      <a:endParaRPr kumimoji="0" lang="zh-CN" altLang="zh-CN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在不同的文档上添加事务。文档数据库并不支持文档间的</a:t>
                      </a:r>
                      <a:r>
                        <a:rPr kumimoji="0" lang="zh-CN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事务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9003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使用者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百度云数据库（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MongoDB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SAP 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MongoDB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Codecademy 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MongoDB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Foursquare 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MongoDB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NBC News 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RavenDB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5.4.4  </a:t>
            </a:r>
            <a:r>
              <a:rPr lang="zh-CN" altLang="en-US" smtClean="0"/>
              <a:t>图形数据库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35758"/>
              </p:ext>
            </p:extLst>
          </p:nvPr>
        </p:nvGraphicFramePr>
        <p:xfrm>
          <a:off x="228600" y="1219201"/>
          <a:ext cx="8686800" cy="53339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74757"/>
                <a:gridCol w="6412043"/>
              </a:tblGrid>
              <a:tr h="7157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相关产品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Neo4J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OrientDB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InfoGrid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Infinite Graph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GraphDB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7157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数据模型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图结构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7157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典型应用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专门用于处理具有高度相互关联关系的数据，比较适合于社交网络、模式识别、依赖分析、推荐系统以及路径寻找等问题</a:t>
                      </a:r>
                      <a:endParaRPr kumimoji="0" lang="zh-CN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7157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优点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灵活性高，支持复杂的图形算法，可用于构建复杂的关系图谱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10901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缺点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复杂性高，只能支持一定的数据规模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13806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使用者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Adobe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Neo4J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Cisco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Neo4J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）、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T-Mobile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Neo4J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5.4.5 </a:t>
            </a:r>
            <a:r>
              <a:rPr lang="zh-CN" altLang="en-US" smtClean="0"/>
              <a:t>不同类型数据库比较分析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2390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228600" y="3505200"/>
            <a:ext cx="8763000" cy="317009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MySQL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产生年代较早，而且随着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LAMP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大潮得以成熟。尽管其没有什么大的改进，但是新兴的互联网使用的最多的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数据库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MongoDB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是个新生事物，提供更灵活的数据模型、异步提交、地理位置索引等五花十色的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功能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HBase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是个“仗势欺人”的大象兵。依仗着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Hadoop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的生态环境，可以有很好的扩展性。但是就像象兵一样，使用者需要养一头大象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(Hadoop),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才能驱使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他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是键值存储的代表，功能最简单。提供随机数据存储。就像一根棒子一样，没有多余的构造。但是也正是因此，它的伸缩性特别好。就像悟空手里的金箍棒，大可捅破天，小能成缩成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针。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5.5  NoSQL</a:t>
            </a:r>
            <a:r>
              <a:rPr lang="zh-CN" altLang="en-US" smtClean="0"/>
              <a:t>的三大基石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1371600" y="1549400"/>
          <a:ext cx="6324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5.5.1  CAP</a:t>
            </a:r>
            <a:endParaRPr lang="zh-CN" altLang="en-US" smtClean="0"/>
          </a:p>
        </p:txBody>
      </p:sp>
      <p:sp>
        <p:nvSpPr>
          <p:cNvPr id="4" name="文本框 3"/>
          <p:cNvSpPr txBox="1"/>
          <p:nvPr/>
        </p:nvSpPr>
        <p:spPr>
          <a:xfrm>
            <a:off x="381000" y="1371600"/>
            <a:ext cx="8382000" cy="51244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所谓的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CAP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指的是：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Consistency</a:t>
            </a: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）：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一致性，是指任何一个读操作总是能够读到之前完成的写操作的结果，也就是在分布式环境中，多点的数据是一致的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，或者说，所有节点在同一时间具有相同的数据</a:t>
            </a:r>
            <a:endParaRPr lang="zh-CN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A:</a:t>
            </a: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Availability</a:t>
            </a: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）：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可用性，是指快速获取数据，可以在确定的时间内返回操作结果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，保证每个请求不管成功或者失败都有响应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Tolerance of Network Partition</a:t>
            </a: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）：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分区容忍性，是指当出现网络分区的情况时（即系统中的一部分节点无法和其他节点进行通信），分离的系统也能够正常运行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，也就是说，系统中任意信息的丢失或失败不会影响系统的继续运作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5.5.1  CAP</a:t>
            </a:r>
            <a:endParaRPr lang="zh-CN" altLang="en-US" smtClean="0"/>
          </a:p>
        </p:txBody>
      </p:sp>
      <p:sp>
        <p:nvSpPr>
          <p:cNvPr id="28675" name="文本框 3"/>
          <p:cNvSpPr txBox="1">
            <a:spLocks noChangeArrowheads="1"/>
          </p:cNvSpPr>
          <p:nvPr/>
        </p:nvSpPr>
        <p:spPr bwMode="auto">
          <a:xfrm>
            <a:off x="304800" y="1194137"/>
            <a:ext cx="8534400" cy="10156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   CAP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理论告诉我们，一个分布式系统不可能同时满足一致性、可用性和分区容忍性这三个需求，最多只能同时满足其中两</a:t>
            </a:r>
            <a:r>
              <a:rPr lang="zh-CN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个。</a:t>
            </a:r>
            <a:endParaRPr lang="zh-CN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20" y="2590800"/>
            <a:ext cx="6407080" cy="419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5.5.1  CAP</a:t>
            </a:r>
            <a:endParaRPr lang="zh-CN" altLang="en-US" smtClean="0"/>
          </a:p>
        </p:txBody>
      </p:sp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2895600" y="5775325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）初始状态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717550" y="1339777"/>
            <a:ext cx="4384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/>
              <a:t>一个牺牲一致性来换取可用性的实例</a:t>
            </a:r>
            <a:r>
              <a:rPr lang="zh-CN" altLang="en-US" sz="2000" dirty="0"/>
              <a:t> </a:t>
            </a:r>
          </a:p>
        </p:txBody>
      </p:sp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858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5.5.1  CAP</a:t>
            </a:r>
            <a:endParaRPr lang="zh-CN" altLang="en-US" smtClean="0"/>
          </a:p>
        </p:txBody>
      </p:sp>
      <p:sp>
        <p:nvSpPr>
          <p:cNvPr id="30723" name="文本框 3"/>
          <p:cNvSpPr txBox="1">
            <a:spLocks noChangeArrowheads="1"/>
          </p:cNvSpPr>
          <p:nvPr/>
        </p:nvSpPr>
        <p:spPr bwMode="auto">
          <a:xfrm>
            <a:off x="3048000" y="6156325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）正常执行过程</a:t>
            </a:r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228600" y="1143000"/>
            <a:ext cx="393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一个牺牲一致性来换取可用性的实例</a:t>
            </a:r>
            <a:r>
              <a:rPr lang="zh-CN" altLang="en-US" sz="1800"/>
              <a:t> </a:t>
            </a:r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763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5.1  NoSQL</a:t>
            </a:r>
            <a:r>
              <a:rPr lang="zh-CN" altLang="en-US" smtClean="0"/>
              <a:t>简介</a:t>
            </a: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914400" y="3810000"/>
            <a:ext cx="7294563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800"/>
              <a:t>通常</a:t>
            </a:r>
            <a:r>
              <a:rPr lang="zh-CN" altLang="en-US" sz="1800"/>
              <a:t>，</a:t>
            </a:r>
            <a:r>
              <a:rPr lang="en-US" altLang="zh-CN" sz="1800" dirty="0"/>
              <a:t>NoSQL</a:t>
            </a:r>
            <a:r>
              <a:rPr lang="zh-CN" altLang="zh-CN" sz="1800"/>
              <a:t>数据库具有以下几个特点：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800" b="1"/>
              <a:t>（</a:t>
            </a:r>
            <a:r>
              <a:rPr lang="en-US" altLang="zh-CN" sz="1800" b="1" dirty="0"/>
              <a:t>1</a:t>
            </a:r>
            <a:r>
              <a:rPr lang="zh-CN" altLang="zh-CN" sz="1800" b="1"/>
              <a:t>）灵活的可扩展性</a:t>
            </a:r>
            <a:endParaRPr lang="zh-CN" altLang="zh-CN" sz="180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800" b="1"/>
              <a:t>（</a:t>
            </a:r>
            <a:r>
              <a:rPr lang="en-US" altLang="zh-CN" sz="1800" b="1" dirty="0"/>
              <a:t>2</a:t>
            </a:r>
            <a:r>
              <a:rPr lang="zh-CN" altLang="zh-CN" sz="1800" b="1"/>
              <a:t>）灵活的数据模型</a:t>
            </a:r>
            <a:endParaRPr lang="zh-CN" altLang="zh-CN" sz="180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800" b="1"/>
              <a:t>（</a:t>
            </a:r>
            <a:r>
              <a:rPr lang="en-US" altLang="zh-CN" sz="1800" b="1" dirty="0"/>
              <a:t>3</a:t>
            </a:r>
            <a:r>
              <a:rPr lang="zh-CN" altLang="zh-CN" sz="1800" b="1"/>
              <a:t>）与云计算紧密融合</a:t>
            </a:r>
            <a:endParaRPr lang="zh-CN" altLang="zh-CN" sz="1800"/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7818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5.5.1  CAP</a:t>
            </a:r>
            <a:endParaRPr lang="zh-CN" altLang="en-US" smtClean="0"/>
          </a:p>
        </p:txBody>
      </p:sp>
      <p:pic>
        <p:nvPicPr>
          <p:cNvPr id="3174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86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2895600" y="6172200"/>
            <a:ext cx="3694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/>
              <a:t>(c) </a:t>
            </a:r>
            <a:r>
              <a:rPr lang="zh-CN" altLang="en-US" sz="2000" b="1" dirty="0"/>
              <a:t>更新传播失败时的执行过程</a:t>
            </a:r>
            <a:r>
              <a:rPr lang="zh-CN" altLang="en-US" sz="1800" dirty="0"/>
              <a:t> </a:t>
            </a: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228600" y="1143000"/>
            <a:ext cx="393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一个牺牲一致性来换取可用性的实例</a:t>
            </a:r>
            <a:r>
              <a:rPr lang="zh-CN" altLang="en-US" sz="1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5.5.1  CAP</a:t>
            </a:r>
            <a:endParaRPr lang="zh-CN" altLang="en-US" smtClean="0"/>
          </a:p>
        </p:txBody>
      </p:sp>
      <p:sp>
        <p:nvSpPr>
          <p:cNvPr id="32771" name="文本框 3"/>
          <p:cNvSpPr txBox="1">
            <a:spLocks noChangeArrowheads="1"/>
          </p:cNvSpPr>
          <p:nvPr/>
        </p:nvSpPr>
        <p:spPr bwMode="auto">
          <a:xfrm>
            <a:off x="228600" y="1431925"/>
            <a:ext cx="8763000" cy="466407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/>
              <a:t>当处理</a:t>
            </a:r>
            <a:r>
              <a:rPr lang="en-US" altLang="zh-CN" sz="2000" dirty="0"/>
              <a:t>CAP</a:t>
            </a:r>
            <a:r>
              <a:rPr lang="zh-CN" altLang="zh-CN" sz="2000" dirty="0"/>
              <a:t>的问题时，可以有几个明显的选择：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000" b="1" dirty="0"/>
              <a:t>CA</a:t>
            </a:r>
            <a:r>
              <a:rPr lang="zh-CN" altLang="zh-CN" sz="2000" dirty="0"/>
              <a:t>：也就是强调</a:t>
            </a:r>
            <a:r>
              <a:rPr lang="zh-CN" altLang="zh-CN" sz="2000" dirty="0" smtClean="0"/>
              <a:t>一致性和可用性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放弃</a:t>
            </a:r>
            <a:r>
              <a:rPr lang="zh-CN" altLang="zh-CN" sz="2000" dirty="0"/>
              <a:t>分区</a:t>
            </a:r>
            <a:r>
              <a:rPr lang="zh-CN" altLang="zh-CN" sz="2000" dirty="0" smtClean="0"/>
              <a:t>容忍性，</a:t>
            </a:r>
            <a:r>
              <a:rPr lang="zh-CN" altLang="zh-CN" sz="2000" dirty="0"/>
              <a:t>最简单的做法是把所有与事务相关的内容都放到同一台机器上。很显然，这种做法会严重影响系统的可扩展性。传统的关系数据库（</a:t>
            </a:r>
            <a:r>
              <a:rPr lang="en-US" altLang="zh-CN" sz="2000" dirty="0"/>
              <a:t>MySQL</a:t>
            </a:r>
            <a:r>
              <a:rPr lang="zh-CN" altLang="zh-CN" sz="2000" dirty="0"/>
              <a:t>、</a:t>
            </a:r>
            <a:r>
              <a:rPr lang="en-US" altLang="zh-CN" sz="2000" dirty="0"/>
              <a:t>SQL Server</a:t>
            </a:r>
            <a:r>
              <a:rPr lang="zh-CN" altLang="zh-CN" sz="2000" dirty="0"/>
              <a:t>和</a:t>
            </a:r>
            <a:r>
              <a:rPr lang="en-US" altLang="zh-CN" sz="2000" dirty="0"/>
              <a:t>PostgreSQL</a:t>
            </a:r>
            <a:r>
              <a:rPr lang="zh-CN" altLang="zh-CN" sz="2000" dirty="0"/>
              <a:t>），都采用了这种设计原则，因此，扩展性都比</a:t>
            </a:r>
            <a:r>
              <a:rPr lang="zh-CN" altLang="zh-CN" sz="2000" dirty="0" smtClean="0"/>
              <a:t>较差</a:t>
            </a:r>
            <a:r>
              <a:rPr lang="zh-CN" altLang="en-US" sz="2000" dirty="0" smtClean="0"/>
              <a:t>。</a:t>
            </a:r>
            <a:endParaRPr lang="zh-CN" altLang="zh-CN" sz="2000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000" b="1" dirty="0"/>
              <a:t>CP</a:t>
            </a:r>
            <a:r>
              <a:rPr lang="zh-CN" altLang="zh-CN" sz="2000" dirty="0"/>
              <a:t>：也就是强调</a:t>
            </a:r>
            <a:r>
              <a:rPr lang="zh-CN" altLang="zh-CN" sz="2000" dirty="0" smtClean="0"/>
              <a:t>一致性和</a:t>
            </a:r>
            <a:r>
              <a:rPr lang="zh-CN" altLang="zh-CN" sz="2000" dirty="0"/>
              <a:t>分区</a:t>
            </a:r>
            <a:r>
              <a:rPr lang="zh-CN" altLang="zh-CN" sz="2000" dirty="0" smtClean="0"/>
              <a:t>容忍性，</a:t>
            </a:r>
            <a:r>
              <a:rPr lang="zh-CN" altLang="zh-CN" sz="2000" dirty="0"/>
              <a:t>放弃</a:t>
            </a:r>
            <a:r>
              <a:rPr lang="zh-CN" altLang="zh-CN" sz="2000" dirty="0" smtClean="0"/>
              <a:t>可用性，</a:t>
            </a:r>
            <a:r>
              <a:rPr lang="zh-CN" altLang="zh-CN" sz="2000" dirty="0"/>
              <a:t>当出现网络分区的情况时，受影响的服务需要等待数据一致，因此在等待期间就无法对外提供</a:t>
            </a:r>
            <a:r>
              <a:rPr lang="zh-CN" altLang="zh-CN" sz="2000" dirty="0" smtClean="0"/>
              <a:t>服务</a:t>
            </a:r>
            <a:r>
              <a:rPr lang="zh-CN" altLang="en-US" sz="2000" dirty="0" smtClean="0"/>
              <a:t>。</a:t>
            </a:r>
            <a:endParaRPr lang="zh-CN" altLang="zh-CN" sz="2000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000" b="1" dirty="0"/>
              <a:t>AP</a:t>
            </a:r>
            <a:r>
              <a:rPr lang="zh-CN" altLang="zh-CN" sz="2000" dirty="0"/>
              <a:t>：也就是强调</a:t>
            </a:r>
            <a:r>
              <a:rPr lang="zh-CN" altLang="zh-CN" sz="2000" dirty="0" smtClean="0"/>
              <a:t>可用性和</a:t>
            </a:r>
            <a:r>
              <a:rPr lang="zh-CN" altLang="zh-CN" sz="2000" dirty="0"/>
              <a:t>分区</a:t>
            </a:r>
            <a:r>
              <a:rPr lang="zh-CN" altLang="zh-CN" sz="2000" dirty="0" smtClean="0"/>
              <a:t>容忍性，</a:t>
            </a:r>
            <a:r>
              <a:rPr lang="zh-CN" altLang="zh-CN" sz="2000" dirty="0"/>
              <a:t>放弃</a:t>
            </a:r>
            <a:r>
              <a:rPr lang="zh-CN" altLang="zh-CN" sz="2000" dirty="0" smtClean="0"/>
              <a:t>一致性，</a:t>
            </a:r>
            <a:r>
              <a:rPr lang="zh-CN" altLang="zh-CN" sz="2000" dirty="0"/>
              <a:t>允许系统返回不一致的</a:t>
            </a:r>
            <a:r>
              <a:rPr lang="zh-CN" altLang="zh-CN" sz="2000" dirty="0" smtClean="0"/>
              <a:t>数据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5.5.1  CAP</a:t>
            </a:r>
            <a:endParaRPr lang="zh-CN" altLang="en-US" smtClean="0"/>
          </a:p>
        </p:txBody>
      </p:sp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1447800"/>
            <a:ext cx="5329237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2241550" y="5943600"/>
            <a:ext cx="476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5-5 </a:t>
            </a:r>
            <a:r>
              <a:rPr lang="zh-CN" altLang="en-US" sz="1800" dirty="0"/>
              <a:t>不同产品在</a:t>
            </a:r>
            <a:r>
              <a:rPr lang="en-US" altLang="zh-CN" sz="1800" dirty="0"/>
              <a:t>CAP</a:t>
            </a:r>
            <a:r>
              <a:rPr lang="zh-CN" altLang="en-US" sz="1800" dirty="0"/>
              <a:t>理论下的不同设计原则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5.5.2  BASE</a:t>
            </a: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08526"/>
              </p:ext>
            </p:extLst>
          </p:nvPr>
        </p:nvGraphicFramePr>
        <p:xfrm>
          <a:off x="685800" y="2438400"/>
          <a:ext cx="8077200" cy="30479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67100"/>
                <a:gridCol w="4610100"/>
              </a:tblGrid>
              <a:tr h="4522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ACID</a:t>
                      </a:r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marL="25086" marR="25086" marT="25077" marB="2507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BASE</a:t>
                      </a:r>
                      <a:endParaRPr 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marL="25086" marR="25086" marT="25077" marB="25077"/>
                </a:tc>
              </a:tr>
              <a:tr h="555163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/>
                        <a:t>原子性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sz="2000" dirty="0"/>
                        <a:t>Atomicity)</a:t>
                      </a:r>
                    </a:p>
                  </a:txBody>
                  <a:tcPr marL="41811" marR="41811" marT="58515" marB="585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/>
                        <a:t>基本可用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sz="2000" dirty="0"/>
                        <a:t>Basically Available)</a:t>
                      </a:r>
                    </a:p>
                  </a:txBody>
                  <a:tcPr marL="41811" marR="41811" marT="58515" marB="58515"/>
                </a:tc>
              </a:tr>
              <a:tr h="555163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/>
                        <a:t>一致性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sz="2000" dirty="0"/>
                        <a:t>Consistency)</a:t>
                      </a:r>
                    </a:p>
                  </a:txBody>
                  <a:tcPr marL="41811" marR="41811" marT="58515" marB="585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/>
                        <a:t>软状态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/>
                        <a:t>柔性事务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sz="2000" dirty="0"/>
                        <a:t>Soft state)</a:t>
                      </a:r>
                    </a:p>
                  </a:txBody>
                  <a:tcPr marL="41811" marR="41811" marT="58515" marB="58515"/>
                </a:tc>
              </a:tr>
              <a:tr h="930229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/>
                        <a:t>隔离性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sz="2000" dirty="0"/>
                        <a:t>Isolation)</a:t>
                      </a:r>
                    </a:p>
                  </a:txBody>
                  <a:tcPr marL="41811" marR="41811" marT="58515" marB="585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/>
                        <a:t>最终一致性 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sz="2000" dirty="0"/>
                        <a:t>Eventual consistency)</a:t>
                      </a:r>
                    </a:p>
                  </a:txBody>
                  <a:tcPr marL="41811" marR="41811" marT="58515" marB="58515"/>
                </a:tc>
              </a:tr>
              <a:tr h="555163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/>
                        <a:t>持久性 </a:t>
                      </a:r>
                      <a:r>
                        <a:rPr lang="en-US" altLang="zh-CN" sz="2000" dirty="0"/>
                        <a:t>(</a:t>
                      </a:r>
                      <a:r>
                        <a:rPr lang="en-US" sz="2000" dirty="0"/>
                        <a:t>Durable)</a:t>
                      </a:r>
                    </a:p>
                  </a:txBody>
                  <a:tcPr marL="41811" marR="41811" marT="58515" marB="5851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/>
                        <a:t> </a:t>
                      </a:r>
                    </a:p>
                  </a:txBody>
                  <a:tcPr marL="41811" marR="41811" marT="58515" marB="58515"/>
                </a:tc>
              </a:tr>
            </a:tbl>
          </a:graphicData>
        </a:graphic>
      </p:graphicFrame>
      <p:sp>
        <p:nvSpPr>
          <p:cNvPr id="34842" name="矩形 4"/>
          <p:cNvSpPr>
            <a:spLocks noChangeArrowheads="1"/>
          </p:cNvSpPr>
          <p:nvPr/>
        </p:nvSpPr>
        <p:spPr bwMode="auto">
          <a:xfrm>
            <a:off x="533400" y="1371600"/>
            <a:ext cx="8305800" cy="70788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说起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BASE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asically </a:t>
            </a:r>
            <a:r>
              <a:rPr lang="en-US" altLang="zh-CN" sz="20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vailble, </a:t>
            </a:r>
            <a:r>
              <a:rPr lang="en-US" altLang="zh-CN" sz="20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oft-state, </a:t>
            </a:r>
            <a:r>
              <a:rPr lang="en-US" altLang="zh-CN" sz="2000" b="1" u="sng" dirty="0">
                <a:latin typeface="仿宋" panose="02010609060101010101" pitchFamily="49" charset="-122"/>
                <a:ea typeface="仿宋" panose="02010609060101010101" pitchFamily="49" charset="-122"/>
              </a:rPr>
              <a:t>E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ventual consistency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），不得不谈到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ACID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5.5.2  BASE</a:t>
            </a:r>
            <a:endParaRPr lang="zh-CN" altLang="en-US" smtClean="0"/>
          </a:p>
        </p:txBody>
      </p:sp>
      <p:sp>
        <p:nvSpPr>
          <p:cNvPr id="35843" name="文本框 3"/>
          <p:cNvSpPr txBox="1">
            <a:spLocks noChangeArrowheads="1"/>
          </p:cNvSpPr>
          <p:nvPr/>
        </p:nvSpPr>
        <p:spPr bwMode="auto">
          <a:xfrm>
            <a:off x="304800" y="1408113"/>
            <a:ext cx="8610600" cy="4247317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/>
              <a:t>一个数据库事务具有</a:t>
            </a:r>
            <a:r>
              <a:rPr lang="en-US" altLang="zh-CN" sz="2000" dirty="0"/>
              <a:t>ACID</a:t>
            </a:r>
            <a:r>
              <a:rPr lang="zh-CN" altLang="zh-CN" sz="2000" dirty="0"/>
              <a:t>四性：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A</a:t>
            </a:r>
            <a:r>
              <a:rPr lang="zh-CN" altLang="zh-CN" sz="2000" dirty="0"/>
              <a:t>（</a:t>
            </a:r>
            <a:r>
              <a:rPr lang="en-US" altLang="zh-CN" sz="2000" dirty="0"/>
              <a:t>Atomicity</a:t>
            </a:r>
            <a:r>
              <a:rPr lang="zh-CN" altLang="zh-CN" sz="2000" dirty="0"/>
              <a:t>）：原子性，是指事务必须是原子工作单元，对于其数据修改，要么全都执行，要么全都不</a:t>
            </a:r>
            <a:r>
              <a:rPr lang="zh-CN" altLang="zh-CN" sz="2000" dirty="0" smtClean="0"/>
              <a:t>执行</a:t>
            </a:r>
            <a:r>
              <a:rPr lang="zh-CN" altLang="en-US" sz="2000" dirty="0"/>
              <a:t>。</a:t>
            </a:r>
            <a:endParaRPr lang="zh-CN" altLang="zh-CN" sz="2000" dirty="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C</a:t>
            </a:r>
            <a:r>
              <a:rPr lang="zh-CN" altLang="zh-CN" sz="2000" dirty="0"/>
              <a:t>（</a:t>
            </a:r>
            <a:r>
              <a:rPr lang="en-US" altLang="zh-CN" sz="2000" dirty="0"/>
              <a:t>Consistency</a:t>
            </a:r>
            <a:r>
              <a:rPr lang="zh-CN" altLang="zh-CN" sz="2000" dirty="0"/>
              <a:t>）：一致性，是指事务在完成时，必须使所有的数据都保持一致</a:t>
            </a:r>
            <a:r>
              <a:rPr lang="zh-CN" altLang="zh-CN" sz="2000" dirty="0" smtClean="0"/>
              <a:t>状态</a:t>
            </a:r>
            <a:r>
              <a:rPr lang="zh-CN" altLang="en-US" sz="2000" dirty="0"/>
              <a:t>。</a:t>
            </a:r>
            <a:endParaRPr lang="zh-CN" altLang="zh-CN" sz="2000" dirty="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I</a:t>
            </a:r>
            <a:r>
              <a:rPr lang="zh-CN" altLang="zh-CN" sz="2000" dirty="0"/>
              <a:t>（</a:t>
            </a:r>
            <a:r>
              <a:rPr lang="en-US" altLang="zh-CN" sz="2000" dirty="0"/>
              <a:t>Isolation</a:t>
            </a:r>
            <a:r>
              <a:rPr lang="zh-CN" altLang="zh-CN" sz="2000" dirty="0"/>
              <a:t>）：隔离性，是指由并发事务所做的修改必须与任何其它并发事务所做的修改</a:t>
            </a:r>
            <a:r>
              <a:rPr lang="zh-CN" altLang="zh-CN" sz="2000" dirty="0" smtClean="0"/>
              <a:t>隔离</a:t>
            </a:r>
            <a:r>
              <a:rPr lang="zh-CN" altLang="en-US" sz="2000" dirty="0" smtClean="0"/>
              <a:t>。</a:t>
            </a:r>
            <a:endParaRPr lang="zh-CN" altLang="zh-CN" sz="2000" dirty="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D</a:t>
            </a:r>
            <a:r>
              <a:rPr lang="zh-CN" altLang="zh-CN" sz="2000" dirty="0"/>
              <a:t>（</a:t>
            </a:r>
            <a:r>
              <a:rPr lang="en-US" altLang="zh-CN" sz="2000" dirty="0"/>
              <a:t>Durability</a:t>
            </a:r>
            <a:r>
              <a:rPr lang="zh-CN" altLang="zh-CN" sz="2000" dirty="0"/>
              <a:t>）：持久性，是指事务完成之后，它对于系统的影响是永久性的，该修改即使出现致命的系统故障也将一直</a:t>
            </a:r>
            <a:r>
              <a:rPr lang="zh-CN" altLang="zh-CN" sz="2000" dirty="0" smtClean="0"/>
              <a:t>保持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5.5.2  BASE</a:t>
            </a:r>
            <a:endParaRPr lang="zh-CN" altLang="en-US" smtClean="0"/>
          </a:p>
        </p:txBody>
      </p:sp>
      <p:sp>
        <p:nvSpPr>
          <p:cNvPr id="36867" name="文本框 3"/>
          <p:cNvSpPr txBox="1">
            <a:spLocks noChangeArrowheads="1"/>
          </p:cNvSpPr>
          <p:nvPr/>
        </p:nvSpPr>
        <p:spPr bwMode="auto">
          <a:xfrm>
            <a:off x="381000" y="1371600"/>
            <a:ext cx="8382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   BASE</a:t>
            </a:r>
            <a:r>
              <a:rPr lang="zh-CN" altLang="zh-CN" sz="2000" dirty="0"/>
              <a:t>的基本含义是基本可用（</a:t>
            </a:r>
            <a:r>
              <a:rPr lang="en-US" altLang="zh-CN" sz="2000" dirty="0"/>
              <a:t>Basically Availble</a:t>
            </a:r>
            <a:r>
              <a:rPr lang="zh-CN" altLang="zh-CN" sz="2000" dirty="0"/>
              <a:t>）、软状态（</a:t>
            </a:r>
            <a:r>
              <a:rPr lang="en-US" altLang="zh-CN" sz="2000" dirty="0"/>
              <a:t>Soft-state</a:t>
            </a:r>
            <a:r>
              <a:rPr lang="zh-CN" altLang="zh-CN" sz="2000" dirty="0"/>
              <a:t>）和最终一致性（</a:t>
            </a:r>
            <a:r>
              <a:rPr lang="en-US" altLang="zh-CN" sz="2000" dirty="0"/>
              <a:t>Eventual consistency</a:t>
            </a:r>
            <a:r>
              <a:rPr lang="zh-CN" altLang="zh-CN" sz="2000" dirty="0"/>
              <a:t>）</a:t>
            </a:r>
            <a:r>
              <a:rPr lang="zh-CN" altLang="en-US" sz="2000" dirty="0"/>
              <a:t>：</a:t>
            </a:r>
            <a:endParaRPr lang="zh-CN" altLang="zh-CN" sz="2000" dirty="0"/>
          </a:p>
        </p:txBody>
      </p:sp>
      <p:sp>
        <p:nvSpPr>
          <p:cNvPr id="36868" name="文本框 5"/>
          <p:cNvSpPr txBox="1">
            <a:spLocks noChangeArrowheads="1"/>
          </p:cNvSpPr>
          <p:nvPr/>
        </p:nvSpPr>
        <p:spPr bwMode="auto">
          <a:xfrm>
            <a:off x="381000" y="2619613"/>
            <a:ext cx="8382000" cy="3323987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基本可用</a:t>
            </a:r>
            <a:endParaRPr lang="zh-CN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   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基本可用，是指一个分布式系统的一部分发生问题变得不可用时，其他部分仍然可以正常使用，也就是允许分区失败的情形</a:t>
            </a:r>
            <a:r>
              <a:rPr lang="zh-CN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出现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软状态</a:t>
            </a:r>
            <a:endParaRPr lang="zh-CN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zh-CN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“软状态”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是与</a:t>
            </a:r>
            <a:r>
              <a:rPr lang="zh-CN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“硬状态”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相对应的一种提法。数据库保存的数据是“硬状态”时，可以保证数据一致性，即保证数据一直是正确的。“软状态”是指状态可以有一段时间不同步，具有一定的</a:t>
            </a:r>
            <a:r>
              <a:rPr lang="zh-CN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滞后性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5.5.2  BASE</a:t>
            </a:r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1600200"/>
            <a:ext cx="8686800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最终一致性</a:t>
            </a:r>
            <a:endParaRPr lang="zh-CN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   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一致性的类型包括强一致性和弱一致性，二者的主要区别在于高并发的数据访问操作下，后续操作是否能够获取最新的数据。对于强一致性而言，当执行完一次更新操作后，后续的其他读操作就可以保证读到更新后的最新数据；反之，如果不能保证后续访问读到的都是更新后的最新数据，那么就是弱一致性。而最终一致性只不过是弱一致性的一种特例，允许后续的访问操作可以暂时读不到更新后的数据，但是经过一段时间之后，必须最终读到更新后的数据</a:t>
            </a:r>
            <a:r>
              <a:rPr lang="zh-CN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5.5.3  </a:t>
            </a:r>
            <a:r>
              <a:rPr lang="zh-CN" altLang="en-US" smtClean="0"/>
              <a:t>最终一致性</a:t>
            </a:r>
          </a:p>
        </p:txBody>
      </p:sp>
      <p:sp>
        <p:nvSpPr>
          <p:cNvPr id="38915" name="文本框 4"/>
          <p:cNvSpPr txBox="1">
            <a:spLocks noChangeArrowheads="1"/>
          </p:cNvSpPr>
          <p:nvPr/>
        </p:nvSpPr>
        <p:spPr bwMode="auto">
          <a:xfrm>
            <a:off x="228600" y="1320800"/>
            <a:ext cx="8763000" cy="4708981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   </a:t>
            </a:r>
            <a:r>
              <a:rPr lang="zh-CN" altLang="zh-CN" sz="2000" dirty="0"/>
              <a:t>最终一致性根据更新数据后各进程访问到数据的时间和方式的不同，又可以区分为：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</a:t>
            </a:r>
            <a:r>
              <a:rPr lang="zh-CN" altLang="zh-CN" sz="2000" b="1" dirty="0" smtClean="0"/>
              <a:t>因果</a:t>
            </a:r>
            <a:r>
              <a:rPr lang="zh-CN" altLang="zh-CN" sz="2000" b="1" dirty="0"/>
              <a:t>一致性</a:t>
            </a:r>
            <a:r>
              <a:rPr lang="zh-CN" altLang="zh-CN" sz="2000" dirty="0"/>
              <a:t>：如果进程</a:t>
            </a:r>
            <a:r>
              <a:rPr lang="en-US" altLang="zh-CN" sz="2000" dirty="0"/>
              <a:t>A</a:t>
            </a:r>
            <a:r>
              <a:rPr lang="zh-CN" altLang="zh-CN" sz="2000" dirty="0"/>
              <a:t>通知进程</a:t>
            </a:r>
            <a:r>
              <a:rPr lang="en-US" altLang="zh-CN" sz="2000" dirty="0"/>
              <a:t>B</a:t>
            </a:r>
            <a:r>
              <a:rPr lang="zh-CN" altLang="zh-CN" sz="2000" dirty="0"/>
              <a:t>它已更新了一个数据项，那么进程</a:t>
            </a:r>
            <a:r>
              <a:rPr lang="en-US" altLang="zh-CN" sz="2000" dirty="0"/>
              <a:t>B</a:t>
            </a:r>
            <a:r>
              <a:rPr lang="zh-CN" altLang="zh-CN" sz="2000" dirty="0"/>
              <a:t>的后续访问将获得</a:t>
            </a:r>
            <a:r>
              <a:rPr lang="en-US" altLang="zh-CN" sz="2000" dirty="0"/>
              <a:t>A</a:t>
            </a:r>
            <a:r>
              <a:rPr lang="zh-CN" altLang="zh-CN" sz="2000" dirty="0"/>
              <a:t>写入的最新值。而与进程</a:t>
            </a:r>
            <a:r>
              <a:rPr lang="en-US" altLang="zh-CN" sz="2000" dirty="0"/>
              <a:t>A</a:t>
            </a:r>
            <a:r>
              <a:rPr lang="zh-CN" altLang="zh-CN" sz="2000" dirty="0"/>
              <a:t>无因果关系的进程</a:t>
            </a:r>
            <a:r>
              <a:rPr lang="en-US" altLang="zh-CN" sz="2000" dirty="0"/>
              <a:t>C</a:t>
            </a:r>
            <a:r>
              <a:rPr lang="zh-CN" altLang="zh-CN" sz="2000" dirty="0"/>
              <a:t>的访问，仍然遵守一般的最终一致性</a:t>
            </a:r>
            <a:r>
              <a:rPr lang="zh-CN" altLang="zh-CN" sz="2000" dirty="0" smtClean="0"/>
              <a:t>规则</a:t>
            </a:r>
            <a:r>
              <a:rPr lang="zh-CN" altLang="en-US" sz="2000" dirty="0" smtClean="0"/>
              <a:t>。</a:t>
            </a:r>
            <a:endParaRPr lang="zh-CN" altLang="zh-CN" sz="2000" dirty="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</a:t>
            </a:r>
            <a:r>
              <a:rPr lang="zh-CN" altLang="zh-CN" sz="2000" b="1" dirty="0" smtClean="0"/>
              <a:t>“</a:t>
            </a:r>
            <a:r>
              <a:rPr lang="zh-CN" altLang="zh-CN" sz="2000" b="1" dirty="0"/>
              <a:t>读己之所写”一致性</a:t>
            </a:r>
            <a:r>
              <a:rPr lang="zh-CN" altLang="zh-CN" sz="2000" dirty="0"/>
              <a:t>：可以视为因果一致性的一个特例。当进程</a:t>
            </a:r>
            <a:r>
              <a:rPr lang="en-US" altLang="zh-CN" sz="2000" dirty="0"/>
              <a:t>A</a:t>
            </a:r>
            <a:r>
              <a:rPr lang="zh-CN" altLang="zh-CN" sz="2000" dirty="0"/>
              <a:t>自己执行一个更新操作之后，它自己总是可以访问到更新过的值，绝不会看到旧</a:t>
            </a:r>
            <a:r>
              <a:rPr lang="zh-CN" altLang="zh-CN" sz="2000" dirty="0" smtClean="0"/>
              <a:t>值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）</a:t>
            </a:r>
            <a:r>
              <a:rPr lang="zh-CN" altLang="zh-CN" sz="2000" b="1" dirty="0" smtClean="0"/>
              <a:t>单调</a:t>
            </a:r>
            <a:r>
              <a:rPr lang="zh-CN" altLang="zh-CN" sz="2000" b="1" dirty="0"/>
              <a:t>读一致性</a:t>
            </a:r>
            <a:r>
              <a:rPr lang="zh-CN" altLang="zh-CN" sz="2000" dirty="0"/>
              <a:t>：如果进程已经看到过数据对象的某个值，那么任何后续访问都不会返回在那个值之前的</a:t>
            </a:r>
            <a:r>
              <a:rPr lang="zh-CN" altLang="zh-CN" sz="2000" dirty="0" smtClean="0"/>
              <a:t>值</a:t>
            </a:r>
            <a:r>
              <a:rPr lang="zh-CN" altLang="en-US" sz="2000" dirty="0"/>
              <a:t>。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5.5.3  </a:t>
            </a:r>
            <a:r>
              <a:rPr lang="zh-CN" altLang="en-US" smtClean="0"/>
              <a:t>最终一致性</a:t>
            </a:r>
          </a:p>
        </p:txBody>
      </p:sp>
      <p:sp>
        <p:nvSpPr>
          <p:cNvPr id="39939" name="文本框 3"/>
          <p:cNvSpPr txBox="1">
            <a:spLocks noChangeArrowheads="1"/>
          </p:cNvSpPr>
          <p:nvPr/>
        </p:nvSpPr>
        <p:spPr bwMode="auto">
          <a:xfrm>
            <a:off x="381000" y="1524000"/>
            <a:ext cx="8534400" cy="397031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会话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一致性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：它把访问存储系统的进程放到</a:t>
            </a:r>
            <a:r>
              <a:rPr lang="zh-CN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会话的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上下文中，只要会话还存在，系统就保证“读己之所写”一致性。如果由于某些失败情形令会话终止，就要建立新的会话，而且系统保证不会延续到新的</a:t>
            </a:r>
            <a:r>
              <a:rPr lang="zh-CN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会话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zh-CN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单调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写一致性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：系统保证来自同一个进程的写操作顺序执行</a:t>
            </a:r>
            <a:r>
              <a:rPr lang="zh-CN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5.5.3  </a:t>
            </a:r>
            <a:r>
              <a:rPr lang="zh-CN" altLang="en-US" smtClean="0"/>
              <a:t>最终一致性</a:t>
            </a:r>
          </a:p>
        </p:txBody>
      </p:sp>
      <p:sp>
        <p:nvSpPr>
          <p:cNvPr id="40963" name="矩形 3"/>
          <p:cNvSpPr>
            <a:spLocks noChangeArrowheads="1"/>
          </p:cNvSpPr>
          <p:nvPr/>
        </p:nvSpPr>
        <p:spPr bwMode="auto">
          <a:xfrm>
            <a:off x="228600" y="1295400"/>
            <a:ext cx="8686800" cy="501675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如何实现各种类型的一致性？</a:t>
            </a:r>
            <a:endParaRPr lang="en-US" altLang="zh-CN" sz="20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对于分布式数据系统：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 —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数据复制的份数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W —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更新数据是需要保证写完成的节点数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 —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读取数据的时候需要读取的节点数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如果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W+R&gt;N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，写的节点和读的节点重叠，则是强一致性。例如对于典型的一主一备同步复制的关系型数据库，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N=2,W=2,R=1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，则不管读的是主库还是备库的数据，都是一致的。一般设定是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W = N+1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，这是保证强一致性的最小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设定。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如果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W+R&lt;=N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，则是弱一致性。例如对于一主一备异步复制的关系型数据库，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N=2,W=1,R=1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，则如果读的是备库，就可能无法读取主库已经更新过的数据，所以是弱一致性。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5.1  NoSQL</a:t>
            </a:r>
            <a:r>
              <a:rPr lang="zh-CN" altLang="en-US" smtClean="0"/>
              <a:t>简介</a:t>
            </a:r>
          </a:p>
        </p:txBody>
      </p:sp>
      <p:sp>
        <p:nvSpPr>
          <p:cNvPr id="5123" name="矩形 3"/>
          <p:cNvSpPr>
            <a:spLocks noChangeArrowheads="1"/>
          </p:cNvSpPr>
          <p:nvPr/>
        </p:nvSpPr>
        <p:spPr bwMode="auto">
          <a:xfrm>
            <a:off x="1219200" y="1676400"/>
            <a:ext cx="5410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现在已经有很多公司使用了</a:t>
            </a:r>
            <a:r>
              <a:rPr lang="en-US" altLang="zh-CN" sz="1800" dirty="0"/>
              <a:t>NoSQL</a:t>
            </a:r>
            <a:r>
              <a:rPr lang="zh-CN" altLang="en-US" sz="1800"/>
              <a:t>数据库：</a:t>
            </a:r>
            <a:endParaRPr lang="en-US" altLang="zh-CN" sz="1800" dirty="0"/>
          </a:p>
          <a:p>
            <a:pPr>
              <a:spcBef>
                <a:spcPct val="0"/>
              </a:spcBef>
            </a:pPr>
            <a:r>
              <a:rPr lang="en-US" altLang="zh-CN" sz="1800" dirty="0"/>
              <a:t>Google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Facebook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Mozilla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Adobe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Foursquare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LinkedIn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Digg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McGraw-Hill Education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Vermont Public Radio</a:t>
            </a:r>
          </a:p>
          <a:p>
            <a:pPr>
              <a:spcBef>
                <a:spcPct val="0"/>
              </a:spcBef>
            </a:pPr>
            <a:r>
              <a:rPr lang="zh-CN" altLang="en-US" sz="1800"/>
              <a:t>百度、腾讯、阿里、新浪、华为</a:t>
            </a:r>
            <a:r>
              <a:rPr lang="en-US" altLang="zh-CN" sz="1800" dirty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5.5.3  </a:t>
            </a:r>
            <a:r>
              <a:rPr lang="zh-CN" altLang="en-US" smtClean="0"/>
              <a:t>最终一致性</a:t>
            </a:r>
          </a:p>
        </p:txBody>
      </p:sp>
      <p:sp>
        <p:nvSpPr>
          <p:cNvPr id="41987" name="矩形 3"/>
          <p:cNvSpPr>
            <a:spLocks noChangeArrowheads="1"/>
          </p:cNvSpPr>
          <p:nvPr/>
        </p:nvSpPr>
        <p:spPr bwMode="auto">
          <a:xfrm>
            <a:off x="228600" y="1295400"/>
            <a:ext cx="8686800" cy="532453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对于分布式系统，为了保证高可用性，一般设置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N&gt;=3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。不同的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N,W,R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组合，是在可用性和一致性之间取一个平衡，以适应不同的应用场景。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如果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N=W,R=1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，任何一个写节点失效，都会导致写失败，因此可用性会降低，但是由于数据分布的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个节点是同步写入的，因此可以保证强一致性。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实例：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HBase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是借助其底层的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HDFS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来实现其数据冗余备份的。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HDFS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采用的就是强一致性保证。在数据没有完全同步到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个节点前，写操作是不会返回成功的。也就是说它的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W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＝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，而读操作只需要读到一个值即可，也就是说它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＝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像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Voldemort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Cassandra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Riak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这些类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Dynamo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的系统，通常都允许用户按需要设置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W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三个值，即使是设置成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W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R&lt;= 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也是可以的。也就是说他允许用户在强一致性和最终一致性之间自由选择。而在用户选择了最终一致性，或者是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W&lt;N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的强一致性时，则总会出现一段“各个节点数据不同步导致系统处理不一致的时间”。为了提供最终一致性的支持，这些系统会提供一些工具来使数据更新被最终同步到所有相关节点。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5.6 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NewSQL</a:t>
            </a:r>
            <a:r>
              <a:rPr lang="zh-CN" altLang="en-US" dirty="0" smtClean="0"/>
              <a:t>数据库</a:t>
            </a:r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5438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2743200" y="5181600"/>
            <a:ext cx="384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图</a:t>
            </a:r>
            <a:r>
              <a:rPr lang="en-US" altLang="zh-CN" sz="1800" dirty="0"/>
              <a:t>5-6 </a:t>
            </a:r>
            <a:r>
              <a:rPr lang="zh-CN" altLang="en-US" sz="1800"/>
              <a:t>大数据引发数据处理架构变革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5.6 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NewSQL</a:t>
            </a:r>
            <a:r>
              <a:rPr lang="zh-CN" altLang="en-US" dirty="0" smtClean="0"/>
              <a:t>数据库</a:t>
            </a:r>
          </a:p>
        </p:txBody>
      </p:sp>
      <p:pic>
        <p:nvPicPr>
          <p:cNvPr id="4403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152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1676400" y="6172200"/>
            <a:ext cx="596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5-7 </a:t>
            </a:r>
            <a:r>
              <a:rPr lang="zh-CN" altLang="en-US" sz="1800" dirty="0"/>
              <a:t>关系数据库、</a:t>
            </a:r>
            <a:r>
              <a:rPr lang="en-US" altLang="zh-CN" sz="1800" dirty="0"/>
              <a:t>NoSQL</a:t>
            </a:r>
            <a:r>
              <a:rPr lang="zh-CN" altLang="en-US" sz="1800" dirty="0"/>
              <a:t>和</a:t>
            </a:r>
            <a:r>
              <a:rPr lang="en-US" altLang="zh-CN" sz="1800" dirty="0"/>
              <a:t>NewSQL</a:t>
            </a:r>
            <a:r>
              <a:rPr lang="zh-CN" altLang="en-US" sz="1800" dirty="0"/>
              <a:t>数据库产品分类图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 </a:t>
            </a:r>
            <a:r>
              <a:rPr lang="zh-CN" altLang="en-US" smtClean="0"/>
              <a:t>文档数据库</a:t>
            </a:r>
            <a:r>
              <a:rPr lang="en-US" altLang="zh-CN" dirty="0" smtClean="0"/>
              <a:t>MongoDB</a:t>
            </a:r>
            <a:endParaRPr lang="zh-CN" altLang="en-US" smtClean="0"/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1066800" y="2209800"/>
            <a:ext cx="355578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5.7.1 MongoDB</a:t>
            </a:r>
            <a:r>
              <a:rPr lang="zh-CN" altLang="en-US" sz="2400" dirty="0"/>
              <a:t>简介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5.7.2 MongoDB</a:t>
            </a:r>
            <a:r>
              <a:rPr lang="zh-CN" altLang="en-US" sz="2400" dirty="0"/>
              <a:t>概念解析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5.7.3 </a:t>
            </a:r>
            <a:r>
              <a:rPr lang="zh-CN" altLang="en-US" sz="2400" dirty="0"/>
              <a:t>安装</a:t>
            </a:r>
            <a:r>
              <a:rPr lang="en-US" altLang="zh-CN" sz="2400" dirty="0"/>
              <a:t>MongoDB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11362"/>
            <a:ext cx="22860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5.7.1 MongoDB</a:t>
            </a:r>
            <a:r>
              <a:rPr lang="zh-CN" altLang="en-US" smtClean="0"/>
              <a:t>简介</a:t>
            </a:r>
          </a:p>
        </p:txBody>
      </p:sp>
      <p:sp>
        <p:nvSpPr>
          <p:cNvPr id="46083" name="矩形 3"/>
          <p:cNvSpPr>
            <a:spLocks noChangeArrowheads="1"/>
          </p:cNvSpPr>
          <p:nvPr/>
        </p:nvSpPr>
        <p:spPr bwMode="auto">
          <a:xfrm>
            <a:off x="76200" y="1371600"/>
            <a:ext cx="8991600" cy="163121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MongoDB 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++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语言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编写，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是一个基于分布式文件存储的开源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数据库系统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MongoDB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旨在为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应用提供可扩展的高性能数据存储解决方案。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MongoDB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将数据存储为一个文档，数据结构由键值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(key=&gt;value)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对组成。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MongoDB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文档类似于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JSON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对象。字段值可以包含其他文档，数组及文档数组。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74088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5.7.1 MongoDB</a:t>
            </a:r>
            <a:r>
              <a:rPr lang="zh-CN" altLang="en-US" smtClean="0"/>
              <a:t>简介</a:t>
            </a:r>
          </a:p>
        </p:txBody>
      </p:sp>
      <p:sp>
        <p:nvSpPr>
          <p:cNvPr id="47107" name="矩形 3"/>
          <p:cNvSpPr>
            <a:spLocks noChangeArrowheads="1"/>
          </p:cNvSpPr>
          <p:nvPr/>
        </p:nvSpPr>
        <p:spPr bwMode="auto">
          <a:xfrm>
            <a:off x="228600" y="2209800"/>
            <a:ext cx="8752952" cy="3785652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提供了一个面向文档存储，操作起来比较简单和容易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可以设置任何属性的索引来实现更快的排序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具有较好的水平可扩展性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支持丰富的查询表达式，可轻易查询文档中内嵌的对象及数组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可以实现替换完成的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文档或者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一些指定的数据字段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MongoDB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Map/Reduce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主要是用来对数据进行批量处理和聚合操作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支持各种编程语言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:RUBY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C++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PHP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C#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等语言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MongoDB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安装简单</a:t>
            </a:r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228600" y="1600200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主要特点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5.7.2 MongoDB</a:t>
            </a:r>
            <a:r>
              <a:rPr lang="zh-CN" altLang="en-US" smtClean="0"/>
              <a:t>概念解析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00881"/>
              </p:ext>
            </p:extLst>
          </p:nvPr>
        </p:nvGraphicFramePr>
        <p:xfrm>
          <a:off x="533400" y="2484438"/>
          <a:ext cx="8229600" cy="37944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62200"/>
                <a:gridCol w="2362200"/>
                <a:gridCol w="3505200"/>
              </a:tblGrid>
              <a:tr h="293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SQL</a:t>
                      </a:r>
                      <a:r>
                        <a:rPr lang="zh-CN" altLang="en-US" sz="2000" dirty="0"/>
                        <a:t>术语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概念</a:t>
                      </a:r>
                      <a:endParaRPr lang="zh-CN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marL="25052" marR="25052" marT="25050" marB="25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MongoDB</a:t>
                      </a:r>
                      <a:r>
                        <a:rPr lang="zh-CN" altLang="en-US" sz="2000"/>
                        <a:t>术语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/>
                        <a:t>概念</a:t>
                      </a:r>
                      <a:endParaRPr lang="zh-CN" altLang="en-US" sz="2000">
                        <a:solidFill>
                          <a:srgbClr val="FFFFFF"/>
                        </a:solidFill>
                      </a:endParaRPr>
                    </a:p>
                  </a:txBody>
                  <a:tcPr marL="25052" marR="25052" marT="25050" marB="250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/>
                        <a:t>解释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说明</a:t>
                      </a:r>
                      <a:endParaRPr lang="zh-CN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marL="25052" marR="25052" marT="25050" marB="25050"/>
                </a:tc>
              </a:tr>
              <a:tr h="3607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database</a:t>
                      </a:r>
                    </a:p>
                  </a:txBody>
                  <a:tcPr marL="41753" marR="41753" marT="58451" marB="584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database</a:t>
                      </a:r>
                    </a:p>
                  </a:txBody>
                  <a:tcPr marL="41753" marR="41753" marT="58451" marB="584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/>
                        <a:t>数据库</a:t>
                      </a:r>
                    </a:p>
                  </a:txBody>
                  <a:tcPr marL="41753" marR="41753" marT="58451" marB="58451"/>
                </a:tc>
              </a:tr>
              <a:tr h="3607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table</a:t>
                      </a:r>
                    </a:p>
                  </a:txBody>
                  <a:tcPr marL="41753" marR="41753" marT="58451" marB="584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collection</a:t>
                      </a:r>
                    </a:p>
                  </a:txBody>
                  <a:tcPr marL="41753" marR="41753" marT="58451" marB="584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/>
                        <a:t>数据库表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/>
                        <a:t>集合</a:t>
                      </a:r>
                    </a:p>
                  </a:txBody>
                  <a:tcPr marL="41753" marR="41753" marT="58451" marB="58451"/>
                </a:tc>
              </a:tr>
              <a:tr h="3607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row</a:t>
                      </a:r>
                    </a:p>
                  </a:txBody>
                  <a:tcPr marL="41753" marR="41753" marT="58451" marB="584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document</a:t>
                      </a:r>
                    </a:p>
                  </a:txBody>
                  <a:tcPr marL="41753" marR="41753" marT="58451" marB="584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/>
                        <a:t>数据记录行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/>
                        <a:t>文档</a:t>
                      </a:r>
                    </a:p>
                  </a:txBody>
                  <a:tcPr marL="41753" marR="41753" marT="58451" marB="58451"/>
                </a:tc>
              </a:tr>
              <a:tr h="3607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column</a:t>
                      </a:r>
                    </a:p>
                  </a:txBody>
                  <a:tcPr marL="41753" marR="41753" marT="58451" marB="584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field</a:t>
                      </a:r>
                    </a:p>
                  </a:txBody>
                  <a:tcPr marL="41753" marR="41753" marT="58451" marB="584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/>
                        <a:t>数据字段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/>
                        <a:t>域</a:t>
                      </a:r>
                    </a:p>
                  </a:txBody>
                  <a:tcPr marL="41753" marR="41753" marT="58451" marB="58451"/>
                </a:tc>
              </a:tr>
              <a:tr h="3607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index</a:t>
                      </a:r>
                    </a:p>
                  </a:txBody>
                  <a:tcPr marL="41753" marR="41753" marT="58451" marB="584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index</a:t>
                      </a:r>
                    </a:p>
                  </a:txBody>
                  <a:tcPr marL="41753" marR="41753" marT="58451" marB="584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/>
                        <a:t>索引</a:t>
                      </a:r>
                    </a:p>
                  </a:txBody>
                  <a:tcPr marL="41753" marR="41753" marT="58451" marB="58451"/>
                </a:tc>
              </a:tr>
              <a:tr h="6045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table joins</a:t>
                      </a:r>
                    </a:p>
                  </a:txBody>
                  <a:tcPr marL="41753" marR="41753" marT="58451" marB="584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/>
                        <a:t> </a:t>
                      </a:r>
                    </a:p>
                  </a:txBody>
                  <a:tcPr marL="41753" marR="41753" marT="58451" marB="584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/>
                        <a:t>表连接</a:t>
                      </a:r>
                      <a:r>
                        <a:rPr lang="en-US" altLang="zh-CN" sz="2000" dirty="0"/>
                        <a:t>,</a:t>
                      </a:r>
                      <a:r>
                        <a:rPr lang="en-US" sz="2000" dirty="0"/>
                        <a:t>MongoDB</a:t>
                      </a:r>
                      <a:r>
                        <a:rPr lang="zh-CN" altLang="en-US" sz="2000"/>
                        <a:t>不支持</a:t>
                      </a:r>
                    </a:p>
                  </a:txBody>
                  <a:tcPr marL="41753" marR="41753" marT="58451" marB="58451"/>
                </a:tc>
              </a:tr>
              <a:tr h="6045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primary key</a:t>
                      </a:r>
                    </a:p>
                  </a:txBody>
                  <a:tcPr marL="41753" marR="41753" marT="58451" marB="584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primary key</a:t>
                      </a:r>
                    </a:p>
                  </a:txBody>
                  <a:tcPr marL="41753" marR="41753" marT="58451" marB="584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/>
                        <a:t>主键</a:t>
                      </a:r>
                      <a:r>
                        <a:rPr lang="en-US" altLang="zh-CN" sz="2000" dirty="0"/>
                        <a:t>,MongoDB</a:t>
                      </a:r>
                      <a:r>
                        <a:rPr lang="zh-CN" altLang="en-US" sz="2000" dirty="0"/>
                        <a:t>自动将</a:t>
                      </a:r>
                      <a:r>
                        <a:rPr lang="en-US" altLang="zh-CN" sz="2000" dirty="0"/>
                        <a:t>_id</a:t>
                      </a:r>
                      <a:r>
                        <a:rPr lang="zh-CN" altLang="en-US" sz="2000" dirty="0"/>
                        <a:t>字段设置为主键</a:t>
                      </a:r>
                    </a:p>
                  </a:txBody>
                  <a:tcPr marL="41753" marR="41753" marT="58451" marB="58451"/>
                </a:tc>
              </a:tr>
            </a:tbl>
          </a:graphicData>
        </a:graphic>
      </p:graphicFrame>
      <p:sp>
        <p:nvSpPr>
          <p:cNvPr id="48173" name="矩形 4"/>
          <p:cNvSpPr>
            <a:spLocks noChangeArrowheads="1"/>
          </p:cNvSpPr>
          <p:nvPr/>
        </p:nvSpPr>
        <p:spPr bwMode="auto">
          <a:xfrm>
            <a:off x="1656303" y="1817688"/>
            <a:ext cx="609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mongodb</a:t>
            </a:r>
            <a:r>
              <a:rPr lang="zh-CN" altLang="en-US" sz="2000" dirty="0"/>
              <a:t>中基本的概念是文档、集合、数据库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5.7.2 MongoDB</a:t>
            </a:r>
            <a:r>
              <a:rPr lang="zh-CN" altLang="en-US" smtClean="0"/>
              <a:t>概念解析</a:t>
            </a:r>
          </a:p>
        </p:txBody>
      </p:sp>
      <p:sp>
        <p:nvSpPr>
          <p:cNvPr id="49155" name="矩形 4"/>
          <p:cNvSpPr>
            <a:spLocks noChangeArrowheads="1"/>
          </p:cNvSpPr>
          <p:nvPr/>
        </p:nvSpPr>
        <p:spPr bwMode="auto">
          <a:xfrm>
            <a:off x="533400" y="1143000"/>
            <a:ext cx="822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通过下图实例，我们也可以更直观的的了解</a:t>
            </a:r>
            <a:r>
              <a:rPr lang="en-US" altLang="zh-CN" sz="1800" dirty="0"/>
              <a:t>MongoDB</a:t>
            </a:r>
            <a:r>
              <a:rPr lang="zh-CN" altLang="en-US" sz="1800"/>
              <a:t>中的一些概念：</a:t>
            </a:r>
          </a:p>
        </p:txBody>
      </p:sp>
      <p:sp>
        <p:nvSpPr>
          <p:cNvPr id="8" name="下箭头 7"/>
          <p:cNvSpPr/>
          <p:nvPr/>
        </p:nvSpPr>
        <p:spPr>
          <a:xfrm>
            <a:off x="4267200" y="25908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78761"/>
              </p:ext>
            </p:extLst>
          </p:nvPr>
        </p:nvGraphicFramePr>
        <p:xfrm>
          <a:off x="990600" y="1524000"/>
          <a:ext cx="70104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30"/>
                <a:gridCol w="1793358"/>
                <a:gridCol w="2202712"/>
                <a:gridCol w="685800"/>
                <a:gridCol w="16764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user_name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Mark Hanks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mark@abc.com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25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Los</a:t>
                      </a:r>
                      <a:r>
                        <a:rPr lang="en-US" altLang="zh-CN" sz="1800" baseline="0" dirty="0"/>
                        <a:t> Angeles</a:t>
                      </a:r>
                      <a:endParaRPr lang="zh-CN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Richard Peter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richard@abc.com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31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Dallas</a:t>
                      </a:r>
                      <a:endParaRPr lang="zh-CN" alt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62000" y="2935288"/>
            <a:ext cx="7696200" cy="3694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           "_id": ObjectId("5146bb52d8524270060001f3"),</a:t>
            </a:r>
          </a:p>
          <a:p>
            <a:pPr>
              <a:defRPr/>
            </a:pPr>
            <a:r>
              <a:rPr lang="en-US" altLang="zh-CN" dirty="0"/>
              <a:t>           "age": 25,</a:t>
            </a:r>
          </a:p>
          <a:p>
            <a:pPr>
              <a:defRPr/>
            </a:pPr>
            <a:r>
              <a:rPr lang="en-US" altLang="zh-CN" dirty="0"/>
              <a:t>           "city": "Los Angeles",</a:t>
            </a:r>
          </a:p>
          <a:p>
            <a:pPr>
              <a:defRPr/>
            </a:pPr>
            <a:r>
              <a:rPr lang="en-US" altLang="zh-CN" dirty="0"/>
              <a:t>           "email": "mark@abc.com",</a:t>
            </a:r>
          </a:p>
          <a:p>
            <a:pPr>
              <a:defRPr/>
            </a:pPr>
            <a:r>
              <a:rPr lang="en-US" altLang="zh-CN" dirty="0"/>
              <a:t>          "user_name": "Mark Hanks "</a:t>
            </a:r>
          </a:p>
          <a:p>
            <a:pPr>
              <a:defRPr/>
            </a:pPr>
            <a:r>
              <a:rPr lang="en-US" altLang="zh-CN" dirty="0"/>
              <a:t>}</a:t>
            </a:r>
          </a:p>
          <a:p>
            <a:pPr>
              <a:defRPr/>
            </a:pPr>
            <a:r>
              <a:rPr lang="en-US" altLang="zh-CN" dirty="0"/>
              <a:t>{	"_id": ObjectId("5146bb52d8524270060001f2"),</a:t>
            </a:r>
          </a:p>
          <a:p>
            <a:pPr>
              <a:defRPr/>
            </a:pPr>
            <a:r>
              <a:rPr lang="en-US" altLang="zh-CN" dirty="0"/>
              <a:t>	"age": 31,</a:t>
            </a:r>
          </a:p>
          <a:p>
            <a:pPr>
              <a:defRPr/>
            </a:pPr>
            <a:r>
              <a:rPr lang="en-US" altLang="zh-CN" dirty="0"/>
              <a:t>	"city": "Dallas",</a:t>
            </a:r>
          </a:p>
          <a:p>
            <a:pPr>
              <a:defRPr/>
            </a:pPr>
            <a:r>
              <a:rPr lang="en-US" altLang="zh-CN" dirty="0"/>
              <a:t>	"email": "richard@abc.com",</a:t>
            </a:r>
          </a:p>
          <a:p>
            <a:pPr>
              <a:defRPr/>
            </a:pPr>
            <a:r>
              <a:rPr lang="en-US" altLang="zh-CN" dirty="0"/>
              <a:t>	"user_name": "Richard Peter "</a:t>
            </a:r>
          </a:p>
          <a:p>
            <a:pPr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5.7.2 MongoDB</a:t>
            </a:r>
            <a:r>
              <a:rPr lang="zh-CN" altLang="en-US" smtClean="0"/>
              <a:t>概念解析</a:t>
            </a:r>
          </a:p>
        </p:txBody>
      </p:sp>
      <p:sp>
        <p:nvSpPr>
          <p:cNvPr id="50179" name="矩形 4"/>
          <p:cNvSpPr>
            <a:spLocks noChangeArrowheads="1"/>
          </p:cNvSpPr>
          <p:nvPr/>
        </p:nvSpPr>
        <p:spPr bwMode="auto">
          <a:xfrm>
            <a:off x="457200" y="1143000"/>
            <a:ext cx="8458200" cy="163121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举例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：在一个关系型数据库中，一篇博客（包含文章内容、评论、评论的投票）会被打散在多张数据表中。在文档数据库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MongoDB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中，能用一个文档来表示一篇博客， 评论与投票作为文档数组，放在正文主文档中。这样数据更易于管理，消除了传统关系型数据库中影响性能和水平扩展性的“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JOIN”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操作。</a:t>
            </a:r>
          </a:p>
        </p:txBody>
      </p:sp>
      <p:sp>
        <p:nvSpPr>
          <p:cNvPr id="50180" name="文本框 3"/>
          <p:cNvSpPr txBox="1">
            <a:spLocks noChangeArrowheads="1"/>
          </p:cNvSpPr>
          <p:nvPr/>
        </p:nvSpPr>
        <p:spPr bwMode="auto">
          <a:xfrm>
            <a:off x="1346200" y="2971800"/>
            <a:ext cx="1047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author:</a:t>
            </a:r>
          </a:p>
        </p:txBody>
      </p:sp>
      <p:sp>
        <p:nvSpPr>
          <p:cNvPr id="50181" name="文本框 4"/>
          <p:cNvSpPr txBox="1">
            <a:spLocks noChangeArrowheads="1"/>
          </p:cNvSpPr>
          <p:nvPr/>
        </p:nvSpPr>
        <p:spPr bwMode="auto">
          <a:xfrm>
            <a:off x="1193800" y="3962400"/>
            <a:ext cx="1284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blogposts:</a:t>
            </a:r>
          </a:p>
        </p:txBody>
      </p:sp>
      <p:sp>
        <p:nvSpPr>
          <p:cNvPr id="50182" name="文本框 6"/>
          <p:cNvSpPr txBox="1">
            <a:spLocks noChangeArrowheads="1"/>
          </p:cNvSpPr>
          <p:nvPr/>
        </p:nvSpPr>
        <p:spPr bwMode="auto">
          <a:xfrm>
            <a:off x="1117600" y="50292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comments:</a:t>
            </a:r>
          </a:p>
        </p:txBody>
      </p:sp>
      <p:pic>
        <p:nvPicPr>
          <p:cNvPr id="50183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895600"/>
            <a:ext cx="321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tab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733800"/>
            <a:ext cx="53848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tab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5029200"/>
            <a:ext cx="44386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5.7.2 MongoDB</a:t>
            </a:r>
            <a:r>
              <a:rPr lang="zh-CN" altLang="en-US" smtClean="0"/>
              <a:t>概念解析</a:t>
            </a:r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381000" y="2166937"/>
            <a:ext cx="8458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“id”:1,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“author”:”Jane”,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“blogposts”:{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                    “tile”:”MyFirstPost”, “comment”:{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                                                                     “by”:”Ada”,”text”:”Good post”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                                                                      }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            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1204" name="TextBox 6"/>
          <p:cNvSpPr txBox="1">
            <a:spLocks noChangeArrowheads="1"/>
          </p:cNvSpPr>
          <p:nvPr/>
        </p:nvSpPr>
        <p:spPr bwMode="auto">
          <a:xfrm>
            <a:off x="228600" y="1376624"/>
            <a:ext cx="9276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/>
              <a:t>关系数据库中的其中一条记录，在文档数据库</a:t>
            </a:r>
            <a:r>
              <a:rPr lang="en-US" altLang="zh-CN" sz="2000" dirty="0"/>
              <a:t>MongoDB</a:t>
            </a:r>
            <a:r>
              <a:rPr lang="zh-CN" altLang="en-US" sz="2000" dirty="0"/>
              <a:t>中的存储方式类似如下：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5.2  NoSQL</a:t>
            </a:r>
            <a:r>
              <a:rPr lang="zh-CN" altLang="en-US" smtClean="0"/>
              <a:t>兴起的原因</a:t>
            </a:r>
          </a:p>
        </p:txBody>
      </p:sp>
      <p:sp>
        <p:nvSpPr>
          <p:cNvPr id="6147" name="文本框 1"/>
          <p:cNvSpPr txBox="1">
            <a:spLocks noChangeArrowheads="1"/>
          </p:cNvSpPr>
          <p:nvPr/>
        </p:nvSpPr>
        <p:spPr bwMode="auto">
          <a:xfrm>
            <a:off x="762000" y="1447800"/>
            <a:ext cx="7620000" cy="175418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关系数据库已经无法满足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Web2.0</a:t>
            </a:r>
            <a:r>
              <a:rPr lang="zh-CN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的需求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主要表现在以下几个方面：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）无法满足海量数据的管理需求</a:t>
            </a:r>
            <a:endParaRPr lang="zh-CN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）无法满足数据高并发的需求</a:t>
            </a:r>
            <a:endParaRPr lang="zh-CN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）无法满足高可扩展性和高可用性的需求</a:t>
            </a:r>
            <a:endParaRPr lang="en-US" altLang="zh-CN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43053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5.7.2 MongoDB</a:t>
            </a:r>
            <a:r>
              <a:rPr lang="zh-CN" altLang="en-US" smtClean="0"/>
              <a:t>概念解析</a:t>
            </a:r>
          </a:p>
        </p:txBody>
      </p:sp>
      <p:sp>
        <p:nvSpPr>
          <p:cNvPr id="52227" name="矩形 3"/>
          <p:cNvSpPr>
            <a:spLocks noChangeArrowheads="1"/>
          </p:cNvSpPr>
          <p:nvPr/>
        </p:nvSpPr>
        <p:spPr bwMode="auto">
          <a:xfrm>
            <a:off x="717550" y="1219200"/>
            <a:ext cx="882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数据库</a:t>
            </a:r>
          </a:p>
        </p:txBody>
      </p:sp>
      <p:sp>
        <p:nvSpPr>
          <p:cNvPr id="52228" name="矩形 4"/>
          <p:cNvSpPr>
            <a:spLocks noChangeArrowheads="1"/>
          </p:cNvSpPr>
          <p:nvPr/>
        </p:nvSpPr>
        <p:spPr bwMode="auto">
          <a:xfrm>
            <a:off x="685800" y="1752600"/>
            <a:ext cx="8153400" cy="132343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dirty="0"/>
              <a:t>一个</a:t>
            </a:r>
            <a:r>
              <a:rPr lang="en-US" altLang="zh-CN" sz="2000" dirty="0"/>
              <a:t>mongodb</a:t>
            </a:r>
            <a:r>
              <a:rPr lang="zh-CN" altLang="en-US" sz="2000" dirty="0"/>
              <a:t>中可以建立多个数据库。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MongoDB</a:t>
            </a:r>
            <a:r>
              <a:rPr lang="zh-CN" altLang="en-US" sz="2000" dirty="0"/>
              <a:t>的默认数据库为</a:t>
            </a:r>
            <a:r>
              <a:rPr lang="en-US" altLang="zh-CN" sz="2000" dirty="0"/>
              <a:t>"db"</a:t>
            </a:r>
            <a:r>
              <a:rPr lang="zh-CN" altLang="en-US" sz="2000" dirty="0"/>
              <a:t>，该数据库存储在</a:t>
            </a:r>
            <a:r>
              <a:rPr lang="en-US" altLang="zh-CN" sz="2000" dirty="0"/>
              <a:t>data</a:t>
            </a:r>
            <a:r>
              <a:rPr lang="zh-CN" altLang="en-US" sz="2000" dirty="0"/>
              <a:t>目录中。</a:t>
            </a:r>
          </a:p>
          <a:p>
            <a:pPr>
              <a:spcBef>
                <a:spcPct val="0"/>
              </a:spcBef>
            </a:pPr>
            <a:r>
              <a:rPr lang="en-US" altLang="zh-CN" sz="2000" dirty="0"/>
              <a:t>MongoDB</a:t>
            </a:r>
            <a:r>
              <a:rPr lang="zh-CN" altLang="en-US" sz="2000" dirty="0"/>
              <a:t>的单个实例可以容纳多个独立的数据库，每一个都有自己的集合和权限，不同的数据库也放置在不同的文件中。</a:t>
            </a:r>
          </a:p>
        </p:txBody>
      </p:sp>
      <p:sp>
        <p:nvSpPr>
          <p:cNvPr id="52229" name="矩形 5"/>
          <p:cNvSpPr>
            <a:spLocks noChangeArrowheads="1"/>
          </p:cNvSpPr>
          <p:nvPr/>
        </p:nvSpPr>
        <p:spPr bwMode="auto">
          <a:xfrm>
            <a:off x="685800" y="3211512"/>
            <a:ext cx="649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文档</a:t>
            </a:r>
          </a:p>
        </p:txBody>
      </p:sp>
      <p:sp>
        <p:nvSpPr>
          <p:cNvPr id="52230" name="矩形 6"/>
          <p:cNvSpPr>
            <a:spLocks noChangeArrowheads="1"/>
          </p:cNvSpPr>
          <p:nvPr/>
        </p:nvSpPr>
        <p:spPr bwMode="auto">
          <a:xfrm>
            <a:off x="685800" y="3648075"/>
            <a:ext cx="8153400" cy="10156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/>
              <a:t>文档是一个键值</a:t>
            </a:r>
            <a:r>
              <a:rPr lang="en-US" altLang="zh-CN" sz="2000" dirty="0"/>
              <a:t>(key-value)</a:t>
            </a:r>
            <a:r>
              <a:rPr lang="zh-CN" altLang="en-US" sz="2000" dirty="0"/>
              <a:t>对</a:t>
            </a:r>
            <a:r>
              <a:rPr lang="en-US" altLang="zh-CN" sz="2000" dirty="0"/>
              <a:t>(</a:t>
            </a:r>
            <a:r>
              <a:rPr lang="zh-CN" altLang="en-US" sz="2000" dirty="0"/>
              <a:t>即</a:t>
            </a:r>
            <a:r>
              <a:rPr lang="en-US" altLang="zh-CN" sz="2000" dirty="0"/>
              <a:t>BSON)</a:t>
            </a:r>
            <a:r>
              <a:rPr lang="zh-CN" altLang="en-US" sz="2000" dirty="0"/>
              <a:t>。</a:t>
            </a:r>
            <a:r>
              <a:rPr lang="en-US" altLang="zh-CN" sz="2000" dirty="0"/>
              <a:t>MongoDB </a:t>
            </a:r>
            <a:r>
              <a:rPr lang="zh-CN" altLang="en-US" sz="2000" dirty="0"/>
              <a:t>的文档不需要设置相同的字段，并且相同的字段不需要相同的数据类型，这与关系型数据库有很大的区别，也是 </a:t>
            </a:r>
            <a:r>
              <a:rPr lang="en-US" altLang="zh-CN" sz="2000" dirty="0"/>
              <a:t>MongoDB </a:t>
            </a:r>
            <a:r>
              <a:rPr lang="zh-CN" altLang="en-US" sz="2000" dirty="0"/>
              <a:t>非常突出的特点。</a:t>
            </a:r>
          </a:p>
        </p:txBody>
      </p:sp>
      <p:sp>
        <p:nvSpPr>
          <p:cNvPr id="52231" name="矩形 7"/>
          <p:cNvSpPr>
            <a:spLocks noChangeArrowheads="1"/>
          </p:cNvSpPr>
          <p:nvPr/>
        </p:nvSpPr>
        <p:spPr bwMode="auto">
          <a:xfrm>
            <a:off x="717550" y="5049345"/>
            <a:ext cx="295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一个简单的文档例子如下：</a:t>
            </a: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1000" y="5474301"/>
            <a:ext cx="8458200" cy="46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95220" bIns="95220" anchor="ctr">
            <a:spAutoFit/>
          </a:bodyPr>
          <a:lstStyle/>
          <a:p>
            <a:pPr>
              <a:defRPr/>
            </a:pPr>
            <a:r>
              <a:rPr lang="zh-CN" altLang="zh-CN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{“site”:“</a:t>
            </a:r>
            <a:r>
              <a:rPr lang="en-US" altLang="zh-CN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dblab.xmu.edu.cn</a:t>
            </a:r>
            <a:r>
              <a:rPr lang="zh-CN" altLang="zh-CN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”, “name”:</a:t>
            </a:r>
            <a:r>
              <a:rPr lang="zh-CN" altLang="zh-CN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zh-CN" altLang="en-US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福州大学数据库实验室</a:t>
            </a:r>
            <a:r>
              <a:rPr lang="zh-CN" altLang="zh-CN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"}</a:t>
            </a:r>
            <a:r>
              <a:rPr lang="zh-CN" altLang="zh-CN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5.7.2 MongoDB</a:t>
            </a:r>
            <a:r>
              <a:rPr lang="zh-CN" altLang="en-US" smtClean="0"/>
              <a:t>概念解析</a:t>
            </a:r>
          </a:p>
        </p:txBody>
      </p:sp>
      <p:sp>
        <p:nvSpPr>
          <p:cNvPr id="53251" name="矩形 3"/>
          <p:cNvSpPr>
            <a:spLocks noChangeArrowheads="1"/>
          </p:cNvSpPr>
          <p:nvPr/>
        </p:nvSpPr>
        <p:spPr bwMode="auto">
          <a:xfrm>
            <a:off x="838200" y="1295400"/>
            <a:ext cx="632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下表列出了 </a:t>
            </a:r>
            <a:r>
              <a:rPr lang="en-US" altLang="zh-CN" sz="1800" dirty="0"/>
              <a:t>RDBMS </a:t>
            </a:r>
            <a:r>
              <a:rPr lang="zh-CN" altLang="en-US" sz="1800"/>
              <a:t>与 </a:t>
            </a:r>
            <a:r>
              <a:rPr lang="en-US" altLang="zh-CN" sz="1800" dirty="0"/>
              <a:t>MongoDB </a:t>
            </a:r>
            <a:r>
              <a:rPr lang="zh-CN" altLang="en-US" sz="1800"/>
              <a:t>对应的术语：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78943"/>
              </p:ext>
            </p:extLst>
          </p:nvPr>
        </p:nvGraphicFramePr>
        <p:xfrm>
          <a:off x="990600" y="1981200"/>
          <a:ext cx="7315200" cy="2514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01653"/>
                <a:gridCol w="4213547"/>
              </a:tblGrid>
              <a:tr h="293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RDBMS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 marL="25052" marR="25052" marT="25045" marB="250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MongoDB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 marL="25052" marR="25052" marT="25045" marB="25045"/>
                </a:tc>
              </a:tr>
              <a:tr h="36069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/>
                        <a:t>数据库</a:t>
                      </a:r>
                    </a:p>
                  </a:txBody>
                  <a:tcPr marL="41753" marR="41753" marT="58437" marB="584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/>
                        <a:t>数据库</a:t>
                      </a:r>
                    </a:p>
                  </a:txBody>
                  <a:tcPr marL="41753" marR="41753" marT="58437" marB="58437"/>
                </a:tc>
              </a:tr>
              <a:tr h="36069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/>
                        <a:t>表格</a:t>
                      </a:r>
                    </a:p>
                  </a:txBody>
                  <a:tcPr marL="41753" marR="41753" marT="58437" marB="584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/>
                        <a:t>集合</a:t>
                      </a:r>
                    </a:p>
                  </a:txBody>
                  <a:tcPr marL="41753" marR="41753" marT="58437" marB="58437"/>
                </a:tc>
              </a:tr>
              <a:tr h="36069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/>
                        <a:t>行</a:t>
                      </a:r>
                    </a:p>
                  </a:txBody>
                  <a:tcPr marL="41753" marR="41753" marT="58437" marB="584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/>
                        <a:t>文档</a:t>
                      </a:r>
                    </a:p>
                  </a:txBody>
                  <a:tcPr marL="41753" marR="41753" marT="58437" marB="58437"/>
                </a:tc>
              </a:tr>
              <a:tr h="36069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/>
                        <a:t>列</a:t>
                      </a:r>
                    </a:p>
                  </a:txBody>
                  <a:tcPr marL="41753" marR="41753" marT="58437" marB="584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/>
                        <a:t>字段</a:t>
                      </a:r>
                    </a:p>
                  </a:txBody>
                  <a:tcPr marL="41753" marR="41753" marT="58437" marB="58437"/>
                </a:tc>
              </a:tr>
              <a:tr h="36069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/>
                        <a:t>表联合</a:t>
                      </a:r>
                    </a:p>
                  </a:txBody>
                  <a:tcPr marL="41753" marR="41753" marT="58437" marB="584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/>
                        <a:t>嵌入文档</a:t>
                      </a:r>
                    </a:p>
                  </a:txBody>
                  <a:tcPr marL="41753" marR="41753" marT="58437" marB="58437"/>
                </a:tc>
              </a:tr>
              <a:tr h="41710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/>
                        <a:t>主键</a:t>
                      </a:r>
                    </a:p>
                  </a:txBody>
                  <a:tcPr marL="41753" marR="41753" marT="58437" marB="584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/>
                        <a:t>主键 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sz="1600" dirty="0"/>
                        <a:t>MongoDB </a:t>
                      </a:r>
                      <a:r>
                        <a:rPr lang="zh-CN" altLang="en-US" sz="1600" dirty="0"/>
                        <a:t>提供了 </a:t>
                      </a:r>
                      <a:r>
                        <a:rPr lang="en-US" sz="1600" dirty="0"/>
                        <a:t>key </a:t>
                      </a:r>
                      <a:r>
                        <a:rPr lang="zh-CN" altLang="en-US" sz="1600" dirty="0"/>
                        <a:t>为 </a:t>
                      </a:r>
                      <a:r>
                        <a:rPr lang="en-US" altLang="zh-CN" sz="1600" dirty="0"/>
                        <a:t>_</a:t>
                      </a:r>
                      <a:r>
                        <a:rPr lang="en-US" sz="1600" dirty="0"/>
                        <a:t>id )</a:t>
                      </a:r>
                    </a:p>
                  </a:txBody>
                  <a:tcPr marL="41753" marR="41753" marT="58437" marB="58437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73666"/>
              </p:ext>
            </p:extLst>
          </p:nvPr>
        </p:nvGraphicFramePr>
        <p:xfrm>
          <a:off x="1066800" y="5080000"/>
          <a:ext cx="7239000" cy="101600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619500"/>
                <a:gridCol w="3619500"/>
              </a:tblGrid>
              <a:tr h="29410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zh-CN" altLang="en-US" sz="1600" dirty="0"/>
                        <a:t>数据库服务和客户端</a:t>
                      </a:r>
                      <a:endParaRPr lang="zh-CN" alt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 marL="25052" marR="25052" marT="25066" marB="25066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94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Mysqld/Oracle</a:t>
                      </a:r>
                    </a:p>
                  </a:txBody>
                  <a:tcPr marL="41753" marR="41753" marT="58487" marB="584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mongod</a:t>
                      </a:r>
                    </a:p>
                  </a:txBody>
                  <a:tcPr marL="41753" marR="41753" marT="58487" marB="58487"/>
                </a:tc>
              </a:tr>
              <a:tr h="36094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mysql/sqlplus</a:t>
                      </a:r>
                    </a:p>
                  </a:txBody>
                  <a:tcPr marL="41753" marR="41753" marT="58487" marB="584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mongo</a:t>
                      </a:r>
                    </a:p>
                  </a:txBody>
                  <a:tcPr marL="41753" marR="41753" marT="58487" marB="5848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5.7.2 MongoDB</a:t>
            </a:r>
            <a:r>
              <a:rPr lang="zh-CN" altLang="en-US" smtClean="0"/>
              <a:t>概念解析</a:t>
            </a:r>
          </a:p>
        </p:txBody>
      </p:sp>
      <p:sp>
        <p:nvSpPr>
          <p:cNvPr id="54275" name="矩形 3"/>
          <p:cNvSpPr>
            <a:spLocks noChangeArrowheads="1"/>
          </p:cNvSpPr>
          <p:nvPr/>
        </p:nvSpPr>
        <p:spPr bwMode="auto">
          <a:xfrm>
            <a:off x="609600" y="1219200"/>
            <a:ext cx="649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集合</a:t>
            </a:r>
          </a:p>
        </p:txBody>
      </p:sp>
      <p:sp>
        <p:nvSpPr>
          <p:cNvPr id="54276" name="矩形 4"/>
          <p:cNvSpPr>
            <a:spLocks noChangeArrowheads="1"/>
          </p:cNvSpPr>
          <p:nvPr/>
        </p:nvSpPr>
        <p:spPr bwMode="auto">
          <a:xfrm>
            <a:off x="609600" y="1676400"/>
            <a:ext cx="8229600" cy="163121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集合就是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MongoDB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文档组，类似于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RDBMS 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的表格。</a:t>
            </a: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集合存在于数据库中，集合没有固定的结构，这意味着你在对集合可以插入不同格式和类型的数据，但通常情况下我们插入集合的数据都会有一定的关联性。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比如，我们可以将以下不同数据结构的文档插入到集合中：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31596" y="3581400"/>
            <a:ext cx="8534400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95220" bIns="95220" anchor="ctr">
            <a:spAutoFit/>
          </a:bodyPr>
          <a:lstStyle/>
          <a:p>
            <a:pPr>
              <a:defRPr/>
            </a:pPr>
            <a:r>
              <a:rPr lang="zh-CN" altLang="zh-CN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{"site":"www.baidu.com"} </a:t>
            </a:r>
            <a:endParaRPr lang="en-US" altLang="zh-CN" dirty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zh-CN" altLang="zh-CN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{“site”:“</a:t>
            </a:r>
            <a:r>
              <a:rPr lang="en-US" altLang="zh-CN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dblab.xmu.edu.cn</a:t>
            </a:r>
            <a:r>
              <a:rPr lang="zh-CN" altLang="zh-CN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”, “name”:“</a:t>
            </a:r>
            <a:r>
              <a:rPr lang="zh-CN" alt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厦门大学数据库实验室</a:t>
            </a:r>
            <a:r>
              <a:rPr lang="zh-CN" altLang="zh-CN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"}</a:t>
            </a:r>
            <a:r>
              <a:rPr lang="zh-CN" altLang="zh-CN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zh-CN" altLang="zh-CN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{"site":"www.runoob.com","name":"</a:t>
            </a:r>
            <a:r>
              <a:rPr lang="zh-CN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菜鸟教程</a:t>
            </a:r>
            <a:r>
              <a:rPr lang="zh-CN" altLang="zh-CN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","num":5}</a:t>
            </a:r>
            <a:endParaRPr lang="en-US" altLang="zh-CN" dirty="0">
              <a:solidFill>
                <a:schemeClr val="tx2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zh-CN" altLang="zh-CN" dirty="0">
                <a:solidFill>
                  <a:schemeClr val="tx2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5.7.2 MongoDB</a:t>
            </a:r>
            <a:r>
              <a:rPr lang="zh-CN" altLang="en-US" smtClean="0"/>
              <a:t>概念解析</a:t>
            </a:r>
          </a:p>
        </p:txBody>
      </p:sp>
      <p:sp>
        <p:nvSpPr>
          <p:cNvPr id="55299" name="矩形 3"/>
          <p:cNvSpPr>
            <a:spLocks noChangeArrowheads="1"/>
          </p:cNvSpPr>
          <p:nvPr/>
        </p:nvSpPr>
        <p:spPr bwMode="auto">
          <a:xfrm>
            <a:off x="228600" y="1130440"/>
            <a:ext cx="2268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MongoDB </a:t>
            </a:r>
            <a:r>
              <a:rPr lang="zh-CN" altLang="en-US" sz="1800" b="1"/>
              <a:t>数据类型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40751"/>
              </p:ext>
            </p:extLst>
          </p:nvPr>
        </p:nvGraphicFramePr>
        <p:xfrm>
          <a:off x="304800" y="1600200"/>
          <a:ext cx="8686800" cy="498164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33749"/>
                <a:gridCol w="6453051"/>
              </a:tblGrid>
              <a:tr h="23426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 dirty="0"/>
                        <a:t>数据类型</a:t>
                      </a:r>
                      <a:endParaRPr lang="zh-CN" alt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L="10453" marR="10453" marT="10453" marB="1045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/>
                        <a:t>描述</a:t>
                      </a:r>
                      <a:endParaRPr lang="zh-CN" altLang="en-US" sz="1400">
                        <a:solidFill>
                          <a:srgbClr val="FFFFFF"/>
                        </a:solidFill>
                      </a:endParaRPr>
                    </a:p>
                  </a:txBody>
                  <a:tcPr marL="10453" marR="10453" marT="10453" marB="10453"/>
                </a:tc>
              </a:tr>
              <a:tr h="47548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String</a:t>
                      </a:r>
                    </a:p>
                  </a:txBody>
                  <a:tcPr marL="17421" marR="17421" marT="24387" marB="243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/>
                        <a:t>字符串。存储数据常用的数据类型。在 </a:t>
                      </a:r>
                      <a:r>
                        <a:rPr lang="en-US" altLang="zh-CN" sz="1400" dirty="0"/>
                        <a:t>MongoDB </a:t>
                      </a:r>
                      <a:r>
                        <a:rPr lang="zh-CN" altLang="en-US" sz="1400"/>
                        <a:t>中，</a:t>
                      </a:r>
                      <a:r>
                        <a:rPr lang="en-US" altLang="zh-CN" sz="1400" dirty="0"/>
                        <a:t>UTF-8 </a:t>
                      </a:r>
                      <a:r>
                        <a:rPr lang="zh-CN" altLang="en-US" sz="1400"/>
                        <a:t>编码的字符串才是合法的。</a:t>
                      </a:r>
                    </a:p>
                  </a:txBody>
                  <a:tcPr marL="17421" marR="17421" marT="24387" marB="24387"/>
                </a:tc>
              </a:tr>
              <a:tr h="34978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Integer</a:t>
                      </a:r>
                    </a:p>
                  </a:txBody>
                  <a:tcPr marL="17421" marR="17421" marT="24387" marB="243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/>
                        <a:t>整型数值。用于存储数值。根据你所采用的服务器，可分为 </a:t>
                      </a:r>
                      <a:r>
                        <a:rPr lang="en-US" altLang="zh-CN" sz="1400" dirty="0"/>
                        <a:t>32 </a:t>
                      </a:r>
                      <a:r>
                        <a:rPr lang="zh-CN" altLang="en-US" sz="1400"/>
                        <a:t>位或 </a:t>
                      </a:r>
                      <a:r>
                        <a:rPr lang="en-US" altLang="zh-CN" sz="1400" dirty="0"/>
                        <a:t>64 </a:t>
                      </a:r>
                      <a:r>
                        <a:rPr lang="zh-CN" altLang="en-US" sz="1400"/>
                        <a:t>位。</a:t>
                      </a:r>
                    </a:p>
                  </a:txBody>
                  <a:tcPr marL="17421" marR="17421" marT="24387" marB="24387"/>
                </a:tc>
              </a:tr>
              <a:tr h="26213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Boolean</a:t>
                      </a:r>
                    </a:p>
                  </a:txBody>
                  <a:tcPr marL="17421" marR="17421" marT="24387" marB="243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/>
                        <a:t>布尔值。用于存储布尔值（真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/>
                        <a:t>假）。</a:t>
                      </a:r>
                    </a:p>
                  </a:txBody>
                  <a:tcPr marL="17421" marR="17421" marT="24387" marB="24387"/>
                </a:tc>
              </a:tr>
              <a:tr h="26213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Double</a:t>
                      </a:r>
                    </a:p>
                  </a:txBody>
                  <a:tcPr marL="17421" marR="17421" marT="24387" marB="243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/>
                        <a:t>双精度浮点值。用于存储浮点值。</a:t>
                      </a:r>
                    </a:p>
                  </a:txBody>
                  <a:tcPr marL="17421" marR="17421" marT="24387" marB="24387"/>
                </a:tc>
              </a:tr>
              <a:tr h="34978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Min/Max keys</a:t>
                      </a:r>
                    </a:p>
                  </a:txBody>
                  <a:tcPr marL="17421" marR="17421" marT="24387" marB="243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/>
                        <a:t>将一个值与 </a:t>
                      </a:r>
                      <a:r>
                        <a:rPr lang="en-US" altLang="zh-CN" sz="1400" dirty="0"/>
                        <a:t>BSON</a:t>
                      </a:r>
                      <a:r>
                        <a:rPr lang="zh-CN" altLang="en-US" sz="1400"/>
                        <a:t>（二进制的 </a:t>
                      </a:r>
                      <a:r>
                        <a:rPr lang="en-US" altLang="zh-CN" sz="1400" dirty="0"/>
                        <a:t>JSON</a:t>
                      </a:r>
                      <a:r>
                        <a:rPr lang="zh-CN" altLang="en-US" sz="1400"/>
                        <a:t>）元素的最低值和最高值相对比。</a:t>
                      </a:r>
                    </a:p>
                  </a:txBody>
                  <a:tcPr marL="17421" marR="17421" marT="24387" marB="24387"/>
                </a:tc>
              </a:tr>
              <a:tr h="26213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Arrays</a:t>
                      </a:r>
                    </a:p>
                  </a:txBody>
                  <a:tcPr marL="17421" marR="17421" marT="24387" marB="243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/>
                        <a:t>用于将数组或列表或多个值存储为一个键。</a:t>
                      </a:r>
                    </a:p>
                  </a:txBody>
                  <a:tcPr marL="17421" marR="17421" marT="24387" marB="24387"/>
                </a:tc>
              </a:tr>
              <a:tr h="26213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Timestamp</a:t>
                      </a:r>
                    </a:p>
                  </a:txBody>
                  <a:tcPr marL="17421" marR="17421" marT="24387" marB="243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/>
                        <a:t>时间戳。记录文档修改或添加的具体时间。</a:t>
                      </a:r>
                    </a:p>
                  </a:txBody>
                  <a:tcPr marL="17421" marR="17421" marT="24387" marB="24387"/>
                </a:tc>
              </a:tr>
              <a:tr h="26213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Object</a:t>
                      </a:r>
                    </a:p>
                  </a:txBody>
                  <a:tcPr marL="17421" marR="17421" marT="24387" marB="243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/>
                        <a:t>用于内嵌文档。</a:t>
                      </a:r>
                    </a:p>
                  </a:txBody>
                  <a:tcPr marL="17421" marR="17421" marT="24387" marB="24387"/>
                </a:tc>
              </a:tr>
              <a:tr h="26213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Null</a:t>
                      </a:r>
                    </a:p>
                  </a:txBody>
                  <a:tcPr marL="17421" marR="17421" marT="24387" marB="243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/>
                        <a:t>用于创建空值。</a:t>
                      </a:r>
                    </a:p>
                  </a:txBody>
                  <a:tcPr marL="17421" marR="17421" marT="24387" marB="24387"/>
                </a:tc>
              </a:tr>
              <a:tr h="47548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Symbol</a:t>
                      </a:r>
                    </a:p>
                  </a:txBody>
                  <a:tcPr marL="17421" marR="17421" marT="24387" marB="243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/>
                        <a:t>符号。该数据类型基本上等同于字符串类型，但不同的是，它一般用于采用特殊符号类型的语言。</a:t>
                      </a:r>
                    </a:p>
                  </a:txBody>
                  <a:tcPr marL="17421" marR="17421" marT="24387" marB="24387"/>
                </a:tc>
              </a:tr>
              <a:tr h="47548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Date</a:t>
                      </a:r>
                    </a:p>
                  </a:txBody>
                  <a:tcPr marL="17421" marR="17421" marT="24387" marB="243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/>
                        <a:t>日期时间。用 </a:t>
                      </a:r>
                      <a:r>
                        <a:rPr lang="en-US" altLang="zh-CN" sz="1400" dirty="0"/>
                        <a:t>UNIX </a:t>
                      </a:r>
                      <a:r>
                        <a:rPr lang="zh-CN" altLang="en-US" sz="1400"/>
                        <a:t>时间格式来存储当前日期或时间。你可以指定自己的日期时间：创建 </a:t>
                      </a:r>
                      <a:r>
                        <a:rPr lang="en-US" altLang="zh-CN" sz="1400" dirty="0"/>
                        <a:t>Date </a:t>
                      </a:r>
                      <a:r>
                        <a:rPr lang="zh-CN" altLang="en-US" sz="1400"/>
                        <a:t>对象，传入年月日信息。</a:t>
                      </a:r>
                    </a:p>
                  </a:txBody>
                  <a:tcPr marL="17421" marR="17421" marT="24387" marB="24387"/>
                </a:tc>
              </a:tr>
              <a:tr h="26213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Object ID</a:t>
                      </a:r>
                    </a:p>
                  </a:txBody>
                  <a:tcPr marL="17421" marR="17421" marT="24387" marB="243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/>
                        <a:t>对象 </a:t>
                      </a:r>
                      <a:r>
                        <a:rPr lang="en-US" altLang="zh-CN" sz="1400" dirty="0"/>
                        <a:t>ID</a:t>
                      </a:r>
                      <a:r>
                        <a:rPr lang="zh-CN" altLang="en-US" sz="1400"/>
                        <a:t>。用于创建文档的 </a:t>
                      </a:r>
                      <a:r>
                        <a:rPr lang="en-US" altLang="zh-CN" sz="1400" dirty="0"/>
                        <a:t>ID</a:t>
                      </a:r>
                      <a:r>
                        <a:rPr lang="zh-CN" altLang="en-US" sz="1400"/>
                        <a:t>。</a:t>
                      </a:r>
                    </a:p>
                  </a:txBody>
                  <a:tcPr marL="17421" marR="17421" marT="24387" marB="24387"/>
                </a:tc>
              </a:tr>
              <a:tr h="26213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Binary Data</a:t>
                      </a:r>
                    </a:p>
                  </a:txBody>
                  <a:tcPr marL="17421" marR="17421" marT="24387" marB="243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/>
                        <a:t>二进制数据。用于存储二进制数据。</a:t>
                      </a:r>
                    </a:p>
                  </a:txBody>
                  <a:tcPr marL="17421" marR="17421" marT="24387" marB="24387"/>
                </a:tc>
              </a:tr>
              <a:tr h="26213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Code</a:t>
                      </a:r>
                    </a:p>
                  </a:txBody>
                  <a:tcPr marL="17421" marR="17421" marT="24387" marB="243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/>
                        <a:t>代码类型。用于在文档中存储 </a:t>
                      </a:r>
                      <a:r>
                        <a:rPr lang="en-US" altLang="zh-CN" sz="1400" dirty="0"/>
                        <a:t>JavaScript </a:t>
                      </a:r>
                      <a:r>
                        <a:rPr lang="zh-CN" altLang="en-US" sz="1400"/>
                        <a:t>代码。</a:t>
                      </a:r>
                    </a:p>
                  </a:txBody>
                  <a:tcPr marL="17421" marR="17421" marT="24387" marB="24387"/>
                </a:tc>
              </a:tr>
              <a:tr h="26213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Regular expression</a:t>
                      </a:r>
                    </a:p>
                  </a:txBody>
                  <a:tcPr marL="17421" marR="17421" marT="24387" marB="2438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/>
                        <a:t>正则表达式类型。用于存储正则表达式。</a:t>
                      </a:r>
                    </a:p>
                  </a:txBody>
                  <a:tcPr marL="17421" marR="17421" marT="24387" marB="2438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5.7.3 </a:t>
            </a:r>
            <a:r>
              <a:rPr lang="zh-CN" altLang="en-US" smtClean="0"/>
              <a:t>安装</a:t>
            </a:r>
            <a:r>
              <a:rPr lang="en-US" altLang="zh-CN" dirty="0" smtClean="0"/>
              <a:t>MongoDB</a:t>
            </a:r>
            <a:endParaRPr lang="zh-CN" altLang="en-US" smtClean="0"/>
          </a:p>
        </p:txBody>
      </p:sp>
      <p:sp>
        <p:nvSpPr>
          <p:cNvPr id="56323" name="矩形 3"/>
          <p:cNvSpPr>
            <a:spLocks noChangeArrowheads="1"/>
          </p:cNvSpPr>
          <p:nvPr/>
        </p:nvSpPr>
        <p:spPr bwMode="auto">
          <a:xfrm>
            <a:off x="228600" y="1386673"/>
            <a:ext cx="3151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Window</a:t>
            </a:r>
            <a:r>
              <a:rPr lang="zh-CN" altLang="en-US" sz="1800" b="1" dirty="0"/>
              <a:t>平台安装 </a:t>
            </a:r>
            <a:r>
              <a:rPr lang="en-US" altLang="zh-CN" sz="1800" b="1" dirty="0"/>
              <a:t>MongoDB</a:t>
            </a:r>
          </a:p>
        </p:txBody>
      </p:sp>
      <p:sp>
        <p:nvSpPr>
          <p:cNvPr id="56324" name="Rectangle 1"/>
          <p:cNvSpPr>
            <a:spLocks noChangeArrowheads="1"/>
          </p:cNvSpPr>
          <p:nvPr/>
        </p:nvSpPr>
        <p:spPr bwMode="auto">
          <a:xfrm>
            <a:off x="304800" y="1781572"/>
            <a:ext cx="8534400" cy="123110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sz="2000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MongoDB</a:t>
            </a:r>
            <a:r>
              <a:rPr lang="zh-CN" altLang="zh-CN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提供了可用于32位和64位系统的预编译二进制包</a:t>
            </a:r>
            <a:r>
              <a:rPr lang="zh-CN" altLang="zh-CN" sz="2000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，可以</a:t>
            </a:r>
            <a:r>
              <a:rPr lang="zh-CN" altLang="zh-CN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从MongoDB</a:t>
            </a:r>
            <a:r>
              <a:rPr lang="zh-CN" altLang="zh-CN" sz="2000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官</a:t>
            </a:r>
            <a:r>
              <a:rPr lang="en-US" altLang="zh-CN" sz="2000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sz="2000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网</a:t>
            </a:r>
            <a:r>
              <a:rPr lang="zh-CN" altLang="zh-CN" sz="20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下载安装，MongoDB预编译二进制包下载地址</a:t>
            </a:r>
            <a:r>
              <a:rPr lang="zh-CN" altLang="zh-CN" sz="2000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sz="2000" u="sng" dirty="0" smtClean="0">
                <a:solidFill>
                  <a:srgbClr val="64854C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http</a:t>
            </a:r>
            <a:r>
              <a:rPr lang="zh-CN" altLang="zh-CN" sz="2000" u="sng" dirty="0">
                <a:solidFill>
                  <a:srgbClr val="64854C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://www.mongodb.org/downloads</a:t>
            </a:r>
            <a:endParaRPr lang="zh-CN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注意</a:t>
            </a:r>
            <a:r>
              <a:rPr lang="zh-CN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：在 MongoDB2.2 版本后已经不再支持 Windows XP 系统。</a:t>
            </a:r>
          </a:p>
        </p:txBody>
      </p:sp>
      <p:sp>
        <p:nvSpPr>
          <p:cNvPr id="56325" name="矩形 5"/>
          <p:cNvSpPr>
            <a:spLocks noChangeArrowheads="1"/>
          </p:cNvSpPr>
          <p:nvPr/>
        </p:nvSpPr>
        <p:spPr bwMode="auto">
          <a:xfrm>
            <a:off x="394494" y="3277437"/>
            <a:ext cx="281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Linux</a:t>
            </a:r>
            <a:r>
              <a:rPr lang="zh-CN" altLang="en-US" sz="1800" b="1" dirty="0"/>
              <a:t>平台安装</a:t>
            </a:r>
            <a:r>
              <a:rPr lang="en-US" altLang="zh-CN" sz="1800" b="1" dirty="0"/>
              <a:t>MongoDB</a:t>
            </a:r>
          </a:p>
        </p:txBody>
      </p:sp>
      <p:sp>
        <p:nvSpPr>
          <p:cNvPr id="56326" name="矩形 6"/>
          <p:cNvSpPr>
            <a:spLocks noChangeArrowheads="1"/>
          </p:cNvSpPr>
          <p:nvPr/>
        </p:nvSpPr>
        <p:spPr bwMode="auto">
          <a:xfrm>
            <a:off x="304800" y="3733800"/>
            <a:ext cx="8534400" cy="70788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MongoDB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提供了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平台上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位和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64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位的安装包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，可以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在官网下载安装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包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下载地址：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http://www.mongodb.org/downloads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6327" name="矩形 7"/>
          <p:cNvSpPr>
            <a:spLocks noChangeArrowheads="1"/>
          </p:cNvSpPr>
          <p:nvPr/>
        </p:nvSpPr>
        <p:spPr bwMode="auto">
          <a:xfrm>
            <a:off x="394494" y="4800600"/>
            <a:ext cx="2268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/>
              <a:t>启动 </a:t>
            </a:r>
            <a:r>
              <a:rPr lang="en-US" altLang="zh-CN" sz="1800" b="1" dirty="0"/>
              <a:t>MongoDB</a:t>
            </a:r>
            <a:r>
              <a:rPr lang="zh-CN" altLang="en-US" sz="1800" b="1"/>
              <a:t>服务</a:t>
            </a:r>
          </a:p>
        </p:txBody>
      </p:sp>
      <p:sp>
        <p:nvSpPr>
          <p:cNvPr id="56328" name="矩形 8"/>
          <p:cNvSpPr>
            <a:spLocks noChangeArrowheads="1"/>
          </p:cNvSpPr>
          <p:nvPr/>
        </p:nvSpPr>
        <p:spPr bwMode="auto">
          <a:xfrm>
            <a:off x="304800" y="5268912"/>
            <a:ext cx="8534400" cy="40011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只需要在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MongoDB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安装目录的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bin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目录下执行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'mongod'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5.7.4 </a:t>
            </a:r>
            <a:r>
              <a:rPr lang="zh-CN" altLang="en-US" smtClean="0"/>
              <a:t>访问</a:t>
            </a:r>
            <a:r>
              <a:rPr lang="en-US" altLang="zh-CN" dirty="0" smtClean="0"/>
              <a:t>MongoDB</a:t>
            </a:r>
            <a:endParaRPr lang="zh-CN" altLang="en-US" smtClean="0"/>
          </a:p>
        </p:txBody>
      </p:sp>
      <p:sp>
        <p:nvSpPr>
          <p:cNvPr id="57347" name="矩形 3"/>
          <p:cNvSpPr>
            <a:spLocks noChangeArrowheads="1"/>
          </p:cNvSpPr>
          <p:nvPr/>
        </p:nvSpPr>
        <p:spPr bwMode="auto">
          <a:xfrm>
            <a:off x="685800" y="1524000"/>
            <a:ext cx="769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800" dirty="0"/>
              <a:t>5.7.4.1 </a:t>
            </a:r>
            <a:r>
              <a:rPr lang="zh-CN" altLang="en-US" sz="2800" dirty="0"/>
              <a:t>使用 </a:t>
            </a:r>
            <a:r>
              <a:rPr lang="en-US" altLang="zh-CN" sz="2800" dirty="0"/>
              <a:t>MongoDB shell</a:t>
            </a:r>
            <a:r>
              <a:rPr lang="zh-CN" altLang="en-US" sz="2800" dirty="0"/>
              <a:t>访问</a:t>
            </a:r>
            <a:r>
              <a:rPr lang="en-US" altLang="zh-CN" sz="2800" dirty="0"/>
              <a:t>MongoDB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dirty="0"/>
              <a:t>5.7.4.2 </a:t>
            </a:r>
            <a:r>
              <a:rPr lang="zh-CN" altLang="en-US" sz="2800" dirty="0"/>
              <a:t>使用</a:t>
            </a:r>
            <a:r>
              <a:rPr lang="en-US" altLang="zh-CN" sz="2800" dirty="0"/>
              <a:t>Java</a:t>
            </a:r>
            <a:r>
              <a:rPr lang="zh-CN" altLang="en-US" sz="2800" dirty="0"/>
              <a:t>程序访问 </a:t>
            </a:r>
            <a:r>
              <a:rPr lang="en-US" altLang="zh-CN" sz="2800" dirty="0"/>
              <a:t>MongoDB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5.7.4.1 </a:t>
            </a:r>
            <a:r>
              <a:rPr lang="zh-CN" altLang="en-US" smtClean="0"/>
              <a:t>使用 </a:t>
            </a:r>
            <a:r>
              <a:rPr lang="en-US" altLang="zh-CN" dirty="0" smtClean="0"/>
              <a:t>MongoDB shell</a:t>
            </a:r>
            <a:r>
              <a:rPr lang="zh-CN" altLang="en-US" smtClean="0"/>
              <a:t>访问</a:t>
            </a:r>
            <a:r>
              <a:rPr lang="en-US" altLang="zh-CN" dirty="0" smtClean="0"/>
              <a:t>MongoDB</a:t>
            </a:r>
          </a:p>
        </p:txBody>
      </p:sp>
      <p:sp>
        <p:nvSpPr>
          <p:cNvPr id="58371" name="矩形 3"/>
          <p:cNvSpPr>
            <a:spLocks noChangeArrowheads="1"/>
          </p:cNvSpPr>
          <p:nvPr/>
        </p:nvSpPr>
        <p:spPr bwMode="auto">
          <a:xfrm>
            <a:off x="838200" y="1992312"/>
            <a:ext cx="2249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mongodb://localhost</a:t>
            </a:r>
            <a:endParaRPr lang="zh-CN" altLang="en-US" sz="1800"/>
          </a:p>
        </p:txBody>
      </p:sp>
      <p:sp>
        <p:nvSpPr>
          <p:cNvPr id="58372" name="矩形 4"/>
          <p:cNvSpPr>
            <a:spLocks noChangeArrowheads="1"/>
          </p:cNvSpPr>
          <p:nvPr/>
        </p:nvSpPr>
        <p:spPr bwMode="auto">
          <a:xfrm>
            <a:off x="685800" y="1458912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800" dirty="0"/>
              <a:t>使用 </a:t>
            </a:r>
            <a:r>
              <a:rPr lang="en-US" altLang="zh-CN" sz="1800" dirty="0"/>
              <a:t>MongoDB shell </a:t>
            </a:r>
            <a:r>
              <a:rPr lang="zh-CN" altLang="en-US" sz="1800" dirty="0"/>
              <a:t>来连接 </a:t>
            </a:r>
            <a:r>
              <a:rPr lang="en-US" altLang="zh-CN" sz="1800" dirty="0"/>
              <a:t>MongoDB </a:t>
            </a:r>
            <a:r>
              <a:rPr lang="zh-CN" altLang="en-US" sz="1800" dirty="0"/>
              <a:t>服务器</a:t>
            </a:r>
            <a:endParaRPr lang="en-US" altLang="zh-CN" sz="1800" dirty="0"/>
          </a:p>
        </p:txBody>
      </p:sp>
      <p:sp>
        <p:nvSpPr>
          <p:cNvPr id="58373" name="矩形 5"/>
          <p:cNvSpPr>
            <a:spLocks noChangeArrowheads="1"/>
          </p:cNvSpPr>
          <p:nvPr/>
        </p:nvSpPr>
        <p:spPr bwMode="auto">
          <a:xfrm>
            <a:off x="685800" y="2525712"/>
            <a:ext cx="4651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800"/>
              <a:t>使用用户名和密码连接登陆到指定数据库：</a:t>
            </a:r>
          </a:p>
        </p:txBody>
      </p:sp>
      <p:sp>
        <p:nvSpPr>
          <p:cNvPr id="58374" name="矩形 6"/>
          <p:cNvSpPr>
            <a:spLocks noChangeArrowheads="1"/>
          </p:cNvSpPr>
          <p:nvPr/>
        </p:nvSpPr>
        <p:spPr bwMode="auto">
          <a:xfrm>
            <a:off x="838200" y="3059112"/>
            <a:ext cx="438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mongodb://admin:123456@localhost/test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5.7.4.1 </a:t>
            </a:r>
            <a:r>
              <a:rPr lang="zh-CN" altLang="en-US" smtClean="0"/>
              <a:t>使用 </a:t>
            </a:r>
            <a:r>
              <a:rPr lang="en-US" altLang="zh-CN" dirty="0" smtClean="0"/>
              <a:t>MongoDB shell</a:t>
            </a:r>
            <a:r>
              <a:rPr lang="zh-CN" altLang="en-US" smtClean="0"/>
              <a:t>访问</a:t>
            </a:r>
            <a:r>
              <a:rPr lang="en-US" altLang="zh-CN" dirty="0" smtClean="0"/>
              <a:t>MongoDB</a:t>
            </a:r>
            <a:endParaRPr lang="zh-CN" altLang="en-US" smtClean="0"/>
          </a:p>
        </p:txBody>
      </p:sp>
      <p:sp>
        <p:nvSpPr>
          <p:cNvPr id="59395" name="矩形 3"/>
          <p:cNvSpPr>
            <a:spLocks noChangeArrowheads="1"/>
          </p:cNvSpPr>
          <p:nvPr/>
        </p:nvSpPr>
        <p:spPr bwMode="auto">
          <a:xfrm>
            <a:off x="533400" y="1295400"/>
            <a:ext cx="30941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）</a:t>
            </a:r>
            <a:r>
              <a:rPr lang="en-US" altLang="zh-CN" sz="1800" b="1" dirty="0" smtClean="0"/>
              <a:t>MongoDB </a:t>
            </a:r>
            <a:r>
              <a:rPr lang="zh-CN" altLang="en-US" sz="1800" b="1" dirty="0"/>
              <a:t>创建数据库</a:t>
            </a:r>
          </a:p>
        </p:txBody>
      </p:sp>
      <p:sp>
        <p:nvSpPr>
          <p:cNvPr id="59396" name="矩形 4"/>
          <p:cNvSpPr>
            <a:spLocks noChangeArrowheads="1"/>
          </p:cNvSpPr>
          <p:nvPr/>
        </p:nvSpPr>
        <p:spPr bwMode="auto">
          <a:xfrm>
            <a:off x="533400" y="1752600"/>
            <a:ext cx="4275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MongoDB </a:t>
            </a:r>
            <a:r>
              <a:rPr lang="zh-CN" altLang="en-US" sz="1800" dirty="0"/>
              <a:t>创建数据库的语法格式如下：</a:t>
            </a: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1219200" y="2209800"/>
            <a:ext cx="4419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5220" bIns="9522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zh-CN" altLang="zh-CN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DATABASE_NAME</a:t>
            </a:r>
            <a:r>
              <a:rPr lang="zh-CN" altLang="zh-CN" sz="1800"/>
              <a:t> </a:t>
            </a:r>
          </a:p>
        </p:txBody>
      </p:sp>
      <p:sp>
        <p:nvSpPr>
          <p:cNvPr id="59398" name="矩形 6"/>
          <p:cNvSpPr>
            <a:spLocks noChangeArrowheads="1"/>
          </p:cNvSpPr>
          <p:nvPr/>
        </p:nvSpPr>
        <p:spPr bwMode="auto">
          <a:xfrm>
            <a:off x="609600" y="2667000"/>
            <a:ext cx="777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如果数据库不存在，则创建数据库，否则切换到指定数据库。</a:t>
            </a:r>
          </a:p>
        </p:txBody>
      </p:sp>
      <p:sp>
        <p:nvSpPr>
          <p:cNvPr id="59399" name="矩形 7"/>
          <p:cNvSpPr>
            <a:spLocks noChangeArrowheads="1"/>
          </p:cNvSpPr>
          <p:nvPr/>
        </p:nvSpPr>
        <p:spPr bwMode="auto">
          <a:xfrm>
            <a:off x="533400" y="3429000"/>
            <a:ext cx="632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如果你想查看所有数据库，可以使用 </a:t>
            </a:r>
            <a:r>
              <a:rPr lang="en-US" altLang="zh-CN" sz="1800" b="1" dirty="0"/>
              <a:t>show dbs</a:t>
            </a:r>
            <a:r>
              <a:rPr lang="en-US" altLang="zh-CN" sz="1800" dirty="0"/>
              <a:t> </a:t>
            </a:r>
            <a:r>
              <a:rPr lang="zh-CN" altLang="en-US" sz="1800" dirty="0"/>
              <a:t>命令</a:t>
            </a:r>
          </a:p>
        </p:txBody>
      </p:sp>
      <p:sp>
        <p:nvSpPr>
          <p:cNvPr id="59400" name="TextBox 8"/>
          <p:cNvSpPr txBox="1">
            <a:spLocks noChangeArrowheads="1"/>
          </p:cNvSpPr>
          <p:nvPr/>
        </p:nvSpPr>
        <p:spPr bwMode="auto">
          <a:xfrm>
            <a:off x="609600" y="4467225"/>
            <a:ext cx="17075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2</a:t>
            </a:r>
            <a:r>
              <a:rPr lang="zh-CN" altLang="en-US" sz="1800" b="1" dirty="0" smtClean="0"/>
              <a:t>）创建</a:t>
            </a:r>
            <a:r>
              <a:rPr lang="zh-CN" altLang="en-US" sz="1800" b="1" dirty="0"/>
              <a:t>集合</a:t>
            </a:r>
          </a:p>
        </p:txBody>
      </p:sp>
      <p:sp>
        <p:nvSpPr>
          <p:cNvPr id="59401" name="矩形 9"/>
          <p:cNvSpPr>
            <a:spLocks noChangeArrowheads="1"/>
          </p:cNvSpPr>
          <p:nvPr/>
        </p:nvSpPr>
        <p:spPr bwMode="auto">
          <a:xfrm>
            <a:off x="609600" y="4914900"/>
            <a:ext cx="8077200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MongoDB</a:t>
            </a:r>
            <a:r>
              <a:rPr lang="zh-CN" altLang="en-US" sz="1800" dirty="0"/>
              <a:t>没有单独创建集合名的</a:t>
            </a:r>
            <a:r>
              <a:rPr lang="en-US" altLang="zh-CN" sz="1800" dirty="0"/>
              <a:t>shell</a:t>
            </a:r>
            <a:r>
              <a:rPr lang="zh-CN" altLang="en-US" sz="1800" dirty="0"/>
              <a:t>命令，在插入数据的时候，</a:t>
            </a:r>
            <a:r>
              <a:rPr lang="en-US" altLang="zh-CN" sz="1800" dirty="0"/>
              <a:t>MongoDB</a:t>
            </a:r>
            <a:r>
              <a:rPr lang="zh-CN" altLang="en-US" sz="1800" dirty="0"/>
              <a:t>会自动创建对应的集合。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5.7.4.1 </a:t>
            </a:r>
            <a:r>
              <a:rPr lang="zh-CN" altLang="en-US" smtClean="0"/>
              <a:t>使用 </a:t>
            </a:r>
            <a:r>
              <a:rPr lang="en-US" altLang="zh-CN" dirty="0" smtClean="0"/>
              <a:t>MongoDB shell</a:t>
            </a:r>
            <a:r>
              <a:rPr lang="zh-CN" altLang="en-US" smtClean="0"/>
              <a:t>访问</a:t>
            </a:r>
            <a:r>
              <a:rPr lang="en-US" altLang="zh-CN" dirty="0" smtClean="0"/>
              <a:t>MongoDB</a:t>
            </a:r>
            <a:endParaRPr lang="zh-CN" altLang="en-US" smtClean="0"/>
          </a:p>
        </p:txBody>
      </p:sp>
      <p:sp>
        <p:nvSpPr>
          <p:cNvPr id="60419" name="矩形 3"/>
          <p:cNvSpPr>
            <a:spLocks noChangeArrowheads="1"/>
          </p:cNvSpPr>
          <p:nvPr/>
        </p:nvSpPr>
        <p:spPr bwMode="auto">
          <a:xfrm>
            <a:off x="533400" y="1219200"/>
            <a:ext cx="28616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3</a:t>
            </a:r>
            <a:r>
              <a:rPr lang="zh-CN" altLang="en-US" sz="1800" b="1" dirty="0" smtClean="0"/>
              <a:t>）</a:t>
            </a:r>
            <a:r>
              <a:rPr lang="en-US" altLang="zh-CN" sz="1800" b="1" dirty="0" smtClean="0"/>
              <a:t>MongoDB</a:t>
            </a:r>
            <a:r>
              <a:rPr lang="en-US" altLang="zh-CN" sz="1800" b="1" dirty="0"/>
              <a:t> </a:t>
            </a:r>
            <a:r>
              <a:rPr lang="zh-CN" altLang="en-US" sz="1800" b="1" dirty="0"/>
              <a:t>插入文档</a:t>
            </a:r>
          </a:p>
        </p:txBody>
      </p:sp>
      <p:sp>
        <p:nvSpPr>
          <p:cNvPr id="60420" name="矩形 4"/>
          <p:cNvSpPr>
            <a:spLocks noChangeArrowheads="1"/>
          </p:cNvSpPr>
          <p:nvPr/>
        </p:nvSpPr>
        <p:spPr bwMode="auto">
          <a:xfrm>
            <a:off x="533400" y="1600200"/>
            <a:ext cx="8382000" cy="92392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）文档</a:t>
            </a:r>
            <a:r>
              <a:rPr lang="zh-CN" altLang="en-US" sz="1800" dirty="0"/>
              <a:t>的数据结构和</a:t>
            </a:r>
            <a:r>
              <a:rPr lang="en-US" altLang="zh-CN" sz="1800" dirty="0"/>
              <a:t>JSON</a:t>
            </a:r>
            <a:r>
              <a:rPr lang="zh-CN" altLang="en-US" sz="1800" dirty="0"/>
              <a:t>基本一样。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）所有</a:t>
            </a:r>
            <a:r>
              <a:rPr lang="zh-CN" altLang="en-US" sz="1800" dirty="0"/>
              <a:t>存储在集合中的数据都是</a:t>
            </a:r>
            <a:r>
              <a:rPr lang="en-US" altLang="zh-CN" sz="1800" dirty="0"/>
              <a:t>BSON</a:t>
            </a:r>
            <a:r>
              <a:rPr lang="zh-CN" altLang="en-US" sz="1800" dirty="0"/>
              <a:t>格式。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BSON</a:t>
            </a:r>
            <a:r>
              <a:rPr lang="zh-CN" altLang="en-US" sz="1800" dirty="0"/>
              <a:t>是一种类</a:t>
            </a:r>
            <a:r>
              <a:rPr lang="en-US" altLang="zh-CN" sz="1800" dirty="0"/>
              <a:t>JSON</a:t>
            </a:r>
            <a:r>
              <a:rPr lang="zh-CN" altLang="en-US" sz="1800" dirty="0"/>
              <a:t>的一种二进制形式的存储格式</a:t>
            </a:r>
            <a:r>
              <a:rPr lang="en-US" altLang="zh-CN" sz="1800" dirty="0"/>
              <a:t>,</a:t>
            </a:r>
            <a:r>
              <a:rPr lang="zh-CN" altLang="en-US" sz="1800" dirty="0"/>
              <a:t>简称</a:t>
            </a:r>
            <a:r>
              <a:rPr lang="en-US" altLang="zh-CN" sz="1800" dirty="0"/>
              <a:t>Binary JSON</a:t>
            </a:r>
            <a:r>
              <a:rPr lang="zh-CN" altLang="en-US" sz="1800" dirty="0"/>
              <a:t>。</a:t>
            </a:r>
          </a:p>
        </p:txBody>
      </p:sp>
      <p:sp>
        <p:nvSpPr>
          <p:cNvPr id="60421" name="矩形 5"/>
          <p:cNvSpPr>
            <a:spLocks noChangeArrowheads="1"/>
          </p:cNvSpPr>
          <p:nvPr/>
        </p:nvSpPr>
        <p:spPr bwMode="auto">
          <a:xfrm>
            <a:off x="609600" y="2835275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MongoDB </a:t>
            </a:r>
            <a:r>
              <a:rPr lang="zh-CN" altLang="en-US" sz="1800" dirty="0"/>
              <a:t>使用 </a:t>
            </a:r>
            <a:r>
              <a:rPr lang="en-US" altLang="zh-CN" sz="1800" dirty="0"/>
              <a:t>insert() </a:t>
            </a:r>
            <a:r>
              <a:rPr lang="zh-CN" altLang="en-US" sz="1800" dirty="0"/>
              <a:t>或 </a:t>
            </a:r>
            <a:r>
              <a:rPr lang="en-US" altLang="zh-CN" sz="1800" dirty="0"/>
              <a:t>save() </a:t>
            </a:r>
            <a:r>
              <a:rPr lang="zh-CN" altLang="en-US" sz="1800" dirty="0"/>
              <a:t>方法向集合中插入文档，语法如下：</a:t>
            </a:r>
          </a:p>
        </p:txBody>
      </p:sp>
      <p:sp>
        <p:nvSpPr>
          <p:cNvPr id="60422" name="Rectangle 2"/>
          <p:cNvSpPr>
            <a:spLocks noChangeArrowheads="1"/>
          </p:cNvSpPr>
          <p:nvPr/>
        </p:nvSpPr>
        <p:spPr bwMode="auto">
          <a:xfrm>
            <a:off x="609600" y="3292475"/>
            <a:ext cx="5715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5220" bIns="9522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zh-CN" altLang="zh-CN" sz="2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zh-CN" altLang="zh-C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COLLECTION_NAME</a:t>
            </a:r>
            <a:r>
              <a:rPr lang="zh-CN" altLang="zh-CN" sz="2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zh-CN" altLang="zh-C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zh-CN" altLang="zh-CN" sz="2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zh-CN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zh-CN" altLang="zh-CN" sz="20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zh-CN" sz="2000" dirty="0"/>
              <a:t> </a:t>
            </a:r>
          </a:p>
        </p:txBody>
      </p:sp>
      <p:sp>
        <p:nvSpPr>
          <p:cNvPr id="60423" name="矩形 7"/>
          <p:cNvSpPr>
            <a:spLocks noChangeArrowheads="1"/>
          </p:cNvSpPr>
          <p:nvPr/>
        </p:nvSpPr>
        <p:spPr bwMode="auto">
          <a:xfrm>
            <a:off x="685800" y="3913187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 smtClean="0"/>
              <a:t>实例：</a:t>
            </a:r>
            <a:endParaRPr lang="zh-CN" altLang="en-US" sz="1800" b="1" dirty="0"/>
          </a:p>
        </p:txBody>
      </p:sp>
      <p:sp>
        <p:nvSpPr>
          <p:cNvPr id="60424" name="Rectangle 3"/>
          <p:cNvSpPr>
            <a:spLocks noChangeArrowheads="1"/>
          </p:cNvSpPr>
          <p:nvPr/>
        </p:nvSpPr>
        <p:spPr bwMode="auto">
          <a:xfrm>
            <a:off x="685800" y="4283075"/>
            <a:ext cx="6648450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5220" bIns="9522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insert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({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200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'MongoDB 教程'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200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'MongoDB 是一个 Nosql 数据库'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by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200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zh-CN" altLang="en-US" sz="200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厦门大学数据库实验室</a:t>
            </a:r>
            <a:r>
              <a:rPr lang="zh-CN" altLang="zh-CN" sz="200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200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'http://</a:t>
            </a:r>
            <a:r>
              <a:rPr lang="en-US" altLang="zh-CN" sz="2000" dirty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dblab.xmu.edu.cn</a:t>
            </a:r>
            <a:r>
              <a:rPr lang="zh-CN" altLang="zh-CN" sz="200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tags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zh-CN" altLang="zh-CN" sz="200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'mongodb'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200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'database'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200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'NoSQL'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likes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200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100</a:t>
            </a:r>
            <a:endParaRPr lang="en-US" altLang="zh-CN" sz="2000" dirty="0">
              <a:solidFill>
                <a:srgbClr val="0066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200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})</a:t>
            </a:r>
            <a:r>
              <a:rPr lang="zh-CN" altLang="zh-CN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5.7.4.2 </a:t>
            </a:r>
            <a:r>
              <a:rPr lang="zh-CN" altLang="en-US" smtClean="0"/>
              <a:t>使用</a:t>
            </a:r>
            <a:r>
              <a:rPr lang="en-US" altLang="zh-CN" dirty="0" smtClean="0"/>
              <a:t>Java</a:t>
            </a:r>
            <a:r>
              <a:rPr lang="zh-CN" altLang="en-US" smtClean="0"/>
              <a:t>程序访问 </a:t>
            </a:r>
            <a:r>
              <a:rPr lang="en-US" altLang="zh-CN" dirty="0" smtClean="0"/>
              <a:t>MongoDB</a:t>
            </a:r>
            <a:endParaRPr lang="zh-CN" altLang="en-US" smtClean="0"/>
          </a:p>
        </p:txBody>
      </p:sp>
      <p:sp>
        <p:nvSpPr>
          <p:cNvPr id="61443" name="矩形 3"/>
          <p:cNvSpPr>
            <a:spLocks noChangeArrowheads="1"/>
          </p:cNvSpPr>
          <p:nvPr/>
        </p:nvSpPr>
        <p:spPr bwMode="auto">
          <a:xfrm>
            <a:off x="304800" y="1715631"/>
            <a:ext cx="185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MongoDB Java</a:t>
            </a:r>
          </a:p>
        </p:txBody>
      </p:sp>
      <p:sp>
        <p:nvSpPr>
          <p:cNvPr id="61444" name="矩形 4"/>
          <p:cNvSpPr>
            <a:spLocks noChangeArrowheads="1"/>
          </p:cNvSpPr>
          <p:nvPr/>
        </p:nvSpPr>
        <p:spPr bwMode="auto">
          <a:xfrm>
            <a:off x="304800" y="2249031"/>
            <a:ext cx="8610600" cy="224676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dirty="0" smtClean="0"/>
              <a:t>在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程序中如果要使用</a:t>
            </a:r>
            <a:r>
              <a:rPr lang="en-US" altLang="zh-CN" sz="2000" dirty="0"/>
              <a:t>MongoDB</a:t>
            </a:r>
            <a:r>
              <a:rPr lang="zh-CN" altLang="en-US" sz="2000" dirty="0"/>
              <a:t>，需要确保已经安装了</a:t>
            </a:r>
            <a:r>
              <a:rPr lang="en-US" altLang="zh-CN" sz="2000" dirty="0"/>
              <a:t>Java</a:t>
            </a:r>
            <a:r>
              <a:rPr lang="zh-CN" altLang="en-US" sz="2000" dirty="0"/>
              <a:t>环境及</a:t>
            </a:r>
            <a:r>
              <a:rPr lang="en-US" altLang="zh-CN" sz="2000" dirty="0"/>
              <a:t>MongoDB </a:t>
            </a:r>
            <a:r>
              <a:rPr lang="en-US" altLang="zh-CN" sz="2000" dirty="0" smtClean="0"/>
              <a:t>JDBC</a:t>
            </a:r>
            <a:r>
              <a:rPr lang="zh-CN" altLang="en-US" sz="2000" dirty="0" smtClean="0"/>
              <a:t>驱动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包。</a:t>
            </a:r>
            <a:endParaRPr lang="en-US" altLang="zh-CN" sz="2000" dirty="0" smtClean="0"/>
          </a:p>
          <a:p>
            <a:pPr>
              <a:spcBef>
                <a:spcPct val="0"/>
              </a:spcBef>
              <a:buNone/>
            </a:pPr>
            <a:endParaRPr lang="zh-CN" altLang="en-US" sz="2000" dirty="0"/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）首先</a:t>
            </a:r>
            <a:r>
              <a:rPr lang="zh-CN" altLang="en-US" sz="2000" dirty="0"/>
              <a:t>必须下载</a:t>
            </a:r>
            <a:r>
              <a:rPr lang="en-US" altLang="zh-CN" sz="2000" dirty="0" err="1" smtClean="0"/>
              <a:t>mongoDB</a:t>
            </a:r>
            <a:r>
              <a:rPr lang="en-US" altLang="zh-CN" sz="2000" dirty="0" smtClean="0"/>
              <a:t> JDBC</a:t>
            </a:r>
            <a:r>
              <a:rPr lang="zh-CN" altLang="en-US" sz="2000" dirty="0" smtClean="0"/>
              <a:t>驱动</a:t>
            </a:r>
            <a:r>
              <a:rPr lang="en-US" altLang="zh-CN" sz="2000" dirty="0" smtClean="0"/>
              <a:t>jar</a:t>
            </a:r>
            <a:r>
              <a:rPr lang="zh-CN" altLang="en-US" sz="2000" dirty="0"/>
              <a:t>包，下载地址：</a:t>
            </a:r>
            <a:r>
              <a:rPr lang="en-US" altLang="zh-CN" sz="2000" dirty="0">
                <a:hlinkClick r:id="rId2"/>
              </a:rPr>
              <a:t>https://github.com/mongodb/mongo-java-driver/downloads</a:t>
            </a:r>
            <a:r>
              <a:rPr lang="en-US" altLang="zh-CN" sz="2000" dirty="0"/>
              <a:t>, </a:t>
            </a:r>
            <a:r>
              <a:rPr lang="zh-CN" altLang="en-US" sz="2000" dirty="0"/>
              <a:t>请确保下载最新版本。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）需要</a:t>
            </a:r>
            <a:r>
              <a:rPr lang="zh-CN" altLang="en-US" sz="2000" dirty="0"/>
              <a:t>将</a:t>
            </a:r>
            <a:r>
              <a:rPr lang="en-US" altLang="zh-CN" sz="2000" dirty="0" err="1" smtClean="0"/>
              <a:t>mongoDB</a:t>
            </a:r>
            <a:r>
              <a:rPr lang="en-US" altLang="zh-CN" sz="2000" dirty="0" smtClean="0"/>
              <a:t> JDBC</a:t>
            </a:r>
            <a:r>
              <a:rPr lang="zh-CN" altLang="en-US" sz="2000" dirty="0" smtClean="0"/>
              <a:t>驱动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包包含</a:t>
            </a:r>
            <a:r>
              <a:rPr lang="zh-CN" altLang="en-US" sz="2000" dirty="0"/>
              <a:t>在你的 </a:t>
            </a:r>
            <a:r>
              <a:rPr lang="en-US" altLang="zh-CN" sz="2000" dirty="0"/>
              <a:t>classpath </a:t>
            </a:r>
            <a:r>
              <a:rPr lang="zh-CN" altLang="en-US" sz="2000" dirty="0"/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5.2  NoSQL</a:t>
            </a:r>
            <a:r>
              <a:rPr lang="zh-CN" altLang="en-US" smtClean="0"/>
              <a:t>兴起的原因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93938"/>
            <a:ext cx="4657725" cy="250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228600" y="1752600"/>
            <a:ext cx="4191000" cy="397033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复杂性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：部署、管理、配置很复杂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数据库复制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MySQL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主备之间采用复制方式，只能是异步复制，当主库压力较大时可能产生较大延迟，主备切换可能会丢失最后一部分更新事务，这时往往需要人工介入，备份和恢复不方便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扩容问题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：如果系统压力过大需要增加新的机器，这个过程涉及数据重新划分，整个过程比较复杂，且容易出错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动态数据迁移问题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：如果某个数据库组压力过大，需要将其中部分数据迁移出去，迁移过程需要总控节点整体协调，以及数据库节点的配合。这个过程很难做到自动化</a:t>
            </a:r>
            <a:endParaRPr lang="en-US" altLang="zh-CN" sz="1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228600" y="1242646"/>
            <a:ext cx="4001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MySQL</a:t>
            </a:r>
            <a:r>
              <a:rPr lang="zh-CN" altLang="en-US" sz="1800" b="1" dirty="0">
                <a:solidFill>
                  <a:srgbClr val="FF0000"/>
                </a:solidFill>
              </a:rPr>
              <a:t>集群是否可以完全解决问题？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5.7.4.2 </a:t>
            </a:r>
            <a:r>
              <a:rPr lang="zh-CN" altLang="en-US" smtClean="0"/>
              <a:t>使用</a:t>
            </a:r>
            <a:r>
              <a:rPr lang="en-US" altLang="zh-CN" dirty="0" smtClean="0"/>
              <a:t>Java</a:t>
            </a:r>
            <a:r>
              <a:rPr lang="zh-CN" altLang="en-US" smtClean="0"/>
              <a:t>程序访问 </a:t>
            </a:r>
            <a:r>
              <a:rPr lang="en-US" altLang="zh-CN" dirty="0" smtClean="0"/>
              <a:t>MongoDB</a:t>
            </a:r>
            <a:endParaRPr lang="zh-CN" altLang="en-US" smtClean="0"/>
          </a:p>
        </p:txBody>
      </p:sp>
      <p:sp>
        <p:nvSpPr>
          <p:cNvPr id="62467" name="矩形 3"/>
          <p:cNvSpPr>
            <a:spLocks noChangeArrowheads="1"/>
          </p:cNvSpPr>
          <p:nvPr/>
        </p:nvSpPr>
        <p:spPr bwMode="auto">
          <a:xfrm>
            <a:off x="232787" y="1365625"/>
            <a:ext cx="1939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</a:rPr>
              <a:t>）连接数据库</a:t>
            </a:r>
          </a:p>
        </p:txBody>
      </p:sp>
      <p:sp>
        <p:nvSpPr>
          <p:cNvPr id="62468" name="矩形 5"/>
          <p:cNvSpPr>
            <a:spLocks noChangeArrowheads="1"/>
          </p:cNvSpPr>
          <p:nvPr/>
        </p:nvSpPr>
        <p:spPr bwMode="auto">
          <a:xfrm>
            <a:off x="228600" y="1876425"/>
            <a:ext cx="8686800" cy="452437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import com.mongodb.MongoClient;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……//</a:t>
            </a:r>
            <a:r>
              <a:rPr lang="zh-CN" altLang="en-US" sz="1600" dirty="0"/>
              <a:t>这里省略其他需要导入的包</a:t>
            </a:r>
            <a:endParaRPr lang="en-US" altLang="zh-CN" sz="1600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CN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public class MongoDBJDBC{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  public static void main( String args[] 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     try{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		 // </a:t>
            </a:r>
            <a:r>
              <a:rPr lang="zh-CN" altLang="en-US" sz="1600" dirty="0"/>
              <a:t>连接到 </a:t>
            </a:r>
            <a:r>
              <a:rPr lang="en-US" altLang="zh-CN" sz="1600" dirty="0"/>
              <a:t>mongodb </a:t>
            </a:r>
            <a:r>
              <a:rPr lang="zh-CN" altLang="en-US" sz="1600" dirty="0"/>
              <a:t>服务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/>
              <a:t>         </a:t>
            </a:r>
            <a:r>
              <a:rPr lang="en-US" altLang="zh-CN" sz="1600" dirty="0"/>
              <a:t>MongoClient mongoClient = new MongoClient( "localhost" , 27017 );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        // </a:t>
            </a:r>
            <a:r>
              <a:rPr lang="zh-CN" altLang="en-US" sz="1600" dirty="0"/>
              <a:t>连接到数据库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/>
              <a:t>         </a:t>
            </a:r>
            <a:r>
              <a:rPr lang="en-US" altLang="zh-CN" sz="1600" dirty="0"/>
              <a:t>DB db = mongoClient.getDB( "test"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		 System.out.println("Connect to database successfully");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        boolean auth = db.authenticate(myUserName, myPassword);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		 System.out.println("Authentication: "+auth);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     }catch(Exception e){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	     System.err.println( e.getClass().getName() + ": " + e.getMessage()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	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5.7.4.2 </a:t>
            </a:r>
            <a:r>
              <a:rPr lang="zh-CN" altLang="en-US" smtClean="0"/>
              <a:t>使用</a:t>
            </a:r>
            <a:r>
              <a:rPr lang="en-US" altLang="zh-CN" dirty="0" smtClean="0"/>
              <a:t>Java</a:t>
            </a:r>
            <a:r>
              <a:rPr lang="zh-CN" altLang="en-US" smtClean="0"/>
              <a:t>程序访问 </a:t>
            </a:r>
            <a:r>
              <a:rPr lang="en-US" altLang="zh-CN" dirty="0" smtClean="0"/>
              <a:t>MongoDB</a:t>
            </a:r>
            <a:endParaRPr lang="zh-CN" altLang="en-US" smtClean="0"/>
          </a:p>
        </p:txBody>
      </p:sp>
      <p:sp>
        <p:nvSpPr>
          <p:cNvPr id="63491" name="矩形 3"/>
          <p:cNvSpPr>
            <a:spLocks noChangeArrowheads="1"/>
          </p:cNvSpPr>
          <p:nvPr/>
        </p:nvSpPr>
        <p:spPr bwMode="auto">
          <a:xfrm>
            <a:off x="228600" y="1219200"/>
            <a:ext cx="170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</a:rPr>
              <a:t>）创建集合</a:t>
            </a:r>
          </a:p>
        </p:txBody>
      </p:sp>
      <p:sp>
        <p:nvSpPr>
          <p:cNvPr id="63492" name="矩形 4"/>
          <p:cNvSpPr>
            <a:spLocks noChangeArrowheads="1"/>
          </p:cNvSpPr>
          <p:nvPr/>
        </p:nvSpPr>
        <p:spPr bwMode="auto">
          <a:xfrm>
            <a:off x="1828800" y="1230868"/>
            <a:ext cx="7131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/>
              <a:t>（可以</a:t>
            </a:r>
            <a:r>
              <a:rPr lang="zh-CN" altLang="en-US" sz="1800" dirty="0"/>
              <a:t>使用</a:t>
            </a:r>
            <a:r>
              <a:rPr lang="en-US" altLang="zh-CN" sz="1800" dirty="0"/>
              <a:t>com.mongodb.DB</a:t>
            </a:r>
            <a:r>
              <a:rPr lang="zh-CN" altLang="en-US" sz="1800" dirty="0"/>
              <a:t>类中的</a:t>
            </a:r>
            <a:r>
              <a:rPr lang="en-US" altLang="zh-CN" sz="1800" dirty="0"/>
              <a:t>createCollection()</a:t>
            </a:r>
            <a:r>
              <a:rPr lang="zh-CN" altLang="en-US" sz="1800" dirty="0"/>
              <a:t>来创建</a:t>
            </a:r>
            <a:r>
              <a:rPr lang="zh-CN" altLang="en-US" sz="1800" dirty="0" smtClean="0"/>
              <a:t>集合）</a:t>
            </a:r>
            <a:endParaRPr lang="zh-CN" altLang="en-US" sz="1800" dirty="0"/>
          </a:p>
        </p:txBody>
      </p:sp>
      <p:sp>
        <p:nvSpPr>
          <p:cNvPr id="63493" name="矩形 5"/>
          <p:cNvSpPr>
            <a:spLocks noChangeArrowheads="1"/>
          </p:cNvSpPr>
          <p:nvPr/>
        </p:nvSpPr>
        <p:spPr bwMode="auto">
          <a:xfrm>
            <a:off x="381000" y="1828800"/>
            <a:ext cx="8578850" cy="480060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public class MongoDBJDBC{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public static void main( String args[] 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  try{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	     // </a:t>
            </a:r>
            <a:r>
              <a:rPr lang="zh-CN" altLang="en-US" sz="1800" dirty="0"/>
              <a:t>连接到 </a:t>
            </a:r>
            <a:r>
              <a:rPr lang="en-US" altLang="zh-CN" sz="1800" dirty="0"/>
              <a:t>mongodb </a:t>
            </a:r>
            <a:r>
              <a:rPr lang="zh-CN" altLang="en-US" sz="1800" dirty="0"/>
              <a:t>服务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         </a:t>
            </a:r>
            <a:r>
              <a:rPr lang="en-US" altLang="zh-CN" sz="1800" dirty="0"/>
              <a:t>MongoClient mongoClient = new MongoClient( "localhost" , 27017 );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     // </a:t>
            </a:r>
            <a:r>
              <a:rPr lang="zh-CN" altLang="en-US" sz="1800" dirty="0"/>
              <a:t>连接到数据库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         </a:t>
            </a:r>
            <a:r>
              <a:rPr lang="en-US" altLang="zh-CN" sz="1800" dirty="0"/>
              <a:t>DB db = mongoClient.getDB( "test"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	 System.out.println("Connect to database successfully");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     boolean auth = db.authenticate(myUserName, myPassword);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	 System.out.println("Authentication: "+auth);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>
                <a:solidFill>
                  <a:srgbClr val="FF0000"/>
                </a:solidFill>
              </a:rPr>
              <a:t>DBCollection coll = db.createCollection("mycol");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     System.out.println("Collection created successfully");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   }catch(Exception e){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	     System.err.println( e.getClass().getName() + ": " + e.getMessage()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	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5.7.4.2 </a:t>
            </a:r>
            <a:r>
              <a:rPr lang="zh-CN" altLang="en-US" smtClean="0"/>
              <a:t>使用</a:t>
            </a:r>
            <a:r>
              <a:rPr lang="en-US" altLang="zh-CN" dirty="0" smtClean="0"/>
              <a:t>Java</a:t>
            </a:r>
            <a:r>
              <a:rPr lang="zh-CN" altLang="en-US" smtClean="0"/>
              <a:t>程序访问 </a:t>
            </a:r>
            <a:r>
              <a:rPr lang="en-US" altLang="zh-CN" dirty="0" smtClean="0"/>
              <a:t>MongoDB</a:t>
            </a:r>
            <a:endParaRPr lang="zh-CN" altLang="en-US" smtClean="0"/>
          </a:p>
        </p:txBody>
      </p:sp>
      <p:sp>
        <p:nvSpPr>
          <p:cNvPr id="64515" name="矩形 3"/>
          <p:cNvSpPr>
            <a:spLocks noChangeArrowheads="1"/>
          </p:cNvSpPr>
          <p:nvPr/>
        </p:nvSpPr>
        <p:spPr bwMode="auto">
          <a:xfrm>
            <a:off x="76200" y="1143000"/>
            <a:ext cx="170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3</a:t>
            </a:r>
            <a:r>
              <a:rPr lang="zh-CN" altLang="en-US" sz="1800" b="1">
                <a:solidFill>
                  <a:srgbClr val="FF0000"/>
                </a:solidFill>
              </a:rPr>
              <a:t>）插入文档</a:t>
            </a:r>
          </a:p>
        </p:txBody>
      </p:sp>
      <p:sp>
        <p:nvSpPr>
          <p:cNvPr id="64516" name="矩形 4"/>
          <p:cNvSpPr>
            <a:spLocks noChangeArrowheads="1"/>
          </p:cNvSpPr>
          <p:nvPr/>
        </p:nvSpPr>
        <p:spPr bwMode="auto">
          <a:xfrm>
            <a:off x="1752600" y="1143000"/>
            <a:ext cx="7391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/>
              <a:t>可以</a:t>
            </a:r>
            <a:r>
              <a:rPr lang="zh-CN" altLang="en-US" sz="1800" dirty="0"/>
              <a:t>使用</a:t>
            </a:r>
            <a:r>
              <a:rPr lang="en-US" altLang="zh-CN" sz="1800" dirty="0"/>
              <a:t>com.mongodb.DBCollection</a:t>
            </a:r>
            <a:r>
              <a:rPr lang="zh-CN" altLang="en-US" sz="1800" dirty="0"/>
              <a:t>类的 </a:t>
            </a:r>
            <a:r>
              <a:rPr lang="en-US" altLang="zh-CN" sz="1800" dirty="0"/>
              <a:t>insert() </a:t>
            </a:r>
            <a:r>
              <a:rPr lang="zh-CN" altLang="en-US" sz="1800" dirty="0"/>
              <a:t>方法来插入一个文档</a:t>
            </a:r>
          </a:p>
        </p:txBody>
      </p:sp>
      <p:sp>
        <p:nvSpPr>
          <p:cNvPr id="64517" name="矩形 5"/>
          <p:cNvSpPr>
            <a:spLocks noChangeArrowheads="1"/>
          </p:cNvSpPr>
          <p:nvPr/>
        </p:nvSpPr>
        <p:spPr bwMode="auto">
          <a:xfrm>
            <a:off x="228600" y="1512332"/>
            <a:ext cx="8763000" cy="526297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public class </a:t>
            </a:r>
            <a:r>
              <a:rPr lang="en-US" altLang="zh-CN" sz="1600" dirty="0" err="1" smtClean="0"/>
              <a:t>MongoDBJDBC</a:t>
            </a:r>
            <a:r>
              <a:rPr lang="en-US" altLang="zh-CN" sz="1600" dirty="0" smtClean="0"/>
              <a:t> {</a:t>
            </a:r>
            <a:endParaRPr lang="en-US" altLang="zh-CN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  public static void main( String args[] </a:t>
            </a:r>
            <a:r>
              <a:rPr lang="en-US" altLang="zh-CN" sz="1600" dirty="0" smtClean="0"/>
              <a:t>) {</a:t>
            </a:r>
            <a:endParaRPr lang="en-US" altLang="zh-CN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     </a:t>
            </a:r>
            <a:r>
              <a:rPr lang="en-US" altLang="zh-CN" sz="1600" dirty="0" smtClean="0"/>
              <a:t>try {   </a:t>
            </a:r>
            <a:endParaRPr lang="en-US" altLang="zh-CN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zh-CN" altLang="en-US" sz="1600" dirty="0" smtClean="0"/>
              <a:t>  </a:t>
            </a:r>
            <a:r>
              <a:rPr lang="en-US" altLang="zh-CN" sz="1600" dirty="0" err="1" smtClean="0"/>
              <a:t>MongoClient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mongoClient = new MongoClient( "localhost" , 27017 );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        // </a:t>
            </a:r>
            <a:r>
              <a:rPr lang="zh-CN" altLang="en-US" sz="1600" dirty="0"/>
              <a:t>连接到数据库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600" dirty="0"/>
              <a:t>         </a:t>
            </a:r>
            <a:r>
              <a:rPr lang="en-US" altLang="zh-CN" sz="1600" dirty="0"/>
              <a:t>DB db = mongoClient.getDB( "test" </a:t>
            </a:r>
            <a:r>
              <a:rPr lang="en-US" altLang="zh-CN" sz="1600" dirty="0" smtClean="0"/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/>
              <a:t>("Connect to database successfully");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        boolean auth = db.authenticate(myUserName, myPassword);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System.out.println</a:t>
            </a:r>
            <a:r>
              <a:rPr lang="en-US" altLang="zh-CN" sz="1600" dirty="0"/>
              <a:t>("Authentication: "+auth);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        DBCollection coll = db.getCollection("mycol");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        System.out.println("Collection mycol selected successfully");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        </a:t>
            </a:r>
            <a:r>
              <a:rPr lang="en-US" altLang="zh-CN" sz="1600" dirty="0">
                <a:solidFill>
                  <a:srgbClr val="FF0000"/>
                </a:solidFill>
              </a:rPr>
              <a:t>BasicDBObject doc = new BasicDBObject("title", "MongoDB").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 append("description", "database").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 append("likes", 100).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 append("url", "http://www.w3cschool.cc/mongodb/").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 append("by", "w3cschool.cc");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coll.insert(doc);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        System.out.println("Document inserted successfully");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     </a:t>
            </a:r>
            <a:r>
              <a:rPr lang="en-US" altLang="zh-CN" sz="1600" dirty="0" smtClean="0"/>
              <a:t>} catch(Exception e) {</a:t>
            </a:r>
            <a:r>
              <a:rPr lang="en-US" altLang="zh-CN" sz="1600" dirty="0" err="1" smtClean="0"/>
              <a:t>System.err.println</a:t>
            </a:r>
            <a:r>
              <a:rPr lang="en-US" altLang="zh-CN" sz="1600" dirty="0" smtClean="0"/>
              <a:t>( </a:t>
            </a:r>
            <a:r>
              <a:rPr lang="en-US" altLang="zh-CN" sz="1600" dirty="0" err="1" smtClean="0"/>
              <a:t>e.getClass</a:t>
            </a:r>
            <a:r>
              <a:rPr lang="en-US" altLang="zh-CN" sz="1600" dirty="0" smtClean="0"/>
              <a:t>().</a:t>
            </a:r>
            <a:r>
              <a:rPr lang="en-US" altLang="zh-CN" sz="1600" dirty="0" err="1" smtClean="0"/>
              <a:t>getName</a:t>
            </a:r>
            <a:r>
              <a:rPr lang="en-US" altLang="zh-CN" sz="1600" dirty="0" smtClean="0"/>
              <a:t>() + ": " + </a:t>
            </a:r>
            <a:r>
              <a:rPr lang="en-US" altLang="zh-CN" sz="1600" dirty="0" err="1" smtClean="0"/>
              <a:t>e.getMessage</a:t>
            </a:r>
            <a:r>
              <a:rPr lang="en-US" altLang="zh-CN" sz="1600" dirty="0" smtClean="0"/>
              <a:t>() );}</a:t>
            </a:r>
            <a:endParaRPr lang="en-US" altLang="zh-CN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本章小结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3838"/>
            <a:ext cx="8153400" cy="4525962"/>
          </a:xfrm>
        </p:spPr>
        <p:txBody>
          <a:bodyPr/>
          <a:lstStyle/>
          <a:p>
            <a:pPr marL="0" indent="0"/>
            <a:r>
              <a:rPr lang="zh-CN" altLang="en-US" sz="2000" dirty="0" smtClean="0"/>
              <a:t>本章介绍了</a:t>
            </a:r>
            <a:r>
              <a:rPr lang="en-US" altLang="zh-CN" sz="2000" dirty="0" smtClean="0"/>
              <a:t>NoSQL</a:t>
            </a:r>
            <a:r>
              <a:rPr lang="zh-CN" altLang="en-US" sz="2000" dirty="0" smtClean="0"/>
              <a:t>数据库的相关知识</a:t>
            </a:r>
          </a:p>
          <a:p>
            <a:pPr marL="0" indent="0"/>
            <a:r>
              <a:rPr lang="en-US" altLang="zh-CN" sz="2000" dirty="0" smtClean="0"/>
              <a:t>NoSQL</a:t>
            </a:r>
            <a:r>
              <a:rPr lang="zh-CN" altLang="en-US" sz="2000" dirty="0" smtClean="0"/>
              <a:t>数据库较好地满足了大数据时代的各种非结构化数据的存储需求，开始得到越来越广泛的应用。但是，需要指出的是，传统的关系数据库和</a:t>
            </a:r>
            <a:r>
              <a:rPr lang="en-US" altLang="zh-CN" sz="2000" dirty="0" smtClean="0"/>
              <a:t>NoSQL</a:t>
            </a:r>
            <a:r>
              <a:rPr lang="zh-CN" altLang="en-US" sz="2000" dirty="0" smtClean="0"/>
              <a:t>数据库各有所长，彼此都有各自的市场空间，不存在一方完全取代另一方的问题，在很长的一段时期内，二者都会共同存在，满足不同应用的差异化需求</a:t>
            </a:r>
          </a:p>
          <a:p>
            <a:pPr marL="0" indent="0"/>
            <a:r>
              <a:rPr lang="en-US" altLang="zh-CN" sz="2000" dirty="0" smtClean="0"/>
              <a:t>NoSQL</a:t>
            </a:r>
            <a:r>
              <a:rPr lang="zh-CN" altLang="en-US" sz="2000" dirty="0" smtClean="0"/>
              <a:t>数据库主要包括键值数据库、列族数据库、文档型数据库和图形数据库等四种类型，不同产品都有各自的应用场合。</a:t>
            </a:r>
            <a:r>
              <a:rPr lang="en-US" altLang="zh-CN" sz="2000" dirty="0" smtClean="0"/>
              <a:t>CAP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BASE</a:t>
            </a:r>
            <a:r>
              <a:rPr lang="zh-CN" altLang="en-US" sz="2000" dirty="0" smtClean="0"/>
              <a:t>和最终一致性是</a:t>
            </a:r>
            <a:r>
              <a:rPr lang="en-US" altLang="zh-CN" sz="2000" dirty="0" smtClean="0"/>
              <a:t>NoSQL</a:t>
            </a:r>
            <a:r>
              <a:rPr lang="zh-CN" altLang="en-US" sz="2000" dirty="0" smtClean="0"/>
              <a:t>数据库的三大理论基石，是理解</a:t>
            </a:r>
            <a:r>
              <a:rPr lang="en-US" altLang="zh-CN" sz="2000" dirty="0" smtClean="0"/>
              <a:t>NoSQL</a:t>
            </a:r>
            <a:r>
              <a:rPr lang="zh-CN" altLang="en-US" sz="2000" dirty="0" smtClean="0"/>
              <a:t>数据库的基础</a:t>
            </a:r>
          </a:p>
          <a:p>
            <a:pPr marL="0" indent="0"/>
            <a:r>
              <a:rPr lang="zh-CN" altLang="en-US" sz="2000" dirty="0" smtClean="0"/>
              <a:t>介绍了融合传统关系数据库和</a:t>
            </a:r>
            <a:r>
              <a:rPr lang="en-US" altLang="zh-CN" sz="2000" dirty="0" smtClean="0"/>
              <a:t>NoSQL</a:t>
            </a:r>
            <a:r>
              <a:rPr lang="zh-CN" altLang="en-US" sz="2000" dirty="0" smtClean="0"/>
              <a:t>优点的</a:t>
            </a:r>
            <a:r>
              <a:rPr lang="en-US" altLang="zh-CN" sz="2000" dirty="0" smtClean="0"/>
              <a:t>NewSQL</a:t>
            </a:r>
            <a:r>
              <a:rPr lang="zh-CN" altLang="en-US" sz="2000" dirty="0" smtClean="0"/>
              <a:t>数据库</a:t>
            </a:r>
            <a:endParaRPr lang="en-US" altLang="zh-CN" sz="2000" dirty="0" smtClean="0"/>
          </a:p>
          <a:p>
            <a:pPr marL="0" indent="0"/>
            <a:r>
              <a:rPr lang="zh-CN" altLang="en-US" sz="2000" dirty="0" smtClean="0"/>
              <a:t>本章最后介绍了具有代表性的</a:t>
            </a:r>
            <a:r>
              <a:rPr lang="en-US" altLang="zh-CN" sz="2000" dirty="0" smtClean="0"/>
              <a:t>NoSQL</a:t>
            </a:r>
            <a:r>
              <a:rPr lang="zh-CN" altLang="en-US" sz="2000" dirty="0" smtClean="0"/>
              <a:t>数据库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文档数据库</a:t>
            </a:r>
            <a:r>
              <a:rPr lang="en-US" altLang="zh-CN" sz="2000" dirty="0" smtClean="0"/>
              <a:t>MongoDB</a:t>
            </a:r>
          </a:p>
          <a:p>
            <a:pPr marL="0" indent="0"/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5.2  NoSQL</a:t>
            </a:r>
            <a:r>
              <a:rPr lang="zh-CN" altLang="en-US" smtClean="0"/>
              <a:t>兴起的原因</a:t>
            </a: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152400" y="1600200"/>
            <a:ext cx="8839200" cy="341632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、“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One size fits all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”模式很难适用于截然不同的业务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场景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关系模型作为统一的数据模型既被用于数据分析，也被用于在线业务。但这两者一个强调高吞吐，一个强调低延时，已经演化出完全不同的架构。用同一套模型来抽象显然是不合适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的。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Hadoop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就是针对数据分析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MongoDB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Redis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等是针对在线业务，两者都抛弃了关系模型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5.2  NoSQL</a:t>
            </a:r>
            <a:r>
              <a:rPr lang="zh-CN" altLang="en-US" smtClean="0"/>
              <a:t>兴起的原因</a:t>
            </a:r>
          </a:p>
        </p:txBody>
      </p:sp>
      <p:sp>
        <p:nvSpPr>
          <p:cNvPr id="9219" name="文本框 3"/>
          <p:cNvSpPr txBox="1">
            <a:spLocks noChangeArrowheads="1"/>
          </p:cNvSpPr>
          <p:nvPr/>
        </p:nvSpPr>
        <p:spPr bwMode="auto">
          <a:xfrm>
            <a:off x="228600" y="1524000"/>
            <a:ext cx="8610600" cy="397031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关系数据库的关键特性包括完善的事务机制和高效的查询机制。但是，关系数据库引以为傲的两个关键特性，到了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Web2.0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时代却成了鸡肋，主要表现在以下几个方面：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Web2.0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网站系统通常不要求严格的数据库事务</a:t>
            </a:r>
            <a:endParaRPr lang="zh-CN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Web2.0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并不要求严格的读写实时性</a:t>
            </a:r>
            <a:endParaRPr lang="zh-CN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Web2.0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通常不包含大量复杂的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SQL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查询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（去结构化，存储空间换取更好的查询性能）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altLang="zh-CN" dirty="0" smtClean="0"/>
              <a:t>5.3  NoSQL</a:t>
            </a:r>
            <a:r>
              <a:rPr lang="zh-CN" altLang="en-US" smtClean="0"/>
              <a:t>与关系数据库的比较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22119"/>
              </p:ext>
            </p:extLst>
          </p:nvPr>
        </p:nvGraphicFramePr>
        <p:xfrm>
          <a:off x="228600" y="1600200"/>
          <a:ext cx="8610601" cy="476408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9309"/>
                <a:gridCol w="1343319"/>
                <a:gridCol w="1557076"/>
                <a:gridCol w="4260897"/>
              </a:tblGrid>
              <a:tr h="358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比较标准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RDBMS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NoSQL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备注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601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数据库原理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完全支持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部分支持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RDBMS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有关系代数理论作为基础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NoSQL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没有统一的理论基础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12010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数据规模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大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超大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RDBMS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很难实现横向扩展，纵向扩展的空间也比较</a:t>
                      </a:r>
                      <a:r>
                        <a:rPr kumimoji="0" lang="zh-CN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有限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；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NoSQL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可以很容易通过添加更多设备来支持更大规模的数据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12010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数据库模式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固定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灵活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RDBMS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需要定义数据库模式，严格遵守数据定义和相关约束条件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NoSQL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不存在数据库模式，可以自由灵活定义并存储各种不同类型的数据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  <a:tr h="1402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查询效率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快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可以实现高效的简单查询，</a:t>
                      </a:r>
                      <a:r>
                        <a:rPr kumimoji="0" lang="zh-CN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但是复杂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查询的性能不尽人意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RDBMS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借助于索引机制可以实现快速</a:t>
                      </a:r>
                      <a:r>
                        <a:rPr kumimoji="0" lang="zh-CN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查询</a:t>
                      </a:r>
                      <a:endParaRPr kumimoji="0" lang="zh-CN" altLang="zh-CN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很多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NoSQL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数据库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没有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面向复杂查询的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索引</a:t>
                      </a:r>
                      <a:r>
                        <a:rPr kumimoji="0" lang="zh-CN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，在</a:t>
                      </a:r>
                      <a:r>
                        <a:rPr kumimoji="0" lang="zh-CN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复杂查询方面的性能仍然不如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RDBMS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/>
                </a:tc>
              </a:tr>
            </a:tbl>
          </a:graphicData>
        </a:graphic>
      </p:graphicFrame>
      <p:sp>
        <p:nvSpPr>
          <p:cNvPr id="10275" name="Rectangle 36"/>
          <p:cNvSpPr>
            <a:spLocks noChangeArrowheads="1"/>
          </p:cNvSpPr>
          <p:nvPr/>
        </p:nvSpPr>
        <p:spPr bwMode="auto">
          <a:xfrm>
            <a:off x="2438400" y="1143000"/>
            <a:ext cx="413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表</a:t>
            </a:r>
            <a:r>
              <a:rPr lang="en-US" altLang="zh-CN" sz="1800" dirty="0"/>
              <a:t>5-1 NoSQL</a:t>
            </a:r>
            <a:r>
              <a:rPr lang="zh-CN" altLang="en-US" sz="1800"/>
              <a:t>和关系数据库的简单比较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6234</TotalTime>
  <Words>5850</Words>
  <Application>Microsoft Office PowerPoint</Application>
  <PresentationFormat>全屏显示(4:3)</PresentationFormat>
  <Paragraphs>612</Paragraphs>
  <Slides>63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默认设计模板</vt:lpstr>
      <vt:lpstr> 第5章 NoSQL数据库 </vt:lpstr>
      <vt:lpstr>提纲</vt:lpstr>
      <vt:lpstr>5.1  NoSQL简介</vt:lpstr>
      <vt:lpstr>5.1  NoSQL简介</vt:lpstr>
      <vt:lpstr>5.2  NoSQL兴起的原因</vt:lpstr>
      <vt:lpstr>5.2  NoSQL兴起的原因</vt:lpstr>
      <vt:lpstr>5.2  NoSQL兴起的原因</vt:lpstr>
      <vt:lpstr>5.2  NoSQL兴起的原因</vt:lpstr>
      <vt:lpstr>5.3  NoSQL与关系数据库的比较</vt:lpstr>
      <vt:lpstr>5.3  NoSQL与关系数据库的比较</vt:lpstr>
      <vt:lpstr>5.3  NoSQL与关系数据库的比较</vt:lpstr>
      <vt:lpstr>5.3  NoSQL与关系数据库的比较</vt:lpstr>
      <vt:lpstr>5.3  NoSQL与关系数据库的比较</vt:lpstr>
      <vt:lpstr>5.4  NoSQL的四大类型</vt:lpstr>
      <vt:lpstr>5.4  NoSQL的四大类型</vt:lpstr>
      <vt:lpstr>5.4  NoSQL的四大类型</vt:lpstr>
      <vt:lpstr>5.4.1  键值数据库</vt:lpstr>
      <vt:lpstr>5.4.1  键值数据库</vt:lpstr>
      <vt:lpstr>5.4.2  列族数据库</vt:lpstr>
      <vt:lpstr>5.4.3  文档数据库</vt:lpstr>
      <vt:lpstr>5.4.3  文档数据库</vt:lpstr>
      <vt:lpstr>5.4.3  文档数据库</vt:lpstr>
      <vt:lpstr>5.4.4  图形数据库</vt:lpstr>
      <vt:lpstr>5.4.5 不同类型数据库比较分析</vt:lpstr>
      <vt:lpstr>5.5  NoSQL的三大基石</vt:lpstr>
      <vt:lpstr>5.5.1  CAP</vt:lpstr>
      <vt:lpstr>5.5.1  CAP</vt:lpstr>
      <vt:lpstr>5.5.1  CAP</vt:lpstr>
      <vt:lpstr>5.5.1  CAP</vt:lpstr>
      <vt:lpstr>5.5.1  CAP</vt:lpstr>
      <vt:lpstr>5.5.1  CAP</vt:lpstr>
      <vt:lpstr>5.5.1  CAP</vt:lpstr>
      <vt:lpstr>5.5.2  BASE</vt:lpstr>
      <vt:lpstr>5.5.2  BASE</vt:lpstr>
      <vt:lpstr>5.5.2  BASE</vt:lpstr>
      <vt:lpstr>5.5.2  BASE</vt:lpstr>
      <vt:lpstr>5.5.3  最终一致性</vt:lpstr>
      <vt:lpstr>5.5.3  最终一致性</vt:lpstr>
      <vt:lpstr>5.5.3  最终一致性</vt:lpstr>
      <vt:lpstr>5.5.3  最终一致性</vt:lpstr>
      <vt:lpstr>5.6  从NoSQL到NewSQL数据库</vt:lpstr>
      <vt:lpstr>5.6  从NoSQL到NewSQL数据库</vt:lpstr>
      <vt:lpstr>5.7 文档数据库MongoDB</vt:lpstr>
      <vt:lpstr>5.7.1 MongoDB简介</vt:lpstr>
      <vt:lpstr>5.7.1 MongoDB简介</vt:lpstr>
      <vt:lpstr>5.7.2 MongoDB概念解析</vt:lpstr>
      <vt:lpstr>5.7.2 MongoDB概念解析</vt:lpstr>
      <vt:lpstr>5.7.2 MongoDB概念解析</vt:lpstr>
      <vt:lpstr>5.7.2 MongoDB概念解析</vt:lpstr>
      <vt:lpstr>5.7.2 MongoDB概念解析</vt:lpstr>
      <vt:lpstr>5.7.2 MongoDB概念解析</vt:lpstr>
      <vt:lpstr>5.7.2 MongoDB概念解析</vt:lpstr>
      <vt:lpstr>5.7.2 MongoDB概念解析</vt:lpstr>
      <vt:lpstr>5.7.3 安装MongoDB</vt:lpstr>
      <vt:lpstr>5.7.4 访问MongoDB</vt:lpstr>
      <vt:lpstr>5.7.4.1 使用 MongoDB shell访问MongoDB</vt:lpstr>
      <vt:lpstr>5.7.4.1 使用 MongoDB shell访问MongoDB</vt:lpstr>
      <vt:lpstr>5.7.4.1 使用 MongoDB shell访问MongoDB</vt:lpstr>
      <vt:lpstr>5.7.4.2 使用Java程序访问 MongoDB</vt:lpstr>
      <vt:lpstr>5.7.4.2 使用Java程序访问 MongoDB</vt:lpstr>
      <vt:lpstr>5.7.4.2 使用Java程序访问 MongoDB</vt:lpstr>
      <vt:lpstr>5.7.4.2 使用Java程序访问 MongoDB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马国兵</cp:lastModifiedBy>
  <cp:revision>2028</cp:revision>
  <cp:lastPrinted>1601-01-01T00:00:00Z</cp:lastPrinted>
  <dcterms:created xsi:type="dcterms:W3CDTF">1601-01-01T00:00:00Z</dcterms:created>
  <dcterms:modified xsi:type="dcterms:W3CDTF">2021-11-07T15:47:25Z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