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7" r:id="rId3"/>
    <p:sldId id="398" r:id="rId4"/>
    <p:sldId id="417" r:id="rId5"/>
    <p:sldId id="360" r:id="rId6"/>
    <p:sldId id="361" r:id="rId7"/>
    <p:sldId id="422" r:id="rId8"/>
    <p:sldId id="423" r:id="rId9"/>
    <p:sldId id="424" r:id="rId10"/>
    <p:sldId id="399" r:id="rId11"/>
    <p:sldId id="362" r:id="rId12"/>
    <p:sldId id="363" r:id="rId13"/>
    <p:sldId id="413" r:id="rId14"/>
    <p:sldId id="420" r:id="rId15"/>
    <p:sldId id="364" r:id="rId16"/>
    <p:sldId id="365" r:id="rId17"/>
    <p:sldId id="366" r:id="rId18"/>
    <p:sldId id="421" r:id="rId19"/>
    <p:sldId id="400" r:id="rId20"/>
    <p:sldId id="367" r:id="rId21"/>
    <p:sldId id="368" r:id="rId22"/>
    <p:sldId id="370" r:id="rId23"/>
    <p:sldId id="371" r:id="rId24"/>
    <p:sldId id="372" r:id="rId25"/>
    <p:sldId id="376" r:id="rId26"/>
    <p:sldId id="381" r:id="rId27"/>
    <p:sldId id="382" r:id="rId28"/>
    <p:sldId id="397" r:id="rId29"/>
    <p:sldId id="406" r:id="rId30"/>
    <p:sldId id="407" r:id="rId31"/>
    <p:sldId id="408" r:id="rId32"/>
    <p:sldId id="409" r:id="rId33"/>
    <p:sldId id="410" r:id="rId34"/>
    <p:sldId id="412" r:id="rId35"/>
    <p:sldId id="426" r:id="rId36"/>
    <p:sldId id="427" r:id="rId37"/>
    <p:sldId id="375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93067" autoAdjust="0"/>
  </p:normalViewPr>
  <p:slideViewPr>
    <p:cSldViewPr>
      <p:cViewPr varScale="1">
        <p:scale>
          <a:sx n="63" d="100"/>
          <a:sy n="63" d="100"/>
        </p:scale>
        <p:origin x="-14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FF236FA-107D-4548-BC69-65185FA1D0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4960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7C4C57-661C-429D-BA48-A3BEE50473AD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62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92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1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111111.vsd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>
          <a:xfrm>
            <a:off x="303213" y="3657600"/>
            <a:ext cx="82296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sz="3600" b="1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7</a:t>
            </a:r>
            <a:r>
              <a:rPr lang="zh-CN" altLang="en-US" sz="3600" b="1" smtClean="0">
                <a:solidFill>
                  <a:schemeClr val="tx1"/>
                </a:solidFill>
              </a:rPr>
              <a:t>章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MapReduce</a:t>
            </a:r>
            <a:br>
              <a:rPr lang="en-US" altLang="zh-CN" sz="3600" b="1" dirty="0" smtClean="0">
                <a:solidFill>
                  <a:schemeClr val="tx1"/>
                </a:solidFill>
              </a:rPr>
            </a:b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052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598613" y="669925"/>
            <a:ext cx="693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</a:rPr>
              <a:t>大数据技术原理与应用</a:t>
            </a:r>
            <a:endParaRPr lang="en-US" altLang="zh-CN" sz="4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7.3	MapReduce</a:t>
            </a:r>
            <a:r>
              <a:rPr lang="zh-CN" altLang="es-ES" smtClean="0"/>
              <a:t>工作流程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7.3.1	</a:t>
            </a:r>
            <a:r>
              <a:rPr lang="zh-CN" altLang="en-US" sz="2400" smtClean="0"/>
              <a:t>工作流程概述</a:t>
            </a:r>
          </a:p>
          <a:p>
            <a:r>
              <a:rPr lang="en-US" altLang="zh-CN" sz="2400" dirty="0" smtClean="0"/>
              <a:t>7.3.2	MapReduce</a:t>
            </a:r>
            <a:r>
              <a:rPr lang="zh-CN" altLang="en-US" sz="2400" smtClean="0"/>
              <a:t>各个执行阶段</a:t>
            </a:r>
          </a:p>
          <a:p>
            <a:r>
              <a:rPr lang="en-US" altLang="zh-CN" sz="2400" dirty="0" smtClean="0"/>
              <a:t>7.3.3	Shuffle</a:t>
            </a:r>
            <a:r>
              <a:rPr lang="zh-CN" altLang="en-US" sz="2400" smtClean="0"/>
              <a:t>过程详解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	</a:t>
            </a:r>
            <a:r>
              <a:rPr lang="zh-CN" altLang="en-US" smtClean="0"/>
              <a:t>工作流程概述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5550"/>
            <a:ext cx="81534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227386" y="4570383"/>
            <a:ext cx="2593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MapReduce</a:t>
            </a:r>
            <a:r>
              <a:rPr lang="zh-CN" altLang="en-US" sz="2000" dirty="0"/>
              <a:t>工作流程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130675" y="15240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Shuffle</a:t>
            </a:r>
            <a:endParaRPr lang="zh-CN" altLang="en-US" sz="1800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457200" y="5181600"/>
            <a:ext cx="8534400" cy="156966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）不同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任务之间不会进行通信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）不同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任务之间也不会发生任何信息交换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）用户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不能显式地从一台机器向另一台机器发送消息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）所有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的数据交换都是通过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框架自身去实现的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7.3.2	 MapReduce</a:t>
            </a:r>
            <a:r>
              <a:rPr lang="zh-CN" altLang="en-US" dirty="0" smtClean="0"/>
              <a:t>各个执行阶段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839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7.3.2 MapReduce</a:t>
            </a:r>
            <a:r>
              <a:rPr lang="zh-CN" altLang="en-US" dirty="0" smtClean="0"/>
              <a:t>各个执行阶段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7038"/>
            <a:ext cx="7715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381000" y="5400675"/>
            <a:ext cx="8610600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HDFS </a:t>
            </a:r>
            <a:r>
              <a:rPr lang="zh-CN" altLang="en-US" sz="2000" dirty="0">
                <a:latin typeface="+mn-ea"/>
                <a:ea typeface="+mn-ea"/>
              </a:rPr>
              <a:t>以固定大小的</a:t>
            </a:r>
            <a:r>
              <a:rPr lang="en-US" altLang="zh-CN" sz="2000" dirty="0">
                <a:latin typeface="+mn-ea"/>
                <a:ea typeface="+mn-ea"/>
              </a:rPr>
              <a:t>block </a:t>
            </a:r>
            <a:r>
              <a:rPr lang="zh-CN" altLang="en-US" sz="2000" dirty="0">
                <a:latin typeface="+mn-ea"/>
                <a:ea typeface="+mn-ea"/>
              </a:rPr>
              <a:t>为基本单位存储数据，而对于</a:t>
            </a:r>
            <a:r>
              <a:rPr lang="en-US" altLang="zh-CN" sz="2000" dirty="0">
                <a:latin typeface="+mn-ea"/>
                <a:ea typeface="+mn-ea"/>
              </a:rPr>
              <a:t>MapReduce </a:t>
            </a:r>
            <a:r>
              <a:rPr lang="zh-CN" altLang="en-US" sz="2000" dirty="0">
                <a:latin typeface="+mn-ea"/>
                <a:ea typeface="+mn-ea"/>
              </a:rPr>
              <a:t>而言，其处理单位是</a:t>
            </a:r>
            <a:r>
              <a:rPr lang="en-US" altLang="zh-CN" sz="2000" dirty="0">
                <a:latin typeface="+mn-ea"/>
                <a:ea typeface="+mn-ea"/>
              </a:rPr>
              <a:t>split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r>
              <a:rPr lang="en-US" altLang="zh-CN" sz="2000" dirty="0">
                <a:latin typeface="+mn-ea"/>
                <a:ea typeface="+mn-ea"/>
              </a:rPr>
              <a:t>split </a:t>
            </a:r>
            <a:r>
              <a:rPr lang="zh-CN" altLang="en-US" sz="2000" dirty="0">
                <a:latin typeface="+mn-ea"/>
                <a:ea typeface="+mn-ea"/>
              </a:rPr>
              <a:t>是一个逻辑概念，它只包含一些元数据信息，比如数据起始位置、数据长度、数据所在节点等。它的划分方法完全由用户自己决定。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533400" y="1219200"/>
            <a:ext cx="207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关于</a:t>
            </a:r>
            <a:r>
              <a:rPr lang="en-US" altLang="zh-CN" sz="1800" b="1" dirty="0"/>
              <a:t>Split</a:t>
            </a:r>
            <a:r>
              <a:rPr lang="zh-CN" altLang="en-US" sz="1800" b="1"/>
              <a:t>（分片）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7.3.2  MapReduce</a:t>
            </a:r>
            <a:r>
              <a:rPr lang="zh-CN" altLang="en-US" dirty="0" smtClean="0"/>
              <a:t>各个执行阶段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228600" y="4953000"/>
            <a:ext cx="8762999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任务的数量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）最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优的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任务个数取决于集群中可用的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任务槽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(slot)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的数目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）通常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设置比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任务槽数目稍微小一些的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任务个数（这样可以预留一些系统资源处理可能发生的错误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388" name="矩形 4"/>
          <p:cNvSpPr>
            <a:spLocks noChangeArrowheads="1"/>
          </p:cNvSpPr>
          <p:nvPr/>
        </p:nvSpPr>
        <p:spPr bwMode="auto">
          <a:xfrm>
            <a:off x="381000" y="1219200"/>
            <a:ext cx="8610600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任务的数量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Hadoop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为每个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split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创建一个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split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的多少决定了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任务的数目。大多数情况下，理想的分片大小是一个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块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70314" r="28889"/>
          <a:stretch>
            <a:fillRect/>
          </a:stretch>
        </p:blipFill>
        <p:spPr bwMode="auto">
          <a:xfrm>
            <a:off x="533400" y="2590800"/>
            <a:ext cx="838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7.3.3	 Shuffle</a:t>
            </a:r>
            <a:r>
              <a:rPr lang="zh-CN" altLang="en-US" dirty="0" smtClean="0"/>
              <a:t>过程详解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5913"/>
            <a:ext cx="853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62400" y="6256624"/>
            <a:ext cx="1555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Shuffle</a:t>
            </a:r>
            <a:r>
              <a:rPr lang="zh-CN" altLang="en-US" sz="2000" dirty="0"/>
              <a:t>过程</a:t>
            </a:r>
            <a:r>
              <a:rPr lang="zh-CN" altLang="en-US" sz="1800" dirty="0"/>
              <a:t> 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57200" y="1402556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1. Shuffle</a:t>
            </a:r>
            <a:r>
              <a:rPr lang="zh-CN" altLang="en-US" sz="1800" b="1" dirty="0"/>
              <a:t>过程简介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7.3.3 Shuffle</a:t>
            </a:r>
            <a:r>
              <a:rPr lang="zh-CN" altLang="en-US" dirty="0" smtClean="0"/>
              <a:t>过程详解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81000" y="1219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2. Map</a:t>
            </a:r>
            <a:r>
              <a:rPr lang="zh-CN" altLang="en-US" sz="1800" b="1"/>
              <a:t>端的</a:t>
            </a:r>
            <a:r>
              <a:rPr lang="en-US" altLang="zh-CN" sz="1800" b="1" dirty="0"/>
              <a:t>Shuffle</a:t>
            </a:r>
            <a:r>
              <a:rPr lang="zh-CN" altLang="en-US" sz="1800" b="1"/>
              <a:t>过程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3719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4876800" y="1227522"/>
            <a:ext cx="3962400" cy="4801314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）每个</a:t>
            </a:r>
            <a:r>
              <a:rPr lang="en-US" altLang="zh-CN" sz="1800" dirty="0"/>
              <a:t>Map</a:t>
            </a:r>
            <a:r>
              <a:rPr lang="zh-CN" altLang="en-US" sz="1800" dirty="0"/>
              <a:t>任务分配一个</a:t>
            </a:r>
            <a:r>
              <a:rPr lang="zh-CN" altLang="en-US" sz="1800" dirty="0" smtClean="0"/>
              <a:t>缓存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默认缓存大小为</a:t>
            </a:r>
            <a:r>
              <a:rPr lang="en-US" altLang="zh-CN" sz="1800" dirty="0" smtClean="0"/>
              <a:t>100MB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zh-CN" altLang="en-US" sz="1800" dirty="0"/>
              <a:t>设置溢写比例</a:t>
            </a:r>
            <a:r>
              <a:rPr lang="en-US" altLang="zh-CN" sz="1800" dirty="0"/>
              <a:t>0.8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800" dirty="0"/>
              <a:t>分区默认采用哈希函数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zh-CN" altLang="en-US" sz="1800" dirty="0"/>
              <a:t>排序是默认的操作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zh-CN" altLang="en-US" sz="1800" dirty="0"/>
              <a:t>排序后可以</a:t>
            </a:r>
            <a:r>
              <a:rPr lang="zh-CN" altLang="en-US" sz="1800" dirty="0" smtClean="0"/>
              <a:t>合并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合并</a:t>
            </a:r>
            <a:r>
              <a:rPr lang="zh-CN" altLang="en-US" sz="1800" dirty="0"/>
              <a:t>不能改变最终结果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）在</a:t>
            </a:r>
            <a:r>
              <a:rPr lang="en-US" altLang="zh-CN" sz="1800" dirty="0"/>
              <a:t>Map</a:t>
            </a:r>
            <a:r>
              <a:rPr lang="zh-CN" altLang="en-US" sz="1800" dirty="0"/>
              <a:t>任务全部结束之前进行</a:t>
            </a:r>
            <a:r>
              <a:rPr lang="zh-CN" altLang="en-US" sz="1800" dirty="0" smtClean="0"/>
              <a:t>归并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归并</a:t>
            </a:r>
            <a:r>
              <a:rPr lang="zh-CN" altLang="en-US" sz="1800" dirty="0"/>
              <a:t>得到一个大的文件，放在本地</a:t>
            </a:r>
            <a:r>
              <a:rPr lang="zh-CN" altLang="en-US" sz="1800" dirty="0" smtClean="0"/>
              <a:t>磁盘。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）文件</a:t>
            </a:r>
            <a:r>
              <a:rPr lang="zh-CN" altLang="en-US" sz="1800" dirty="0"/>
              <a:t>归并时，如果溢写文件数量大于预定值（默认是</a:t>
            </a:r>
            <a:r>
              <a:rPr lang="en-US" altLang="zh-CN" sz="1800" dirty="0"/>
              <a:t>3</a:t>
            </a:r>
            <a:r>
              <a:rPr lang="zh-CN" altLang="en-US" sz="1800" dirty="0"/>
              <a:t>）则可以再次启动</a:t>
            </a:r>
            <a:r>
              <a:rPr lang="en-US" altLang="zh-CN" sz="1800" dirty="0"/>
              <a:t>Combiner</a:t>
            </a:r>
            <a:r>
              <a:rPr lang="zh-CN" altLang="en-US" sz="1800" dirty="0"/>
              <a:t>，少于</a:t>
            </a:r>
            <a:r>
              <a:rPr lang="en-US" altLang="zh-CN" sz="1800" dirty="0"/>
              <a:t>3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需要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JobTracker</a:t>
            </a:r>
            <a:r>
              <a:rPr lang="zh-CN" altLang="en-US" sz="1800" dirty="0"/>
              <a:t>会一直监测</a:t>
            </a:r>
            <a:r>
              <a:rPr lang="en-US" altLang="zh-CN" sz="1800" dirty="0"/>
              <a:t>Map</a:t>
            </a:r>
            <a:r>
              <a:rPr lang="zh-CN" altLang="en-US" sz="1800" dirty="0"/>
              <a:t>任务的执行，并通知</a:t>
            </a:r>
            <a:r>
              <a:rPr lang="en-US" altLang="zh-CN" sz="1800" dirty="0"/>
              <a:t>Reduce</a:t>
            </a:r>
            <a:r>
              <a:rPr lang="zh-CN" altLang="en-US" sz="1800" dirty="0"/>
              <a:t>任务来领取</a:t>
            </a:r>
            <a:r>
              <a:rPr lang="zh-CN" altLang="en-US" sz="1800" dirty="0" smtClean="0"/>
              <a:t>数据</a:t>
            </a:r>
            <a:r>
              <a:rPr lang="zh-CN" altLang="en-US" sz="1800" dirty="0"/>
              <a:t>。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5910" y="6154615"/>
            <a:ext cx="9161482" cy="64633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合并（</a:t>
            </a:r>
            <a:r>
              <a:rPr lang="en-US" altLang="zh-CN" sz="1800" dirty="0"/>
              <a:t>Combine</a:t>
            </a:r>
            <a:r>
              <a:rPr lang="zh-CN" altLang="en-US" sz="1800"/>
              <a:t>）和归并（</a:t>
            </a:r>
            <a:r>
              <a:rPr lang="en-US" altLang="zh-CN" sz="1800" dirty="0"/>
              <a:t>Merge</a:t>
            </a:r>
            <a:r>
              <a:rPr lang="zh-CN" altLang="en-US" sz="1800"/>
              <a:t>）的区别：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两个键值对</a:t>
            </a:r>
            <a:r>
              <a:rPr lang="en-US" altLang="zh-CN" sz="1800" dirty="0"/>
              <a:t>&lt;“a”,1&gt;</a:t>
            </a:r>
            <a:r>
              <a:rPr lang="zh-CN" altLang="en-US" sz="1800"/>
              <a:t>和</a:t>
            </a:r>
            <a:r>
              <a:rPr lang="en-US" altLang="zh-CN" sz="1800" dirty="0"/>
              <a:t>&lt;“a”,1&gt;</a:t>
            </a:r>
            <a:r>
              <a:rPr lang="zh-CN" altLang="en-US" sz="1800"/>
              <a:t>，如果合并，会得到</a:t>
            </a:r>
            <a:r>
              <a:rPr lang="en-US" altLang="zh-CN" sz="1800" dirty="0"/>
              <a:t>&lt;“a”,2&gt;</a:t>
            </a:r>
            <a:r>
              <a:rPr lang="zh-CN" altLang="en-US" sz="1800"/>
              <a:t>，如果归并，会得到</a:t>
            </a:r>
            <a:r>
              <a:rPr lang="en-US" altLang="zh-CN" sz="1800" dirty="0"/>
              <a:t>&lt;“a”,&lt;1,1&gt;&gt;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7.3.3	 Shuffle</a:t>
            </a:r>
            <a:r>
              <a:rPr lang="zh-CN" altLang="en-US" dirty="0" smtClean="0"/>
              <a:t>过程详解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65100" y="1130440"/>
            <a:ext cx="295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3. Reduce</a:t>
            </a:r>
            <a:r>
              <a:rPr lang="zh-CN" altLang="en-US" sz="1800" b="1" dirty="0"/>
              <a:t>端的</a:t>
            </a:r>
            <a:r>
              <a:rPr lang="en-US" altLang="zh-CN" sz="1800" b="1" dirty="0"/>
              <a:t>Shuffle</a:t>
            </a:r>
            <a:r>
              <a:rPr lang="zh-CN" altLang="en-US" sz="1800" b="1" dirty="0"/>
              <a:t>过程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847975"/>
            <a:ext cx="86042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124200" y="6381690"/>
            <a:ext cx="29596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Reduce</a:t>
            </a:r>
            <a:r>
              <a:rPr lang="zh-CN" altLang="en-US" sz="2000" dirty="0"/>
              <a:t>端的</a:t>
            </a:r>
            <a:r>
              <a:rPr lang="en-US" altLang="zh-CN" sz="2000" dirty="0"/>
              <a:t>Shuffle</a:t>
            </a:r>
            <a:r>
              <a:rPr lang="zh-CN" altLang="en-US" sz="2000" dirty="0"/>
              <a:t>过程 </a:t>
            </a: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76200" y="1600200"/>
            <a:ext cx="8912225" cy="120015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任务通过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RPC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向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询问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任务是否已经完成，若完成，则领取数据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领取数据先放入缓存，来自不同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机器，先归并，再合并，写入磁盘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多个溢写文件归并成一个或多个大文件，文件中的键值对是排序的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当数据很少时，不需要溢写到磁盘，直接在缓存中归并，然后输出给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7.3.4	 MapReduce</a:t>
            </a:r>
            <a:r>
              <a:rPr lang="zh-CN" altLang="en-US" smtClean="0"/>
              <a:t>应用程序执行过程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	</a:t>
            </a:r>
            <a:r>
              <a:rPr lang="zh-CN" altLang="en-US" dirty="0" smtClean="0"/>
              <a:t>实例分析：</a:t>
            </a:r>
            <a:r>
              <a:rPr lang="en-US" altLang="zh-CN" dirty="0" smtClean="0"/>
              <a:t>WordCount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7.4.1	WordCount</a:t>
            </a:r>
            <a:r>
              <a:rPr lang="zh-CN" altLang="en-US" sz="2400" dirty="0" smtClean="0"/>
              <a:t>程序任务</a:t>
            </a:r>
          </a:p>
          <a:p>
            <a:r>
              <a:rPr lang="en-US" altLang="zh-CN" sz="2400" dirty="0" smtClean="0"/>
              <a:t>7.4.2	WordCount</a:t>
            </a:r>
            <a:r>
              <a:rPr lang="zh-CN" altLang="en-US" sz="2400" dirty="0" smtClean="0"/>
              <a:t>设计思路</a:t>
            </a:r>
          </a:p>
          <a:p>
            <a:r>
              <a:rPr lang="en-US" altLang="zh-CN" sz="2400" dirty="0" smtClean="0"/>
              <a:t>7.4.3	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WordCount</a:t>
            </a:r>
            <a:r>
              <a:rPr lang="zh-CN" altLang="en-US" sz="2400" dirty="0" smtClean="0"/>
              <a:t>执行过程的实例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81000" y="2057400"/>
            <a:ext cx="525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7.1	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概述</a:t>
            </a:r>
          </a:p>
          <a:p>
            <a:pPr eaLnBrk="1" hangingPunct="1">
              <a:spcBef>
                <a:spcPct val="0"/>
              </a:spcBef>
            </a:pPr>
            <a:r>
              <a:rPr kumimoji="1" lang="es-ES" altLang="zh-CN" sz="2400" b="1" dirty="0">
                <a:solidFill>
                  <a:srgbClr val="000000"/>
                </a:solidFill>
                <a:ea typeface="黑体" pitchFamily="49" charset="-122"/>
              </a:rPr>
              <a:t>7.2 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体系结构</a:t>
            </a:r>
            <a:endParaRPr kumimoji="1" lang="es-E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s-ES" altLang="zh-CN" sz="2400" b="1" dirty="0">
                <a:solidFill>
                  <a:srgbClr val="000000"/>
                </a:solidFill>
                <a:ea typeface="黑体" pitchFamily="49" charset="-122"/>
              </a:rPr>
              <a:t>7.3	MapReduce</a:t>
            </a:r>
            <a:r>
              <a:rPr kumimoji="1" lang="zh-CN" altLang="es-ES" sz="2400" b="1" dirty="0">
                <a:solidFill>
                  <a:srgbClr val="000000"/>
                </a:solidFill>
                <a:ea typeface="黑体" pitchFamily="49" charset="-122"/>
              </a:rPr>
              <a:t>工作流程</a:t>
            </a:r>
            <a:endParaRPr kumimoji="1" lang="zh-CN" altLang="en-US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7.4	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实例分析：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WordCount</a:t>
            </a:r>
            <a:endParaRPr kumimoji="1" lang="zh-CN" altLang="en-US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7.5	MapReduce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的具体应用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7.6	MapReduce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编程实践</a:t>
            </a:r>
            <a:endParaRPr lang="zh-CN" altLang="en-US" sz="2400" b="1" dirty="0"/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605080"/>
              </p:ext>
            </p:extLst>
          </p:nvPr>
        </p:nvGraphicFramePr>
        <p:xfrm>
          <a:off x="6019800" y="1066800"/>
          <a:ext cx="31242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hoto Editor Photo" r:id="rId3" imgW="4761905" imgH="6504762" progId="MSPhotoEd.3">
                  <p:embed/>
                </p:oleObj>
              </mc:Choice>
              <mc:Fallback>
                <p:oleObj name="Photo Editor Photo" r:id="rId3" imgW="4761905" imgH="650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31242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7.4.1	 WordCount程序任务</a:t>
            </a:r>
            <a:endParaRPr lang="zh-CN" altLang="en-US" dirty="0" smtClean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194050" y="1403350"/>
            <a:ext cx="305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7-2 WordCount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程序任务</a:t>
            </a:r>
            <a:endParaRPr lang="zh-CN" altLang="en-US" sz="2000" dirty="0"/>
          </a:p>
        </p:txBody>
      </p:sp>
      <p:graphicFrame>
        <p:nvGraphicFramePr>
          <p:cNvPr id="19531" name="Group 75"/>
          <p:cNvGraphicFramePr>
            <a:graphicFrameLocks noGrp="1"/>
          </p:cNvGraphicFramePr>
          <p:nvPr/>
        </p:nvGraphicFramePr>
        <p:xfrm>
          <a:off x="838200" y="1784350"/>
          <a:ext cx="7620000" cy="1798737"/>
        </p:xfrm>
        <a:graphic>
          <a:graphicData uri="http://schemas.openxmlformats.org/drawingml/2006/table">
            <a:tbl>
              <a:tblPr/>
              <a:tblGrid>
                <a:gridCol w="1452563"/>
                <a:gridCol w="6167437"/>
              </a:tblGrid>
              <a:tr h="39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程序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WordCount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一个包含大量单词的文本文件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文件中每个单词及其出现次数（频数），并按照单词字母顺序排序，每个单词和其频数占一行，单词和频数之间有间隔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6" name="Rectangle 44"/>
          <p:cNvSpPr>
            <a:spLocks noChangeArrowheads="1"/>
          </p:cNvSpPr>
          <p:nvPr/>
        </p:nvSpPr>
        <p:spPr bwMode="auto">
          <a:xfrm>
            <a:off x="2051050" y="4114800"/>
            <a:ext cx="488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7-3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WordCount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的输入和输出实例</a:t>
            </a:r>
            <a:endParaRPr lang="zh-CN" altLang="en-US" sz="2000" dirty="0"/>
          </a:p>
        </p:txBody>
      </p:sp>
      <p:graphicFrame>
        <p:nvGraphicFramePr>
          <p:cNvPr id="19530" name="Group 74"/>
          <p:cNvGraphicFramePr>
            <a:graphicFrameLocks noGrp="1"/>
          </p:cNvGraphicFramePr>
          <p:nvPr/>
        </p:nvGraphicFramePr>
        <p:xfrm>
          <a:off x="1981200" y="4635500"/>
          <a:ext cx="5181600" cy="1706788"/>
        </p:xfrm>
        <a:graphic>
          <a:graphicData uri="http://schemas.openxmlformats.org/drawingml/2006/table">
            <a:tbl>
              <a:tblPr/>
              <a:tblGrid>
                <a:gridCol w="2840038"/>
                <a:gridCol w="2341562"/>
              </a:tblGrid>
              <a:tr h="3961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World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Hadoop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MapReduce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Hadoop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MapReduce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World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7.4.2	 WordCount</a:t>
            </a:r>
            <a:r>
              <a:rPr lang="zh-CN" altLang="en-US" dirty="0" smtClean="0"/>
              <a:t>设计思路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3200400"/>
          </a:xfrm>
        </p:spPr>
        <p:txBody>
          <a:bodyPr/>
          <a:lstStyle/>
          <a:p>
            <a:r>
              <a:rPr lang="zh-CN" altLang="en-US" sz="2000" dirty="0" smtClean="0"/>
              <a:t>首先，需要检查</a:t>
            </a:r>
            <a:r>
              <a:rPr lang="en-US" altLang="zh-CN" sz="2000" dirty="0" smtClean="0"/>
              <a:t>WordCount</a:t>
            </a:r>
            <a:r>
              <a:rPr lang="zh-CN" altLang="en-US" sz="2000" dirty="0" smtClean="0"/>
              <a:t>程序任务是否可以采用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来实现</a:t>
            </a:r>
          </a:p>
          <a:p>
            <a:r>
              <a:rPr lang="zh-CN" altLang="en-US" sz="2000" dirty="0" smtClean="0"/>
              <a:t>其次，确定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程序的设计思路</a:t>
            </a:r>
          </a:p>
          <a:p>
            <a:r>
              <a:rPr lang="zh-CN" altLang="en-US" sz="2000" dirty="0" smtClean="0"/>
              <a:t>最后，确定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程序的执行过程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7.4.3	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WordCount</a:t>
            </a:r>
            <a:r>
              <a:rPr lang="zh-CN" altLang="en-US" dirty="0" smtClean="0"/>
              <a:t>执行过程的实例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66837"/>
            <a:ext cx="69342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114800" y="5943600"/>
            <a:ext cx="1851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Map</a:t>
            </a:r>
            <a:r>
              <a:rPr lang="zh-CN" altLang="en-US" sz="1800" dirty="0"/>
              <a:t>过程示意图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7.4.3	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WordCount</a:t>
            </a:r>
            <a:r>
              <a:rPr lang="zh-CN" altLang="en-US" dirty="0" smtClean="0"/>
              <a:t>执行过程的实例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138"/>
            <a:ext cx="845820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057400" y="5956578"/>
            <a:ext cx="50449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用户</a:t>
            </a:r>
            <a:r>
              <a:rPr lang="zh-CN" altLang="en-US" sz="1800" dirty="0"/>
              <a:t>没有定义</a:t>
            </a:r>
            <a:r>
              <a:rPr lang="en-US" altLang="zh-CN" sz="1800" dirty="0"/>
              <a:t>Combiner</a:t>
            </a:r>
            <a:r>
              <a:rPr lang="zh-CN" altLang="en-US" sz="1800" dirty="0"/>
              <a:t>时的</a:t>
            </a:r>
            <a:r>
              <a:rPr lang="en-US" altLang="zh-CN" sz="1800" dirty="0"/>
              <a:t>Reduce</a:t>
            </a:r>
            <a:r>
              <a:rPr lang="zh-CN" altLang="en-US" sz="1800" dirty="0"/>
              <a:t>过程示意图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7.4.3	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WordCount</a:t>
            </a:r>
            <a:r>
              <a:rPr lang="zh-CN" altLang="en-US" dirty="0" smtClean="0"/>
              <a:t>执行过程的实例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772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043862" y="6336268"/>
            <a:ext cx="4814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用户</a:t>
            </a:r>
            <a:r>
              <a:rPr lang="zh-CN" altLang="en-US" sz="1800" dirty="0"/>
              <a:t>有定义</a:t>
            </a:r>
            <a:r>
              <a:rPr lang="en-US" altLang="zh-CN" sz="1800" dirty="0"/>
              <a:t>Combiner</a:t>
            </a:r>
            <a:r>
              <a:rPr lang="zh-CN" altLang="en-US" sz="1800" dirty="0"/>
              <a:t>时的</a:t>
            </a:r>
            <a:r>
              <a:rPr lang="en-US" altLang="zh-CN" sz="1800" dirty="0"/>
              <a:t>Reduce</a:t>
            </a:r>
            <a:r>
              <a:rPr lang="zh-CN" altLang="en-US" sz="1800" dirty="0"/>
              <a:t>过程示意图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7.5 MapReduce</a:t>
            </a:r>
            <a:r>
              <a:rPr lang="zh-CN" altLang="en-US" dirty="0" smtClean="0"/>
              <a:t>的具体应用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smtClean="0"/>
              <a:t>MapReduce</a:t>
            </a:r>
            <a:r>
              <a:rPr lang="zh-CN" altLang="en-US" sz="2400" smtClean="0"/>
              <a:t>可以很好地应用于各种计算问题</a:t>
            </a:r>
            <a:endParaRPr lang="en-US" altLang="zh-CN" sz="2400" dirty="0" smtClean="0"/>
          </a:p>
          <a:p>
            <a:r>
              <a:rPr lang="zh-CN" altLang="en-US" sz="2400" smtClean="0"/>
              <a:t>关系代数运算（选择、投影、并、交、差、连接）</a:t>
            </a:r>
            <a:endParaRPr lang="en-US" altLang="zh-CN" sz="2400" dirty="0" smtClean="0"/>
          </a:p>
          <a:p>
            <a:r>
              <a:rPr lang="zh-CN" altLang="en-US" sz="2400" smtClean="0"/>
              <a:t>分组与聚合运算</a:t>
            </a:r>
            <a:endParaRPr lang="en-US" altLang="zh-CN" sz="2400" dirty="0" smtClean="0"/>
          </a:p>
          <a:p>
            <a:r>
              <a:rPr lang="zh-CN" altLang="en-US" sz="2400" smtClean="0"/>
              <a:t>矩阵</a:t>
            </a:r>
            <a:r>
              <a:rPr lang="en-US" altLang="zh-CN" sz="2400" dirty="0" smtClean="0"/>
              <a:t>-</a:t>
            </a:r>
            <a:r>
              <a:rPr lang="zh-CN" altLang="en-US" sz="2400" smtClean="0"/>
              <a:t>向量乘法</a:t>
            </a:r>
            <a:endParaRPr lang="en-US" altLang="zh-CN" sz="2400" dirty="0" smtClean="0"/>
          </a:p>
          <a:p>
            <a:r>
              <a:rPr lang="zh-CN" altLang="en-US" sz="2400" smtClean="0"/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7.5 MapReduce</a:t>
            </a:r>
            <a:r>
              <a:rPr lang="zh-CN" altLang="en-US" dirty="0" smtClean="0"/>
              <a:t>的具体应用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657600"/>
            <a:ext cx="8610600" cy="2895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假设有关系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R(A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B)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S(B,C)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，对二者进行自然连接操作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过程，把来自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的每个元组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&lt;a,b&gt;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转换成一个键值对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&lt;b, &lt;R,a&gt;&gt;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，其中的键就是属性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的值。把关系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包含到值中，这样做使得我们可以在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阶段，只把那些来自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的元组和来自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的元组进行匹配。类似地，使用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过程，把来自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的每个元组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&lt;b,c&gt;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，转换成一个键值对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&lt;b,&lt;S,c&gt;&gt;</a:t>
            </a:r>
            <a:endParaRPr lang="zh-CN" altLang="en-US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所有具有相同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值的元组被发送到同一个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进程中，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进程的任务是，把来自关系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的、具有相同属性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值的元组进行合并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进程的输出则是连接后的元组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&lt;a,b,c&gt;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，输出被写到一个单独的输出文件中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04800" y="1141413"/>
            <a:ext cx="380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用</a:t>
            </a:r>
            <a:r>
              <a:rPr lang="en-US" altLang="zh-CN" sz="1800" b="1" dirty="0"/>
              <a:t>MapReduce</a:t>
            </a:r>
            <a:r>
              <a:rPr lang="zh-CN" altLang="en-US" sz="1800" b="1" dirty="0"/>
              <a:t>实现关系的自然连接</a:t>
            </a:r>
          </a:p>
        </p:txBody>
      </p:sp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533400" y="1524000"/>
          <a:ext cx="82296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Image" r:id="rId3" imgW="9384127" imgH="2260317" progId="Photoshop.Image.7">
                  <p:embed/>
                </p:oleObj>
              </mc:Choice>
              <mc:Fallback>
                <p:oleObj name="Image" r:id="rId3" imgW="9384127" imgH="2260317" progId="Photoshop.Image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296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7.5MapReduce</a:t>
            </a:r>
            <a:r>
              <a:rPr lang="zh-CN" altLang="en-US" smtClean="0"/>
              <a:t>的具体应用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4800" y="1141413"/>
            <a:ext cx="380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用</a:t>
            </a:r>
            <a:r>
              <a:rPr lang="en-US" altLang="zh-CN" sz="1800" b="1" dirty="0"/>
              <a:t>MapReduce</a:t>
            </a:r>
            <a:r>
              <a:rPr lang="zh-CN" altLang="en-US" sz="1800" b="1"/>
              <a:t>实现关系的自然连接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	MapReduce</a:t>
            </a:r>
            <a:r>
              <a:rPr lang="zh-CN" altLang="en-US" smtClean="0"/>
              <a:t>编程实践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198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000" dirty="0" smtClean="0"/>
              <a:t>7.6.1	 </a:t>
            </a:r>
            <a:r>
              <a:rPr lang="zh-CN" altLang="en-US" sz="2000" dirty="0" smtClean="0"/>
              <a:t>任务要求</a:t>
            </a:r>
          </a:p>
          <a:p>
            <a:r>
              <a:rPr lang="en-US" altLang="zh-CN" sz="2000" dirty="0" smtClean="0"/>
              <a:t>7.6.2 </a:t>
            </a:r>
            <a:r>
              <a:rPr lang="zh-CN" altLang="en-US" sz="2000" dirty="0" smtClean="0"/>
              <a:t>编写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处理逻辑</a:t>
            </a:r>
          </a:p>
          <a:p>
            <a:r>
              <a:rPr lang="en-US" altLang="zh-CN" sz="2000" dirty="0" smtClean="0"/>
              <a:t>7.6.3	 </a:t>
            </a:r>
            <a:r>
              <a:rPr lang="zh-CN" altLang="en-US" sz="2000" dirty="0" smtClean="0"/>
              <a:t>编写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处理逻辑</a:t>
            </a:r>
          </a:p>
          <a:p>
            <a:r>
              <a:rPr lang="en-US" altLang="zh-CN" sz="2000" dirty="0" smtClean="0"/>
              <a:t>7.6.4	 </a:t>
            </a:r>
            <a:r>
              <a:rPr lang="zh-CN" altLang="en-US" sz="2000" dirty="0" smtClean="0"/>
              <a:t>编写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</a:t>
            </a:r>
          </a:p>
          <a:p>
            <a:r>
              <a:rPr lang="en-US" altLang="zh-CN" sz="2000" dirty="0" smtClean="0"/>
              <a:t>7.6.5	 </a:t>
            </a:r>
            <a:r>
              <a:rPr lang="zh-CN" altLang="en-US" sz="2000" dirty="0" smtClean="0"/>
              <a:t>编译打包代码以及运行程序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7.6.1 </a:t>
            </a:r>
            <a:r>
              <a:rPr lang="zh-CN" altLang="zh-CN" smtClean="0"/>
              <a:t>任务要求</a:t>
            </a:r>
            <a:endParaRPr lang="zh-CN" altLang="en-US" smtClean="0"/>
          </a:p>
        </p:txBody>
      </p:sp>
      <p:sp>
        <p:nvSpPr>
          <p:cNvPr id="31747" name="矩形 6"/>
          <p:cNvSpPr>
            <a:spLocks noChangeArrowheads="1"/>
          </p:cNvSpPr>
          <p:nvPr/>
        </p:nvSpPr>
        <p:spPr bwMode="auto">
          <a:xfrm>
            <a:off x="609600" y="1295400"/>
            <a:ext cx="221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/>
              <a:t>文件</a:t>
            </a:r>
            <a:r>
              <a:rPr lang="en-US" altLang="zh-CN" sz="1800" b="1" dirty="0"/>
              <a:t>A</a:t>
            </a:r>
            <a:r>
              <a:rPr lang="zh-CN" altLang="zh-CN" sz="1800" b="1"/>
              <a:t>的内容如下：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9600" y="1752600"/>
          <a:ext cx="3124200" cy="782638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China is my motherland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love China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1750" name="矩形 8"/>
          <p:cNvSpPr>
            <a:spLocks noChangeArrowheads="1"/>
          </p:cNvSpPr>
          <p:nvPr/>
        </p:nvSpPr>
        <p:spPr bwMode="auto">
          <a:xfrm>
            <a:off x="5105400" y="1295400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/>
              <a:t>文件</a:t>
            </a:r>
            <a:r>
              <a:rPr lang="en-US" altLang="zh-CN" sz="1800" b="1" dirty="0"/>
              <a:t>B</a:t>
            </a:r>
            <a:r>
              <a:rPr lang="zh-CN" altLang="zh-CN" sz="1800" b="1"/>
              <a:t>的内容如下：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81600" y="1752600"/>
          <a:ext cx="2286000" cy="4572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am from  China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1753" name="矩形 10"/>
          <p:cNvSpPr>
            <a:spLocks noChangeArrowheads="1"/>
          </p:cNvSpPr>
          <p:nvPr/>
        </p:nvSpPr>
        <p:spPr bwMode="auto">
          <a:xfrm>
            <a:off x="609600" y="3352800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期望结果</a:t>
            </a:r>
            <a:r>
              <a:rPr lang="zh-CN" altLang="zh-CN" sz="1800" b="1"/>
              <a:t>如</a:t>
            </a:r>
            <a:r>
              <a:rPr lang="zh-CN" altLang="en-US" sz="1800" b="1"/>
              <a:t>右侧所示</a:t>
            </a:r>
            <a:r>
              <a:rPr lang="zh-CN" altLang="zh-CN" sz="1800" b="1"/>
              <a:t>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24200" y="3200400"/>
          <a:ext cx="2114550" cy="3327400"/>
        </p:xfrm>
        <a:graphic>
          <a:graphicData uri="http://schemas.openxmlformats.org/drawingml/2006/table">
            <a:tbl>
              <a:tblPr/>
              <a:tblGrid>
                <a:gridCol w="2114550"/>
              </a:tblGrid>
              <a:tr h="287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                   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is    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China            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my  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love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am  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from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motherland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	</a:t>
            </a:r>
            <a:r>
              <a:rPr lang="zh-CN" altLang="en-US" smtClean="0"/>
              <a:t>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7.1.1	</a:t>
            </a:r>
            <a:r>
              <a:rPr lang="zh-CN" altLang="en-US" sz="2400" smtClean="0"/>
              <a:t>分布式并行编程</a:t>
            </a:r>
          </a:p>
          <a:p>
            <a:r>
              <a:rPr lang="en-US" altLang="zh-CN" sz="2400" dirty="0" smtClean="0"/>
              <a:t>7.1.2	MapReduce</a:t>
            </a:r>
            <a:r>
              <a:rPr lang="zh-CN" altLang="en-US" sz="2400" smtClean="0"/>
              <a:t>模型简介</a:t>
            </a:r>
          </a:p>
          <a:p>
            <a:r>
              <a:rPr lang="en-US" altLang="zh-CN" sz="2400" dirty="0" smtClean="0"/>
              <a:t>7.1.3	Map</a:t>
            </a:r>
            <a:r>
              <a:rPr lang="zh-CN" altLang="en-US" sz="240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smtClean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7.6.2 </a:t>
            </a:r>
            <a:r>
              <a:rPr lang="zh-CN" altLang="zh-CN" smtClean="0"/>
              <a:t>编写</a:t>
            </a:r>
            <a:r>
              <a:rPr lang="en-US" altLang="zh-CN" dirty="0" smtClean="0"/>
              <a:t>Map</a:t>
            </a:r>
            <a:r>
              <a:rPr lang="zh-CN" altLang="zh-CN" smtClean="0"/>
              <a:t>处理逻辑</a:t>
            </a:r>
            <a:endParaRPr lang="zh-CN" altLang="en-US" smtClean="0"/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457200" y="1066800"/>
            <a:ext cx="838200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/>
              <a:t>Map</a:t>
            </a:r>
            <a:r>
              <a:rPr lang="zh-CN" altLang="en-US" sz="1800" dirty="0"/>
              <a:t>输入类型为</a:t>
            </a:r>
            <a:r>
              <a:rPr lang="en-US" altLang="zh-CN" sz="1800" dirty="0"/>
              <a:t>&lt;key,value&gt;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/>
              <a:t>期望的</a:t>
            </a:r>
            <a:r>
              <a:rPr lang="en-US" altLang="zh-CN" sz="1800" dirty="0"/>
              <a:t>Map</a:t>
            </a:r>
            <a:r>
              <a:rPr lang="zh-CN" altLang="en-US" sz="1800" dirty="0"/>
              <a:t>输出类型为</a:t>
            </a:r>
            <a:r>
              <a:rPr lang="en-US" altLang="zh-CN" sz="1800" dirty="0"/>
              <a:t>&lt;</a:t>
            </a:r>
            <a:r>
              <a:rPr lang="zh-CN" altLang="en-US" sz="1800" dirty="0"/>
              <a:t>单词，出现次数</a:t>
            </a:r>
            <a:r>
              <a:rPr lang="en-US" altLang="zh-CN" sz="1800" dirty="0"/>
              <a:t>&gt;</a:t>
            </a:r>
          </a:p>
        </p:txBody>
      </p:sp>
      <p:sp>
        <p:nvSpPr>
          <p:cNvPr id="32772" name="TextBox 2"/>
          <p:cNvSpPr txBox="1">
            <a:spLocks noChangeArrowheads="1"/>
          </p:cNvSpPr>
          <p:nvPr/>
        </p:nvSpPr>
        <p:spPr bwMode="auto">
          <a:xfrm>
            <a:off x="457200" y="1828800"/>
            <a:ext cx="838200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/>
              <a:t>Map</a:t>
            </a:r>
            <a:r>
              <a:rPr lang="zh-CN" altLang="en-US" sz="1800" dirty="0"/>
              <a:t>输入类型最终确定为</a:t>
            </a:r>
            <a:r>
              <a:rPr lang="en-US" altLang="zh-CN" sz="1800" dirty="0"/>
              <a:t>&lt;Object,Text&gt;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/>
              <a:t>Map</a:t>
            </a:r>
            <a:r>
              <a:rPr lang="zh-CN" altLang="en-US" sz="1800" dirty="0"/>
              <a:t>输出类型最终确定为</a:t>
            </a:r>
            <a:r>
              <a:rPr lang="en-US" altLang="zh-CN" sz="1800" dirty="0"/>
              <a:t>&lt;Text,IntWritable&gt;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923778"/>
            <a:ext cx="8382000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static class MyMapper extends Mapper&lt;Object,Text,Text,IntWritable&gt;{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private final static IntWritable one = new IntWritable(1);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private Text word = new Text();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public void map(Object key, Text value, Context context) throws IOException,InterruptedException{ 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        StringTokenizer itr = new StringTokenizer(value.toString()); 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        while (itr.hasMoreTokens())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        { 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                word.set(itr.nextToken()); 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                context.write(word,one); 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        }  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              }  </a:t>
            </a:r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}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/>
              <a:t>7.6.3 </a:t>
            </a:r>
            <a:r>
              <a:rPr lang="zh-CN" altLang="zh-CN" b="1" smtClean="0"/>
              <a:t>编写</a:t>
            </a:r>
            <a:r>
              <a:rPr lang="en-US" altLang="zh-CN" b="1" dirty="0" smtClean="0"/>
              <a:t>Reduce</a:t>
            </a:r>
            <a:r>
              <a:rPr lang="zh-CN" altLang="zh-CN" b="1" smtClean="0"/>
              <a:t>处理逻辑</a:t>
            </a:r>
            <a:endParaRPr lang="zh-CN" altLang="en-US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457200" y="1293812"/>
            <a:ext cx="8382000" cy="24003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Reduce</a:t>
            </a:r>
            <a:r>
              <a:rPr lang="zh-CN" altLang="en-US" sz="2000" dirty="0"/>
              <a:t>处理数据之前，</a:t>
            </a:r>
            <a:r>
              <a:rPr lang="en-US" altLang="zh-CN" sz="2000" dirty="0"/>
              <a:t>Map</a:t>
            </a:r>
            <a:r>
              <a:rPr lang="zh-CN" altLang="en-US" sz="2000" dirty="0"/>
              <a:t>的结果首先通过</a:t>
            </a:r>
            <a:r>
              <a:rPr lang="en-US" altLang="zh-CN" sz="2000" dirty="0"/>
              <a:t>Shuffle</a:t>
            </a:r>
            <a:r>
              <a:rPr lang="zh-CN" altLang="en-US" sz="2000" dirty="0"/>
              <a:t>阶段进行整理</a:t>
            </a:r>
            <a:endParaRPr lang="en-US" altLang="zh-CN" sz="2000" dirty="0"/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en-US" altLang="zh-CN" sz="2000" dirty="0"/>
              <a:t>Reduce</a:t>
            </a:r>
            <a:r>
              <a:rPr lang="zh-CN" altLang="en-US" sz="2000" dirty="0"/>
              <a:t>阶段的任务：对输入数字序列进行求和</a:t>
            </a:r>
            <a:endParaRPr lang="en-US" altLang="zh-CN" sz="2000" dirty="0"/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en-US" altLang="zh-CN" sz="2000" dirty="0"/>
              <a:t>Reduce</a:t>
            </a:r>
            <a:r>
              <a:rPr lang="zh-CN" altLang="en-US" sz="2000" dirty="0"/>
              <a:t>的输入数据为</a:t>
            </a:r>
            <a:r>
              <a:rPr lang="en-US" altLang="zh-CN" sz="2000" dirty="0"/>
              <a:t>&lt;key,Iterable</a:t>
            </a:r>
            <a:r>
              <a:rPr lang="zh-CN" altLang="en-US" sz="2000" dirty="0"/>
              <a:t>容器</a:t>
            </a:r>
            <a:r>
              <a:rPr lang="en-US" altLang="zh-CN" sz="2000" dirty="0"/>
              <a:t>&gt;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4081462"/>
            <a:ext cx="335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任务的输入数据：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,&lt;1,1&gt;&gt;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,1&gt;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Times New Roman" pitchFamily="18" charset="0"/>
              </a:rPr>
              <a:t>……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,1&gt;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China</a:t>
            </a:r>
            <a:r>
              <a:rPr lang="en-US" altLang="zh-CN" sz="2000" dirty="0"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,&lt;1,1,1&gt;&gt;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228600" y="1601788"/>
            <a:ext cx="8610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static class MyReducer extends Reducer&lt;Text,IntWritable,Text,IntWritable&gt;{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private IntWritable result = new IntWritable();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public void reduce(Text key, Iterable&lt;IntWritable&gt; values, Context context) throws IOException,InterruptedException{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int sum = 0;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for (IntWritable val : values)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{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        sum += val.get();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}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result.set(sum);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        context.write(key,result); 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    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}</a:t>
            </a:r>
            <a:r>
              <a:rPr lang="en-US" altLang="zh-CN" sz="2000" dirty="0"/>
              <a:t> </a:t>
            </a:r>
          </a:p>
        </p:txBody>
      </p:sp>
      <p:sp>
        <p:nvSpPr>
          <p:cNvPr id="3" name="标题 2"/>
          <p:cNvSpPr txBox="1">
            <a:spLocks/>
          </p:cNvSpPr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7.6.3 </a:t>
            </a:r>
            <a:r>
              <a:rPr lang="zh-CN" altLang="zh-CN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编写</a:t>
            </a:r>
            <a:r>
              <a:rPr lang="en-US" altLang="zh-CN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Reduce</a:t>
            </a:r>
            <a:r>
              <a:rPr lang="zh-CN" altLang="zh-CN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处理逻辑</a:t>
            </a:r>
            <a:endParaRPr lang="zh-CN" altLang="en-US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7.6.4 </a:t>
            </a:r>
            <a:r>
              <a:rPr lang="zh-CN" altLang="zh-CN" smtClean="0"/>
              <a:t>编写</a:t>
            </a:r>
            <a:r>
              <a:rPr lang="en-US" altLang="zh-CN" dirty="0" smtClean="0"/>
              <a:t>main</a:t>
            </a:r>
            <a:r>
              <a:rPr lang="zh-CN" altLang="zh-CN" smtClean="0"/>
              <a:t>方法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" y="1143000"/>
          <a:ext cx="8839200" cy="6177280"/>
        </p:xfrm>
        <a:graphic>
          <a:graphicData uri="http://schemas.openxmlformats.org/drawingml/2006/table">
            <a:tbl>
              <a:tblPr/>
              <a:tblGrid>
                <a:gridCol w="8839200"/>
              </a:tblGrid>
              <a:tr h="6176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public static void main(String[] args) throws Exception{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Configuration conf = new Configuration();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程序运行时参数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String[] otherArgs = new GenericOptionsParser(conf,args).getRemainingArgs();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if (otherArgs.length != 2)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{      System.err.println("Usage: wordcount &lt;in&gt; &lt;out&gt;");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        System.exit(2);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}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Job job = new Job(conf,"word count");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设置环境参数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job.setJarByClass(WordCount.class);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设置整个程序的类名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job.setMapperClass(MyMapper.class);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添加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MyMapper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job.setReducerClass(MyReducer.class);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添加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MyReducer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job.setOutputKeyClass(Text.class);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设置输出类型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job.setOutputValueClass(IntWritable.class);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设置输出类型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FileInputFormat.addInputPath(job,new Path(otherArgs[0])); 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设置输入文件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FileOutputFormat.setOutputPath(job,new Path(otherArgs[1])); //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设置输出文件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System.exit(job.waitForCompletion(true)?0:1); 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       }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55306" marR="5530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7.6.5 </a:t>
            </a:r>
            <a:r>
              <a:rPr lang="zh-CN" altLang="zh-CN" smtClean="0"/>
              <a:t>编译打包代码以及运行程序</a:t>
            </a:r>
            <a:endParaRPr lang="zh-CN" altLang="en-US" smtClean="0"/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000" b="1"/>
              <a:t>实验步骤</a:t>
            </a:r>
            <a:r>
              <a:rPr lang="zh-CN" altLang="en-US" sz="2000"/>
              <a:t>：</a:t>
            </a:r>
            <a:endParaRPr lang="en-US" altLang="zh-CN" sz="20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000"/>
              <a:t>使用</a:t>
            </a:r>
            <a:r>
              <a:rPr lang="en-US" altLang="zh-CN" sz="2000" dirty="0"/>
              <a:t>java</a:t>
            </a:r>
            <a:r>
              <a:rPr lang="zh-CN" altLang="en-US" sz="2000"/>
              <a:t>编译程序，生成</a:t>
            </a:r>
            <a:r>
              <a:rPr lang="en-US" altLang="zh-CN" sz="2000" dirty="0"/>
              <a:t>.class</a:t>
            </a:r>
            <a:r>
              <a:rPr lang="zh-CN" altLang="en-US" sz="2000"/>
              <a:t>文件</a:t>
            </a:r>
            <a:endParaRPr lang="en-US" altLang="zh-CN" sz="20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000"/>
              <a:t>将</a:t>
            </a:r>
            <a:r>
              <a:rPr lang="en-US" altLang="zh-CN" sz="2000" dirty="0"/>
              <a:t>.class</a:t>
            </a:r>
            <a:r>
              <a:rPr lang="zh-CN" altLang="en-US" sz="2000"/>
              <a:t>文件打包为</a:t>
            </a:r>
            <a:r>
              <a:rPr lang="en-US" altLang="zh-CN" sz="2000" dirty="0"/>
              <a:t>jar</a:t>
            </a:r>
            <a:r>
              <a:rPr lang="zh-CN" altLang="en-US" sz="2000"/>
              <a:t>包</a:t>
            </a:r>
            <a:endParaRPr lang="en-US" altLang="zh-CN" sz="20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000"/>
              <a:t>运行</a:t>
            </a:r>
            <a:r>
              <a:rPr lang="en-US" altLang="zh-CN" sz="2000" dirty="0"/>
              <a:t>jar</a:t>
            </a:r>
            <a:r>
              <a:rPr lang="zh-CN" altLang="en-US" sz="2000"/>
              <a:t>包（需要启动</a:t>
            </a:r>
            <a:r>
              <a:rPr lang="en-US" altLang="zh-CN" sz="2000" dirty="0"/>
              <a:t>Hadoop</a:t>
            </a:r>
            <a:r>
              <a:rPr lang="zh-CN" altLang="en-US" sz="2000"/>
              <a:t>）</a:t>
            </a:r>
            <a:endParaRPr lang="en-US" altLang="zh-CN" sz="20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000"/>
              <a:t>查看结果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7.6.5 </a:t>
            </a:r>
            <a:r>
              <a:rPr lang="zh-CN" altLang="zh-CN" smtClean="0"/>
              <a:t>编译打包代码以及运行程序</a:t>
            </a:r>
            <a:endParaRPr lang="zh-CN" altLang="en-US" smtClean="0"/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533400" y="1295400"/>
            <a:ext cx="323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Hadoop 2.x </a:t>
            </a:r>
            <a:r>
              <a:rPr lang="zh-CN" altLang="en-US" sz="1800" b="1"/>
              <a:t>版本中的依赖 </a:t>
            </a:r>
            <a:r>
              <a:rPr lang="en-US" altLang="zh-CN" sz="1800" b="1" dirty="0"/>
              <a:t>jar</a:t>
            </a:r>
          </a:p>
        </p:txBody>
      </p:sp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533400" y="2058988"/>
            <a:ext cx="83820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20" tIns="0" rIns="0" bIns="952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333333"/>
                </a:solidFill>
              </a:rPr>
              <a:t>Hadoop 2.x 版本中 jar 不再集中在一个 hadoop-core*.jar 中，而是分成多个 jar，如使用 Hadoop 2.6.0 运行 WordCount 实例至少需要如下三个 jar:</a:t>
            </a:r>
            <a:endParaRPr lang="zh-CN" altLang="zh-CN" sz="2000"/>
          </a:p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333333"/>
                </a:solidFill>
              </a:rPr>
              <a:t>$HADOOP_HOME/share/hadoop/common/hadoop-common-2.6.0.jar</a:t>
            </a:r>
          </a:p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333333"/>
                </a:solidFill>
              </a:rPr>
              <a:t>$HADOOP_HOME/share/hadoop/mapreduce/hadoop-mapreduce-client-core-2.6.0.jar</a:t>
            </a:r>
          </a:p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333333"/>
                </a:solidFill>
              </a:rPr>
              <a:t>$HADOOP_HOME/share/hadoop/common/lib/commons-cli-1.2.jar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>
              <a:spcBef>
                <a:spcPct val="0"/>
              </a:spcBef>
            </a:pPr>
            <a:endParaRPr lang="zh-CN" altLang="zh-CN" sz="2000">
              <a:solidFill>
                <a:srgbClr val="333333"/>
              </a:solidFill>
            </a:endParaRPr>
          </a:p>
          <a:p>
            <a:pPr fontAlgn="ctr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333333"/>
                </a:solidFill>
              </a:rPr>
              <a:t>通过命令 </a:t>
            </a:r>
            <a:r>
              <a:rPr lang="zh-CN" altLang="zh-CN" sz="2000">
                <a:solidFill>
                  <a:srgbClr val="333333"/>
                </a:solidFill>
                <a:latin typeface="Arial Unicode MS" pitchFamily="34" charset="-122"/>
              </a:rPr>
              <a:t>hadoop classpath</a:t>
            </a:r>
            <a:r>
              <a:rPr lang="zh-CN" altLang="zh-CN" sz="2000">
                <a:solidFill>
                  <a:srgbClr val="333333"/>
                </a:solidFill>
              </a:rPr>
              <a:t> 可以得到运行 Hadoop 程序所需的全部 classpath信息</a:t>
            </a:r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7.6.5 </a:t>
            </a:r>
            <a:r>
              <a:rPr lang="zh-CN" altLang="zh-CN" smtClean="0"/>
              <a:t>编译打包代码以及运行程序</a:t>
            </a:r>
            <a:endParaRPr lang="zh-CN" altLang="en-US" smtClean="0"/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609600" y="1371600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将 </a:t>
            </a:r>
            <a:r>
              <a:rPr lang="en-US" altLang="zh-CN" sz="1800" dirty="0"/>
              <a:t>Hadoop </a:t>
            </a:r>
            <a:r>
              <a:rPr lang="zh-CN" altLang="en-US" sz="1800" dirty="0"/>
              <a:t>的 </a:t>
            </a:r>
            <a:r>
              <a:rPr lang="en-US" altLang="zh-CN" sz="1800" dirty="0"/>
              <a:t>classhpath </a:t>
            </a:r>
            <a:r>
              <a:rPr lang="zh-CN" altLang="en-US" sz="1800" dirty="0"/>
              <a:t>信息添加到 </a:t>
            </a:r>
            <a:r>
              <a:rPr lang="en-US" altLang="zh-CN" sz="1800" dirty="0"/>
              <a:t>CLASSPATH </a:t>
            </a:r>
            <a:r>
              <a:rPr lang="zh-CN" altLang="en-US" sz="1800" dirty="0"/>
              <a:t>变量中，在 </a:t>
            </a:r>
            <a:r>
              <a:rPr lang="en-US" altLang="zh-CN" sz="1800" dirty="0"/>
              <a:t>~/.bashrc </a:t>
            </a:r>
            <a:r>
              <a:rPr lang="zh-CN" altLang="en-US" sz="1800" dirty="0"/>
              <a:t>中增加如下几行：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2133600"/>
            <a:ext cx="7543800" cy="608013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14264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ctr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151515"/>
                </a:solidFill>
                <a:latin typeface="Arial Unicode MS" pitchFamily="34" charset="-122"/>
              </a:rPr>
              <a:t>export HADOOP_HOME=/usr/local/hadoop export CLASSPATH=$($HADOOP_HOME/bin/hadoop classpath):$CLASSPATH</a:t>
            </a:r>
            <a:r>
              <a:rPr lang="zh-CN" altLang="zh-CN" sz="1600"/>
              <a:t> </a:t>
            </a:r>
          </a:p>
        </p:txBody>
      </p:sp>
      <p:sp>
        <p:nvSpPr>
          <p:cNvPr id="40965" name="矩形 5"/>
          <p:cNvSpPr>
            <a:spLocks noChangeArrowheads="1"/>
          </p:cNvSpPr>
          <p:nvPr/>
        </p:nvSpPr>
        <p:spPr bwMode="auto">
          <a:xfrm>
            <a:off x="609600" y="29352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执行 </a:t>
            </a:r>
            <a:r>
              <a:rPr lang="en-US" altLang="zh-CN" sz="1800" dirty="0"/>
              <a:t>source ~/.bashrc </a:t>
            </a:r>
            <a:r>
              <a:rPr lang="zh-CN" altLang="en-US" sz="1800" dirty="0"/>
              <a:t>使变量生效，接着就可以通过 </a:t>
            </a:r>
            <a:r>
              <a:rPr lang="en-US" altLang="zh-CN" sz="1800" dirty="0"/>
              <a:t>javac </a:t>
            </a:r>
            <a:r>
              <a:rPr lang="zh-CN" altLang="en-US" sz="1800" dirty="0"/>
              <a:t>命令编译 </a:t>
            </a:r>
            <a:r>
              <a:rPr lang="en-US" altLang="zh-CN" sz="1800" dirty="0"/>
              <a:t>WordCount.java</a:t>
            </a:r>
            <a:endParaRPr lang="zh-CN" altLang="en-US" sz="1800" dirty="0"/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2276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矩形 7"/>
          <p:cNvSpPr>
            <a:spLocks noChangeArrowheads="1"/>
          </p:cNvSpPr>
          <p:nvPr/>
        </p:nvSpPr>
        <p:spPr bwMode="auto">
          <a:xfrm>
            <a:off x="609600" y="43434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接着把 </a:t>
            </a:r>
            <a:r>
              <a:rPr lang="en-US" altLang="zh-CN" sz="1800" dirty="0"/>
              <a:t>.class </a:t>
            </a:r>
            <a:r>
              <a:rPr lang="zh-CN" altLang="en-US" sz="1800"/>
              <a:t>文件打包成 </a:t>
            </a:r>
            <a:r>
              <a:rPr lang="en-US" altLang="zh-CN" sz="1800" dirty="0"/>
              <a:t>jar</a:t>
            </a:r>
            <a:r>
              <a:rPr lang="zh-CN" altLang="en-US" sz="1800"/>
              <a:t>，才能在 </a:t>
            </a:r>
            <a:r>
              <a:rPr lang="en-US" altLang="zh-CN" sz="1800" dirty="0"/>
              <a:t>Hadoop </a:t>
            </a:r>
            <a:r>
              <a:rPr lang="zh-CN" altLang="en-US" sz="1800"/>
              <a:t>中运行：</a:t>
            </a:r>
          </a:p>
        </p:txBody>
      </p:sp>
      <p:pic>
        <p:nvPicPr>
          <p:cNvPr id="409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3657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5953125"/>
            <a:ext cx="6134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566738" y="5486400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运行程序：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本章介绍了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编程模型的相关知识。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将复杂的、运行于大规模集群上的并行计算过程高度地抽象到了两个函数：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，并极大地方便了分布式编程工作，编程人员在不会分布式并行编程的情况下，也可以很容易将自己的程序运行在分布式系统上，完成海量数据集的计算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执行的全过程包括以下几个主要阶段：从分布式文件系统读入数据、执行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任务输出中间结果、通过 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阶段把中间结果分区排序整理后发送给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任务、执行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任务得到最终结果并写入分布式文件系统。在这几个阶段中，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阶段非常关键，必须深刻理解这个阶段的详细执行过程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具有广泛的应用，比如关系代数运算、分组与聚合运算、矩阵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向量乘法、矩阵乘法等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本章最后以一个单词统计程序为实例，详细演示了如何编写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程序代码以及如何运行程序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7.1.1	</a:t>
            </a:r>
            <a:r>
              <a:rPr lang="zh-CN" altLang="en-US" smtClean="0"/>
              <a:t>分布式并行编程</a:t>
            </a: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609600" y="1450032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MapReduce</a:t>
            </a:r>
            <a:r>
              <a:rPr lang="zh-CN" altLang="en-US" sz="2400" dirty="0"/>
              <a:t>相较于传统的并行计算框架有什么优势？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54301"/>
              </p:ext>
            </p:extLst>
          </p:nvPr>
        </p:nvGraphicFramePr>
        <p:xfrm>
          <a:off x="228600" y="2362200"/>
          <a:ext cx="876300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436"/>
                <a:gridCol w="3514164"/>
                <a:gridCol w="3073400"/>
              </a:tblGrid>
              <a:tr h="37088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传统并行计算框架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MapReduce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集群架构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容错性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共享式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共享内存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共享存储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，容错性差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非共享式，容错性好</a:t>
                      </a:r>
                    </a:p>
                  </a:txBody>
                  <a:tcPr marT="45725" marB="45725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硬件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价格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扩展性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刀片服务器、高速网、</a:t>
                      </a:r>
                      <a:r>
                        <a:rPr lang="en-US" altLang="zh-CN" sz="1800" dirty="0"/>
                        <a:t>SAN</a:t>
                      </a:r>
                      <a:r>
                        <a:rPr lang="zh-CN" altLang="en-US" sz="1800" dirty="0"/>
                        <a:t>，价格贵，扩展性差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普通</a:t>
                      </a: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机，便宜，扩展性好</a:t>
                      </a:r>
                    </a:p>
                  </a:txBody>
                  <a:tcPr marT="45725" marB="45725"/>
                </a:tc>
              </a:tr>
              <a:tr h="370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编程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学习难度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what-how</a:t>
                      </a:r>
                      <a:r>
                        <a:rPr lang="zh-CN" altLang="en-US" sz="1800" dirty="0"/>
                        <a:t>，难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what</a:t>
                      </a:r>
                      <a:r>
                        <a:rPr lang="zh-CN" altLang="en-US" sz="1800" dirty="0"/>
                        <a:t>，简单</a:t>
                      </a:r>
                    </a:p>
                  </a:txBody>
                  <a:tcPr marT="45725" marB="45725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适用场景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实时、细粒度计算、计算密集型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批处理、非实时、数据密集型</a:t>
                      </a:r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en-US" dirty="0" smtClean="0"/>
              <a:t>7.1.2	MapReduce模型简介</a:t>
            </a:r>
            <a:endParaRPr lang="zh-CN" altLang="en-US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64123" y="1712386"/>
            <a:ext cx="8763000" cy="44935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将复杂的、运行于大规模集群上的并行计算过程高度地抽象到了两个函数：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）编程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容易，不需要掌握分布式并行编程细节，也可以很容易把自己的程序运行在分布式系统上，完成海量数据的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计算。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采用“</a:t>
            </a:r>
            <a:r>
              <a:rPr lang="zh-CN" altLang="en-US" sz="2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分而治之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”策略，一个存储在分布式文件系统中的大规模数据集，会被切分成许多独立的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分片，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这些分片可以被多个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任务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并行处理。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设计的一个理念就是“</a:t>
            </a:r>
            <a:r>
              <a:rPr lang="zh-CN" altLang="en-US" sz="2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计算向数据靠拢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”，而不是“数据向计算靠拢”，因为，移动数据需要大量的网络传输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开销。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框架采用了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Master/Slave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架构，包括一个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和若干个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Slave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上运行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Slave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上运行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TaskTracker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框架是用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实现的，但是，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应用程序则不一定要用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来写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en-US" dirty="0" smtClean="0"/>
              <a:t>7.1.3	 Map和Reduce函数</a:t>
            </a:r>
            <a:endParaRPr lang="zh-CN" altLang="en-US" dirty="0" smtClean="0"/>
          </a:p>
        </p:txBody>
      </p:sp>
      <p:graphicFrame>
        <p:nvGraphicFramePr>
          <p:cNvPr id="6239" name="Group 95"/>
          <p:cNvGraphicFramePr>
            <a:graphicFrameLocks noGrp="1"/>
          </p:cNvGraphicFramePr>
          <p:nvPr/>
        </p:nvGraphicFramePr>
        <p:xfrm>
          <a:off x="304800" y="2163763"/>
          <a:ext cx="8534400" cy="3017837"/>
        </p:xfrm>
        <a:graphic>
          <a:graphicData uri="http://schemas.openxmlformats.org/drawingml/2006/table">
            <a:tbl>
              <a:tblPr/>
              <a:tblGrid>
                <a:gridCol w="990600"/>
                <a:gridCol w="1676400"/>
                <a:gridCol w="1676400"/>
                <a:gridCol w="4191000"/>
              </a:tblGrid>
              <a:tr h="396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6156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行号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,”a b c”&gt;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List(&lt;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&lt;“b”,1&gt;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&lt;“c”,1&gt;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将小数据集进一步解析成一批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&lt;key,value&gt;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对，输入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函数中进行处理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每一个输入的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会输出一批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是计算的中间结果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Reduce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&lt;“a”,&lt;1,1,1&gt;&gt;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&lt;“a”,3&gt;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输入的中间结果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表示是一批属于同一个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7" name="Rectangle 96"/>
          <p:cNvSpPr>
            <a:spLocks noChangeArrowheads="1"/>
          </p:cNvSpPr>
          <p:nvPr/>
        </p:nvSpPr>
        <p:spPr bwMode="auto">
          <a:xfrm>
            <a:off x="3505200" y="1661443"/>
            <a:ext cx="1824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Map</a:t>
            </a:r>
            <a:r>
              <a:rPr lang="zh-CN" altLang="en-US" sz="2000" dirty="0"/>
              <a:t>和</a:t>
            </a:r>
            <a:r>
              <a:rPr lang="en-US" altLang="zh-CN" sz="2000" dirty="0"/>
              <a:t>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7.2 MapReduce</a:t>
            </a:r>
            <a:r>
              <a:rPr lang="zh-CN" altLang="en-US" smtClean="0"/>
              <a:t>的体系结构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20" name="Object 1"/>
          <p:cNvGraphicFramePr>
            <a:graphicFrameLocks noChangeAspect="1"/>
          </p:cNvGraphicFramePr>
          <p:nvPr/>
        </p:nvGraphicFramePr>
        <p:xfrm>
          <a:off x="685800" y="2057400"/>
          <a:ext cx="76612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4" imgW="8905897" imgH="5143500" progId="Visio.Drawing.15">
                  <p:embed/>
                </p:oleObj>
              </mc:Choice>
              <mc:Fallback>
                <p:oleObj r:id="rId4" imgW="8905897" imgH="51435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66127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609600" y="1219200"/>
            <a:ext cx="8001000" cy="64611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体系结构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主要由四个部分组成，分别是：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TaskTracker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以及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Task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7.2 MapReduce</a:t>
            </a:r>
            <a:r>
              <a:rPr lang="zh-CN" altLang="en-US" smtClean="0"/>
              <a:t>的体系结构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228600" y="1295400"/>
            <a:ext cx="8686800" cy="347821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主要有以下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个部分组成：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用户编写的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程序通过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提交到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端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用户可通过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提供的一些接口查看作业运行状态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负责资源监控和作业调度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JobTracker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监控所有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TaskTracker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Job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的健康状况，一旦发现失败，就将相应的任务转移到其他节点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JobTracker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会跟踪任务的执行进度、资源使用量等信息，并将这些信息告诉任务调度器（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TaskScheduler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），而调度器会在资源出现空闲时，选择合适的任务去使用这些资源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7.2 MapReduce</a:t>
            </a:r>
            <a:r>
              <a:rPr lang="zh-CN" altLang="en-US" smtClean="0"/>
              <a:t>的体系结构</a:t>
            </a:r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228600" y="1676400"/>
            <a:ext cx="8686799" cy="489364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TaskTracker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①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TaskTracker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会周期性地通过“心跳”将本节点上资源的使用情况和任务的运行进度汇报给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JobTracker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，同时接收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JobTracker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发送过来的命令并执行相应的操作（如启动新任务、杀死任务等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②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TaskTracker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slot”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等量划分本节点上的资源量（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、内存等）。一个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Task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获取到一个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slot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后才有机会运行，而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调度器的作用就是将各个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TaskTracker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上的空闲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slot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分配给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Task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slot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Map slot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Reduce slot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两种，分别供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MapTask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Reduce Task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Task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Task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Map Task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Reduce Task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两种，均由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TaskTracker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2324</Words>
  <Application>Microsoft Office PowerPoint</Application>
  <PresentationFormat>全屏显示(4:3)</PresentationFormat>
  <Paragraphs>272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默认设计模板</vt:lpstr>
      <vt:lpstr>Photo Editor Photo</vt:lpstr>
      <vt:lpstr>Visio.Drawing.15</vt:lpstr>
      <vt:lpstr>Image</vt:lpstr>
      <vt:lpstr> 第7章 MapReduce </vt:lpstr>
      <vt:lpstr>提纲</vt:lpstr>
      <vt:lpstr>7.1 概述</vt:lpstr>
      <vt:lpstr>7.1.1 分布式并行编程</vt:lpstr>
      <vt:lpstr>7.1.2 MapReduce模型简介</vt:lpstr>
      <vt:lpstr>7.1.3  Map和Reduce函数</vt:lpstr>
      <vt:lpstr>7.2 MapReduce的体系结构</vt:lpstr>
      <vt:lpstr>7.2 MapReduce的体系结构</vt:lpstr>
      <vt:lpstr>7.2 MapReduce的体系结构</vt:lpstr>
      <vt:lpstr>7.3 MapReduce工作流程</vt:lpstr>
      <vt:lpstr>7.3.1 工作流程概述</vt:lpstr>
      <vt:lpstr>7.3.2  MapReduce各个执行阶段</vt:lpstr>
      <vt:lpstr>7.3.2 MapReduce各个执行阶段</vt:lpstr>
      <vt:lpstr>7.3.2  MapReduce各个执行阶段</vt:lpstr>
      <vt:lpstr>7.3.3  Shuffle过程详解</vt:lpstr>
      <vt:lpstr>7.3.3 Shuffle过程详解</vt:lpstr>
      <vt:lpstr>7.3.3  Shuffle过程详解</vt:lpstr>
      <vt:lpstr>7.3.4  MapReduce应用程序执行过程</vt:lpstr>
      <vt:lpstr>7.4 实例分析：WordCount</vt:lpstr>
      <vt:lpstr>7.4.1  WordCount程序任务</vt:lpstr>
      <vt:lpstr>7.4.2  WordCount设计思路</vt:lpstr>
      <vt:lpstr>7.4.3  一个WordCount执行过程的实例</vt:lpstr>
      <vt:lpstr>7.4.3  一个WordCount执行过程的实例</vt:lpstr>
      <vt:lpstr>7.4.3  一个WordCount执行过程的实例</vt:lpstr>
      <vt:lpstr>7.5 MapReduce的具体应用</vt:lpstr>
      <vt:lpstr>7.5 MapReduce的具体应用</vt:lpstr>
      <vt:lpstr>7.5MapReduce的具体应用</vt:lpstr>
      <vt:lpstr>7.6 MapReduce编程实践</vt:lpstr>
      <vt:lpstr>7.6.1 任务要求</vt:lpstr>
      <vt:lpstr>7.6.2 编写Map处理逻辑</vt:lpstr>
      <vt:lpstr>7.6.3 编写Reduce处理逻辑</vt:lpstr>
      <vt:lpstr>PowerPoint 演示文稿</vt:lpstr>
      <vt:lpstr>7.6.4 编写main方法</vt:lpstr>
      <vt:lpstr>7.6.5 编译打包代码以及运行程序</vt:lpstr>
      <vt:lpstr>7.6.5 编译打包代码以及运行程序</vt:lpstr>
      <vt:lpstr>7.6.5 编译打包代码以及运行程序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马国兵</cp:lastModifiedBy>
  <cp:revision>1978</cp:revision>
  <cp:lastPrinted>1601-01-01T00:00:00Z</cp:lastPrinted>
  <dcterms:created xsi:type="dcterms:W3CDTF">1601-01-01T00:00:00Z</dcterms:created>
  <dcterms:modified xsi:type="dcterms:W3CDTF">2021-11-25T07:50:04Z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