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460" r:id="rId3"/>
    <p:sldId id="347" r:id="rId5"/>
    <p:sldId id="446" r:id="rId6"/>
    <p:sldId id="447" r:id="rId7"/>
    <p:sldId id="449" r:id="rId8"/>
    <p:sldId id="451" r:id="rId9"/>
    <p:sldId id="466" r:id="rId10"/>
    <p:sldId id="452" r:id="rId11"/>
    <p:sldId id="465" r:id="rId12"/>
    <p:sldId id="453" r:id="rId13"/>
    <p:sldId id="454" r:id="rId14"/>
    <p:sldId id="470" r:id="rId15"/>
    <p:sldId id="455" r:id="rId16"/>
    <p:sldId id="443" r:id="rId17"/>
    <p:sldId id="423" r:id="rId18"/>
    <p:sldId id="422" r:id="rId19"/>
    <p:sldId id="467" r:id="rId20"/>
    <p:sldId id="468" r:id="rId21"/>
    <p:sldId id="469" r:id="rId22"/>
    <p:sldId id="456" r:id="rId23"/>
    <p:sldId id="457" r:id="rId24"/>
    <p:sldId id="458" r:id="rId25"/>
    <p:sldId id="475" r:id="rId26"/>
    <p:sldId id="459" r:id="rId27"/>
    <p:sldId id="476" r:id="rId28"/>
    <p:sldId id="471" r:id="rId29"/>
    <p:sldId id="381" r:id="rId30"/>
    <p:sldId id="472" r:id="rId31"/>
    <p:sldId id="382" r:id="rId32"/>
    <p:sldId id="440" r:id="rId33"/>
    <p:sldId id="383" r:id="rId34"/>
    <p:sldId id="473" r:id="rId35"/>
    <p:sldId id="387" r:id="rId36"/>
    <p:sldId id="388" r:id="rId37"/>
    <p:sldId id="474" r:id="rId38"/>
    <p:sldId id="445" r:id="rId39"/>
    <p:sldId id="482" r:id="rId40"/>
  </p:sldIdLst>
  <p:sldSz cx="9144000" cy="6858000" type="screen4x3"/>
  <p:notesSz cx="6858000" cy="9144000"/>
  <p:defaultTextStyle>
    <a:defPPr>
      <a:defRPr lang="zh-CN"/>
    </a:defPPr>
    <a:lvl1pPr algn="l" rtl="0" fontAlgn="base">
      <a:spcBef>
        <a:spcPct val="0"/>
      </a:spcBef>
      <a:spcAft>
        <a:spcPct val="0"/>
      </a:spcAft>
      <a:buFont typeface="Arial" panose="02080604020202020204" pitchFamily="34" charset="0"/>
      <a:defRPr kern="1200">
        <a:solidFill>
          <a:schemeClr val="tx1"/>
        </a:solidFill>
        <a:latin typeface="Arial" panose="02080604020202020204" pitchFamily="34" charset="0"/>
        <a:ea typeface="SimSun" pitchFamily="2" charset="-122"/>
        <a:cs typeface="+mn-cs"/>
      </a:defRPr>
    </a:lvl1pPr>
    <a:lvl2pPr marL="457200" algn="l" rtl="0" fontAlgn="base">
      <a:spcBef>
        <a:spcPct val="0"/>
      </a:spcBef>
      <a:spcAft>
        <a:spcPct val="0"/>
      </a:spcAft>
      <a:buFont typeface="Arial" panose="02080604020202020204" pitchFamily="34" charset="0"/>
      <a:defRPr kern="1200">
        <a:solidFill>
          <a:schemeClr val="tx1"/>
        </a:solidFill>
        <a:latin typeface="Arial" panose="02080604020202020204" pitchFamily="34" charset="0"/>
        <a:ea typeface="SimSun" pitchFamily="2" charset="-122"/>
        <a:cs typeface="+mn-cs"/>
      </a:defRPr>
    </a:lvl2pPr>
    <a:lvl3pPr marL="914400" algn="l" rtl="0" fontAlgn="base">
      <a:spcBef>
        <a:spcPct val="0"/>
      </a:spcBef>
      <a:spcAft>
        <a:spcPct val="0"/>
      </a:spcAft>
      <a:buFont typeface="Arial" panose="02080604020202020204" pitchFamily="34" charset="0"/>
      <a:defRPr kern="1200">
        <a:solidFill>
          <a:schemeClr val="tx1"/>
        </a:solidFill>
        <a:latin typeface="Arial" panose="02080604020202020204" pitchFamily="34" charset="0"/>
        <a:ea typeface="SimSun" pitchFamily="2" charset="-122"/>
        <a:cs typeface="+mn-cs"/>
      </a:defRPr>
    </a:lvl3pPr>
    <a:lvl4pPr marL="1371600" algn="l" rtl="0" fontAlgn="base">
      <a:spcBef>
        <a:spcPct val="0"/>
      </a:spcBef>
      <a:spcAft>
        <a:spcPct val="0"/>
      </a:spcAft>
      <a:buFont typeface="Arial" panose="02080604020202020204" pitchFamily="34" charset="0"/>
      <a:defRPr kern="1200">
        <a:solidFill>
          <a:schemeClr val="tx1"/>
        </a:solidFill>
        <a:latin typeface="Arial" panose="02080604020202020204" pitchFamily="34" charset="0"/>
        <a:ea typeface="SimSun" pitchFamily="2" charset="-122"/>
        <a:cs typeface="+mn-cs"/>
      </a:defRPr>
    </a:lvl4pPr>
    <a:lvl5pPr marL="1828800" algn="l" rtl="0" fontAlgn="base">
      <a:spcBef>
        <a:spcPct val="0"/>
      </a:spcBef>
      <a:spcAft>
        <a:spcPct val="0"/>
      </a:spcAft>
      <a:buFont typeface="Arial" panose="02080604020202020204" pitchFamily="34" charset="0"/>
      <a:defRPr kern="1200">
        <a:solidFill>
          <a:schemeClr val="tx1"/>
        </a:solidFill>
        <a:latin typeface="Arial" panose="02080604020202020204" pitchFamily="34" charset="0"/>
        <a:ea typeface="SimSun" pitchFamily="2" charset="-122"/>
        <a:cs typeface="+mn-cs"/>
      </a:defRPr>
    </a:lvl5pPr>
    <a:lvl6pPr marL="2286000" algn="l" defTabSz="914400" rtl="0" eaLnBrk="1" latinLnBrk="0" hangingPunct="1">
      <a:defRPr kern="1200">
        <a:solidFill>
          <a:schemeClr val="tx1"/>
        </a:solidFill>
        <a:latin typeface="Arial" panose="02080604020202020204" pitchFamily="34" charset="0"/>
        <a:ea typeface="SimSun" pitchFamily="2" charset="-122"/>
        <a:cs typeface="+mn-cs"/>
      </a:defRPr>
    </a:lvl6pPr>
    <a:lvl7pPr marL="2743200" algn="l" defTabSz="914400" rtl="0" eaLnBrk="1" latinLnBrk="0" hangingPunct="1">
      <a:defRPr kern="1200">
        <a:solidFill>
          <a:schemeClr val="tx1"/>
        </a:solidFill>
        <a:latin typeface="Arial" panose="02080604020202020204" pitchFamily="34" charset="0"/>
        <a:ea typeface="SimSun" pitchFamily="2" charset="-122"/>
        <a:cs typeface="+mn-cs"/>
      </a:defRPr>
    </a:lvl7pPr>
    <a:lvl8pPr marL="3200400" algn="l" defTabSz="914400" rtl="0" eaLnBrk="1" latinLnBrk="0" hangingPunct="1">
      <a:defRPr kern="1200">
        <a:solidFill>
          <a:schemeClr val="tx1"/>
        </a:solidFill>
        <a:latin typeface="Arial" panose="02080604020202020204" pitchFamily="34" charset="0"/>
        <a:ea typeface="SimSun" pitchFamily="2" charset="-122"/>
        <a:cs typeface="+mn-cs"/>
      </a:defRPr>
    </a:lvl8pPr>
    <a:lvl9pPr marL="3657600" algn="l" defTabSz="914400" rtl="0" eaLnBrk="1" latinLnBrk="0" hangingPunct="1">
      <a:defRPr kern="1200">
        <a:solidFill>
          <a:schemeClr val="tx1"/>
        </a:solidFill>
        <a:latin typeface="Arial" panose="02080604020202020204" pitchFamily="34" charset="0"/>
        <a:ea typeface="SimSun"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666633"/>
    <a:srgbClr val="CC6600"/>
    <a:srgbClr val="EAEAEA"/>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210" autoAdjust="0"/>
    <p:restoredTop sz="94660"/>
  </p:normalViewPr>
  <p:slideViewPr>
    <p:cSldViewPr>
      <p:cViewPr varScale="1">
        <p:scale>
          <a:sx n="63" d="100"/>
          <a:sy n="63" d="100"/>
        </p:scale>
        <p:origin x="-1444" y="-60"/>
      </p:cViewPr>
      <p:guideLst>
        <p:guide orient="horz" pos="2159"/>
        <p:guide pos="2880"/>
      </p:guideLst>
    </p:cSldViewPr>
  </p:slideViewPr>
  <p:notesTextViewPr>
    <p:cViewPr>
      <p:scale>
        <a:sx n="100" d="100"/>
        <a:sy n="100" d="100"/>
      </p:scale>
      <p:origin x="0" y="0"/>
    </p:cViewPr>
  </p:notesTextViewPr>
  <p:gridSpacing cx="76198" cy="7619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lstStyle>
            <a:lvl1pPr>
              <a:buFont typeface="Arial" panose="02080604020202020204" pitchFamily="34" charset="0"/>
              <a:buNone/>
              <a:defRPr sz="1200">
                <a:latin typeface="Arial" panose="02080604020202020204" pitchFamily="34" charset="0"/>
                <a:ea typeface="SimSun" pitchFamily="2" charset="-122"/>
              </a:defRPr>
            </a:lvl1pPr>
          </a:lstStyle>
          <a:p>
            <a:pPr>
              <a:defRPr/>
            </a:pPr>
            <a:endParaRPr lang="en-US" dirty="0"/>
          </a:p>
        </p:txBody>
      </p:sp>
      <p:sp>
        <p:nvSpPr>
          <p:cNvPr id="2051" name="Rectangle 3"/>
          <p:cNvSpPr>
            <a:spLocks noGrp="1" noChangeArrowheads="1"/>
          </p:cNvSpPr>
          <p:nvPr>
            <p:ph type="dt" idx="1"/>
          </p:nvPr>
        </p:nvSpPr>
        <p:spPr bwMode="auto">
          <a:xfrm>
            <a:off x="3884613" y="0"/>
            <a:ext cx="2971800" cy="457200"/>
          </a:xfrm>
          <a:prstGeom prst="rect">
            <a:avLst/>
          </a:prstGeom>
          <a:noFill/>
          <a:ln w="9525">
            <a:noFill/>
            <a:miter lim="800000"/>
          </a:ln>
        </p:spPr>
        <p:txBody>
          <a:bodyPr vert="horz" wrap="square" lIns="91440" tIns="45720" rIns="91440" bIns="45720" numCol="1" anchor="t" anchorCtr="0" compatLnSpc="1"/>
          <a:lstStyle>
            <a:lvl1pPr algn="r">
              <a:buFont typeface="Arial" panose="02080604020202020204" pitchFamily="34" charset="0"/>
              <a:buNone/>
              <a:defRPr sz="1200">
                <a:latin typeface="Arial" panose="02080604020202020204" pitchFamily="34" charset="0"/>
                <a:ea typeface="SimSun" pitchFamily="2" charset="-122"/>
              </a:defRPr>
            </a:lvl1pPr>
          </a:lstStyle>
          <a:p>
            <a:pPr>
              <a:defRPr/>
            </a:pPr>
            <a:endParaRPr lang="en-US" dirty="0"/>
          </a:p>
        </p:txBody>
      </p:sp>
      <p:sp>
        <p:nvSpPr>
          <p:cNvPr id="44036" name="Rectangle 4"/>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Rectangle 5"/>
          <p:cNvSpPr>
            <a:spLocks noGrp="1" noChangeArrowheads="1"/>
          </p:cNvSpPr>
          <p:nvPr>
            <p:ph type="body" sz="quarter" idx="3"/>
          </p:nvPr>
        </p:nvSpPr>
        <p:spPr bwMode="auto">
          <a:xfrm>
            <a:off x="685800" y="4343400"/>
            <a:ext cx="5486400" cy="4114800"/>
          </a:xfrm>
          <a:prstGeom prst="rect">
            <a:avLst/>
          </a:prstGeom>
          <a:noFill/>
          <a:ln w="9525">
            <a:noFill/>
            <a:miter lim="800000"/>
          </a:ln>
        </p:spPr>
        <p:txBody>
          <a:bodyPr vert="horz" wrap="square" lIns="91440" tIns="45720" rIns="91440" bIns="45720" numCol="1" anchor="ctr"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2054" name="Rectangle 6"/>
          <p:cNvSpPr>
            <a:spLocks noGrp="1" noChangeArrowheads="1"/>
          </p:cNvSpPr>
          <p:nvPr>
            <p:ph type="ftr" sz="quarter" idx="4"/>
          </p:nvPr>
        </p:nvSpPr>
        <p:spPr bwMode="auto">
          <a:xfrm>
            <a:off x="0" y="8685213"/>
            <a:ext cx="2971800" cy="457200"/>
          </a:xfrm>
          <a:prstGeom prst="rect">
            <a:avLst/>
          </a:prstGeom>
          <a:noFill/>
          <a:ln w="9525">
            <a:noFill/>
            <a:miter lim="800000"/>
          </a:ln>
        </p:spPr>
        <p:txBody>
          <a:bodyPr vert="horz" wrap="square" lIns="91440" tIns="45720" rIns="91440" bIns="45720" numCol="1" anchor="b" anchorCtr="0" compatLnSpc="1"/>
          <a:lstStyle>
            <a:lvl1pPr>
              <a:buFont typeface="Arial" panose="02080604020202020204" pitchFamily="34" charset="0"/>
              <a:buNone/>
              <a:defRPr sz="1200">
                <a:latin typeface="Arial" panose="02080604020202020204" pitchFamily="34" charset="0"/>
                <a:ea typeface="SimSun" pitchFamily="2" charset="-122"/>
              </a:defRPr>
            </a:lvl1pPr>
          </a:lstStyle>
          <a:p>
            <a:pPr>
              <a:defRPr/>
            </a:pPr>
            <a:endParaRPr lang="en-US" dirty="0"/>
          </a:p>
        </p:txBody>
      </p:sp>
      <p:sp>
        <p:nvSpPr>
          <p:cNvPr id="2055"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p:spPr>
        <p:txBody>
          <a:bodyPr vert="horz" wrap="square" lIns="91440" tIns="45720" rIns="91440" bIns="45720" numCol="1" anchor="b" anchorCtr="0" compatLnSpc="1"/>
          <a:lstStyle>
            <a:lvl1pPr algn="r">
              <a:buFont typeface="Arial" panose="02080604020202020204" pitchFamily="34" charset="0"/>
              <a:buNone/>
              <a:defRPr sz="1200">
                <a:latin typeface="Arial" panose="02080604020202020204" pitchFamily="34" charset="0"/>
                <a:ea typeface="SimSun" pitchFamily="2" charset="-122"/>
              </a:defRPr>
            </a:lvl1pPr>
          </a:lstStyle>
          <a:p>
            <a:pPr>
              <a:defRPr/>
            </a:pPr>
            <a:fld id="{619C9DC2-1B32-4F77-BACB-5F668B4A50FB}" type="slidenum">
              <a:rPr lang="en-US"/>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80604020202020204" pitchFamily="34" charset="0"/>
        <a:ea typeface="SimSun"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80604020202020204" pitchFamily="34" charset="0"/>
        <a:ea typeface="SimSun"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80604020202020204" pitchFamily="34" charset="0"/>
        <a:ea typeface="SimSun"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80604020202020204" pitchFamily="34" charset="0"/>
        <a:ea typeface="SimSun"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80604020202020204" pitchFamily="34" charset="0"/>
        <a:ea typeface="SimSun"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80604020202020204" pitchFamily="34" charset="0"/>
                <a:ea typeface="SimSun" pitchFamily="2" charset="-122"/>
              </a:defRPr>
            </a:lvl1pPr>
            <a:lvl2pPr marL="742950" indent="-285750" eaLnBrk="0" hangingPunct="0">
              <a:spcBef>
                <a:spcPct val="30000"/>
              </a:spcBef>
              <a:defRPr sz="1200">
                <a:solidFill>
                  <a:schemeClr val="tx1"/>
                </a:solidFill>
                <a:latin typeface="Arial" panose="02080604020202020204" pitchFamily="34" charset="0"/>
                <a:ea typeface="SimSun" pitchFamily="2" charset="-122"/>
              </a:defRPr>
            </a:lvl2pPr>
            <a:lvl3pPr marL="1143000" indent="-228600" eaLnBrk="0" hangingPunct="0">
              <a:spcBef>
                <a:spcPct val="30000"/>
              </a:spcBef>
              <a:defRPr sz="1200">
                <a:solidFill>
                  <a:schemeClr val="tx1"/>
                </a:solidFill>
                <a:latin typeface="Arial" panose="02080604020202020204" pitchFamily="34" charset="0"/>
                <a:ea typeface="SimSun" pitchFamily="2" charset="-122"/>
              </a:defRPr>
            </a:lvl3pPr>
            <a:lvl4pPr marL="1600200" indent="-228600" eaLnBrk="0" hangingPunct="0">
              <a:spcBef>
                <a:spcPct val="30000"/>
              </a:spcBef>
              <a:defRPr sz="1200">
                <a:solidFill>
                  <a:schemeClr val="tx1"/>
                </a:solidFill>
                <a:latin typeface="Arial" panose="02080604020202020204" pitchFamily="34" charset="0"/>
                <a:ea typeface="SimSun" pitchFamily="2" charset="-122"/>
              </a:defRPr>
            </a:lvl4pPr>
            <a:lvl5pPr marL="2057400" indent="-228600" eaLnBrk="0" hangingPunct="0">
              <a:spcBef>
                <a:spcPct val="30000"/>
              </a:spcBef>
              <a:defRPr sz="1200">
                <a:solidFill>
                  <a:schemeClr val="tx1"/>
                </a:solidFill>
                <a:latin typeface="Arial" panose="02080604020202020204" pitchFamily="34" charset="0"/>
                <a:ea typeface="SimSun" pitchFamily="2" charset="-122"/>
              </a:defRPr>
            </a:lvl5pPr>
            <a:lvl6pPr marL="2514600" indent="-228600" eaLnBrk="0" fontAlgn="base" hangingPunct="0">
              <a:spcBef>
                <a:spcPct val="30000"/>
              </a:spcBef>
              <a:spcAft>
                <a:spcPct val="0"/>
              </a:spcAft>
              <a:defRPr sz="1200">
                <a:solidFill>
                  <a:schemeClr val="tx1"/>
                </a:solidFill>
                <a:latin typeface="Arial" panose="02080604020202020204" pitchFamily="34" charset="0"/>
                <a:ea typeface="SimSun" pitchFamily="2" charset="-122"/>
              </a:defRPr>
            </a:lvl6pPr>
            <a:lvl7pPr marL="2971800" indent="-228600" eaLnBrk="0" fontAlgn="base" hangingPunct="0">
              <a:spcBef>
                <a:spcPct val="30000"/>
              </a:spcBef>
              <a:spcAft>
                <a:spcPct val="0"/>
              </a:spcAft>
              <a:defRPr sz="1200">
                <a:solidFill>
                  <a:schemeClr val="tx1"/>
                </a:solidFill>
                <a:latin typeface="Arial" panose="02080604020202020204" pitchFamily="34" charset="0"/>
                <a:ea typeface="SimSun" pitchFamily="2" charset="-122"/>
              </a:defRPr>
            </a:lvl7pPr>
            <a:lvl8pPr marL="3429000" indent="-228600" eaLnBrk="0" fontAlgn="base" hangingPunct="0">
              <a:spcBef>
                <a:spcPct val="30000"/>
              </a:spcBef>
              <a:spcAft>
                <a:spcPct val="0"/>
              </a:spcAft>
              <a:defRPr sz="1200">
                <a:solidFill>
                  <a:schemeClr val="tx1"/>
                </a:solidFill>
                <a:latin typeface="Arial" panose="02080604020202020204" pitchFamily="34" charset="0"/>
                <a:ea typeface="SimSun" pitchFamily="2" charset="-122"/>
              </a:defRPr>
            </a:lvl8pPr>
            <a:lvl9pPr marL="3886200" indent="-228600" eaLnBrk="0" fontAlgn="base" hangingPunct="0">
              <a:spcBef>
                <a:spcPct val="30000"/>
              </a:spcBef>
              <a:spcAft>
                <a:spcPct val="0"/>
              </a:spcAft>
              <a:defRPr sz="1200">
                <a:solidFill>
                  <a:schemeClr val="tx1"/>
                </a:solidFill>
                <a:latin typeface="Arial" panose="02080604020202020204" pitchFamily="34" charset="0"/>
                <a:ea typeface="SimSun" pitchFamily="2" charset="-122"/>
              </a:defRPr>
            </a:lvl9pPr>
          </a:lstStyle>
          <a:p>
            <a:pPr eaLnBrk="1" hangingPunct="1">
              <a:spcBef>
                <a:spcPct val="0"/>
              </a:spcBef>
              <a:buFontTx/>
              <a:buNone/>
            </a:pPr>
            <a:fld id="{B3FA998B-23DC-4C88-A82D-9BF1A26928A9}" type="slidenum">
              <a:rPr lang="en-US" altLang="zh-CN" smtClean="0"/>
            </a:fld>
            <a:endParaRPr lang="en-US" altLang="zh-CN" dirty="0" smtClean="0"/>
          </a:p>
        </p:txBody>
      </p:sp>
      <p:sp>
        <p:nvSpPr>
          <p:cNvPr id="45059" name="Rectangle 2"/>
          <p:cNvSpPr>
            <a:spLocks noGrp="1" noRot="1" noChangeAspect="1" noChangeArrowheads="1" noTextEdit="1"/>
          </p:cNvSpPr>
          <p:nvPr>
            <p:ph type="sldImg"/>
          </p:nvPr>
        </p:nvSpPr>
        <p:spPr/>
      </p:sp>
      <p:sp>
        <p:nvSpPr>
          <p:cNvPr id="450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标题 1"/>
          <p:cNvSpPr txBox="1"/>
          <p:nvPr userDrawn="1"/>
        </p:nvSpPr>
        <p:spPr bwMode="auto">
          <a:xfrm>
            <a:off x="1143000" y="76200"/>
            <a:ext cx="8001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80604020202020204" pitchFamily="34" charset="0"/>
                <a:ea typeface="SimSun" pitchFamily="2" charset="-122"/>
              </a:defRPr>
            </a:lvl1pPr>
            <a:lvl2pPr marL="742950" indent="-285750" eaLnBrk="0" hangingPunct="0">
              <a:defRPr>
                <a:solidFill>
                  <a:schemeClr val="tx1"/>
                </a:solidFill>
                <a:latin typeface="Arial" panose="02080604020202020204" pitchFamily="34" charset="0"/>
                <a:ea typeface="SimSun" pitchFamily="2" charset="-122"/>
              </a:defRPr>
            </a:lvl2pPr>
            <a:lvl3pPr marL="1143000" indent="-228600" eaLnBrk="0" hangingPunct="0">
              <a:defRPr>
                <a:solidFill>
                  <a:schemeClr val="tx1"/>
                </a:solidFill>
                <a:latin typeface="Arial" panose="02080604020202020204" pitchFamily="34" charset="0"/>
                <a:ea typeface="SimSun" pitchFamily="2" charset="-122"/>
              </a:defRPr>
            </a:lvl3pPr>
            <a:lvl4pPr marL="1600200" indent="-228600" eaLnBrk="0" hangingPunct="0">
              <a:defRPr>
                <a:solidFill>
                  <a:schemeClr val="tx1"/>
                </a:solidFill>
                <a:latin typeface="Arial" panose="02080604020202020204" pitchFamily="34" charset="0"/>
                <a:ea typeface="SimSun" pitchFamily="2" charset="-122"/>
              </a:defRPr>
            </a:lvl4pPr>
            <a:lvl5pPr marL="2057400" indent="-228600" eaLnBrk="0" hangingPunct="0">
              <a:defRPr>
                <a:solidFill>
                  <a:schemeClr val="tx1"/>
                </a:solidFill>
                <a:latin typeface="Arial" panose="02080604020202020204" pitchFamily="34" charset="0"/>
                <a:ea typeface="SimSun" pitchFamily="2" charset="-122"/>
              </a:defRPr>
            </a:lvl5pPr>
            <a:lvl6pPr marL="25146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SimSun" pitchFamily="2" charset="-122"/>
              </a:defRPr>
            </a:lvl6pPr>
            <a:lvl7pPr marL="29718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SimSun" pitchFamily="2" charset="-122"/>
              </a:defRPr>
            </a:lvl7pPr>
            <a:lvl8pPr marL="34290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SimSun" pitchFamily="2" charset="-122"/>
              </a:defRPr>
            </a:lvl8pPr>
            <a:lvl9pPr marL="38862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SimSun" pitchFamily="2" charset="-122"/>
              </a:defRPr>
            </a:lvl9pPr>
          </a:lstStyle>
          <a:p>
            <a:pPr>
              <a:buFontTx/>
              <a:buNone/>
            </a:pPr>
            <a:r>
              <a:rPr lang="zh-CN" altLang="en-US" sz="3200">
                <a:solidFill>
                  <a:schemeClr val="bg1"/>
                </a:solidFill>
                <a:ea typeface="黑体" pitchFamily="49" charset="-122"/>
              </a:rPr>
              <a:t>单击此处编辑母版标题样式</a:t>
            </a:r>
            <a:endParaRPr lang="zh-CN" altLang="en-US" sz="3200">
              <a:solidFill>
                <a:schemeClr val="bg1"/>
              </a:solidFill>
              <a:ea typeface="黑体" pitchFamily="49" charset="-122"/>
            </a:endParaRPr>
          </a:p>
        </p:txBody>
      </p:sp>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标题 1"/>
          <p:cNvSpPr>
            <a:spLocks noGrp="1"/>
          </p:cNvSpPr>
          <p:nvPr>
            <p:ph type="title"/>
          </p:nvPr>
        </p:nvSpPr>
        <p:spPr>
          <a:xfrm>
            <a:off x="1143000" y="76200"/>
            <a:ext cx="8001000" cy="914400"/>
          </a:xfrm>
        </p:spPr>
        <p:txBody>
          <a:bodyPr/>
          <a:lstStyle/>
          <a:p>
            <a:r>
              <a:rPr lang="zh-CN" altLang="en-US" smtClean="0"/>
              <a:t>单击此处编辑母版标题样式</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1371600"/>
            <a:ext cx="8153400" cy="4754563"/>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3" name="标题 1"/>
          <p:cNvSpPr>
            <a:spLocks noGrp="1"/>
          </p:cNvSpPr>
          <p:nvPr>
            <p:ph type="title" idx="10"/>
          </p:nvPr>
        </p:nvSpPr>
        <p:spPr>
          <a:xfrm>
            <a:off x="1143000" y="76200"/>
            <a:ext cx="8001000" cy="914400"/>
          </a:xfrm>
        </p:spPr>
        <p:txBody>
          <a:bodyPr/>
          <a:lstStyle/>
          <a:p>
            <a:r>
              <a:rPr lang="zh-CN" altLang="en-US" dirty="0" smtClean="0"/>
              <a:t>单击此处编辑母版标题样式</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027" name="Rectangle 7"/>
          <p:cNvSpPr>
            <a:spLocks noChangeArrowheads="1"/>
          </p:cNvSpPr>
          <p:nvPr userDrawn="1"/>
        </p:nvSpPr>
        <p:spPr bwMode="auto">
          <a:xfrm>
            <a:off x="0" y="0"/>
            <a:ext cx="9144000" cy="1066800"/>
          </a:xfrm>
          <a:prstGeom prst="rect">
            <a:avLst/>
          </a:prstGeom>
          <a:solidFill>
            <a:srgbClr val="0056AC"/>
          </a:solidFill>
          <a:ln w="9525">
            <a:solidFill>
              <a:schemeClr val="tx1"/>
            </a:solidFill>
            <a:miter lim="800000"/>
          </a:ln>
        </p:spPr>
        <p:txBody>
          <a:bodyPr wrap="none" anchor="ctr"/>
          <a:lstStyle>
            <a:lvl1pPr eaLnBrk="0" hangingPunct="0">
              <a:defRPr>
                <a:solidFill>
                  <a:schemeClr val="tx1"/>
                </a:solidFill>
                <a:latin typeface="Arial" panose="02080604020202020204" pitchFamily="34" charset="0"/>
                <a:ea typeface="SimSun" pitchFamily="2" charset="-122"/>
              </a:defRPr>
            </a:lvl1pPr>
            <a:lvl2pPr marL="742950" indent="-285750" eaLnBrk="0" hangingPunct="0">
              <a:defRPr>
                <a:solidFill>
                  <a:schemeClr val="tx1"/>
                </a:solidFill>
                <a:latin typeface="Arial" panose="02080604020202020204" pitchFamily="34" charset="0"/>
                <a:ea typeface="SimSun" pitchFamily="2" charset="-122"/>
              </a:defRPr>
            </a:lvl2pPr>
            <a:lvl3pPr marL="1143000" indent="-228600" eaLnBrk="0" hangingPunct="0">
              <a:defRPr>
                <a:solidFill>
                  <a:schemeClr val="tx1"/>
                </a:solidFill>
                <a:latin typeface="Arial" panose="02080604020202020204" pitchFamily="34" charset="0"/>
                <a:ea typeface="SimSun" pitchFamily="2" charset="-122"/>
              </a:defRPr>
            </a:lvl3pPr>
            <a:lvl4pPr marL="1600200" indent="-228600" eaLnBrk="0" hangingPunct="0">
              <a:defRPr>
                <a:solidFill>
                  <a:schemeClr val="tx1"/>
                </a:solidFill>
                <a:latin typeface="Arial" panose="02080604020202020204" pitchFamily="34" charset="0"/>
                <a:ea typeface="SimSun" pitchFamily="2" charset="-122"/>
              </a:defRPr>
            </a:lvl4pPr>
            <a:lvl5pPr marL="2057400" indent="-228600" eaLnBrk="0" hangingPunct="0">
              <a:defRPr>
                <a:solidFill>
                  <a:schemeClr val="tx1"/>
                </a:solidFill>
                <a:latin typeface="Arial" panose="02080604020202020204" pitchFamily="34" charset="0"/>
                <a:ea typeface="SimSun" pitchFamily="2" charset="-122"/>
              </a:defRPr>
            </a:lvl5pPr>
            <a:lvl6pPr marL="25146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SimSun" pitchFamily="2" charset="-122"/>
              </a:defRPr>
            </a:lvl6pPr>
            <a:lvl7pPr marL="29718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SimSun" pitchFamily="2" charset="-122"/>
              </a:defRPr>
            </a:lvl7pPr>
            <a:lvl8pPr marL="34290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SimSun" pitchFamily="2" charset="-122"/>
              </a:defRPr>
            </a:lvl8pPr>
            <a:lvl9pPr marL="3886200" indent="-228600"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SimSun" pitchFamily="2" charset="-122"/>
              </a:defRPr>
            </a:lvl9pPr>
          </a:lstStyle>
          <a:p>
            <a:pPr eaLnBrk="1" hangingPunct="1"/>
            <a:endParaRPr lang="zh-CN" altLang="en-US"/>
          </a:p>
        </p:txBody>
      </p:sp>
      <p:sp>
        <p:nvSpPr>
          <p:cNvPr id="1028" name="Rectangle 11"/>
          <p:cNvSpPr>
            <a:spLocks noGrp="1" noChangeArrowheads="1"/>
          </p:cNvSpPr>
          <p:nvPr>
            <p:ph type="title"/>
          </p:nvPr>
        </p:nvSpPr>
        <p:spPr bwMode="auto">
          <a:xfrm>
            <a:off x="1143000" y="76200"/>
            <a:ext cx="8001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Arial" panose="02080604020202020204" pitchFamily="34" charset="0"/>
          <a:ea typeface="黑体" pitchFamily="49" charset="-122"/>
        </a:defRPr>
      </a:lvl2pPr>
      <a:lvl3pPr algn="l" rtl="0" eaLnBrk="0" fontAlgn="base" hangingPunct="0">
        <a:spcBef>
          <a:spcPct val="0"/>
        </a:spcBef>
        <a:spcAft>
          <a:spcPct val="0"/>
        </a:spcAft>
        <a:defRPr sz="3200">
          <a:solidFill>
            <a:schemeClr val="bg1"/>
          </a:solidFill>
          <a:latin typeface="Arial" panose="02080604020202020204" pitchFamily="34" charset="0"/>
          <a:ea typeface="黑体" pitchFamily="49" charset="-122"/>
        </a:defRPr>
      </a:lvl3pPr>
      <a:lvl4pPr algn="l" rtl="0" eaLnBrk="0" fontAlgn="base" hangingPunct="0">
        <a:spcBef>
          <a:spcPct val="0"/>
        </a:spcBef>
        <a:spcAft>
          <a:spcPct val="0"/>
        </a:spcAft>
        <a:defRPr sz="3200">
          <a:solidFill>
            <a:schemeClr val="bg1"/>
          </a:solidFill>
          <a:latin typeface="Arial" panose="02080604020202020204" pitchFamily="34" charset="0"/>
          <a:ea typeface="黑体" pitchFamily="49" charset="-122"/>
        </a:defRPr>
      </a:lvl4pPr>
      <a:lvl5pPr algn="l" rtl="0" eaLnBrk="0" fontAlgn="base" hangingPunct="0">
        <a:spcBef>
          <a:spcPct val="0"/>
        </a:spcBef>
        <a:spcAft>
          <a:spcPct val="0"/>
        </a:spcAft>
        <a:defRPr sz="3200">
          <a:solidFill>
            <a:schemeClr val="bg1"/>
          </a:solidFill>
          <a:latin typeface="Arial" panose="02080604020202020204" pitchFamily="34" charset="0"/>
          <a:ea typeface="黑体" pitchFamily="49" charset="-122"/>
        </a:defRPr>
      </a:lvl5pPr>
      <a:lvl6pPr marL="457200" algn="l" rtl="0" eaLnBrk="0" fontAlgn="base" hangingPunct="0">
        <a:spcBef>
          <a:spcPct val="0"/>
        </a:spcBef>
        <a:spcAft>
          <a:spcPct val="0"/>
        </a:spcAft>
        <a:defRPr sz="3200">
          <a:solidFill>
            <a:schemeClr val="bg1"/>
          </a:solidFill>
          <a:latin typeface="Arial" panose="02080604020202020204" pitchFamily="34" charset="0"/>
          <a:ea typeface="黑体" pitchFamily="49" charset="-122"/>
        </a:defRPr>
      </a:lvl6pPr>
      <a:lvl7pPr marL="914400" algn="l" rtl="0" eaLnBrk="0" fontAlgn="base" hangingPunct="0">
        <a:spcBef>
          <a:spcPct val="0"/>
        </a:spcBef>
        <a:spcAft>
          <a:spcPct val="0"/>
        </a:spcAft>
        <a:defRPr sz="3200">
          <a:solidFill>
            <a:schemeClr val="bg1"/>
          </a:solidFill>
          <a:latin typeface="Arial" panose="02080604020202020204" pitchFamily="34" charset="0"/>
          <a:ea typeface="黑体" pitchFamily="49" charset="-122"/>
        </a:defRPr>
      </a:lvl7pPr>
      <a:lvl8pPr marL="1371600" algn="l" rtl="0" eaLnBrk="0" fontAlgn="base" hangingPunct="0">
        <a:spcBef>
          <a:spcPct val="0"/>
        </a:spcBef>
        <a:spcAft>
          <a:spcPct val="0"/>
        </a:spcAft>
        <a:defRPr sz="3200">
          <a:solidFill>
            <a:schemeClr val="bg1"/>
          </a:solidFill>
          <a:latin typeface="Arial" panose="02080604020202020204" pitchFamily="34" charset="0"/>
          <a:ea typeface="黑体" pitchFamily="49" charset="-122"/>
        </a:defRPr>
      </a:lvl8pPr>
      <a:lvl9pPr marL="1828800" algn="l" rtl="0" eaLnBrk="0" fontAlgn="base" hangingPunct="0">
        <a:spcBef>
          <a:spcPct val="0"/>
        </a:spcBef>
        <a:spcAft>
          <a:spcPct val="0"/>
        </a:spcAft>
        <a:defRPr sz="3200">
          <a:solidFill>
            <a:schemeClr val="bg1"/>
          </a:solidFill>
          <a:latin typeface="Arial" panose="02080604020202020204" pitchFamily="34" charset="0"/>
          <a:ea typeface="黑体" pitchFamily="49"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emf"/></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emf"/></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8.emf"/></Relationships>
</file>

<file path=ppt/slides/_rels/slide16.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3.xml"/><Relationship Id="rId2" Type="http://schemas.openxmlformats.org/officeDocument/2006/relationships/image" Target="../media/image9.emf"/><Relationship Id="rId1" Type="http://schemas.openxmlformats.org/officeDocument/2006/relationships/oleObject" Target="../embeddings/oleObject2.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3.xml"/><Relationship Id="rId2" Type="http://schemas.openxmlformats.org/officeDocument/2006/relationships/image" Target="../media/image1.png"/><Relationship Id="rId1"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0.emf"/></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2.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4.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6.emf"/></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8.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0"/>
            <a:ext cx="9144000" cy="2133600"/>
          </a:xfrm>
          <a:prstGeom prst="rect">
            <a:avLst/>
          </a:prstGeom>
          <a:solidFill>
            <a:srgbClr val="0056AC"/>
          </a:solidFill>
          <a:ln w="9525">
            <a:solidFill>
              <a:schemeClr val="tx1"/>
            </a:solidFill>
            <a:miter lim="800000"/>
          </a:ln>
        </p:spPr>
        <p:txBody>
          <a:bodyPr wrap="none" anchor="ctr"/>
          <a:lstStyle>
            <a:lvl1pPr eaLnBrk="0" hangingPunct="0">
              <a:spcBef>
                <a:spcPct val="20000"/>
              </a:spcBef>
              <a:buChar char="•"/>
              <a:defRPr sz="3200">
                <a:solidFill>
                  <a:schemeClr val="tx1"/>
                </a:solidFill>
                <a:latin typeface="Arial" panose="02080604020202020204" pitchFamily="34" charset="0"/>
                <a:ea typeface="SimSun" pitchFamily="2" charset="-122"/>
              </a:defRPr>
            </a:lvl1pPr>
            <a:lvl2pPr marL="742950" indent="-285750" eaLnBrk="0" hangingPunct="0">
              <a:spcBef>
                <a:spcPct val="20000"/>
              </a:spcBef>
              <a:buChar char="–"/>
              <a:defRPr sz="2800">
                <a:solidFill>
                  <a:schemeClr val="tx1"/>
                </a:solidFill>
                <a:latin typeface="Arial" panose="02080604020202020204" pitchFamily="34" charset="0"/>
                <a:ea typeface="SimSun" pitchFamily="2" charset="-122"/>
              </a:defRPr>
            </a:lvl2pPr>
            <a:lvl3pPr marL="1143000" indent="-228600" eaLnBrk="0" hangingPunct="0">
              <a:spcBef>
                <a:spcPct val="20000"/>
              </a:spcBef>
              <a:buChar char="•"/>
              <a:defRPr sz="2400">
                <a:solidFill>
                  <a:schemeClr val="tx1"/>
                </a:solidFill>
                <a:latin typeface="Arial" panose="02080604020202020204" pitchFamily="34" charset="0"/>
                <a:ea typeface="SimSun" pitchFamily="2" charset="-122"/>
              </a:defRPr>
            </a:lvl3pPr>
            <a:lvl4pPr marL="1600200" indent="-228600" eaLnBrk="0" hangingPunct="0">
              <a:spcBef>
                <a:spcPct val="20000"/>
              </a:spcBef>
              <a:buChar char="–"/>
              <a:defRPr sz="2000">
                <a:solidFill>
                  <a:schemeClr val="tx1"/>
                </a:solidFill>
                <a:latin typeface="Arial" panose="02080604020202020204" pitchFamily="34" charset="0"/>
                <a:ea typeface="SimSun" pitchFamily="2" charset="-122"/>
              </a:defRPr>
            </a:lvl4pPr>
            <a:lvl5pPr marL="2057400" indent="-228600" eaLnBrk="0" hangingPunct="0">
              <a:spcBef>
                <a:spcPct val="20000"/>
              </a:spcBef>
              <a:buChar char="»"/>
              <a:defRPr sz="2000">
                <a:solidFill>
                  <a:schemeClr val="tx1"/>
                </a:solidFill>
                <a:latin typeface="Arial" panose="02080604020202020204" pitchFamily="34" charset="0"/>
                <a:ea typeface="SimSun" pitchFamily="2" charset="-122"/>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9pPr>
          </a:lstStyle>
          <a:p>
            <a:pPr eaLnBrk="1" hangingPunct="1">
              <a:spcBef>
                <a:spcPct val="0"/>
              </a:spcBef>
              <a:buFontTx/>
              <a:buNone/>
            </a:pPr>
            <a:endParaRPr lang="zh-CN" altLang="en-US" sz="1800"/>
          </a:p>
        </p:txBody>
      </p:sp>
      <p:sp>
        <p:nvSpPr>
          <p:cNvPr id="3075" name="Rectangle 6"/>
          <p:cNvSpPr>
            <a:spLocks noGrp="1" noChangeArrowheads="1"/>
          </p:cNvSpPr>
          <p:nvPr>
            <p:ph type="title"/>
          </p:nvPr>
        </p:nvSpPr>
        <p:spPr>
          <a:xfrm>
            <a:off x="609600" y="2971782"/>
            <a:ext cx="8229600" cy="1143000"/>
          </a:xfrm>
          <a:noFill/>
        </p:spPr>
        <p:txBody>
          <a:bodyPr/>
          <a:lstStyle/>
          <a:p>
            <a:pPr algn="ctr" eaLnBrk="1" hangingPunct="1"/>
            <a:br>
              <a:rPr lang="en-US" altLang="zh-CN" sz="2800" b="1" dirty="0" smtClean="0">
                <a:solidFill>
                  <a:schemeClr val="tx1"/>
                </a:solidFill>
              </a:rPr>
            </a:br>
            <a:r>
              <a:rPr lang="zh-CN" altLang="en-US" sz="3600" b="1" dirty="0" smtClean="0">
                <a:solidFill>
                  <a:schemeClr val="tx1"/>
                </a:solidFill>
              </a:rPr>
              <a:t>第</a:t>
            </a:r>
            <a:r>
              <a:rPr lang="en-US" altLang="zh-CN" sz="3600" b="1" dirty="0" smtClean="0">
                <a:solidFill>
                  <a:schemeClr val="tx1"/>
                </a:solidFill>
              </a:rPr>
              <a:t>8</a:t>
            </a:r>
            <a:r>
              <a:rPr lang="zh-CN" altLang="en-US" sz="3600" b="1" dirty="0" smtClean="0">
                <a:solidFill>
                  <a:schemeClr val="tx1"/>
                </a:solidFill>
              </a:rPr>
              <a:t>章 </a:t>
            </a:r>
            <a:r>
              <a:rPr lang="en-US" altLang="zh-CN" sz="3600" b="1" dirty="0" smtClean="0">
                <a:solidFill>
                  <a:schemeClr val="tx1"/>
                </a:solidFill>
              </a:rPr>
              <a:t>Hadoop</a:t>
            </a:r>
            <a:r>
              <a:rPr lang="zh-CN" altLang="en-US" sz="3600" b="1" dirty="0" smtClean="0">
                <a:solidFill>
                  <a:schemeClr val="tx1"/>
                </a:solidFill>
              </a:rPr>
              <a:t>架构再探讨</a:t>
            </a:r>
            <a:br>
              <a:rPr lang="en-US" altLang="zh-CN" sz="3600" b="1" dirty="0" smtClean="0">
                <a:solidFill>
                  <a:schemeClr val="tx1"/>
                </a:solidFill>
              </a:rPr>
            </a:br>
            <a:r>
              <a:rPr lang="en-US" altLang="zh-CN" sz="2000" b="1" dirty="0" smtClean="0">
                <a:solidFill>
                  <a:schemeClr val="tx1"/>
                </a:solidFill>
              </a:rPr>
              <a:t> </a:t>
            </a:r>
            <a:endParaRPr lang="zh-CN" altLang="en-US" dirty="0" smtClean="0">
              <a:solidFill>
                <a:schemeClr val="tx1"/>
              </a:solidFill>
            </a:endParaRPr>
          </a:p>
        </p:txBody>
      </p:sp>
      <p:sp>
        <p:nvSpPr>
          <p:cNvPr id="3076" name="Oval 7"/>
          <p:cNvSpPr>
            <a:spLocks noChangeArrowheads="1"/>
          </p:cNvSpPr>
          <p:nvPr/>
        </p:nvSpPr>
        <p:spPr bwMode="auto">
          <a:xfrm>
            <a:off x="1447800" y="304800"/>
            <a:ext cx="990600" cy="16002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eaLnBrk="0" hangingPunct="0">
              <a:spcBef>
                <a:spcPct val="20000"/>
              </a:spcBef>
              <a:buChar char="•"/>
              <a:defRPr sz="3200">
                <a:solidFill>
                  <a:schemeClr val="tx1"/>
                </a:solidFill>
                <a:latin typeface="Arial" panose="02080604020202020204" pitchFamily="34" charset="0"/>
                <a:ea typeface="SimSun" pitchFamily="2" charset="-122"/>
              </a:defRPr>
            </a:lvl1pPr>
            <a:lvl2pPr marL="742950" indent="-285750" eaLnBrk="0" hangingPunct="0">
              <a:spcBef>
                <a:spcPct val="20000"/>
              </a:spcBef>
              <a:buChar char="–"/>
              <a:defRPr sz="2800">
                <a:solidFill>
                  <a:schemeClr val="tx1"/>
                </a:solidFill>
                <a:latin typeface="Arial" panose="02080604020202020204" pitchFamily="34" charset="0"/>
                <a:ea typeface="SimSun" pitchFamily="2" charset="-122"/>
              </a:defRPr>
            </a:lvl2pPr>
            <a:lvl3pPr marL="1143000" indent="-228600" eaLnBrk="0" hangingPunct="0">
              <a:spcBef>
                <a:spcPct val="20000"/>
              </a:spcBef>
              <a:buChar char="•"/>
              <a:defRPr sz="2400">
                <a:solidFill>
                  <a:schemeClr val="tx1"/>
                </a:solidFill>
                <a:latin typeface="Arial" panose="02080604020202020204" pitchFamily="34" charset="0"/>
                <a:ea typeface="SimSun" pitchFamily="2" charset="-122"/>
              </a:defRPr>
            </a:lvl3pPr>
            <a:lvl4pPr marL="1600200" indent="-228600" eaLnBrk="0" hangingPunct="0">
              <a:spcBef>
                <a:spcPct val="20000"/>
              </a:spcBef>
              <a:buChar char="–"/>
              <a:defRPr sz="2000">
                <a:solidFill>
                  <a:schemeClr val="tx1"/>
                </a:solidFill>
                <a:latin typeface="Arial" panose="02080604020202020204" pitchFamily="34" charset="0"/>
                <a:ea typeface="SimSun" pitchFamily="2" charset="-122"/>
              </a:defRPr>
            </a:lvl4pPr>
            <a:lvl5pPr marL="2057400" indent="-228600" eaLnBrk="0" hangingPunct="0">
              <a:spcBef>
                <a:spcPct val="20000"/>
              </a:spcBef>
              <a:buChar char="»"/>
              <a:defRPr sz="2000">
                <a:solidFill>
                  <a:schemeClr val="tx1"/>
                </a:solidFill>
                <a:latin typeface="Arial" panose="02080604020202020204" pitchFamily="34" charset="0"/>
                <a:ea typeface="SimSun" pitchFamily="2" charset="-122"/>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9pPr>
          </a:lstStyle>
          <a:p>
            <a:pPr eaLnBrk="1" hangingPunct="1">
              <a:spcBef>
                <a:spcPct val="0"/>
              </a:spcBef>
              <a:buFontTx/>
              <a:buNone/>
            </a:pPr>
            <a:endParaRPr lang="zh-CN" altLang="en-US" sz="1800"/>
          </a:p>
        </p:txBody>
      </p:sp>
      <p:sp>
        <p:nvSpPr>
          <p:cNvPr id="3079" name="Text Box 12"/>
          <p:cNvSpPr txBox="1">
            <a:spLocks noChangeArrowheads="1"/>
          </p:cNvSpPr>
          <p:nvPr/>
        </p:nvSpPr>
        <p:spPr bwMode="auto">
          <a:xfrm>
            <a:off x="1447800" y="914466"/>
            <a:ext cx="6934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80604020202020204" pitchFamily="34" charset="0"/>
                <a:ea typeface="SimSun" pitchFamily="2" charset="-122"/>
              </a:defRPr>
            </a:lvl1pPr>
            <a:lvl2pPr marL="742950" indent="-285750" eaLnBrk="0" hangingPunct="0">
              <a:spcBef>
                <a:spcPct val="20000"/>
              </a:spcBef>
              <a:buChar char="–"/>
              <a:defRPr sz="2800">
                <a:solidFill>
                  <a:schemeClr val="tx1"/>
                </a:solidFill>
                <a:latin typeface="Arial" panose="02080604020202020204" pitchFamily="34" charset="0"/>
                <a:ea typeface="SimSun" pitchFamily="2" charset="-122"/>
              </a:defRPr>
            </a:lvl2pPr>
            <a:lvl3pPr marL="1143000" indent="-228600" eaLnBrk="0" hangingPunct="0">
              <a:spcBef>
                <a:spcPct val="20000"/>
              </a:spcBef>
              <a:buChar char="•"/>
              <a:defRPr sz="2400">
                <a:solidFill>
                  <a:schemeClr val="tx1"/>
                </a:solidFill>
                <a:latin typeface="Arial" panose="02080604020202020204" pitchFamily="34" charset="0"/>
                <a:ea typeface="SimSun" pitchFamily="2" charset="-122"/>
              </a:defRPr>
            </a:lvl3pPr>
            <a:lvl4pPr marL="1600200" indent="-228600" eaLnBrk="0" hangingPunct="0">
              <a:spcBef>
                <a:spcPct val="20000"/>
              </a:spcBef>
              <a:buChar char="–"/>
              <a:defRPr sz="2000">
                <a:solidFill>
                  <a:schemeClr val="tx1"/>
                </a:solidFill>
                <a:latin typeface="Arial" panose="02080604020202020204" pitchFamily="34" charset="0"/>
                <a:ea typeface="SimSun" pitchFamily="2" charset="-122"/>
              </a:defRPr>
            </a:lvl4pPr>
            <a:lvl5pPr marL="2057400" indent="-228600" eaLnBrk="0" hangingPunct="0">
              <a:spcBef>
                <a:spcPct val="20000"/>
              </a:spcBef>
              <a:buChar char="»"/>
              <a:defRPr sz="2000">
                <a:solidFill>
                  <a:schemeClr val="tx1"/>
                </a:solidFill>
                <a:latin typeface="Arial" panose="02080604020202020204" pitchFamily="34" charset="0"/>
                <a:ea typeface="SimSun" pitchFamily="2" charset="-122"/>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9pPr>
          </a:lstStyle>
          <a:p>
            <a:pPr algn="ctr" eaLnBrk="1" hangingPunct="1">
              <a:spcBef>
                <a:spcPct val="50000"/>
              </a:spcBef>
              <a:buFontTx/>
              <a:buNone/>
            </a:pPr>
            <a:r>
              <a:rPr lang="zh-CN" altLang="en-US" sz="4800" b="1" dirty="0" smtClean="0">
                <a:solidFill>
                  <a:schemeClr val="bg1"/>
                </a:solidFill>
                <a:latin typeface="Times New Roman" pitchFamily="18" charset="0"/>
              </a:rPr>
              <a:t>大</a:t>
            </a:r>
            <a:r>
              <a:rPr lang="zh-CN" altLang="en-US" sz="4800" b="1" dirty="0">
                <a:solidFill>
                  <a:schemeClr val="bg1"/>
                </a:solidFill>
                <a:latin typeface="Times New Roman" pitchFamily="18" charset="0"/>
              </a:rPr>
              <a:t>数据技术原理与</a:t>
            </a:r>
            <a:r>
              <a:rPr lang="zh-CN" altLang="en-US" sz="4800" b="1" dirty="0" smtClean="0">
                <a:solidFill>
                  <a:schemeClr val="bg1"/>
                </a:solidFill>
                <a:latin typeface="Times New Roman" pitchFamily="18" charset="0"/>
              </a:rPr>
              <a:t>应用</a:t>
            </a:r>
            <a:endParaRPr lang="en-US" altLang="zh-CN" sz="4800" dirty="0">
              <a:solidFill>
                <a:schemeClr val="bg1"/>
              </a:solidFill>
              <a:latin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en-US" altLang="zh-CN" b="1" dirty="0" smtClean="0"/>
              <a:t>8.</a:t>
            </a:r>
            <a:r>
              <a:rPr lang="zh-CN" altLang="zh-CN" b="1" dirty="0" smtClean="0"/>
              <a:t>2.</a:t>
            </a:r>
            <a:r>
              <a:rPr lang="zh-CN" altLang="zh-CN" b="1" dirty="0" smtClean="0"/>
              <a:t>2</a:t>
            </a:r>
            <a:r>
              <a:rPr lang="en-US" altLang="zh-CN" b="1" dirty="0" smtClean="0"/>
              <a:t> </a:t>
            </a:r>
            <a:r>
              <a:rPr lang="zh-CN" altLang="zh-CN" b="1" dirty="0" smtClean="0"/>
              <a:t>HDFS </a:t>
            </a:r>
            <a:r>
              <a:rPr lang="zh-CN" altLang="zh-CN" b="1" dirty="0" smtClean="0"/>
              <a:t>Federation</a:t>
            </a:r>
            <a:endParaRPr lang="zh-CN" altLang="en-US" dirty="0" smtClean="0"/>
          </a:p>
        </p:txBody>
      </p:sp>
      <p:sp>
        <p:nvSpPr>
          <p:cNvPr id="14340" name="矩形 5"/>
          <p:cNvSpPr>
            <a:spLocks noChangeArrowheads="1"/>
          </p:cNvSpPr>
          <p:nvPr/>
        </p:nvSpPr>
        <p:spPr bwMode="auto">
          <a:xfrm>
            <a:off x="6248356" y="6087631"/>
            <a:ext cx="27368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80604020202020204" pitchFamily="34" charset="0"/>
                <a:ea typeface="SimSun" pitchFamily="2" charset="-122"/>
              </a:defRPr>
            </a:lvl1pPr>
            <a:lvl2pPr marL="742950" indent="-285750" eaLnBrk="0" hangingPunct="0">
              <a:spcBef>
                <a:spcPct val="20000"/>
              </a:spcBef>
              <a:buChar char="–"/>
              <a:defRPr sz="2800">
                <a:solidFill>
                  <a:schemeClr val="tx1"/>
                </a:solidFill>
                <a:latin typeface="Arial" panose="02080604020202020204" pitchFamily="34" charset="0"/>
                <a:ea typeface="SimSun" pitchFamily="2" charset="-122"/>
              </a:defRPr>
            </a:lvl2pPr>
            <a:lvl3pPr marL="1143000" indent="-228600" eaLnBrk="0" hangingPunct="0">
              <a:spcBef>
                <a:spcPct val="20000"/>
              </a:spcBef>
              <a:buChar char="•"/>
              <a:defRPr sz="2400">
                <a:solidFill>
                  <a:schemeClr val="tx1"/>
                </a:solidFill>
                <a:latin typeface="Arial" panose="02080604020202020204" pitchFamily="34" charset="0"/>
                <a:ea typeface="SimSun" pitchFamily="2" charset="-122"/>
              </a:defRPr>
            </a:lvl3pPr>
            <a:lvl4pPr marL="1600200" indent="-228600" eaLnBrk="0" hangingPunct="0">
              <a:spcBef>
                <a:spcPct val="20000"/>
              </a:spcBef>
              <a:buChar char="–"/>
              <a:defRPr sz="2000">
                <a:solidFill>
                  <a:schemeClr val="tx1"/>
                </a:solidFill>
                <a:latin typeface="Arial" panose="02080604020202020204" pitchFamily="34" charset="0"/>
                <a:ea typeface="SimSun" pitchFamily="2" charset="-122"/>
              </a:defRPr>
            </a:lvl4pPr>
            <a:lvl5pPr marL="2057400" indent="-228600" eaLnBrk="0" hangingPunct="0">
              <a:spcBef>
                <a:spcPct val="20000"/>
              </a:spcBef>
              <a:buChar char="»"/>
              <a:defRPr sz="2000">
                <a:solidFill>
                  <a:schemeClr val="tx1"/>
                </a:solidFill>
                <a:latin typeface="Arial" panose="02080604020202020204" pitchFamily="34" charset="0"/>
                <a:ea typeface="SimSun" pitchFamily="2" charset="-122"/>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9pPr>
          </a:lstStyle>
          <a:p>
            <a:pPr eaLnBrk="1" hangingPunct="1">
              <a:spcBef>
                <a:spcPct val="0"/>
              </a:spcBef>
              <a:buFontTx/>
              <a:buNone/>
            </a:pPr>
            <a:r>
              <a:rPr lang="zh-CN" altLang="zh-CN" sz="1800" dirty="0"/>
              <a:t>图</a:t>
            </a:r>
            <a:r>
              <a:rPr lang="en-US" altLang="zh-CN" sz="1800" dirty="0"/>
              <a:t> HDFS Federation</a:t>
            </a:r>
            <a:r>
              <a:rPr lang="zh-CN" altLang="zh-CN" sz="1800" dirty="0"/>
              <a:t>架构</a:t>
            </a:r>
            <a:endParaRPr lang="zh-CN" altLang="en-US" sz="1800" dirty="0"/>
          </a:p>
        </p:txBody>
      </p:sp>
      <p:sp>
        <p:nvSpPr>
          <p:cNvPr id="14341" name="矩形 6"/>
          <p:cNvSpPr>
            <a:spLocks noChangeArrowheads="1"/>
          </p:cNvSpPr>
          <p:nvPr/>
        </p:nvSpPr>
        <p:spPr bwMode="auto">
          <a:xfrm>
            <a:off x="76318" y="1683747"/>
            <a:ext cx="8956684" cy="147732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spcBef>
                <a:spcPct val="20000"/>
              </a:spcBef>
              <a:buChar char="•"/>
              <a:defRPr sz="3200">
                <a:solidFill>
                  <a:schemeClr val="tx1"/>
                </a:solidFill>
                <a:latin typeface="Arial" panose="02080604020202020204" pitchFamily="34" charset="0"/>
                <a:ea typeface="SimSun" pitchFamily="2" charset="-122"/>
              </a:defRPr>
            </a:lvl1pPr>
            <a:lvl2pPr marL="742950" indent="-285750" eaLnBrk="0" hangingPunct="0">
              <a:spcBef>
                <a:spcPct val="20000"/>
              </a:spcBef>
              <a:buChar char="–"/>
              <a:defRPr sz="2800">
                <a:solidFill>
                  <a:schemeClr val="tx1"/>
                </a:solidFill>
                <a:latin typeface="Arial" panose="02080604020202020204" pitchFamily="34" charset="0"/>
                <a:ea typeface="SimSun" pitchFamily="2" charset="-122"/>
              </a:defRPr>
            </a:lvl2pPr>
            <a:lvl3pPr marL="1143000" indent="-228600" eaLnBrk="0" hangingPunct="0">
              <a:spcBef>
                <a:spcPct val="20000"/>
              </a:spcBef>
              <a:buChar char="•"/>
              <a:defRPr sz="2400">
                <a:solidFill>
                  <a:schemeClr val="tx1"/>
                </a:solidFill>
                <a:latin typeface="Arial" panose="02080604020202020204" pitchFamily="34" charset="0"/>
                <a:ea typeface="SimSun" pitchFamily="2" charset="-122"/>
              </a:defRPr>
            </a:lvl3pPr>
            <a:lvl4pPr marL="1600200" indent="-228600" eaLnBrk="0" hangingPunct="0">
              <a:spcBef>
                <a:spcPct val="20000"/>
              </a:spcBef>
              <a:buChar char="–"/>
              <a:defRPr sz="2000">
                <a:solidFill>
                  <a:schemeClr val="tx1"/>
                </a:solidFill>
                <a:latin typeface="Arial" panose="02080604020202020204" pitchFamily="34" charset="0"/>
                <a:ea typeface="SimSun" pitchFamily="2" charset="-122"/>
              </a:defRPr>
            </a:lvl4pPr>
            <a:lvl5pPr marL="2057400" indent="-228600" eaLnBrk="0" hangingPunct="0">
              <a:spcBef>
                <a:spcPct val="20000"/>
              </a:spcBef>
              <a:buChar char="»"/>
              <a:defRPr sz="2000">
                <a:solidFill>
                  <a:schemeClr val="tx1"/>
                </a:solidFill>
                <a:latin typeface="Arial" panose="02080604020202020204" pitchFamily="34" charset="0"/>
                <a:ea typeface="SimSun" pitchFamily="2" charset="-122"/>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9pPr>
          </a:lstStyle>
          <a:p>
            <a:pPr eaLnBrk="1" hangingPunct="1">
              <a:spcBef>
                <a:spcPct val="0"/>
              </a:spcBef>
              <a:buNone/>
            </a:pPr>
            <a:r>
              <a:rPr lang="zh-CN" altLang="en-US" sz="1800" dirty="0" smtClean="0"/>
              <a:t>（</a:t>
            </a:r>
            <a:r>
              <a:rPr lang="en-US" altLang="zh-CN" sz="1800" dirty="0" smtClean="0"/>
              <a:t>1</a:t>
            </a:r>
            <a:r>
              <a:rPr lang="zh-CN" altLang="en-US" sz="1800" dirty="0" smtClean="0"/>
              <a:t>）</a:t>
            </a:r>
            <a:r>
              <a:rPr lang="zh-CN" altLang="zh-CN" sz="1800" dirty="0" smtClean="0"/>
              <a:t>在</a:t>
            </a:r>
            <a:r>
              <a:rPr lang="en-US" altLang="zh-CN" sz="1800" dirty="0"/>
              <a:t>HDFS Federation</a:t>
            </a:r>
            <a:r>
              <a:rPr lang="zh-CN" altLang="zh-CN" sz="1800" dirty="0"/>
              <a:t>中，设计了多个相互独立的名称节点，使得</a:t>
            </a:r>
            <a:r>
              <a:rPr lang="en-US" altLang="zh-CN" sz="1800" dirty="0"/>
              <a:t>HDFS</a:t>
            </a:r>
            <a:r>
              <a:rPr lang="zh-CN" altLang="zh-CN" sz="1800" dirty="0"/>
              <a:t>的命名服务能够水平扩展，这些名称节点分别进行各自命名空间和块的管理，相互之间是</a:t>
            </a:r>
            <a:r>
              <a:rPr lang="zh-CN" altLang="zh-CN" sz="1800" dirty="0" smtClean="0"/>
              <a:t>联盟关系</a:t>
            </a:r>
            <a:r>
              <a:rPr lang="zh-CN" altLang="zh-CN" sz="1800" dirty="0"/>
              <a:t>，不需要彼此协调</a:t>
            </a:r>
            <a:r>
              <a:rPr lang="zh-CN" altLang="en-US" sz="1800" dirty="0" smtClean="0"/>
              <a:t>。</a:t>
            </a:r>
            <a:endParaRPr lang="en-US" altLang="zh-CN" sz="1800" dirty="0" smtClean="0"/>
          </a:p>
          <a:p>
            <a:pPr eaLnBrk="1" hangingPunct="1">
              <a:spcBef>
                <a:spcPct val="0"/>
              </a:spcBef>
              <a:buNone/>
            </a:pPr>
            <a:r>
              <a:rPr lang="zh-CN" altLang="en-US" sz="1800" dirty="0" smtClean="0"/>
              <a:t>（</a:t>
            </a:r>
            <a:r>
              <a:rPr lang="en-US" altLang="zh-CN" sz="1800" dirty="0" smtClean="0"/>
              <a:t>2</a:t>
            </a:r>
            <a:r>
              <a:rPr lang="zh-CN" altLang="en-US" sz="1800" dirty="0" smtClean="0"/>
              <a:t>）</a:t>
            </a:r>
            <a:r>
              <a:rPr lang="en-US" altLang="zh-CN" sz="1800" dirty="0" smtClean="0"/>
              <a:t>HDFS </a:t>
            </a:r>
            <a:r>
              <a:rPr lang="en-US" altLang="zh-CN" sz="1800" dirty="0"/>
              <a:t>Federation</a:t>
            </a:r>
            <a:r>
              <a:rPr lang="zh-CN" altLang="zh-CN" sz="1800" dirty="0"/>
              <a:t>中，所有名称节点会共享底层的数据节点存储资源</a:t>
            </a:r>
            <a:r>
              <a:rPr lang="zh-CN" altLang="en-US" sz="1800" dirty="0"/>
              <a:t>，数据节点向所有名称节点</a:t>
            </a:r>
            <a:r>
              <a:rPr lang="zh-CN" altLang="en-US" sz="1800" dirty="0" smtClean="0"/>
              <a:t>汇报</a:t>
            </a:r>
            <a:r>
              <a:rPr lang="zh-CN" altLang="en-US" sz="1800" dirty="0"/>
              <a:t>。</a:t>
            </a:r>
            <a:endParaRPr lang="zh-CN" altLang="en-US" sz="1800" dirty="0"/>
          </a:p>
        </p:txBody>
      </p:sp>
      <p:pic>
        <p:nvPicPr>
          <p:cNvPr id="14344" name="Picture 1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38298" y="3505198"/>
            <a:ext cx="5181600" cy="314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5" name="Rectangle 11"/>
          <p:cNvSpPr>
            <a:spLocks noChangeArrowheads="1"/>
          </p:cNvSpPr>
          <p:nvPr/>
        </p:nvSpPr>
        <p:spPr bwMode="auto">
          <a:xfrm>
            <a:off x="148213" y="1219258"/>
            <a:ext cx="3048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Char char="•"/>
              <a:defRPr sz="3200">
                <a:solidFill>
                  <a:schemeClr val="tx1"/>
                </a:solidFill>
                <a:latin typeface="Arial" panose="02080604020202020204" pitchFamily="34" charset="0"/>
                <a:ea typeface="SimSun" pitchFamily="2" charset="-122"/>
              </a:defRPr>
            </a:lvl1pPr>
            <a:lvl2pPr marL="742950" indent="-285750" eaLnBrk="0" hangingPunct="0">
              <a:spcBef>
                <a:spcPct val="20000"/>
              </a:spcBef>
              <a:buChar char="–"/>
              <a:defRPr sz="2800">
                <a:solidFill>
                  <a:schemeClr val="tx1"/>
                </a:solidFill>
                <a:latin typeface="Arial" panose="02080604020202020204" pitchFamily="34" charset="0"/>
                <a:ea typeface="SimSun" pitchFamily="2" charset="-122"/>
              </a:defRPr>
            </a:lvl2pPr>
            <a:lvl3pPr marL="1143000" indent="-228600" eaLnBrk="0" hangingPunct="0">
              <a:spcBef>
                <a:spcPct val="20000"/>
              </a:spcBef>
              <a:buChar char="•"/>
              <a:defRPr sz="2400">
                <a:solidFill>
                  <a:schemeClr val="tx1"/>
                </a:solidFill>
                <a:latin typeface="Arial" panose="02080604020202020204" pitchFamily="34" charset="0"/>
                <a:ea typeface="SimSun" pitchFamily="2" charset="-122"/>
              </a:defRPr>
            </a:lvl3pPr>
            <a:lvl4pPr marL="1600200" indent="-228600" eaLnBrk="0" hangingPunct="0">
              <a:spcBef>
                <a:spcPct val="20000"/>
              </a:spcBef>
              <a:buChar char="–"/>
              <a:defRPr sz="2000">
                <a:solidFill>
                  <a:schemeClr val="tx1"/>
                </a:solidFill>
                <a:latin typeface="Arial" panose="02080604020202020204" pitchFamily="34" charset="0"/>
                <a:ea typeface="SimSun" pitchFamily="2" charset="-122"/>
              </a:defRPr>
            </a:lvl4pPr>
            <a:lvl5pPr marL="2057400" indent="-228600" eaLnBrk="0" hangingPunct="0">
              <a:spcBef>
                <a:spcPct val="20000"/>
              </a:spcBef>
              <a:buChar char="»"/>
              <a:defRPr sz="2000">
                <a:solidFill>
                  <a:schemeClr val="tx1"/>
                </a:solidFill>
                <a:latin typeface="Arial" panose="02080604020202020204" pitchFamily="34" charset="0"/>
                <a:ea typeface="SimSun" pitchFamily="2" charset="-122"/>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9pPr>
          </a:lstStyle>
          <a:p>
            <a:pPr>
              <a:spcBef>
                <a:spcPct val="0"/>
              </a:spcBef>
              <a:buFontTx/>
              <a:buNone/>
            </a:pPr>
            <a:r>
              <a:rPr lang="en-US" altLang="zh-CN" sz="1800" b="1" dirty="0" smtClean="0">
                <a:solidFill>
                  <a:srgbClr val="FF0000"/>
                </a:solidFill>
                <a:latin typeface="Times New Roman" pitchFamily="18" charset="0"/>
                <a:cs typeface="Times New Roman" pitchFamily="18" charset="0"/>
              </a:rPr>
              <a:t>HDFS </a:t>
            </a:r>
            <a:r>
              <a:rPr lang="en-US" altLang="zh-CN" sz="1800" b="1" dirty="0">
                <a:solidFill>
                  <a:srgbClr val="FF0000"/>
                </a:solidFill>
                <a:latin typeface="Times New Roman" pitchFamily="18" charset="0"/>
                <a:cs typeface="Times New Roman" pitchFamily="18" charset="0"/>
              </a:rPr>
              <a:t>Federation</a:t>
            </a:r>
            <a:r>
              <a:rPr lang="zh-CN" altLang="en-US" sz="1800" b="1" dirty="0">
                <a:solidFill>
                  <a:srgbClr val="FF0000"/>
                </a:solidFill>
                <a:latin typeface="Times New Roman" pitchFamily="18" charset="0"/>
                <a:cs typeface="Times New Roman" pitchFamily="18" charset="0"/>
              </a:rPr>
              <a:t>的设计</a:t>
            </a:r>
            <a:endParaRPr lang="zh-CN" altLang="en-US" sz="1800" dirty="0">
              <a:solidFill>
                <a:srgbClr val="FF000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en-US" altLang="zh-CN" b="1" dirty="0" smtClean="0"/>
              <a:t>8.</a:t>
            </a:r>
            <a:r>
              <a:rPr lang="zh-CN" altLang="zh-CN" b="1" dirty="0" smtClean="0"/>
              <a:t>2.</a:t>
            </a:r>
            <a:r>
              <a:rPr lang="zh-CN" altLang="zh-CN" b="1" dirty="0" smtClean="0"/>
              <a:t>2</a:t>
            </a:r>
            <a:r>
              <a:rPr lang="en-US" altLang="zh-CN" b="1" dirty="0" smtClean="0"/>
              <a:t> </a:t>
            </a:r>
            <a:r>
              <a:rPr lang="zh-CN" altLang="zh-CN" b="1" dirty="0" smtClean="0"/>
              <a:t>HDFS </a:t>
            </a:r>
            <a:r>
              <a:rPr lang="zh-CN" altLang="zh-CN" b="1" dirty="0" smtClean="0"/>
              <a:t>Federation</a:t>
            </a:r>
            <a:endParaRPr lang="zh-CN" altLang="en-US" dirty="0" smtClean="0"/>
          </a:p>
        </p:txBody>
      </p:sp>
      <p:pic>
        <p:nvPicPr>
          <p:cNvPr id="15363"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495800" y="1905000"/>
            <a:ext cx="3733800" cy="381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4" name="矩形 3"/>
          <p:cNvSpPr>
            <a:spLocks noChangeArrowheads="1"/>
          </p:cNvSpPr>
          <p:nvPr/>
        </p:nvSpPr>
        <p:spPr bwMode="auto">
          <a:xfrm>
            <a:off x="3810000" y="6400800"/>
            <a:ext cx="5105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80604020202020204" pitchFamily="34" charset="0"/>
                <a:ea typeface="SimSun" pitchFamily="2" charset="-122"/>
              </a:defRPr>
            </a:lvl1pPr>
            <a:lvl2pPr marL="742950" indent="-285750" eaLnBrk="0" hangingPunct="0">
              <a:spcBef>
                <a:spcPct val="20000"/>
              </a:spcBef>
              <a:buChar char="–"/>
              <a:defRPr sz="2800">
                <a:solidFill>
                  <a:schemeClr val="tx1"/>
                </a:solidFill>
                <a:latin typeface="Arial" panose="02080604020202020204" pitchFamily="34" charset="0"/>
                <a:ea typeface="SimSun" pitchFamily="2" charset="-122"/>
              </a:defRPr>
            </a:lvl2pPr>
            <a:lvl3pPr marL="1143000" indent="-228600" eaLnBrk="0" hangingPunct="0">
              <a:spcBef>
                <a:spcPct val="20000"/>
              </a:spcBef>
              <a:buChar char="•"/>
              <a:defRPr sz="2400">
                <a:solidFill>
                  <a:schemeClr val="tx1"/>
                </a:solidFill>
                <a:latin typeface="Arial" panose="02080604020202020204" pitchFamily="34" charset="0"/>
                <a:ea typeface="SimSun" pitchFamily="2" charset="-122"/>
              </a:defRPr>
            </a:lvl3pPr>
            <a:lvl4pPr marL="1600200" indent="-228600" eaLnBrk="0" hangingPunct="0">
              <a:spcBef>
                <a:spcPct val="20000"/>
              </a:spcBef>
              <a:buChar char="–"/>
              <a:defRPr sz="2000">
                <a:solidFill>
                  <a:schemeClr val="tx1"/>
                </a:solidFill>
                <a:latin typeface="Arial" panose="02080604020202020204" pitchFamily="34" charset="0"/>
                <a:ea typeface="SimSun" pitchFamily="2" charset="-122"/>
              </a:defRPr>
            </a:lvl4pPr>
            <a:lvl5pPr marL="2057400" indent="-228600" eaLnBrk="0" hangingPunct="0">
              <a:spcBef>
                <a:spcPct val="20000"/>
              </a:spcBef>
              <a:buChar char="»"/>
              <a:defRPr sz="2000">
                <a:solidFill>
                  <a:schemeClr val="tx1"/>
                </a:solidFill>
                <a:latin typeface="Arial" panose="02080604020202020204" pitchFamily="34" charset="0"/>
                <a:ea typeface="SimSun" pitchFamily="2" charset="-122"/>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9pPr>
          </a:lstStyle>
          <a:p>
            <a:pPr algn="ctr" eaLnBrk="1" hangingPunct="1">
              <a:spcBef>
                <a:spcPct val="0"/>
              </a:spcBef>
              <a:buFontTx/>
              <a:buNone/>
            </a:pPr>
            <a:r>
              <a:rPr lang="zh-CN" altLang="zh-CN" sz="1800"/>
              <a:t>图</a:t>
            </a:r>
            <a:r>
              <a:rPr lang="en-US" altLang="zh-CN" sz="1800" dirty="0"/>
              <a:t> </a:t>
            </a:r>
            <a:r>
              <a:rPr lang="zh-CN" altLang="zh-CN" sz="1800"/>
              <a:t>客户端挂载表方式访问多个命名空间</a:t>
            </a:r>
            <a:endParaRPr lang="zh-CN" altLang="en-US" sz="1800"/>
          </a:p>
        </p:txBody>
      </p:sp>
      <p:sp>
        <p:nvSpPr>
          <p:cNvPr id="15365" name="矩形 4"/>
          <p:cNvSpPr>
            <a:spLocks noChangeArrowheads="1"/>
          </p:cNvSpPr>
          <p:nvPr/>
        </p:nvSpPr>
        <p:spPr bwMode="auto">
          <a:xfrm>
            <a:off x="181093" y="1664769"/>
            <a:ext cx="4343400" cy="258532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spcBef>
                <a:spcPct val="20000"/>
              </a:spcBef>
              <a:buChar char="•"/>
              <a:defRPr sz="3200">
                <a:solidFill>
                  <a:schemeClr val="tx1"/>
                </a:solidFill>
                <a:latin typeface="Arial" panose="02080604020202020204" pitchFamily="34" charset="0"/>
                <a:ea typeface="SimSun" pitchFamily="2" charset="-122"/>
              </a:defRPr>
            </a:lvl1pPr>
            <a:lvl2pPr marL="742950" indent="-285750" eaLnBrk="0" hangingPunct="0">
              <a:spcBef>
                <a:spcPct val="20000"/>
              </a:spcBef>
              <a:buChar char="–"/>
              <a:defRPr sz="2800">
                <a:solidFill>
                  <a:schemeClr val="tx1"/>
                </a:solidFill>
                <a:latin typeface="Arial" panose="02080604020202020204" pitchFamily="34" charset="0"/>
                <a:ea typeface="SimSun" pitchFamily="2" charset="-122"/>
              </a:defRPr>
            </a:lvl2pPr>
            <a:lvl3pPr marL="1143000" indent="-228600" eaLnBrk="0" hangingPunct="0">
              <a:spcBef>
                <a:spcPct val="20000"/>
              </a:spcBef>
              <a:buChar char="•"/>
              <a:defRPr sz="2400">
                <a:solidFill>
                  <a:schemeClr val="tx1"/>
                </a:solidFill>
                <a:latin typeface="Arial" panose="02080604020202020204" pitchFamily="34" charset="0"/>
                <a:ea typeface="SimSun" pitchFamily="2" charset="-122"/>
              </a:defRPr>
            </a:lvl3pPr>
            <a:lvl4pPr marL="1600200" indent="-228600" eaLnBrk="0" hangingPunct="0">
              <a:spcBef>
                <a:spcPct val="20000"/>
              </a:spcBef>
              <a:buChar char="–"/>
              <a:defRPr sz="2000">
                <a:solidFill>
                  <a:schemeClr val="tx1"/>
                </a:solidFill>
                <a:latin typeface="Arial" panose="02080604020202020204" pitchFamily="34" charset="0"/>
                <a:ea typeface="SimSun" pitchFamily="2" charset="-122"/>
              </a:defRPr>
            </a:lvl4pPr>
            <a:lvl5pPr marL="2057400" indent="-228600" eaLnBrk="0" hangingPunct="0">
              <a:spcBef>
                <a:spcPct val="20000"/>
              </a:spcBef>
              <a:buChar char="»"/>
              <a:defRPr sz="2000">
                <a:solidFill>
                  <a:schemeClr val="tx1"/>
                </a:solidFill>
                <a:latin typeface="Arial" panose="02080604020202020204" pitchFamily="34" charset="0"/>
                <a:ea typeface="SimSun" pitchFamily="2" charset="-122"/>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9pPr>
          </a:lstStyle>
          <a:p>
            <a:pPr eaLnBrk="1" hangingPunct="1">
              <a:spcBef>
                <a:spcPct val="0"/>
              </a:spcBef>
              <a:buNone/>
            </a:pPr>
            <a:r>
              <a:rPr lang="zh-CN" altLang="en-US" sz="1800" dirty="0" smtClean="0"/>
              <a:t>（</a:t>
            </a:r>
            <a:r>
              <a:rPr lang="en-US" altLang="zh-CN" sz="1800" dirty="0" smtClean="0"/>
              <a:t>1</a:t>
            </a:r>
            <a:r>
              <a:rPr lang="zh-CN" altLang="en-US" sz="1800" dirty="0" smtClean="0"/>
              <a:t>）</a:t>
            </a:r>
            <a:r>
              <a:rPr lang="zh-CN" altLang="zh-CN" sz="1800" dirty="0" smtClean="0"/>
              <a:t>对于</a:t>
            </a:r>
            <a:r>
              <a:rPr lang="en-US" altLang="zh-CN" sz="1800" dirty="0"/>
              <a:t>Federation</a:t>
            </a:r>
            <a:r>
              <a:rPr lang="zh-CN" altLang="zh-CN" sz="1800" dirty="0"/>
              <a:t>中的多个命名空间，可以采用客户端挂载</a:t>
            </a:r>
            <a:r>
              <a:rPr lang="zh-CN" altLang="zh-CN" sz="1800" dirty="0" smtClean="0"/>
              <a:t>表方式</a:t>
            </a:r>
            <a:r>
              <a:rPr lang="zh-CN" altLang="zh-CN" sz="1800" dirty="0"/>
              <a:t>进行数据共享和访问</a:t>
            </a:r>
            <a:endParaRPr lang="en-US" altLang="zh-CN" sz="1800" dirty="0"/>
          </a:p>
          <a:p>
            <a:pPr eaLnBrk="1" hangingPunct="1">
              <a:spcBef>
                <a:spcPct val="0"/>
              </a:spcBef>
              <a:buNone/>
            </a:pPr>
            <a:r>
              <a:rPr lang="zh-CN" altLang="en-US" sz="1800" dirty="0" smtClean="0"/>
              <a:t>（</a:t>
            </a:r>
            <a:r>
              <a:rPr lang="en-US" altLang="zh-CN" sz="1800" dirty="0" smtClean="0"/>
              <a:t>2</a:t>
            </a:r>
            <a:r>
              <a:rPr lang="zh-CN" altLang="en-US" sz="1800" dirty="0" smtClean="0"/>
              <a:t>）</a:t>
            </a:r>
            <a:r>
              <a:rPr lang="zh-CN" altLang="zh-CN" sz="1800" dirty="0" smtClean="0"/>
              <a:t>客户</a:t>
            </a:r>
            <a:r>
              <a:rPr lang="zh-CN" altLang="zh-CN" sz="1800" dirty="0"/>
              <a:t>可以访问不同的挂载点来访问不同的子命名</a:t>
            </a:r>
            <a:r>
              <a:rPr lang="zh-CN" altLang="zh-CN" sz="1800" dirty="0" smtClean="0"/>
              <a:t>空间</a:t>
            </a:r>
            <a:endParaRPr lang="en-US" altLang="zh-CN" sz="1800" dirty="0" smtClean="0"/>
          </a:p>
          <a:p>
            <a:pPr eaLnBrk="1" hangingPunct="1">
              <a:spcBef>
                <a:spcPct val="0"/>
              </a:spcBef>
              <a:buNone/>
            </a:pPr>
            <a:r>
              <a:rPr lang="zh-CN" altLang="en-US" sz="1800" dirty="0" smtClean="0"/>
              <a:t>（</a:t>
            </a:r>
            <a:r>
              <a:rPr lang="en-US" altLang="zh-CN" sz="1800" dirty="0" smtClean="0"/>
              <a:t>3</a:t>
            </a:r>
            <a:r>
              <a:rPr lang="zh-CN" altLang="en-US" sz="1800" dirty="0" smtClean="0"/>
              <a:t>）</a:t>
            </a:r>
            <a:r>
              <a:rPr lang="zh-CN" altLang="zh-CN" sz="1800" dirty="0" smtClean="0"/>
              <a:t>把</a:t>
            </a:r>
            <a:r>
              <a:rPr lang="zh-CN" altLang="zh-CN" sz="1800" dirty="0"/>
              <a:t>各个命名空间挂载到全局“挂载表”中，实现数据全局共享</a:t>
            </a:r>
            <a:endParaRPr lang="en-US" altLang="zh-CN" sz="1800" dirty="0"/>
          </a:p>
          <a:p>
            <a:pPr eaLnBrk="1" hangingPunct="1">
              <a:spcBef>
                <a:spcPct val="0"/>
              </a:spcBef>
              <a:buNone/>
            </a:pPr>
            <a:r>
              <a:rPr lang="zh-CN" altLang="en-US" sz="1800" dirty="0" smtClean="0"/>
              <a:t>（</a:t>
            </a:r>
            <a:r>
              <a:rPr lang="en-US" altLang="zh-CN" sz="1800" dirty="0" smtClean="0"/>
              <a:t>4</a:t>
            </a:r>
            <a:r>
              <a:rPr lang="zh-CN" altLang="en-US" sz="1800" dirty="0" smtClean="0"/>
              <a:t>）</a:t>
            </a:r>
            <a:r>
              <a:rPr lang="zh-CN" altLang="zh-CN" sz="1800" dirty="0" smtClean="0"/>
              <a:t>同样</a:t>
            </a:r>
            <a:r>
              <a:rPr lang="zh-CN" altLang="zh-CN" sz="1800" dirty="0"/>
              <a:t>的命名空间挂载到个人的挂载表中，就成为应用程序可见的命名</a:t>
            </a:r>
            <a:r>
              <a:rPr lang="zh-CN" altLang="zh-CN" sz="1800" dirty="0" smtClean="0"/>
              <a:t>空间</a:t>
            </a:r>
            <a:endParaRPr lang="zh-CN" altLang="en-US" sz="1800" dirty="0"/>
          </a:p>
        </p:txBody>
      </p:sp>
      <p:sp>
        <p:nvSpPr>
          <p:cNvPr id="15367" name="矩形 6"/>
          <p:cNvSpPr>
            <a:spLocks noChangeArrowheads="1"/>
          </p:cNvSpPr>
          <p:nvPr/>
        </p:nvSpPr>
        <p:spPr bwMode="auto">
          <a:xfrm>
            <a:off x="228714" y="1143000"/>
            <a:ext cx="321915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80604020202020204" pitchFamily="34" charset="0"/>
                <a:ea typeface="SimSun" pitchFamily="2" charset="-122"/>
              </a:defRPr>
            </a:lvl1pPr>
            <a:lvl2pPr marL="742950" indent="-285750" eaLnBrk="0" hangingPunct="0">
              <a:spcBef>
                <a:spcPct val="20000"/>
              </a:spcBef>
              <a:buChar char="–"/>
              <a:defRPr sz="2800">
                <a:solidFill>
                  <a:schemeClr val="tx1"/>
                </a:solidFill>
                <a:latin typeface="Arial" panose="02080604020202020204" pitchFamily="34" charset="0"/>
                <a:ea typeface="SimSun" pitchFamily="2" charset="-122"/>
              </a:defRPr>
            </a:lvl2pPr>
            <a:lvl3pPr marL="1143000" indent="-228600" eaLnBrk="0" hangingPunct="0">
              <a:spcBef>
                <a:spcPct val="20000"/>
              </a:spcBef>
              <a:buChar char="•"/>
              <a:defRPr sz="2400">
                <a:solidFill>
                  <a:schemeClr val="tx1"/>
                </a:solidFill>
                <a:latin typeface="Arial" panose="02080604020202020204" pitchFamily="34" charset="0"/>
                <a:ea typeface="SimSun" pitchFamily="2" charset="-122"/>
              </a:defRPr>
            </a:lvl3pPr>
            <a:lvl4pPr marL="1600200" indent="-228600" eaLnBrk="0" hangingPunct="0">
              <a:spcBef>
                <a:spcPct val="20000"/>
              </a:spcBef>
              <a:buChar char="–"/>
              <a:defRPr sz="2000">
                <a:solidFill>
                  <a:schemeClr val="tx1"/>
                </a:solidFill>
                <a:latin typeface="Arial" panose="02080604020202020204" pitchFamily="34" charset="0"/>
                <a:ea typeface="SimSun" pitchFamily="2" charset="-122"/>
              </a:defRPr>
            </a:lvl4pPr>
            <a:lvl5pPr marL="2057400" indent="-228600" eaLnBrk="0" hangingPunct="0">
              <a:spcBef>
                <a:spcPct val="20000"/>
              </a:spcBef>
              <a:buChar char="»"/>
              <a:defRPr sz="2000">
                <a:solidFill>
                  <a:schemeClr val="tx1"/>
                </a:solidFill>
                <a:latin typeface="Arial" panose="02080604020202020204" pitchFamily="34" charset="0"/>
                <a:ea typeface="SimSun" pitchFamily="2" charset="-122"/>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9pPr>
          </a:lstStyle>
          <a:p>
            <a:pPr eaLnBrk="1" hangingPunct="1">
              <a:spcBef>
                <a:spcPct val="0"/>
              </a:spcBef>
              <a:buFontTx/>
              <a:buNone/>
            </a:pPr>
            <a:r>
              <a:rPr lang="en-US" altLang="zh-CN" sz="1800" b="1" dirty="0" smtClean="0">
                <a:solidFill>
                  <a:srgbClr val="FF0000"/>
                </a:solidFill>
              </a:rPr>
              <a:t>HDFS </a:t>
            </a:r>
            <a:r>
              <a:rPr lang="en-US" altLang="zh-CN" sz="1800" b="1" dirty="0">
                <a:solidFill>
                  <a:srgbClr val="FF0000"/>
                </a:solidFill>
              </a:rPr>
              <a:t>Federation</a:t>
            </a:r>
            <a:r>
              <a:rPr lang="zh-CN" altLang="zh-CN" sz="1800" b="1" dirty="0">
                <a:solidFill>
                  <a:srgbClr val="FF0000"/>
                </a:solidFill>
              </a:rPr>
              <a:t>的访问方式</a:t>
            </a:r>
            <a:endParaRPr lang="zh-CN" altLang="en-US" sz="1800" dirty="0">
              <a:solidFill>
                <a:srgbClr val="FF0000"/>
              </a:solidFill>
            </a:endParaRPr>
          </a:p>
        </p:txBody>
      </p:sp>
      <p:sp>
        <p:nvSpPr>
          <p:cNvPr id="15368" name="矩形 7"/>
          <p:cNvSpPr>
            <a:spLocks noChangeArrowheads="1"/>
          </p:cNvSpPr>
          <p:nvPr/>
        </p:nvSpPr>
        <p:spPr bwMode="auto">
          <a:xfrm>
            <a:off x="7315200" y="4648200"/>
            <a:ext cx="18288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80604020202020204" pitchFamily="34" charset="0"/>
                <a:ea typeface="SimSun" pitchFamily="2" charset="-122"/>
              </a:defRPr>
            </a:lvl1pPr>
            <a:lvl2pPr marL="742950" indent="-285750" eaLnBrk="0" hangingPunct="0">
              <a:spcBef>
                <a:spcPct val="20000"/>
              </a:spcBef>
              <a:buChar char="–"/>
              <a:defRPr sz="2800">
                <a:solidFill>
                  <a:schemeClr val="tx1"/>
                </a:solidFill>
                <a:latin typeface="Arial" panose="02080604020202020204" pitchFamily="34" charset="0"/>
                <a:ea typeface="SimSun" pitchFamily="2" charset="-122"/>
              </a:defRPr>
            </a:lvl2pPr>
            <a:lvl3pPr marL="1143000" indent="-228600" eaLnBrk="0" hangingPunct="0">
              <a:spcBef>
                <a:spcPct val="20000"/>
              </a:spcBef>
              <a:buChar char="•"/>
              <a:defRPr sz="2400">
                <a:solidFill>
                  <a:schemeClr val="tx1"/>
                </a:solidFill>
                <a:latin typeface="Arial" panose="02080604020202020204" pitchFamily="34" charset="0"/>
                <a:ea typeface="SimSun" pitchFamily="2" charset="-122"/>
              </a:defRPr>
            </a:lvl3pPr>
            <a:lvl4pPr marL="1600200" indent="-228600" eaLnBrk="0" hangingPunct="0">
              <a:spcBef>
                <a:spcPct val="20000"/>
              </a:spcBef>
              <a:buChar char="–"/>
              <a:defRPr sz="2000">
                <a:solidFill>
                  <a:schemeClr val="tx1"/>
                </a:solidFill>
                <a:latin typeface="Arial" panose="02080604020202020204" pitchFamily="34" charset="0"/>
                <a:ea typeface="SimSun" pitchFamily="2" charset="-122"/>
              </a:defRPr>
            </a:lvl4pPr>
            <a:lvl5pPr marL="2057400" indent="-228600" eaLnBrk="0" hangingPunct="0">
              <a:spcBef>
                <a:spcPct val="20000"/>
              </a:spcBef>
              <a:buChar char="»"/>
              <a:defRPr sz="2000">
                <a:solidFill>
                  <a:schemeClr val="tx1"/>
                </a:solidFill>
                <a:latin typeface="Arial" panose="02080604020202020204" pitchFamily="34" charset="0"/>
                <a:ea typeface="SimSun" pitchFamily="2" charset="-122"/>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9pPr>
          </a:lstStyle>
          <a:p>
            <a:pPr eaLnBrk="1" hangingPunct="1">
              <a:spcBef>
                <a:spcPct val="0"/>
              </a:spcBef>
              <a:buFontTx/>
              <a:buNone/>
            </a:pPr>
            <a:r>
              <a:rPr lang="zh-CN" altLang="zh-CN" sz="1800"/>
              <a:t>每个阴影三角形代表一个独立的命名空间</a:t>
            </a:r>
            <a:endParaRPr lang="zh-CN" altLang="en-US" sz="1800"/>
          </a:p>
        </p:txBody>
      </p:sp>
      <p:sp>
        <p:nvSpPr>
          <p:cNvPr id="15369" name="TextBox 8"/>
          <p:cNvSpPr txBox="1">
            <a:spLocks noChangeArrowheads="1"/>
          </p:cNvSpPr>
          <p:nvPr/>
        </p:nvSpPr>
        <p:spPr bwMode="auto">
          <a:xfrm>
            <a:off x="3124200" y="4800600"/>
            <a:ext cx="1752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80604020202020204" pitchFamily="34" charset="0"/>
                <a:ea typeface="SimSun" pitchFamily="2" charset="-122"/>
              </a:defRPr>
            </a:lvl1pPr>
            <a:lvl2pPr marL="742950" indent="-285750" eaLnBrk="0" hangingPunct="0">
              <a:spcBef>
                <a:spcPct val="20000"/>
              </a:spcBef>
              <a:buChar char="–"/>
              <a:defRPr sz="2800">
                <a:solidFill>
                  <a:schemeClr val="tx1"/>
                </a:solidFill>
                <a:latin typeface="Arial" panose="02080604020202020204" pitchFamily="34" charset="0"/>
                <a:ea typeface="SimSun" pitchFamily="2" charset="-122"/>
              </a:defRPr>
            </a:lvl2pPr>
            <a:lvl3pPr marL="1143000" indent="-228600" eaLnBrk="0" hangingPunct="0">
              <a:spcBef>
                <a:spcPct val="20000"/>
              </a:spcBef>
              <a:buChar char="•"/>
              <a:defRPr sz="2400">
                <a:solidFill>
                  <a:schemeClr val="tx1"/>
                </a:solidFill>
                <a:latin typeface="Arial" panose="02080604020202020204" pitchFamily="34" charset="0"/>
                <a:ea typeface="SimSun" pitchFamily="2" charset="-122"/>
              </a:defRPr>
            </a:lvl3pPr>
            <a:lvl4pPr marL="1600200" indent="-228600" eaLnBrk="0" hangingPunct="0">
              <a:spcBef>
                <a:spcPct val="20000"/>
              </a:spcBef>
              <a:buChar char="–"/>
              <a:defRPr sz="2000">
                <a:solidFill>
                  <a:schemeClr val="tx1"/>
                </a:solidFill>
                <a:latin typeface="Arial" panose="02080604020202020204" pitchFamily="34" charset="0"/>
                <a:ea typeface="SimSun" pitchFamily="2" charset="-122"/>
              </a:defRPr>
            </a:lvl4pPr>
            <a:lvl5pPr marL="2057400" indent="-228600" eaLnBrk="0" hangingPunct="0">
              <a:spcBef>
                <a:spcPct val="20000"/>
              </a:spcBef>
              <a:buChar char="»"/>
              <a:defRPr sz="2000">
                <a:solidFill>
                  <a:schemeClr val="tx1"/>
                </a:solidFill>
                <a:latin typeface="Arial" panose="02080604020202020204" pitchFamily="34" charset="0"/>
                <a:ea typeface="SimSun" pitchFamily="2" charset="-122"/>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9pPr>
          </a:lstStyle>
          <a:p>
            <a:pPr eaLnBrk="1" hangingPunct="1">
              <a:spcBef>
                <a:spcPct val="0"/>
              </a:spcBef>
              <a:buFontTx/>
              <a:buNone/>
            </a:pPr>
            <a:r>
              <a:rPr lang="zh-CN" altLang="en-US" sz="1800"/>
              <a:t>名称节点</a:t>
            </a:r>
            <a:r>
              <a:rPr lang="en-US" altLang="zh-CN" sz="1800" dirty="0"/>
              <a:t>1</a:t>
            </a:r>
            <a:r>
              <a:rPr lang="zh-CN" altLang="en-US" sz="1800"/>
              <a:t>维护的命名空间</a:t>
            </a:r>
            <a:endParaRPr lang="zh-CN" altLang="en-US" sz="1800"/>
          </a:p>
        </p:txBody>
      </p:sp>
      <p:sp>
        <p:nvSpPr>
          <p:cNvPr id="15370" name="TextBox 9"/>
          <p:cNvSpPr txBox="1">
            <a:spLocks noChangeArrowheads="1"/>
          </p:cNvSpPr>
          <p:nvPr/>
        </p:nvSpPr>
        <p:spPr bwMode="auto">
          <a:xfrm>
            <a:off x="4659313" y="5892800"/>
            <a:ext cx="3048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80604020202020204" pitchFamily="34" charset="0"/>
                <a:ea typeface="SimSun" pitchFamily="2" charset="-122"/>
              </a:defRPr>
            </a:lvl1pPr>
            <a:lvl2pPr marL="742950" indent="-285750" eaLnBrk="0" hangingPunct="0">
              <a:spcBef>
                <a:spcPct val="20000"/>
              </a:spcBef>
              <a:buChar char="–"/>
              <a:defRPr sz="2800">
                <a:solidFill>
                  <a:schemeClr val="tx1"/>
                </a:solidFill>
                <a:latin typeface="Arial" panose="02080604020202020204" pitchFamily="34" charset="0"/>
                <a:ea typeface="SimSun" pitchFamily="2" charset="-122"/>
              </a:defRPr>
            </a:lvl2pPr>
            <a:lvl3pPr marL="1143000" indent="-228600" eaLnBrk="0" hangingPunct="0">
              <a:spcBef>
                <a:spcPct val="20000"/>
              </a:spcBef>
              <a:buChar char="•"/>
              <a:defRPr sz="2400">
                <a:solidFill>
                  <a:schemeClr val="tx1"/>
                </a:solidFill>
                <a:latin typeface="Arial" panose="02080604020202020204" pitchFamily="34" charset="0"/>
                <a:ea typeface="SimSun" pitchFamily="2" charset="-122"/>
              </a:defRPr>
            </a:lvl3pPr>
            <a:lvl4pPr marL="1600200" indent="-228600" eaLnBrk="0" hangingPunct="0">
              <a:spcBef>
                <a:spcPct val="20000"/>
              </a:spcBef>
              <a:buChar char="–"/>
              <a:defRPr sz="2000">
                <a:solidFill>
                  <a:schemeClr val="tx1"/>
                </a:solidFill>
                <a:latin typeface="Arial" panose="02080604020202020204" pitchFamily="34" charset="0"/>
                <a:ea typeface="SimSun" pitchFamily="2" charset="-122"/>
              </a:defRPr>
            </a:lvl4pPr>
            <a:lvl5pPr marL="2057400" indent="-228600" eaLnBrk="0" hangingPunct="0">
              <a:spcBef>
                <a:spcPct val="20000"/>
              </a:spcBef>
              <a:buChar char="»"/>
              <a:defRPr sz="2000">
                <a:solidFill>
                  <a:schemeClr val="tx1"/>
                </a:solidFill>
                <a:latin typeface="Arial" panose="02080604020202020204" pitchFamily="34" charset="0"/>
                <a:ea typeface="SimSun" pitchFamily="2" charset="-122"/>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9pPr>
          </a:lstStyle>
          <a:p>
            <a:pPr eaLnBrk="1" hangingPunct="1">
              <a:spcBef>
                <a:spcPct val="0"/>
              </a:spcBef>
              <a:buFontTx/>
              <a:buNone/>
            </a:pPr>
            <a:r>
              <a:rPr lang="zh-CN" altLang="en-US" sz="1800"/>
              <a:t>名称节点</a:t>
            </a:r>
            <a:r>
              <a:rPr lang="en-US" altLang="zh-CN" sz="1800" dirty="0"/>
              <a:t>2</a:t>
            </a:r>
            <a:r>
              <a:rPr lang="zh-CN" altLang="en-US" sz="1800"/>
              <a:t>维护的命名空间</a:t>
            </a:r>
            <a:endParaRPr lang="zh-CN" altLang="en-US" sz="180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en-US" altLang="zh-CN" b="1" dirty="0" smtClean="0"/>
              <a:t>8.</a:t>
            </a:r>
            <a:r>
              <a:rPr lang="zh-CN" altLang="zh-CN" b="1" dirty="0" smtClean="0"/>
              <a:t>2.</a:t>
            </a:r>
            <a:r>
              <a:rPr lang="zh-CN" altLang="zh-CN" b="1" dirty="0" smtClean="0"/>
              <a:t>2</a:t>
            </a:r>
            <a:r>
              <a:rPr lang="en-US" altLang="zh-CN" b="1" dirty="0" smtClean="0"/>
              <a:t> </a:t>
            </a:r>
            <a:r>
              <a:rPr lang="zh-CN" altLang="zh-CN" b="1" dirty="0" smtClean="0"/>
              <a:t>HDFS </a:t>
            </a:r>
            <a:r>
              <a:rPr lang="zh-CN" altLang="zh-CN" b="1" dirty="0" smtClean="0"/>
              <a:t>Federation</a:t>
            </a:r>
            <a:endParaRPr lang="zh-CN" altLang="en-US" dirty="0" smtClean="0"/>
          </a:p>
        </p:txBody>
      </p:sp>
      <p:sp>
        <p:nvSpPr>
          <p:cNvPr id="16387" name="矩形 3"/>
          <p:cNvSpPr>
            <a:spLocks noChangeArrowheads="1"/>
          </p:cNvSpPr>
          <p:nvPr/>
        </p:nvSpPr>
        <p:spPr bwMode="auto">
          <a:xfrm>
            <a:off x="533506" y="1928813"/>
            <a:ext cx="8153186" cy="156966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spcBef>
                <a:spcPct val="20000"/>
              </a:spcBef>
              <a:buChar char="•"/>
              <a:defRPr sz="3200">
                <a:solidFill>
                  <a:schemeClr val="tx1"/>
                </a:solidFill>
                <a:latin typeface="Arial" panose="02080604020202020204" pitchFamily="34" charset="0"/>
                <a:ea typeface="SimSun" pitchFamily="2" charset="-122"/>
              </a:defRPr>
            </a:lvl1pPr>
            <a:lvl2pPr marL="742950" indent="-285750" eaLnBrk="0" hangingPunct="0">
              <a:spcBef>
                <a:spcPct val="20000"/>
              </a:spcBef>
              <a:buChar char="–"/>
              <a:defRPr sz="2800">
                <a:solidFill>
                  <a:schemeClr val="tx1"/>
                </a:solidFill>
                <a:latin typeface="Arial" panose="02080604020202020204" pitchFamily="34" charset="0"/>
                <a:ea typeface="SimSun" pitchFamily="2" charset="-122"/>
              </a:defRPr>
            </a:lvl2pPr>
            <a:lvl3pPr marL="1143000" indent="-228600" eaLnBrk="0" hangingPunct="0">
              <a:spcBef>
                <a:spcPct val="20000"/>
              </a:spcBef>
              <a:buChar char="•"/>
              <a:defRPr sz="2400">
                <a:solidFill>
                  <a:schemeClr val="tx1"/>
                </a:solidFill>
                <a:latin typeface="Arial" panose="02080604020202020204" pitchFamily="34" charset="0"/>
                <a:ea typeface="SimSun" pitchFamily="2" charset="-122"/>
              </a:defRPr>
            </a:lvl3pPr>
            <a:lvl4pPr marL="1600200" indent="-228600" eaLnBrk="0" hangingPunct="0">
              <a:spcBef>
                <a:spcPct val="20000"/>
              </a:spcBef>
              <a:buChar char="–"/>
              <a:defRPr sz="2000">
                <a:solidFill>
                  <a:schemeClr val="tx1"/>
                </a:solidFill>
                <a:latin typeface="Arial" panose="02080604020202020204" pitchFamily="34" charset="0"/>
                <a:ea typeface="SimSun" pitchFamily="2" charset="-122"/>
              </a:defRPr>
            </a:lvl4pPr>
            <a:lvl5pPr marL="2057400" indent="-228600" eaLnBrk="0" hangingPunct="0">
              <a:spcBef>
                <a:spcPct val="20000"/>
              </a:spcBef>
              <a:buChar char="»"/>
              <a:defRPr sz="2000">
                <a:solidFill>
                  <a:schemeClr val="tx1"/>
                </a:solidFill>
                <a:latin typeface="Arial" panose="02080604020202020204" pitchFamily="34" charset="0"/>
                <a:ea typeface="SimSun" pitchFamily="2" charset="-122"/>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9pPr>
          </a:lstStyle>
          <a:p>
            <a:pPr eaLnBrk="1" hangingPunct="1">
              <a:spcBef>
                <a:spcPct val="0"/>
              </a:spcBef>
              <a:buFontTx/>
              <a:buNone/>
            </a:pPr>
            <a:r>
              <a:rPr lang="zh-CN" altLang="en-US" sz="2400" b="1" dirty="0" smtClean="0"/>
              <a:t>需要注意：</a:t>
            </a:r>
            <a:r>
              <a:rPr lang="en-US" altLang="zh-CN" sz="2400" dirty="0" smtClean="0"/>
              <a:t>HDFS </a:t>
            </a:r>
            <a:r>
              <a:rPr lang="en-US" altLang="zh-CN" sz="2400" dirty="0"/>
              <a:t>Federation</a:t>
            </a:r>
            <a:r>
              <a:rPr lang="zh-CN" altLang="en-US" sz="2400" dirty="0"/>
              <a:t>并不能解决单点故障问题，也就是说，每个名称节点都存在在单点故障问题，需要为每个名称节点部署一个后备名称节点，以应对名称节点挂掉对业务产生的</a:t>
            </a:r>
            <a:r>
              <a:rPr lang="zh-CN" altLang="en-US" sz="2400" dirty="0" smtClean="0"/>
              <a:t>影响。</a:t>
            </a:r>
            <a:endParaRPr lang="zh-CN" altLang="en-US" sz="2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en-US" altLang="zh-CN" b="1" dirty="0" smtClean="0"/>
              <a:t>8.</a:t>
            </a:r>
            <a:r>
              <a:rPr lang="zh-CN" altLang="zh-CN" b="1" dirty="0" smtClean="0"/>
              <a:t>3</a:t>
            </a:r>
            <a:r>
              <a:rPr lang="en-US" altLang="zh-CN" b="1" dirty="0" smtClean="0"/>
              <a:t> </a:t>
            </a:r>
            <a:r>
              <a:rPr lang="zh-CN" altLang="zh-CN" b="1" dirty="0" smtClean="0"/>
              <a:t>新一代</a:t>
            </a:r>
            <a:r>
              <a:rPr lang="zh-CN" altLang="zh-CN" b="1" dirty="0" smtClean="0"/>
              <a:t>资源管理调度框架YARN</a:t>
            </a:r>
            <a:endParaRPr lang="zh-CN" altLang="en-US" dirty="0" smtClean="0"/>
          </a:p>
        </p:txBody>
      </p:sp>
      <p:sp>
        <p:nvSpPr>
          <p:cNvPr id="17411" name="Rectangle 1"/>
          <p:cNvSpPr>
            <a:spLocks noChangeArrowheads="1"/>
          </p:cNvSpPr>
          <p:nvPr/>
        </p:nvSpPr>
        <p:spPr bwMode="auto">
          <a:xfrm>
            <a:off x="762000" y="1752600"/>
            <a:ext cx="7543800" cy="254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65048" bIns="165048" anchor="ctr">
            <a:spAutoFit/>
          </a:bodyPr>
          <a:lstStyle>
            <a:lvl1pPr eaLnBrk="0" hangingPunct="0">
              <a:spcBef>
                <a:spcPct val="20000"/>
              </a:spcBef>
              <a:buChar char="•"/>
              <a:defRPr sz="3200">
                <a:solidFill>
                  <a:schemeClr val="tx1"/>
                </a:solidFill>
                <a:latin typeface="Arial" panose="02080604020202020204" pitchFamily="34" charset="0"/>
                <a:ea typeface="SimSun" pitchFamily="2" charset="-122"/>
              </a:defRPr>
            </a:lvl1pPr>
            <a:lvl2pPr marL="742950" indent="-285750" eaLnBrk="0" hangingPunct="0">
              <a:spcBef>
                <a:spcPct val="20000"/>
              </a:spcBef>
              <a:buChar char="–"/>
              <a:defRPr sz="2800">
                <a:solidFill>
                  <a:schemeClr val="tx1"/>
                </a:solidFill>
                <a:latin typeface="Arial" panose="02080604020202020204" pitchFamily="34" charset="0"/>
                <a:ea typeface="SimSun" pitchFamily="2" charset="-122"/>
              </a:defRPr>
            </a:lvl2pPr>
            <a:lvl3pPr marL="1143000" indent="-228600" eaLnBrk="0" hangingPunct="0">
              <a:spcBef>
                <a:spcPct val="20000"/>
              </a:spcBef>
              <a:buChar char="•"/>
              <a:defRPr sz="2400">
                <a:solidFill>
                  <a:schemeClr val="tx1"/>
                </a:solidFill>
                <a:latin typeface="Arial" panose="02080604020202020204" pitchFamily="34" charset="0"/>
                <a:ea typeface="SimSun" pitchFamily="2" charset="-122"/>
              </a:defRPr>
            </a:lvl3pPr>
            <a:lvl4pPr marL="1600200" indent="-228600" eaLnBrk="0" hangingPunct="0">
              <a:spcBef>
                <a:spcPct val="20000"/>
              </a:spcBef>
              <a:buChar char="–"/>
              <a:defRPr sz="2000">
                <a:solidFill>
                  <a:schemeClr val="tx1"/>
                </a:solidFill>
                <a:latin typeface="Arial" panose="02080604020202020204" pitchFamily="34" charset="0"/>
                <a:ea typeface="SimSun" pitchFamily="2" charset="-122"/>
              </a:defRPr>
            </a:lvl4pPr>
            <a:lvl5pPr marL="2057400" indent="-228600" eaLnBrk="0" hangingPunct="0">
              <a:spcBef>
                <a:spcPct val="20000"/>
              </a:spcBef>
              <a:buChar char="»"/>
              <a:defRPr sz="2000">
                <a:solidFill>
                  <a:schemeClr val="tx1"/>
                </a:solidFill>
                <a:latin typeface="Arial" panose="02080604020202020204" pitchFamily="34" charset="0"/>
                <a:ea typeface="SimSun" pitchFamily="2" charset="-122"/>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9pPr>
          </a:lstStyle>
          <a:p>
            <a:pPr>
              <a:spcBef>
                <a:spcPct val="0"/>
              </a:spcBef>
              <a:buFontTx/>
              <a:buNone/>
            </a:pPr>
            <a:r>
              <a:rPr lang="en-US" altLang="zh-CN" sz="2400" dirty="0"/>
              <a:t>8.</a:t>
            </a:r>
            <a:r>
              <a:rPr lang="zh-CN" altLang="zh-CN" sz="2400" dirty="0"/>
              <a:t>3.1 </a:t>
            </a:r>
            <a:r>
              <a:rPr lang="en-US" altLang="zh-CN" sz="2400" dirty="0" smtClean="0"/>
              <a:t> </a:t>
            </a:r>
            <a:r>
              <a:rPr lang="zh-CN" altLang="zh-CN" sz="2400" dirty="0" smtClean="0"/>
              <a:t>MapReduce</a:t>
            </a:r>
            <a:r>
              <a:rPr lang="zh-CN" altLang="zh-CN" sz="2400" dirty="0"/>
              <a:t>1.0的缺陷</a:t>
            </a:r>
            <a:endParaRPr lang="en-US" altLang="zh-CN" sz="2400" dirty="0"/>
          </a:p>
          <a:p>
            <a:pPr>
              <a:spcBef>
                <a:spcPct val="0"/>
              </a:spcBef>
              <a:buFontTx/>
              <a:buNone/>
            </a:pPr>
            <a:r>
              <a:rPr lang="en-US" altLang="zh-CN" sz="2400" dirty="0"/>
              <a:t>8.</a:t>
            </a:r>
            <a:r>
              <a:rPr lang="zh-CN" altLang="zh-CN" sz="2400" dirty="0"/>
              <a:t>3.2 </a:t>
            </a:r>
            <a:r>
              <a:rPr lang="en-US" altLang="zh-CN" sz="2400" dirty="0" smtClean="0"/>
              <a:t> </a:t>
            </a:r>
            <a:r>
              <a:rPr lang="zh-CN" altLang="zh-CN" sz="2400" dirty="0" smtClean="0"/>
              <a:t>YARN</a:t>
            </a:r>
            <a:r>
              <a:rPr lang="zh-CN" altLang="zh-CN" sz="2400" dirty="0"/>
              <a:t>设计思路</a:t>
            </a:r>
            <a:endParaRPr lang="zh-CN" altLang="zh-CN" sz="2400" dirty="0"/>
          </a:p>
          <a:p>
            <a:pPr>
              <a:spcBef>
                <a:spcPct val="0"/>
              </a:spcBef>
              <a:buFontTx/>
              <a:buNone/>
            </a:pPr>
            <a:r>
              <a:rPr lang="en-US" altLang="zh-CN" sz="2400" dirty="0"/>
              <a:t>8.</a:t>
            </a:r>
            <a:r>
              <a:rPr lang="zh-CN" altLang="zh-CN" sz="2400" dirty="0"/>
              <a:t>3.3 </a:t>
            </a:r>
            <a:r>
              <a:rPr lang="en-US" altLang="zh-CN" sz="2400" dirty="0" smtClean="0"/>
              <a:t> </a:t>
            </a:r>
            <a:r>
              <a:rPr lang="zh-CN" altLang="zh-CN" sz="2400" dirty="0" smtClean="0"/>
              <a:t>YARN</a:t>
            </a:r>
            <a:r>
              <a:rPr lang="zh-CN" altLang="zh-CN" sz="2400" dirty="0"/>
              <a:t>体系结构</a:t>
            </a:r>
            <a:endParaRPr lang="zh-CN" altLang="zh-CN" sz="2400" dirty="0"/>
          </a:p>
          <a:p>
            <a:pPr>
              <a:spcBef>
                <a:spcPct val="0"/>
              </a:spcBef>
              <a:buFontTx/>
              <a:buNone/>
            </a:pPr>
            <a:r>
              <a:rPr lang="en-US" altLang="zh-CN" sz="2400" dirty="0"/>
              <a:t>8.</a:t>
            </a:r>
            <a:r>
              <a:rPr lang="zh-CN" altLang="zh-CN" sz="2400" dirty="0"/>
              <a:t>3.4 </a:t>
            </a:r>
            <a:r>
              <a:rPr lang="en-US" altLang="zh-CN" sz="2400" dirty="0" smtClean="0"/>
              <a:t> </a:t>
            </a:r>
            <a:r>
              <a:rPr lang="zh-CN" altLang="zh-CN" sz="2400" dirty="0" smtClean="0"/>
              <a:t>YARN</a:t>
            </a:r>
            <a:r>
              <a:rPr lang="zh-CN" altLang="zh-CN" sz="2400" dirty="0"/>
              <a:t>工作流程</a:t>
            </a:r>
            <a:endParaRPr lang="zh-CN" altLang="zh-CN" sz="2400" dirty="0"/>
          </a:p>
          <a:p>
            <a:pPr>
              <a:spcBef>
                <a:spcPct val="0"/>
              </a:spcBef>
              <a:buFontTx/>
              <a:buNone/>
            </a:pPr>
            <a:r>
              <a:rPr lang="en-US" altLang="zh-CN" sz="2400" dirty="0"/>
              <a:t>8.</a:t>
            </a:r>
            <a:r>
              <a:rPr lang="zh-CN" altLang="zh-CN" sz="2400" dirty="0"/>
              <a:t>3.</a:t>
            </a:r>
            <a:r>
              <a:rPr lang="zh-CN" altLang="zh-CN" sz="2400" dirty="0" smtClean="0"/>
              <a:t>5</a:t>
            </a:r>
            <a:r>
              <a:rPr lang="en-US" altLang="zh-CN" sz="2400" dirty="0" smtClean="0"/>
              <a:t>  </a:t>
            </a:r>
            <a:r>
              <a:rPr lang="zh-CN" altLang="zh-CN" sz="2400" dirty="0" smtClean="0"/>
              <a:t>YARN</a:t>
            </a:r>
            <a:r>
              <a:rPr lang="zh-CN" altLang="zh-CN" sz="2400" dirty="0"/>
              <a:t>框架与MapReduce1.0框架的对比分析</a:t>
            </a:r>
            <a:endParaRPr lang="zh-CN" altLang="zh-CN" sz="2400" dirty="0"/>
          </a:p>
          <a:p>
            <a:pPr>
              <a:spcBef>
                <a:spcPct val="0"/>
              </a:spcBef>
              <a:buFontTx/>
              <a:buNone/>
            </a:pPr>
            <a:r>
              <a:rPr lang="en-US" altLang="zh-CN" sz="2400" dirty="0"/>
              <a:t>8.</a:t>
            </a:r>
            <a:r>
              <a:rPr lang="zh-CN" altLang="zh-CN" sz="2400" dirty="0"/>
              <a:t>3.6 </a:t>
            </a:r>
            <a:r>
              <a:rPr lang="en-US" altLang="zh-CN" sz="2400" dirty="0" smtClean="0"/>
              <a:t> </a:t>
            </a:r>
            <a:r>
              <a:rPr lang="zh-CN" altLang="zh-CN" sz="2400" dirty="0" smtClean="0"/>
              <a:t>YARN</a:t>
            </a:r>
            <a:r>
              <a:rPr lang="zh-CN" altLang="zh-CN" sz="2400" dirty="0"/>
              <a:t>的发展目标</a:t>
            </a:r>
            <a:endParaRPr lang="zh-CN" altLang="zh-CN"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en-US" altLang="zh-CN" dirty="0" smtClean="0"/>
              <a:t>8.</a:t>
            </a:r>
            <a:r>
              <a:rPr lang="zh-CN" altLang="zh-CN" smtClean="0"/>
              <a:t>3.1 MapReduce1.0的缺陷</a:t>
            </a:r>
            <a:endParaRPr lang="en-US" altLang="zh-CN" dirty="0" smtClean="0"/>
          </a:p>
        </p:txBody>
      </p:sp>
      <p:pic>
        <p:nvPicPr>
          <p:cNvPr id="18435"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09663" y="2789155"/>
            <a:ext cx="6510337" cy="376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7" name="矩形 4"/>
          <p:cNvSpPr>
            <a:spLocks noChangeArrowheads="1"/>
          </p:cNvSpPr>
          <p:nvPr/>
        </p:nvSpPr>
        <p:spPr bwMode="auto">
          <a:xfrm>
            <a:off x="76318" y="1314295"/>
            <a:ext cx="8915166"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spcBef>
                <a:spcPct val="20000"/>
              </a:spcBef>
              <a:buChar char="•"/>
              <a:defRPr sz="3200">
                <a:solidFill>
                  <a:schemeClr val="tx1"/>
                </a:solidFill>
                <a:latin typeface="Arial" panose="02080604020202020204" pitchFamily="34" charset="0"/>
                <a:ea typeface="SimSun" pitchFamily="2" charset="-122"/>
              </a:defRPr>
            </a:lvl1pPr>
            <a:lvl2pPr marL="742950" indent="-285750" eaLnBrk="0" hangingPunct="0">
              <a:spcBef>
                <a:spcPct val="20000"/>
              </a:spcBef>
              <a:buChar char="–"/>
              <a:defRPr sz="2800">
                <a:solidFill>
                  <a:schemeClr val="tx1"/>
                </a:solidFill>
                <a:latin typeface="Arial" panose="02080604020202020204" pitchFamily="34" charset="0"/>
                <a:ea typeface="SimSun" pitchFamily="2" charset="-122"/>
              </a:defRPr>
            </a:lvl2pPr>
            <a:lvl3pPr marL="1143000" indent="-228600" eaLnBrk="0" hangingPunct="0">
              <a:spcBef>
                <a:spcPct val="20000"/>
              </a:spcBef>
              <a:buChar char="•"/>
              <a:defRPr sz="2400">
                <a:solidFill>
                  <a:schemeClr val="tx1"/>
                </a:solidFill>
                <a:latin typeface="Arial" panose="02080604020202020204" pitchFamily="34" charset="0"/>
                <a:ea typeface="SimSun" pitchFamily="2" charset="-122"/>
              </a:defRPr>
            </a:lvl3pPr>
            <a:lvl4pPr marL="1600200" indent="-228600" eaLnBrk="0" hangingPunct="0">
              <a:spcBef>
                <a:spcPct val="20000"/>
              </a:spcBef>
              <a:buChar char="–"/>
              <a:defRPr sz="2000">
                <a:solidFill>
                  <a:schemeClr val="tx1"/>
                </a:solidFill>
                <a:latin typeface="Arial" panose="02080604020202020204" pitchFamily="34" charset="0"/>
                <a:ea typeface="SimSun" pitchFamily="2" charset="-122"/>
              </a:defRPr>
            </a:lvl4pPr>
            <a:lvl5pPr marL="2057400" indent="-228600" eaLnBrk="0" hangingPunct="0">
              <a:spcBef>
                <a:spcPct val="20000"/>
              </a:spcBef>
              <a:buChar char="»"/>
              <a:defRPr sz="2000">
                <a:solidFill>
                  <a:schemeClr val="tx1"/>
                </a:solidFill>
                <a:latin typeface="Arial" panose="02080604020202020204" pitchFamily="34" charset="0"/>
                <a:ea typeface="SimSun" pitchFamily="2" charset="-122"/>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9pPr>
          </a:lstStyle>
          <a:p>
            <a:pPr eaLnBrk="1" hangingPunct="1">
              <a:spcBef>
                <a:spcPct val="0"/>
              </a:spcBef>
              <a:buFontTx/>
              <a:buNone/>
            </a:pPr>
            <a:r>
              <a:rPr lang="zh-CN" altLang="zh-CN" sz="1800" dirty="0"/>
              <a:t>（</a:t>
            </a:r>
            <a:r>
              <a:rPr lang="en-US" altLang="zh-CN" sz="1800" dirty="0"/>
              <a:t>1</a:t>
            </a:r>
            <a:r>
              <a:rPr lang="zh-CN" altLang="zh-CN" sz="1800" dirty="0"/>
              <a:t>）存在单点故障</a:t>
            </a:r>
            <a:endParaRPr lang="en-US" altLang="zh-CN" sz="1800" dirty="0"/>
          </a:p>
          <a:p>
            <a:pPr eaLnBrk="1" hangingPunct="1">
              <a:spcBef>
                <a:spcPct val="0"/>
              </a:spcBef>
              <a:buFontTx/>
              <a:buNone/>
            </a:pPr>
            <a:r>
              <a:rPr lang="zh-CN" altLang="zh-CN" sz="1800" dirty="0"/>
              <a:t>（</a:t>
            </a:r>
            <a:r>
              <a:rPr lang="en-US" altLang="zh-CN" sz="1800" dirty="0"/>
              <a:t>2</a:t>
            </a:r>
            <a:r>
              <a:rPr lang="zh-CN" altLang="zh-CN" sz="1800" dirty="0"/>
              <a:t>）</a:t>
            </a:r>
            <a:r>
              <a:rPr lang="en-US" altLang="zh-CN" sz="1800" dirty="0"/>
              <a:t>JobTracker</a:t>
            </a:r>
            <a:r>
              <a:rPr lang="zh-CN" altLang="zh-CN" sz="1800" dirty="0"/>
              <a:t>“大包大揽”导致任务</a:t>
            </a:r>
            <a:r>
              <a:rPr lang="zh-CN" altLang="zh-CN" sz="1800" dirty="0" smtClean="0"/>
              <a:t>过重</a:t>
            </a:r>
            <a:endParaRPr lang="en-US" altLang="zh-CN" sz="1800" dirty="0" smtClean="0"/>
          </a:p>
          <a:p>
            <a:pPr eaLnBrk="1" hangingPunct="1">
              <a:spcBef>
                <a:spcPct val="0"/>
              </a:spcBef>
              <a:buFontTx/>
              <a:buNone/>
            </a:pPr>
            <a:r>
              <a:rPr lang="zh-CN" altLang="zh-CN" sz="1800" dirty="0" smtClean="0"/>
              <a:t>（</a:t>
            </a:r>
            <a:r>
              <a:rPr lang="en-US" altLang="zh-CN" sz="1800" dirty="0"/>
              <a:t>3</a:t>
            </a:r>
            <a:r>
              <a:rPr lang="zh-CN" altLang="zh-CN" sz="1800" dirty="0"/>
              <a:t>）容易出现内存溢出</a:t>
            </a:r>
            <a:r>
              <a:rPr lang="zh-CN" altLang="en-US" sz="1800" dirty="0"/>
              <a:t>（分配资源只考虑</a:t>
            </a:r>
            <a:r>
              <a:rPr lang="en-US" altLang="zh-CN" sz="1800" dirty="0"/>
              <a:t>MapReduce</a:t>
            </a:r>
            <a:r>
              <a:rPr lang="zh-CN" altLang="en-US" sz="1800" dirty="0"/>
              <a:t>任务数，不考虑</a:t>
            </a:r>
            <a:r>
              <a:rPr lang="en-US" altLang="zh-CN" sz="1800" dirty="0"/>
              <a:t>CPU</a:t>
            </a:r>
            <a:r>
              <a:rPr lang="zh-CN" altLang="en-US" sz="1800" dirty="0"/>
              <a:t>、内存）</a:t>
            </a:r>
            <a:endParaRPr lang="en-US" altLang="zh-CN" sz="1800" dirty="0"/>
          </a:p>
          <a:p>
            <a:pPr eaLnBrk="1" hangingPunct="1">
              <a:spcBef>
                <a:spcPct val="0"/>
              </a:spcBef>
              <a:buFontTx/>
              <a:buNone/>
            </a:pPr>
            <a:r>
              <a:rPr lang="zh-CN" altLang="zh-CN" sz="1800" dirty="0"/>
              <a:t>（</a:t>
            </a:r>
            <a:r>
              <a:rPr lang="en-US" altLang="zh-CN" sz="1800" dirty="0"/>
              <a:t>4</a:t>
            </a:r>
            <a:r>
              <a:rPr lang="zh-CN" altLang="zh-CN" sz="1800" dirty="0"/>
              <a:t>）资源划分不合理</a:t>
            </a:r>
            <a:r>
              <a:rPr lang="zh-CN" altLang="en-US" sz="1800" dirty="0"/>
              <a:t>（强制划分为</a:t>
            </a:r>
            <a:r>
              <a:rPr lang="en-US" altLang="zh-CN" sz="1800" dirty="0"/>
              <a:t>slot </a:t>
            </a:r>
            <a:r>
              <a:rPr lang="zh-CN" altLang="en-US" sz="1800" dirty="0"/>
              <a:t>，包括</a:t>
            </a:r>
            <a:r>
              <a:rPr lang="en-US" altLang="zh-CN" sz="1800" dirty="0"/>
              <a:t>Map slot</a:t>
            </a:r>
            <a:r>
              <a:rPr lang="zh-CN" altLang="en-US" sz="1800" dirty="0"/>
              <a:t>和</a:t>
            </a:r>
            <a:r>
              <a:rPr lang="en-US" altLang="zh-CN" sz="1800" dirty="0"/>
              <a:t>Reduce slot</a:t>
            </a:r>
            <a:r>
              <a:rPr lang="zh-CN" altLang="en-US" sz="1800" dirty="0"/>
              <a:t>）</a:t>
            </a:r>
            <a:endParaRPr lang="zh-CN" altLang="en-US" sz="18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en-US" altLang="zh-CN" dirty="0" smtClean="0"/>
              <a:t>8.</a:t>
            </a:r>
            <a:r>
              <a:rPr lang="zh-CN" altLang="zh-CN" smtClean="0"/>
              <a:t>3.2 YARN设计思路</a:t>
            </a:r>
            <a:endParaRPr lang="zh-CN" altLang="zh-CN" b="1" smtClean="0"/>
          </a:p>
        </p:txBody>
      </p:sp>
      <p:sp>
        <p:nvSpPr>
          <p:cNvPr id="1945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panose="02080604020202020204" pitchFamily="34" charset="0"/>
                <a:ea typeface="SimSun" pitchFamily="2" charset="-122"/>
              </a:defRPr>
            </a:lvl1pPr>
            <a:lvl2pPr marL="742950" indent="-285750" eaLnBrk="0" hangingPunct="0">
              <a:spcBef>
                <a:spcPct val="20000"/>
              </a:spcBef>
              <a:buChar char="–"/>
              <a:defRPr sz="2800">
                <a:solidFill>
                  <a:schemeClr val="tx1"/>
                </a:solidFill>
                <a:latin typeface="Arial" panose="02080604020202020204" pitchFamily="34" charset="0"/>
                <a:ea typeface="SimSun" pitchFamily="2" charset="-122"/>
              </a:defRPr>
            </a:lvl2pPr>
            <a:lvl3pPr marL="1143000" indent="-228600" eaLnBrk="0" hangingPunct="0">
              <a:spcBef>
                <a:spcPct val="20000"/>
              </a:spcBef>
              <a:buChar char="•"/>
              <a:defRPr sz="2400">
                <a:solidFill>
                  <a:schemeClr val="tx1"/>
                </a:solidFill>
                <a:latin typeface="Arial" panose="02080604020202020204" pitchFamily="34" charset="0"/>
                <a:ea typeface="SimSun" pitchFamily="2" charset="-122"/>
              </a:defRPr>
            </a:lvl3pPr>
            <a:lvl4pPr marL="1600200" indent="-228600" eaLnBrk="0" hangingPunct="0">
              <a:spcBef>
                <a:spcPct val="20000"/>
              </a:spcBef>
              <a:buChar char="–"/>
              <a:defRPr sz="2000">
                <a:solidFill>
                  <a:schemeClr val="tx1"/>
                </a:solidFill>
                <a:latin typeface="Arial" panose="02080604020202020204" pitchFamily="34" charset="0"/>
                <a:ea typeface="SimSun" pitchFamily="2" charset="-122"/>
              </a:defRPr>
            </a:lvl4pPr>
            <a:lvl5pPr marL="2057400" indent="-228600" eaLnBrk="0" hangingPunct="0">
              <a:spcBef>
                <a:spcPct val="20000"/>
              </a:spcBef>
              <a:buChar char="»"/>
              <a:defRPr sz="2000">
                <a:solidFill>
                  <a:schemeClr val="tx1"/>
                </a:solidFill>
                <a:latin typeface="Arial" panose="02080604020202020204" pitchFamily="34" charset="0"/>
                <a:ea typeface="SimSun" pitchFamily="2" charset="-122"/>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9pPr>
          </a:lstStyle>
          <a:p>
            <a:pPr eaLnBrk="1" hangingPunct="1">
              <a:spcBef>
                <a:spcPct val="0"/>
              </a:spcBef>
              <a:buFontTx/>
              <a:buNone/>
            </a:pPr>
            <a:endParaRPr lang="zh-CN" altLang="en-US" sz="1800"/>
          </a:p>
        </p:txBody>
      </p:sp>
      <p:pic>
        <p:nvPicPr>
          <p:cNvPr id="19460" name="图片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2400" y="1219200"/>
            <a:ext cx="612775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1" name="TextBox 4"/>
          <p:cNvSpPr txBox="1">
            <a:spLocks noChangeArrowheads="1"/>
          </p:cNvSpPr>
          <p:nvPr/>
        </p:nvSpPr>
        <p:spPr bwMode="auto">
          <a:xfrm>
            <a:off x="6324600" y="1322388"/>
            <a:ext cx="2743200" cy="5355312"/>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eaLnBrk="0" hangingPunct="0">
              <a:spcBef>
                <a:spcPct val="20000"/>
              </a:spcBef>
              <a:buChar char="•"/>
              <a:defRPr sz="3200">
                <a:solidFill>
                  <a:schemeClr val="tx1"/>
                </a:solidFill>
                <a:latin typeface="Arial" panose="02080604020202020204" pitchFamily="34" charset="0"/>
                <a:ea typeface="SimSun" pitchFamily="2" charset="-122"/>
              </a:defRPr>
            </a:lvl1pPr>
            <a:lvl2pPr marL="742950" indent="-285750" eaLnBrk="0" hangingPunct="0">
              <a:spcBef>
                <a:spcPct val="20000"/>
              </a:spcBef>
              <a:buChar char="–"/>
              <a:defRPr sz="2800">
                <a:solidFill>
                  <a:schemeClr val="tx1"/>
                </a:solidFill>
                <a:latin typeface="Arial" panose="02080604020202020204" pitchFamily="34" charset="0"/>
                <a:ea typeface="SimSun" pitchFamily="2" charset="-122"/>
              </a:defRPr>
            </a:lvl2pPr>
            <a:lvl3pPr marL="1143000" indent="-228600" eaLnBrk="0" hangingPunct="0">
              <a:spcBef>
                <a:spcPct val="20000"/>
              </a:spcBef>
              <a:buChar char="•"/>
              <a:defRPr sz="2400">
                <a:solidFill>
                  <a:schemeClr val="tx1"/>
                </a:solidFill>
                <a:latin typeface="Arial" panose="02080604020202020204" pitchFamily="34" charset="0"/>
                <a:ea typeface="SimSun" pitchFamily="2" charset="-122"/>
              </a:defRPr>
            </a:lvl3pPr>
            <a:lvl4pPr marL="1600200" indent="-228600" eaLnBrk="0" hangingPunct="0">
              <a:spcBef>
                <a:spcPct val="20000"/>
              </a:spcBef>
              <a:buChar char="–"/>
              <a:defRPr sz="2000">
                <a:solidFill>
                  <a:schemeClr val="tx1"/>
                </a:solidFill>
                <a:latin typeface="Arial" panose="02080604020202020204" pitchFamily="34" charset="0"/>
                <a:ea typeface="SimSun" pitchFamily="2" charset="-122"/>
              </a:defRPr>
            </a:lvl4pPr>
            <a:lvl5pPr marL="2057400" indent="-228600" eaLnBrk="0" hangingPunct="0">
              <a:spcBef>
                <a:spcPct val="20000"/>
              </a:spcBef>
              <a:buChar char="»"/>
              <a:defRPr sz="2000">
                <a:solidFill>
                  <a:schemeClr val="tx1"/>
                </a:solidFill>
                <a:latin typeface="Arial" panose="02080604020202020204" pitchFamily="34" charset="0"/>
                <a:ea typeface="SimSun" pitchFamily="2" charset="-122"/>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9pPr>
          </a:lstStyle>
          <a:p>
            <a:pPr eaLnBrk="1" hangingPunct="1">
              <a:spcBef>
                <a:spcPct val="0"/>
              </a:spcBef>
              <a:buNone/>
            </a:pPr>
            <a:r>
              <a:rPr lang="zh-CN" altLang="en-US" sz="1800" dirty="0" smtClean="0"/>
              <a:t>（</a:t>
            </a:r>
            <a:r>
              <a:rPr lang="en-US" altLang="zh-CN" sz="1800" dirty="0" smtClean="0"/>
              <a:t>1</a:t>
            </a:r>
            <a:r>
              <a:rPr lang="zh-CN" altLang="en-US" sz="1800" dirty="0" smtClean="0"/>
              <a:t>）</a:t>
            </a:r>
            <a:r>
              <a:rPr lang="en-US" altLang="zh-CN" sz="1800" dirty="0" smtClean="0"/>
              <a:t>MapReduce1.0</a:t>
            </a:r>
            <a:r>
              <a:rPr lang="zh-CN" altLang="zh-CN" sz="1800" dirty="0"/>
              <a:t>既是一个计算框架，也是一个资源管理调度</a:t>
            </a:r>
            <a:r>
              <a:rPr lang="zh-CN" altLang="zh-CN" sz="1800" dirty="0" smtClean="0"/>
              <a:t>框架</a:t>
            </a:r>
            <a:r>
              <a:rPr lang="zh-CN" altLang="en-US" sz="1800" dirty="0" smtClean="0"/>
              <a:t>。</a:t>
            </a:r>
            <a:endParaRPr lang="en-US" altLang="zh-CN" sz="1800" dirty="0"/>
          </a:p>
          <a:p>
            <a:pPr eaLnBrk="1" hangingPunct="1">
              <a:spcBef>
                <a:spcPct val="0"/>
              </a:spcBef>
              <a:buNone/>
            </a:pPr>
            <a:r>
              <a:rPr lang="zh-CN" altLang="en-US" sz="1800" dirty="0" smtClean="0"/>
              <a:t>（</a:t>
            </a:r>
            <a:r>
              <a:rPr lang="en-US" altLang="zh-CN" sz="1800" dirty="0" smtClean="0"/>
              <a:t>2</a:t>
            </a:r>
            <a:r>
              <a:rPr lang="zh-CN" altLang="en-US" sz="1800" dirty="0" smtClean="0"/>
              <a:t>）</a:t>
            </a:r>
            <a:r>
              <a:rPr lang="zh-CN" altLang="zh-CN" sz="1800" dirty="0" smtClean="0"/>
              <a:t>到</a:t>
            </a:r>
            <a:r>
              <a:rPr lang="zh-CN" altLang="zh-CN" sz="1800" dirty="0"/>
              <a:t>了</a:t>
            </a:r>
            <a:r>
              <a:rPr lang="en-US" altLang="zh-CN" sz="1800" dirty="0"/>
              <a:t>Hadoop2.0</a:t>
            </a:r>
            <a:r>
              <a:rPr lang="zh-CN" altLang="zh-CN" sz="1800" dirty="0"/>
              <a:t>以后，</a:t>
            </a:r>
            <a:r>
              <a:rPr lang="en-US" altLang="zh-CN" sz="1800" dirty="0"/>
              <a:t>MapReduce1.0</a:t>
            </a:r>
            <a:r>
              <a:rPr lang="zh-CN" altLang="zh-CN" sz="1800" dirty="0"/>
              <a:t>中的资源管理调度功能，被单独分离出来形成了</a:t>
            </a:r>
            <a:r>
              <a:rPr lang="en-US" altLang="zh-CN" sz="1800" dirty="0"/>
              <a:t>YARN</a:t>
            </a:r>
            <a:r>
              <a:rPr lang="zh-CN" altLang="zh-CN" sz="1800" dirty="0"/>
              <a:t>，它是一个纯粹的资源管理调度框架，而不是一个计算</a:t>
            </a:r>
            <a:r>
              <a:rPr lang="zh-CN" altLang="zh-CN" sz="1800" dirty="0" smtClean="0"/>
              <a:t>框架</a:t>
            </a:r>
            <a:r>
              <a:rPr lang="zh-CN" altLang="en-US" sz="1800" dirty="0" smtClean="0"/>
              <a:t>。</a:t>
            </a:r>
            <a:endParaRPr lang="en-US" altLang="zh-CN" sz="1800" dirty="0"/>
          </a:p>
          <a:p>
            <a:pPr eaLnBrk="1" hangingPunct="1">
              <a:spcBef>
                <a:spcPct val="0"/>
              </a:spcBef>
              <a:buNone/>
            </a:pPr>
            <a:r>
              <a:rPr lang="zh-CN" altLang="en-US" sz="1800" dirty="0" smtClean="0"/>
              <a:t>（</a:t>
            </a:r>
            <a:r>
              <a:rPr lang="en-US" altLang="zh-CN" sz="1800" dirty="0" smtClean="0"/>
              <a:t>3</a:t>
            </a:r>
            <a:r>
              <a:rPr lang="zh-CN" altLang="en-US" sz="1800" dirty="0" smtClean="0"/>
              <a:t>）</a:t>
            </a:r>
            <a:r>
              <a:rPr lang="zh-CN" altLang="zh-CN" sz="1800" dirty="0" smtClean="0"/>
              <a:t>被</a:t>
            </a:r>
            <a:r>
              <a:rPr lang="zh-CN" altLang="zh-CN" sz="1800" dirty="0"/>
              <a:t>剥离了资源管理调度功能的</a:t>
            </a:r>
            <a:r>
              <a:rPr lang="en-US" altLang="zh-CN" sz="1800" dirty="0"/>
              <a:t>MapReduce </a:t>
            </a:r>
            <a:r>
              <a:rPr lang="zh-CN" altLang="zh-CN" sz="1800" dirty="0"/>
              <a:t>框架就变成了</a:t>
            </a:r>
            <a:r>
              <a:rPr lang="en-US" altLang="zh-CN" sz="1800" dirty="0"/>
              <a:t>MapReduce2.0</a:t>
            </a:r>
            <a:r>
              <a:rPr lang="zh-CN" altLang="zh-CN" sz="1800" dirty="0"/>
              <a:t>，它是运行在</a:t>
            </a:r>
            <a:r>
              <a:rPr lang="en-US" altLang="zh-CN" sz="1800" dirty="0"/>
              <a:t>YARN</a:t>
            </a:r>
            <a:r>
              <a:rPr lang="zh-CN" altLang="zh-CN" sz="1800" dirty="0"/>
              <a:t>之上的一个纯粹的计算框架，不再自己负责资源调度管理服务，而是由</a:t>
            </a:r>
            <a:r>
              <a:rPr lang="en-US" altLang="zh-CN" sz="1800" dirty="0"/>
              <a:t>YARN</a:t>
            </a:r>
            <a:r>
              <a:rPr lang="zh-CN" altLang="zh-CN" sz="1800" dirty="0"/>
              <a:t>为其提供资源管理调度</a:t>
            </a:r>
            <a:r>
              <a:rPr lang="zh-CN" altLang="zh-CN" sz="1800" dirty="0" smtClean="0"/>
              <a:t>服务</a:t>
            </a:r>
            <a:r>
              <a:rPr lang="zh-CN" altLang="en-US" sz="1800" dirty="0"/>
              <a:t>。</a:t>
            </a:r>
            <a:endParaRPr lang="zh-CN" altLang="en-US" sz="18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en-US" altLang="zh-CN" dirty="0" smtClean="0"/>
              <a:t>8.</a:t>
            </a:r>
            <a:r>
              <a:rPr lang="zh-CN" altLang="zh-CN" b="1" smtClean="0"/>
              <a:t>3.3 YARN体系结构</a:t>
            </a:r>
            <a:endParaRPr lang="zh-CN" altLang="zh-CN" b="1" smtClean="0"/>
          </a:p>
        </p:txBody>
      </p:sp>
      <p:sp>
        <p:nvSpPr>
          <p:cNvPr id="20483"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panose="02080604020202020204" pitchFamily="34" charset="0"/>
                <a:ea typeface="SimSun" pitchFamily="2" charset="-122"/>
              </a:defRPr>
            </a:lvl1pPr>
            <a:lvl2pPr marL="742950" indent="-285750" eaLnBrk="0" hangingPunct="0">
              <a:spcBef>
                <a:spcPct val="20000"/>
              </a:spcBef>
              <a:buChar char="–"/>
              <a:defRPr sz="2800">
                <a:solidFill>
                  <a:schemeClr val="tx1"/>
                </a:solidFill>
                <a:latin typeface="Arial" panose="02080604020202020204" pitchFamily="34" charset="0"/>
                <a:ea typeface="SimSun" pitchFamily="2" charset="-122"/>
              </a:defRPr>
            </a:lvl2pPr>
            <a:lvl3pPr marL="1143000" indent="-228600" eaLnBrk="0" hangingPunct="0">
              <a:spcBef>
                <a:spcPct val="20000"/>
              </a:spcBef>
              <a:buChar char="•"/>
              <a:defRPr sz="2400">
                <a:solidFill>
                  <a:schemeClr val="tx1"/>
                </a:solidFill>
                <a:latin typeface="Arial" panose="02080604020202020204" pitchFamily="34" charset="0"/>
                <a:ea typeface="SimSun" pitchFamily="2" charset="-122"/>
              </a:defRPr>
            </a:lvl3pPr>
            <a:lvl4pPr marL="1600200" indent="-228600" eaLnBrk="0" hangingPunct="0">
              <a:spcBef>
                <a:spcPct val="20000"/>
              </a:spcBef>
              <a:buChar char="–"/>
              <a:defRPr sz="2000">
                <a:solidFill>
                  <a:schemeClr val="tx1"/>
                </a:solidFill>
                <a:latin typeface="Arial" panose="02080604020202020204" pitchFamily="34" charset="0"/>
                <a:ea typeface="SimSun" pitchFamily="2" charset="-122"/>
              </a:defRPr>
            </a:lvl4pPr>
            <a:lvl5pPr marL="2057400" indent="-228600" eaLnBrk="0" hangingPunct="0">
              <a:spcBef>
                <a:spcPct val="20000"/>
              </a:spcBef>
              <a:buChar char="»"/>
              <a:defRPr sz="2000">
                <a:solidFill>
                  <a:schemeClr val="tx1"/>
                </a:solidFill>
                <a:latin typeface="Arial" panose="02080604020202020204" pitchFamily="34" charset="0"/>
                <a:ea typeface="SimSun" pitchFamily="2" charset="-122"/>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9pPr>
          </a:lstStyle>
          <a:p>
            <a:pPr eaLnBrk="1" hangingPunct="1">
              <a:spcBef>
                <a:spcPct val="0"/>
              </a:spcBef>
              <a:buFontTx/>
              <a:buNone/>
            </a:pPr>
            <a:endParaRPr lang="zh-CN" altLang="en-US" sz="1800"/>
          </a:p>
        </p:txBody>
      </p:sp>
      <p:graphicFrame>
        <p:nvGraphicFramePr>
          <p:cNvPr id="20484" name="Object 1"/>
          <p:cNvGraphicFramePr>
            <a:graphicFrameLocks noChangeAspect="1"/>
          </p:cNvGraphicFramePr>
          <p:nvPr/>
        </p:nvGraphicFramePr>
        <p:xfrm>
          <a:off x="3048000" y="2708189"/>
          <a:ext cx="6019682" cy="3997325"/>
        </p:xfrm>
        <a:graphic>
          <a:graphicData uri="http://schemas.openxmlformats.org/presentationml/2006/ole">
            <mc:AlternateContent xmlns:mc="http://schemas.openxmlformats.org/markup-compatibility/2006">
              <mc:Choice xmlns:v="urn:schemas-microsoft-com:vml" Requires="v">
                <p:oleObj spid="_x0000_s20500" name="" r:id="rId1" imgW="9305925" imgH="6324600" progId="Visio.Drawing.15">
                  <p:embed/>
                </p:oleObj>
              </mc:Choice>
              <mc:Fallback>
                <p:oleObj name="" r:id="rId1" imgW="9305925" imgH="6324600" progId="Visio.Drawing.15">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2708189"/>
                        <a:ext cx="6019682" cy="3997325"/>
                      </a:xfrm>
                      <a:prstGeom prst="rect">
                        <a:avLst/>
                      </a:prstGeom>
                      <a:noFill/>
                      <a:ln>
                        <a:noFill/>
                      </a:ln>
                    </p:spPr>
                  </p:pic>
                </p:oleObj>
              </mc:Fallback>
            </mc:AlternateContent>
          </a:graphicData>
        </a:graphic>
      </p:graphicFrame>
      <p:sp>
        <p:nvSpPr>
          <p:cNvPr id="20485" name="TextBox 4"/>
          <p:cNvSpPr txBox="1">
            <a:spLocks noChangeArrowheads="1"/>
          </p:cNvSpPr>
          <p:nvPr/>
        </p:nvSpPr>
        <p:spPr bwMode="auto">
          <a:xfrm>
            <a:off x="228714" y="1183856"/>
            <a:ext cx="3300904" cy="1569660"/>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lvl1pPr eaLnBrk="0" hangingPunct="0">
              <a:spcBef>
                <a:spcPct val="20000"/>
              </a:spcBef>
              <a:buChar char="•"/>
              <a:defRPr sz="3200">
                <a:solidFill>
                  <a:schemeClr val="tx1"/>
                </a:solidFill>
                <a:latin typeface="Arial" panose="02080604020202020204" pitchFamily="34" charset="0"/>
                <a:ea typeface="SimSun" pitchFamily="2" charset="-122"/>
              </a:defRPr>
            </a:lvl1pPr>
            <a:lvl2pPr marL="742950" indent="-285750" eaLnBrk="0" hangingPunct="0">
              <a:spcBef>
                <a:spcPct val="20000"/>
              </a:spcBef>
              <a:buChar char="–"/>
              <a:defRPr sz="2800">
                <a:solidFill>
                  <a:schemeClr val="tx1"/>
                </a:solidFill>
                <a:latin typeface="Arial" panose="02080604020202020204" pitchFamily="34" charset="0"/>
                <a:ea typeface="SimSun" pitchFamily="2" charset="-122"/>
              </a:defRPr>
            </a:lvl2pPr>
            <a:lvl3pPr marL="1143000" indent="-228600" eaLnBrk="0" hangingPunct="0">
              <a:spcBef>
                <a:spcPct val="20000"/>
              </a:spcBef>
              <a:buChar char="•"/>
              <a:defRPr sz="2400">
                <a:solidFill>
                  <a:schemeClr val="tx1"/>
                </a:solidFill>
                <a:latin typeface="Arial" panose="02080604020202020204" pitchFamily="34" charset="0"/>
                <a:ea typeface="SimSun" pitchFamily="2" charset="-122"/>
              </a:defRPr>
            </a:lvl3pPr>
            <a:lvl4pPr marL="1600200" indent="-228600" eaLnBrk="0" hangingPunct="0">
              <a:spcBef>
                <a:spcPct val="20000"/>
              </a:spcBef>
              <a:buChar char="–"/>
              <a:defRPr sz="2000">
                <a:solidFill>
                  <a:schemeClr val="tx1"/>
                </a:solidFill>
                <a:latin typeface="Arial" panose="02080604020202020204" pitchFamily="34" charset="0"/>
                <a:ea typeface="SimSun" pitchFamily="2" charset="-122"/>
              </a:defRPr>
            </a:lvl4pPr>
            <a:lvl5pPr marL="2057400" indent="-228600" eaLnBrk="0" hangingPunct="0">
              <a:spcBef>
                <a:spcPct val="20000"/>
              </a:spcBef>
              <a:buChar char="»"/>
              <a:defRPr sz="2000">
                <a:solidFill>
                  <a:schemeClr val="tx1"/>
                </a:solidFill>
                <a:latin typeface="Arial" panose="02080604020202020204" pitchFamily="34" charset="0"/>
                <a:ea typeface="SimSun" pitchFamily="2" charset="-122"/>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9pPr>
          </a:lstStyle>
          <a:p>
            <a:pPr eaLnBrk="1" hangingPunct="1">
              <a:spcBef>
                <a:spcPct val="0"/>
              </a:spcBef>
              <a:buFontTx/>
              <a:buNone/>
            </a:pPr>
            <a:r>
              <a:rPr lang="en-US" altLang="zh-CN" sz="2400" b="1" dirty="0">
                <a:latin typeface="仿宋" panose="02010609060101010101" pitchFamily="49" charset="-122"/>
                <a:ea typeface="仿宋" panose="02010609060101010101" pitchFamily="49" charset="-122"/>
              </a:rPr>
              <a:t>ResourceManager</a:t>
            </a:r>
            <a:endParaRPr lang="en-US" altLang="zh-CN" sz="2400" b="1" dirty="0">
              <a:latin typeface="仿宋" panose="02010609060101010101" pitchFamily="49" charset="-122"/>
              <a:ea typeface="仿宋" panose="02010609060101010101" pitchFamily="49" charset="-122"/>
            </a:endParaRPr>
          </a:p>
          <a:p>
            <a:pPr eaLnBrk="1" hangingPunct="1">
              <a:spcBef>
                <a:spcPct val="0"/>
              </a:spcBef>
              <a:buFontTx/>
              <a:buChar char="•"/>
            </a:pPr>
            <a:r>
              <a:rPr lang="zh-CN" altLang="en-US" sz="1800" dirty="0">
                <a:latin typeface="仿宋" panose="02010609060101010101" pitchFamily="49" charset="-122"/>
                <a:ea typeface="仿宋" panose="02010609060101010101" pitchFamily="49" charset="-122"/>
              </a:rPr>
              <a:t>处理客户端请求</a:t>
            </a:r>
            <a:endParaRPr lang="en-US" altLang="zh-CN" sz="1800" dirty="0">
              <a:latin typeface="仿宋" panose="02010609060101010101" pitchFamily="49" charset="-122"/>
              <a:ea typeface="仿宋" panose="02010609060101010101" pitchFamily="49" charset="-122"/>
            </a:endParaRPr>
          </a:p>
          <a:p>
            <a:pPr eaLnBrk="1" hangingPunct="1">
              <a:spcBef>
                <a:spcPct val="0"/>
              </a:spcBef>
              <a:buFontTx/>
              <a:buChar char="•"/>
            </a:pPr>
            <a:r>
              <a:rPr lang="zh-CN" altLang="en-US" sz="1800" dirty="0">
                <a:latin typeface="仿宋" panose="02010609060101010101" pitchFamily="49" charset="-122"/>
                <a:ea typeface="仿宋" panose="02010609060101010101" pitchFamily="49" charset="-122"/>
              </a:rPr>
              <a:t>启动</a:t>
            </a:r>
            <a:r>
              <a:rPr lang="en-US" altLang="zh-CN" sz="1800" dirty="0">
                <a:latin typeface="仿宋" panose="02010609060101010101" pitchFamily="49" charset="-122"/>
                <a:ea typeface="仿宋" panose="02010609060101010101" pitchFamily="49" charset="-122"/>
              </a:rPr>
              <a:t>/</a:t>
            </a:r>
            <a:r>
              <a:rPr lang="zh-CN" altLang="en-US" sz="1800" dirty="0">
                <a:latin typeface="仿宋" panose="02010609060101010101" pitchFamily="49" charset="-122"/>
                <a:ea typeface="仿宋" panose="02010609060101010101" pitchFamily="49" charset="-122"/>
              </a:rPr>
              <a:t>监控</a:t>
            </a:r>
            <a:r>
              <a:rPr lang="en-US" altLang="zh-CN" sz="1800" dirty="0">
                <a:latin typeface="仿宋" panose="02010609060101010101" pitchFamily="49" charset="-122"/>
                <a:ea typeface="仿宋" panose="02010609060101010101" pitchFamily="49" charset="-122"/>
              </a:rPr>
              <a:t>ApplicationMaster</a:t>
            </a:r>
            <a:endParaRPr lang="en-US" altLang="zh-CN" sz="1800" dirty="0">
              <a:latin typeface="仿宋" panose="02010609060101010101" pitchFamily="49" charset="-122"/>
              <a:ea typeface="仿宋" panose="02010609060101010101" pitchFamily="49" charset="-122"/>
            </a:endParaRPr>
          </a:p>
          <a:p>
            <a:pPr eaLnBrk="1" hangingPunct="1">
              <a:spcBef>
                <a:spcPct val="0"/>
              </a:spcBef>
              <a:buFontTx/>
              <a:buChar char="•"/>
            </a:pPr>
            <a:r>
              <a:rPr lang="zh-CN" altLang="en-US" sz="1800" dirty="0">
                <a:latin typeface="仿宋" panose="02010609060101010101" pitchFamily="49" charset="-122"/>
                <a:ea typeface="仿宋" panose="02010609060101010101" pitchFamily="49" charset="-122"/>
              </a:rPr>
              <a:t>监控</a:t>
            </a:r>
            <a:r>
              <a:rPr lang="en-US" altLang="zh-CN" sz="1800" dirty="0">
                <a:latin typeface="仿宋" panose="02010609060101010101" pitchFamily="49" charset="-122"/>
                <a:ea typeface="仿宋" panose="02010609060101010101" pitchFamily="49" charset="-122"/>
              </a:rPr>
              <a:t>NodeManager</a:t>
            </a:r>
            <a:endParaRPr lang="en-US" altLang="zh-CN" sz="1800" dirty="0">
              <a:latin typeface="仿宋" panose="02010609060101010101" pitchFamily="49" charset="-122"/>
              <a:ea typeface="仿宋" panose="02010609060101010101" pitchFamily="49" charset="-122"/>
            </a:endParaRPr>
          </a:p>
          <a:p>
            <a:pPr eaLnBrk="1" hangingPunct="1">
              <a:spcBef>
                <a:spcPct val="0"/>
              </a:spcBef>
              <a:buFontTx/>
              <a:buChar char="•"/>
            </a:pPr>
            <a:r>
              <a:rPr lang="zh-CN" altLang="en-US" sz="1800" dirty="0">
                <a:latin typeface="仿宋" panose="02010609060101010101" pitchFamily="49" charset="-122"/>
                <a:ea typeface="仿宋" panose="02010609060101010101" pitchFamily="49" charset="-122"/>
              </a:rPr>
              <a:t>资源分配与调度</a:t>
            </a:r>
            <a:endParaRPr lang="zh-CN" altLang="en-US" sz="1800" dirty="0">
              <a:latin typeface="仿宋" panose="02010609060101010101" pitchFamily="49" charset="-122"/>
              <a:ea typeface="仿宋" panose="02010609060101010101" pitchFamily="49" charset="-122"/>
            </a:endParaRPr>
          </a:p>
        </p:txBody>
      </p:sp>
      <p:sp>
        <p:nvSpPr>
          <p:cNvPr id="20486" name="TextBox 5"/>
          <p:cNvSpPr txBox="1">
            <a:spLocks noChangeArrowheads="1"/>
          </p:cNvSpPr>
          <p:nvPr/>
        </p:nvSpPr>
        <p:spPr bwMode="auto">
          <a:xfrm>
            <a:off x="3657624" y="1183856"/>
            <a:ext cx="3877985" cy="129266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lvl1pPr eaLnBrk="0" hangingPunct="0">
              <a:spcBef>
                <a:spcPct val="20000"/>
              </a:spcBef>
              <a:buChar char="•"/>
              <a:defRPr sz="3200">
                <a:solidFill>
                  <a:schemeClr val="tx1"/>
                </a:solidFill>
                <a:latin typeface="Arial" panose="02080604020202020204" pitchFamily="34" charset="0"/>
                <a:ea typeface="SimSun" pitchFamily="2" charset="-122"/>
              </a:defRPr>
            </a:lvl1pPr>
            <a:lvl2pPr marL="742950" indent="-285750" eaLnBrk="0" hangingPunct="0">
              <a:spcBef>
                <a:spcPct val="20000"/>
              </a:spcBef>
              <a:buChar char="–"/>
              <a:defRPr sz="2800">
                <a:solidFill>
                  <a:schemeClr val="tx1"/>
                </a:solidFill>
                <a:latin typeface="Arial" panose="02080604020202020204" pitchFamily="34" charset="0"/>
                <a:ea typeface="SimSun" pitchFamily="2" charset="-122"/>
              </a:defRPr>
            </a:lvl2pPr>
            <a:lvl3pPr marL="1143000" indent="-228600" eaLnBrk="0" hangingPunct="0">
              <a:spcBef>
                <a:spcPct val="20000"/>
              </a:spcBef>
              <a:buChar char="•"/>
              <a:defRPr sz="2400">
                <a:solidFill>
                  <a:schemeClr val="tx1"/>
                </a:solidFill>
                <a:latin typeface="Arial" panose="02080604020202020204" pitchFamily="34" charset="0"/>
                <a:ea typeface="SimSun" pitchFamily="2" charset="-122"/>
              </a:defRPr>
            </a:lvl3pPr>
            <a:lvl4pPr marL="1600200" indent="-228600" eaLnBrk="0" hangingPunct="0">
              <a:spcBef>
                <a:spcPct val="20000"/>
              </a:spcBef>
              <a:buChar char="–"/>
              <a:defRPr sz="2000">
                <a:solidFill>
                  <a:schemeClr val="tx1"/>
                </a:solidFill>
                <a:latin typeface="Arial" panose="02080604020202020204" pitchFamily="34" charset="0"/>
                <a:ea typeface="SimSun" pitchFamily="2" charset="-122"/>
              </a:defRPr>
            </a:lvl4pPr>
            <a:lvl5pPr marL="2057400" indent="-228600" eaLnBrk="0" hangingPunct="0">
              <a:spcBef>
                <a:spcPct val="20000"/>
              </a:spcBef>
              <a:buChar char="»"/>
              <a:defRPr sz="2000">
                <a:solidFill>
                  <a:schemeClr val="tx1"/>
                </a:solidFill>
                <a:latin typeface="Arial" panose="02080604020202020204" pitchFamily="34" charset="0"/>
                <a:ea typeface="SimSun" pitchFamily="2" charset="-122"/>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9pPr>
          </a:lstStyle>
          <a:p>
            <a:pPr eaLnBrk="1" hangingPunct="1">
              <a:spcBef>
                <a:spcPct val="0"/>
              </a:spcBef>
              <a:buFontTx/>
              <a:buNone/>
            </a:pPr>
            <a:r>
              <a:rPr lang="en-US" altLang="zh-CN" sz="2400" b="1" dirty="0">
                <a:latin typeface="仿宋" panose="02010609060101010101" pitchFamily="49" charset="-122"/>
                <a:ea typeface="仿宋" panose="02010609060101010101" pitchFamily="49" charset="-122"/>
              </a:rPr>
              <a:t>NodeManager</a:t>
            </a:r>
            <a:endParaRPr lang="en-US" altLang="zh-CN" sz="2400" b="1" dirty="0">
              <a:latin typeface="仿宋" panose="02010609060101010101" pitchFamily="49" charset="-122"/>
              <a:ea typeface="仿宋" panose="02010609060101010101" pitchFamily="49" charset="-122"/>
            </a:endParaRPr>
          </a:p>
          <a:p>
            <a:pPr eaLnBrk="1" hangingPunct="1">
              <a:spcBef>
                <a:spcPct val="0"/>
              </a:spcBef>
              <a:buFontTx/>
              <a:buChar char="•"/>
            </a:pPr>
            <a:r>
              <a:rPr lang="zh-CN" altLang="en-US" sz="1800" dirty="0">
                <a:latin typeface="仿宋" panose="02010609060101010101" pitchFamily="49" charset="-122"/>
                <a:ea typeface="仿宋" panose="02010609060101010101" pitchFamily="49" charset="-122"/>
              </a:rPr>
              <a:t>单个节点上的资源管理</a:t>
            </a:r>
            <a:endParaRPr lang="en-US" altLang="zh-CN" sz="1800" dirty="0">
              <a:latin typeface="仿宋" panose="02010609060101010101" pitchFamily="49" charset="-122"/>
              <a:ea typeface="仿宋" panose="02010609060101010101" pitchFamily="49" charset="-122"/>
            </a:endParaRPr>
          </a:p>
          <a:p>
            <a:pPr eaLnBrk="1" hangingPunct="1">
              <a:spcBef>
                <a:spcPct val="0"/>
              </a:spcBef>
              <a:buFontTx/>
              <a:buChar char="•"/>
            </a:pPr>
            <a:r>
              <a:rPr lang="zh-CN" altLang="en-US" sz="1800" dirty="0">
                <a:latin typeface="仿宋" panose="02010609060101010101" pitchFamily="49" charset="-122"/>
                <a:ea typeface="仿宋" panose="02010609060101010101" pitchFamily="49" charset="-122"/>
              </a:rPr>
              <a:t>处理来自</a:t>
            </a:r>
            <a:r>
              <a:rPr lang="en-US" altLang="zh-CN" sz="1800" dirty="0">
                <a:latin typeface="仿宋" panose="02010609060101010101" pitchFamily="49" charset="-122"/>
                <a:ea typeface="仿宋" panose="02010609060101010101" pitchFamily="49" charset="-122"/>
              </a:rPr>
              <a:t>ResourceManger</a:t>
            </a:r>
            <a:r>
              <a:rPr lang="zh-CN" altLang="en-US" sz="1800" dirty="0">
                <a:latin typeface="仿宋" panose="02010609060101010101" pitchFamily="49" charset="-122"/>
                <a:ea typeface="仿宋" panose="02010609060101010101" pitchFamily="49" charset="-122"/>
              </a:rPr>
              <a:t>的命令</a:t>
            </a:r>
            <a:endParaRPr lang="en-US" altLang="zh-CN" sz="1800" dirty="0">
              <a:latin typeface="仿宋" panose="02010609060101010101" pitchFamily="49" charset="-122"/>
              <a:ea typeface="仿宋" panose="02010609060101010101" pitchFamily="49" charset="-122"/>
            </a:endParaRPr>
          </a:p>
          <a:p>
            <a:pPr eaLnBrk="1" hangingPunct="1">
              <a:spcBef>
                <a:spcPct val="0"/>
              </a:spcBef>
              <a:buFontTx/>
              <a:buChar char="•"/>
            </a:pPr>
            <a:r>
              <a:rPr lang="zh-CN" altLang="en-US" sz="1800" dirty="0">
                <a:latin typeface="仿宋" panose="02010609060101010101" pitchFamily="49" charset="-122"/>
                <a:ea typeface="仿宋" panose="02010609060101010101" pitchFamily="49" charset="-122"/>
              </a:rPr>
              <a:t>处理来自</a:t>
            </a:r>
            <a:r>
              <a:rPr lang="en-US" altLang="zh-CN" sz="1800" dirty="0">
                <a:latin typeface="仿宋" panose="02010609060101010101" pitchFamily="49" charset="-122"/>
                <a:ea typeface="仿宋" panose="02010609060101010101" pitchFamily="49" charset="-122"/>
              </a:rPr>
              <a:t>ApplicationMaster</a:t>
            </a:r>
            <a:r>
              <a:rPr lang="zh-CN" altLang="en-US" sz="1800" dirty="0">
                <a:latin typeface="仿宋" panose="02010609060101010101" pitchFamily="49" charset="-122"/>
                <a:ea typeface="仿宋" panose="02010609060101010101" pitchFamily="49" charset="-122"/>
              </a:rPr>
              <a:t>的命令</a:t>
            </a:r>
            <a:endParaRPr lang="en-US" altLang="zh-CN" sz="1800" dirty="0">
              <a:latin typeface="仿宋" panose="02010609060101010101" pitchFamily="49" charset="-122"/>
              <a:ea typeface="仿宋" panose="02010609060101010101" pitchFamily="49" charset="-122"/>
            </a:endParaRPr>
          </a:p>
        </p:txBody>
      </p:sp>
      <p:sp>
        <p:nvSpPr>
          <p:cNvPr id="20487" name="TextBox 6"/>
          <p:cNvSpPr txBox="1">
            <a:spLocks noChangeArrowheads="1"/>
          </p:cNvSpPr>
          <p:nvPr/>
        </p:nvSpPr>
        <p:spPr bwMode="auto">
          <a:xfrm>
            <a:off x="201958" y="2895614"/>
            <a:ext cx="3150874" cy="129222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spcBef>
                <a:spcPct val="20000"/>
              </a:spcBef>
              <a:buChar char="•"/>
              <a:defRPr sz="3200">
                <a:solidFill>
                  <a:schemeClr val="tx1"/>
                </a:solidFill>
                <a:latin typeface="Arial" panose="02080604020202020204" pitchFamily="34" charset="0"/>
                <a:ea typeface="SimSun" pitchFamily="2" charset="-122"/>
              </a:defRPr>
            </a:lvl1pPr>
            <a:lvl2pPr marL="742950" indent="-285750" eaLnBrk="0" hangingPunct="0">
              <a:spcBef>
                <a:spcPct val="20000"/>
              </a:spcBef>
              <a:buChar char="–"/>
              <a:defRPr sz="2800">
                <a:solidFill>
                  <a:schemeClr val="tx1"/>
                </a:solidFill>
                <a:latin typeface="Arial" panose="02080604020202020204" pitchFamily="34" charset="0"/>
                <a:ea typeface="SimSun" pitchFamily="2" charset="-122"/>
              </a:defRPr>
            </a:lvl2pPr>
            <a:lvl3pPr marL="1143000" indent="-228600" eaLnBrk="0" hangingPunct="0">
              <a:spcBef>
                <a:spcPct val="20000"/>
              </a:spcBef>
              <a:buChar char="•"/>
              <a:defRPr sz="2400">
                <a:solidFill>
                  <a:schemeClr val="tx1"/>
                </a:solidFill>
                <a:latin typeface="Arial" panose="02080604020202020204" pitchFamily="34" charset="0"/>
                <a:ea typeface="SimSun" pitchFamily="2" charset="-122"/>
              </a:defRPr>
            </a:lvl3pPr>
            <a:lvl4pPr marL="1600200" indent="-228600" eaLnBrk="0" hangingPunct="0">
              <a:spcBef>
                <a:spcPct val="20000"/>
              </a:spcBef>
              <a:buChar char="–"/>
              <a:defRPr sz="2000">
                <a:solidFill>
                  <a:schemeClr val="tx1"/>
                </a:solidFill>
                <a:latin typeface="Arial" panose="02080604020202020204" pitchFamily="34" charset="0"/>
                <a:ea typeface="SimSun" pitchFamily="2" charset="-122"/>
              </a:defRPr>
            </a:lvl4pPr>
            <a:lvl5pPr marL="2057400" indent="-228600" eaLnBrk="0" hangingPunct="0">
              <a:spcBef>
                <a:spcPct val="20000"/>
              </a:spcBef>
              <a:buChar char="»"/>
              <a:defRPr sz="2000">
                <a:solidFill>
                  <a:schemeClr val="tx1"/>
                </a:solidFill>
                <a:latin typeface="Arial" panose="02080604020202020204" pitchFamily="34" charset="0"/>
                <a:ea typeface="SimSun" pitchFamily="2" charset="-122"/>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9pPr>
          </a:lstStyle>
          <a:p>
            <a:pPr eaLnBrk="1" hangingPunct="1">
              <a:spcBef>
                <a:spcPct val="0"/>
              </a:spcBef>
              <a:buFontTx/>
              <a:buNone/>
            </a:pPr>
            <a:r>
              <a:rPr lang="en-US" altLang="zh-CN" sz="2400" b="1" dirty="0">
                <a:latin typeface="仿宋" panose="02010609060101010101" pitchFamily="49" charset="-122"/>
                <a:ea typeface="仿宋" panose="02010609060101010101" pitchFamily="49" charset="-122"/>
              </a:rPr>
              <a:t>ApplicationMaster</a:t>
            </a:r>
            <a:endParaRPr lang="en-US" altLang="zh-CN" sz="2400" b="1" dirty="0">
              <a:latin typeface="仿宋" panose="02010609060101010101" pitchFamily="49" charset="-122"/>
              <a:ea typeface="仿宋" panose="02010609060101010101" pitchFamily="49" charset="-122"/>
            </a:endParaRPr>
          </a:p>
          <a:p>
            <a:pPr eaLnBrk="1" hangingPunct="1">
              <a:spcBef>
                <a:spcPct val="0"/>
              </a:spcBef>
              <a:buFontTx/>
              <a:buChar char="•"/>
            </a:pPr>
            <a:r>
              <a:rPr lang="zh-CN" altLang="en-US" sz="1800" dirty="0">
                <a:latin typeface="仿宋" panose="02010609060101010101" pitchFamily="49" charset="-122"/>
                <a:ea typeface="仿宋" panose="02010609060101010101" pitchFamily="49" charset="-122"/>
              </a:rPr>
              <a:t>为应用程序申请资源，并分配给内部任务</a:t>
            </a:r>
            <a:endParaRPr lang="en-US" altLang="zh-CN" sz="1800" dirty="0">
              <a:latin typeface="仿宋" panose="02010609060101010101" pitchFamily="49" charset="-122"/>
              <a:ea typeface="仿宋" panose="02010609060101010101" pitchFamily="49" charset="-122"/>
            </a:endParaRPr>
          </a:p>
          <a:p>
            <a:pPr eaLnBrk="1" hangingPunct="1">
              <a:spcBef>
                <a:spcPct val="0"/>
              </a:spcBef>
              <a:buFontTx/>
              <a:buChar char="•"/>
            </a:pPr>
            <a:r>
              <a:rPr lang="zh-CN" altLang="en-US" sz="1800" dirty="0">
                <a:latin typeface="仿宋" panose="02010609060101010101" pitchFamily="49" charset="-122"/>
                <a:ea typeface="仿宋" panose="02010609060101010101" pitchFamily="49" charset="-122"/>
              </a:rPr>
              <a:t>任务调度、监控与容错</a:t>
            </a:r>
            <a:endParaRPr lang="en-US" altLang="zh-CN" sz="1800" dirty="0">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en-US" altLang="zh-CN" dirty="0" smtClean="0"/>
              <a:t>8.</a:t>
            </a:r>
            <a:r>
              <a:rPr lang="zh-CN" altLang="zh-CN" b="1" smtClean="0"/>
              <a:t>3.3 YARN体系结构</a:t>
            </a:r>
            <a:endParaRPr lang="zh-CN" altLang="en-US" smtClean="0"/>
          </a:p>
        </p:txBody>
      </p:sp>
      <p:sp>
        <p:nvSpPr>
          <p:cNvPr id="21507" name="矩形 2"/>
          <p:cNvSpPr>
            <a:spLocks noChangeArrowheads="1"/>
          </p:cNvSpPr>
          <p:nvPr/>
        </p:nvSpPr>
        <p:spPr bwMode="auto">
          <a:xfrm>
            <a:off x="152516" y="1844137"/>
            <a:ext cx="8838968" cy="470898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spcBef>
                <a:spcPct val="20000"/>
              </a:spcBef>
              <a:buChar char="•"/>
              <a:defRPr sz="3200">
                <a:solidFill>
                  <a:schemeClr val="tx1"/>
                </a:solidFill>
                <a:latin typeface="Arial" panose="02080604020202020204" pitchFamily="34" charset="0"/>
                <a:ea typeface="SimSun" pitchFamily="2" charset="-122"/>
              </a:defRPr>
            </a:lvl1pPr>
            <a:lvl2pPr marL="742950" indent="-285750" eaLnBrk="0" hangingPunct="0">
              <a:spcBef>
                <a:spcPct val="20000"/>
              </a:spcBef>
              <a:buChar char="–"/>
              <a:defRPr sz="2800">
                <a:solidFill>
                  <a:schemeClr val="tx1"/>
                </a:solidFill>
                <a:latin typeface="Arial" panose="02080604020202020204" pitchFamily="34" charset="0"/>
                <a:ea typeface="SimSun" pitchFamily="2" charset="-122"/>
              </a:defRPr>
            </a:lvl2pPr>
            <a:lvl3pPr marL="1143000" indent="-228600" eaLnBrk="0" hangingPunct="0">
              <a:spcBef>
                <a:spcPct val="20000"/>
              </a:spcBef>
              <a:buChar char="•"/>
              <a:defRPr sz="2400">
                <a:solidFill>
                  <a:schemeClr val="tx1"/>
                </a:solidFill>
                <a:latin typeface="Arial" panose="02080604020202020204" pitchFamily="34" charset="0"/>
                <a:ea typeface="SimSun" pitchFamily="2" charset="-122"/>
              </a:defRPr>
            </a:lvl3pPr>
            <a:lvl4pPr marL="1600200" indent="-228600" eaLnBrk="0" hangingPunct="0">
              <a:spcBef>
                <a:spcPct val="20000"/>
              </a:spcBef>
              <a:buChar char="–"/>
              <a:defRPr sz="2000">
                <a:solidFill>
                  <a:schemeClr val="tx1"/>
                </a:solidFill>
                <a:latin typeface="Arial" panose="02080604020202020204" pitchFamily="34" charset="0"/>
                <a:ea typeface="SimSun" pitchFamily="2" charset="-122"/>
              </a:defRPr>
            </a:lvl4pPr>
            <a:lvl5pPr marL="2057400" indent="-228600" eaLnBrk="0" hangingPunct="0">
              <a:spcBef>
                <a:spcPct val="20000"/>
              </a:spcBef>
              <a:buChar char="»"/>
              <a:defRPr sz="2000">
                <a:solidFill>
                  <a:schemeClr val="tx1"/>
                </a:solidFill>
                <a:latin typeface="Arial" panose="02080604020202020204" pitchFamily="34" charset="0"/>
                <a:ea typeface="SimSun" pitchFamily="2" charset="-122"/>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9pPr>
          </a:lstStyle>
          <a:p>
            <a:pPr eaLnBrk="1" hangingPunct="1">
              <a:lnSpc>
                <a:spcPct val="150000"/>
              </a:lnSpc>
              <a:spcBef>
                <a:spcPct val="0"/>
              </a:spcBef>
              <a:buNone/>
            </a:pPr>
            <a:r>
              <a:rPr lang="zh-CN" altLang="en-US" sz="2000" dirty="0" smtClean="0"/>
              <a:t>（</a:t>
            </a:r>
            <a:r>
              <a:rPr lang="en-US" altLang="zh-CN" sz="2000" dirty="0" smtClean="0"/>
              <a:t>1</a:t>
            </a:r>
            <a:r>
              <a:rPr lang="zh-CN" altLang="en-US" sz="2000" dirty="0" smtClean="0"/>
              <a:t>）</a:t>
            </a:r>
            <a:r>
              <a:rPr lang="en-US" altLang="zh-CN" sz="2000" dirty="0" smtClean="0"/>
              <a:t>ResourceManager</a:t>
            </a:r>
            <a:r>
              <a:rPr lang="zh-CN" altLang="zh-CN" sz="2000" dirty="0" smtClean="0"/>
              <a:t>是</a:t>
            </a:r>
            <a:r>
              <a:rPr lang="zh-CN" altLang="zh-CN" sz="2000" dirty="0"/>
              <a:t>一个全局的资源管理器，负责整个系统的资源管理和分配</a:t>
            </a:r>
            <a:r>
              <a:rPr lang="zh-CN" altLang="zh-CN" sz="2000" dirty="0" smtClean="0"/>
              <a:t>，主要包括两个组件，即调度器和应用程序管理器</a:t>
            </a:r>
            <a:r>
              <a:rPr lang="zh-CN" altLang="en-US" sz="2000" dirty="0" smtClean="0"/>
              <a:t>。</a:t>
            </a:r>
            <a:endParaRPr lang="en-US" altLang="zh-CN" sz="2000" dirty="0"/>
          </a:p>
          <a:p>
            <a:pPr eaLnBrk="1" hangingPunct="1">
              <a:lnSpc>
                <a:spcPct val="150000"/>
              </a:lnSpc>
              <a:spcBef>
                <a:spcPct val="0"/>
              </a:spcBef>
              <a:buNone/>
            </a:pPr>
            <a:r>
              <a:rPr lang="zh-CN" altLang="en-US" sz="2000" dirty="0" smtClean="0"/>
              <a:t>（</a:t>
            </a:r>
            <a:r>
              <a:rPr lang="en-US" altLang="zh-CN" sz="2000" dirty="0" smtClean="0"/>
              <a:t>2</a:t>
            </a:r>
            <a:r>
              <a:rPr lang="zh-CN" altLang="en-US" sz="2000" dirty="0" smtClean="0"/>
              <a:t>）</a:t>
            </a:r>
            <a:r>
              <a:rPr lang="zh-CN" altLang="zh-CN" sz="2000" dirty="0" smtClean="0"/>
              <a:t>调度</a:t>
            </a:r>
            <a:r>
              <a:rPr lang="zh-CN" altLang="zh-CN" sz="2000" dirty="0"/>
              <a:t>器接收来自</a:t>
            </a:r>
            <a:r>
              <a:rPr lang="en-US" altLang="zh-CN" sz="2000" dirty="0"/>
              <a:t>ApplicationMaster</a:t>
            </a:r>
            <a:r>
              <a:rPr lang="zh-CN" altLang="zh-CN" sz="2000" dirty="0"/>
              <a:t>的应用程序资源请求，把集群中的资源以“容器”的形式分配给提出申请的应用程序，容器的选择通常会考虑应用程序所要处理的数据的位置，进行就近选择，从而实现“计算向数据靠拢</a:t>
            </a:r>
            <a:r>
              <a:rPr lang="zh-CN" altLang="zh-CN" sz="2000" dirty="0" smtClean="0"/>
              <a:t>”</a:t>
            </a:r>
            <a:r>
              <a:rPr lang="zh-CN" altLang="en-US" sz="2000" dirty="0"/>
              <a:t>。</a:t>
            </a:r>
            <a:endParaRPr lang="en-US" altLang="zh-CN" sz="2000" dirty="0"/>
          </a:p>
          <a:p>
            <a:pPr eaLnBrk="1" hangingPunct="1">
              <a:lnSpc>
                <a:spcPct val="150000"/>
              </a:lnSpc>
              <a:spcBef>
                <a:spcPct val="0"/>
              </a:spcBef>
              <a:buNone/>
            </a:pPr>
            <a:r>
              <a:rPr lang="zh-CN" altLang="en-US" sz="2000" dirty="0" smtClean="0"/>
              <a:t>（</a:t>
            </a:r>
            <a:r>
              <a:rPr lang="en-US" altLang="zh-CN" sz="2000" dirty="0" smtClean="0"/>
              <a:t>3</a:t>
            </a:r>
            <a:r>
              <a:rPr lang="zh-CN" altLang="en-US" sz="2000" dirty="0" smtClean="0"/>
              <a:t>）</a:t>
            </a:r>
            <a:r>
              <a:rPr lang="zh-CN" altLang="zh-CN" sz="2000" dirty="0" smtClean="0"/>
              <a:t>容器作为</a:t>
            </a:r>
            <a:r>
              <a:rPr lang="zh-CN" altLang="zh-CN" sz="2000" dirty="0"/>
              <a:t>动态资源分配单位，每个容器中都封装了一定数量</a:t>
            </a:r>
            <a:r>
              <a:rPr lang="zh-CN" altLang="zh-CN" sz="2000" dirty="0" smtClean="0"/>
              <a:t>的</a:t>
            </a:r>
            <a:r>
              <a:rPr lang="en-US" altLang="zh-CN" sz="2000" dirty="0" smtClean="0"/>
              <a:t>CPU</a:t>
            </a:r>
            <a:r>
              <a:rPr lang="zh-CN" altLang="zh-CN" sz="2000" dirty="0" smtClean="0"/>
              <a:t>、内存、磁盘等资源，从而限定每个应用程序可以使用的资源量</a:t>
            </a:r>
            <a:r>
              <a:rPr lang="zh-CN" altLang="en-US" sz="2000" dirty="0" smtClean="0"/>
              <a:t>。</a:t>
            </a:r>
            <a:endParaRPr lang="en-US" altLang="zh-CN" sz="2000" dirty="0" smtClean="0"/>
          </a:p>
          <a:p>
            <a:pPr eaLnBrk="1" hangingPunct="1">
              <a:lnSpc>
                <a:spcPct val="150000"/>
              </a:lnSpc>
              <a:spcBef>
                <a:spcPct val="0"/>
              </a:spcBef>
              <a:buNone/>
            </a:pPr>
            <a:r>
              <a:rPr lang="zh-CN" altLang="en-US" sz="2000" dirty="0" smtClean="0"/>
              <a:t>（</a:t>
            </a:r>
            <a:r>
              <a:rPr lang="en-US" altLang="zh-CN" sz="2000" dirty="0" smtClean="0"/>
              <a:t>4</a:t>
            </a:r>
            <a:r>
              <a:rPr lang="zh-CN" altLang="en-US" sz="2000" dirty="0" smtClean="0"/>
              <a:t>）</a:t>
            </a:r>
            <a:r>
              <a:rPr lang="zh-CN" altLang="zh-CN" sz="2000" dirty="0" smtClean="0"/>
              <a:t>应用程序管理器负责</a:t>
            </a:r>
            <a:r>
              <a:rPr lang="zh-CN" altLang="zh-CN" sz="2000" dirty="0"/>
              <a:t>系统中所有应用程序的管理工作，主要包括应用程序提交、与调度器协商资源以启动</a:t>
            </a:r>
            <a:r>
              <a:rPr lang="en-US" altLang="zh-CN" sz="2000" dirty="0"/>
              <a:t>ApplicationMaster</a:t>
            </a:r>
            <a:r>
              <a:rPr lang="zh-CN" altLang="zh-CN" sz="2000" dirty="0"/>
              <a:t>、监控</a:t>
            </a:r>
            <a:r>
              <a:rPr lang="en-US" altLang="zh-CN" sz="2000" dirty="0"/>
              <a:t>ApplicationMaster</a:t>
            </a:r>
            <a:r>
              <a:rPr lang="zh-CN" altLang="zh-CN" sz="2000" dirty="0"/>
              <a:t>运行状态并在失败时重新启动等</a:t>
            </a:r>
            <a:endParaRPr lang="zh-CN" altLang="en-US" sz="2000" dirty="0"/>
          </a:p>
        </p:txBody>
      </p:sp>
      <p:sp>
        <p:nvSpPr>
          <p:cNvPr id="21508" name="TextBox 3"/>
          <p:cNvSpPr txBox="1">
            <a:spLocks noChangeArrowheads="1"/>
          </p:cNvSpPr>
          <p:nvPr/>
        </p:nvSpPr>
        <p:spPr bwMode="auto">
          <a:xfrm>
            <a:off x="212878" y="1290979"/>
            <a:ext cx="28552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80604020202020204" pitchFamily="34" charset="0"/>
                <a:ea typeface="SimSun" pitchFamily="2" charset="-122"/>
              </a:defRPr>
            </a:lvl1pPr>
            <a:lvl2pPr marL="742950" indent="-285750" eaLnBrk="0" hangingPunct="0">
              <a:spcBef>
                <a:spcPct val="20000"/>
              </a:spcBef>
              <a:buChar char="–"/>
              <a:defRPr sz="2800">
                <a:solidFill>
                  <a:schemeClr val="tx1"/>
                </a:solidFill>
                <a:latin typeface="Arial" panose="02080604020202020204" pitchFamily="34" charset="0"/>
                <a:ea typeface="SimSun" pitchFamily="2" charset="-122"/>
              </a:defRPr>
            </a:lvl2pPr>
            <a:lvl3pPr marL="1143000" indent="-228600" eaLnBrk="0" hangingPunct="0">
              <a:spcBef>
                <a:spcPct val="20000"/>
              </a:spcBef>
              <a:buChar char="•"/>
              <a:defRPr sz="2400">
                <a:solidFill>
                  <a:schemeClr val="tx1"/>
                </a:solidFill>
                <a:latin typeface="Arial" panose="02080604020202020204" pitchFamily="34" charset="0"/>
                <a:ea typeface="SimSun" pitchFamily="2" charset="-122"/>
              </a:defRPr>
            </a:lvl3pPr>
            <a:lvl4pPr marL="1600200" indent="-228600" eaLnBrk="0" hangingPunct="0">
              <a:spcBef>
                <a:spcPct val="20000"/>
              </a:spcBef>
              <a:buChar char="–"/>
              <a:defRPr sz="2000">
                <a:solidFill>
                  <a:schemeClr val="tx1"/>
                </a:solidFill>
                <a:latin typeface="Arial" panose="02080604020202020204" pitchFamily="34" charset="0"/>
                <a:ea typeface="SimSun" pitchFamily="2" charset="-122"/>
              </a:defRPr>
            </a:lvl4pPr>
            <a:lvl5pPr marL="2057400" indent="-228600" eaLnBrk="0" hangingPunct="0">
              <a:spcBef>
                <a:spcPct val="20000"/>
              </a:spcBef>
              <a:buChar char="»"/>
              <a:defRPr sz="2000">
                <a:solidFill>
                  <a:schemeClr val="tx1"/>
                </a:solidFill>
                <a:latin typeface="Arial" panose="02080604020202020204" pitchFamily="34" charset="0"/>
                <a:ea typeface="SimSun" pitchFamily="2" charset="-122"/>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9pPr>
          </a:lstStyle>
          <a:p>
            <a:pPr eaLnBrk="1" hangingPunct="1">
              <a:spcBef>
                <a:spcPct val="0"/>
              </a:spcBef>
              <a:buFontTx/>
              <a:buNone/>
            </a:pPr>
            <a:r>
              <a:rPr lang="en-US" altLang="zh-CN" sz="2400" b="1" dirty="0">
                <a:solidFill>
                  <a:srgbClr val="FF0000"/>
                </a:solidFill>
              </a:rPr>
              <a:t>ResourceManager</a:t>
            </a:r>
            <a:endParaRPr lang="zh-CN" altLang="en-US" sz="2400" b="1" dirty="0">
              <a:solidFill>
                <a:srgbClr val="FF000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en-US" altLang="zh-CN" dirty="0" smtClean="0"/>
              <a:t>8.</a:t>
            </a:r>
            <a:r>
              <a:rPr lang="zh-CN" altLang="zh-CN" b="1" smtClean="0"/>
              <a:t>3.3 YARN体系结构</a:t>
            </a:r>
            <a:endParaRPr lang="zh-CN" altLang="en-US" smtClean="0"/>
          </a:p>
        </p:txBody>
      </p:sp>
      <p:sp>
        <p:nvSpPr>
          <p:cNvPr id="22531" name="矩形 2"/>
          <p:cNvSpPr>
            <a:spLocks noChangeArrowheads="1"/>
          </p:cNvSpPr>
          <p:nvPr/>
        </p:nvSpPr>
        <p:spPr bwMode="auto">
          <a:xfrm>
            <a:off x="100072" y="1143060"/>
            <a:ext cx="21859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80604020202020204" pitchFamily="34" charset="0"/>
                <a:ea typeface="SimSun" pitchFamily="2" charset="-122"/>
              </a:defRPr>
            </a:lvl1pPr>
            <a:lvl2pPr marL="742950" indent="-285750" eaLnBrk="0" hangingPunct="0">
              <a:spcBef>
                <a:spcPct val="20000"/>
              </a:spcBef>
              <a:buChar char="–"/>
              <a:defRPr sz="2800">
                <a:solidFill>
                  <a:schemeClr val="tx1"/>
                </a:solidFill>
                <a:latin typeface="Arial" panose="02080604020202020204" pitchFamily="34" charset="0"/>
                <a:ea typeface="SimSun" pitchFamily="2" charset="-122"/>
              </a:defRPr>
            </a:lvl2pPr>
            <a:lvl3pPr marL="1143000" indent="-228600" eaLnBrk="0" hangingPunct="0">
              <a:spcBef>
                <a:spcPct val="20000"/>
              </a:spcBef>
              <a:buChar char="•"/>
              <a:defRPr sz="2400">
                <a:solidFill>
                  <a:schemeClr val="tx1"/>
                </a:solidFill>
                <a:latin typeface="Arial" panose="02080604020202020204" pitchFamily="34" charset="0"/>
                <a:ea typeface="SimSun" pitchFamily="2" charset="-122"/>
              </a:defRPr>
            </a:lvl3pPr>
            <a:lvl4pPr marL="1600200" indent="-228600" eaLnBrk="0" hangingPunct="0">
              <a:spcBef>
                <a:spcPct val="20000"/>
              </a:spcBef>
              <a:buChar char="–"/>
              <a:defRPr sz="2000">
                <a:solidFill>
                  <a:schemeClr val="tx1"/>
                </a:solidFill>
                <a:latin typeface="Arial" panose="02080604020202020204" pitchFamily="34" charset="0"/>
                <a:ea typeface="SimSun" pitchFamily="2" charset="-122"/>
              </a:defRPr>
            </a:lvl4pPr>
            <a:lvl5pPr marL="2057400" indent="-228600" eaLnBrk="0" hangingPunct="0">
              <a:spcBef>
                <a:spcPct val="20000"/>
              </a:spcBef>
              <a:buChar char="»"/>
              <a:defRPr sz="2000">
                <a:solidFill>
                  <a:schemeClr val="tx1"/>
                </a:solidFill>
                <a:latin typeface="Arial" panose="02080604020202020204" pitchFamily="34" charset="0"/>
                <a:ea typeface="SimSun" pitchFamily="2" charset="-122"/>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9pPr>
          </a:lstStyle>
          <a:p>
            <a:pPr eaLnBrk="1" hangingPunct="1">
              <a:spcBef>
                <a:spcPct val="0"/>
              </a:spcBef>
              <a:buFontTx/>
              <a:buNone/>
            </a:pPr>
            <a:r>
              <a:rPr lang="en-US" altLang="zh-CN" sz="1800" b="1" dirty="0">
                <a:solidFill>
                  <a:srgbClr val="FF0000"/>
                </a:solidFill>
              </a:rPr>
              <a:t>ApplicationMaster</a:t>
            </a:r>
            <a:endParaRPr lang="zh-CN" altLang="en-US" sz="1800" b="1" dirty="0">
              <a:solidFill>
                <a:srgbClr val="FF0000"/>
              </a:solidFill>
            </a:endParaRPr>
          </a:p>
        </p:txBody>
      </p:sp>
      <p:sp>
        <p:nvSpPr>
          <p:cNvPr id="22532" name="矩形 3"/>
          <p:cNvSpPr>
            <a:spLocks noChangeArrowheads="1"/>
          </p:cNvSpPr>
          <p:nvPr/>
        </p:nvSpPr>
        <p:spPr bwMode="auto">
          <a:xfrm>
            <a:off x="152516" y="1524000"/>
            <a:ext cx="8838968" cy="101566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spcBef>
                <a:spcPct val="20000"/>
              </a:spcBef>
              <a:buChar char="•"/>
              <a:defRPr sz="3200">
                <a:solidFill>
                  <a:schemeClr val="tx1"/>
                </a:solidFill>
                <a:latin typeface="Arial" panose="02080604020202020204" pitchFamily="34" charset="0"/>
                <a:ea typeface="SimSun" pitchFamily="2" charset="-122"/>
              </a:defRPr>
            </a:lvl1pPr>
            <a:lvl2pPr marL="742950" indent="-285750" eaLnBrk="0" hangingPunct="0">
              <a:spcBef>
                <a:spcPct val="20000"/>
              </a:spcBef>
              <a:buChar char="–"/>
              <a:defRPr sz="2800">
                <a:solidFill>
                  <a:schemeClr val="tx1"/>
                </a:solidFill>
                <a:latin typeface="Arial" panose="02080604020202020204" pitchFamily="34" charset="0"/>
                <a:ea typeface="SimSun" pitchFamily="2" charset="-122"/>
              </a:defRPr>
            </a:lvl2pPr>
            <a:lvl3pPr marL="1143000" indent="-228600" eaLnBrk="0" hangingPunct="0">
              <a:spcBef>
                <a:spcPct val="20000"/>
              </a:spcBef>
              <a:buChar char="•"/>
              <a:defRPr sz="2400">
                <a:solidFill>
                  <a:schemeClr val="tx1"/>
                </a:solidFill>
                <a:latin typeface="Arial" panose="02080604020202020204" pitchFamily="34" charset="0"/>
                <a:ea typeface="SimSun" pitchFamily="2" charset="-122"/>
              </a:defRPr>
            </a:lvl3pPr>
            <a:lvl4pPr marL="1600200" indent="-228600" eaLnBrk="0" hangingPunct="0">
              <a:spcBef>
                <a:spcPct val="20000"/>
              </a:spcBef>
              <a:buChar char="–"/>
              <a:defRPr sz="2000">
                <a:solidFill>
                  <a:schemeClr val="tx1"/>
                </a:solidFill>
                <a:latin typeface="Arial" panose="02080604020202020204" pitchFamily="34" charset="0"/>
                <a:ea typeface="SimSun" pitchFamily="2" charset="-122"/>
              </a:defRPr>
            </a:lvl4pPr>
            <a:lvl5pPr marL="2057400" indent="-228600" eaLnBrk="0" hangingPunct="0">
              <a:spcBef>
                <a:spcPct val="20000"/>
              </a:spcBef>
              <a:buChar char="»"/>
              <a:defRPr sz="2000">
                <a:solidFill>
                  <a:schemeClr val="tx1"/>
                </a:solidFill>
                <a:latin typeface="Arial" panose="02080604020202020204" pitchFamily="34" charset="0"/>
                <a:ea typeface="SimSun" pitchFamily="2" charset="-122"/>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9pPr>
          </a:lstStyle>
          <a:p>
            <a:pPr eaLnBrk="1" hangingPunct="1">
              <a:spcBef>
                <a:spcPct val="0"/>
              </a:spcBef>
              <a:buFontTx/>
              <a:buNone/>
            </a:pPr>
            <a:r>
              <a:rPr lang="en-US" altLang="zh-CN" sz="2000" dirty="0">
                <a:latin typeface="仿宋" panose="02010609060101010101" pitchFamily="49" charset="-122"/>
                <a:ea typeface="仿宋" panose="02010609060101010101" pitchFamily="49" charset="-122"/>
              </a:rPr>
              <a:t>ResourceManager</a:t>
            </a:r>
            <a:r>
              <a:rPr lang="zh-CN" altLang="zh-CN" sz="2000" dirty="0">
                <a:latin typeface="仿宋" panose="02010609060101010101" pitchFamily="49" charset="-122"/>
                <a:ea typeface="仿宋" panose="02010609060101010101" pitchFamily="49" charset="-122"/>
              </a:rPr>
              <a:t>接收用户提交的作业，按照作业的上下文信息以及从</a:t>
            </a:r>
            <a:r>
              <a:rPr lang="en-US" altLang="zh-CN" sz="2000" dirty="0">
                <a:latin typeface="仿宋" panose="02010609060101010101" pitchFamily="49" charset="-122"/>
                <a:ea typeface="仿宋" panose="02010609060101010101" pitchFamily="49" charset="-122"/>
              </a:rPr>
              <a:t>NodeManager</a:t>
            </a:r>
            <a:r>
              <a:rPr lang="zh-CN" altLang="zh-CN" sz="2000" dirty="0">
                <a:latin typeface="仿宋" panose="02010609060101010101" pitchFamily="49" charset="-122"/>
                <a:ea typeface="仿宋" panose="02010609060101010101" pitchFamily="49" charset="-122"/>
              </a:rPr>
              <a:t>收集来的容器状态信息，启动调度过程，为用户作业启动一个</a:t>
            </a:r>
            <a:r>
              <a:rPr lang="en-US" altLang="zh-CN" sz="2000" dirty="0">
                <a:latin typeface="仿宋" panose="02010609060101010101" pitchFamily="49" charset="-122"/>
                <a:ea typeface="仿宋" panose="02010609060101010101" pitchFamily="49" charset="-122"/>
              </a:rPr>
              <a:t>ApplicationMaster</a:t>
            </a:r>
            <a:endParaRPr lang="zh-CN" altLang="en-US" sz="2000" dirty="0">
              <a:latin typeface="仿宋" panose="02010609060101010101" pitchFamily="49" charset="-122"/>
              <a:ea typeface="仿宋" panose="02010609060101010101" pitchFamily="49" charset="-122"/>
            </a:endParaRPr>
          </a:p>
        </p:txBody>
      </p:sp>
      <p:sp>
        <p:nvSpPr>
          <p:cNvPr id="22533" name="矩形 4"/>
          <p:cNvSpPr>
            <a:spLocks noChangeArrowheads="1"/>
          </p:cNvSpPr>
          <p:nvPr/>
        </p:nvSpPr>
        <p:spPr bwMode="auto">
          <a:xfrm>
            <a:off x="152516" y="2819416"/>
            <a:ext cx="8838968" cy="313932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spcBef>
                <a:spcPct val="20000"/>
              </a:spcBef>
              <a:buChar char="•"/>
              <a:defRPr sz="3200">
                <a:solidFill>
                  <a:schemeClr val="tx1"/>
                </a:solidFill>
                <a:latin typeface="Arial" panose="02080604020202020204" pitchFamily="34" charset="0"/>
                <a:ea typeface="SimSun" pitchFamily="2" charset="-122"/>
              </a:defRPr>
            </a:lvl1pPr>
            <a:lvl2pPr marL="742950" indent="-285750" eaLnBrk="0" hangingPunct="0">
              <a:spcBef>
                <a:spcPct val="20000"/>
              </a:spcBef>
              <a:buChar char="–"/>
              <a:defRPr sz="2800">
                <a:solidFill>
                  <a:schemeClr val="tx1"/>
                </a:solidFill>
                <a:latin typeface="Arial" panose="02080604020202020204" pitchFamily="34" charset="0"/>
                <a:ea typeface="SimSun" pitchFamily="2" charset="-122"/>
              </a:defRPr>
            </a:lvl2pPr>
            <a:lvl3pPr marL="1143000" indent="-228600" eaLnBrk="0" hangingPunct="0">
              <a:spcBef>
                <a:spcPct val="20000"/>
              </a:spcBef>
              <a:buChar char="•"/>
              <a:defRPr sz="2400">
                <a:solidFill>
                  <a:schemeClr val="tx1"/>
                </a:solidFill>
                <a:latin typeface="Arial" panose="02080604020202020204" pitchFamily="34" charset="0"/>
                <a:ea typeface="SimSun" pitchFamily="2" charset="-122"/>
              </a:defRPr>
            </a:lvl3pPr>
            <a:lvl4pPr marL="1600200" indent="-228600" eaLnBrk="0" hangingPunct="0">
              <a:spcBef>
                <a:spcPct val="20000"/>
              </a:spcBef>
              <a:buChar char="–"/>
              <a:defRPr sz="2000">
                <a:solidFill>
                  <a:schemeClr val="tx1"/>
                </a:solidFill>
                <a:latin typeface="Arial" panose="02080604020202020204" pitchFamily="34" charset="0"/>
                <a:ea typeface="SimSun" pitchFamily="2" charset="-122"/>
              </a:defRPr>
            </a:lvl4pPr>
            <a:lvl5pPr marL="2057400" indent="-228600" eaLnBrk="0" hangingPunct="0">
              <a:spcBef>
                <a:spcPct val="20000"/>
              </a:spcBef>
              <a:buChar char="»"/>
              <a:defRPr sz="2000">
                <a:solidFill>
                  <a:schemeClr val="tx1"/>
                </a:solidFill>
                <a:latin typeface="Arial" panose="02080604020202020204" pitchFamily="34" charset="0"/>
                <a:ea typeface="SimSun" pitchFamily="2" charset="-122"/>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9pPr>
          </a:lstStyle>
          <a:p>
            <a:pPr eaLnBrk="1" hangingPunct="1">
              <a:spcBef>
                <a:spcPct val="0"/>
              </a:spcBef>
              <a:buFontTx/>
              <a:buNone/>
            </a:pPr>
            <a:r>
              <a:rPr lang="en-US" altLang="zh-CN" sz="1800" b="1" dirty="0">
                <a:latin typeface="仿宋" panose="02010609060101010101" pitchFamily="49" charset="-122"/>
                <a:ea typeface="仿宋" panose="02010609060101010101" pitchFamily="49" charset="-122"/>
              </a:rPr>
              <a:t>ApplicationMaster</a:t>
            </a:r>
            <a:r>
              <a:rPr lang="zh-CN" altLang="zh-CN" sz="1800" b="1" dirty="0">
                <a:latin typeface="仿宋" panose="02010609060101010101" pitchFamily="49" charset="-122"/>
                <a:ea typeface="仿宋" panose="02010609060101010101" pitchFamily="49" charset="-122"/>
              </a:rPr>
              <a:t>的主要功能是：</a:t>
            </a:r>
            <a:endParaRPr lang="en-US" altLang="zh-CN" sz="1800" b="1" dirty="0">
              <a:latin typeface="仿宋" panose="02010609060101010101" pitchFamily="49" charset="-122"/>
              <a:ea typeface="仿宋" panose="02010609060101010101" pitchFamily="49" charset="-122"/>
            </a:endParaRPr>
          </a:p>
          <a:p>
            <a:pPr eaLnBrk="1" hangingPunct="1">
              <a:spcBef>
                <a:spcPct val="0"/>
              </a:spcBef>
              <a:buFontTx/>
              <a:buNone/>
            </a:pPr>
            <a:r>
              <a:rPr lang="zh-CN" altLang="zh-CN" sz="1800" dirty="0">
                <a:latin typeface="仿宋" panose="02010609060101010101" pitchFamily="49" charset="-122"/>
                <a:ea typeface="仿宋" panose="02010609060101010101" pitchFamily="49" charset="-122"/>
              </a:rPr>
              <a:t>（</a:t>
            </a:r>
            <a:r>
              <a:rPr lang="en-US" altLang="zh-CN" sz="1800" dirty="0">
                <a:latin typeface="仿宋" panose="02010609060101010101" pitchFamily="49" charset="-122"/>
                <a:ea typeface="仿宋" panose="02010609060101010101" pitchFamily="49" charset="-122"/>
              </a:rPr>
              <a:t>1</a:t>
            </a:r>
            <a:r>
              <a:rPr lang="zh-CN" altLang="zh-CN" sz="1800" dirty="0">
                <a:latin typeface="仿宋" panose="02010609060101010101" pitchFamily="49" charset="-122"/>
                <a:ea typeface="仿宋" panose="02010609060101010101" pitchFamily="49" charset="-122"/>
              </a:rPr>
              <a:t>）当用户作业提交时，</a:t>
            </a:r>
            <a:r>
              <a:rPr lang="en-US" altLang="zh-CN" sz="1800" dirty="0">
                <a:latin typeface="仿宋" panose="02010609060101010101" pitchFamily="49" charset="-122"/>
                <a:ea typeface="仿宋" panose="02010609060101010101" pitchFamily="49" charset="-122"/>
              </a:rPr>
              <a:t>ApplicationMaster</a:t>
            </a:r>
            <a:r>
              <a:rPr lang="zh-CN" altLang="zh-CN" sz="1800" dirty="0">
                <a:latin typeface="仿宋" panose="02010609060101010101" pitchFamily="49" charset="-122"/>
                <a:ea typeface="仿宋" panose="02010609060101010101" pitchFamily="49" charset="-122"/>
              </a:rPr>
              <a:t>与</a:t>
            </a:r>
            <a:r>
              <a:rPr lang="en-US" altLang="zh-CN" sz="1800" dirty="0">
                <a:latin typeface="仿宋" panose="02010609060101010101" pitchFamily="49" charset="-122"/>
                <a:ea typeface="仿宋" panose="02010609060101010101" pitchFamily="49" charset="-122"/>
              </a:rPr>
              <a:t>ResourceManager</a:t>
            </a:r>
            <a:r>
              <a:rPr lang="zh-CN" altLang="zh-CN" sz="1800" dirty="0">
                <a:latin typeface="仿宋" panose="02010609060101010101" pitchFamily="49" charset="-122"/>
                <a:ea typeface="仿宋" panose="02010609060101010101" pitchFamily="49" charset="-122"/>
              </a:rPr>
              <a:t>协商获取资源，</a:t>
            </a:r>
            <a:r>
              <a:rPr lang="en-US" altLang="zh-CN" sz="1800" dirty="0">
                <a:latin typeface="仿宋" panose="02010609060101010101" pitchFamily="49" charset="-122"/>
                <a:ea typeface="仿宋" panose="02010609060101010101" pitchFamily="49" charset="-122"/>
              </a:rPr>
              <a:t>ResourceManager</a:t>
            </a:r>
            <a:r>
              <a:rPr lang="zh-CN" altLang="zh-CN" sz="1800" dirty="0">
                <a:latin typeface="仿宋" panose="02010609060101010101" pitchFamily="49" charset="-122"/>
                <a:ea typeface="仿宋" panose="02010609060101010101" pitchFamily="49" charset="-122"/>
              </a:rPr>
              <a:t>会以容器的形式为</a:t>
            </a:r>
            <a:r>
              <a:rPr lang="en-US" altLang="zh-CN" sz="1800" dirty="0">
                <a:latin typeface="仿宋" panose="02010609060101010101" pitchFamily="49" charset="-122"/>
                <a:ea typeface="仿宋" panose="02010609060101010101" pitchFamily="49" charset="-122"/>
              </a:rPr>
              <a:t>ApplicationMaster</a:t>
            </a:r>
            <a:r>
              <a:rPr lang="zh-CN" altLang="zh-CN" sz="1800" dirty="0">
                <a:latin typeface="仿宋" panose="02010609060101010101" pitchFamily="49" charset="-122"/>
                <a:ea typeface="仿宋" panose="02010609060101010101" pitchFamily="49" charset="-122"/>
              </a:rPr>
              <a:t>分配资源；</a:t>
            </a:r>
            <a:endParaRPr lang="en-US" altLang="zh-CN" sz="1800" dirty="0">
              <a:latin typeface="仿宋" panose="02010609060101010101" pitchFamily="49" charset="-122"/>
              <a:ea typeface="仿宋" panose="02010609060101010101" pitchFamily="49" charset="-122"/>
            </a:endParaRPr>
          </a:p>
          <a:p>
            <a:pPr eaLnBrk="1" hangingPunct="1">
              <a:spcBef>
                <a:spcPct val="0"/>
              </a:spcBef>
              <a:buFontTx/>
              <a:buNone/>
            </a:pPr>
            <a:r>
              <a:rPr lang="zh-CN" altLang="zh-CN" sz="1800" dirty="0">
                <a:latin typeface="仿宋" panose="02010609060101010101" pitchFamily="49" charset="-122"/>
                <a:ea typeface="仿宋" panose="02010609060101010101" pitchFamily="49" charset="-122"/>
              </a:rPr>
              <a:t>（</a:t>
            </a:r>
            <a:r>
              <a:rPr lang="en-US" altLang="zh-CN" sz="1800" dirty="0">
                <a:latin typeface="仿宋" panose="02010609060101010101" pitchFamily="49" charset="-122"/>
                <a:ea typeface="仿宋" panose="02010609060101010101" pitchFamily="49" charset="-122"/>
              </a:rPr>
              <a:t>2</a:t>
            </a:r>
            <a:r>
              <a:rPr lang="zh-CN" altLang="zh-CN" sz="1800" dirty="0">
                <a:latin typeface="仿宋" panose="02010609060101010101" pitchFamily="49" charset="-122"/>
                <a:ea typeface="仿宋" panose="02010609060101010101" pitchFamily="49" charset="-122"/>
              </a:rPr>
              <a:t>）把获得的资源进一步分配给内部的各个任务（</a:t>
            </a:r>
            <a:r>
              <a:rPr lang="en-US" altLang="zh-CN" sz="1800" dirty="0">
                <a:latin typeface="仿宋" panose="02010609060101010101" pitchFamily="49" charset="-122"/>
                <a:ea typeface="仿宋" panose="02010609060101010101" pitchFamily="49" charset="-122"/>
              </a:rPr>
              <a:t>Map</a:t>
            </a:r>
            <a:r>
              <a:rPr lang="zh-CN" altLang="zh-CN" sz="1800" dirty="0">
                <a:latin typeface="仿宋" panose="02010609060101010101" pitchFamily="49" charset="-122"/>
                <a:ea typeface="仿宋" panose="02010609060101010101" pitchFamily="49" charset="-122"/>
              </a:rPr>
              <a:t>任务或</a:t>
            </a:r>
            <a:r>
              <a:rPr lang="en-US" altLang="zh-CN" sz="1800" dirty="0">
                <a:latin typeface="仿宋" panose="02010609060101010101" pitchFamily="49" charset="-122"/>
                <a:ea typeface="仿宋" panose="02010609060101010101" pitchFamily="49" charset="-122"/>
              </a:rPr>
              <a:t>Reduce</a:t>
            </a:r>
            <a:r>
              <a:rPr lang="zh-CN" altLang="zh-CN" sz="1800" dirty="0">
                <a:latin typeface="仿宋" panose="02010609060101010101" pitchFamily="49" charset="-122"/>
                <a:ea typeface="仿宋" panose="02010609060101010101" pitchFamily="49" charset="-122"/>
              </a:rPr>
              <a:t>任务），实现资源的“二次分配”；</a:t>
            </a:r>
            <a:endParaRPr lang="en-US" altLang="zh-CN" sz="1800" dirty="0">
              <a:latin typeface="仿宋" panose="02010609060101010101" pitchFamily="49" charset="-122"/>
              <a:ea typeface="仿宋" panose="02010609060101010101" pitchFamily="49" charset="-122"/>
            </a:endParaRPr>
          </a:p>
          <a:p>
            <a:pPr eaLnBrk="1" hangingPunct="1">
              <a:spcBef>
                <a:spcPct val="0"/>
              </a:spcBef>
              <a:buFontTx/>
              <a:buNone/>
            </a:pPr>
            <a:r>
              <a:rPr lang="zh-CN" altLang="zh-CN" sz="1800" dirty="0">
                <a:latin typeface="仿宋" panose="02010609060101010101" pitchFamily="49" charset="-122"/>
                <a:ea typeface="仿宋" panose="02010609060101010101" pitchFamily="49" charset="-122"/>
              </a:rPr>
              <a:t>（</a:t>
            </a:r>
            <a:r>
              <a:rPr lang="en-US" altLang="zh-CN" sz="1800" dirty="0">
                <a:latin typeface="仿宋" panose="02010609060101010101" pitchFamily="49" charset="-122"/>
                <a:ea typeface="仿宋" panose="02010609060101010101" pitchFamily="49" charset="-122"/>
              </a:rPr>
              <a:t>3</a:t>
            </a:r>
            <a:r>
              <a:rPr lang="zh-CN" altLang="zh-CN" sz="1800" dirty="0">
                <a:latin typeface="仿宋" panose="02010609060101010101" pitchFamily="49" charset="-122"/>
                <a:ea typeface="仿宋" panose="02010609060101010101" pitchFamily="49" charset="-122"/>
              </a:rPr>
              <a:t>）与</a:t>
            </a:r>
            <a:r>
              <a:rPr lang="en-US" altLang="zh-CN" sz="1800" dirty="0">
                <a:latin typeface="仿宋" panose="02010609060101010101" pitchFamily="49" charset="-122"/>
                <a:ea typeface="仿宋" panose="02010609060101010101" pitchFamily="49" charset="-122"/>
              </a:rPr>
              <a:t>NodeManager</a:t>
            </a:r>
            <a:r>
              <a:rPr lang="zh-CN" altLang="zh-CN" sz="1800" dirty="0">
                <a:latin typeface="仿宋" panose="02010609060101010101" pitchFamily="49" charset="-122"/>
                <a:ea typeface="仿宋" panose="02010609060101010101" pitchFamily="49" charset="-122"/>
              </a:rPr>
              <a:t>保持交互通信进行应用程序的启动、运行、监控和停止，监控申请到的资源的使用情况，对所有任务的执行进度和状态进行监控，并在任务发生失败时执行失败</a:t>
            </a:r>
            <a:r>
              <a:rPr lang="zh-CN" altLang="zh-CN" sz="1800" dirty="0" smtClean="0">
                <a:latin typeface="仿宋" panose="02010609060101010101" pitchFamily="49" charset="-122"/>
                <a:ea typeface="仿宋" panose="02010609060101010101" pitchFamily="49" charset="-122"/>
              </a:rPr>
              <a:t>恢复；</a:t>
            </a:r>
            <a:endParaRPr lang="en-US" altLang="zh-CN" sz="1800" dirty="0">
              <a:latin typeface="仿宋" panose="02010609060101010101" pitchFamily="49" charset="-122"/>
              <a:ea typeface="仿宋" panose="02010609060101010101" pitchFamily="49" charset="-122"/>
            </a:endParaRPr>
          </a:p>
          <a:p>
            <a:pPr eaLnBrk="1" hangingPunct="1">
              <a:spcBef>
                <a:spcPct val="0"/>
              </a:spcBef>
              <a:buFontTx/>
              <a:buNone/>
            </a:pPr>
            <a:r>
              <a:rPr lang="zh-CN" altLang="zh-CN" sz="1800" dirty="0">
                <a:latin typeface="仿宋" panose="02010609060101010101" pitchFamily="49" charset="-122"/>
                <a:ea typeface="仿宋" panose="02010609060101010101" pitchFamily="49" charset="-122"/>
              </a:rPr>
              <a:t>（</a:t>
            </a:r>
            <a:r>
              <a:rPr lang="en-US" altLang="zh-CN" sz="1800" dirty="0">
                <a:latin typeface="仿宋" panose="02010609060101010101" pitchFamily="49" charset="-122"/>
                <a:ea typeface="仿宋" panose="02010609060101010101" pitchFamily="49" charset="-122"/>
              </a:rPr>
              <a:t>4</a:t>
            </a:r>
            <a:r>
              <a:rPr lang="zh-CN" altLang="zh-CN" sz="1800" dirty="0">
                <a:latin typeface="仿宋" panose="02010609060101010101" pitchFamily="49" charset="-122"/>
                <a:ea typeface="仿宋" panose="02010609060101010101" pitchFamily="49" charset="-122"/>
              </a:rPr>
              <a:t>）定时向</a:t>
            </a:r>
            <a:r>
              <a:rPr lang="en-US" altLang="zh-CN" sz="1800" dirty="0">
                <a:latin typeface="仿宋" panose="02010609060101010101" pitchFamily="49" charset="-122"/>
                <a:ea typeface="仿宋" panose="02010609060101010101" pitchFamily="49" charset="-122"/>
              </a:rPr>
              <a:t>ResourceManager</a:t>
            </a:r>
            <a:r>
              <a:rPr lang="zh-CN" altLang="zh-CN" sz="1800" dirty="0">
                <a:latin typeface="仿宋" panose="02010609060101010101" pitchFamily="49" charset="-122"/>
                <a:ea typeface="仿宋" panose="02010609060101010101" pitchFamily="49" charset="-122"/>
              </a:rPr>
              <a:t>发送“心跳”消息，报告资源的使用情况和应用的进度信息；</a:t>
            </a:r>
            <a:endParaRPr lang="en-US" altLang="zh-CN" sz="1800" dirty="0">
              <a:latin typeface="仿宋" panose="02010609060101010101" pitchFamily="49" charset="-122"/>
              <a:ea typeface="仿宋" panose="02010609060101010101" pitchFamily="49" charset="-122"/>
            </a:endParaRPr>
          </a:p>
          <a:p>
            <a:pPr eaLnBrk="1" hangingPunct="1">
              <a:spcBef>
                <a:spcPct val="0"/>
              </a:spcBef>
              <a:buFontTx/>
              <a:buNone/>
            </a:pPr>
            <a:r>
              <a:rPr lang="zh-CN" altLang="zh-CN" sz="1800" dirty="0">
                <a:latin typeface="仿宋" panose="02010609060101010101" pitchFamily="49" charset="-122"/>
                <a:ea typeface="仿宋" panose="02010609060101010101" pitchFamily="49" charset="-122"/>
              </a:rPr>
              <a:t>（</a:t>
            </a:r>
            <a:r>
              <a:rPr lang="en-US" altLang="zh-CN" sz="1800" dirty="0">
                <a:latin typeface="仿宋" panose="02010609060101010101" pitchFamily="49" charset="-122"/>
                <a:ea typeface="仿宋" panose="02010609060101010101" pitchFamily="49" charset="-122"/>
              </a:rPr>
              <a:t>5</a:t>
            </a:r>
            <a:r>
              <a:rPr lang="zh-CN" altLang="zh-CN" sz="1800" dirty="0">
                <a:latin typeface="仿宋" panose="02010609060101010101" pitchFamily="49" charset="-122"/>
                <a:ea typeface="仿宋" panose="02010609060101010101" pitchFamily="49" charset="-122"/>
              </a:rPr>
              <a:t>）当作业完成时，</a:t>
            </a:r>
            <a:r>
              <a:rPr lang="en-US" altLang="zh-CN" sz="1800" dirty="0">
                <a:latin typeface="仿宋" panose="02010609060101010101" pitchFamily="49" charset="-122"/>
                <a:ea typeface="仿宋" panose="02010609060101010101" pitchFamily="49" charset="-122"/>
              </a:rPr>
              <a:t>ApplicationMaster</a:t>
            </a:r>
            <a:r>
              <a:rPr lang="zh-CN" altLang="zh-CN" sz="1800" dirty="0">
                <a:latin typeface="仿宋" panose="02010609060101010101" pitchFamily="49" charset="-122"/>
                <a:ea typeface="仿宋" panose="02010609060101010101" pitchFamily="49" charset="-122"/>
              </a:rPr>
              <a:t>向</a:t>
            </a:r>
            <a:r>
              <a:rPr lang="en-US" altLang="zh-CN" sz="1800" dirty="0">
                <a:latin typeface="仿宋" panose="02010609060101010101" pitchFamily="49" charset="-122"/>
                <a:ea typeface="仿宋" panose="02010609060101010101" pitchFamily="49" charset="-122"/>
              </a:rPr>
              <a:t>ResourceManager</a:t>
            </a:r>
            <a:r>
              <a:rPr lang="zh-CN" altLang="zh-CN" sz="1800" dirty="0">
                <a:latin typeface="仿宋" panose="02010609060101010101" pitchFamily="49" charset="-122"/>
                <a:ea typeface="仿宋" panose="02010609060101010101" pitchFamily="49" charset="-122"/>
              </a:rPr>
              <a:t>注销容器，执行周期完成。</a:t>
            </a:r>
            <a:endParaRPr lang="zh-CN" altLang="en-US" sz="1800" dirty="0">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en-US" altLang="zh-CN" dirty="0" smtClean="0"/>
              <a:t>8.</a:t>
            </a:r>
            <a:r>
              <a:rPr lang="zh-CN" altLang="zh-CN" b="1" smtClean="0"/>
              <a:t>3.3 YARN体系结构</a:t>
            </a:r>
            <a:endParaRPr lang="zh-CN" altLang="en-US" smtClean="0"/>
          </a:p>
        </p:txBody>
      </p:sp>
      <p:sp>
        <p:nvSpPr>
          <p:cNvPr id="23555" name="矩形 2"/>
          <p:cNvSpPr>
            <a:spLocks noChangeArrowheads="1"/>
          </p:cNvSpPr>
          <p:nvPr/>
        </p:nvSpPr>
        <p:spPr bwMode="auto">
          <a:xfrm>
            <a:off x="248883" y="1219258"/>
            <a:ext cx="188224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80604020202020204" pitchFamily="34" charset="0"/>
                <a:ea typeface="SimSun" pitchFamily="2" charset="-122"/>
              </a:defRPr>
            </a:lvl1pPr>
            <a:lvl2pPr marL="742950" indent="-285750" eaLnBrk="0" hangingPunct="0">
              <a:spcBef>
                <a:spcPct val="20000"/>
              </a:spcBef>
              <a:buChar char="–"/>
              <a:defRPr sz="2800">
                <a:solidFill>
                  <a:schemeClr val="tx1"/>
                </a:solidFill>
                <a:latin typeface="Arial" panose="02080604020202020204" pitchFamily="34" charset="0"/>
                <a:ea typeface="SimSun" pitchFamily="2" charset="-122"/>
              </a:defRPr>
            </a:lvl2pPr>
            <a:lvl3pPr marL="1143000" indent="-228600" eaLnBrk="0" hangingPunct="0">
              <a:spcBef>
                <a:spcPct val="20000"/>
              </a:spcBef>
              <a:buChar char="•"/>
              <a:defRPr sz="2400">
                <a:solidFill>
                  <a:schemeClr val="tx1"/>
                </a:solidFill>
                <a:latin typeface="Arial" panose="02080604020202020204" pitchFamily="34" charset="0"/>
                <a:ea typeface="SimSun" pitchFamily="2" charset="-122"/>
              </a:defRPr>
            </a:lvl3pPr>
            <a:lvl4pPr marL="1600200" indent="-228600" eaLnBrk="0" hangingPunct="0">
              <a:spcBef>
                <a:spcPct val="20000"/>
              </a:spcBef>
              <a:buChar char="–"/>
              <a:defRPr sz="2000">
                <a:solidFill>
                  <a:schemeClr val="tx1"/>
                </a:solidFill>
                <a:latin typeface="Arial" panose="02080604020202020204" pitchFamily="34" charset="0"/>
                <a:ea typeface="SimSun" pitchFamily="2" charset="-122"/>
              </a:defRPr>
            </a:lvl4pPr>
            <a:lvl5pPr marL="2057400" indent="-228600" eaLnBrk="0" hangingPunct="0">
              <a:spcBef>
                <a:spcPct val="20000"/>
              </a:spcBef>
              <a:buChar char="»"/>
              <a:defRPr sz="2000">
                <a:solidFill>
                  <a:schemeClr val="tx1"/>
                </a:solidFill>
                <a:latin typeface="Arial" panose="02080604020202020204" pitchFamily="34" charset="0"/>
                <a:ea typeface="SimSun" pitchFamily="2" charset="-122"/>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9pPr>
          </a:lstStyle>
          <a:p>
            <a:pPr eaLnBrk="1" hangingPunct="1">
              <a:spcBef>
                <a:spcPct val="0"/>
              </a:spcBef>
              <a:buFontTx/>
              <a:buNone/>
            </a:pPr>
            <a:r>
              <a:rPr lang="en-US" altLang="zh-CN" sz="2000" b="1" dirty="0">
                <a:solidFill>
                  <a:srgbClr val="FF0000"/>
                </a:solidFill>
              </a:rPr>
              <a:t>NodeManager</a:t>
            </a:r>
            <a:endParaRPr lang="zh-CN" altLang="en-US" sz="2000" b="1" dirty="0">
              <a:solidFill>
                <a:srgbClr val="FF0000"/>
              </a:solidFill>
            </a:endParaRPr>
          </a:p>
        </p:txBody>
      </p:sp>
      <p:sp>
        <p:nvSpPr>
          <p:cNvPr id="23556" name="矩形 3"/>
          <p:cNvSpPr>
            <a:spLocks noChangeArrowheads="1"/>
          </p:cNvSpPr>
          <p:nvPr/>
        </p:nvSpPr>
        <p:spPr bwMode="auto">
          <a:xfrm>
            <a:off x="228714" y="1776892"/>
            <a:ext cx="8762770" cy="378565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spcBef>
                <a:spcPct val="20000"/>
              </a:spcBef>
              <a:buChar char="•"/>
              <a:defRPr sz="3200">
                <a:solidFill>
                  <a:schemeClr val="tx1"/>
                </a:solidFill>
                <a:latin typeface="Arial" panose="02080604020202020204" pitchFamily="34" charset="0"/>
                <a:ea typeface="SimSun" pitchFamily="2" charset="-122"/>
              </a:defRPr>
            </a:lvl1pPr>
            <a:lvl2pPr marL="742950" indent="-285750" eaLnBrk="0" hangingPunct="0">
              <a:spcBef>
                <a:spcPct val="20000"/>
              </a:spcBef>
              <a:buChar char="–"/>
              <a:defRPr sz="2800">
                <a:solidFill>
                  <a:schemeClr val="tx1"/>
                </a:solidFill>
                <a:latin typeface="Arial" panose="02080604020202020204" pitchFamily="34" charset="0"/>
                <a:ea typeface="SimSun" pitchFamily="2" charset="-122"/>
              </a:defRPr>
            </a:lvl2pPr>
            <a:lvl3pPr marL="1143000" indent="-228600" eaLnBrk="0" hangingPunct="0">
              <a:spcBef>
                <a:spcPct val="20000"/>
              </a:spcBef>
              <a:buChar char="•"/>
              <a:defRPr sz="2400">
                <a:solidFill>
                  <a:schemeClr val="tx1"/>
                </a:solidFill>
                <a:latin typeface="Arial" panose="02080604020202020204" pitchFamily="34" charset="0"/>
                <a:ea typeface="SimSun" pitchFamily="2" charset="-122"/>
              </a:defRPr>
            </a:lvl3pPr>
            <a:lvl4pPr marL="1600200" indent="-228600" eaLnBrk="0" hangingPunct="0">
              <a:spcBef>
                <a:spcPct val="20000"/>
              </a:spcBef>
              <a:buChar char="–"/>
              <a:defRPr sz="2000">
                <a:solidFill>
                  <a:schemeClr val="tx1"/>
                </a:solidFill>
                <a:latin typeface="Arial" panose="02080604020202020204" pitchFamily="34" charset="0"/>
                <a:ea typeface="SimSun" pitchFamily="2" charset="-122"/>
              </a:defRPr>
            </a:lvl4pPr>
            <a:lvl5pPr marL="2057400" indent="-228600" eaLnBrk="0" hangingPunct="0">
              <a:spcBef>
                <a:spcPct val="20000"/>
              </a:spcBef>
              <a:buChar char="»"/>
              <a:defRPr sz="2000">
                <a:solidFill>
                  <a:schemeClr val="tx1"/>
                </a:solidFill>
                <a:latin typeface="Arial" panose="02080604020202020204" pitchFamily="34" charset="0"/>
                <a:ea typeface="SimSun" pitchFamily="2" charset="-122"/>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9pPr>
          </a:lstStyle>
          <a:p>
            <a:pPr eaLnBrk="1" hangingPunct="1">
              <a:spcBef>
                <a:spcPct val="0"/>
              </a:spcBef>
              <a:buFontTx/>
              <a:buNone/>
            </a:pPr>
            <a:r>
              <a:rPr lang="en-US" altLang="zh-CN" sz="2000" dirty="0"/>
              <a:t>NodeManager</a:t>
            </a:r>
            <a:r>
              <a:rPr lang="zh-CN" altLang="zh-CN" sz="2000" dirty="0"/>
              <a:t>是驻留在一个</a:t>
            </a:r>
            <a:r>
              <a:rPr lang="en-US" altLang="zh-CN" sz="2000" dirty="0"/>
              <a:t>YARN</a:t>
            </a:r>
            <a:r>
              <a:rPr lang="zh-CN" altLang="zh-CN" sz="2000" dirty="0"/>
              <a:t>集群中的每个节点上的代理，主要负责</a:t>
            </a:r>
            <a:r>
              <a:rPr lang="zh-CN" altLang="en-US" sz="2000" dirty="0"/>
              <a:t>：</a:t>
            </a:r>
            <a:endParaRPr lang="en-US" altLang="zh-CN" sz="2000" dirty="0"/>
          </a:p>
          <a:p>
            <a:pPr eaLnBrk="1" hangingPunct="1">
              <a:spcBef>
                <a:spcPct val="0"/>
              </a:spcBef>
              <a:buNone/>
            </a:pPr>
            <a:r>
              <a:rPr lang="zh-CN" altLang="en-US" sz="2000" dirty="0" smtClean="0"/>
              <a:t>（</a:t>
            </a:r>
            <a:r>
              <a:rPr lang="en-US" altLang="zh-CN" sz="2000" dirty="0" smtClean="0"/>
              <a:t>1</a:t>
            </a:r>
            <a:r>
              <a:rPr lang="zh-CN" altLang="en-US" sz="2000" dirty="0" smtClean="0"/>
              <a:t>）</a:t>
            </a:r>
            <a:r>
              <a:rPr lang="zh-CN" altLang="zh-CN" sz="2000" dirty="0" smtClean="0"/>
              <a:t>容器</a:t>
            </a:r>
            <a:r>
              <a:rPr lang="zh-CN" altLang="zh-CN" sz="2000" dirty="0"/>
              <a:t>生命周期管理</a:t>
            </a:r>
            <a:endParaRPr lang="en-US" altLang="zh-CN" sz="2000" dirty="0"/>
          </a:p>
          <a:p>
            <a:pPr eaLnBrk="1" hangingPunct="1">
              <a:spcBef>
                <a:spcPct val="0"/>
              </a:spcBef>
              <a:buNone/>
            </a:pPr>
            <a:r>
              <a:rPr lang="zh-CN" altLang="en-US" sz="2000" dirty="0" smtClean="0"/>
              <a:t>（</a:t>
            </a:r>
            <a:r>
              <a:rPr lang="en-US" altLang="zh-CN" sz="2000" dirty="0" smtClean="0"/>
              <a:t>2</a:t>
            </a:r>
            <a:r>
              <a:rPr lang="zh-CN" altLang="en-US" sz="2000" dirty="0" smtClean="0"/>
              <a:t>）</a:t>
            </a:r>
            <a:r>
              <a:rPr lang="zh-CN" altLang="zh-CN" sz="2000" dirty="0" smtClean="0"/>
              <a:t>监控</a:t>
            </a:r>
            <a:r>
              <a:rPr lang="zh-CN" altLang="zh-CN" sz="2000" dirty="0"/>
              <a:t>每个容器的资源（</a:t>
            </a:r>
            <a:r>
              <a:rPr lang="en-US" altLang="zh-CN" sz="2000" dirty="0"/>
              <a:t>CPU</a:t>
            </a:r>
            <a:r>
              <a:rPr lang="zh-CN" altLang="zh-CN" sz="2000" dirty="0"/>
              <a:t>、内存等）使用情况</a:t>
            </a:r>
            <a:endParaRPr lang="en-US" altLang="zh-CN" sz="2000" dirty="0"/>
          </a:p>
          <a:p>
            <a:pPr eaLnBrk="1" hangingPunct="1">
              <a:spcBef>
                <a:spcPct val="0"/>
              </a:spcBef>
              <a:buNone/>
            </a:pPr>
            <a:r>
              <a:rPr lang="zh-CN" altLang="en-US" sz="2000" dirty="0" smtClean="0"/>
              <a:t>（</a:t>
            </a:r>
            <a:r>
              <a:rPr lang="en-US" altLang="zh-CN" sz="2000" dirty="0" smtClean="0"/>
              <a:t>3</a:t>
            </a:r>
            <a:r>
              <a:rPr lang="zh-CN" altLang="en-US" sz="2000" dirty="0" smtClean="0"/>
              <a:t>）</a:t>
            </a:r>
            <a:r>
              <a:rPr lang="zh-CN" altLang="zh-CN" sz="2000" dirty="0" smtClean="0"/>
              <a:t>跟踪</a:t>
            </a:r>
            <a:r>
              <a:rPr lang="zh-CN" altLang="zh-CN" sz="2000" dirty="0"/>
              <a:t>节点健康状况</a:t>
            </a:r>
            <a:endParaRPr lang="en-US" altLang="zh-CN" sz="2000" dirty="0"/>
          </a:p>
          <a:p>
            <a:pPr eaLnBrk="1" hangingPunct="1">
              <a:spcBef>
                <a:spcPct val="0"/>
              </a:spcBef>
              <a:buNone/>
            </a:pPr>
            <a:r>
              <a:rPr lang="zh-CN" altLang="en-US" sz="2000" dirty="0" smtClean="0"/>
              <a:t>（</a:t>
            </a:r>
            <a:r>
              <a:rPr lang="en-US" altLang="zh-CN" sz="2000" dirty="0" smtClean="0"/>
              <a:t>4</a:t>
            </a:r>
            <a:r>
              <a:rPr lang="zh-CN" altLang="en-US" sz="2000" dirty="0" smtClean="0"/>
              <a:t>）</a:t>
            </a:r>
            <a:r>
              <a:rPr lang="zh-CN" altLang="zh-CN" sz="2000" dirty="0" smtClean="0"/>
              <a:t>以</a:t>
            </a:r>
            <a:r>
              <a:rPr lang="zh-CN" altLang="zh-CN" sz="2000" dirty="0"/>
              <a:t>“心跳”的方式与</a:t>
            </a:r>
            <a:r>
              <a:rPr lang="en-US" altLang="zh-CN" sz="2000" dirty="0"/>
              <a:t>ResourceManager</a:t>
            </a:r>
            <a:r>
              <a:rPr lang="zh-CN" altLang="zh-CN" sz="2000" dirty="0"/>
              <a:t>保持通信</a:t>
            </a:r>
            <a:endParaRPr lang="en-US" altLang="zh-CN" sz="2000" dirty="0"/>
          </a:p>
          <a:p>
            <a:pPr eaLnBrk="1" hangingPunct="1">
              <a:spcBef>
                <a:spcPct val="0"/>
              </a:spcBef>
              <a:buNone/>
            </a:pPr>
            <a:r>
              <a:rPr lang="zh-CN" altLang="en-US" sz="2000" dirty="0" smtClean="0"/>
              <a:t>（</a:t>
            </a:r>
            <a:r>
              <a:rPr lang="en-US" altLang="zh-CN" sz="2000" dirty="0" smtClean="0"/>
              <a:t>5</a:t>
            </a:r>
            <a:r>
              <a:rPr lang="zh-CN" altLang="en-US" sz="2000" dirty="0" smtClean="0"/>
              <a:t>）</a:t>
            </a:r>
            <a:r>
              <a:rPr lang="zh-CN" altLang="zh-CN" sz="2000" dirty="0" smtClean="0"/>
              <a:t>向</a:t>
            </a:r>
            <a:r>
              <a:rPr lang="en-US" altLang="zh-CN" sz="2000" dirty="0"/>
              <a:t>ResourceManager</a:t>
            </a:r>
            <a:r>
              <a:rPr lang="zh-CN" altLang="zh-CN" sz="2000" dirty="0"/>
              <a:t>汇报作业的资源使用情况和每个容器的运行状态</a:t>
            </a:r>
            <a:endParaRPr lang="en-US" altLang="zh-CN" sz="2000" dirty="0"/>
          </a:p>
          <a:p>
            <a:pPr eaLnBrk="1" hangingPunct="1">
              <a:spcBef>
                <a:spcPct val="0"/>
              </a:spcBef>
              <a:buNone/>
            </a:pPr>
            <a:r>
              <a:rPr lang="zh-CN" altLang="en-US" sz="2000" dirty="0" smtClean="0"/>
              <a:t>（</a:t>
            </a:r>
            <a:r>
              <a:rPr lang="en-US" altLang="zh-CN" sz="2000" dirty="0" smtClean="0"/>
              <a:t>6</a:t>
            </a:r>
            <a:r>
              <a:rPr lang="zh-CN" altLang="en-US" sz="2000" dirty="0" smtClean="0"/>
              <a:t>）</a:t>
            </a:r>
            <a:r>
              <a:rPr lang="zh-CN" altLang="zh-CN" sz="2000" dirty="0" smtClean="0"/>
              <a:t>接收</a:t>
            </a:r>
            <a:r>
              <a:rPr lang="zh-CN" altLang="zh-CN" sz="2000" dirty="0"/>
              <a:t>来自</a:t>
            </a:r>
            <a:r>
              <a:rPr lang="en-US" altLang="zh-CN" sz="2000" dirty="0"/>
              <a:t>ApplicationMaster</a:t>
            </a:r>
            <a:r>
              <a:rPr lang="zh-CN" altLang="zh-CN" sz="2000" dirty="0"/>
              <a:t>的启动</a:t>
            </a:r>
            <a:r>
              <a:rPr lang="en-US" altLang="zh-CN" sz="2000" dirty="0"/>
              <a:t>/</a:t>
            </a:r>
            <a:r>
              <a:rPr lang="zh-CN" altLang="zh-CN" sz="2000" dirty="0"/>
              <a:t>停止容器的各种请求</a:t>
            </a:r>
            <a:endParaRPr lang="en-US" altLang="zh-CN" sz="2000" dirty="0"/>
          </a:p>
          <a:p>
            <a:pPr eaLnBrk="1" hangingPunct="1">
              <a:spcBef>
                <a:spcPct val="0"/>
              </a:spcBef>
              <a:buFontTx/>
              <a:buChar char="•"/>
            </a:pPr>
            <a:endParaRPr lang="en-US" altLang="zh-CN" sz="2000" dirty="0"/>
          </a:p>
          <a:p>
            <a:pPr eaLnBrk="1" hangingPunct="1">
              <a:spcBef>
                <a:spcPct val="0"/>
              </a:spcBef>
              <a:buFontTx/>
              <a:buNone/>
            </a:pPr>
            <a:r>
              <a:rPr lang="zh-CN" altLang="zh-CN" sz="2000" dirty="0"/>
              <a:t>需要说明的是，</a:t>
            </a:r>
            <a:r>
              <a:rPr lang="en-US" altLang="zh-CN" sz="2000" dirty="0"/>
              <a:t>NodeManager</a:t>
            </a:r>
            <a:r>
              <a:rPr lang="zh-CN" altLang="zh-CN" sz="2000" dirty="0"/>
              <a:t>主要负责管理抽象的容器，只处理与容器相关的事情，而不具体负责每个任务（</a:t>
            </a:r>
            <a:r>
              <a:rPr lang="en-US" altLang="zh-CN" sz="2000" dirty="0"/>
              <a:t>Map</a:t>
            </a:r>
            <a:r>
              <a:rPr lang="zh-CN" altLang="zh-CN" sz="2000" dirty="0"/>
              <a:t>任务或</a:t>
            </a:r>
            <a:r>
              <a:rPr lang="en-US" altLang="zh-CN" sz="2000" dirty="0"/>
              <a:t>Reduce</a:t>
            </a:r>
            <a:r>
              <a:rPr lang="zh-CN" altLang="zh-CN" sz="2000" dirty="0"/>
              <a:t>任务）自身状态的管理，因为这些管理工作是由</a:t>
            </a:r>
            <a:r>
              <a:rPr lang="en-US" altLang="zh-CN" sz="2000" dirty="0"/>
              <a:t>ApplicationMaster</a:t>
            </a:r>
            <a:r>
              <a:rPr lang="zh-CN" altLang="zh-CN" sz="2000" dirty="0"/>
              <a:t>完成的，</a:t>
            </a:r>
            <a:r>
              <a:rPr lang="en-US" altLang="zh-CN" sz="2000" dirty="0"/>
              <a:t>ApplicationMaster</a:t>
            </a:r>
            <a:r>
              <a:rPr lang="zh-CN" altLang="zh-CN" sz="2000" dirty="0"/>
              <a:t>会通过不断与</a:t>
            </a:r>
            <a:r>
              <a:rPr lang="en-US" altLang="zh-CN" sz="2000" dirty="0"/>
              <a:t>NodeManager</a:t>
            </a:r>
            <a:r>
              <a:rPr lang="zh-CN" altLang="zh-CN" sz="2000" dirty="0"/>
              <a:t>通信来掌握各个任务的执行状态</a:t>
            </a:r>
            <a:endParaRPr lang="zh-CN" altLang="en-US" sz="2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2"/>
          <p:cNvSpPr>
            <a:spLocks noGrp="1"/>
          </p:cNvSpPr>
          <p:nvPr>
            <p:ph type="title"/>
          </p:nvPr>
        </p:nvSpPr>
        <p:spPr/>
        <p:txBody>
          <a:bodyPr/>
          <a:lstStyle/>
          <a:p>
            <a:r>
              <a:rPr lang="zh-CN" altLang="en-US" smtClean="0"/>
              <a:t>提纲</a:t>
            </a:r>
            <a:endParaRPr lang="zh-CN" altLang="en-US" smtClean="0"/>
          </a:p>
        </p:txBody>
      </p:sp>
      <p:sp>
        <p:nvSpPr>
          <p:cNvPr id="4099" name="Text Box 6"/>
          <p:cNvSpPr txBox="1">
            <a:spLocks noChangeArrowheads="1"/>
          </p:cNvSpPr>
          <p:nvPr/>
        </p:nvSpPr>
        <p:spPr bwMode="auto">
          <a:xfrm>
            <a:off x="0" y="1752600"/>
            <a:ext cx="62484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spcBef>
                <a:spcPct val="20000"/>
              </a:spcBef>
              <a:buChar char="•"/>
              <a:defRPr sz="3200">
                <a:solidFill>
                  <a:schemeClr val="tx1"/>
                </a:solidFill>
                <a:latin typeface="Arial" panose="02080604020202020204" pitchFamily="34" charset="0"/>
                <a:ea typeface="SimSun" pitchFamily="2" charset="-122"/>
              </a:defRPr>
            </a:lvl1pPr>
            <a:lvl2pPr marL="742950" indent="-285750" eaLnBrk="0" hangingPunct="0">
              <a:spcBef>
                <a:spcPct val="20000"/>
              </a:spcBef>
              <a:buChar char="–"/>
              <a:defRPr sz="2800">
                <a:solidFill>
                  <a:schemeClr val="tx1"/>
                </a:solidFill>
                <a:latin typeface="Arial" panose="02080604020202020204" pitchFamily="34" charset="0"/>
                <a:ea typeface="SimSun" pitchFamily="2" charset="-122"/>
              </a:defRPr>
            </a:lvl2pPr>
            <a:lvl3pPr marL="1143000" indent="-228600" eaLnBrk="0" hangingPunct="0">
              <a:spcBef>
                <a:spcPct val="20000"/>
              </a:spcBef>
              <a:buChar char="•"/>
              <a:defRPr sz="2400">
                <a:solidFill>
                  <a:schemeClr val="tx1"/>
                </a:solidFill>
                <a:latin typeface="Arial" panose="02080604020202020204" pitchFamily="34" charset="0"/>
                <a:ea typeface="SimSun" pitchFamily="2" charset="-122"/>
              </a:defRPr>
            </a:lvl3pPr>
            <a:lvl4pPr marL="1600200" indent="-228600" eaLnBrk="0" hangingPunct="0">
              <a:spcBef>
                <a:spcPct val="20000"/>
              </a:spcBef>
              <a:buChar char="–"/>
              <a:defRPr sz="2000">
                <a:solidFill>
                  <a:schemeClr val="tx1"/>
                </a:solidFill>
                <a:latin typeface="Arial" panose="02080604020202020204" pitchFamily="34" charset="0"/>
                <a:ea typeface="SimSun" pitchFamily="2" charset="-122"/>
              </a:defRPr>
            </a:lvl4pPr>
            <a:lvl5pPr marL="2057400" indent="-228600" eaLnBrk="0" hangingPunct="0">
              <a:spcBef>
                <a:spcPct val="20000"/>
              </a:spcBef>
              <a:buChar char="»"/>
              <a:defRPr sz="2000">
                <a:solidFill>
                  <a:schemeClr val="tx1"/>
                </a:solidFill>
                <a:latin typeface="Arial" panose="02080604020202020204" pitchFamily="34" charset="0"/>
                <a:ea typeface="SimSun" pitchFamily="2" charset="-122"/>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9pPr>
          </a:lstStyle>
          <a:p>
            <a:pPr eaLnBrk="1" hangingPunct="1">
              <a:spcBef>
                <a:spcPct val="0"/>
              </a:spcBef>
              <a:buFontTx/>
              <a:buChar char="•"/>
            </a:pPr>
            <a:r>
              <a:rPr lang="en-US" altLang="zh-CN" sz="2400" b="1" dirty="0">
                <a:solidFill>
                  <a:srgbClr val="000000"/>
                </a:solidFill>
                <a:ea typeface="黑体" pitchFamily="49" charset="-122"/>
              </a:rPr>
              <a:t>8.1 Hadoop</a:t>
            </a:r>
            <a:r>
              <a:rPr lang="zh-CN" altLang="en-US" sz="2400" b="1">
                <a:solidFill>
                  <a:srgbClr val="000000"/>
                </a:solidFill>
                <a:ea typeface="黑体" pitchFamily="49" charset="-122"/>
              </a:rPr>
              <a:t>的优化与发展</a:t>
            </a:r>
            <a:endParaRPr lang="en-US" altLang="zh-CN" sz="2400" b="1" dirty="0">
              <a:solidFill>
                <a:srgbClr val="000000"/>
              </a:solidFill>
              <a:ea typeface="黑体" pitchFamily="49" charset="-122"/>
            </a:endParaRPr>
          </a:p>
          <a:p>
            <a:pPr eaLnBrk="1" hangingPunct="1">
              <a:spcBef>
                <a:spcPct val="0"/>
              </a:spcBef>
              <a:buFontTx/>
              <a:buChar char="•"/>
            </a:pPr>
            <a:r>
              <a:rPr lang="en-US" altLang="zh-CN" sz="2400" b="1" dirty="0">
                <a:solidFill>
                  <a:srgbClr val="000000"/>
                </a:solidFill>
                <a:ea typeface="黑体" pitchFamily="49" charset="-122"/>
              </a:rPr>
              <a:t>8.2 HDFS2.0</a:t>
            </a:r>
            <a:r>
              <a:rPr lang="zh-CN" altLang="en-US" sz="2400" b="1">
                <a:solidFill>
                  <a:srgbClr val="000000"/>
                </a:solidFill>
                <a:ea typeface="黑体" pitchFamily="49" charset="-122"/>
              </a:rPr>
              <a:t>的新特性</a:t>
            </a:r>
            <a:endParaRPr lang="en-US" altLang="zh-CN" sz="2400" b="1" dirty="0">
              <a:solidFill>
                <a:srgbClr val="000000"/>
              </a:solidFill>
              <a:ea typeface="黑体" pitchFamily="49" charset="-122"/>
            </a:endParaRPr>
          </a:p>
          <a:p>
            <a:pPr eaLnBrk="1" hangingPunct="1">
              <a:spcBef>
                <a:spcPct val="0"/>
              </a:spcBef>
              <a:buFontTx/>
              <a:buChar char="•"/>
            </a:pPr>
            <a:r>
              <a:rPr lang="en-US" altLang="zh-CN" sz="2400" b="1" dirty="0">
                <a:solidFill>
                  <a:srgbClr val="000000"/>
                </a:solidFill>
                <a:ea typeface="黑体" pitchFamily="49" charset="-122"/>
              </a:rPr>
              <a:t>8.3 </a:t>
            </a:r>
            <a:r>
              <a:rPr lang="zh-CN" altLang="en-US" sz="2400" b="1">
                <a:solidFill>
                  <a:srgbClr val="000000"/>
                </a:solidFill>
                <a:ea typeface="黑体" pitchFamily="49" charset="-122"/>
              </a:rPr>
              <a:t>新一代资源管理调度框架</a:t>
            </a:r>
            <a:r>
              <a:rPr lang="en-US" altLang="zh-CN" sz="2400" b="1" dirty="0">
                <a:solidFill>
                  <a:srgbClr val="000000"/>
                </a:solidFill>
                <a:ea typeface="黑体" pitchFamily="49" charset="-122"/>
              </a:rPr>
              <a:t>YARN</a:t>
            </a:r>
            <a:endParaRPr lang="en-US" altLang="zh-CN" sz="2400" b="1" dirty="0">
              <a:solidFill>
                <a:srgbClr val="000000"/>
              </a:solidFill>
              <a:ea typeface="黑体" pitchFamily="49" charset="-122"/>
            </a:endParaRPr>
          </a:p>
          <a:p>
            <a:pPr eaLnBrk="1" hangingPunct="1">
              <a:spcBef>
                <a:spcPct val="0"/>
              </a:spcBef>
              <a:buFontTx/>
              <a:buChar char="•"/>
            </a:pPr>
            <a:r>
              <a:rPr lang="en-US" altLang="zh-CN" sz="2400" b="1" dirty="0">
                <a:solidFill>
                  <a:srgbClr val="000000"/>
                </a:solidFill>
                <a:ea typeface="黑体" pitchFamily="49" charset="-122"/>
              </a:rPr>
              <a:t>8.4 Hadoop</a:t>
            </a:r>
            <a:r>
              <a:rPr lang="zh-CN" altLang="en-US" sz="2400" b="1">
                <a:solidFill>
                  <a:srgbClr val="000000"/>
                </a:solidFill>
                <a:ea typeface="黑体" pitchFamily="49" charset="-122"/>
              </a:rPr>
              <a:t>生态系统中具有代表性的功   能组件</a:t>
            </a:r>
            <a:endParaRPr lang="zh-CN" altLang="en-US" sz="2400" b="1">
              <a:solidFill>
                <a:srgbClr val="000000"/>
              </a:solidFill>
              <a:ea typeface="黑体" pitchFamily="49" charset="-122"/>
            </a:endParaRPr>
          </a:p>
          <a:p>
            <a:pPr eaLnBrk="1" hangingPunct="1">
              <a:spcBef>
                <a:spcPct val="0"/>
              </a:spcBef>
              <a:buFontTx/>
              <a:buChar char="•"/>
            </a:pPr>
            <a:endParaRPr lang="zh-CN" altLang="en-US" sz="2400" b="1">
              <a:solidFill>
                <a:srgbClr val="000000"/>
              </a:solidFill>
              <a:ea typeface="黑体" pitchFamily="49" charset="-122"/>
            </a:endParaRPr>
          </a:p>
          <a:p>
            <a:pPr eaLnBrk="1" hangingPunct="1">
              <a:spcBef>
                <a:spcPct val="0"/>
              </a:spcBef>
              <a:buFontTx/>
              <a:buNone/>
            </a:pPr>
            <a:endParaRPr lang="zh-CN" altLang="en-US" sz="2400" b="1"/>
          </a:p>
        </p:txBody>
      </p:sp>
      <p:graphicFrame>
        <p:nvGraphicFramePr>
          <p:cNvPr id="4100" name="Object 5"/>
          <p:cNvGraphicFramePr>
            <a:graphicFrameLocks noChangeAspect="1"/>
          </p:cNvGraphicFramePr>
          <p:nvPr/>
        </p:nvGraphicFramePr>
        <p:xfrm>
          <a:off x="6019800" y="1066800"/>
          <a:ext cx="3124200" cy="5562600"/>
        </p:xfrm>
        <a:graphic>
          <a:graphicData uri="http://schemas.openxmlformats.org/presentationml/2006/ole">
            <mc:AlternateContent xmlns:mc="http://schemas.openxmlformats.org/markup-compatibility/2006">
              <mc:Choice xmlns:v="urn:schemas-microsoft-com:vml" Requires="v">
                <p:oleObj spid="_x0000_s4112" name="" r:id="rId1" imgW="4762500" imgH="6505575" progId="">
                  <p:embed/>
                </p:oleObj>
              </mc:Choice>
              <mc:Fallback>
                <p:oleObj name="" r:id="rId1" imgW="4762500" imgH="6505575" progId="">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1066800"/>
                        <a:ext cx="3124200"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en-US" altLang="zh-CN" dirty="0" smtClean="0"/>
              <a:t>8.</a:t>
            </a:r>
            <a:r>
              <a:rPr lang="zh-CN" altLang="zh-CN" b="1" smtClean="0"/>
              <a:t>3.3 YARN体系结构</a:t>
            </a:r>
            <a:endParaRPr lang="zh-CN" altLang="en-US" smtClean="0"/>
          </a:p>
        </p:txBody>
      </p:sp>
      <p:sp>
        <p:nvSpPr>
          <p:cNvPr id="24579" name="矩形 3"/>
          <p:cNvSpPr>
            <a:spLocks noChangeArrowheads="1"/>
          </p:cNvSpPr>
          <p:nvPr/>
        </p:nvSpPr>
        <p:spPr bwMode="auto">
          <a:xfrm>
            <a:off x="2209800" y="6107113"/>
            <a:ext cx="5486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80604020202020204" pitchFamily="34" charset="0"/>
                <a:ea typeface="SimSun" pitchFamily="2" charset="-122"/>
              </a:defRPr>
            </a:lvl1pPr>
            <a:lvl2pPr marL="742950" indent="-285750" eaLnBrk="0" hangingPunct="0">
              <a:spcBef>
                <a:spcPct val="20000"/>
              </a:spcBef>
              <a:buChar char="–"/>
              <a:defRPr sz="2800">
                <a:solidFill>
                  <a:schemeClr val="tx1"/>
                </a:solidFill>
                <a:latin typeface="Arial" panose="02080604020202020204" pitchFamily="34" charset="0"/>
                <a:ea typeface="SimSun" pitchFamily="2" charset="-122"/>
              </a:defRPr>
            </a:lvl2pPr>
            <a:lvl3pPr marL="1143000" indent="-228600" eaLnBrk="0" hangingPunct="0">
              <a:spcBef>
                <a:spcPct val="20000"/>
              </a:spcBef>
              <a:buChar char="•"/>
              <a:defRPr sz="2400">
                <a:solidFill>
                  <a:schemeClr val="tx1"/>
                </a:solidFill>
                <a:latin typeface="Arial" panose="02080604020202020204" pitchFamily="34" charset="0"/>
                <a:ea typeface="SimSun" pitchFamily="2" charset="-122"/>
              </a:defRPr>
            </a:lvl3pPr>
            <a:lvl4pPr marL="1600200" indent="-228600" eaLnBrk="0" hangingPunct="0">
              <a:spcBef>
                <a:spcPct val="20000"/>
              </a:spcBef>
              <a:buChar char="–"/>
              <a:defRPr sz="2000">
                <a:solidFill>
                  <a:schemeClr val="tx1"/>
                </a:solidFill>
                <a:latin typeface="Arial" panose="02080604020202020204" pitchFamily="34" charset="0"/>
                <a:ea typeface="SimSun" pitchFamily="2" charset="-122"/>
              </a:defRPr>
            </a:lvl4pPr>
            <a:lvl5pPr marL="2057400" indent="-228600" eaLnBrk="0" hangingPunct="0">
              <a:spcBef>
                <a:spcPct val="20000"/>
              </a:spcBef>
              <a:buChar char="»"/>
              <a:defRPr sz="2000">
                <a:solidFill>
                  <a:schemeClr val="tx1"/>
                </a:solidFill>
                <a:latin typeface="Arial" panose="02080604020202020204" pitchFamily="34" charset="0"/>
                <a:ea typeface="SimSun" pitchFamily="2" charset="-122"/>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9pPr>
          </a:lstStyle>
          <a:p>
            <a:pPr eaLnBrk="1" hangingPunct="1">
              <a:spcBef>
                <a:spcPct val="0"/>
              </a:spcBef>
              <a:buFontTx/>
              <a:buNone/>
            </a:pPr>
            <a:r>
              <a:rPr lang="zh-CN" altLang="zh-CN" sz="1800"/>
              <a:t>图</a:t>
            </a:r>
            <a:r>
              <a:rPr lang="en-US" altLang="zh-CN" sz="1800" dirty="0"/>
              <a:t> YARN</a:t>
            </a:r>
            <a:r>
              <a:rPr lang="zh-CN" altLang="zh-CN" sz="1800"/>
              <a:t>和</a:t>
            </a:r>
            <a:r>
              <a:rPr lang="en-US" altLang="zh-CN" sz="1800" dirty="0"/>
              <a:t>Hadoop</a:t>
            </a:r>
            <a:r>
              <a:rPr lang="zh-CN" altLang="zh-CN" sz="1800"/>
              <a:t>平台其他组件的统一部署</a:t>
            </a:r>
            <a:endParaRPr lang="zh-CN" altLang="en-US" sz="1800"/>
          </a:p>
        </p:txBody>
      </p:sp>
      <p:sp>
        <p:nvSpPr>
          <p:cNvPr id="24580" name="矩形 4"/>
          <p:cNvSpPr>
            <a:spLocks noChangeArrowheads="1"/>
          </p:cNvSpPr>
          <p:nvPr/>
        </p:nvSpPr>
        <p:spPr bwMode="auto">
          <a:xfrm>
            <a:off x="381000" y="1219200"/>
            <a:ext cx="861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80604020202020204" pitchFamily="34" charset="0"/>
                <a:ea typeface="SimSun" pitchFamily="2" charset="-122"/>
              </a:defRPr>
            </a:lvl1pPr>
            <a:lvl2pPr marL="742950" indent="-285750" eaLnBrk="0" hangingPunct="0">
              <a:spcBef>
                <a:spcPct val="20000"/>
              </a:spcBef>
              <a:buChar char="–"/>
              <a:defRPr sz="2800">
                <a:solidFill>
                  <a:schemeClr val="tx1"/>
                </a:solidFill>
                <a:latin typeface="Arial" panose="02080604020202020204" pitchFamily="34" charset="0"/>
                <a:ea typeface="SimSun" pitchFamily="2" charset="-122"/>
              </a:defRPr>
            </a:lvl2pPr>
            <a:lvl3pPr marL="1143000" indent="-228600" eaLnBrk="0" hangingPunct="0">
              <a:spcBef>
                <a:spcPct val="20000"/>
              </a:spcBef>
              <a:buChar char="•"/>
              <a:defRPr sz="2400">
                <a:solidFill>
                  <a:schemeClr val="tx1"/>
                </a:solidFill>
                <a:latin typeface="Arial" panose="02080604020202020204" pitchFamily="34" charset="0"/>
                <a:ea typeface="SimSun" pitchFamily="2" charset="-122"/>
              </a:defRPr>
            </a:lvl3pPr>
            <a:lvl4pPr marL="1600200" indent="-228600" eaLnBrk="0" hangingPunct="0">
              <a:spcBef>
                <a:spcPct val="20000"/>
              </a:spcBef>
              <a:buChar char="–"/>
              <a:defRPr sz="2000">
                <a:solidFill>
                  <a:schemeClr val="tx1"/>
                </a:solidFill>
                <a:latin typeface="Arial" panose="02080604020202020204" pitchFamily="34" charset="0"/>
                <a:ea typeface="SimSun" pitchFamily="2" charset="-122"/>
              </a:defRPr>
            </a:lvl4pPr>
            <a:lvl5pPr marL="2057400" indent="-228600" eaLnBrk="0" hangingPunct="0">
              <a:spcBef>
                <a:spcPct val="20000"/>
              </a:spcBef>
              <a:buChar char="»"/>
              <a:defRPr sz="2000">
                <a:solidFill>
                  <a:schemeClr val="tx1"/>
                </a:solidFill>
                <a:latin typeface="Arial" panose="02080604020202020204" pitchFamily="34" charset="0"/>
                <a:ea typeface="SimSun" pitchFamily="2" charset="-122"/>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9pPr>
          </a:lstStyle>
          <a:p>
            <a:pPr eaLnBrk="1" hangingPunct="1">
              <a:spcBef>
                <a:spcPct val="0"/>
              </a:spcBef>
              <a:buFontTx/>
              <a:buNone/>
            </a:pPr>
            <a:r>
              <a:rPr lang="zh-CN" altLang="zh-CN" sz="1800"/>
              <a:t>在集群部署方面，</a:t>
            </a:r>
            <a:r>
              <a:rPr lang="en-US" altLang="zh-CN" sz="1800" dirty="0"/>
              <a:t>YARN</a:t>
            </a:r>
            <a:r>
              <a:rPr lang="zh-CN" altLang="zh-CN" sz="1800"/>
              <a:t>的各个组件是和</a:t>
            </a:r>
            <a:r>
              <a:rPr lang="en-US" altLang="zh-CN" sz="1800" dirty="0"/>
              <a:t>Hadoop</a:t>
            </a:r>
            <a:r>
              <a:rPr lang="zh-CN" altLang="zh-CN" sz="1800"/>
              <a:t>集群中的其他组件进行统一部署的</a:t>
            </a:r>
            <a:endParaRPr lang="zh-CN" altLang="en-US" sz="1800"/>
          </a:p>
        </p:txBody>
      </p:sp>
      <p:pic>
        <p:nvPicPr>
          <p:cNvPr id="24581"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1000" y="1752600"/>
            <a:ext cx="848995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en-US" altLang="zh-CN" dirty="0" smtClean="0"/>
              <a:t>8.</a:t>
            </a:r>
            <a:r>
              <a:rPr lang="zh-CN" altLang="zh-CN" b="1" smtClean="0"/>
              <a:t>3.4 YARN工作流程</a:t>
            </a:r>
            <a:endParaRPr lang="zh-CN" altLang="en-US" smtClean="0"/>
          </a:p>
        </p:txBody>
      </p:sp>
      <p:pic>
        <p:nvPicPr>
          <p:cNvPr id="25603" name="图片 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2720975"/>
            <a:ext cx="4572000" cy="329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4" name="矩形 3"/>
          <p:cNvSpPr>
            <a:spLocks noChangeArrowheads="1"/>
          </p:cNvSpPr>
          <p:nvPr/>
        </p:nvSpPr>
        <p:spPr bwMode="auto">
          <a:xfrm>
            <a:off x="1066800" y="6107113"/>
            <a:ext cx="22542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80604020202020204" pitchFamily="34" charset="0"/>
                <a:ea typeface="SimSun" pitchFamily="2" charset="-122"/>
              </a:defRPr>
            </a:lvl1pPr>
            <a:lvl2pPr marL="742950" indent="-285750" eaLnBrk="0" hangingPunct="0">
              <a:spcBef>
                <a:spcPct val="20000"/>
              </a:spcBef>
              <a:buChar char="–"/>
              <a:defRPr sz="2800">
                <a:solidFill>
                  <a:schemeClr val="tx1"/>
                </a:solidFill>
                <a:latin typeface="Arial" panose="02080604020202020204" pitchFamily="34" charset="0"/>
                <a:ea typeface="SimSun" pitchFamily="2" charset="-122"/>
              </a:defRPr>
            </a:lvl2pPr>
            <a:lvl3pPr marL="1143000" indent="-228600" eaLnBrk="0" hangingPunct="0">
              <a:spcBef>
                <a:spcPct val="20000"/>
              </a:spcBef>
              <a:buChar char="•"/>
              <a:defRPr sz="2400">
                <a:solidFill>
                  <a:schemeClr val="tx1"/>
                </a:solidFill>
                <a:latin typeface="Arial" panose="02080604020202020204" pitchFamily="34" charset="0"/>
                <a:ea typeface="SimSun" pitchFamily="2" charset="-122"/>
              </a:defRPr>
            </a:lvl3pPr>
            <a:lvl4pPr marL="1600200" indent="-228600" eaLnBrk="0" hangingPunct="0">
              <a:spcBef>
                <a:spcPct val="20000"/>
              </a:spcBef>
              <a:buChar char="–"/>
              <a:defRPr sz="2000">
                <a:solidFill>
                  <a:schemeClr val="tx1"/>
                </a:solidFill>
                <a:latin typeface="Arial" panose="02080604020202020204" pitchFamily="34" charset="0"/>
                <a:ea typeface="SimSun" pitchFamily="2" charset="-122"/>
              </a:defRPr>
            </a:lvl4pPr>
            <a:lvl5pPr marL="2057400" indent="-228600" eaLnBrk="0" hangingPunct="0">
              <a:spcBef>
                <a:spcPct val="20000"/>
              </a:spcBef>
              <a:buChar char="»"/>
              <a:defRPr sz="2000">
                <a:solidFill>
                  <a:schemeClr val="tx1"/>
                </a:solidFill>
                <a:latin typeface="Arial" panose="02080604020202020204" pitchFamily="34" charset="0"/>
                <a:ea typeface="SimSun" pitchFamily="2" charset="-122"/>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9pPr>
          </a:lstStyle>
          <a:p>
            <a:pPr eaLnBrk="1" hangingPunct="1">
              <a:spcBef>
                <a:spcPct val="0"/>
              </a:spcBef>
              <a:buFontTx/>
              <a:buNone/>
            </a:pPr>
            <a:r>
              <a:rPr lang="zh-CN" altLang="zh-CN" sz="1800"/>
              <a:t>图</a:t>
            </a:r>
            <a:r>
              <a:rPr lang="en-US" altLang="zh-CN" sz="1800" dirty="0"/>
              <a:t> YARN</a:t>
            </a:r>
            <a:r>
              <a:rPr lang="zh-CN" altLang="zh-CN" sz="1800"/>
              <a:t>的工作流程</a:t>
            </a:r>
            <a:endParaRPr lang="zh-CN" altLang="en-US" sz="1800"/>
          </a:p>
        </p:txBody>
      </p:sp>
      <p:sp>
        <p:nvSpPr>
          <p:cNvPr id="25605" name="矩形 4"/>
          <p:cNvSpPr>
            <a:spLocks noChangeArrowheads="1"/>
          </p:cNvSpPr>
          <p:nvPr/>
        </p:nvSpPr>
        <p:spPr bwMode="auto">
          <a:xfrm>
            <a:off x="4648200" y="2514600"/>
            <a:ext cx="41910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80604020202020204" pitchFamily="34" charset="0"/>
                <a:ea typeface="SimSun" pitchFamily="2" charset="-122"/>
              </a:defRPr>
            </a:lvl1pPr>
            <a:lvl2pPr marL="742950" indent="-285750" eaLnBrk="0" hangingPunct="0">
              <a:spcBef>
                <a:spcPct val="20000"/>
              </a:spcBef>
              <a:buChar char="–"/>
              <a:defRPr sz="2800">
                <a:solidFill>
                  <a:schemeClr val="tx1"/>
                </a:solidFill>
                <a:latin typeface="Arial" panose="02080604020202020204" pitchFamily="34" charset="0"/>
                <a:ea typeface="SimSun" pitchFamily="2" charset="-122"/>
              </a:defRPr>
            </a:lvl2pPr>
            <a:lvl3pPr marL="1143000" indent="-228600" eaLnBrk="0" hangingPunct="0">
              <a:spcBef>
                <a:spcPct val="20000"/>
              </a:spcBef>
              <a:buChar char="•"/>
              <a:defRPr sz="2400">
                <a:solidFill>
                  <a:schemeClr val="tx1"/>
                </a:solidFill>
                <a:latin typeface="Arial" panose="02080604020202020204" pitchFamily="34" charset="0"/>
                <a:ea typeface="SimSun" pitchFamily="2" charset="-122"/>
              </a:defRPr>
            </a:lvl3pPr>
            <a:lvl4pPr marL="1600200" indent="-228600" eaLnBrk="0" hangingPunct="0">
              <a:spcBef>
                <a:spcPct val="20000"/>
              </a:spcBef>
              <a:buChar char="–"/>
              <a:defRPr sz="2000">
                <a:solidFill>
                  <a:schemeClr val="tx1"/>
                </a:solidFill>
                <a:latin typeface="Arial" panose="02080604020202020204" pitchFamily="34" charset="0"/>
                <a:ea typeface="SimSun" pitchFamily="2" charset="-122"/>
              </a:defRPr>
            </a:lvl4pPr>
            <a:lvl5pPr marL="2057400" indent="-228600" eaLnBrk="0" hangingPunct="0">
              <a:spcBef>
                <a:spcPct val="20000"/>
              </a:spcBef>
              <a:buChar char="»"/>
              <a:defRPr sz="2000">
                <a:solidFill>
                  <a:schemeClr val="tx1"/>
                </a:solidFill>
                <a:latin typeface="Arial" panose="02080604020202020204" pitchFamily="34" charset="0"/>
                <a:ea typeface="SimSun" pitchFamily="2" charset="-122"/>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9pPr>
          </a:lstStyle>
          <a:p>
            <a:pPr eaLnBrk="1" hangingPunct="1">
              <a:spcBef>
                <a:spcPct val="0"/>
              </a:spcBef>
              <a:buFontTx/>
              <a:buNone/>
            </a:pPr>
            <a:r>
              <a:rPr lang="zh-CN" altLang="zh-CN" sz="1800" dirty="0"/>
              <a:t>步骤</a:t>
            </a:r>
            <a:r>
              <a:rPr lang="en-US" altLang="zh-CN" sz="1800" dirty="0"/>
              <a:t>3</a:t>
            </a:r>
            <a:r>
              <a:rPr lang="zh-CN" altLang="zh-CN" sz="1800" dirty="0"/>
              <a:t>：</a:t>
            </a:r>
            <a:r>
              <a:rPr lang="en-US" altLang="zh-CN" sz="1800" dirty="0"/>
              <a:t>ApplicationMaster</a:t>
            </a:r>
            <a:r>
              <a:rPr lang="zh-CN" altLang="zh-CN" sz="1800" dirty="0"/>
              <a:t>被创建后会首先向</a:t>
            </a:r>
            <a:r>
              <a:rPr lang="en-US" altLang="zh-CN" sz="1800" dirty="0"/>
              <a:t>ResourceManager</a:t>
            </a:r>
            <a:r>
              <a:rPr lang="zh-CN" altLang="zh-CN" sz="1800" dirty="0"/>
              <a:t>注册</a:t>
            </a:r>
            <a:endParaRPr lang="en-US" altLang="zh-CN" sz="1800" dirty="0"/>
          </a:p>
          <a:p>
            <a:pPr eaLnBrk="1" hangingPunct="1">
              <a:spcBef>
                <a:spcPct val="0"/>
              </a:spcBef>
              <a:buFontTx/>
              <a:buNone/>
            </a:pPr>
            <a:r>
              <a:rPr lang="zh-CN" altLang="zh-CN" sz="1800" dirty="0"/>
              <a:t>步骤</a:t>
            </a:r>
            <a:r>
              <a:rPr lang="en-US" altLang="zh-CN" sz="1800" dirty="0"/>
              <a:t>4</a:t>
            </a:r>
            <a:r>
              <a:rPr lang="zh-CN" altLang="zh-CN" sz="1800" dirty="0"/>
              <a:t>：</a:t>
            </a:r>
            <a:r>
              <a:rPr lang="en-US" altLang="zh-CN" sz="1800" dirty="0"/>
              <a:t>ApplicationMaster</a:t>
            </a:r>
            <a:r>
              <a:rPr lang="zh-CN" altLang="zh-CN" sz="1800" dirty="0"/>
              <a:t>采用轮询的方式向</a:t>
            </a:r>
            <a:r>
              <a:rPr lang="en-US" altLang="zh-CN" sz="1800" dirty="0"/>
              <a:t>ResourceManager</a:t>
            </a:r>
            <a:r>
              <a:rPr lang="zh-CN" altLang="zh-CN" sz="1800" dirty="0"/>
              <a:t>申请资源</a:t>
            </a:r>
            <a:endParaRPr lang="en-US" altLang="zh-CN" sz="1800" dirty="0"/>
          </a:p>
          <a:p>
            <a:pPr eaLnBrk="1" hangingPunct="1">
              <a:spcBef>
                <a:spcPct val="0"/>
              </a:spcBef>
              <a:buFontTx/>
              <a:buNone/>
            </a:pPr>
            <a:r>
              <a:rPr lang="zh-CN" altLang="zh-CN" sz="1800" dirty="0"/>
              <a:t>步骤</a:t>
            </a:r>
            <a:r>
              <a:rPr lang="en-US" altLang="zh-CN" sz="1800" dirty="0"/>
              <a:t>5</a:t>
            </a:r>
            <a:r>
              <a:rPr lang="zh-CN" altLang="zh-CN" sz="1800" dirty="0"/>
              <a:t>：</a:t>
            </a:r>
            <a:r>
              <a:rPr lang="en-US" altLang="zh-CN" sz="1800" dirty="0"/>
              <a:t>ResourceManager</a:t>
            </a:r>
            <a:r>
              <a:rPr lang="zh-CN" altLang="zh-CN" sz="1800" dirty="0"/>
              <a:t>以“容器”的形式向提出申请的</a:t>
            </a:r>
            <a:r>
              <a:rPr lang="en-US" altLang="zh-CN" sz="1800" dirty="0"/>
              <a:t>ApplicationMaster</a:t>
            </a:r>
            <a:r>
              <a:rPr lang="zh-CN" altLang="zh-CN" sz="1800" dirty="0"/>
              <a:t>分配资源</a:t>
            </a:r>
            <a:endParaRPr lang="en-US" altLang="zh-CN" sz="1800" dirty="0"/>
          </a:p>
          <a:p>
            <a:pPr eaLnBrk="1" hangingPunct="1">
              <a:spcBef>
                <a:spcPct val="0"/>
              </a:spcBef>
              <a:buFontTx/>
              <a:buNone/>
            </a:pPr>
            <a:r>
              <a:rPr lang="zh-CN" altLang="zh-CN" sz="1800" dirty="0"/>
              <a:t>步骤</a:t>
            </a:r>
            <a:r>
              <a:rPr lang="en-US" altLang="zh-CN" sz="1800" dirty="0"/>
              <a:t>6</a:t>
            </a:r>
            <a:r>
              <a:rPr lang="zh-CN" altLang="zh-CN" sz="1800" dirty="0"/>
              <a:t>：</a:t>
            </a:r>
            <a:r>
              <a:rPr lang="zh-CN" altLang="en-US" sz="1800" dirty="0"/>
              <a:t>在容器中启动任务（运行环境、脚本）</a:t>
            </a:r>
            <a:endParaRPr lang="en-US" altLang="zh-CN" sz="1800" dirty="0"/>
          </a:p>
          <a:p>
            <a:pPr eaLnBrk="1" hangingPunct="1">
              <a:spcBef>
                <a:spcPct val="0"/>
              </a:spcBef>
              <a:buFontTx/>
              <a:buNone/>
            </a:pPr>
            <a:r>
              <a:rPr lang="zh-CN" altLang="zh-CN" sz="1800" dirty="0"/>
              <a:t>步骤</a:t>
            </a:r>
            <a:r>
              <a:rPr lang="en-US" altLang="zh-CN" sz="1800" dirty="0"/>
              <a:t>7</a:t>
            </a:r>
            <a:r>
              <a:rPr lang="zh-CN" altLang="zh-CN" sz="1800" dirty="0"/>
              <a:t>：各个任务向</a:t>
            </a:r>
            <a:r>
              <a:rPr lang="en-US" altLang="zh-CN" sz="1800" dirty="0"/>
              <a:t>ApplicationMaster</a:t>
            </a:r>
            <a:r>
              <a:rPr lang="zh-CN" altLang="zh-CN" sz="1800" dirty="0"/>
              <a:t>汇报自己的状态和进度</a:t>
            </a:r>
            <a:endParaRPr lang="en-US" altLang="zh-CN" sz="1800" dirty="0"/>
          </a:p>
          <a:p>
            <a:pPr eaLnBrk="1" hangingPunct="1">
              <a:spcBef>
                <a:spcPct val="0"/>
              </a:spcBef>
              <a:buFontTx/>
              <a:buNone/>
            </a:pPr>
            <a:r>
              <a:rPr lang="zh-CN" altLang="zh-CN" sz="1800" dirty="0"/>
              <a:t>步骤</a:t>
            </a:r>
            <a:r>
              <a:rPr lang="en-US" altLang="zh-CN" sz="1800" dirty="0"/>
              <a:t>8</a:t>
            </a:r>
            <a:r>
              <a:rPr lang="zh-CN" altLang="zh-CN" sz="1800" dirty="0"/>
              <a:t>：应用程序运行完成后，</a:t>
            </a:r>
            <a:r>
              <a:rPr lang="en-US" altLang="zh-CN" sz="1800" dirty="0"/>
              <a:t>ApplicationMaster</a:t>
            </a:r>
            <a:r>
              <a:rPr lang="zh-CN" altLang="zh-CN" sz="1800" dirty="0"/>
              <a:t>向</a:t>
            </a:r>
            <a:r>
              <a:rPr lang="en-US" altLang="zh-CN" sz="1800" dirty="0"/>
              <a:t>ResourceManager</a:t>
            </a:r>
            <a:r>
              <a:rPr lang="zh-CN" altLang="zh-CN" sz="1800" dirty="0"/>
              <a:t>的应用程序管理器注销并关闭自己</a:t>
            </a:r>
            <a:endParaRPr lang="zh-CN" altLang="en-US" sz="1800" dirty="0"/>
          </a:p>
        </p:txBody>
      </p:sp>
      <p:sp>
        <p:nvSpPr>
          <p:cNvPr id="25606" name="矩形 5"/>
          <p:cNvSpPr>
            <a:spLocks noChangeArrowheads="1"/>
          </p:cNvSpPr>
          <p:nvPr/>
        </p:nvSpPr>
        <p:spPr bwMode="auto">
          <a:xfrm>
            <a:off x="381000" y="1143000"/>
            <a:ext cx="8229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80604020202020204" pitchFamily="34" charset="0"/>
                <a:ea typeface="SimSun" pitchFamily="2" charset="-122"/>
              </a:defRPr>
            </a:lvl1pPr>
            <a:lvl2pPr marL="742950" indent="-285750" eaLnBrk="0" hangingPunct="0">
              <a:spcBef>
                <a:spcPct val="20000"/>
              </a:spcBef>
              <a:buChar char="–"/>
              <a:defRPr sz="2800">
                <a:solidFill>
                  <a:schemeClr val="tx1"/>
                </a:solidFill>
                <a:latin typeface="Arial" panose="02080604020202020204" pitchFamily="34" charset="0"/>
                <a:ea typeface="SimSun" pitchFamily="2" charset="-122"/>
              </a:defRPr>
            </a:lvl2pPr>
            <a:lvl3pPr marL="1143000" indent="-228600" eaLnBrk="0" hangingPunct="0">
              <a:spcBef>
                <a:spcPct val="20000"/>
              </a:spcBef>
              <a:buChar char="•"/>
              <a:defRPr sz="2400">
                <a:solidFill>
                  <a:schemeClr val="tx1"/>
                </a:solidFill>
                <a:latin typeface="Arial" panose="02080604020202020204" pitchFamily="34" charset="0"/>
                <a:ea typeface="SimSun" pitchFamily="2" charset="-122"/>
              </a:defRPr>
            </a:lvl3pPr>
            <a:lvl4pPr marL="1600200" indent="-228600" eaLnBrk="0" hangingPunct="0">
              <a:spcBef>
                <a:spcPct val="20000"/>
              </a:spcBef>
              <a:buChar char="–"/>
              <a:defRPr sz="2000">
                <a:solidFill>
                  <a:schemeClr val="tx1"/>
                </a:solidFill>
                <a:latin typeface="Arial" panose="02080604020202020204" pitchFamily="34" charset="0"/>
                <a:ea typeface="SimSun" pitchFamily="2" charset="-122"/>
              </a:defRPr>
            </a:lvl4pPr>
            <a:lvl5pPr marL="2057400" indent="-228600" eaLnBrk="0" hangingPunct="0">
              <a:spcBef>
                <a:spcPct val="20000"/>
              </a:spcBef>
              <a:buChar char="»"/>
              <a:defRPr sz="2000">
                <a:solidFill>
                  <a:schemeClr val="tx1"/>
                </a:solidFill>
                <a:latin typeface="Arial" panose="02080604020202020204" pitchFamily="34" charset="0"/>
                <a:ea typeface="SimSun" pitchFamily="2" charset="-122"/>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9pPr>
          </a:lstStyle>
          <a:p>
            <a:pPr eaLnBrk="1" hangingPunct="1">
              <a:spcBef>
                <a:spcPct val="0"/>
              </a:spcBef>
              <a:buFontTx/>
              <a:buNone/>
            </a:pPr>
            <a:r>
              <a:rPr lang="zh-CN" altLang="zh-CN" sz="1800" dirty="0"/>
              <a:t>步骤</a:t>
            </a:r>
            <a:r>
              <a:rPr lang="en-US" altLang="zh-CN" sz="1800" dirty="0"/>
              <a:t>1</a:t>
            </a:r>
            <a:r>
              <a:rPr lang="zh-CN" altLang="zh-CN" sz="1800" dirty="0"/>
              <a:t>：用户编写客户端应用程序，向</a:t>
            </a:r>
            <a:r>
              <a:rPr lang="en-US" altLang="zh-CN" sz="1800" dirty="0"/>
              <a:t>YARN</a:t>
            </a:r>
            <a:r>
              <a:rPr lang="zh-CN" altLang="zh-CN" sz="1800" dirty="0"/>
              <a:t>提交应用程序</a:t>
            </a:r>
            <a:r>
              <a:rPr lang="zh-CN" altLang="en-US" sz="1800" dirty="0"/>
              <a:t>，</a:t>
            </a:r>
            <a:r>
              <a:rPr lang="zh-CN" altLang="zh-CN" sz="1800" dirty="0"/>
              <a:t>提交的内容包括</a:t>
            </a:r>
            <a:r>
              <a:rPr lang="en-US" altLang="zh-CN" sz="1800" dirty="0"/>
              <a:t>ApplicationMaster</a:t>
            </a:r>
            <a:r>
              <a:rPr lang="zh-CN" altLang="zh-CN" sz="1800" dirty="0"/>
              <a:t>程序、启动</a:t>
            </a:r>
            <a:r>
              <a:rPr lang="en-US" altLang="zh-CN" sz="1800" dirty="0"/>
              <a:t>ApplicationMaster</a:t>
            </a:r>
            <a:r>
              <a:rPr lang="zh-CN" altLang="zh-CN" sz="1800" dirty="0"/>
              <a:t>的命令、用户程序等</a:t>
            </a:r>
            <a:endParaRPr lang="en-US" altLang="zh-CN" sz="1800" dirty="0"/>
          </a:p>
        </p:txBody>
      </p:sp>
      <p:sp>
        <p:nvSpPr>
          <p:cNvPr id="25607" name="矩形 6"/>
          <p:cNvSpPr>
            <a:spLocks noChangeArrowheads="1"/>
          </p:cNvSpPr>
          <p:nvPr/>
        </p:nvSpPr>
        <p:spPr bwMode="auto">
          <a:xfrm>
            <a:off x="381000" y="1752600"/>
            <a:ext cx="8153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80604020202020204" pitchFamily="34" charset="0"/>
                <a:ea typeface="SimSun" pitchFamily="2" charset="-122"/>
              </a:defRPr>
            </a:lvl1pPr>
            <a:lvl2pPr marL="742950" indent="-285750" eaLnBrk="0" hangingPunct="0">
              <a:spcBef>
                <a:spcPct val="20000"/>
              </a:spcBef>
              <a:buChar char="–"/>
              <a:defRPr sz="2800">
                <a:solidFill>
                  <a:schemeClr val="tx1"/>
                </a:solidFill>
                <a:latin typeface="Arial" panose="02080604020202020204" pitchFamily="34" charset="0"/>
                <a:ea typeface="SimSun" pitchFamily="2" charset="-122"/>
              </a:defRPr>
            </a:lvl2pPr>
            <a:lvl3pPr marL="1143000" indent="-228600" eaLnBrk="0" hangingPunct="0">
              <a:spcBef>
                <a:spcPct val="20000"/>
              </a:spcBef>
              <a:buChar char="•"/>
              <a:defRPr sz="2400">
                <a:solidFill>
                  <a:schemeClr val="tx1"/>
                </a:solidFill>
                <a:latin typeface="Arial" panose="02080604020202020204" pitchFamily="34" charset="0"/>
                <a:ea typeface="SimSun" pitchFamily="2" charset="-122"/>
              </a:defRPr>
            </a:lvl3pPr>
            <a:lvl4pPr marL="1600200" indent="-228600" eaLnBrk="0" hangingPunct="0">
              <a:spcBef>
                <a:spcPct val="20000"/>
              </a:spcBef>
              <a:buChar char="–"/>
              <a:defRPr sz="2000">
                <a:solidFill>
                  <a:schemeClr val="tx1"/>
                </a:solidFill>
                <a:latin typeface="Arial" panose="02080604020202020204" pitchFamily="34" charset="0"/>
                <a:ea typeface="SimSun" pitchFamily="2" charset="-122"/>
              </a:defRPr>
            </a:lvl4pPr>
            <a:lvl5pPr marL="2057400" indent="-228600" eaLnBrk="0" hangingPunct="0">
              <a:spcBef>
                <a:spcPct val="20000"/>
              </a:spcBef>
              <a:buChar char="»"/>
              <a:defRPr sz="2000">
                <a:solidFill>
                  <a:schemeClr val="tx1"/>
                </a:solidFill>
                <a:latin typeface="Arial" panose="02080604020202020204" pitchFamily="34" charset="0"/>
                <a:ea typeface="SimSun" pitchFamily="2" charset="-122"/>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9pPr>
          </a:lstStyle>
          <a:p>
            <a:pPr eaLnBrk="1" hangingPunct="1">
              <a:spcBef>
                <a:spcPct val="0"/>
              </a:spcBef>
              <a:buFontTx/>
              <a:buNone/>
            </a:pPr>
            <a:r>
              <a:rPr lang="zh-CN" altLang="zh-CN" sz="1800" dirty="0"/>
              <a:t>步骤</a:t>
            </a:r>
            <a:r>
              <a:rPr lang="en-US" altLang="zh-CN" sz="1800" dirty="0"/>
              <a:t>2</a:t>
            </a:r>
            <a:r>
              <a:rPr lang="zh-CN" altLang="zh-CN" sz="1800" dirty="0"/>
              <a:t>：</a:t>
            </a:r>
            <a:r>
              <a:rPr lang="en-US" altLang="zh-CN" sz="1800" dirty="0"/>
              <a:t>YARN</a:t>
            </a:r>
            <a:r>
              <a:rPr lang="zh-CN" altLang="zh-CN" sz="1800" dirty="0"/>
              <a:t>中的</a:t>
            </a:r>
            <a:r>
              <a:rPr lang="en-US" altLang="zh-CN" sz="1800" dirty="0"/>
              <a:t>ResourceManager</a:t>
            </a:r>
            <a:r>
              <a:rPr lang="zh-CN" altLang="zh-CN" sz="1800" dirty="0"/>
              <a:t>负责接收和处理来自客户端的请求</a:t>
            </a:r>
            <a:r>
              <a:rPr lang="zh-CN" altLang="en-US" sz="1800" dirty="0"/>
              <a:t>，</a:t>
            </a:r>
            <a:r>
              <a:rPr lang="zh-CN" altLang="zh-CN" sz="1800" dirty="0"/>
              <a:t>为应用程序分配一个容器</a:t>
            </a:r>
            <a:r>
              <a:rPr lang="zh-CN" altLang="en-US" sz="1800" dirty="0"/>
              <a:t>，</a:t>
            </a:r>
            <a:r>
              <a:rPr lang="zh-CN" altLang="zh-CN" sz="1800" dirty="0"/>
              <a:t>在该容器中启动一个</a:t>
            </a:r>
            <a:r>
              <a:rPr lang="en-US" altLang="zh-CN" sz="1800" dirty="0"/>
              <a:t>ApplicationMaster</a:t>
            </a:r>
            <a:endParaRPr lang="en-US" altLang="zh-CN" sz="18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en-US" altLang="zh-CN" sz="2400" dirty="0" smtClean="0"/>
              <a:t>8.</a:t>
            </a:r>
            <a:r>
              <a:rPr lang="zh-CN" altLang="zh-CN" sz="2400" dirty="0" smtClean="0"/>
              <a:t>3.</a:t>
            </a:r>
            <a:r>
              <a:rPr lang="zh-CN" altLang="zh-CN" sz="2400" dirty="0" smtClean="0"/>
              <a:t>5</a:t>
            </a:r>
            <a:r>
              <a:rPr lang="en-US" altLang="zh-CN" sz="2400" dirty="0" smtClean="0"/>
              <a:t> </a:t>
            </a:r>
            <a:r>
              <a:rPr lang="zh-CN" altLang="zh-CN" sz="2400" dirty="0" smtClean="0"/>
              <a:t>YARN</a:t>
            </a:r>
            <a:r>
              <a:rPr lang="zh-CN" altLang="zh-CN" sz="2400" dirty="0" smtClean="0"/>
              <a:t>框架与MapReduce1.0框架的对比分析</a:t>
            </a:r>
            <a:endParaRPr lang="zh-CN" altLang="en-US" sz="2400" dirty="0" smtClean="0"/>
          </a:p>
        </p:txBody>
      </p:sp>
      <p:sp>
        <p:nvSpPr>
          <p:cNvPr id="26627" name="矩形 2"/>
          <p:cNvSpPr>
            <a:spLocks noChangeArrowheads="1"/>
          </p:cNvSpPr>
          <p:nvPr/>
        </p:nvSpPr>
        <p:spPr bwMode="auto">
          <a:xfrm>
            <a:off x="304912" y="1447852"/>
            <a:ext cx="8610374" cy="372589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spcBef>
                <a:spcPct val="20000"/>
              </a:spcBef>
              <a:buChar char="•"/>
              <a:defRPr sz="3200">
                <a:solidFill>
                  <a:schemeClr val="tx1"/>
                </a:solidFill>
                <a:latin typeface="Arial" panose="02080604020202020204" pitchFamily="34" charset="0"/>
                <a:ea typeface="SimSun" pitchFamily="2" charset="-122"/>
              </a:defRPr>
            </a:lvl1pPr>
            <a:lvl2pPr eaLnBrk="0" hangingPunct="0">
              <a:spcBef>
                <a:spcPct val="20000"/>
              </a:spcBef>
              <a:buChar char="–"/>
              <a:defRPr sz="2800">
                <a:solidFill>
                  <a:schemeClr val="tx1"/>
                </a:solidFill>
                <a:latin typeface="Arial" panose="02080604020202020204" pitchFamily="34" charset="0"/>
                <a:ea typeface="SimSun" pitchFamily="2" charset="-122"/>
              </a:defRPr>
            </a:lvl2pPr>
            <a:lvl3pPr marL="1143000" indent="-228600" eaLnBrk="0" hangingPunct="0">
              <a:spcBef>
                <a:spcPct val="20000"/>
              </a:spcBef>
              <a:buChar char="•"/>
              <a:defRPr sz="2400">
                <a:solidFill>
                  <a:schemeClr val="tx1"/>
                </a:solidFill>
                <a:latin typeface="Arial" panose="02080604020202020204" pitchFamily="34" charset="0"/>
                <a:ea typeface="SimSun" pitchFamily="2" charset="-122"/>
              </a:defRPr>
            </a:lvl3pPr>
            <a:lvl4pPr marL="1600200" indent="-228600" eaLnBrk="0" hangingPunct="0">
              <a:spcBef>
                <a:spcPct val="20000"/>
              </a:spcBef>
              <a:buChar char="–"/>
              <a:defRPr sz="2000">
                <a:solidFill>
                  <a:schemeClr val="tx1"/>
                </a:solidFill>
                <a:latin typeface="Arial" panose="02080604020202020204" pitchFamily="34" charset="0"/>
                <a:ea typeface="SimSun" pitchFamily="2" charset="-122"/>
              </a:defRPr>
            </a:lvl4pPr>
            <a:lvl5pPr marL="2057400" indent="-228600" eaLnBrk="0" hangingPunct="0">
              <a:spcBef>
                <a:spcPct val="20000"/>
              </a:spcBef>
              <a:buChar char="»"/>
              <a:defRPr sz="2000">
                <a:solidFill>
                  <a:schemeClr val="tx1"/>
                </a:solidFill>
                <a:latin typeface="Arial" panose="02080604020202020204" pitchFamily="34" charset="0"/>
                <a:ea typeface="SimSun" pitchFamily="2" charset="-122"/>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9pPr>
          </a:lstStyle>
          <a:p>
            <a:pPr eaLnBrk="1" hangingPunct="1">
              <a:lnSpc>
                <a:spcPct val="150000"/>
              </a:lnSpc>
              <a:spcBef>
                <a:spcPct val="0"/>
              </a:spcBef>
              <a:buFontTx/>
              <a:buNone/>
            </a:pPr>
            <a:r>
              <a:rPr lang="en-US" altLang="zh-CN" sz="2000" dirty="0" smtClean="0"/>
              <a:t>YARN</a:t>
            </a:r>
            <a:r>
              <a:rPr lang="zh-CN" altLang="zh-CN" sz="2000" dirty="0"/>
              <a:t>相对于</a:t>
            </a:r>
            <a:r>
              <a:rPr lang="en-US" altLang="zh-CN" sz="2000" dirty="0"/>
              <a:t>MapReduce1.0</a:t>
            </a:r>
            <a:r>
              <a:rPr lang="zh-CN" altLang="zh-CN" sz="2000" dirty="0"/>
              <a:t>来说具有以下优势：</a:t>
            </a:r>
            <a:endParaRPr lang="en-US" altLang="zh-CN" sz="2000" dirty="0"/>
          </a:p>
          <a:p>
            <a:pPr eaLnBrk="1" hangingPunct="1">
              <a:lnSpc>
                <a:spcPct val="150000"/>
              </a:lnSpc>
              <a:spcBef>
                <a:spcPct val="0"/>
              </a:spcBef>
              <a:buNone/>
            </a:pPr>
            <a:r>
              <a:rPr lang="zh-CN" altLang="en-US" sz="2000" dirty="0" smtClean="0"/>
              <a:t>（</a:t>
            </a:r>
            <a:r>
              <a:rPr lang="en-US" altLang="zh-CN" sz="2000" dirty="0" smtClean="0"/>
              <a:t>1</a:t>
            </a:r>
            <a:r>
              <a:rPr lang="zh-CN" altLang="en-US" sz="2000" dirty="0" smtClean="0"/>
              <a:t>）</a:t>
            </a:r>
            <a:r>
              <a:rPr lang="zh-CN" altLang="zh-CN" sz="2000" dirty="0" smtClean="0"/>
              <a:t>大大</a:t>
            </a:r>
            <a:r>
              <a:rPr lang="zh-CN" altLang="zh-CN" sz="2000" dirty="0"/>
              <a:t>减少了承担中心服务功能的</a:t>
            </a:r>
            <a:r>
              <a:rPr lang="en-US" altLang="zh-CN" sz="2000" dirty="0"/>
              <a:t>ResourceManager</a:t>
            </a:r>
            <a:r>
              <a:rPr lang="zh-CN" altLang="zh-CN" sz="2000" dirty="0"/>
              <a:t>的</a:t>
            </a:r>
            <a:r>
              <a:rPr lang="zh-CN" altLang="zh-CN" sz="2000" dirty="0" smtClean="0"/>
              <a:t>资源</a:t>
            </a:r>
            <a:r>
              <a:rPr lang="zh-CN" altLang="en-US" sz="2000" dirty="0" smtClean="0"/>
              <a:t>消耗。</a:t>
            </a:r>
            <a:endParaRPr lang="en-US" altLang="zh-CN" sz="2000" dirty="0"/>
          </a:p>
          <a:p>
            <a:pPr eaLnBrk="1" hangingPunct="1">
              <a:lnSpc>
                <a:spcPct val="150000"/>
              </a:lnSpc>
              <a:spcBef>
                <a:spcPct val="0"/>
              </a:spcBef>
              <a:buNone/>
            </a:pPr>
            <a:r>
              <a:rPr lang="zh-CN" altLang="en-US" sz="2000" dirty="0" smtClean="0"/>
              <a:t>（</a:t>
            </a:r>
            <a:r>
              <a:rPr lang="en-US" altLang="zh-CN" sz="2000" dirty="0" smtClean="0"/>
              <a:t>2</a:t>
            </a:r>
            <a:r>
              <a:rPr lang="zh-CN" altLang="en-US" sz="2000" dirty="0" smtClean="0"/>
              <a:t>）</a:t>
            </a:r>
            <a:r>
              <a:rPr lang="en-US" altLang="zh-CN" sz="2000" dirty="0" smtClean="0"/>
              <a:t>MapReduce1.0</a:t>
            </a:r>
            <a:r>
              <a:rPr lang="zh-CN" altLang="zh-CN" sz="2000" dirty="0"/>
              <a:t>既是一个计算框架，又是一个资源管理调度框架</a:t>
            </a:r>
            <a:r>
              <a:rPr lang="zh-CN" altLang="zh-CN" sz="2000" dirty="0" smtClean="0"/>
              <a:t>，</a:t>
            </a:r>
            <a:r>
              <a:rPr lang="zh-CN" altLang="en-US" sz="2000" dirty="0" smtClean="0"/>
              <a:t>且</a:t>
            </a:r>
            <a:r>
              <a:rPr lang="zh-CN" altLang="zh-CN" sz="2000" dirty="0" smtClean="0"/>
              <a:t>只能</a:t>
            </a:r>
            <a:r>
              <a:rPr lang="zh-CN" altLang="zh-CN" sz="2000" dirty="0"/>
              <a:t>支持</a:t>
            </a:r>
            <a:r>
              <a:rPr lang="en-US" altLang="zh-CN" sz="2000" dirty="0"/>
              <a:t>MapReduce</a:t>
            </a:r>
            <a:r>
              <a:rPr lang="zh-CN" altLang="zh-CN" sz="2000" dirty="0"/>
              <a:t>编程模型。而</a:t>
            </a:r>
            <a:r>
              <a:rPr lang="en-US" altLang="zh-CN" sz="2000" dirty="0"/>
              <a:t>YARN</a:t>
            </a:r>
            <a:r>
              <a:rPr lang="zh-CN" altLang="zh-CN" sz="2000" dirty="0"/>
              <a:t>则是一个纯粹的资源调度管理框架，在它上面可以运行包括</a:t>
            </a:r>
            <a:r>
              <a:rPr lang="en-US" altLang="zh-CN" sz="2000" dirty="0"/>
              <a:t>MapReduce</a:t>
            </a:r>
            <a:r>
              <a:rPr lang="zh-CN" altLang="zh-CN" sz="2000" dirty="0"/>
              <a:t>在内的不同类型的计算框架</a:t>
            </a:r>
            <a:r>
              <a:rPr lang="zh-CN" altLang="en-US" sz="2000" dirty="0"/>
              <a:t>，只要编程实现相应的</a:t>
            </a:r>
            <a:r>
              <a:rPr lang="en-US" altLang="zh-CN" sz="2000" dirty="0" smtClean="0"/>
              <a:t>ApplicationMaster</a:t>
            </a:r>
            <a:r>
              <a:rPr lang="zh-CN" altLang="en-US" sz="2000" dirty="0" smtClean="0"/>
              <a:t>。</a:t>
            </a:r>
            <a:endParaRPr lang="en-US" altLang="zh-CN" sz="2000" dirty="0"/>
          </a:p>
          <a:p>
            <a:pPr eaLnBrk="1" hangingPunct="1">
              <a:lnSpc>
                <a:spcPct val="150000"/>
              </a:lnSpc>
              <a:spcBef>
                <a:spcPct val="0"/>
              </a:spcBef>
              <a:buNone/>
            </a:pPr>
            <a:r>
              <a:rPr lang="zh-CN" altLang="en-US" sz="2000" dirty="0" smtClean="0"/>
              <a:t>（</a:t>
            </a:r>
            <a:r>
              <a:rPr lang="en-US" altLang="zh-CN" sz="2000" dirty="0" smtClean="0"/>
              <a:t>3</a:t>
            </a:r>
            <a:r>
              <a:rPr lang="zh-CN" altLang="en-US" sz="2000" dirty="0" smtClean="0"/>
              <a:t>）</a:t>
            </a:r>
            <a:r>
              <a:rPr lang="en-US" altLang="zh-CN" sz="2000" dirty="0" smtClean="0"/>
              <a:t>YARN</a:t>
            </a:r>
            <a:r>
              <a:rPr lang="zh-CN" altLang="zh-CN" sz="2000" dirty="0"/>
              <a:t>中的资源管理比</a:t>
            </a:r>
            <a:r>
              <a:rPr lang="en-US" altLang="zh-CN" sz="2000" dirty="0"/>
              <a:t>MapReduce1.0</a:t>
            </a:r>
            <a:r>
              <a:rPr lang="zh-CN" altLang="zh-CN" sz="2000" dirty="0"/>
              <a:t>更加</a:t>
            </a:r>
            <a:r>
              <a:rPr lang="zh-CN" altLang="zh-CN" sz="2000" dirty="0" smtClean="0"/>
              <a:t>高效</a:t>
            </a:r>
            <a:r>
              <a:rPr lang="zh-CN" altLang="en-US" sz="2000" dirty="0"/>
              <a:t>。</a:t>
            </a:r>
            <a:r>
              <a:rPr lang="zh-CN" altLang="en-US" sz="2000" dirty="0" smtClean="0"/>
              <a:t>以</a:t>
            </a:r>
            <a:r>
              <a:rPr lang="zh-CN" altLang="en-US" sz="2000" dirty="0"/>
              <a:t>容器为单位，而不是以</a:t>
            </a:r>
            <a:r>
              <a:rPr lang="en-US" altLang="zh-CN" sz="2000" dirty="0"/>
              <a:t>slot</a:t>
            </a:r>
            <a:r>
              <a:rPr lang="zh-CN" altLang="en-US" sz="2000" dirty="0"/>
              <a:t>为单位</a:t>
            </a:r>
            <a:endParaRPr lang="zh-CN" altLang="en-US" sz="20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en-US" altLang="zh-CN" dirty="0" smtClean="0"/>
              <a:t>8.</a:t>
            </a:r>
            <a:r>
              <a:rPr lang="zh-CN" altLang="zh-CN" b="1" smtClean="0"/>
              <a:t>3.6 YARN的发展目标</a:t>
            </a:r>
            <a:endParaRPr lang="zh-CN" altLang="en-US" smtClean="0"/>
          </a:p>
        </p:txBody>
      </p:sp>
      <p:sp>
        <p:nvSpPr>
          <p:cNvPr id="27651" name="矩形 2"/>
          <p:cNvSpPr>
            <a:spLocks noChangeArrowheads="1"/>
          </p:cNvSpPr>
          <p:nvPr/>
        </p:nvSpPr>
        <p:spPr bwMode="auto">
          <a:xfrm>
            <a:off x="152516" y="1981238"/>
            <a:ext cx="8915166" cy="378565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spcBef>
                <a:spcPct val="20000"/>
              </a:spcBef>
              <a:buChar char="•"/>
              <a:defRPr sz="3200">
                <a:solidFill>
                  <a:schemeClr val="tx1"/>
                </a:solidFill>
                <a:latin typeface="Arial" panose="02080604020202020204" pitchFamily="34" charset="0"/>
                <a:ea typeface="SimSun" pitchFamily="2" charset="-122"/>
              </a:defRPr>
            </a:lvl1pPr>
            <a:lvl2pPr eaLnBrk="0" hangingPunct="0">
              <a:spcBef>
                <a:spcPct val="20000"/>
              </a:spcBef>
              <a:buChar char="–"/>
              <a:defRPr sz="2800">
                <a:solidFill>
                  <a:schemeClr val="tx1"/>
                </a:solidFill>
                <a:latin typeface="Arial" panose="02080604020202020204" pitchFamily="34" charset="0"/>
                <a:ea typeface="SimSun" pitchFamily="2" charset="-122"/>
              </a:defRPr>
            </a:lvl2pPr>
            <a:lvl3pPr marL="1143000" indent="-228600" eaLnBrk="0" hangingPunct="0">
              <a:spcBef>
                <a:spcPct val="20000"/>
              </a:spcBef>
              <a:buChar char="•"/>
              <a:defRPr sz="2400">
                <a:solidFill>
                  <a:schemeClr val="tx1"/>
                </a:solidFill>
                <a:latin typeface="Arial" panose="02080604020202020204" pitchFamily="34" charset="0"/>
                <a:ea typeface="SimSun" pitchFamily="2" charset="-122"/>
              </a:defRPr>
            </a:lvl3pPr>
            <a:lvl4pPr marL="1600200" indent="-228600" eaLnBrk="0" hangingPunct="0">
              <a:spcBef>
                <a:spcPct val="20000"/>
              </a:spcBef>
              <a:buChar char="–"/>
              <a:defRPr sz="2000">
                <a:solidFill>
                  <a:schemeClr val="tx1"/>
                </a:solidFill>
                <a:latin typeface="Arial" panose="02080604020202020204" pitchFamily="34" charset="0"/>
                <a:ea typeface="SimSun" pitchFamily="2" charset="-122"/>
              </a:defRPr>
            </a:lvl4pPr>
            <a:lvl5pPr marL="2057400" indent="-228600" eaLnBrk="0" hangingPunct="0">
              <a:spcBef>
                <a:spcPct val="20000"/>
              </a:spcBef>
              <a:buChar char="»"/>
              <a:defRPr sz="2000">
                <a:solidFill>
                  <a:schemeClr val="tx1"/>
                </a:solidFill>
                <a:latin typeface="Arial" panose="02080604020202020204" pitchFamily="34" charset="0"/>
                <a:ea typeface="SimSun" pitchFamily="2" charset="-122"/>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9pPr>
          </a:lstStyle>
          <a:p>
            <a:pPr eaLnBrk="1" hangingPunct="1">
              <a:spcBef>
                <a:spcPct val="0"/>
              </a:spcBef>
              <a:buNone/>
            </a:pPr>
            <a:r>
              <a:rPr lang="zh-CN" altLang="en-US" sz="2000" dirty="0" smtClean="0"/>
              <a:t>（</a:t>
            </a:r>
            <a:r>
              <a:rPr lang="en-US" altLang="zh-CN" sz="2000" dirty="0" smtClean="0"/>
              <a:t>1</a:t>
            </a:r>
            <a:r>
              <a:rPr lang="zh-CN" altLang="en-US" sz="2000" dirty="0" smtClean="0"/>
              <a:t>）</a:t>
            </a:r>
            <a:r>
              <a:rPr lang="zh-CN" altLang="zh-CN" sz="2000" dirty="0" smtClean="0"/>
              <a:t>一</a:t>
            </a:r>
            <a:r>
              <a:rPr lang="zh-CN" altLang="zh-CN" sz="2000" dirty="0"/>
              <a:t>个企业当中同时存在各种不同的业务应用场景，需要采用不同的计算</a:t>
            </a:r>
            <a:r>
              <a:rPr lang="zh-CN" altLang="zh-CN" sz="2000" dirty="0" smtClean="0"/>
              <a:t>框架</a:t>
            </a:r>
            <a:r>
              <a:rPr lang="zh-CN" altLang="en-US" sz="2000" dirty="0" smtClean="0"/>
              <a:t>：</a:t>
            </a:r>
            <a:endParaRPr lang="en-US" altLang="zh-CN" sz="2000" dirty="0"/>
          </a:p>
          <a:p>
            <a:pPr lvl="1" eaLnBrk="1" hangingPunct="1">
              <a:spcBef>
                <a:spcPct val="0"/>
              </a:spcBef>
              <a:buFont typeface="Arial" panose="02080604020202020204" pitchFamily="34" charset="0"/>
              <a:buChar char="•"/>
            </a:pPr>
            <a:r>
              <a:rPr lang="en-US" altLang="zh-CN" sz="2000" dirty="0"/>
              <a:t>MapReduce</a:t>
            </a:r>
            <a:r>
              <a:rPr lang="zh-CN" altLang="zh-CN" sz="2000" dirty="0"/>
              <a:t>实现离线批处理</a:t>
            </a:r>
            <a:endParaRPr lang="en-US" altLang="zh-CN" sz="2000" dirty="0"/>
          </a:p>
          <a:p>
            <a:pPr lvl="1" eaLnBrk="1" hangingPunct="1">
              <a:spcBef>
                <a:spcPct val="0"/>
              </a:spcBef>
              <a:buFont typeface="Arial" panose="02080604020202020204" pitchFamily="34" charset="0"/>
              <a:buChar char="•"/>
            </a:pPr>
            <a:r>
              <a:rPr lang="zh-CN" altLang="zh-CN" sz="2000" dirty="0"/>
              <a:t>使用</a:t>
            </a:r>
            <a:r>
              <a:rPr lang="en-US" altLang="zh-CN" sz="2000" dirty="0"/>
              <a:t>Impala</a:t>
            </a:r>
            <a:r>
              <a:rPr lang="zh-CN" altLang="zh-CN" sz="2000" dirty="0"/>
              <a:t>实现实时交互式查询分析</a:t>
            </a:r>
            <a:endParaRPr lang="en-US" altLang="zh-CN" sz="2000" dirty="0"/>
          </a:p>
          <a:p>
            <a:pPr lvl="1" eaLnBrk="1" hangingPunct="1">
              <a:spcBef>
                <a:spcPct val="0"/>
              </a:spcBef>
              <a:buFont typeface="Arial" panose="02080604020202020204" pitchFamily="34" charset="0"/>
              <a:buChar char="•"/>
            </a:pPr>
            <a:r>
              <a:rPr lang="zh-CN" altLang="zh-CN" sz="2000" dirty="0"/>
              <a:t>使用</a:t>
            </a:r>
            <a:r>
              <a:rPr lang="en-US" altLang="zh-CN" sz="2000" dirty="0"/>
              <a:t>Storm</a:t>
            </a:r>
            <a:r>
              <a:rPr lang="zh-CN" altLang="zh-CN" sz="2000" dirty="0"/>
              <a:t>实现流式数据实时分析</a:t>
            </a:r>
            <a:endParaRPr lang="en-US" altLang="zh-CN" sz="2000" dirty="0"/>
          </a:p>
          <a:p>
            <a:pPr lvl="1" eaLnBrk="1" hangingPunct="1">
              <a:spcBef>
                <a:spcPct val="0"/>
              </a:spcBef>
              <a:buFont typeface="Arial" panose="02080604020202020204" pitchFamily="34" charset="0"/>
              <a:buChar char="•"/>
            </a:pPr>
            <a:r>
              <a:rPr lang="zh-CN" altLang="zh-CN" sz="2000" dirty="0"/>
              <a:t>使用</a:t>
            </a:r>
            <a:r>
              <a:rPr lang="en-US" altLang="zh-CN" sz="2000" dirty="0"/>
              <a:t>Spark</a:t>
            </a:r>
            <a:r>
              <a:rPr lang="zh-CN" altLang="zh-CN" sz="2000" dirty="0"/>
              <a:t>实现迭代计算</a:t>
            </a:r>
            <a:endParaRPr lang="en-US" altLang="zh-CN" sz="2000" dirty="0"/>
          </a:p>
          <a:p>
            <a:pPr eaLnBrk="1" hangingPunct="1">
              <a:spcBef>
                <a:spcPct val="0"/>
              </a:spcBef>
              <a:buFontTx/>
              <a:buChar char="•"/>
            </a:pPr>
            <a:endParaRPr lang="en-US" altLang="zh-CN" sz="2000" dirty="0"/>
          </a:p>
          <a:p>
            <a:pPr eaLnBrk="1" hangingPunct="1">
              <a:spcBef>
                <a:spcPct val="0"/>
              </a:spcBef>
              <a:buNone/>
            </a:pPr>
            <a:r>
              <a:rPr lang="zh-CN" altLang="en-US" sz="2000" dirty="0" smtClean="0"/>
              <a:t>（</a:t>
            </a:r>
            <a:r>
              <a:rPr lang="en-US" altLang="zh-CN" sz="2000" dirty="0" smtClean="0"/>
              <a:t>2</a:t>
            </a:r>
            <a:r>
              <a:rPr lang="zh-CN" altLang="en-US" sz="2000" dirty="0" smtClean="0"/>
              <a:t>）</a:t>
            </a:r>
            <a:r>
              <a:rPr lang="zh-CN" altLang="zh-CN" sz="2000" dirty="0" smtClean="0"/>
              <a:t>这些</a:t>
            </a:r>
            <a:r>
              <a:rPr lang="zh-CN" altLang="zh-CN" sz="2000" dirty="0"/>
              <a:t>产品通常来自不同的开发团队，具有各自的资源调度管理</a:t>
            </a:r>
            <a:r>
              <a:rPr lang="zh-CN" altLang="zh-CN" sz="2000" dirty="0" smtClean="0"/>
              <a:t>机制</a:t>
            </a:r>
            <a:r>
              <a:rPr lang="zh-CN" altLang="en-US" sz="2000" dirty="0"/>
              <a:t>。</a:t>
            </a:r>
            <a:r>
              <a:rPr lang="zh-CN" altLang="zh-CN" sz="2000" dirty="0" smtClean="0"/>
              <a:t>为了</a:t>
            </a:r>
            <a:r>
              <a:rPr lang="zh-CN" altLang="zh-CN" sz="2000" dirty="0"/>
              <a:t>避免不同类型应用之间互相干扰，企业就需要把内部的服务器拆分成多个集群，分别安装运行不同的计算框架，即“一个框架一个集群</a:t>
            </a:r>
            <a:r>
              <a:rPr lang="zh-CN" altLang="zh-CN" sz="2000" dirty="0" smtClean="0"/>
              <a:t>”</a:t>
            </a:r>
            <a:r>
              <a:rPr lang="zh-CN" altLang="en-US" sz="2000" dirty="0" smtClean="0"/>
              <a:t>。</a:t>
            </a:r>
            <a:endParaRPr lang="en-US" altLang="zh-CN" sz="2000" dirty="0"/>
          </a:p>
          <a:p>
            <a:pPr eaLnBrk="1" hangingPunct="1">
              <a:spcBef>
                <a:spcPct val="0"/>
              </a:spcBef>
              <a:buFontTx/>
              <a:buChar char="•"/>
            </a:pPr>
            <a:endParaRPr lang="en-US" altLang="zh-CN" sz="2000" dirty="0"/>
          </a:p>
          <a:p>
            <a:pPr eaLnBrk="1" hangingPunct="1">
              <a:spcBef>
                <a:spcPct val="0"/>
              </a:spcBef>
              <a:buNone/>
            </a:pPr>
            <a:r>
              <a:rPr lang="zh-CN" altLang="en-US" sz="2000" dirty="0" smtClean="0"/>
              <a:t>（</a:t>
            </a:r>
            <a:r>
              <a:rPr lang="en-US" altLang="zh-CN" sz="2000" dirty="0" smtClean="0"/>
              <a:t>3</a:t>
            </a:r>
            <a:r>
              <a:rPr lang="zh-CN" altLang="en-US" sz="2000" dirty="0" smtClean="0"/>
              <a:t>）导致问题：（</a:t>
            </a:r>
            <a:r>
              <a:rPr lang="en-US" altLang="zh-CN" sz="2000" dirty="0" smtClean="0"/>
              <a:t>1</a:t>
            </a:r>
            <a:r>
              <a:rPr lang="zh-CN" altLang="en-US" sz="2000" dirty="0" smtClean="0"/>
              <a:t>）</a:t>
            </a:r>
            <a:r>
              <a:rPr lang="zh-CN" altLang="zh-CN" sz="2000" dirty="0" smtClean="0"/>
              <a:t>集群</a:t>
            </a:r>
            <a:r>
              <a:rPr lang="zh-CN" altLang="zh-CN" sz="2000" dirty="0"/>
              <a:t>资源利用率</a:t>
            </a:r>
            <a:r>
              <a:rPr lang="zh-CN" altLang="zh-CN" sz="2000" dirty="0" smtClean="0"/>
              <a:t>低</a:t>
            </a:r>
            <a:r>
              <a:rPr lang="zh-CN" altLang="en-US" sz="2000" dirty="0" smtClean="0"/>
              <a:t>（</a:t>
            </a:r>
            <a:r>
              <a:rPr lang="en-US" altLang="zh-CN" sz="2000" dirty="0" smtClean="0"/>
              <a:t>2</a:t>
            </a:r>
            <a:r>
              <a:rPr lang="zh-CN" altLang="en-US" sz="2000" dirty="0" smtClean="0"/>
              <a:t>）</a:t>
            </a:r>
            <a:r>
              <a:rPr lang="zh-CN" altLang="en-US" sz="2000" dirty="0" smtClean="0"/>
              <a:t>数据</a:t>
            </a:r>
            <a:r>
              <a:rPr lang="zh-CN" altLang="en-US" sz="2000" dirty="0"/>
              <a:t>无法</a:t>
            </a:r>
            <a:r>
              <a:rPr lang="zh-CN" altLang="en-US" sz="2000" dirty="0" smtClean="0"/>
              <a:t>共享</a:t>
            </a:r>
            <a:r>
              <a:rPr lang="zh-CN" altLang="en-US" sz="2000" dirty="0" smtClean="0"/>
              <a:t>（</a:t>
            </a:r>
            <a:r>
              <a:rPr lang="en-US" altLang="zh-CN" sz="2000" dirty="0" smtClean="0"/>
              <a:t>3</a:t>
            </a:r>
            <a:r>
              <a:rPr lang="zh-CN" altLang="en-US" sz="2000" dirty="0" smtClean="0"/>
              <a:t>）</a:t>
            </a:r>
            <a:r>
              <a:rPr lang="zh-CN" altLang="en-US" sz="2000" dirty="0" smtClean="0"/>
              <a:t>维护</a:t>
            </a:r>
            <a:r>
              <a:rPr lang="zh-CN" altLang="en-US" sz="2000" dirty="0"/>
              <a:t>代价高</a:t>
            </a:r>
            <a:endParaRPr lang="zh-CN" altLang="en-US" sz="2000" dirty="0"/>
          </a:p>
        </p:txBody>
      </p:sp>
      <p:sp>
        <p:nvSpPr>
          <p:cNvPr id="27652" name="TextBox 3"/>
          <p:cNvSpPr txBox="1">
            <a:spLocks noChangeArrowheads="1"/>
          </p:cNvSpPr>
          <p:nvPr/>
        </p:nvSpPr>
        <p:spPr bwMode="auto">
          <a:xfrm>
            <a:off x="573088" y="1295400"/>
            <a:ext cx="58864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80604020202020204" pitchFamily="34" charset="0"/>
                <a:ea typeface="SimSun" pitchFamily="2" charset="-122"/>
              </a:defRPr>
            </a:lvl1pPr>
            <a:lvl2pPr marL="742950" indent="-285750" eaLnBrk="0" hangingPunct="0">
              <a:spcBef>
                <a:spcPct val="20000"/>
              </a:spcBef>
              <a:buChar char="–"/>
              <a:defRPr sz="2800">
                <a:solidFill>
                  <a:schemeClr val="tx1"/>
                </a:solidFill>
                <a:latin typeface="Arial" panose="02080604020202020204" pitchFamily="34" charset="0"/>
                <a:ea typeface="SimSun" pitchFamily="2" charset="-122"/>
              </a:defRPr>
            </a:lvl2pPr>
            <a:lvl3pPr marL="1143000" indent="-228600" eaLnBrk="0" hangingPunct="0">
              <a:spcBef>
                <a:spcPct val="20000"/>
              </a:spcBef>
              <a:buChar char="•"/>
              <a:defRPr sz="2400">
                <a:solidFill>
                  <a:schemeClr val="tx1"/>
                </a:solidFill>
                <a:latin typeface="Arial" panose="02080604020202020204" pitchFamily="34" charset="0"/>
                <a:ea typeface="SimSun" pitchFamily="2" charset="-122"/>
              </a:defRPr>
            </a:lvl3pPr>
            <a:lvl4pPr marL="1600200" indent="-228600" eaLnBrk="0" hangingPunct="0">
              <a:spcBef>
                <a:spcPct val="20000"/>
              </a:spcBef>
              <a:buChar char="–"/>
              <a:defRPr sz="2000">
                <a:solidFill>
                  <a:schemeClr val="tx1"/>
                </a:solidFill>
                <a:latin typeface="Arial" panose="02080604020202020204" pitchFamily="34" charset="0"/>
                <a:ea typeface="SimSun" pitchFamily="2" charset="-122"/>
              </a:defRPr>
            </a:lvl4pPr>
            <a:lvl5pPr marL="2057400" indent="-228600" eaLnBrk="0" hangingPunct="0">
              <a:spcBef>
                <a:spcPct val="20000"/>
              </a:spcBef>
              <a:buChar char="»"/>
              <a:defRPr sz="2000">
                <a:solidFill>
                  <a:schemeClr val="tx1"/>
                </a:solidFill>
                <a:latin typeface="Arial" panose="02080604020202020204" pitchFamily="34" charset="0"/>
                <a:ea typeface="SimSun" pitchFamily="2" charset="-122"/>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9pPr>
          </a:lstStyle>
          <a:p>
            <a:pPr eaLnBrk="1" hangingPunct="1">
              <a:spcBef>
                <a:spcPct val="0"/>
              </a:spcBef>
              <a:buFontTx/>
              <a:buNone/>
            </a:pPr>
            <a:r>
              <a:rPr lang="en-US" altLang="zh-CN" sz="1800" b="1" dirty="0">
                <a:solidFill>
                  <a:srgbClr val="FF0000"/>
                </a:solidFill>
              </a:rPr>
              <a:t>YARN</a:t>
            </a:r>
            <a:r>
              <a:rPr lang="zh-CN" altLang="zh-CN" sz="1800" b="1">
                <a:solidFill>
                  <a:srgbClr val="FF0000"/>
                </a:solidFill>
              </a:rPr>
              <a:t>的目标就是实现“一个集群多个框架”</a:t>
            </a:r>
            <a:r>
              <a:rPr lang="zh-CN" altLang="en-US" sz="1800" b="1">
                <a:solidFill>
                  <a:srgbClr val="FF0000"/>
                </a:solidFill>
              </a:rPr>
              <a:t>，为什么？</a:t>
            </a:r>
            <a:endParaRPr lang="zh-CN" altLang="en-US" sz="1800" b="1">
              <a:solidFill>
                <a:srgbClr val="FF0000"/>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en-US" altLang="zh-CN" dirty="0" smtClean="0"/>
              <a:t>8.</a:t>
            </a:r>
            <a:r>
              <a:rPr lang="zh-CN" altLang="zh-CN" b="1" smtClean="0"/>
              <a:t>3.6 YARN的发展目标</a:t>
            </a:r>
            <a:endParaRPr lang="zh-CN" altLang="en-US" smtClean="0"/>
          </a:p>
        </p:txBody>
      </p:sp>
      <p:sp>
        <p:nvSpPr>
          <p:cNvPr id="28675" name="Rectangle 2"/>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panose="02080604020202020204" pitchFamily="34" charset="0"/>
                <a:ea typeface="SimSun" pitchFamily="2" charset="-122"/>
              </a:defRPr>
            </a:lvl1pPr>
            <a:lvl2pPr marL="742950" indent="-285750" eaLnBrk="0" hangingPunct="0">
              <a:spcBef>
                <a:spcPct val="20000"/>
              </a:spcBef>
              <a:buChar char="–"/>
              <a:defRPr sz="2800">
                <a:solidFill>
                  <a:schemeClr val="tx1"/>
                </a:solidFill>
                <a:latin typeface="Arial" panose="02080604020202020204" pitchFamily="34" charset="0"/>
                <a:ea typeface="SimSun" pitchFamily="2" charset="-122"/>
              </a:defRPr>
            </a:lvl2pPr>
            <a:lvl3pPr marL="1143000" indent="-228600" eaLnBrk="0" hangingPunct="0">
              <a:spcBef>
                <a:spcPct val="20000"/>
              </a:spcBef>
              <a:buChar char="•"/>
              <a:defRPr sz="2400">
                <a:solidFill>
                  <a:schemeClr val="tx1"/>
                </a:solidFill>
                <a:latin typeface="Arial" panose="02080604020202020204" pitchFamily="34" charset="0"/>
                <a:ea typeface="SimSun" pitchFamily="2" charset="-122"/>
              </a:defRPr>
            </a:lvl3pPr>
            <a:lvl4pPr marL="1600200" indent="-228600" eaLnBrk="0" hangingPunct="0">
              <a:spcBef>
                <a:spcPct val="20000"/>
              </a:spcBef>
              <a:buChar char="–"/>
              <a:defRPr sz="2000">
                <a:solidFill>
                  <a:schemeClr val="tx1"/>
                </a:solidFill>
                <a:latin typeface="Arial" panose="02080604020202020204" pitchFamily="34" charset="0"/>
                <a:ea typeface="SimSun" pitchFamily="2" charset="-122"/>
              </a:defRPr>
            </a:lvl4pPr>
            <a:lvl5pPr marL="2057400" indent="-228600" eaLnBrk="0" hangingPunct="0">
              <a:spcBef>
                <a:spcPct val="20000"/>
              </a:spcBef>
              <a:buChar char="»"/>
              <a:defRPr sz="2000">
                <a:solidFill>
                  <a:schemeClr val="tx1"/>
                </a:solidFill>
                <a:latin typeface="Arial" panose="02080604020202020204" pitchFamily="34" charset="0"/>
                <a:ea typeface="SimSun" pitchFamily="2" charset="-122"/>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9pPr>
          </a:lstStyle>
          <a:p>
            <a:pPr eaLnBrk="1" hangingPunct="1">
              <a:spcBef>
                <a:spcPct val="0"/>
              </a:spcBef>
              <a:buFontTx/>
              <a:buNone/>
            </a:pPr>
            <a:endParaRPr lang="zh-CN" altLang="en-US" sz="1800"/>
          </a:p>
        </p:txBody>
      </p:sp>
      <p:pic>
        <p:nvPicPr>
          <p:cNvPr id="28676" name="图片 1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62000" y="3325813"/>
            <a:ext cx="7315200" cy="269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7" name="Rectangle 3"/>
          <p:cNvSpPr>
            <a:spLocks noChangeArrowheads="1"/>
          </p:cNvSpPr>
          <p:nvPr/>
        </p:nvSpPr>
        <p:spPr bwMode="auto">
          <a:xfrm>
            <a:off x="2057400" y="6094413"/>
            <a:ext cx="46482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Char char="•"/>
              <a:defRPr sz="3200">
                <a:solidFill>
                  <a:schemeClr val="tx1"/>
                </a:solidFill>
                <a:latin typeface="Arial" panose="02080604020202020204" pitchFamily="34" charset="0"/>
                <a:ea typeface="SimSun" pitchFamily="2" charset="-122"/>
              </a:defRPr>
            </a:lvl1pPr>
            <a:lvl2pPr marL="742950" indent="-285750" eaLnBrk="0" hangingPunct="0">
              <a:spcBef>
                <a:spcPct val="20000"/>
              </a:spcBef>
              <a:buChar char="–"/>
              <a:defRPr sz="2800">
                <a:solidFill>
                  <a:schemeClr val="tx1"/>
                </a:solidFill>
                <a:latin typeface="Arial" panose="02080604020202020204" pitchFamily="34" charset="0"/>
                <a:ea typeface="SimSun" pitchFamily="2" charset="-122"/>
              </a:defRPr>
            </a:lvl2pPr>
            <a:lvl3pPr marL="1143000" indent="-228600" eaLnBrk="0" hangingPunct="0">
              <a:spcBef>
                <a:spcPct val="20000"/>
              </a:spcBef>
              <a:buChar char="•"/>
              <a:defRPr sz="2400">
                <a:solidFill>
                  <a:schemeClr val="tx1"/>
                </a:solidFill>
                <a:latin typeface="Arial" panose="02080604020202020204" pitchFamily="34" charset="0"/>
                <a:ea typeface="SimSun" pitchFamily="2" charset="-122"/>
              </a:defRPr>
            </a:lvl3pPr>
            <a:lvl4pPr marL="1600200" indent="-228600" eaLnBrk="0" hangingPunct="0">
              <a:spcBef>
                <a:spcPct val="20000"/>
              </a:spcBef>
              <a:buChar char="–"/>
              <a:defRPr sz="2000">
                <a:solidFill>
                  <a:schemeClr val="tx1"/>
                </a:solidFill>
                <a:latin typeface="Arial" panose="02080604020202020204" pitchFamily="34" charset="0"/>
                <a:ea typeface="SimSun" pitchFamily="2" charset="-122"/>
              </a:defRPr>
            </a:lvl4pPr>
            <a:lvl5pPr marL="2057400" indent="-228600" eaLnBrk="0" hangingPunct="0">
              <a:spcBef>
                <a:spcPct val="20000"/>
              </a:spcBef>
              <a:buChar char="»"/>
              <a:defRPr sz="2000">
                <a:solidFill>
                  <a:schemeClr val="tx1"/>
                </a:solidFill>
                <a:latin typeface="Arial" panose="02080604020202020204" pitchFamily="34" charset="0"/>
                <a:ea typeface="SimSun" pitchFamily="2" charset="-122"/>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9pPr>
          </a:lstStyle>
          <a:p>
            <a:pPr algn="ctr">
              <a:spcBef>
                <a:spcPct val="0"/>
              </a:spcBef>
              <a:buFontTx/>
              <a:buNone/>
            </a:pPr>
            <a:r>
              <a:rPr lang="zh-CN" altLang="zh-CN" sz="2000">
                <a:latin typeface="Times New Roman" pitchFamily="18" charset="0"/>
                <a:cs typeface="Times New Roman" pitchFamily="18" charset="0"/>
              </a:rPr>
              <a:t>图</a:t>
            </a:r>
            <a:r>
              <a:rPr lang="en-US" altLang="zh-CN" sz="2000" dirty="0">
                <a:latin typeface="Times New Roman" pitchFamily="18" charset="0"/>
                <a:cs typeface="Times New Roman" pitchFamily="18" charset="0"/>
              </a:rPr>
              <a:t> </a:t>
            </a:r>
            <a:r>
              <a:rPr lang="zh-CN" altLang="en-US" sz="2000">
                <a:latin typeface="Times New Roman" pitchFamily="18" charset="0"/>
                <a:cs typeface="Times New Roman" pitchFamily="18" charset="0"/>
              </a:rPr>
              <a:t>在</a:t>
            </a:r>
            <a:r>
              <a:rPr lang="en-US" altLang="zh-CN" sz="2000" dirty="0">
                <a:latin typeface="Times New Roman" pitchFamily="18" charset="0"/>
                <a:cs typeface="Times New Roman" pitchFamily="18" charset="0"/>
              </a:rPr>
              <a:t>YARN</a:t>
            </a:r>
            <a:r>
              <a:rPr lang="zh-CN" altLang="en-US" sz="2000">
                <a:latin typeface="Times New Roman" pitchFamily="18" charset="0"/>
                <a:cs typeface="Times New Roman" pitchFamily="18" charset="0"/>
              </a:rPr>
              <a:t>上部署各种计算框架</a:t>
            </a:r>
            <a:endParaRPr lang="zh-CN" altLang="en-US" sz="2000"/>
          </a:p>
        </p:txBody>
      </p:sp>
      <p:sp>
        <p:nvSpPr>
          <p:cNvPr id="28678" name="矩形 5"/>
          <p:cNvSpPr>
            <a:spLocks noChangeArrowheads="1"/>
          </p:cNvSpPr>
          <p:nvPr/>
        </p:nvSpPr>
        <p:spPr bwMode="auto">
          <a:xfrm>
            <a:off x="228714" y="1219200"/>
            <a:ext cx="8686572" cy="175432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spcBef>
                <a:spcPct val="20000"/>
              </a:spcBef>
              <a:buChar char="•"/>
              <a:defRPr sz="3200">
                <a:solidFill>
                  <a:schemeClr val="tx1"/>
                </a:solidFill>
                <a:latin typeface="Arial" panose="02080604020202020204" pitchFamily="34" charset="0"/>
                <a:ea typeface="SimSun" pitchFamily="2" charset="-122"/>
              </a:defRPr>
            </a:lvl1pPr>
            <a:lvl2pPr marL="742950" indent="-285750" eaLnBrk="0" hangingPunct="0">
              <a:spcBef>
                <a:spcPct val="20000"/>
              </a:spcBef>
              <a:buChar char="–"/>
              <a:defRPr sz="2800">
                <a:solidFill>
                  <a:schemeClr val="tx1"/>
                </a:solidFill>
                <a:latin typeface="Arial" panose="02080604020202020204" pitchFamily="34" charset="0"/>
                <a:ea typeface="SimSun" pitchFamily="2" charset="-122"/>
              </a:defRPr>
            </a:lvl2pPr>
            <a:lvl3pPr marL="1143000" indent="-228600" eaLnBrk="0" hangingPunct="0">
              <a:spcBef>
                <a:spcPct val="20000"/>
              </a:spcBef>
              <a:buChar char="•"/>
              <a:defRPr sz="2400">
                <a:solidFill>
                  <a:schemeClr val="tx1"/>
                </a:solidFill>
                <a:latin typeface="Arial" panose="02080604020202020204" pitchFamily="34" charset="0"/>
                <a:ea typeface="SimSun" pitchFamily="2" charset="-122"/>
              </a:defRPr>
            </a:lvl3pPr>
            <a:lvl4pPr marL="1600200" indent="-228600" eaLnBrk="0" hangingPunct="0">
              <a:spcBef>
                <a:spcPct val="20000"/>
              </a:spcBef>
              <a:buChar char="–"/>
              <a:defRPr sz="2000">
                <a:solidFill>
                  <a:schemeClr val="tx1"/>
                </a:solidFill>
                <a:latin typeface="Arial" panose="02080604020202020204" pitchFamily="34" charset="0"/>
                <a:ea typeface="SimSun" pitchFamily="2" charset="-122"/>
              </a:defRPr>
            </a:lvl4pPr>
            <a:lvl5pPr marL="2057400" indent="-228600" eaLnBrk="0" hangingPunct="0">
              <a:spcBef>
                <a:spcPct val="20000"/>
              </a:spcBef>
              <a:buChar char="»"/>
              <a:defRPr sz="2000">
                <a:solidFill>
                  <a:schemeClr val="tx1"/>
                </a:solidFill>
                <a:latin typeface="Arial" panose="02080604020202020204" pitchFamily="34" charset="0"/>
                <a:ea typeface="SimSun" pitchFamily="2" charset="-122"/>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9pPr>
          </a:lstStyle>
          <a:p>
            <a:pPr eaLnBrk="1" hangingPunct="1">
              <a:spcBef>
                <a:spcPct val="0"/>
              </a:spcBef>
              <a:buNone/>
            </a:pPr>
            <a:r>
              <a:rPr lang="zh-CN" altLang="en-US" sz="1800" dirty="0" smtClean="0"/>
              <a:t>（</a:t>
            </a:r>
            <a:r>
              <a:rPr lang="en-US" altLang="zh-CN" sz="1800" dirty="0" smtClean="0"/>
              <a:t>1</a:t>
            </a:r>
            <a:r>
              <a:rPr lang="zh-CN" altLang="en-US" sz="1800" dirty="0" smtClean="0"/>
              <a:t>）</a:t>
            </a:r>
            <a:r>
              <a:rPr lang="en-US" altLang="zh-CN" sz="1800" dirty="0" smtClean="0"/>
              <a:t>YARN</a:t>
            </a:r>
            <a:r>
              <a:rPr lang="zh-CN" altLang="zh-CN" sz="1800" dirty="0"/>
              <a:t>的目标就是实现“一个集群多个框架”，即在一个集群上部署一个统一的资源调度管理框架</a:t>
            </a:r>
            <a:r>
              <a:rPr lang="en-US" altLang="zh-CN" sz="1800" dirty="0"/>
              <a:t>YARN</a:t>
            </a:r>
            <a:r>
              <a:rPr lang="zh-CN" altLang="zh-CN" sz="1800" dirty="0"/>
              <a:t>，在</a:t>
            </a:r>
            <a:r>
              <a:rPr lang="en-US" altLang="zh-CN" sz="1800" dirty="0"/>
              <a:t>YARN</a:t>
            </a:r>
            <a:r>
              <a:rPr lang="zh-CN" altLang="zh-CN" sz="1800" dirty="0"/>
              <a:t>之上可以部署其他各种计算框架</a:t>
            </a:r>
            <a:endParaRPr lang="en-US" altLang="zh-CN" sz="1800" dirty="0"/>
          </a:p>
          <a:p>
            <a:pPr eaLnBrk="1" hangingPunct="1">
              <a:spcBef>
                <a:spcPct val="0"/>
              </a:spcBef>
              <a:buNone/>
            </a:pPr>
            <a:r>
              <a:rPr lang="zh-CN" altLang="en-US" sz="1800" dirty="0" smtClean="0"/>
              <a:t>（</a:t>
            </a:r>
            <a:r>
              <a:rPr lang="en-US" altLang="zh-CN" sz="1800" dirty="0" smtClean="0"/>
              <a:t>2</a:t>
            </a:r>
            <a:r>
              <a:rPr lang="zh-CN" altLang="en-US" sz="1800" dirty="0" smtClean="0"/>
              <a:t>）</a:t>
            </a:r>
            <a:r>
              <a:rPr lang="zh-CN" altLang="zh-CN" sz="1800" dirty="0" smtClean="0"/>
              <a:t>由</a:t>
            </a:r>
            <a:r>
              <a:rPr lang="en-US" altLang="zh-CN" sz="1800" dirty="0"/>
              <a:t>YARN</a:t>
            </a:r>
            <a:r>
              <a:rPr lang="zh-CN" altLang="zh-CN" sz="1800" dirty="0"/>
              <a:t>为这些计算框架提供统一的资源调度管理服务，并且能够根据各种计算框架的负载需求，调整各自占用的资源，实现集群资源共享和资源弹性收缩</a:t>
            </a:r>
            <a:endParaRPr lang="en-US" altLang="zh-CN" sz="1800" dirty="0"/>
          </a:p>
          <a:p>
            <a:pPr eaLnBrk="1" hangingPunct="1">
              <a:spcBef>
                <a:spcPct val="0"/>
              </a:spcBef>
              <a:buNone/>
            </a:pPr>
            <a:r>
              <a:rPr lang="zh-CN" altLang="en-US" sz="1800" dirty="0" smtClean="0"/>
              <a:t>（</a:t>
            </a:r>
            <a:r>
              <a:rPr lang="en-US" altLang="zh-CN" sz="1800" dirty="0" smtClean="0"/>
              <a:t>3</a:t>
            </a:r>
            <a:r>
              <a:rPr lang="zh-CN" altLang="en-US" sz="1800" dirty="0" smtClean="0"/>
              <a:t>）</a:t>
            </a:r>
            <a:r>
              <a:rPr lang="zh-CN" altLang="zh-CN" sz="1800" dirty="0" smtClean="0"/>
              <a:t>可以</a:t>
            </a:r>
            <a:r>
              <a:rPr lang="zh-CN" altLang="zh-CN" sz="1800" dirty="0"/>
              <a:t>实现一个集群上的不同应用负载混搭，有效提高了集群的利用率</a:t>
            </a:r>
            <a:endParaRPr lang="en-US" altLang="zh-CN" sz="1800" dirty="0"/>
          </a:p>
          <a:p>
            <a:pPr eaLnBrk="1" hangingPunct="1">
              <a:spcBef>
                <a:spcPct val="0"/>
              </a:spcBef>
              <a:buNone/>
            </a:pPr>
            <a:r>
              <a:rPr lang="zh-CN" altLang="en-US" sz="1800" dirty="0" smtClean="0"/>
              <a:t>（</a:t>
            </a:r>
            <a:r>
              <a:rPr lang="en-US" altLang="zh-CN" sz="1800" dirty="0" smtClean="0"/>
              <a:t>4</a:t>
            </a:r>
            <a:r>
              <a:rPr lang="zh-CN" altLang="en-US" sz="1800" dirty="0" smtClean="0"/>
              <a:t>）</a:t>
            </a:r>
            <a:r>
              <a:rPr lang="zh-CN" altLang="zh-CN" sz="1800" dirty="0" smtClean="0"/>
              <a:t>不同</a:t>
            </a:r>
            <a:r>
              <a:rPr lang="zh-CN" altLang="zh-CN" sz="1800" dirty="0"/>
              <a:t>计算框架可以共享底层存储</a:t>
            </a:r>
            <a:r>
              <a:rPr lang="zh-CN" altLang="en-US" sz="1800" dirty="0"/>
              <a:t>，</a:t>
            </a:r>
            <a:r>
              <a:rPr lang="zh-CN" altLang="zh-CN" sz="1800" dirty="0"/>
              <a:t>避免了数据集跨集群</a:t>
            </a:r>
            <a:r>
              <a:rPr lang="zh-CN" altLang="zh-CN" sz="1800" dirty="0" smtClean="0"/>
              <a:t>移动</a:t>
            </a:r>
            <a:endParaRPr lang="zh-CN" altLang="en-US" sz="18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en-US" altLang="zh-CN" sz="2800" dirty="0" smtClean="0"/>
              <a:t>8.4 Hadoop</a:t>
            </a:r>
            <a:r>
              <a:rPr lang="zh-CN" altLang="en-US" sz="2800" dirty="0" smtClean="0"/>
              <a:t>生态系统中具有代表性的功能组件</a:t>
            </a:r>
            <a:endParaRPr lang="zh-CN" altLang="en-US" sz="2800" dirty="0" smtClean="0"/>
          </a:p>
        </p:txBody>
      </p:sp>
      <p:sp>
        <p:nvSpPr>
          <p:cNvPr id="29699" name="矩形 4"/>
          <p:cNvSpPr>
            <a:spLocks noChangeArrowheads="1"/>
          </p:cNvSpPr>
          <p:nvPr/>
        </p:nvSpPr>
        <p:spPr bwMode="auto">
          <a:xfrm>
            <a:off x="1143000" y="1600200"/>
            <a:ext cx="20828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80604020202020204" pitchFamily="34" charset="0"/>
                <a:ea typeface="SimSun" pitchFamily="2" charset="-122"/>
              </a:defRPr>
            </a:lvl1pPr>
            <a:lvl2pPr marL="742950" indent="-285750" eaLnBrk="0" hangingPunct="0">
              <a:spcBef>
                <a:spcPct val="20000"/>
              </a:spcBef>
              <a:buChar char="–"/>
              <a:defRPr sz="2800">
                <a:solidFill>
                  <a:schemeClr val="tx1"/>
                </a:solidFill>
                <a:latin typeface="Arial" panose="02080604020202020204" pitchFamily="34" charset="0"/>
                <a:ea typeface="SimSun" pitchFamily="2" charset="-122"/>
              </a:defRPr>
            </a:lvl2pPr>
            <a:lvl3pPr marL="1143000" indent="-228600" eaLnBrk="0" hangingPunct="0">
              <a:spcBef>
                <a:spcPct val="20000"/>
              </a:spcBef>
              <a:buChar char="•"/>
              <a:defRPr sz="2400">
                <a:solidFill>
                  <a:schemeClr val="tx1"/>
                </a:solidFill>
                <a:latin typeface="Arial" panose="02080604020202020204" pitchFamily="34" charset="0"/>
                <a:ea typeface="SimSun" pitchFamily="2" charset="-122"/>
              </a:defRPr>
            </a:lvl3pPr>
            <a:lvl4pPr marL="1600200" indent="-228600" eaLnBrk="0" hangingPunct="0">
              <a:spcBef>
                <a:spcPct val="20000"/>
              </a:spcBef>
              <a:buChar char="–"/>
              <a:defRPr sz="2000">
                <a:solidFill>
                  <a:schemeClr val="tx1"/>
                </a:solidFill>
                <a:latin typeface="Arial" panose="02080604020202020204" pitchFamily="34" charset="0"/>
                <a:ea typeface="SimSun" pitchFamily="2" charset="-122"/>
              </a:defRPr>
            </a:lvl4pPr>
            <a:lvl5pPr marL="2057400" indent="-228600" eaLnBrk="0" hangingPunct="0">
              <a:spcBef>
                <a:spcPct val="20000"/>
              </a:spcBef>
              <a:buChar char="»"/>
              <a:defRPr sz="2000">
                <a:solidFill>
                  <a:schemeClr val="tx1"/>
                </a:solidFill>
                <a:latin typeface="Arial" panose="02080604020202020204" pitchFamily="34" charset="0"/>
                <a:ea typeface="SimSun" pitchFamily="2" charset="-122"/>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9pPr>
          </a:lstStyle>
          <a:p>
            <a:pPr eaLnBrk="1" hangingPunct="1">
              <a:spcBef>
                <a:spcPct val="0"/>
              </a:spcBef>
              <a:buFontTx/>
              <a:buNone/>
            </a:pPr>
            <a:r>
              <a:rPr lang="en-US" altLang="zh-CN" sz="2800" b="1" dirty="0"/>
              <a:t>8.</a:t>
            </a:r>
            <a:r>
              <a:rPr lang="zh-CN" altLang="zh-CN" sz="2800" b="1"/>
              <a:t>4.1</a:t>
            </a:r>
            <a:r>
              <a:rPr lang="en-US" altLang="zh-CN" sz="2800" b="1" dirty="0"/>
              <a:t> </a:t>
            </a:r>
            <a:r>
              <a:rPr lang="zh-CN" altLang="zh-CN" sz="2800" b="1"/>
              <a:t>Pig</a:t>
            </a:r>
            <a:endParaRPr lang="en-US" altLang="zh-CN" sz="2800" b="1" dirty="0"/>
          </a:p>
          <a:p>
            <a:pPr eaLnBrk="1" hangingPunct="1">
              <a:spcBef>
                <a:spcPct val="0"/>
              </a:spcBef>
              <a:buFontTx/>
              <a:buNone/>
            </a:pPr>
            <a:r>
              <a:rPr lang="en-US" altLang="zh-CN" sz="2800" b="1" dirty="0"/>
              <a:t>8.</a:t>
            </a:r>
            <a:r>
              <a:rPr lang="zh-CN" altLang="zh-CN" sz="2800" b="1"/>
              <a:t>4.2</a:t>
            </a:r>
            <a:r>
              <a:rPr lang="en-US" altLang="zh-CN" sz="2800" b="1" dirty="0"/>
              <a:t> </a:t>
            </a:r>
            <a:r>
              <a:rPr lang="zh-CN" altLang="zh-CN" sz="2800" b="1"/>
              <a:t>Tez</a:t>
            </a:r>
            <a:endParaRPr lang="en-US" altLang="zh-CN" sz="2800" b="1" dirty="0"/>
          </a:p>
          <a:p>
            <a:pPr eaLnBrk="1" hangingPunct="1">
              <a:spcBef>
                <a:spcPct val="0"/>
              </a:spcBef>
              <a:buFontTx/>
              <a:buNone/>
            </a:pPr>
            <a:r>
              <a:rPr lang="en-US" altLang="zh-CN" sz="2800" b="1" dirty="0"/>
              <a:t>8.</a:t>
            </a:r>
            <a:r>
              <a:rPr lang="zh-CN" altLang="zh-CN" sz="2800" b="1"/>
              <a:t>4.</a:t>
            </a:r>
            <a:r>
              <a:rPr lang="en-US" altLang="zh-CN" sz="2800" b="1" dirty="0"/>
              <a:t>3 Spark</a:t>
            </a:r>
            <a:endParaRPr lang="en-US" altLang="zh-CN" sz="2800" b="1" dirty="0"/>
          </a:p>
          <a:p>
            <a:pPr eaLnBrk="1" hangingPunct="1">
              <a:spcBef>
                <a:spcPct val="0"/>
              </a:spcBef>
              <a:buFontTx/>
              <a:buNone/>
            </a:pPr>
            <a:r>
              <a:rPr lang="en-US" altLang="zh-CN" sz="2800" b="1" dirty="0"/>
              <a:t>8.</a:t>
            </a:r>
            <a:r>
              <a:rPr lang="zh-CN" altLang="zh-CN" sz="2800" b="1"/>
              <a:t>4.</a:t>
            </a:r>
            <a:r>
              <a:rPr lang="en-US" altLang="zh-CN" sz="2800" b="1" dirty="0"/>
              <a:t>4 Kafka</a:t>
            </a:r>
            <a:endParaRPr lang="zh-CN" altLang="en-US" sz="28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en-US" altLang="zh-CN" b="1" dirty="0" smtClean="0"/>
              <a:t>8.</a:t>
            </a:r>
            <a:r>
              <a:rPr lang="zh-CN" altLang="zh-CN" b="1" smtClean="0"/>
              <a:t>4.1</a:t>
            </a:r>
            <a:r>
              <a:rPr lang="en-US" altLang="zh-CN" b="1" dirty="0" smtClean="0"/>
              <a:t> </a:t>
            </a:r>
            <a:r>
              <a:rPr lang="zh-CN" altLang="zh-CN" b="1" smtClean="0"/>
              <a:t>Pig</a:t>
            </a:r>
            <a:endParaRPr lang="zh-CN" altLang="en-US" smtClean="0"/>
          </a:p>
        </p:txBody>
      </p:sp>
      <p:sp>
        <p:nvSpPr>
          <p:cNvPr id="30723" name="矩形 2"/>
          <p:cNvSpPr>
            <a:spLocks noChangeArrowheads="1"/>
          </p:cNvSpPr>
          <p:nvPr/>
        </p:nvSpPr>
        <p:spPr bwMode="auto">
          <a:xfrm>
            <a:off x="609600" y="1395413"/>
            <a:ext cx="7772400"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80604020202020204" pitchFamily="34" charset="0"/>
                <a:ea typeface="SimSun" pitchFamily="2" charset="-122"/>
              </a:defRPr>
            </a:lvl1pPr>
            <a:lvl2pPr marL="742950" indent="-285750" eaLnBrk="0" hangingPunct="0">
              <a:spcBef>
                <a:spcPct val="20000"/>
              </a:spcBef>
              <a:buChar char="–"/>
              <a:defRPr sz="2800">
                <a:solidFill>
                  <a:schemeClr val="tx1"/>
                </a:solidFill>
                <a:latin typeface="Arial" panose="02080604020202020204" pitchFamily="34" charset="0"/>
                <a:ea typeface="SimSun" pitchFamily="2" charset="-122"/>
              </a:defRPr>
            </a:lvl2pPr>
            <a:lvl3pPr marL="1143000" indent="-228600" eaLnBrk="0" hangingPunct="0">
              <a:spcBef>
                <a:spcPct val="20000"/>
              </a:spcBef>
              <a:buChar char="•"/>
              <a:defRPr sz="2400">
                <a:solidFill>
                  <a:schemeClr val="tx1"/>
                </a:solidFill>
                <a:latin typeface="Arial" panose="02080604020202020204" pitchFamily="34" charset="0"/>
                <a:ea typeface="SimSun" pitchFamily="2" charset="-122"/>
              </a:defRPr>
            </a:lvl3pPr>
            <a:lvl4pPr marL="1600200" indent="-228600" eaLnBrk="0" hangingPunct="0">
              <a:spcBef>
                <a:spcPct val="20000"/>
              </a:spcBef>
              <a:buChar char="–"/>
              <a:defRPr sz="2000">
                <a:solidFill>
                  <a:schemeClr val="tx1"/>
                </a:solidFill>
                <a:latin typeface="Arial" panose="02080604020202020204" pitchFamily="34" charset="0"/>
                <a:ea typeface="SimSun" pitchFamily="2" charset="-122"/>
              </a:defRPr>
            </a:lvl4pPr>
            <a:lvl5pPr marL="2057400" indent="-228600" eaLnBrk="0" hangingPunct="0">
              <a:spcBef>
                <a:spcPct val="20000"/>
              </a:spcBef>
              <a:buChar char="»"/>
              <a:defRPr sz="2000">
                <a:solidFill>
                  <a:schemeClr val="tx1"/>
                </a:solidFill>
                <a:latin typeface="Arial" panose="02080604020202020204" pitchFamily="34" charset="0"/>
                <a:ea typeface="SimSun" pitchFamily="2" charset="-122"/>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9pPr>
          </a:lstStyle>
          <a:p>
            <a:pPr eaLnBrk="1" hangingPunct="1">
              <a:spcBef>
                <a:spcPct val="0"/>
              </a:spcBef>
              <a:buFontTx/>
              <a:buChar char="•"/>
            </a:pPr>
            <a:r>
              <a:rPr lang="en-US" altLang="zh-CN" sz="2000" dirty="0"/>
              <a:t>Pig</a:t>
            </a:r>
            <a:r>
              <a:rPr lang="zh-CN" altLang="zh-CN" sz="2000" dirty="0"/>
              <a:t>是</a:t>
            </a:r>
            <a:r>
              <a:rPr lang="en-US" altLang="zh-CN" sz="2000" dirty="0"/>
              <a:t>Hadoop</a:t>
            </a:r>
            <a:r>
              <a:rPr lang="zh-CN" altLang="zh-CN" sz="2000" dirty="0"/>
              <a:t>生态系统的一个组件</a:t>
            </a:r>
            <a:endParaRPr lang="en-US" altLang="zh-CN" sz="2000" dirty="0"/>
          </a:p>
          <a:p>
            <a:pPr eaLnBrk="1" hangingPunct="1">
              <a:spcBef>
                <a:spcPct val="0"/>
              </a:spcBef>
              <a:buFontTx/>
              <a:buChar char="•"/>
            </a:pPr>
            <a:r>
              <a:rPr lang="zh-CN" altLang="zh-CN" sz="2000" dirty="0"/>
              <a:t>提供了类似</a:t>
            </a:r>
            <a:r>
              <a:rPr lang="en-US" altLang="zh-CN" sz="2000" dirty="0"/>
              <a:t>SQL</a:t>
            </a:r>
            <a:r>
              <a:rPr lang="zh-CN" altLang="zh-CN" sz="2000" dirty="0"/>
              <a:t>的</a:t>
            </a:r>
            <a:r>
              <a:rPr lang="en-US" altLang="zh-CN" sz="2000" dirty="0"/>
              <a:t>Pig Latin</a:t>
            </a:r>
            <a:r>
              <a:rPr lang="zh-CN" altLang="zh-CN" sz="2000" dirty="0"/>
              <a:t>语言（包含</a:t>
            </a:r>
            <a:r>
              <a:rPr lang="en-US" altLang="zh-CN" sz="2000" dirty="0"/>
              <a:t>Filter</a:t>
            </a:r>
            <a:r>
              <a:rPr lang="zh-CN" altLang="zh-CN" sz="2000" dirty="0"/>
              <a:t>、</a:t>
            </a:r>
            <a:r>
              <a:rPr lang="en-US" altLang="zh-CN" sz="2000" dirty="0"/>
              <a:t>GroupBy</a:t>
            </a:r>
            <a:r>
              <a:rPr lang="zh-CN" altLang="zh-CN" sz="2000" dirty="0"/>
              <a:t>、</a:t>
            </a:r>
            <a:r>
              <a:rPr lang="en-US" altLang="zh-CN" sz="2000" dirty="0"/>
              <a:t>Join</a:t>
            </a:r>
            <a:r>
              <a:rPr lang="zh-CN" altLang="zh-CN" sz="2000" dirty="0"/>
              <a:t>、</a:t>
            </a:r>
            <a:r>
              <a:rPr lang="en-US" altLang="zh-CN" sz="2000" dirty="0"/>
              <a:t>OrderBy</a:t>
            </a:r>
            <a:r>
              <a:rPr lang="zh-CN" altLang="zh-CN" sz="2000" dirty="0"/>
              <a:t>等操作，同时也支持用户自定义函数）</a:t>
            </a:r>
            <a:endParaRPr lang="en-US" altLang="zh-CN" sz="2000" dirty="0"/>
          </a:p>
          <a:p>
            <a:pPr eaLnBrk="1" hangingPunct="1">
              <a:spcBef>
                <a:spcPct val="0"/>
              </a:spcBef>
              <a:buFontTx/>
              <a:buChar char="•"/>
            </a:pPr>
            <a:r>
              <a:rPr lang="zh-CN" altLang="zh-CN" sz="2000" dirty="0"/>
              <a:t>允许用户通过编写简单的脚本来实现复杂的数据分析，而不需要编写复杂的</a:t>
            </a:r>
            <a:r>
              <a:rPr lang="en-US" altLang="zh-CN" sz="2000" dirty="0"/>
              <a:t>MapReduce</a:t>
            </a:r>
            <a:r>
              <a:rPr lang="zh-CN" altLang="zh-CN" sz="2000" dirty="0"/>
              <a:t>应用程序</a:t>
            </a:r>
            <a:endParaRPr lang="en-US" altLang="zh-CN" sz="2000" dirty="0"/>
          </a:p>
          <a:p>
            <a:pPr eaLnBrk="1" hangingPunct="1">
              <a:spcBef>
                <a:spcPct val="0"/>
              </a:spcBef>
              <a:buFontTx/>
              <a:buChar char="•"/>
            </a:pPr>
            <a:r>
              <a:rPr lang="en-US" altLang="zh-CN" sz="2000" dirty="0"/>
              <a:t>Pig</a:t>
            </a:r>
            <a:r>
              <a:rPr lang="zh-CN" altLang="zh-CN" sz="2000" dirty="0"/>
              <a:t>会自动把用户编写的脚本转换成</a:t>
            </a:r>
            <a:r>
              <a:rPr lang="en-US" altLang="zh-CN" sz="2000" dirty="0"/>
              <a:t>MapReduce</a:t>
            </a:r>
            <a:r>
              <a:rPr lang="zh-CN" altLang="zh-CN" sz="2000" dirty="0"/>
              <a:t>作业在</a:t>
            </a:r>
            <a:r>
              <a:rPr lang="en-US" altLang="zh-CN" sz="2000" dirty="0"/>
              <a:t>Hadoop</a:t>
            </a:r>
            <a:r>
              <a:rPr lang="zh-CN" altLang="zh-CN" sz="2000" dirty="0"/>
              <a:t>集群上运行，而且具备对生成的</a:t>
            </a:r>
            <a:r>
              <a:rPr lang="en-US" altLang="zh-CN" sz="2000" dirty="0"/>
              <a:t>MapReduce</a:t>
            </a:r>
            <a:r>
              <a:rPr lang="zh-CN" altLang="zh-CN" sz="2000" dirty="0"/>
              <a:t>程序进行自动优化的功能</a:t>
            </a:r>
            <a:endParaRPr lang="en-US" altLang="zh-CN" sz="2000" dirty="0"/>
          </a:p>
          <a:p>
            <a:pPr eaLnBrk="1" hangingPunct="1">
              <a:spcBef>
                <a:spcPct val="0"/>
              </a:spcBef>
              <a:buFontTx/>
              <a:buChar char="•"/>
            </a:pPr>
            <a:r>
              <a:rPr lang="zh-CN" altLang="zh-CN" sz="2000" dirty="0"/>
              <a:t>用户在编写</a:t>
            </a:r>
            <a:r>
              <a:rPr lang="en-US" altLang="zh-CN" sz="2000" dirty="0"/>
              <a:t>Pig</a:t>
            </a:r>
            <a:r>
              <a:rPr lang="zh-CN" altLang="zh-CN" sz="2000" dirty="0"/>
              <a:t>程序的时候，不需要关心程序的运行效率，这就大大减少了用户编程时间</a:t>
            </a:r>
            <a:endParaRPr lang="en-US" altLang="zh-CN" sz="2000" dirty="0"/>
          </a:p>
          <a:p>
            <a:pPr eaLnBrk="1" hangingPunct="1">
              <a:spcBef>
                <a:spcPct val="0"/>
              </a:spcBef>
              <a:buFontTx/>
              <a:buChar char="•"/>
            </a:pPr>
            <a:r>
              <a:rPr lang="zh-CN" altLang="zh-CN" sz="2000" dirty="0"/>
              <a:t>通过配合使用</a:t>
            </a:r>
            <a:r>
              <a:rPr lang="en-US" altLang="zh-CN" sz="2000" dirty="0"/>
              <a:t>Pig</a:t>
            </a:r>
            <a:r>
              <a:rPr lang="zh-CN" altLang="zh-CN" sz="2000" dirty="0"/>
              <a:t>和</a:t>
            </a:r>
            <a:r>
              <a:rPr lang="en-US" altLang="zh-CN" sz="2000" dirty="0"/>
              <a:t>Hadoop</a:t>
            </a:r>
            <a:r>
              <a:rPr lang="zh-CN" altLang="zh-CN" sz="2000" dirty="0"/>
              <a:t>，在处理海量数据时就可以实现事半功倍的效果，比使用</a:t>
            </a:r>
            <a:r>
              <a:rPr lang="en-US" altLang="zh-CN" sz="2000" dirty="0"/>
              <a:t>Java</a:t>
            </a:r>
            <a:r>
              <a:rPr lang="zh-CN" altLang="zh-CN" sz="2000" dirty="0"/>
              <a:t>、</a:t>
            </a:r>
            <a:r>
              <a:rPr lang="en-US" altLang="zh-CN" sz="2000" dirty="0"/>
              <a:t>C++</a:t>
            </a:r>
            <a:r>
              <a:rPr lang="zh-CN" altLang="zh-CN" sz="2000" dirty="0"/>
              <a:t>等语言编写</a:t>
            </a:r>
            <a:r>
              <a:rPr lang="en-US" altLang="zh-CN" sz="2000" dirty="0"/>
              <a:t>MapReduce</a:t>
            </a:r>
            <a:r>
              <a:rPr lang="zh-CN" altLang="zh-CN" sz="2000" dirty="0"/>
              <a:t>程序的难度要小很多，并且用更少的代码量实现了相同的数据处理分析功能</a:t>
            </a:r>
            <a:endParaRPr lang="zh-CN" altLang="en-US" sz="20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2"/>
          <p:cNvSpPr>
            <a:spLocks noGrp="1"/>
          </p:cNvSpPr>
          <p:nvPr>
            <p:ph type="title" idx="10"/>
          </p:nvPr>
        </p:nvSpPr>
        <p:spPr/>
        <p:txBody>
          <a:bodyPr/>
          <a:lstStyle/>
          <a:p>
            <a:r>
              <a:rPr lang="en-US" altLang="zh-CN" b="1" dirty="0" smtClean="0"/>
              <a:t>8.</a:t>
            </a:r>
            <a:r>
              <a:rPr lang="zh-CN" altLang="zh-CN" b="1" smtClean="0"/>
              <a:t>4.1</a:t>
            </a:r>
            <a:r>
              <a:rPr lang="en-US" altLang="zh-CN" b="1" dirty="0" smtClean="0"/>
              <a:t> </a:t>
            </a:r>
            <a:r>
              <a:rPr lang="zh-CN" altLang="zh-CN" b="1" smtClean="0"/>
              <a:t>Pig</a:t>
            </a:r>
            <a:endParaRPr lang="zh-CN" altLang="zh-CN" b="1" smtClean="0"/>
          </a:p>
        </p:txBody>
      </p:sp>
      <p:sp>
        <p:nvSpPr>
          <p:cNvPr id="31747" name="矩形 7"/>
          <p:cNvSpPr>
            <a:spLocks noChangeArrowheads="1"/>
          </p:cNvSpPr>
          <p:nvPr/>
        </p:nvSpPr>
        <p:spPr bwMode="auto">
          <a:xfrm>
            <a:off x="533400" y="1295400"/>
            <a:ext cx="80010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80604020202020204" pitchFamily="34" charset="0"/>
                <a:ea typeface="SimSun" pitchFamily="2" charset="-122"/>
              </a:defRPr>
            </a:lvl1pPr>
            <a:lvl2pPr marL="742950" indent="-285750" eaLnBrk="0" hangingPunct="0">
              <a:spcBef>
                <a:spcPct val="20000"/>
              </a:spcBef>
              <a:buChar char="–"/>
              <a:defRPr sz="2800">
                <a:solidFill>
                  <a:schemeClr val="tx1"/>
                </a:solidFill>
                <a:latin typeface="Arial" panose="02080604020202020204" pitchFamily="34" charset="0"/>
                <a:ea typeface="SimSun" pitchFamily="2" charset="-122"/>
              </a:defRPr>
            </a:lvl2pPr>
            <a:lvl3pPr marL="1143000" indent="-228600" eaLnBrk="0" hangingPunct="0">
              <a:spcBef>
                <a:spcPct val="20000"/>
              </a:spcBef>
              <a:buChar char="•"/>
              <a:defRPr sz="2400">
                <a:solidFill>
                  <a:schemeClr val="tx1"/>
                </a:solidFill>
                <a:latin typeface="Arial" panose="02080604020202020204" pitchFamily="34" charset="0"/>
                <a:ea typeface="SimSun" pitchFamily="2" charset="-122"/>
              </a:defRPr>
            </a:lvl3pPr>
            <a:lvl4pPr marL="1600200" indent="-228600" eaLnBrk="0" hangingPunct="0">
              <a:spcBef>
                <a:spcPct val="20000"/>
              </a:spcBef>
              <a:buChar char="–"/>
              <a:defRPr sz="2000">
                <a:solidFill>
                  <a:schemeClr val="tx1"/>
                </a:solidFill>
                <a:latin typeface="Arial" panose="02080604020202020204" pitchFamily="34" charset="0"/>
                <a:ea typeface="SimSun" pitchFamily="2" charset="-122"/>
              </a:defRPr>
            </a:lvl4pPr>
            <a:lvl5pPr marL="2057400" indent="-228600" eaLnBrk="0" hangingPunct="0">
              <a:spcBef>
                <a:spcPct val="20000"/>
              </a:spcBef>
              <a:buChar char="»"/>
              <a:defRPr sz="2000">
                <a:solidFill>
                  <a:schemeClr val="tx1"/>
                </a:solidFill>
                <a:latin typeface="Arial" panose="02080604020202020204" pitchFamily="34" charset="0"/>
                <a:ea typeface="SimSun" pitchFamily="2" charset="-122"/>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9pPr>
          </a:lstStyle>
          <a:p>
            <a:pPr eaLnBrk="1" hangingPunct="1">
              <a:spcBef>
                <a:spcPct val="0"/>
              </a:spcBef>
              <a:buFontTx/>
              <a:buNone/>
            </a:pPr>
            <a:r>
              <a:rPr lang="en-US" altLang="zh-CN" sz="1800" dirty="0"/>
              <a:t>Pig</a:t>
            </a:r>
            <a:r>
              <a:rPr lang="zh-CN" altLang="zh-CN" sz="1800"/>
              <a:t>可以加载数据、表达转换数据以及存储最终结果</a:t>
            </a:r>
            <a:endParaRPr lang="en-US" altLang="zh-CN" sz="1800" dirty="0"/>
          </a:p>
          <a:p>
            <a:pPr eaLnBrk="1" hangingPunct="1">
              <a:spcBef>
                <a:spcPct val="0"/>
              </a:spcBef>
              <a:buFontTx/>
              <a:buNone/>
            </a:pPr>
            <a:endParaRPr lang="en-US" altLang="zh-CN" sz="1800" dirty="0"/>
          </a:p>
          <a:p>
            <a:pPr eaLnBrk="1" hangingPunct="1">
              <a:spcBef>
                <a:spcPct val="0"/>
              </a:spcBef>
              <a:buFontTx/>
              <a:buNone/>
            </a:pPr>
            <a:r>
              <a:rPr lang="en-US" altLang="zh-CN" sz="1800" dirty="0"/>
              <a:t>Pig</a:t>
            </a:r>
            <a:r>
              <a:rPr lang="zh-CN" altLang="en-US" sz="1800"/>
              <a:t>语句通常按照如下的格式来编写</a:t>
            </a:r>
            <a:r>
              <a:rPr lang="en-US" altLang="zh-CN" sz="1800" dirty="0"/>
              <a:t>:</a:t>
            </a:r>
            <a:endParaRPr lang="zh-CN" altLang="en-US" sz="1800"/>
          </a:p>
          <a:p>
            <a:pPr eaLnBrk="1" hangingPunct="1">
              <a:spcBef>
                <a:spcPct val="0"/>
              </a:spcBef>
              <a:buFontTx/>
              <a:buChar char="•"/>
            </a:pPr>
            <a:r>
              <a:rPr lang="zh-CN" altLang="en-US" sz="1800"/>
              <a:t>通过</a:t>
            </a:r>
            <a:r>
              <a:rPr lang="en-US" altLang="zh-CN" sz="1800" dirty="0"/>
              <a:t>LOAD</a:t>
            </a:r>
            <a:r>
              <a:rPr lang="zh-CN" altLang="en-US" sz="1800"/>
              <a:t>语句从文件系统读取数据</a:t>
            </a:r>
            <a:endParaRPr lang="zh-CN" altLang="en-US" sz="1800"/>
          </a:p>
          <a:p>
            <a:pPr eaLnBrk="1" hangingPunct="1">
              <a:spcBef>
                <a:spcPct val="0"/>
              </a:spcBef>
              <a:buFontTx/>
              <a:buChar char="•"/>
            </a:pPr>
            <a:r>
              <a:rPr lang="zh-CN" altLang="en-US" sz="1800"/>
              <a:t>通过一系列“转换”语句对数据进行处理</a:t>
            </a:r>
            <a:endParaRPr lang="zh-CN" altLang="en-US" sz="1800"/>
          </a:p>
          <a:p>
            <a:pPr eaLnBrk="1" hangingPunct="1">
              <a:spcBef>
                <a:spcPct val="0"/>
              </a:spcBef>
              <a:buFontTx/>
              <a:buChar char="•"/>
            </a:pPr>
            <a:r>
              <a:rPr lang="zh-CN" altLang="en-US" sz="1800"/>
              <a:t>通过一条</a:t>
            </a:r>
            <a:r>
              <a:rPr lang="en-US" altLang="zh-CN" sz="1800" dirty="0"/>
              <a:t>STORE</a:t>
            </a:r>
            <a:r>
              <a:rPr lang="zh-CN" altLang="en-US" sz="1800"/>
              <a:t>语句把处理结果输出到文件系统中，或者使用</a:t>
            </a:r>
            <a:r>
              <a:rPr lang="en-US" altLang="zh-CN" sz="1800" dirty="0"/>
              <a:t>DUMP</a:t>
            </a:r>
            <a:r>
              <a:rPr lang="zh-CN" altLang="en-US" sz="1800"/>
              <a:t>语句把处理结果输出到屏幕上</a:t>
            </a:r>
            <a:endParaRPr lang="zh-CN" altLang="en-US" sz="1800"/>
          </a:p>
        </p:txBody>
      </p:sp>
      <p:pic>
        <p:nvPicPr>
          <p:cNvPr id="31748" name="Picture 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66800" y="3886200"/>
            <a:ext cx="7056438"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9" name="矩形 5"/>
          <p:cNvSpPr>
            <a:spLocks noChangeArrowheads="1"/>
          </p:cNvSpPr>
          <p:nvPr/>
        </p:nvSpPr>
        <p:spPr bwMode="auto">
          <a:xfrm>
            <a:off x="2514600" y="5943600"/>
            <a:ext cx="40068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80604020202020204" pitchFamily="34" charset="0"/>
                <a:ea typeface="SimSun" pitchFamily="2" charset="-122"/>
              </a:defRPr>
            </a:lvl1pPr>
            <a:lvl2pPr marL="742950" indent="-285750" eaLnBrk="0" hangingPunct="0">
              <a:spcBef>
                <a:spcPct val="20000"/>
              </a:spcBef>
              <a:buChar char="–"/>
              <a:defRPr sz="2800">
                <a:solidFill>
                  <a:schemeClr val="tx1"/>
                </a:solidFill>
                <a:latin typeface="Arial" panose="02080604020202020204" pitchFamily="34" charset="0"/>
                <a:ea typeface="SimSun" pitchFamily="2" charset="-122"/>
              </a:defRPr>
            </a:lvl2pPr>
            <a:lvl3pPr marL="1143000" indent="-228600" eaLnBrk="0" hangingPunct="0">
              <a:spcBef>
                <a:spcPct val="20000"/>
              </a:spcBef>
              <a:buChar char="•"/>
              <a:defRPr sz="2400">
                <a:solidFill>
                  <a:schemeClr val="tx1"/>
                </a:solidFill>
                <a:latin typeface="Arial" panose="02080604020202020204" pitchFamily="34" charset="0"/>
                <a:ea typeface="SimSun" pitchFamily="2" charset="-122"/>
              </a:defRPr>
            </a:lvl3pPr>
            <a:lvl4pPr marL="1600200" indent="-228600" eaLnBrk="0" hangingPunct="0">
              <a:spcBef>
                <a:spcPct val="20000"/>
              </a:spcBef>
              <a:buChar char="–"/>
              <a:defRPr sz="2000">
                <a:solidFill>
                  <a:schemeClr val="tx1"/>
                </a:solidFill>
                <a:latin typeface="Arial" panose="02080604020202020204" pitchFamily="34" charset="0"/>
                <a:ea typeface="SimSun" pitchFamily="2" charset="-122"/>
              </a:defRPr>
            </a:lvl4pPr>
            <a:lvl5pPr marL="2057400" indent="-228600" eaLnBrk="0" hangingPunct="0">
              <a:spcBef>
                <a:spcPct val="20000"/>
              </a:spcBef>
              <a:buChar char="»"/>
              <a:defRPr sz="2000">
                <a:solidFill>
                  <a:schemeClr val="tx1"/>
                </a:solidFill>
                <a:latin typeface="Arial" panose="02080604020202020204" pitchFamily="34" charset="0"/>
                <a:ea typeface="SimSun" pitchFamily="2" charset="-122"/>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9pPr>
          </a:lstStyle>
          <a:p>
            <a:pPr eaLnBrk="1" hangingPunct="1">
              <a:spcBef>
                <a:spcPct val="0"/>
              </a:spcBef>
              <a:buFontTx/>
              <a:buNone/>
            </a:pPr>
            <a:r>
              <a:rPr lang="zh-CN" altLang="zh-CN" sz="1800"/>
              <a:t>图</a:t>
            </a:r>
            <a:r>
              <a:rPr lang="en-US" altLang="zh-CN" sz="1800" dirty="0"/>
              <a:t>  Pig</a:t>
            </a:r>
            <a:r>
              <a:rPr lang="zh-CN" altLang="zh-CN" sz="1800"/>
              <a:t>在企业数据分析系统中的作用</a:t>
            </a:r>
            <a:endParaRPr lang="zh-CN" altLang="en-US" sz="180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2"/>
          <p:cNvSpPr>
            <a:spLocks noGrp="1"/>
          </p:cNvSpPr>
          <p:nvPr>
            <p:ph type="title" idx="10"/>
          </p:nvPr>
        </p:nvSpPr>
        <p:spPr/>
        <p:txBody>
          <a:bodyPr/>
          <a:lstStyle/>
          <a:p>
            <a:r>
              <a:rPr lang="en-US" altLang="zh-CN" b="1" dirty="0" smtClean="0"/>
              <a:t>8.</a:t>
            </a:r>
            <a:r>
              <a:rPr lang="zh-CN" altLang="zh-CN" b="1" smtClean="0"/>
              <a:t>4.1</a:t>
            </a:r>
            <a:r>
              <a:rPr lang="en-US" altLang="zh-CN" b="1" dirty="0" smtClean="0"/>
              <a:t> </a:t>
            </a:r>
            <a:r>
              <a:rPr lang="zh-CN" altLang="zh-CN" b="1" smtClean="0"/>
              <a:t>Pig</a:t>
            </a:r>
            <a:endParaRPr lang="zh-CN" altLang="en-US" smtClean="0"/>
          </a:p>
        </p:txBody>
      </p:sp>
      <p:sp>
        <p:nvSpPr>
          <p:cNvPr id="32771" name="矩形 3"/>
          <p:cNvSpPr>
            <a:spLocks noChangeArrowheads="1"/>
          </p:cNvSpPr>
          <p:nvPr/>
        </p:nvSpPr>
        <p:spPr bwMode="auto">
          <a:xfrm>
            <a:off x="609600" y="1371600"/>
            <a:ext cx="7620000"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80604020202020204" pitchFamily="34" charset="0"/>
                <a:ea typeface="SimSun" pitchFamily="2" charset="-122"/>
              </a:defRPr>
            </a:lvl1pPr>
            <a:lvl2pPr marL="742950" indent="-285750" eaLnBrk="0" hangingPunct="0">
              <a:spcBef>
                <a:spcPct val="20000"/>
              </a:spcBef>
              <a:buChar char="–"/>
              <a:defRPr sz="2800">
                <a:solidFill>
                  <a:schemeClr val="tx1"/>
                </a:solidFill>
                <a:latin typeface="Arial" panose="02080604020202020204" pitchFamily="34" charset="0"/>
                <a:ea typeface="SimSun" pitchFamily="2" charset="-122"/>
              </a:defRPr>
            </a:lvl2pPr>
            <a:lvl3pPr marL="1143000" indent="-228600" eaLnBrk="0" hangingPunct="0">
              <a:spcBef>
                <a:spcPct val="20000"/>
              </a:spcBef>
              <a:buChar char="•"/>
              <a:defRPr sz="2400">
                <a:solidFill>
                  <a:schemeClr val="tx1"/>
                </a:solidFill>
                <a:latin typeface="Arial" panose="02080604020202020204" pitchFamily="34" charset="0"/>
                <a:ea typeface="SimSun" pitchFamily="2" charset="-122"/>
              </a:defRPr>
            </a:lvl3pPr>
            <a:lvl4pPr marL="1600200" indent="-228600" eaLnBrk="0" hangingPunct="0">
              <a:spcBef>
                <a:spcPct val="20000"/>
              </a:spcBef>
              <a:buChar char="–"/>
              <a:defRPr sz="2000">
                <a:solidFill>
                  <a:schemeClr val="tx1"/>
                </a:solidFill>
                <a:latin typeface="Arial" panose="02080604020202020204" pitchFamily="34" charset="0"/>
                <a:ea typeface="SimSun" pitchFamily="2" charset="-122"/>
              </a:defRPr>
            </a:lvl4pPr>
            <a:lvl5pPr marL="2057400" indent="-228600" eaLnBrk="0" hangingPunct="0">
              <a:spcBef>
                <a:spcPct val="20000"/>
              </a:spcBef>
              <a:buChar char="»"/>
              <a:defRPr sz="2000">
                <a:solidFill>
                  <a:schemeClr val="tx1"/>
                </a:solidFill>
                <a:latin typeface="Arial" panose="02080604020202020204" pitchFamily="34" charset="0"/>
                <a:ea typeface="SimSun" pitchFamily="2" charset="-122"/>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9pPr>
          </a:lstStyle>
          <a:p>
            <a:pPr eaLnBrk="1" hangingPunct="1">
              <a:spcBef>
                <a:spcPct val="0"/>
              </a:spcBef>
              <a:buFontTx/>
              <a:buChar char="•"/>
            </a:pPr>
            <a:endParaRPr lang="en-US" altLang="zh-CN" sz="1800" dirty="0"/>
          </a:p>
          <a:p>
            <a:pPr eaLnBrk="1" hangingPunct="1">
              <a:spcBef>
                <a:spcPct val="0"/>
              </a:spcBef>
              <a:buFontTx/>
              <a:buChar char="•"/>
            </a:pPr>
            <a:r>
              <a:rPr lang="zh-CN" altLang="zh-CN" sz="1800" dirty="0"/>
              <a:t>下面是一个采用</a:t>
            </a:r>
            <a:r>
              <a:rPr lang="en-US" altLang="zh-CN" sz="1800" dirty="0"/>
              <a:t>Pig Latin</a:t>
            </a:r>
            <a:r>
              <a:rPr lang="zh-CN" altLang="zh-CN" sz="1800" dirty="0"/>
              <a:t>语言编写的应用程序实例，实现对</a:t>
            </a:r>
            <a:r>
              <a:rPr lang="zh-CN" altLang="en-US" sz="1800" dirty="0"/>
              <a:t>用户访问</a:t>
            </a:r>
            <a:r>
              <a:rPr lang="zh-CN" altLang="zh-CN" sz="1800" dirty="0"/>
              <a:t>网页</a:t>
            </a:r>
            <a:r>
              <a:rPr lang="zh-CN" altLang="en-US" sz="1800" dirty="0"/>
              <a:t>情况的</a:t>
            </a:r>
            <a:r>
              <a:rPr lang="zh-CN" altLang="zh-CN" sz="1800" dirty="0"/>
              <a:t>统计分析</a:t>
            </a:r>
            <a:r>
              <a:rPr lang="zh-CN" altLang="en-US" sz="1800" dirty="0"/>
              <a:t>：</a:t>
            </a:r>
            <a:endParaRPr lang="zh-CN" altLang="en-US" sz="1800" dirty="0"/>
          </a:p>
          <a:p>
            <a:pPr eaLnBrk="1" hangingPunct="1">
              <a:spcBef>
                <a:spcPct val="0"/>
              </a:spcBef>
              <a:buFontTx/>
              <a:buNone/>
            </a:pPr>
            <a:r>
              <a:rPr lang="en-US" altLang="zh-CN" sz="1800" dirty="0"/>
              <a:t>visits             = load ‘/data/visits’ as (user, url, time);</a:t>
            </a:r>
            <a:endParaRPr lang="en-US" altLang="zh-CN" sz="1800" dirty="0"/>
          </a:p>
          <a:p>
            <a:pPr eaLnBrk="1" hangingPunct="1">
              <a:spcBef>
                <a:spcPct val="0"/>
              </a:spcBef>
              <a:buFontTx/>
              <a:buNone/>
            </a:pPr>
            <a:endParaRPr lang="en-US" altLang="zh-CN" sz="1800" dirty="0"/>
          </a:p>
          <a:p>
            <a:pPr eaLnBrk="1" hangingPunct="1">
              <a:spcBef>
                <a:spcPct val="0"/>
              </a:spcBef>
              <a:buFontTx/>
              <a:buNone/>
            </a:pPr>
            <a:r>
              <a:rPr lang="en-US" altLang="zh-CN" sz="1800" dirty="0"/>
              <a:t>gVisits          = group visits by url;</a:t>
            </a:r>
            <a:endParaRPr lang="en-US" altLang="zh-CN" sz="1800" dirty="0"/>
          </a:p>
          <a:p>
            <a:pPr eaLnBrk="1" hangingPunct="1">
              <a:spcBef>
                <a:spcPct val="0"/>
              </a:spcBef>
              <a:buFontTx/>
              <a:buNone/>
            </a:pPr>
            <a:r>
              <a:rPr lang="en-US" altLang="zh-CN" sz="1800" dirty="0"/>
              <a:t>visitCounts  = foreach gVisits generate url, count(visits);</a:t>
            </a:r>
            <a:endParaRPr lang="en-US" altLang="zh-CN" sz="1800" dirty="0"/>
          </a:p>
          <a:p>
            <a:pPr eaLnBrk="1" hangingPunct="1">
              <a:spcBef>
                <a:spcPct val="0"/>
              </a:spcBef>
              <a:buFontTx/>
              <a:buNone/>
            </a:pPr>
            <a:r>
              <a:rPr lang="en-US" altLang="zh-CN" sz="1800" dirty="0"/>
              <a:t>//</a:t>
            </a:r>
            <a:r>
              <a:rPr lang="zh-CN" altLang="en-US" sz="1800" dirty="0"/>
              <a:t>得到的表的结构</a:t>
            </a:r>
            <a:r>
              <a:rPr lang="en-US" altLang="zh-CN" sz="1800" dirty="0"/>
              <a:t>visitCounts(url,visits)</a:t>
            </a:r>
            <a:endParaRPr lang="en-US" altLang="zh-CN" sz="1800" dirty="0"/>
          </a:p>
          <a:p>
            <a:pPr eaLnBrk="1" hangingPunct="1">
              <a:spcBef>
                <a:spcPct val="0"/>
              </a:spcBef>
              <a:buFontTx/>
              <a:buNone/>
            </a:pPr>
            <a:r>
              <a:rPr lang="en-US" altLang="zh-CN" sz="1800" dirty="0"/>
              <a:t>urlInfo          = load ‘/data/urlInfo’ as (url, category, pRank);</a:t>
            </a:r>
            <a:endParaRPr lang="en-US" altLang="zh-CN" sz="1800" dirty="0"/>
          </a:p>
          <a:p>
            <a:pPr eaLnBrk="1" hangingPunct="1">
              <a:spcBef>
                <a:spcPct val="0"/>
              </a:spcBef>
              <a:buFontTx/>
              <a:buNone/>
            </a:pPr>
            <a:r>
              <a:rPr lang="en-US" altLang="zh-CN" sz="1800" dirty="0"/>
              <a:t>visitCounts  = join visitCounts by url, urlInfo by url;</a:t>
            </a:r>
            <a:endParaRPr lang="en-US" altLang="zh-CN" sz="1800" dirty="0"/>
          </a:p>
          <a:p>
            <a:pPr eaLnBrk="1" hangingPunct="1">
              <a:spcBef>
                <a:spcPct val="0"/>
              </a:spcBef>
              <a:buFontTx/>
              <a:buNone/>
            </a:pPr>
            <a:r>
              <a:rPr lang="en-US" altLang="zh-CN" sz="1800" dirty="0"/>
              <a:t>//</a:t>
            </a:r>
            <a:r>
              <a:rPr lang="zh-CN" altLang="en-US" sz="1800" dirty="0"/>
              <a:t>得到的连接结果表的结构</a:t>
            </a:r>
            <a:r>
              <a:rPr lang="en-US" altLang="zh-CN" sz="1800" dirty="0"/>
              <a:t>visitCounts(url,visits,category,pRank)</a:t>
            </a:r>
            <a:endParaRPr lang="en-US" altLang="zh-CN" sz="1800" dirty="0"/>
          </a:p>
          <a:p>
            <a:pPr eaLnBrk="1" hangingPunct="1">
              <a:spcBef>
                <a:spcPct val="0"/>
              </a:spcBef>
              <a:buFontTx/>
              <a:buNone/>
            </a:pPr>
            <a:r>
              <a:rPr lang="en-US" altLang="zh-CN" sz="1800" dirty="0"/>
              <a:t>gCategories = group visitCounts by category;</a:t>
            </a:r>
            <a:endParaRPr lang="en-US" altLang="zh-CN" sz="1800" dirty="0"/>
          </a:p>
          <a:p>
            <a:pPr eaLnBrk="1" hangingPunct="1">
              <a:spcBef>
                <a:spcPct val="0"/>
              </a:spcBef>
              <a:buFontTx/>
              <a:buNone/>
            </a:pPr>
            <a:r>
              <a:rPr lang="en-US" altLang="zh-CN" sz="1800" dirty="0"/>
              <a:t>topUrls = foreach gCategories generate top(visitCounts,10);</a:t>
            </a:r>
            <a:endParaRPr lang="en-US" altLang="zh-CN" sz="1800" dirty="0"/>
          </a:p>
          <a:p>
            <a:pPr eaLnBrk="1" hangingPunct="1">
              <a:spcBef>
                <a:spcPct val="0"/>
              </a:spcBef>
              <a:buFontTx/>
              <a:buNone/>
            </a:pPr>
            <a:endParaRPr lang="en-US" altLang="zh-CN" sz="1800" dirty="0"/>
          </a:p>
          <a:p>
            <a:pPr eaLnBrk="1" hangingPunct="1">
              <a:spcBef>
                <a:spcPct val="0"/>
              </a:spcBef>
              <a:buFontTx/>
              <a:buNone/>
            </a:pPr>
            <a:r>
              <a:rPr lang="en-US" altLang="zh-CN" sz="1800" dirty="0"/>
              <a:t>store topUrls into ‘/data/topUrls’;</a:t>
            </a:r>
            <a:endParaRPr lang="en-US" altLang="zh-CN" sz="18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76200" y="3352800"/>
            <a:ext cx="5638800" cy="2892425"/>
          </a:xfrm>
          <a:prstGeom prst="rect">
            <a:avLst/>
          </a:prstGeom>
          <a:solidFill>
            <a:schemeClr val="bg1">
              <a:lumMod val="85000"/>
            </a:schemeClr>
          </a:solidFill>
        </p:spPr>
        <p:txBody>
          <a:bodyPr>
            <a:spAutoFit/>
          </a:bodyPr>
          <a:lstStyle/>
          <a:p>
            <a:pPr>
              <a:buFont typeface="Arial" panose="02080604020202020204" pitchFamily="34" charset="0"/>
              <a:buNone/>
              <a:defRPr/>
            </a:pPr>
            <a:r>
              <a:rPr lang="en-US" altLang="zh-CN" sz="1400" dirty="0">
                <a:solidFill>
                  <a:srgbClr val="FF0000"/>
                </a:solidFill>
                <a:latin typeface="Arial" panose="02080604020202020204" pitchFamily="34" charset="0"/>
              </a:rPr>
              <a:t>1</a:t>
            </a:r>
            <a:r>
              <a:rPr lang="en-US" altLang="zh-CN" sz="1400" dirty="0">
                <a:latin typeface="Arial" panose="02080604020202020204" pitchFamily="34" charset="0"/>
              </a:rPr>
              <a:t>  visits             = load ‘/data/visits’ as (user, url, time);</a:t>
            </a:r>
            <a:endParaRPr lang="en-US" altLang="zh-CN" sz="1400" dirty="0">
              <a:latin typeface="Arial" panose="02080604020202020204" pitchFamily="34" charset="0"/>
            </a:endParaRPr>
          </a:p>
          <a:p>
            <a:pPr>
              <a:buFont typeface="Arial" panose="02080604020202020204" pitchFamily="34" charset="0"/>
              <a:buNone/>
              <a:defRPr/>
            </a:pPr>
            <a:r>
              <a:rPr lang="en-US" altLang="zh-CN" sz="1400" dirty="0">
                <a:solidFill>
                  <a:srgbClr val="FF0000"/>
                </a:solidFill>
                <a:latin typeface="Arial" panose="02080604020202020204" pitchFamily="34" charset="0"/>
              </a:rPr>
              <a:t>2</a:t>
            </a:r>
            <a:r>
              <a:rPr lang="en-US" altLang="zh-CN" sz="1400" dirty="0">
                <a:latin typeface="Arial" panose="02080604020202020204" pitchFamily="34" charset="0"/>
              </a:rPr>
              <a:t>  gVisits          = group visits by url;</a:t>
            </a:r>
            <a:endParaRPr lang="en-US" altLang="zh-CN" sz="1400" dirty="0">
              <a:latin typeface="Arial" panose="02080604020202020204" pitchFamily="34" charset="0"/>
            </a:endParaRPr>
          </a:p>
          <a:p>
            <a:pPr>
              <a:buFont typeface="Arial" panose="02080604020202020204" pitchFamily="34" charset="0"/>
              <a:buNone/>
              <a:defRPr/>
            </a:pPr>
            <a:r>
              <a:rPr lang="en-US" altLang="zh-CN" sz="1400" dirty="0">
                <a:solidFill>
                  <a:srgbClr val="FF0000"/>
                </a:solidFill>
                <a:latin typeface="Arial" panose="02080604020202020204" pitchFamily="34" charset="0"/>
              </a:rPr>
              <a:t>3</a:t>
            </a:r>
            <a:r>
              <a:rPr lang="en-US" altLang="zh-CN" sz="1400" dirty="0">
                <a:latin typeface="Arial" panose="02080604020202020204" pitchFamily="34" charset="0"/>
              </a:rPr>
              <a:t>  visitCounts  = foreach gVisits generate url, count(visits);</a:t>
            </a:r>
            <a:endParaRPr lang="en-US" altLang="zh-CN" sz="1400" dirty="0">
              <a:latin typeface="Arial" panose="02080604020202020204" pitchFamily="34" charset="0"/>
            </a:endParaRPr>
          </a:p>
          <a:p>
            <a:pPr>
              <a:buFont typeface="Arial" panose="02080604020202020204" pitchFamily="34" charset="0"/>
              <a:buNone/>
              <a:defRPr/>
            </a:pPr>
            <a:endParaRPr lang="en-US" altLang="zh-CN" sz="1400" dirty="0">
              <a:latin typeface="Arial" panose="02080604020202020204" pitchFamily="34" charset="0"/>
            </a:endParaRPr>
          </a:p>
          <a:p>
            <a:pPr>
              <a:buFont typeface="Arial" panose="02080604020202020204" pitchFamily="34" charset="0"/>
              <a:buNone/>
              <a:defRPr/>
            </a:pPr>
            <a:r>
              <a:rPr lang="en-US" altLang="zh-CN" sz="1400" dirty="0">
                <a:latin typeface="Arial" panose="02080604020202020204" pitchFamily="34" charset="0"/>
              </a:rPr>
              <a:t>//</a:t>
            </a:r>
            <a:r>
              <a:rPr lang="zh-CN" altLang="en-US" sz="1400" dirty="0">
                <a:latin typeface="Arial" panose="02080604020202020204" pitchFamily="34" charset="0"/>
              </a:rPr>
              <a:t>得到的表的结构</a:t>
            </a:r>
            <a:r>
              <a:rPr lang="en-US" altLang="zh-CN" sz="1400" dirty="0">
                <a:latin typeface="Arial" panose="02080604020202020204" pitchFamily="34" charset="0"/>
              </a:rPr>
              <a:t>visitCounts(url,visits)</a:t>
            </a:r>
            <a:endParaRPr lang="en-US" altLang="zh-CN" sz="1400" dirty="0">
              <a:latin typeface="Arial" panose="02080604020202020204" pitchFamily="34" charset="0"/>
            </a:endParaRPr>
          </a:p>
          <a:p>
            <a:pPr>
              <a:buFont typeface="Arial" panose="02080604020202020204" pitchFamily="34" charset="0"/>
              <a:buNone/>
              <a:defRPr/>
            </a:pPr>
            <a:endParaRPr lang="en-US" altLang="zh-CN" sz="1400" dirty="0">
              <a:latin typeface="Arial" panose="02080604020202020204" pitchFamily="34" charset="0"/>
            </a:endParaRPr>
          </a:p>
          <a:p>
            <a:pPr>
              <a:buFont typeface="Arial" panose="02080604020202020204" pitchFamily="34" charset="0"/>
              <a:buNone/>
              <a:defRPr/>
            </a:pPr>
            <a:r>
              <a:rPr lang="en-US" altLang="zh-CN" sz="1400" dirty="0">
                <a:solidFill>
                  <a:srgbClr val="FF0000"/>
                </a:solidFill>
                <a:latin typeface="Arial" panose="02080604020202020204" pitchFamily="34" charset="0"/>
              </a:rPr>
              <a:t>4</a:t>
            </a:r>
            <a:r>
              <a:rPr lang="en-US" altLang="zh-CN" sz="1400" dirty="0">
                <a:latin typeface="Arial" panose="02080604020202020204" pitchFamily="34" charset="0"/>
              </a:rPr>
              <a:t> urlInfo          = load ‘/data/urlInfo’ as (url, category, pRank);</a:t>
            </a:r>
            <a:endParaRPr lang="en-US" altLang="zh-CN" sz="1400" dirty="0">
              <a:latin typeface="Arial" panose="02080604020202020204" pitchFamily="34" charset="0"/>
            </a:endParaRPr>
          </a:p>
          <a:p>
            <a:pPr>
              <a:buFont typeface="Arial" panose="02080604020202020204" pitchFamily="34" charset="0"/>
              <a:buNone/>
              <a:defRPr/>
            </a:pPr>
            <a:r>
              <a:rPr lang="en-US" altLang="zh-CN" sz="1400" dirty="0">
                <a:solidFill>
                  <a:srgbClr val="FF0000"/>
                </a:solidFill>
                <a:latin typeface="Arial" panose="02080604020202020204" pitchFamily="34" charset="0"/>
              </a:rPr>
              <a:t>5</a:t>
            </a:r>
            <a:r>
              <a:rPr lang="en-US" altLang="zh-CN" sz="1400" dirty="0">
                <a:latin typeface="Arial" panose="02080604020202020204" pitchFamily="34" charset="0"/>
              </a:rPr>
              <a:t> visitCounts  = join visitCounts by url, urlInfo by url;</a:t>
            </a:r>
            <a:endParaRPr lang="en-US" altLang="zh-CN" sz="1400" dirty="0">
              <a:latin typeface="Arial" panose="02080604020202020204" pitchFamily="34" charset="0"/>
            </a:endParaRPr>
          </a:p>
          <a:p>
            <a:pPr>
              <a:buFont typeface="Arial" panose="02080604020202020204" pitchFamily="34" charset="0"/>
              <a:buNone/>
              <a:defRPr/>
            </a:pPr>
            <a:r>
              <a:rPr lang="en-US" altLang="zh-CN" sz="1400" dirty="0">
                <a:latin typeface="Arial" panose="02080604020202020204" pitchFamily="34" charset="0"/>
              </a:rPr>
              <a:t>//</a:t>
            </a:r>
            <a:r>
              <a:rPr lang="zh-CN" altLang="en-US" sz="1400" dirty="0">
                <a:latin typeface="Arial" panose="02080604020202020204" pitchFamily="34" charset="0"/>
              </a:rPr>
              <a:t>得到的连接结果表的结构</a:t>
            </a:r>
            <a:r>
              <a:rPr lang="en-US" altLang="zh-CN" sz="1400" dirty="0">
                <a:latin typeface="Arial" panose="02080604020202020204" pitchFamily="34" charset="0"/>
              </a:rPr>
              <a:t>visitCounts(url,visits,category,pRank)</a:t>
            </a:r>
            <a:endParaRPr lang="en-US" altLang="zh-CN" sz="1400" dirty="0">
              <a:latin typeface="Arial" panose="02080604020202020204" pitchFamily="34" charset="0"/>
            </a:endParaRPr>
          </a:p>
          <a:p>
            <a:pPr>
              <a:buFont typeface="Arial" panose="02080604020202020204" pitchFamily="34" charset="0"/>
              <a:buNone/>
              <a:defRPr/>
            </a:pPr>
            <a:endParaRPr lang="en-US" altLang="zh-CN" sz="1400" dirty="0">
              <a:latin typeface="Arial" panose="02080604020202020204" pitchFamily="34" charset="0"/>
            </a:endParaRPr>
          </a:p>
          <a:p>
            <a:pPr>
              <a:buFont typeface="Arial" panose="02080604020202020204" pitchFamily="34" charset="0"/>
              <a:buNone/>
              <a:defRPr/>
            </a:pPr>
            <a:r>
              <a:rPr lang="en-US" altLang="zh-CN" sz="1400" dirty="0">
                <a:solidFill>
                  <a:srgbClr val="FF0000"/>
                </a:solidFill>
                <a:latin typeface="Arial" panose="02080604020202020204" pitchFamily="34" charset="0"/>
              </a:rPr>
              <a:t>6</a:t>
            </a:r>
            <a:r>
              <a:rPr lang="en-US" altLang="zh-CN" sz="1400" dirty="0">
                <a:latin typeface="Arial" panose="02080604020202020204" pitchFamily="34" charset="0"/>
              </a:rPr>
              <a:t> gCategories = group visitCounts by category;</a:t>
            </a:r>
            <a:endParaRPr lang="en-US" altLang="zh-CN" sz="1400" dirty="0">
              <a:latin typeface="Arial" panose="02080604020202020204" pitchFamily="34" charset="0"/>
            </a:endParaRPr>
          </a:p>
          <a:p>
            <a:pPr>
              <a:buFont typeface="Arial" panose="02080604020202020204" pitchFamily="34" charset="0"/>
              <a:buNone/>
              <a:defRPr/>
            </a:pPr>
            <a:r>
              <a:rPr lang="en-US" altLang="zh-CN" sz="1400" dirty="0">
                <a:solidFill>
                  <a:srgbClr val="FF0000"/>
                </a:solidFill>
                <a:latin typeface="Arial" panose="02080604020202020204" pitchFamily="34" charset="0"/>
              </a:rPr>
              <a:t>7</a:t>
            </a:r>
            <a:r>
              <a:rPr lang="en-US" altLang="zh-CN" sz="1400" dirty="0">
                <a:latin typeface="Arial" panose="02080604020202020204" pitchFamily="34" charset="0"/>
              </a:rPr>
              <a:t> topUrls = foreach gCategories generate top(visitCounts,10);</a:t>
            </a:r>
            <a:endParaRPr lang="en-US" altLang="zh-CN" sz="1400" dirty="0">
              <a:latin typeface="Arial" panose="02080604020202020204" pitchFamily="34" charset="0"/>
            </a:endParaRPr>
          </a:p>
          <a:p>
            <a:pPr>
              <a:buFont typeface="Arial" panose="02080604020202020204" pitchFamily="34" charset="0"/>
              <a:buNone/>
              <a:defRPr/>
            </a:pPr>
            <a:r>
              <a:rPr lang="en-US" altLang="zh-CN" sz="1400" dirty="0">
                <a:solidFill>
                  <a:srgbClr val="FF0000"/>
                </a:solidFill>
                <a:latin typeface="Arial" panose="02080604020202020204" pitchFamily="34" charset="0"/>
              </a:rPr>
              <a:t>8</a:t>
            </a:r>
            <a:r>
              <a:rPr lang="en-US" altLang="zh-CN" sz="1400" dirty="0">
                <a:latin typeface="Arial" panose="02080604020202020204" pitchFamily="34" charset="0"/>
              </a:rPr>
              <a:t> store topUrls into ‘/data/topUrls’;</a:t>
            </a:r>
            <a:endParaRPr lang="en-US" altLang="zh-CN" sz="1400" dirty="0">
              <a:latin typeface="Arial" panose="02080604020202020204" pitchFamily="34" charset="0"/>
            </a:endParaRPr>
          </a:p>
        </p:txBody>
      </p:sp>
      <p:pic>
        <p:nvPicPr>
          <p:cNvPr id="33795" name="Picture 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191000" y="1600200"/>
            <a:ext cx="4586288" cy="457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6" name="标题 2"/>
          <p:cNvSpPr>
            <a:spLocks noGrp="1"/>
          </p:cNvSpPr>
          <p:nvPr>
            <p:ph type="title" idx="10"/>
          </p:nvPr>
        </p:nvSpPr>
        <p:spPr/>
        <p:txBody>
          <a:bodyPr/>
          <a:lstStyle/>
          <a:p>
            <a:r>
              <a:rPr lang="en-US" altLang="zh-CN" b="1" dirty="0" smtClean="0"/>
              <a:t>8.</a:t>
            </a:r>
            <a:r>
              <a:rPr lang="zh-CN" altLang="zh-CN" b="1" smtClean="0"/>
              <a:t>4.1</a:t>
            </a:r>
            <a:r>
              <a:rPr lang="en-US" altLang="zh-CN" b="1" dirty="0" smtClean="0"/>
              <a:t> </a:t>
            </a:r>
            <a:r>
              <a:rPr lang="zh-CN" altLang="zh-CN" b="1" smtClean="0"/>
              <a:t>Pig</a:t>
            </a:r>
            <a:endParaRPr lang="zh-CN" altLang="en-US" smtClean="0"/>
          </a:p>
        </p:txBody>
      </p:sp>
      <p:sp>
        <p:nvSpPr>
          <p:cNvPr id="33797" name="矩形 4"/>
          <p:cNvSpPr>
            <a:spLocks noChangeArrowheads="1"/>
          </p:cNvSpPr>
          <p:nvPr/>
        </p:nvSpPr>
        <p:spPr bwMode="auto">
          <a:xfrm>
            <a:off x="1524000" y="6259513"/>
            <a:ext cx="6248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80604020202020204" pitchFamily="34" charset="0"/>
                <a:ea typeface="SimSun" pitchFamily="2" charset="-122"/>
              </a:defRPr>
            </a:lvl1pPr>
            <a:lvl2pPr marL="742950" indent="-285750" eaLnBrk="0" hangingPunct="0">
              <a:spcBef>
                <a:spcPct val="20000"/>
              </a:spcBef>
              <a:buChar char="–"/>
              <a:defRPr sz="2800">
                <a:solidFill>
                  <a:schemeClr val="tx1"/>
                </a:solidFill>
                <a:latin typeface="Arial" panose="02080604020202020204" pitchFamily="34" charset="0"/>
                <a:ea typeface="SimSun" pitchFamily="2" charset="-122"/>
              </a:defRPr>
            </a:lvl2pPr>
            <a:lvl3pPr marL="1143000" indent="-228600" eaLnBrk="0" hangingPunct="0">
              <a:spcBef>
                <a:spcPct val="20000"/>
              </a:spcBef>
              <a:buChar char="•"/>
              <a:defRPr sz="2400">
                <a:solidFill>
                  <a:schemeClr val="tx1"/>
                </a:solidFill>
                <a:latin typeface="Arial" panose="02080604020202020204" pitchFamily="34" charset="0"/>
                <a:ea typeface="SimSun" pitchFamily="2" charset="-122"/>
              </a:defRPr>
            </a:lvl3pPr>
            <a:lvl4pPr marL="1600200" indent="-228600" eaLnBrk="0" hangingPunct="0">
              <a:spcBef>
                <a:spcPct val="20000"/>
              </a:spcBef>
              <a:buChar char="–"/>
              <a:defRPr sz="2000">
                <a:solidFill>
                  <a:schemeClr val="tx1"/>
                </a:solidFill>
                <a:latin typeface="Arial" panose="02080604020202020204" pitchFamily="34" charset="0"/>
                <a:ea typeface="SimSun" pitchFamily="2" charset="-122"/>
              </a:defRPr>
            </a:lvl4pPr>
            <a:lvl5pPr marL="2057400" indent="-228600" eaLnBrk="0" hangingPunct="0">
              <a:spcBef>
                <a:spcPct val="20000"/>
              </a:spcBef>
              <a:buChar char="»"/>
              <a:defRPr sz="2000">
                <a:solidFill>
                  <a:schemeClr val="tx1"/>
                </a:solidFill>
                <a:latin typeface="Arial" panose="02080604020202020204" pitchFamily="34" charset="0"/>
                <a:ea typeface="SimSun" pitchFamily="2" charset="-122"/>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9pPr>
          </a:lstStyle>
          <a:p>
            <a:pPr algn="ctr" eaLnBrk="1" hangingPunct="1">
              <a:spcBef>
                <a:spcPct val="0"/>
              </a:spcBef>
              <a:buFontTx/>
              <a:buNone/>
            </a:pPr>
            <a:r>
              <a:rPr lang="zh-CN" altLang="zh-CN" sz="1800"/>
              <a:t>图</a:t>
            </a:r>
            <a:r>
              <a:rPr lang="en-US" altLang="zh-CN" sz="1800" dirty="0"/>
              <a:t> </a:t>
            </a:r>
            <a:r>
              <a:rPr lang="zh-CN" altLang="zh-CN" sz="1800"/>
              <a:t>从</a:t>
            </a:r>
            <a:r>
              <a:rPr lang="en-US" altLang="zh-CN" sz="1800" dirty="0"/>
              <a:t>Pig Latin</a:t>
            </a:r>
            <a:r>
              <a:rPr lang="zh-CN" altLang="zh-CN" sz="1800"/>
              <a:t>脚本转化得到的</a:t>
            </a:r>
            <a:r>
              <a:rPr lang="en-US" altLang="zh-CN" sz="1800" dirty="0"/>
              <a:t>MapReduce</a:t>
            </a:r>
            <a:r>
              <a:rPr lang="zh-CN" altLang="zh-CN" sz="1800"/>
              <a:t>作业</a:t>
            </a:r>
            <a:endParaRPr lang="zh-CN" altLang="en-US" sz="1800"/>
          </a:p>
        </p:txBody>
      </p:sp>
      <p:sp>
        <p:nvSpPr>
          <p:cNvPr id="33798" name="矩形 5"/>
          <p:cNvSpPr>
            <a:spLocks noChangeArrowheads="1"/>
          </p:cNvSpPr>
          <p:nvPr/>
        </p:nvSpPr>
        <p:spPr bwMode="auto">
          <a:xfrm>
            <a:off x="152400" y="1219200"/>
            <a:ext cx="36576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80604020202020204" pitchFamily="34" charset="0"/>
                <a:ea typeface="SimSun" pitchFamily="2" charset="-122"/>
              </a:defRPr>
            </a:lvl1pPr>
            <a:lvl2pPr marL="742950" indent="-285750" eaLnBrk="0" hangingPunct="0">
              <a:spcBef>
                <a:spcPct val="20000"/>
              </a:spcBef>
              <a:buChar char="–"/>
              <a:defRPr sz="2800">
                <a:solidFill>
                  <a:schemeClr val="tx1"/>
                </a:solidFill>
                <a:latin typeface="Arial" panose="02080604020202020204" pitchFamily="34" charset="0"/>
                <a:ea typeface="SimSun" pitchFamily="2" charset="-122"/>
              </a:defRPr>
            </a:lvl2pPr>
            <a:lvl3pPr marL="1143000" indent="-228600" eaLnBrk="0" hangingPunct="0">
              <a:spcBef>
                <a:spcPct val="20000"/>
              </a:spcBef>
              <a:buChar char="•"/>
              <a:defRPr sz="2400">
                <a:solidFill>
                  <a:schemeClr val="tx1"/>
                </a:solidFill>
                <a:latin typeface="Arial" panose="02080604020202020204" pitchFamily="34" charset="0"/>
                <a:ea typeface="SimSun" pitchFamily="2" charset="-122"/>
              </a:defRPr>
            </a:lvl3pPr>
            <a:lvl4pPr marL="1600200" indent="-228600" eaLnBrk="0" hangingPunct="0">
              <a:spcBef>
                <a:spcPct val="20000"/>
              </a:spcBef>
              <a:buChar char="–"/>
              <a:defRPr sz="2000">
                <a:solidFill>
                  <a:schemeClr val="tx1"/>
                </a:solidFill>
                <a:latin typeface="Arial" panose="02080604020202020204" pitchFamily="34" charset="0"/>
                <a:ea typeface="SimSun" pitchFamily="2" charset="-122"/>
              </a:defRPr>
            </a:lvl4pPr>
            <a:lvl5pPr marL="2057400" indent="-228600" eaLnBrk="0" hangingPunct="0">
              <a:spcBef>
                <a:spcPct val="20000"/>
              </a:spcBef>
              <a:buChar char="»"/>
              <a:defRPr sz="2000">
                <a:solidFill>
                  <a:schemeClr val="tx1"/>
                </a:solidFill>
                <a:latin typeface="Arial" panose="02080604020202020204" pitchFamily="34" charset="0"/>
                <a:ea typeface="SimSun" pitchFamily="2" charset="-122"/>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9pPr>
          </a:lstStyle>
          <a:p>
            <a:pPr eaLnBrk="1" hangingPunct="1">
              <a:spcBef>
                <a:spcPct val="0"/>
              </a:spcBef>
              <a:buFontTx/>
              <a:buNone/>
            </a:pPr>
            <a:r>
              <a:rPr lang="en-US" altLang="zh-CN" sz="1800" dirty="0"/>
              <a:t>Pig Latin</a:t>
            </a:r>
            <a:r>
              <a:rPr lang="zh-CN" altLang="en-US" sz="1800"/>
              <a:t>是通过编译为</a:t>
            </a:r>
            <a:r>
              <a:rPr lang="en-US" altLang="zh-CN" sz="1800" dirty="0"/>
              <a:t>MapReduce</a:t>
            </a:r>
            <a:r>
              <a:rPr lang="zh-CN" altLang="en-US" sz="1800"/>
              <a:t>在</a:t>
            </a:r>
            <a:r>
              <a:rPr lang="en-US" altLang="zh-CN" sz="1800" dirty="0"/>
              <a:t>Hadoop</a:t>
            </a:r>
            <a:r>
              <a:rPr lang="zh-CN" altLang="en-US" sz="1800"/>
              <a:t>集群上执行的。统计用户访问量程序被编译成</a:t>
            </a:r>
            <a:r>
              <a:rPr lang="en-US" altLang="zh-CN" sz="1800" dirty="0"/>
              <a:t>MapReduce</a:t>
            </a:r>
            <a:r>
              <a:rPr lang="zh-CN" altLang="en-US" sz="1800"/>
              <a:t>时，会产生如图所示的</a:t>
            </a:r>
            <a:r>
              <a:rPr lang="en-US" altLang="zh-CN" sz="1800" dirty="0"/>
              <a:t>Map</a:t>
            </a:r>
            <a:r>
              <a:rPr lang="zh-CN" altLang="en-US" sz="1800"/>
              <a:t>和</a:t>
            </a:r>
            <a:r>
              <a:rPr lang="en-US" altLang="zh-CN" sz="1800" dirty="0"/>
              <a:t>Reduce</a:t>
            </a:r>
            <a:endParaRPr lang="zh-CN" altLang="en-US" sz="1800"/>
          </a:p>
        </p:txBody>
      </p:sp>
      <p:sp>
        <p:nvSpPr>
          <p:cNvPr id="33799" name="TextBox 8"/>
          <p:cNvSpPr txBox="1">
            <a:spLocks noChangeArrowheads="1"/>
          </p:cNvSpPr>
          <p:nvPr/>
        </p:nvSpPr>
        <p:spPr bwMode="auto">
          <a:xfrm>
            <a:off x="4335463" y="1795463"/>
            <a:ext cx="38893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80604020202020204" pitchFamily="34" charset="0"/>
                <a:ea typeface="SimSun" pitchFamily="2" charset="-122"/>
              </a:defRPr>
            </a:lvl1pPr>
            <a:lvl2pPr marL="742950" indent="-285750" eaLnBrk="0" hangingPunct="0">
              <a:spcBef>
                <a:spcPct val="20000"/>
              </a:spcBef>
              <a:buChar char="–"/>
              <a:defRPr sz="2800">
                <a:solidFill>
                  <a:schemeClr val="tx1"/>
                </a:solidFill>
                <a:latin typeface="Arial" panose="02080604020202020204" pitchFamily="34" charset="0"/>
                <a:ea typeface="SimSun" pitchFamily="2" charset="-122"/>
              </a:defRPr>
            </a:lvl2pPr>
            <a:lvl3pPr marL="1143000" indent="-228600" eaLnBrk="0" hangingPunct="0">
              <a:spcBef>
                <a:spcPct val="20000"/>
              </a:spcBef>
              <a:buChar char="•"/>
              <a:defRPr sz="2400">
                <a:solidFill>
                  <a:schemeClr val="tx1"/>
                </a:solidFill>
                <a:latin typeface="Arial" panose="02080604020202020204" pitchFamily="34" charset="0"/>
                <a:ea typeface="SimSun" pitchFamily="2" charset="-122"/>
              </a:defRPr>
            </a:lvl3pPr>
            <a:lvl4pPr marL="1600200" indent="-228600" eaLnBrk="0" hangingPunct="0">
              <a:spcBef>
                <a:spcPct val="20000"/>
              </a:spcBef>
              <a:buChar char="–"/>
              <a:defRPr sz="2000">
                <a:solidFill>
                  <a:schemeClr val="tx1"/>
                </a:solidFill>
                <a:latin typeface="Arial" panose="02080604020202020204" pitchFamily="34" charset="0"/>
                <a:ea typeface="SimSun" pitchFamily="2" charset="-122"/>
              </a:defRPr>
            </a:lvl4pPr>
            <a:lvl5pPr marL="2057400" indent="-228600" eaLnBrk="0" hangingPunct="0">
              <a:spcBef>
                <a:spcPct val="20000"/>
              </a:spcBef>
              <a:buChar char="»"/>
              <a:defRPr sz="2000">
                <a:solidFill>
                  <a:schemeClr val="tx1"/>
                </a:solidFill>
                <a:latin typeface="Arial" panose="02080604020202020204" pitchFamily="34" charset="0"/>
                <a:ea typeface="SimSun" pitchFamily="2" charset="-122"/>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9pPr>
          </a:lstStyle>
          <a:p>
            <a:pPr eaLnBrk="1" hangingPunct="1">
              <a:spcBef>
                <a:spcPct val="0"/>
              </a:spcBef>
              <a:buFontTx/>
              <a:buNone/>
            </a:pPr>
            <a:r>
              <a:rPr lang="en-US" altLang="zh-CN" sz="1600" dirty="0">
                <a:solidFill>
                  <a:srgbClr val="FF0000"/>
                </a:solidFill>
              </a:rPr>
              <a:t>1</a:t>
            </a:r>
            <a:endParaRPr lang="zh-CN" altLang="en-US" sz="1600">
              <a:solidFill>
                <a:srgbClr val="FF0000"/>
              </a:solidFill>
            </a:endParaRPr>
          </a:p>
        </p:txBody>
      </p:sp>
      <p:sp>
        <p:nvSpPr>
          <p:cNvPr id="33800" name="TextBox 9"/>
          <p:cNvSpPr txBox="1">
            <a:spLocks noChangeArrowheads="1"/>
          </p:cNvSpPr>
          <p:nvPr/>
        </p:nvSpPr>
        <p:spPr bwMode="auto">
          <a:xfrm>
            <a:off x="4800600" y="2438400"/>
            <a:ext cx="3889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80604020202020204" pitchFamily="34" charset="0"/>
                <a:ea typeface="SimSun" pitchFamily="2" charset="-122"/>
              </a:defRPr>
            </a:lvl1pPr>
            <a:lvl2pPr marL="742950" indent="-285750" eaLnBrk="0" hangingPunct="0">
              <a:spcBef>
                <a:spcPct val="20000"/>
              </a:spcBef>
              <a:buChar char="–"/>
              <a:defRPr sz="2800">
                <a:solidFill>
                  <a:schemeClr val="tx1"/>
                </a:solidFill>
                <a:latin typeface="Arial" panose="02080604020202020204" pitchFamily="34" charset="0"/>
                <a:ea typeface="SimSun" pitchFamily="2" charset="-122"/>
              </a:defRPr>
            </a:lvl2pPr>
            <a:lvl3pPr marL="1143000" indent="-228600" eaLnBrk="0" hangingPunct="0">
              <a:spcBef>
                <a:spcPct val="20000"/>
              </a:spcBef>
              <a:buChar char="•"/>
              <a:defRPr sz="2400">
                <a:solidFill>
                  <a:schemeClr val="tx1"/>
                </a:solidFill>
                <a:latin typeface="Arial" panose="02080604020202020204" pitchFamily="34" charset="0"/>
                <a:ea typeface="SimSun" pitchFamily="2" charset="-122"/>
              </a:defRPr>
            </a:lvl3pPr>
            <a:lvl4pPr marL="1600200" indent="-228600" eaLnBrk="0" hangingPunct="0">
              <a:spcBef>
                <a:spcPct val="20000"/>
              </a:spcBef>
              <a:buChar char="–"/>
              <a:defRPr sz="2000">
                <a:solidFill>
                  <a:schemeClr val="tx1"/>
                </a:solidFill>
                <a:latin typeface="Arial" panose="02080604020202020204" pitchFamily="34" charset="0"/>
                <a:ea typeface="SimSun" pitchFamily="2" charset="-122"/>
              </a:defRPr>
            </a:lvl4pPr>
            <a:lvl5pPr marL="2057400" indent="-228600" eaLnBrk="0" hangingPunct="0">
              <a:spcBef>
                <a:spcPct val="20000"/>
              </a:spcBef>
              <a:buChar char="»"/>
              <a:defRPr sz="2000">
                <a:solidFill>
                  <a:schemeClr val="tx1"/>
                </a:solidFill>
                <a:latin typeface="Arial" panose="02080604020202020204" pitchFamily="34" charset="0"/>
                <a:ea typeface="SimSun" pitchFamily="2" charset="-122"/>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9pPr>
          </a:lstStyle>
          <a:p>
            <a:pPr eaLnBrk="1" hangingPunct="1">
              <a:spcBef>
                <a:spcPct val="0"/>
              </a:spcBef>
              <a:buFontTx/>
              <a:buNone/>
            </a:pPr>
            <a:r>
              <a:rPr lang="en-US" altLang="zh-CN" sz="1400" dirty="0">
                <a:solidFill>
                  <a:srgbClr val="FF0000"/>
                </a:solidFill>
              </a:rPr>
              <a:t>2</a:t>
            </a:r>
            <a:endParaRPr lang="zh-CN" altLang="en-US" sz="1400">
              <a:solidFill>
                <a:srgbClr val="FF0000"/>
              </a:solidFill>
            </a:endParaRPr>
          </a:p>
        </p:txBody>
      </p:sp>
      <p:sp>
        <p:nvSpPr>
          <p:cNvPr id="33801" name="TextBox 10"/>
          <p:cNvSpPr txBox="1">
            <a:spLocks noChangeArrowheads="1"/>
          </p:cNvSpPr>
          <p:nvPr/>
        </p:nvSpPr>
        <p:spPr bwMode="auto">
          <a:xfrm>
            <a:off x="5173663" y="3243263"/>
            <a:ext cx="38893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80604020202020204" pitchFamily="34" charset="0"/>
                <a:ea typeface="SimSun" pitchFamily="2" charset="-122"/>
              </a:defRPr>
            </a:lvl1pPr>
            <a:lvl2pPr marL="742950" indent="-285750" eaLnBrk="0" hangingPunct="0">
              <a:spcBef>
                <a:spcPct val="20000"/>
              </a:spcBef>
              <a:buChar char="–"/>
              <a:defRPr sz="2800">
                <a:solidFill>
                  <a:schemeClr val="tx1"/>
                </a:solidFill>
                <a:latin typeface="Arial" panose="02080604020202020204" pitchFamily="34" charset="0"/>
                <a:ea typeface="SimSun" pitchFamily="2" charset="-122"/>
              </a:defRPr>
            </a:lvl2pPr>
            <a:lvl3pPr marL="1143000" indent="-228600" eaLnBrk="0" hangingPunct="0">
              <a:spcBef>
                <a:spcPct val="20000"/>
              </a:spcBef>
              <a:buChar char="•"/>
              <a:defRPr sz="2400">
                <a:solidFill>
                  <a:schemeClr val="tx1"/>
                </a:solidFill>
                <a:latin typeface="Arial" panose="02080604020202020204" pitchFamily="34" charset="0"/>
                <a:ea typeface="SimSun" pitchFamily="2" charset="-122"/>
              </a:defRPr>
            </a:lvl3pPr>
            <a:lvl4pPr marL="1600200" indent="-228600" eaLnBrk="0" hangingPunct="0">
              <a:spcBef>
                <a:spcPct val="20000"/>
              </a:spcBef>
              <a:buChar char="–"/>
              <a:defRPr sz="2000">
                <a:solidFill>
                  <a:schemeClr val="tx1"/>
                </a:solidFill>
                <a:latin typeface="Arial" panose="02080604020202020204" pitchFamily="34" charset="0"/>
                <a:ea typeface="SimSun" pitchFamily="2" charset="-122"/>
              </a:defRPr>
            </a:lvl4pPr>
            <a:lvl5pPr marL="2057400" indent="-228600" eaLnBrk="0" hangingPunct="0">
              <a:spcBef>
                <a:spcPct val="20000"/>
              </a:spcBef>
              <a:buChar char="»"/>
              <a:defRPr sz="2000">
                <a:solidFill>
                  <a:schemeClr val="tx1"/>
                </a:solidFill>
                <a:latin typeface="Arial" panose="02080604020202020204" pitchFamily="34" charset="0"/>
                <a:ea typeface="SimSun" pitchFamily="2" charset="-122"/>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9pPr>
          </a:lstStyle>
          <a:p>
            <a:pPr eaLnBrk="1" hangingPunct="1">
              <a:spcBef>
                <a:spcPct val="0"/>
              </a:spcBef>
              <a:buFontTx/>
              <a:buNone/>
            </a:pPr>
            <a:r>
              <a:rPr lang="en-US" altLang="zh-CN" sz="1600" dirty="0">
                <a:solidFill>
                  <a:srgbClr val="FF0000"/>
                </a:solidFill>
              </a:rPr>
              <a:t>3</a:t>
            </a:r>
            <a:endParaRPr lang="zh-CN" altLang="en-US" sz="1600">
              <a:solidFill>
                <a:srgbClr val="FF0000"/>
              </a:solidFill>
            </a:endParaRPr>
          </a:p>
        </p:txBody>
      </p:sp>
      <p:sp>
        <p:nvSpPr>
          <p:cNvPr id="33802" name="TextBox 11"/>
          <p:cNvSpPr txBox="1">
            <a:spLocks noChangeArrowheads="1"/>
          </p:cNvSpPr>
          <p:nvPr/>
        </p:nvSpPr>
        <p:spPr bwMode="auto">
          <a:xfrm>
            <a:off x="7383463" y="3200400"/>
            <a:ext cx="3889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80604020202020204" pitchFamily="34" charset="0"/>
                <a:ea typeface="SimSun" pitchFamily="2" charset="-122"/>
              </a:defRPr>
            </a:lvl1pPr>
            <a:lvl2pPr marL="742950" indent="-285750" eaLnBrk="0" hangingPunct="0">
              <a:spcBef>
                <a:spcPct val="20000"/>
              </a:spcBef>
              <a:buChar char="–"/>
              <a:defRPr sz="2800">
                <a:solidFill>
                  <a:schemeClr val="tx1"/>
                </a:solidFill>
                <a:latin typeface="Arial" panose="02080604020202020204" pitchFamily="34" charset="0"/>
                <a:ea typeface="SimSun" pitchFamily="2" charset="-122"/>
              </a:defRPr>
            </a:lvl2pPr>
            <a:lvl3pPr marL="1143000" indent="-228600" eaLnBrk="0" hangingPunct="0">
              <a:spcBef>
                <a:spcPct val="20000"/>
              </a:spcBef>
              <a:buChar char="•"/>
              <a:defRPr sz="2400">
                <a:solidFill>
                  <a:schemeClr val="tx1"/>
                </a:solidFill>
                <a:latin typeface="Arial" panose="02080604020202020204" pitchFamily="34" charset="0"/>
                <a:ea typeface="SimSun" pitchFamily="2" charset="-122"/>
              </a:defRPr>
            </a:lvl3pPr>
            <a:lvl4pPr marL="1600200" indent="-228600" eaLnBrk="0" hangingPunct="0">
              <a:spcBef>
                <a:spcPct val="20000"/>
              </a:spcBef>
              <a:buChar char="–"/>
              <a:defRPr sz="2000">
                <a:solidFill>
                  <a:schemeClr val="tx1"/>
                </a:solidFill>
                <a:latin typeface="Arial" panose="02080604020202020204" pitchFamily="34" charset="0"/>
                <a:ea typeface="SimSun" pitchFamily="2" charset="-122"/>
              </a:defRPr>
            </a:lvl4pPr>
            <a:lvl5pPr marL="2057400" indent="-228600" eaLnBrk="0" hangingPunct="0">
              <a:spcBef>
                <a:spcPct val="20000"/>
              </a:spcBef>
              <a:buChar char="»"/>
              <a:defRPr sz="2000">
                <a:solidFill>
                  <a:schemeClr val="tx1"/>
                </a:solidFill>
                <a:latin typeface="Arial" panose="02080604020202020204" pitchFamily="34" charset="0"/>
                <a:ea typeface="SimSun" pitchFamily="2" charset="-122"/>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9pPr>
          </a:lstStyle>
          <a:p>
            <a:pPr eaLnBrk="1" hangingPunct="1">
              <a:spcBef>
                <a:spcPct val="0"/>
              </a:spcBef>
              <a:buFontTx/>
              <a:buNone/>
            </a:pPr>
            <a:r>
              <a:rPr lang="en-US" altLang="zh-CN" sz="1600" dirty="0">
                <a:solidFill>
                  <a:srgbClr val="FF0000"/>
                </a:solidFill>
              </a:rPr>
              <a:t>4</a:t>
            </a:r>
            <a:endParaRPr lang="zh-CN" altLang="en-US" sz="1600">
              <a:solidFill>
                <a:srgbClr val="FF0000"/>
              </a:solidFill>
            </a:endParaRPr>
          </a:p>
        </p:txBody>
      </p:sp>
      <p:sp>
        <p:nvSpPr>
          <p:cNvPr id="33803" name="TextBox 12"/>
          <p:cNvSpPr txBox="1">
            <a:spLocks noChangeArrowheads="1"/>
          </p:cNvSpPr>
          <p:nvPr/>
        </p:nvSpPr>
        <p:spPr bwMode="auto">
          <a:xfrm>
            <a:off x="6469063" y="4005263"/>
            <a:ext cx="38893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80604020202020204" pitchFamily="34" charset="0"/>
                <a:ea typeface="SimSun" pitchFamily="2" charset="-122"/>
              </a:defRPr>
            </a:lvl1pPr>
            <a:lvl2pPr marL="742950" indent="-285750" eaLnBrk="0" hangingPunct="0">
              <a:spcBef>
                <a:spcPct val="20000"/>
              </a:spcBef>
              <a:buChar char="–"/>
              <a:defRPr sz="2800">
                <a:solidFill>
                  <a:schemeClr val="tx1"/>
                </a:solidFill>
                <a:latin typeface="Arial" panose="02080604020202020204" pitchFamily="34" charset="0"/>
                <a:ea typeface="SimSun" pitchFamily="2" charset="-122"/>
              </a:defRPr>
            </a:lvl2pPr>
            <a:lvl3pPr marL="1143000" indent="-228600" eaLnBrk="0" hangingPunct="0">
              <a:spcBef>
                <a:spcPct val="20000"/>
              </a:spcBef>
              <a:buChar char="•"/>
              <a:defRPr sz="2400">
                <a:solidFill>
                  <a:schemeClr val="tx1"/>
                </a:solidFill>
                <a:latin typeface="Arial" panose="02080604020202020204" pitchFamily="34" charset="0"/>
                <a:ea typeface="SimSun" pitchFamily="2" charset="-122"/>
              </a:defRPr>
            </a:lvl3pPr>
            <a:lvl4pPr marL="1600200" indent="-228600" eaLnBrk="0" hangingPunct="0">
              <a:spcBef>
                <a:spcPct val="20000"/>
              </a:spcBef>
              <a:buChar char="–"/>
              <a:defRPr sz="2000">
                <a:solidFill>
                  <a:schemeClr val="tx1"/>
                </a:solidFill>
                <a:latin typeface="Arial" panose="02080604020202020204" pitchFamily="34" charset="0"/>
                <a:ea typeface="SimSun" pitchFamily="2" charset="-122"/>
              </a:defRPr>
            </a:lvl4pPr>
            <a:lvl5pPr marL="2057400" indent="-228600" eaLnBrk="0" hangingPunct="0">
              <a:spcBef>
                <a:spcPct val="20000"/>
              </a:spcBef>
              <a:buChar char="»"/>
              <a:defRPr sz="2000">
                <a:solidFill>
                  <a:schemeClr val="tx1"/>
                </a:solidFill>
                <a:latin typeface="Arial" panose="02080604020202020204" pitchFamily="34" charset="0"/>
                <a:ea typeface="SimSun" pitchFamily="2" charset="-122"/>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9pPr>
          </a:lstStyle>
          <a:p>
            <a:pPr eaLnBrk="1" hangingPunct="1">
              <a:spcBef>
                <a:spcPct val="0"/>
              </a:spcBef>
              <a:buFontTx/>
              <a:buNone/>
            </a:pPr>
            <a:r>
              <a:rPr lang="en-US" altLang="zh-CN" sz="1600" dirty="0">
                <a:solidFill>
                  <a:srgbClr val="FF0000"/>
                </a:solidFill>
              </a:rPr>
              <a:t>5</a:t>
            </a:r>
            <a:endParaRPr lang="zh-CN" altLang="en-US" sz="1600">
              <a:solidFill>
                <a:srgbClr val="FF0000"/>
              </a:solidFill>
            </a:endParaRPr>
          </a:p>
        </p:txBody>
      </p:sp>
      <p:sp>
        <p:nvSpPr>
          <p:cNvPr id="33804" name="TextBox 14"/>
          <p:cNvSpPr txBox="1">
            <a:spLocks noChangeArrowheads="1"/>
          </p:cNvSpPr>
          <p:nvPr/>
        </p:nvSpPr>
        <p:spPr bwMode="auto">
          <a:xfrm>
            <a:off x="6172200" y="4648200"/>
            <a:ext cx="3889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80604020202020204" pitchFamily="34" charset="0"/>
                <a:ea typeface="SimSun" pitchFamily="2" charset="-122"/>
              </a:defRPr>
            </a:lvl1pPr>
            <a:lvl2pPr marL="742950" indent="-285750" eaLnBrk="0" hangingPunct="0">
              <a:spcBef>
                <a:spcPct val="20000"/>
              </a:spcBef>
              <a:buChar char="–"/>
              <a:defRPr sz="2800">
                <a:solidFill>
                  <a:schemeClr val="tx1"/>
                </a:solidFill>
                <a:latin typeface="Arial" panose="02080604020202020204" pitchFamily="34" charset="0"/>
                <a:ea typeface="SimSun" pitchFamily="2" charset="-122"/>
              </a:defRPr>
            </a:lvl2pPr>
            <a:lvl3pPr marL="1143000" indent="-228600" eaLnBrk="0" hangingPunct="0">
              <a:spcBef>
                <a:spcPct val="20000"/>
              </a:spcBef>
              <a:buChar char="•"/>
              <a:defRPr sz="2400">
                <a:solidFill>
                  <a:schemeClr val="tx1"/>
                </a:solidFill>
                <a:latin typeface="Arial" panose="02080604020202020204" pitchFamily="34" charset="0"/>
                <a:ea typeface="SimSun" pitchFamily="2" charset="-122"/>
              </a:defRPr>
            </a:lvl3pPr>
            <a:lvl4pPr marL="1600200" indent="-228600" eaLnBrk="0" hangingPunct="0">
              <a:spcBef>
                <a:spcPct val="20000"/>
              </a:spcBef>
              <a:buChar char="–"/>
              <a:defRPr sz="2000">
                <a:solidFill>
                  <a:schemeClr val="tx1"/>
                </a:solidFill>
                <a:latin typeface="Arial" panose="02080604020202020204" pitchFamily="34" charset="0"/>
                <a:ea typeface="SimSun" pitchFamily="2" charset="-122"/>
              </a:defRPr>
            </a:lvl4pPr>
            <a:lvl5pPr marL="2057400" indent="-228600" eaLnBrk="0" hangingPunct="0">
              <a:spcBef>
                <a:spcPct val="20000"/>
              </a:spcBef>
              <a:buChar char="»"/>
              <a:defRPr sz="2000">
                <a:solidFill>
                  <a:schemeClr val="tx1"/>
                </a:solidFill>
                <a:latin typeface="Arial" panose="02080604020202020204" pitchFamily="34" charset="0"/>
                <a:ea typeface="SimSun" pitchFamily="2" charset="-122"/>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9pPr>
          </a:lstStyle>
          <a:p>
            <a:pPr eaLnBrk="1" hangingPunct="1">
              <a:spcBef>
                <a:spcPct val="0"/>
              </a:spcBef>
              <a:buFontTx/>
              <a:buNone/>
            </a:pPr>
            <a:r>
              <a:rPr lang="en-US" altLang="zh-CN" sz="1600" dirty="0">
                <a:solidFill>
                  <a:srgbClr val="FF0000"/>
                </a:solidFill>
              </a:rPr>
              <a:t>6</a:t>
            </a:r>
            <a:endParaRPr lang="zh-CN" altLang="en-US" sz="1600">
              <a:solidFill>
                <a:srgbClr val="FF0000"/>
              </a:solidFill>
            </a:endParaRPr>
          </a:p>
        </p:txBody>
      </p:sp>
      <p:sp>
        <p:nvSpPr>
          <p:cNvPr id="33805" name="TextBox 15"/>
          <p:cNvSpPr txBox="1">
            <a:spLocks noChangeArrowheads="1"/>
          </p:cNvSpPr>
          <p:nvPr/>
        </p:nvSpPr>
        <p:spPr bwMode="auto">
          <a:xfrm>
            <a:off x="6172200" y="5453063"/>
            <a:ext cx="38893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80604020202020204" pitchFamily="34" charset="0"/>
                <a:ea typeface="SimSun" pitchFamily="2" charset="-122"/>
              </a:defRPr>
            </a:lvl1pPr>
            <a:lvl2pPr marL="742950" indent="-285750" eaLnBrk="0" hangingPunct="0">
              <a:spcBef>
                <a:spcPct val="20000"/>
              </a:spcBef>
              <a:buChar char="–"/>
              <a:defRPr sz="2800">
                <a:solidFill>
                  <a:schemeClr val="tx1"/>
                </a:solidFill>
                <a:latin typeface="Arial" panose="02080604020202020204" pitchFamily="34" charset="0"/>
                <a:ea typeface="SimSun" pitchFamily="2" charset="-122"/>
              </a:defRPr>
            </a:lvl2pPr>
            <a:lvl3pPr marL="1143000" indent="-228600" eaLnBrk="0" hangingPunct="0">
              <a:spcBef>
                <a:spcPct val="20000"/>
              </a:spcBef>
              <a:buChar char="•"/>
              <a:defRPr sz="2400">
                <a:solidFill>
                  <a:schemeClr val="tx1"/>
                </a:solidFill>
                <a:latin typeface="Arial" panose="02080604020202020204" pitchFamily="34" charset="0"/>
                <a:ea typeface="SimSun" pitchFamily="2" charset="-122"/>
              </a:defRPr>
            </a:lvl3pPr>
            <a:lvl4pPr marL="1600200" indent="-228600" eaLnBrk="0" hangingPunct="0">
              <a:spcBef>
                <a:spcPct val="20000"/>
              </a:spcBef>
              <a:buChar char="–"/>
              <a:defRPr sz="2000">
                <a:solidFill>
                  <a:schemeClr val="tx1"/>
                </a:solidFill>
                <a:latin typeface="Arial" panose="02080604020202020204" pitchFamily="34" charset="0"/>
                <a:ea typeface="SimSun" pitchFamily="2" charset="-122"/>
              </a:defRPr>
            </a:lvl4pPr>
            <a:lvl5pPr marL="2057400" indent="-228600" eaLnBrk="0" hangingPunct="0">
              <a:spcBef>
                <a:spcPct val="20000"/>
              </a:spcBef>
              <a:buChar char="»"/>
              <a:defRPr sz="2000">
                <a:solidFill>
                  <a:schemeClr val="tx1"/>
                </a:solidFill>
                <a:latin typeface="Arial" panose="02080604020202020204" pitchFamily="34" charset="0"/>
                <a:ea typeface="SimSun" pitchFamily="2" charset="-122"/>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9pPr>
          </a:lstStyle>
          <a:p>
            <a:pPr eaLnBrk="1" hangingPunct="1">
              <a:spcBef>
                <a:spcPct val="0"/>
              </a:spcBef>
              <a:buFontTx/>
              <a:buNone/>
            </a:pPr>
            <a:r>
              <a:rPr lang="en-US" altLang="zh-CN" sz="1600" dirty="0">
                <a:solidFill>
                  <a:srgbClr val="FF0000"/>
                </a:solidFill>
              </a:rPr>
              <a:t>7</a:t>
            </a:r>
            <a:endParaRPr lang="zh-CN" altLang="en-US" sz="1600">
              <a:solidFill>
                <a:srgbClr val="FF0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marL="342900" indent="-342900"/>
            <a:r>
              <a:rPr lang="en-US" altLang="zh-CN" b="1" dirty="0" smtClean="0"/>
              <a:t>8.1</a:t>
            </a:r>
            <a:r>
              <a:rPr lang="zh-CN" altLang="zh-CN" b="1" smtClean="0"/>
              <a:t>Hadoop的优化与发展</a:t>
            </a:r>
            <a:endParaRPr lang="zh-CN" altLang="en-US" smtClean="0"/>
          </a:p>
        </p:txBody>
      </p:sp>
      <p:sp>
        <p:nvSpPr>
          <p:cNvPr id="5123" name="矩形 2"/>
          <p:cNvSpPr>
            <a:spLocks noChangeArrowheads="1"/>
          </p:cNvSpPr>
          <p:nvPr/>
        </p:nvSpPr>
        <p:spPr bwMode="auto">
          <a:xfrm>
            <a:off x="914400" y="1752600"/>
            <a:ext cx="46609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80604020202020204" pitchFamily="34" charset="0"/>
                <a:ea typeface="SimSun" pitchFamily="2" charset="-122"/>
              </a:defRPr>
            </a:lvl1pPr>
            <a:lvl2pPr marL="742950" indent="-285750" eaLnBrk="0" hangingPunct="0">
              <a:spcBef>
                <a:spcPct val="20000"/>
              </a:spcBef>
              <a:buChar char="–"/>
              <a:defRPr sz="2800">
                <a:solidFill>
                  <a:schemeClr val="tx1"/>
                </a:solidFill>
                <a:latin typeface="Arial" panose="02080604020202020204" pitchFamily="34" charset="0"/>
                <a:ea typeface="SimSun" pitchFamily="2" charset="-122"/>
              </a:defRPr>
            </a:lvl2pPr>
            <a:lvl3pPr marL="1143000" indent="-228600" eaLnBrk="0" hangingPunct="0">
              <a:spcBef>
                <a:spcPct val="20000"/>
              </a:spcBef>
              <a:buChar char="•"/>
              <a:defRPr sz="2400">
                <a:solidFill>
                  <a:schemeClr val="tx1"/>
                </a:solidFill>
                <a:latin typeface="Arial" panose="02080604020202020204" pitchFamily="34" charset="0"/>
                <a:ea typeface="SimSun" pitchFamily="2" charset="-122"/>
              </a:defRPr>
            </a:lvl3pPr>
            <a:lvl4pPr marL="1600200" indent="-228600" eaLnBrk="0" hangingPunct="0">
              <a:spcBef>
                <a:spcPct val="20000"/>
              </a:spcBef>
              <a:buChar char="–"/>
              <a:defRPr sz="2000">
                <a:solidFill>
                  <a:schemeClr val="tx1"/>
                </a:solidFill>
                <a:latin typeface="Arial" panose="02080604020202020204" pitchFamily="34" charset="0"/>
                <a:ea typeface="SimSun" pitchFamily="2" charset="-122"/>
              </a:defRPr>
            </a:lvl4pPr>
            <a:lvl5pPr marL="2057400" indent="-228600" eaLnBrk="0" hangingPunct="0">
              <a:spcBef>
                <a:spcPct val="20000"/>
              </a:spcBef>
              <a:buChar char="»"/>
              <a:defRPr sz="2000">
                <a:solidFill>
                  <a:schemeClr val="tx1"/>
                </a:solidFill>
                <a:latin typeface="Arial" panose="02080604020202020204" pitchFamily="34" charset="0"/>
                <a:ea typeface="SimSun" pitchFamily="2" charset="-122"/>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9pPr>
          </a:lstStyle>
          <a:p>
            <a:pPr eaLnBrk="1" hangingPunct="1">
              <a:spcBef>
                <a:spcPct val="0"/>
              </a:spcBef>
              <a:buFontTx/>
              <a:buNone/>
            </a:pPr>
            <a:r>
              <a:rPr lang="en-US" altLang="zh-CN" sz="2400" b="1" dirty="0"/>
              <a:t>8.</a:t>
            </a:r>
            <a:r>
              <a:rPr lang="zh-CN" altLang="zh-CN" sz="2400" b="1" dirty="0"/>
              <a:t>1.</a:t>
            </a:r>
            <a:r>
              <a:rPr lang="zh-CN" altLang="zh-CN" sz="2400" b="1" dirty="0" smtClean="0"/>
              <a:t>1</a:t>
            </a:r>
            <a:r>
              <a:rPr lang="en-US" altLang="zh-CN" sz="2400" b="1" dirty="0" smtClean="0"/>
              <a:t> </a:t>
            </a:r>
            <a:r>
              <a:rPr lang="zh-CN" altLang="zh-CN" sz="2400" b="1" dirty="0" smtClean="0"/>
              <a:t>Hadoop</a:t>
            </a:r>
            <a:r>
              <a:rPr lang="zh-CN" altLang="zh-CN" sz="2400" b="1" dirty="0"/>
              <a:t>的局限与不足</a:t>
            </a:r>
            <a:endParaRPr lang="en-US" altLang="zh-CN" sz="2400" b="1" dirty="0"/>
          </a:p>
          <a:p>
            <a:pPr eaLnBrk="1" hangingPunct="1">
              <a:spcBef>
                <a:spcPct val="0"/>
              </a:spcBef>
              <a:buFontTx/>
              <a:buNone/>
            </a:pPr>
            <a:r>
              <a:rPr lang="en-US" altLang="zh-CN" sz="2400" b="1" dirty="0"/>
              <a:t>8.</a:t>
            </a:r>
            <a:r>
              <a:rPr lang="zh-CN" altLang="zh-CN" sz="2400" b="1" dirty="0"/>
              <a:t>1.</a:t>
            </a:r>
            <a:r>
              <a:rPr lang="zh-CN" altLang="zh-CN" sz="2400" b="1" dirty="0" smtClean="0"/>
              <a:t>2</a:t>
            </a:r>
            <a:r>
              <a:rPr lang="en-US" altLang="zh-CN" sz="2400" b="1" dirty="0" smtClean="0"/>
              <a:t> </a:t>
            </a:r>
            <a:r>
              <a:rPr lang="zh-CN" altLang="zh-CN" sz="2400" b="1" dirty="0" smtClean="0"/>
              <a:t>针对</a:t>
            </a:r>
            <a:r>
              <a:rPr lang="zh-CN" altLang="zh-CN" sz="2400" b="1" dirty="0"/>
              <a:t>Hadoop的改进与提升</a:t>
            </a:r>
            <a:endParaRPr lang="zh-CN" altLang="zh-CN" sz="2400" b="1"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2"/>
          <p:cNvSpPr>
            <a:spLocks noGrp="1"/>
          </p:cNvSpPr>
          <p:nvPr>
            <p:ph type="title" idx="10"/>
          </p:nvPr>
        </p:nvSpPr>
        <p:spPr/>
        <p:txBody>
          <a:bodyPr/>
          <a:lstStyle/>
          <a:p>
            <a:r>
              <a:rPr lang="en-US" altLang="zh-CN" b="1" dirty="0" smtClean="0"/>
              <a:t>8.</a:t>
            </a:r>
            <a:r>
              <a:rPr lang="zh-CN" altLang="zh-CN" b="1" smtClean="0"/>
              <a:t>4.1</a:t>
            </a:r>
            <a:r>
              <a:rPr lang="en-US" altLang="zh-CN" b="1" dirty="0" smtClean="0"/>
              <a:t> </a:t>
            </a:r>
            <a:r>
              <a:rPr lang="zh-CN" altLang="zh-CN" b="1" smtClean="0"/>
              <a:t>Pig</a:t>
            </a:r>
            <a:endParaRPr lang="zh-CN" altLang="en-US" smtClean="0"/>
          </a:p>
        </p:txBody>
      </p:sp>
      <p:pic>
        <p:nvPicPr>
          <p:cNvPr id="34819" name="Picture 2" descr="c:\users\lenovo\appdata\roaming\360se6\User Data\temp\apache-pig.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1000" y="1295400"/>
            <a:ext cx="462915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0" name="矩形 5"/>
          <p:cNvSpPr>
            <a:spLocks noChangeArrowheads="1"/>
          </p:cNvSpPr>
          <p:nvPr/>
        </p:nvSpPr>
        <p:spPr bwMode="auto">
          <a:xfrm>
            <a:off x="5181600" y="1524000"/>
            <a:ext cx="35052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80604020202020204" pitchFamily="34" charset="0"/>
                <a:ea typeface="SimSun" pitchFamily="2" charset="-122"/>
              </a:defRPr>
            </a:lvl1pPr>
            <a:lvl2pPr marL="742950" indent="-285750" eaLnBrk="0" hangingPunct="0">
              <a:spcBef>
                <a:spcPct val="20000"/>
              </a:spcBef>
              <a:buChar char="–"/>
              <a:defRPr sz="2800">
                <a:solidFill>
                  <a:schemeClr val="tx1"/>
                </a:solidFill>
                <a:latin typeface="Arial" panose="02080604020202020204" pitchFamily="34" charset="0"/>
                <a:ea typeface="SimSun" pitchFamily="2" charset="-122"/>
              </a:defRPr>
            </a:lvl2pPr>
            <a:lvl3pPr marL="1143000" indent="-228600" eaLnBrk="0" hangingPunct="0">
              <a:spcBef>
                <a:spcPct val="20000"/>
              </a:spcBef>
              <a:buChar char="•"/>
              <a:defRPr sz="2400">
                <a:solidFill>
                  <a:schemeClr val="tx1"/>
                </a:solidFill>
                <a:latin typeface="Arial" panose="02080604020202020204" pitchFamily="34" charset="0"/>
                <a:ea typeface="SimSun" pitchFamily="2" charset="-122"/>
              </a:defRPr>
            </a:lvl3pPr>
            <a:lvl4pPr marL="1600200" indent="-228600" eaLnBrk="0" hangingPunct="0">
              <a:spcBef>
                <a:spcPct val="20000"/>
              </a:spcBef>
              <a:buChar char="–"/>
              <a:defRPr sz="2000">
                <a:solidFill>
                  <a:schemeClr val="tx1"/>
                </a:solidFill>
                <a:latin typeface="Arial" panose="02080604020202020204" pitchFamily="34" charset="0"/>
                <a:ea typeface="SimSun" pitchFamily="2" charset="-122"/>
              </a:defRPr>
            </a:lvl4pPr>
            <a:lvl5pPr marL="2057400" indent="-228600" eaLnBrk="0" hangingPunct="0">
              <a:spcBef>
                <a:spcPct val="20000"/>
              </a:spcBef>
              <a:buChar char="»"/>
              <a:defRPr sz="2000">
                <a:solidFill>
                  <a:schemeClr val="tx1"/>
                </a:solidFill>
                <a:latin typeface="Arial" panose="02080604020202020204" pitchFamily="34" charset="0"/>
                <a:ea typeface="SimSun" pitchFamily="2" charset="-122"/>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9pPr>
          </a:lstStyle>
          <a:p>
            <a:pPr eaLnBrk="1" hangingPunct="1">
              <a:spcBef>
                <a:spcPct val="0"/>
              </a:spcBef>
              <a:buFontTx/>
              <a:buNone/>
            </a:pPr>
            <a:r>
              <a:rPr lang="en-US" altLang="zh-CN" sz="1800" dirty="0"/>
              <a:t>Pig</a:t>
            </a:r>
            <a:r>
              <a:rPr lang="zh-CN" altLang="en-US" sz="1800"/>
              <a:t>的应用场景</a:t>
            </a:r>
            <a:endParaRPr lang="zh-CN" altLang="en-US" sz="1800"/>
          </a:p>
          <a:p>
            <a:pPr eaLnBrk="1" hangingPunct="1">
              <a:spcBef>
                <a:spcPct val="0"/>
              </a:spcBef>
              <a:buFontTx/>
              <a:buChar char="•"/>
            </a:pPr>
            <a:r>
              <a:rPr lang="zh-CN" altLang="en-US" sz="1800"/>
              <a:t>数据查询只面向相关技术人员</a:t>
            </a:r>
            <a:endParaRPr lang="zh-CN" altLang="en-US" sz="1800"/>
          </a:p>
          <a:p>
            <a:pPr eaLnBrk="1" hangingPunct="1">
              <a:spcBef>
                <a:spcPct val="0"/>
              </a:spcBef>
              <a:buFontTx/>
              <a:buChar char="•"/>
            </a:pPr>
            <a:r>
              <a:rPr lang="zh-CN" altLang="en-US" sz="1800"/>
              <a:t>即时性的数据处理需求，这样可以通过</a:t>
            </a:r>
            <a:r>
              <a:rPr lang="en-US" altLang="zh-CN" sz="1800" dirty="0"/>
              <a:t>pig</a:t>
            </a:r>
            <a:r>
              <a:rPr lang="zh-CN" altLang="en-US" sz="1800"/>
              <a:t>很快写一个脚本开始运行处理，而不需要创建表等相关的事先准备工作</a:t>
            </a:r>
            <a:endParaRPr lang="zh-CN" altLang="en-US" sz="1800"/>
          </a:p>
        </p:txBody>
      </p:sp>
      <p:sp>
        <p:nvSpPr>
          <p:cNvPr id="34821" name="矩形 6"/>
          <p:cNvSpPr>
            <a:spLocks noChangeArrowheads="1"/>
          </p:cNvSpPr>
          <p:nvPr/>
        </p:nvSpPr>
        <p:spPr bwMode="auto">
          <a:xfrm>
            <a:off x="3352800" y="3856038"/>
            <a:ext cx="5715000"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80604020202020204" pitchFamily="34" charset="0"/>
                <a:ea typeface="SimSun" pitchFamily="2" charset="-122"/>
              </a:defRPr>
            </a:lvl1pPr>
            <a:lvl2pPr marL="742950" indent="-285750" eaLnBrk="0" hangingPunct="0">
              <a:spcBef>
                <a:spcPct val="20000"/>
              </a:spcBef>
              <a:buChar char="–"/>
              <a:defRPr sz="2800">
                <a:solidFill>
                  <a:schemeClr val="tx1"/>
                </a:solidFill>
                <a:latin typeface="Arial" panose="02080604020202020204" pitchFamily="34" charset="0"/>
                <a:ea typeface="SimSun" pitchFamily="2" charset="-122"/>
              </a:defRPr>
            </a:lvl2pPr>
            <a:lvl3pPr marL="1143000" indent="-228600" eaLnBrk="0" hangingPunct="0">
              <a:spcBef>
                <a:spcPct val="20000"/>
              </a:spcBef>
              <a:buChar char="•"/>
              <a:defRPr sz="2400">
                <a:solidFill>
                  <a:schemeClr val="tx1"/>
                </a:solidFill>
                <a:latin typeface="Arial" panose="02080604020202020204" pitchFamily="34" charset="0"/>
                <a:ea typeface="SimSun" pitchFamily="2" charset="-122"/>
              </a:defRPr>
            </a:lvl3pPr>
            <a:lvl4pPr marL="1600200" indent="-228600" eaLnBrk="0" hangingPunct="0">
              <a:spcBef>
                <a:spcPct val="20000"/>
              </a:spcBef>
              <a:buChar char="–"/>
              <a:defRPr sz="2000">
                <a:solidFill>
                  <a:schemeClr val="tx1"/>
                </a:solidFill>
                <a:latin typeface="Arial" panose="02080604020202020204" pitchFamily="34" charset="0"/>
                <a:ea typeface="SimSun" pitchFamily="2" charset="-122"/>
              </a:defRPr>
            </a:lvl4pPr>
            <a:lvl5pPr marL="2057400" indent="-228600" eaLnBrk="0" hangingPunct="0">
              <a:spcBef>
                <a:spcPct val="20000"/>
              </a:spcBef>
              <a:buChar char="»"/>
              <a:defRPr sz="2000">
                <a:solidFill>
                  <a:schemeClr val="tx1"/>
                </a:solidFill>
                <a:latin typeface="Arial" panose="02080604020202020204" pitchFamily="34" charset="0"/>
                <a:ea typeface="SimSun" pitchFamily="2" charset="-122"/>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9pPr>
          </a:lstStyle>
          <a:p>
            <a:pPr eaLnBrk="1" hangingPunct="1">
              <a:spcBef>
                <a:spcPct val="0"/>
              </a:spcBef>
              <a:buFontTx/>
              <a:buNone/>
            </a:pPr>
            <a:r>
              <a:rPr lang="en-US" altLang="zh-CN" sz="1800" dirty="0"/>
              <a:t>Pig</a:t>
            </a:r>
            <a:r>
              <a:rPr lang="zh-CN" altLang="en-US" sz="1800" dirty="0"/>
              <a:t>主要用户</a:t>
            </a:r>
            <a:endParaRPr lang="zh-CN" altLang="en-US" sz="1800" dirty="0"/>
          </a:p>
          <a:p>
            <a:pPr eaLnBrk="1" hangingPunct="1">
              <a:spcBef>
                <a:spcPct val="0"/>
              </a:spcBef>
              <a:buFontTx/>
              <a:buChar char="•"/>
            </a:pPr>
            <a:r>
              <a:rPr lang="en-US" altLang="zh-CN" sz="1800" dirty="0"/>
              <a:t>Yahoo!: 90%</a:t>
            </a:r>
            <a:r>
              <a:rPr lang="zh-CN" altLang="en-US" sz="1800" dirty="0"/>
              <a:t>以上的</a:t>
            </a:r>
            <a:r>
              <a:rPr lang="en-US" altLang="zh-CN" sz="1800" dirty="0"/>
              <a:t>MapReduce</a:t>
            </a:r>
            <a:r>
              <a:rPr lang="zh-CN" altLang="en-US" sz="1800" dirty="0"/>
              <a:t>作业是</a:t>
            </a:r>
            <a:r>
              <a:rPr lang="en-US" altLang="zh-CN" sz="1800" dirty="0"/>
              <a:t>Pig</a:t>
            </a:r>
            <a:r>
              <a:rPr lang="zh-CN" altLang="en-US" sz="1800" dirty="0"/>
              <a:t>生成的</a:t>
            </a:r>
            <a:endParaRPr lang="zh-CN" altLang="en-US" sz="1800" dirty="0"/>
          </a:p>
          <a:p>
            <a:pPr eaLnBrk="1" hangingPunct="1">
              <a:spcBef>
                <a:spcPct val="0"/>
              </a:spcBef>
              <a:buFontTx/>
              <a:buChar char="•"/>
            </a:pPr>
            <a:r>
              <a:rPr lang="en-US" altLang="zh-CN" sz="1800" dirty="0"/>
              <a:t>Twitter: 80%</a:t>
            </a:r>
            <a:r>
              <a:rPr lang="zh-CN" altLang="en-US" sz="1800" dirty="0"/>
              <a:t>以上的</a:t>
            </a:r>
            <a:r>
              <a:rPr lang="en-US" altLang="zh-CN" sz="1800" dirty="0"/>
              <a:t>MapReduce</a:t>
            </a:r>
            <a:r>
              <a:rPr lang="zh-CN" altLang="en-US" sz="1800" dirty="0"/>
              <a:t>作业是</a:t>
            </a:r>
            <a:r>
              <a:rPr lang="en-US" altLang="zh-CN" sz="1800" dirty="0"/>
              <a:t>Pig</a:t>
            </a:r>
            <a:r>
              <a:rPr lang="zh-CN" altLang="en-US" sz="1800" dirty="0"/>
              <a:t>生成的</a:t>
            </a:r>
            <a:endParaRPr lang="zh-CN" altLang="en-US" sz="1800" dirty="0"/>
          </a:p>
          <a:p>
            <a:pPr eaLnBrk="1" hangingPunct="1">
              <a:spcBef>
                <a:spcPct val="0"/>
              </a:spcBef>
              <a:buFontTx/>
              <a:buChar char="•"/>
            </a:pPr>
            <a:r>
              <a:rPr lang="en-US" altLang="zh-CN" sz="1800" dirty="0"/>
              <a:t>Linkedin: </a:t>
            </a:r>
            <a:r>
              <a:rPr lang="zh-CN" altLang="en-US" sz="1800" dirty="0"/>
              <a:t>大部分的</a:t>
            </a:r>
            <a:r>
              <a:rPr lang="en-US" altLang="zh-CN" sz="1800" dirty="0"/>
              <a:t>MapReduce</a:t>
            </a:r>
            <a:r>
              <a:rPr lang="zh-CN" altLang="en-US" sz="1800" dirty="0"/>
              <a:t>作业是</a:t>
            </a:r>
            <a:r>
              <a:rPr lang="en-US" altLang="zh-CN" sz="1800" dirty="0"/>
              <a:t>Pig</a:t>
            </a:r>
            <a:r>
              <a:rPr lang="zh-CN" altLang="en-US" sz="1800" dirty="0"/>
              <a:t>生成的</a:t>
            </a:r>
            <a:endParaRPr lang="zh-CN" altLang="en-US" sz="1800" dirty="0"/>
          </a:p>
          <a:p>
            <a:pPr eaLnBrk="1" hangingPunct="1">
              <a:spcBef>
                <a:spcPct val="0"/>
              </a:spcBef>
              <a:buFontTx/>
              <a:buChar char="•"/>
            </a:pPr>
            <a:r>
              <a:rPr lang="zh-CN" altLang="en-US" sz="1800" dirty="0"/>
              <a:t>其他主要用户</a:t>
            </a:r>
            <a:r>
              <a:rPr lang="en-US" altLang="zh-CN" sz="1800" dirty="0"/>
              <a:t>: Salesforce, Nokia, AOL, comScore</a:t>
            </a:r>
            <a:endParaRPr lang="en-US" altLang="zh-CN" sz="18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2"/>
          <p:cNvSpPr>
            <a:spLocks noGrp="1"/>
          </p:cNvSpPr>
          <p:nvPr>
            <p:ph type="title" idx="10"/>
          </p:nvPr>
        </p:nvSpPr>
        <p:spPr/>
        <p:txBody>
          <a:bodyPr/>
          <a:lstStyle/>
          <a:p>
            <a:r>
              <a:rPr lang="en-US" altLang="zh-CN" b="1" dirty="0" smtClean="0"/>
              <a:t>8.</a:t>
            </a:r>
            <a:r>
              <a:rPr lang="zh-CN" altLang="zh-CN" b="1" smtClean="0"/>
              <a:t>4.2</a:t>
            </a:r>
            <a:r>
              <a:rPr lang="en-US" altLang="zh-CN" b="1" dirty="0" smtClean="0"/>
              <a:t> </a:t>
            </a:r>
            <a:r>
              <a:rPr lang="zh-CN" altLang="zh-CN" b="1" smtClean="0"/>
              <a:t>Tez</a:t>
            </a:r>
            <a:endParaRPr lang="zh-CN" altLang="zh-CN" b="1" smtClean="0"/>
          </a:p>
        </p:txBody>
      </p:sp>
      <p:sp>
        <p:nvSpPr>
          <p:cNvPr id="35843" name="矩形 3"/>
          <p:cNvSpPr>
            <a:spLocks noChangeArrowheads="1"/>
          </p:cNvSpPr>
          <p:nvPr/>
        </p:nvSpPr>
        <p:spPr bwMode="auto">
          <a:xfrm>
            <a:off x="457200" y="1371600"/>
            <a:ext cx="8229600"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80604020202020204" pitchFamily="34" charset="0"/>
                <a:ea typeface="SimSun" pitchFamily="2" charset="-122"/>
              </a:defRPr>
            </a:lvl1pPr>
            <a:lvl2pPr marL="742950" indent="-285750" eaLnBrk="0" hangingPunct="0">
              <a:spcBef>
                <a:spcPct val="20000"/>
              </a:spcBef>
              <a:buChar char="–"/>
              <a:defRPr sz="2800">
                <a:solidFill>
                  <a:schemeClr val="tx1"/>
                </a:solidFill>
                <a:latin typeface="Arial" panose="02080604020202020204" pitchFamily="34" charset="0"/>
                <a:ea typeface="SimSun" pitchFamily="2" charset="-122"/>
              </a:defRPr>
            </a:lvl2pPr>
            <a:lvl3pPr marL="1143000" indent="-228600" eaLnBrk="0" hangingPunct="0">
              <a:spcBef>
                <a:spcPct val="20000"/>
              </a:spcBef>
              <a:buChar char="•"/>
              <a:defRPr sz="2400">
                <a:solidFill>
                  <a:schemeClr val="tx1"/>
                </a:solidFill>
                <a:latin typeface="Arial" panose="02080604020202020204" pitchFamily="34" charset="0"/>
                <a:ea typeface="SimSun" pitchFamily="2" charset="-122"/>
              </a:defRPr>
            </a:lvl3pPr>
            <a:lvl4pPr marL="1600200" indent="-228600" eaLnBrk="0" hangingPunct="0">
              <a:spcBef>
                <a:spcPct val="20000"/>
              </a:spcBef>
              <a:buChar char="–"/>
              <a:defRPr sz="2000">
                <a:solidFill>
                  <a:schemeClr val="tx1"/>
                </a:solidFill>
                <a:latin typeface="Arial" panose="02080604020202020204" pitchFamily="34" charset="0"/>
                <a:ea typeface="SimSun" pitchFamily="2" charset="-122"/>
              </a:defRPr>
            </a:lvl4pPr>
            <a:lvl5pPr marL="2057400" indent="-228600" eaLnBrk="0" hangingPunct="0">
              <a:spcBef>
                <a:spcPct val="20000"/>
              </a:spcBef>
              <a:buChar char="»"/>
              <a:defRPr sz="2000">
                <a:solidFill>
                  <a:schemeClr val="tx1"/>
                </a:solidFill>
                <a:latin typeface="Arial" panose="02080604020202020204" pitchFamily="34" charset="0"/>
                <a:ea typeface="SimSun" pitchFamily="2" charset="-122"/>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9pPr>
          </a:lstStyle>
          <a:p>
            <a:pPr eaLnBrk="1" hangingPunct="1">
              <a:spcBef>
                <a:spcPct val="0"/>
              </a:spcBef>
              <a:buFontTx/>
              <a:buChar char="•"/>
            </a:pPr>
            <a:r>
              <a:rPr lang="en-US" altLang="zh-CN" sz="2000" dirty="0"/>
              <a:t>Tez</a:t>
            </a:r>
            <a:r>
              <a:rPr lang="zh-CN" altLang="en-US" sz="2000" dirty="0"/>
              <a:t>是</a:t>
            </a:r>
            <a:r>
              <a:rPr lang="en-US" altLang="zh-CN" sz="2000" dirty="0"/>
              <a:t>Apache</a:t>
            </a:r>
            <a:r>
              <a:rPr lang="zh-CN" altLang="en-US" sz="2000" dirty="0"/>
              <a:t>开源的支持</a:t>
            </a:r>
            <a:r>
              <a:rPr lang="en-US" altLang="zh-CN" sz="2000" dirty="0"/>
              <a:t>DAG</a:t>
            </a:r>
            <a:r>
              <a:rPr lang="zh-CN" altLang="en-US" sz="2000" dirty="0"/>
              <a:t>作业的计算框架，它直接源于</a:t>
            </a:r>
            <a:r>
              <a:rPr lang="en-US" altLang="zh-CN" sz="2000" dirty="0"/>
              <a:t>MapReduce</a:t>
            </a:r>
            <a:r>
              <a:rPr lang="zh-CN" altLang="en-US" sz="2000" dirty="0"/>
              <a:t>框架</a:t>
            </a:r>
            <a:endParaRPr lang="en-US" altLang="zh-CN" sz="2000" dirty="0"/>
          </a:p>
          <a:p>
            <a:pPr eaLnBrk="1" hangingPunct="1">
              <a:spcBef>
                <a:spcPct val="0"/>
              </a:spcBef>
              <a:buFontTx/>
              <a:buChar char="•"/>
            </a:pPr>
            <a:r>
              <a:rPr lang="zh-CN" altLang="en-US" sz="2000" dirty="0"/>
              <a:t>核心思想是将</a:t>
            </a:r>
            <a:r>
              <a:rPr lang="en-US" altLang="zh-CN" sz="2000" dirty="0"/>
              <a:t>Map</a:t>
            </a:r>
            <a:r>
              <a:rPr lang="zh-CN" altLang="en-US" sz="2000" dirty="0"/>
              <a:t>和</a:t>
            </a:r>
            <a:r>
              <a:rPr lang="en-US" altLang="zh-CN" sz="2000" dirty="0"/>
              <a:t>Reduce</a:t>
            </a:r>
            <a:r>
              <a:rPr lang="zh-CN" altLang="en-US" sz="2000" dirty="0"/>
              <a:t>两个操作进一步拆分</a:t>
            </a:r>
            <a:endParaRPr lang="en-US" altLang="zh-CN" sz="2000" dirty="0"/>
          </a:p>
          <a:p>
            <a:pPr eaLnBrk="1" hangingPunct="1">
              <a:spcBef>
                <a:spcPct val="0"/>
              </a:spcBef>
              <a:buFontTx/>
              <a:buChar char="•"/>
            </a:pPr>
            <a:r>
              <a:rPr lang="en-US" altLang="zh-CN" sz="2000" dirty="0"/>
              <a:t>Map</a:t>
            </a:r>
            <a:r>
              <a:rPr lang="zh-CN" altLang="en-US" sz="2000" dirty="0"/>
              <a:t>被拆分成</a:t>
            </a:r>
            <a:r>
              <a:rPr lang="en-US" altLang="zh-CN" sz="2000" dirty="0"/>
              <a:t>Input</a:t>
            </a:r>
            <a:r>
              <a:rPr lang="zh-CN" altLang="en-US" sz="2000" dirty="0"/>
              <a:t>、</a:t>
            </a:r>
            <a:r>
              <a:rPr lang="en-US" altLang="zh-CN" sz="2000" dirty="0"/>
              <a:t>Processor</a:t>
            </a:r>
            <a:r>
              <a:rPr lang="zh-CN" altLang="en-US" sz="2000" dirty="0"/>
              <a:t>、</a:t>
            </a:r>
            <a:r>
              <a:rPr lang="en-US" altLang="zh-CN" sz="2000" dirty="0"/>
              <a:t>Sort</a:t>
            </a:r>
            <a:r>
              <a:rPr lang="zh-CN" altLang="en-US" sz="2000" dirty="0"/>
              <a:t>、</a:t>
            </a:r>
            <a:r>
              <a:rPr lang="en-US" altLang="zh-CN" sz="2000" dirty="0"/>
              <a:t>Merge</a:t>
            </a:r>
            <a:r>
              <a:rPr lang="zh-CN" altLang="en-US" sz="2000" dirty="0"/>
              <a:t>和</a:t>
            </a:r>
            <a:r>
              <a:rPr lang="en-US" altLang="zh-CN" sz="2000" dirty="0"/>
              <a:t>Output</a:t>
            </a:r>
            <a:endParaRPr lang="en-US" altLang="zh-CN" sz="2000" dirty="0"/>
          </a:p>
          <a:p>
            <a:pPr eaLnBrk="1" hangingPunct="1">
              <a:spcBef>
                <a:spcPct val="0"/>
              </a:spcBef>
              <a:buFontTx/>
              <a:buChar char="•"/>
            </a:pPr>
            <a:r>
              <a:rPr lang="zh-CN" altLang="en-US" sz="2000" dirty="0"/>
              <a:t> </a:t>
            </a:r>
            <a:r>
              <a:rPr lang="en-US" altLang="zh-CN" sz="2000" dirty="0"/>
              <a:t>Reduce</a:t>
            </a:r>
            <a:r>
              <a:rPr lang="zh-CN" altLang="en-US" sz="2000" dirty="0"/>
              <a:t>被拆分成</a:t>
            </a:r>
            <a:r>
              <a:rPr lang="en-US" altLang="zh-CN" sz="2000" dirty="0"/>
              <a:t>Input</a:t>
            </a:r>
            <a:r>
              <a:rPr lang="zh-CN" altLang="en-US" sz="2000" dirty="0"/>
              <a:t>、</a:t>
            </a:r>
            <a:r>
              <a:rPr lang="en-US" altLang="zh-CN" sz="2000" dirty="0"/>
              <a:t>Shuffle</a:t>
            </a:r>
            <a:r>
              <a:rPr lang="zh-CN" altLang="en-US" sz="2000" dirty="0"/>
              <a:t>、</a:t>
            </a:r>
            <a:r>
              <a:rPr lang="en-US" altLang="zh-CN" sz="2000" dirty="0"/>
              <a:t>Sort</a:t>
            </a:r>
            <a:r>
              <a:rPr lang="zh-CN" altLang="en-US" sz="2000" dirty="0"/>
              <a:t>、</a:t>
            </a:r>
            <a:r>
              <a:rPr lang="en-US" altLang="zh-CN" sz="2000" dirty="0"/>
              <a:t>Merge</a:t>
            </a:r>
            <a:r>
              <a:rPr lang="zh-CN" altLang="en-US" sz="2000" dirty="0"/>
              <a:t>、</a:t>
            </a:r>
            <a:r>
              <a:rPr lang="en-US" altLang="zh-CN" sz="2000" dirty="0"/>
              <a:t>Processor</a:t>
            </a:r>
            <a:r>
              <a:rPr lang="zh-CN" altLang="en-US" sz="2000" dirty="0"/>
              <a:t>和</a:t>
            </a:r>
            <a:r>
              <a:rPr lang="en-US" altLang="zh-CN" sz="2000" dirty="0"/>
              <a:t>Output</a:t>
            </a:r>
            <a:r>
              <a:rPr lang="zh-CN" altLang="en-US" sz="2000" dirty="0"/>
              <a:t>等</a:t>
            </a:r>
            <a:endParaRPr lang="en-US" altLang="zh-CN" sz="2000" dirty="0"/>
          </a:p>
          <a:p>
            <a:pPr eaLnBrk="1" hangingPunct="1">
              <a:spcBef>
                <a:spcPct val="0"/>
              </a:spcBef>
              <a:buFontTx/>
              <a:buChar char="•"/>
            </a:pPr>
            <a:r>
              <a:rPr lang="zh-CN" altLang="en-US" sz="2000" dirty="0"/>
              <a:t>分解后的元操作可以任意灵活组合，产生新的操作</a:t>
            </a:r>
            <a:endParaRPr lang="en-US" altLang="zh-CN" sz="2000" dirty="0"/>
          </a:p>
          <a:p>
            <a:pPr eaLnBrk="1" hangingPunct="1">
              <a:spcBef>
                <a:spcPct val="0"/>
              </a:spcBef>
              <a:buFontTx/>
              <a:buChar char="•"/>
            </a:pPr>
            <a:r>
              <a:rPr lang="zh-CN" altLang="en-US" sz="2000" dirty="0"/>
              <a:t>这些操作经过一些控制程序组装后，可形成一个大的</a:t>
            </a:r>
            <a:r>
              <a:rPr lang="en-US" altLang="zh-CN" sz="2000" dirty="0"/>
              <a:t>DAG</a:t>
            </a:r>
            <a:r>
              <a:rPr lang="zh-CN" altLang="en-US" sz="2000" dirty="0"/>
              <a:t>作业</a:t>
            </a:r>
            <a:endParaRPr lang="en-US" altLang="zh-CN" sz="2000" dirty="0"/>
          </a:p>
          <a:p>
            <a:pPr eaLnBrk="1" hangingPunct="1">
              <a:spcBef>
                <a:spcPct val="0"/>
              </a:spcBef>
              <a:buFontTx/>
              <a:buChar char="•"/>
            </a:pPr>
            <a:r>
              <a:rPr lang="zh-CN" altLang="zh-CN" sz="2000" dirty="0"/>
              <a:t>通过</a:t>
            </a:r>
            <a:r>
              <a:rPr lang="en-US" altLang="zh-CN" sz="2000" dirty="0"/>
              <a:t>DAG</a:t>
            </a:r>
            <a:r>
              <a:rPr lang="zh-CN" altLang="zh-CN" sz="2000" dirty="0"/>
              <a:t>作业的方式运行</a:t>
            </a:r>
            <a:r>
              <a:rPr lang="en-US" altLang="zh-CN" sz="2000" dirty="0"/>
              <a:t>MapReduce</a:t>
            </a:r>
            <a:r>
              <a:rPr lang="zh-CN" altLang="zh-CN" sz="2000" dirty="0"/>
              <a:t>作业，提供了程序运行的整体处理逻辑，就可以去除工作流当中多余的</a:t>
            </a:r>
            <a:r>
              <a:rPr lang="en-US" altLang="zh-CN" sz="2000" dirty="0"/>
              <a:t>Map</a:t>
            </a:r>
            <a:r>
              <a:rPr lang="zh-CN" altLang="zh-CN" sz="2000" dirty="0"/>
              <a:t>阶段，减少不必要的操作，提升数据处理的性能</a:t>
            </a:r>
            <a:endParaRPr lang="en-US" altLang="zh-CN" sz="2000" dirty="0"/>
          </a:p>
          <a:p>
            <a:pPr eaLnBrk="1" hangingPunct="1">
              <a:spcBef>
                <a:spcPct val="0"/>
              </a:spcBef>
              <a:buFontTx/>
              <a:buChar char="•"/>
            </a:pPr>
            <a:r>
              <a:rPr lang="en-US" altLang="zh-CN" sz="2000" dirty="0"/>
              <a:t>Hortonworks</a:t>
            </a:r>
            <a:r>
              <a:rPr lang="zh-CN" altLang="zh-CN" sz="2000" dirty="0"/>
              <a:t>把</a:t>
            </a:r>
            <a:r>
              <a:rPr lang="en-US" altLang="zh-CN" sz="2000" dirty="0"/>
              <a:t>Tez</a:t>
            </a:r>
            <a:r>
              <a:rPr lang="zh-CN" altLang="zh-CN" sz="2000" dirty="0"/>
              <a:t>应用到数据仓库</a:t>
            </a:r>
            <a:r>
              <a:rPr lang="en-US" altLang="zh-CN" sz="2000" dirty="0"/>
              <a:t>Hive</a:t>
            </a:r>
            <a:r>
              <a:rPr lang="zh-CN" altLang="zh-CN" sz="2000" dirty="0"/>
              <a:t>的优化中，使得性能提升了约</a:t>
            </a:r>
            <a:r>
              <a:rPr lang="en-US" altLang="zh-CN" sz="2000" dirty="0"/>
              <a:t>100</a:t>
            </a:r>
            <a:r>
              <a:rPr lang="zh-CN" altLang="zh-CN" sz="2000" dirty="0"/>
              <a:t>倍</a:t>
            </a:r>
            <a:endParaRPr lang="zh-CN" altLang="en-US" sz="20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2"/>
          <p:cNvSpPr>
            <a:spLocks noGrp="1"/>
          </p:cNvSpPr>
          <p:nvPr>
            <p:ph type="title" idx="10"/>
          </p:nvPr>
        </p:nvSpPr>
        <p:spPr/>
        <p:txBody>
          <a:bodyPr/>
          <a:lstStyle/>
          <a:p>
            <a:r>
              <a:rPr lang="en-US" altLang="zh-CN" b="1" dirty="0" smtClean="0"/>
              <a:t>8.</a:t>
            </a:r>
            <a:r>
              <a:rPr lang="zh-CN" altLang="zh-CN" b="1" smtClean="0"/>
              <a:t>4.2</a:t>
            </a:r>
            <a:r>
              <a:rPr lang="en-US" altLang="zh-CN" b="1" dirty="0" smtClean="0"/>
              <a:t> </a:t>
            </a:r>
            <a:r>
              <a:rPr lang="zh-CN" altLang="zh-CN" b="1" smtClean="0"/>
              <a:t>Tez</a:t>
            </a:r>
            <a:endParaRPr lang="zh-CN" altLang="en-US" smtClean="0"/>
          </a:p>
        </p:txBody>
      </p:sp>
      <p:pic>
        <p:nvPicPr>
          <p:cNvPr id="36867"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20975" y="1711325"/>
            <a:ext cx="6270625" cy="430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8" name="矩形 4"/>
          <p:cNvSpPr>
            <a:spLocks noChangeArrowheads="1"/>
          </p:cNvSpPr>
          <p:nvPr/>
        </p:nvSpPr>
        <p:spPr bwMode="auto">
          <a:xfrm>
            <a:off x="76200" y="1143000"/>
            <a:ext cx="64008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80604020202020204" pitchFamily="34" charset="0"/>
                <a:ea typeface="SimSun" pitchFamily="2" charset="-122"/>
              </a:defRPr>
            </a:lvl1pPr>
            <a:lvl2pPr marL="742950" indent="-285750" eaLnBrk="0" hangingPunct="0">
              <a:spcBef>
                <a:spcPct val="20000"/>
              </a:spcBef>
              <a:buChar char="–"/>
              <a:defRPr sz="2800">
                <a:solidFill>
                  <a:schemeClr val="tx1"/>
                </a:solidFill>
                <a:latin typeface="Arial" panose="02080604020202020204" pitchFamily="34" charset="0"/>
                <a:ea typeface="SimSun" pitchFamily="2" charset="-122"/>
              </a:defRPr>
            </a:lvl2pPr>
            <a:lvl3pPr marL="1143000" indent="-228600" eaLnBrk="0" hangingPunct="0">
              <a:spcBef>
                <a:spcPct val="20000"/>
              </a:spcBef>
              <a:buChar char="•"/>
              <a:defRPr sz="2400">
                <a:solidFill>
                  <a:schemeClr val="tx1"/>
                </a:solidFill>
                <a:latin typeface="Arial" panose="02080604020202020204" pitchFamily="34" charset="0"/>
                <a:ea typeface="SimSun" pitchFamily="2" charset="-122"/>
              </a:defRPr>
            </a:lvl3pPr>
            <a:lvl4pPr marL="1600200" indent="-228600" eaLnBrk="0" hangingPunct="0">
              <a:spcBef>
                <a:spcPct val="20000"/>
              </a:spcBef>
              <a:buChar char="–"/>
              <a:defRPr sz="2000">
                <a:solidFill>
                  <a:schemeClr val="tx1"/>
                </a:solidFill>
                <a:latin typeface="Arial" panose="02080604020202020204" pitchFamily="34" charset="0"/>
                <a:ea typeface="SimSun" pitchFamily="2" charset="-122"/>
              </a:defRPr>
            </a:lvl4pPr>
            <a:lvl5pPr marL="2057400" indent="-228600" eaLnBrk="0" hangingPunct="0">
              <a:spcBef>
                <a:spcPct val="20000"/>
              </a:spcBef>
              <a:buChar char="»"/>
              <a:defRPr sz="2000">
                <a:solidFill>
                  <a:schemeClr val="tx1"/>
                </a:solidFill>
                <a:latin typeface="Arial" panose="02080604020202020204" pitchFamily="34" charset="0"/>
                <a:ea typeface="SimSun" pitchFamily="2" charset="-122"/>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9pPr>
          </a:lstStyle>
          <a:p>
            <a:pPr eaLnBrk="1" hangingPunct="1">
              <a:spcBef>
                <a:spcPct val="0"/>
              </a:spcBef>
              <a:buFontTx/>
              <a:buNone/>
            </a:pPr>
            <a:r>
              <a:rPr lang="en-US" altLang="zh-CN" sz="1800" dirty="0"/>
              <a:t>SELECT a.state, COUNT(*),AVERAGE(c.price)</a:t>
            </a:r>
            <a:endParaRPr lang="en-US" altLang="zh-CN" sz="1800" dirty="0"/>
          </a:p>
          <a:p>
            <a:pPr eaLnBrk="1" hangingPunct="1">
              <a:spcBef>
                <a:spcPct val="0"/>
              </a:spcBef>
              <a:buFontTx/>
              <a:buNone/>
            </a:pPr>
            <a:r>
              <a:rPr lang="en-US" altLang="zh-CN" sz="1800" dirty="0"/>
              <a:t>FROM a</a:t>
            </a:r>
            <a:endParaRPr lang="en-US" altLang="zh-CN" sz="1800" dirty="0"/>
          </a:p>
          <a:p>
            <a:pPr eaLnBrk="1" hangingPunct="1">
              <a:spcBef>
                <a:spcPct val="0"/>
              </a:spcBef>
              <a:buFontTx/>
              <a:buNone/>
            </a:pPr>
            <a:r>
              <a:rPr lang="en-US" altLang="zh-CN" sz="1800" dirty="0"/>
              <a:t>JOIN b ON (a.id = b.id)</a:t>
            </a:r>
            <a:endParaRPr lang="en-US" altLang="zh-CN" sz="1800" dirty="0"/>
          </a:p>
          <a:p>
            <a:pPr eaLnBrk="1" hangingPunct="1">
              <a:spcBef>
                <a:spcPct val="0"/>
              </a:spcBef>
              <a:buFontTx/>
              <a:buNone/>
            </a:pPr>
            <a:r>
              <a:rPr lang="en-US" altLang="zh-CN" sz="1800" dirty="0"/>
              <a:t>JOIN c ON (a.itemId = c.itemId)</a:t>
            </a:r>
            <a:endParaRPr lang="en-US" altLang="zh-CN" sz="1800" dirty="0"/>
          </a:p>
          <a:p>
            <a:pPr eaLnBrk="1" hangingPunct="1">
              <a:spcBef>
                <a:spcPct val="0"/>
              </a:spcBef>
              <a:buFontTx/>
              <a:buNone/>
            </a:pPr>
            <a:r>
              <a:rPr lang="en-US" altLang="zh-CN" sz="1800" dirty="0"/>
              <a:t>GROUP BY a.state</a:t>
            </a:r>
            <a:endParaRPr lang="zh-CN" altLang="en-US" sz="1800" dirty="0"/>
          </a:p>
        </p:txBody>
      </p:sp>
      <p:sp>
        <p:nvSpPr>
          <p:cNvPr id="36869" name="矩形 5"/>
          <p:cNvSpPr>
            <a:spLocks noChangeArrowheads="1"/>
          </p:cNvSpPr>
          <p:nvPr/>
        </p:nvSpPr>
        <p:spPr bwMode="auto">
          <a:xfrm>
            <a:off x="2514600" y="6172200"/>
            <a:ext cx="6324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80604020202020204" pitchFamily="34" charset="0"/>
                <a:ea typeface="SimSun" pitchFamily="2" charset="-122"/>
              </a:defRPr>
            </a:lvl1pPr>
            <a:lvl2pPr marL="742950" indent="-285750" eaLnBrk="0" hangingPunct="0">
              <a:spcBef>
                <a:spcPct val="20000"/>
              </a:spcBef>
              <a:buChar char="–"/>
              <a:defRPr sz="2800">
                <a:solidFill>
                  <a:schemeClr val="tx1"/>
                </a:solidFill>
                <a:latin typeface="Arial" panose="02080604020202020204" pitchFamily="34" charset="0"/>
                <a:ea typeface="SimSun" pitchFamily="2" charset="-122"/>
              </a:defRPr>
            </a:lvl2pPr>
            <a:lvl3pPr marL="1143000" indent="-228600" eaLnBrk="0" hangingPunct="0">
              <a:spcBef>
                <a:spcPct val="20000"/>
              </a:spcBef>
              <a:buChar char="•"/>
              <a:defRPr sz="2400">
                <a:solidFill>
                  <a:schemeClr val="tx1"/>
                </a:solidFill>
                <a:latin typeface="Arial" panose="02080604020202020204" pitchFamily="34" charset="0"/>
                <a:ea typeface="SimSun" pitchFamily="2" charset="-122"/>
              </a:defRPr>
            </a:lvl3pPr>
            <a:lvl4pPr marL="1600200" indent="-228600" eaLnBrk="0" hangingPunct="0">
              <a:spcBef>
                <a:spcPct val="20000"/>
              </a:spcBef>
              <a:buChar char="–"/>
              <a:defRPr sz="2000">
                <a:solidFill>
                  <a:schemeClr val="tx1"/>
                </a:solidFill>
                <a:latin typeface="Arial" panose="02080604020202020204" pitchFamily="34" charset="0"/>
                <a:ea typeface="SimSun" pitchFamily="2" charset="-122"/>
              </a:defRPr>
            </a:lvl4pPr>
            <a:lvl5pPr marL="2057400" indent="-228600" eaLnBrk="0" hangingPunct="0">
              <a:spcBef>
                <a:spcPct val="20000"/>
              </a:spcBef>
              <a:buChar char="»"/>
              <a:defRPr sz="2000">
                <a:solidFill>
                  <a:schemeClr val="tx1"/>
                </a:solidFill>
                <a:latin typeface="Arial" panose="02080604020202020204" pitchFamily="34" charset="0"/>
                <a:ea typeface="SimSun" pitchFamily="2" charset="-122"/>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9pPr>
          </a:lstStyle>
          <a:p>
            <a:pPr eaLnBrk="1" hangingPunct="1">
              <a:spcBef>
                <a:spcPct val="0"/>
              </a:spcBef>
              <a:buFontTx/>
              <a:buNone/>
            </a:pPr>
            <a:r>
              <a:rPr lang="zh-CN" altLang="zh-CN" sz="1800" dirty="0"/>
              <a:t>图</a:t>
            </a:r>
            <a:r>
              <a:rPr lang="en-US" altLang="zh-CN" sz="1800" dirty="0"/>
              <a:t> HiveQL</a:t>
            </a:r>
            <a:r>
              <a:rPr lang="zh-CN" altLang="zh-CN" sz="1800" dirty="0"/>
              <a:t>语句在</a:t>
            </a:r>
            <a:r>
              <a:rPr lang="en-US" altLang="zh-CN" sz="1800" dirty="0"/>
              <a:t>MapReduce</a:t>
            </a:r>
            <a:r>
              <a:rPr lang="zh-CN" altLang="zh-CN" sz="1800" dirty="0"/>
              <a:t>和</a:t>
            </a:r>
            <a:r>
              <a:rPr lang="en-US" altLang="zh-CN" sz="1800" dirty="0"/>
              <a:t>Tez</a:t>
            </a:r>
            <a:r>
              <a:rPr lang="zh-CN" altLang="zh-CN" sz="1800" dirty="0"/>
              <a:t>中的执行情况对比</a:t>
            </a:r>
            <a:endParaRPr lang="zh-CN" altLang="en-US" sz="1800" dirty="0"/>
          </a:p>
        </p:txBody>
      </p:sp>
      <p:sp>
        <p:nvSpPr>
          <p:cNvPr id="36870" name="矩形 6"/>
          <p:cNvSpPr>
            <a:spLocks noChangeArrowheads="1"/>
          </p:cNvSpPr>
          <p:nvPr/>
        </p:nvSpPr>
        <p:spPr bwMode="auto">
          <a:xfrm>
            <a:off x="152400" y="2727325"/>
            <a:ext cx="25146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80604020202020204" pitchFamily="34" charset="0"/>
                <a:ea typeface="SimSun" pitchFamily="2" charset="-122"/>
              </a:defRPr>
            </a:lvl1pPr>
            <a:lvl2pPr marL="742950" indent="-285750" eaLnBrk="0" hangingPunct="0">
              <a:spcBef>
                <a:spcPct val="20000"/>
              </a:spcBef>
              <a:buChar char="–"/>
              <a:defRPr sz="2800">
                <a:solidFill>
                  <a:schemeClr val="tx1"/>
                </a:solidFill>
                <a:latin typeface="Arial" panose="02080604020202020204" pitchFamily="34" charset="0"/>
                <a:ea typeface="SimSun" pitchFamily="2" charset="-122"/>
              </a:defRPr>
            </a:lvl2pPr>
            <a:lvl3pPr marL="1143000" indent="-228600" eaLnBrk="0" hangingPunct="0">
              <a:spcBef>
                <a:spcPct val="20000"/>
              </a:spcBef>
              <a:buChar char="•"/>
              <a:defRPr sz="2400">
                <a:solidFill>
                  <a:schemeClr val="tx1"/>
                </a:solidFill>
                <a:latin typeface="Arial" panose="02080604020202020204" pitchFamily="34" charset="0"/>
                <a:ea typeface="SimSun" pitchFamily="2" charset="-122"/>
              </a:defRPr>
            </a:lvl3pPr>
            <a:lvl4pPr marL="1600200" indent="-228600" eaLnBrk="0" hangingPunct="0">
              <a:spcBef>
                <a:spcPct val="20000"/>
              </a:spcBef>
              <a:buChar char="–"/>
              <a:defRPr sz="2000">
                <a:solidFill>
                  <a:schemeClr val="tx1"/>
                </a:solidFill>
                <a:latin typeface="Arial" panose="02080604020202020204" pitchFamily="34" charset="0"/>
                <a:ea typeface="SimSun" pitchFamily="2" charset="-122"/>
              </a:defRPr>
            </a:lvl4pPr>
            <a:lvl5pPr marL="2057400" indent="-228600" eaLnBrk="0" hangingPunct="0">
              <a:spcBef>
                <a:spcPct val="20000"/>
              </a:spcBef>
              <a:buChar char="»"/>
              <a:defRPr sz="2000">
                <a:solidFill>
                  <a:schemeClr val="tx1"/>
                </a:solidFill>
                <a:latin typeface="Arial" panose="02080604020202020204" pitchFamily="34" charset="0"/>
                <a:ea typeface="SimSun" pitchFamily="2" charset="-122"/>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9pPr>
          </a:lstStyle>
          <a:p>
            <a:pPr eaLnBrk="1" hangingPunct="1">
              <a:spcBef>
                <a:spcPct val="0"/>
              </a:spcBef>
              <a:buFontTx/>
              <a:buChar char="•"/>
            </a:pPr>
            <a:r>
              <a:rPr lang="en-US" altLang="zh-CN" sz="1800" dirty="0"/>
              <a:t>Tez</a:t>
            </a:r>
            <a:r>
              <a:rPr lang="zh-CN" altLang="en-US" sz="1800" dirty="0"/>
              <a:t>的优化主要体现在：</a:t>
            </a:r>
            <a:endParaRPr lang="zh-CN" altLang="en-US" sz="1800" dirty="0"/>
          </a:p>
          <a:p>
            <a:pPr eaLnBrk="1" hangingPunct="1">
              <a:spcBef>
                <a:spcPct val="0"/>
              </a:spcBef>
              <a:buFontTx/>
              <a:buChar char="•"/>
            </a:pPr>
            <a:r>
              <a:rPr lang="zh-CN" altLang="en-US" sz="1800" dirty="0"/>
              <a:t>去除了连续两个作业之间的“写入</a:t>
            </a:r>
            <a:r>
              <a:rPr lang="en-US" altLang="zh-CN" sz="1800" dirty="0"/>
              <a:t>HDFS</a:t>
            </a:r>
            <a:r>
              <a:rPr lang="zh-CN" altLang="en-US" sz="1800" dirty="0"/>
              <a:t>”</a:t>
            </a:r>
            <a:endParaRPr lang="zh-CN" altLang="en-US" sz="1800" dirty="0"/>
          </a:p>
          <a:p>
            <a:pPr eaLnBrk="1" hangingPunct="1">
              <a:spcBef>
                <a:spcPct val="0"/>
              </a:spcBef>
              <a:buFontTx/>
              <a:buChar char="•"/>
            </a:pPr>
            <a:r>
              <a:rPr lang="zh-CN" altLang="en-US" sz="1800" dirty="0"/>
              <a:t>去除了每个工作流中多余的</a:t>
            </a:r>
            <a:r>
              <a:rPr lang="en-US" altLang="zh-CN" sz="1800" dirty="0"/>
              <a:t>Map</a:t>
            </a:r>
            <a:r>
              <a:rPr lang="zh-CN" altLang="en-US" sz="1800" dirty="0"/>
              <a:t>阶段</a:t>
            </a:r>
            <a:endParaRPr lang="zh-CN" altLang="en-US" sz="18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2"/>
          <p:cNvSpPr>
            <a:spLocks noGrp="1"/>
          </p:cNvSpPr>
          <p:nvPr>
            <p:ph type="title" idx="10"/>
          </p:nvPr>
        </p:nvSpPr>
        <p:spPr/>
        <p:txBody>
          <a:bodyPr/>
          <a:lstStyle/>
          <a:p>
            <a:r>
              <a:rPr lang="en-US" altLang="zh-CN" b="1" dirty="0" smtClean="0"/>
              <a:t>8.</a:t>
            </a:r>
            <a:r>
              <a:rPr lang="zh-CN" altLang="zh-CN" b="1" smtClean="0"/>
              <a:t>4.2</a:t>
            </a:r>
            <a:r>
              <a:rPr lang="en-US" altLang="zh-CN" b="1" dirty="0" smtClean="0"/>
              <a:t> </a:t>
            </a:r>
            <a:r>
              <a:rPr lang="zh-CN" altLang="zh-CN" b="1" smtClean="0"/>
              <a:t>Tez</a:t>
            </a:r>
            <a:endParaRPr lang="zh-CN" altLang="zh-CN" b="1" smtClean="0"/>
          </a:p>
        </p:txBody>
      </p:sp>
      <p:pic>
        <p:nvPicPr>
          <p:cNvPr id="37891" name="图片 3" descr="http://s8.51cto.com/wyfs01/M02/37/52/wKioOVKdQhnxYblDAAD7pPh4rKU350.png"/>
          <p:cNvPicPr>
            <a:picLocks noChangeAspect="1" noChangeArrowheads="1"/>
          </p:cNvPicPr>
          <p:nvPr/>
        </p:nvPicPr>
        <p:blipFill>
          <a:blip r:embed="rId1">
            <a:extLst>
              <a:ext uri="{28A0092B-C50C-407E-A947-70E740481C1C}">
                <a14:useLocalDpi xmlns:a14="http://schemas.microsoft.com/office/drawing/2010/main" val="0"/>
              </a:ext>
            </a:extLst>
          </a:blip>
          <a:srcRect l="40320"/>
          <a:stretch>
            <a:fillRect/>
          </a:stretch>
        </p:blipFill>
        <p:spPr bwMode="auto">
          <a:xfrm>
            <a:off x="2133600" y="2590800"/>
            <a:ext cx="4506913"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2" name="矩形 4"/>
          <p:cNvSpPr>
            <a:spLocks noChangeArrowheads="1"/>
          </p:cNvSpPr>
          <p:nvPr/>
        </p:nvSpPr>
        <p:spPr bwMode="auto">
          <a:xfrm>
            <a:off x="2057400" y="6183313"/>
            <a:ext cx="5105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80604020202020204" pitchFamily="34" charset="0"/>
                <a:ea typeface="SimSun" pitchFamily="2" charset="-122"/>
              </a:defRPr>
            </a:lvl1pPr>
            <a:lvl2pPr marL="742950" indent="-285750" eaLnBrk="0" hangingPunct="0">
              <a:spcBef>
                <a:spcPct val="20000"/>
              </a:spcBef>
              <a:buChar char="–"/>
              <a:defRPr sz="2800">
                <a:solidFill>
                  <a:schemeClr val="tx1"/>
                </a:solidFill>
                <a:latin typeface="Arial" panose="02080604020202020204" pitchFamily="34" charset="0"/>
                <a:ea typeface="SimSun" pitchFamily="2" charset="-122"/>
              </a:defRPr>
            </a:lvl2pPr>
            <a:lvl3pPr marL="1143000" indent="-228600" eaLnBrk="0" hangingPunct="0">
              <a:spcBef>
                <a:spcPct val="20000"/>
              </a:spcBef>
              <a:buChar char="•"/>
              <a:defRPr sz="2400">
                <a:solidFill>
                  <a:schemeClr val="tx1"/>
                </a:solidFill>
                <a:latin typeface="Arial" panose="02080604020202020204" pitchFamily="34" charset="0"/>
                <a:ea typeface="SimSun" pitchFamily="2" charset="-122"/>
              </a:defRPr>
            </a:lvl3pPr>
            <a:lvl4pPr marL="1600200" indent="-228600" eaLnBrk="0" hangingPunct="0">
              <a:spcBef>
                <a:spcPct val="20000"/>
              </a:spcBef>
              <a:buChar char="–"/>
              <a:defRPr sz="2000">
                <a:solidFill>
                  <a:schemeClr val="tx1"/>
                </a:solidFill>
                <a:latin typeface="Arial" panose="02080604020202020204" pitchFamily="34" charset="0"/>
                <a:ea typeface="SimSun" pitchFamily="2" charset="-122"/>
              </a:defRPr>
            </a:lvl4pPr>
            <a:lvl5pPr marL="2057400" indent="-228600" eaLnBrk="0" hangingPunct="0">
              <a:spcBef>
                <a:spcPct val="20000"/>
              </a:spcBef>
              <a:buChar char="»"/>
              <a:defRPr sz="2000">
                <a:solidFill>
                  <a:schemeClr val="tx1"/>
                </a:solidFill>
                <a:latin typeface="Arial" panose="02080604020202020204" pitchFamily="34" charset="0"/>
                <a:ea typeface="SimSun" pitchFamily="2" charset="-122"/>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9pPr>
          </a:lstStyle>
          <a:p>
            <a:pPr eaLnBrk="1" hangingPunct="1">
              <a:spcBef>
                <a:spcPct val="0"/>
              </a:spcBef>
              <a:buFontTx/>
              <a:buNone/>
            </a:pPr>
            <a:r>
              <a:rPr lang="zh-CN" altLang="zh-CN" sz="1800" dirty="0"/>
              <a:t>图</a:t>
            </a:r>
            <a:r>
              <a:rPr lang="en-US" altLang="zh-CN" sz="1800" dirty="0"/>
              <a:t> Tez</a:t>
            </a:r>
            <a:r>
              <a:rPr lang="zh-CN" altLang="zh-CN" sz="1800" dirty="0"/>
              <a:t>框架在</a:t>
            </a:r>
            <a:r>
              <a:rPr lang="en-US" altLang="zh-CN" sz="1800" dirty="0"/>
              <a:t>Hadoop</a:t>
            </a:r>
            <a:r>
              <a:rPr lang="zh-CN" altLang="zh-CN" sz="1800" dirty="0"/>
              <a:t>生态系统中的作用</a:t>
            </a:r>
            <a:endParaRPr lang="zh-CN" altLang="en-US" sz="1800" dirty="0"/>
          </a:p>
        </p:txBody>
      </p:sp>
      <p:sp>
        <p:nvSpPr>
          <p:cNvPr id="37893" name="矩形 5"/>
          <p:cNvSpPr>
            <a:spLocks noChangeArrowheads="1"/>
          </p:cNvSpPr>
          <p:nvPr/>
        </p:nvSpPr>
        <p:spPr bwMode="auto">
          <a:xfrm>
            <a:off x="609600" y="1219200"/>
            <a:ext cx="80772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80604020202020204" pitchFamily="34" charset="0"/>
                <a:ea typeface="SimSun" pitchFamily="2" charset="-122"/>
              </a:defRPr>
            </a:lvl1pPr>
            <a:lvl2pPr marL="742950" indent="-285750" eaLnBrk="0" hangingPunct="0">
              <a:spcBef>
                <a:spcPct val="20000"/>
              </a:spcBef>
              <a:buChar char="–"/>
              <a:defRPr sz="2800">
                <a:solidFill>
                  <a:schemeClr val="tx1"/>
                </a:solidFill>
                <a:latin typeface="Arial" panose="02080604020202020204" pitchFamily="34" charset="0"/>
                <a:ea typeface="SimSun" pitchFamily="2" charset="-122"/>
              </a:defRPr>
            </a:lvl2pPr>
            <a:lvl3pPr marL="1143000" indent="-228600" eaLnBrk="0" hangingPunct="0">
              <a:spcBef>
                <a:spcPct val="20000"/>
              </a:spcBef>
              <a:buChar char="•"/>
              <a:defRPr sz="2400">
                <a:solidFill>
                  <a:schemeClr val="tx1"/>
                </a:solidFill>
                <a:latin typeface="Arial" panose="02080604020202020204" pitchFamily="34" charset="0"/>
                <a:ea typeface="SimSun" pitchFamily="2" charset="-122"/>
              </a:defRPr>
            </a:lvl3pPr>
            <a:lvl4pPr marL="1600200" indent="-228600" eaLnBrk="0" hangingPunct="0">
              <a:spcBef>
                <a:spcPct val="20000"/>
              </a:spcBef>
              <a:buChar char="–"/>
              <a:defRPr sz="2000">
                <a:solidFill>
                  <a:schemeClr val="tx1"/>
                </a:solidFill>
                <a:latin typeface="Arial" panose="02080604020202020204" pitchFamily="34" charset="0"/>
                <a:ea typeface="SimSun" pitchFamily="2" charset="-122"/>
              </a:defRPr>
            </a:lvl4pPr>
            <a:lvl5pPr marL="2057400" indent="-228600" eaLnBrk="0" hangingPunct="0">
              <a:spcBef>
                <a:spcPct val="20000"/>
              </a:spcBef>
              <a:buChar char="»"/>
              <a:defRPr sz="2000">
                <a:solidFill>
                  <a:schemeClr val="tx1"/>
                </a:solidFill>
                <a:latin typeface="Arial" panose="02080604020202020204" pitchFamily="34" charset="0"/>
                <a:ea typeface="SimSun" pitchFamily="2" charset="-122"/>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9pPr>
          </a:lstStyle>
          <a:p>
            <a:pPr eaLnBrk="1" hangingPunct="1">
              <a:spcBef>
                <a:spcPct val="0"/>
              </a:spcBef>
              <a:buFontTx/>
              <a:buChar char="•"/>
            </a:pPr>
            <a:r>
              <a:rPr lang="zh-CN" altLang="zh-CN" sz="1800" dirty="0"/>
              <a:t>在</a:t>
            </a:r>
            <a:r>
              <a:rPr lang="en-US" altLang="zh-CN" sz="1800" dirty="0"/>
              <a:t>Hadoop2.0</a:t>
            </a:r>
            <a:r>
              <a:rPr lang="zh-CN" altLang="zh-CN" sz="1800" dirty="0"/>
              <a:t>生态系统中，</a:t>
            </a:r>
            <a:r>
              <a:rPr lang="en-US" altLang="zh-CN" sz="1800" dirty="0"/>
              <a:t>MapReduce</a:t>
            </a:r>
            <a:r>
              <a:rPr lang="zh-CN" altLang="zh-CN" sz="1800" dirty="0"/>
              <a:t>、</a:t>
            </a:r>
            <a:r>
              <a:rPr lang="en-US" altLang="zh-CN" sz="1800" dirty="0"/>
              <a:t>Hive</a:t>
            </a:r>
            <a:r>
              <a:rPr lang="zh-CN" altLang="zh-CN" sz="1800" dirty="0"/>
              <a:t>、</a:t>
            </a:r>
            <a:r>
              <a:rPr lang="en-US" altLang="zh-CN" sz="1800" dirty="0"/>
              <a:t>Pig</a:t>
            </a:r>
            <a:r>
              <a:rPr lang="zh-CN" altLang="zh-CN" sz="1800" dirty="0"/>
              <a:t>等计算框架，都需要最终以</a:t>
            </a:r>
            <a:r>
              <a:rPr lang="en-US" altLang="zh-CN" sz="1800" dirty="0"/>
              <a:t>MapReduce</a:t>
            </a:r>
            <a:r>
              <a:rPr lang="zh-CN" altLang="zh-CN" sz="1800" dirty="0"/>
              <a:t>任务的形式执行数据分析，因此，</a:t>
            </a:r>
            <a:r>
              <a:rPr lang="en-US" altLang="zh-CN" sz="1800" dirty="0"/>
              <a:t>Tez</a:t>
            </a:r>
            <a:r>
              <a:rPr lang="zh-CN" altLang="zh-CN" sz="1800" dirty="0"/>
              <a:t>框架可以发挥重要的作用</a:t>
            </a:r>
            <a:endParaRPr lang="en-US" altLang="zh-CN" sz="1800" dirty="0"/>
          </a:p>
          <a:p>
            <a:pPr eaLnBrk="1" hangingPunct="1">
              <a:spcBef>
                <a:spcPct val="0"/>
              </a:spcBef>
              <a:buFontTx/>
              <a:buChar char="•"/>
            </a:pPr>
            <a:r>
              <a:rPr lang="zh-CN" altLang="zh-CN" sz="1800" dirty="0"/>
              <a:t>借助于</a:t>
            </a:r>
            <a:r>
              <a:rPr lang="en-US" altLang="zh-CN" sz="1800" dirty="0"/>
              <a:t>Tez</a:t>
            </a:r>
            <a:r>
              <a:rPr lang="zh-CN" altLang="zh-CN" sz="1800" dirty="0"/>
              <a:t>框架实现对</a:t>
            </a:r>
            <a:r>
              <a:rPr lang="en-US" altLang="zh-CN" sz="1800" dirty="0"/>
              <a:t>MapReduce</a:t>
            </a:r>
            <a:r>
              <a:rPr lang="zh-CN" altLang="zh-CN" sz="1800" dirty="0"/>
              <a:t>、</a:t>
            </a:r>
            <a:r>
              <a:rPr lang="en-US" altLang="zh-CN" sz="1800" dirty="0"/>
              <a:t>Pig</a:t>
            </a:r>
            <a:r>
              <a:rPr lang="zh-CN" altLang="zh-CN" sz="1800" dirty="0"/>
              <a:t>和</a:t>
            </a:r>
            <a:r>
              <a:rPr lang="en-US" altLang="zh-CN" sz="1800" dirty="0"/>
              <a:t>Hive</a:t>
            </a:r>
            <a:r>
              <a:rPr lang="zh-CN" altLang="zh-CN" sz="1800" dirty="0"/>
              <a:t>等的性能优化</a:t>
            </a:r>
            <a:endParaRPr lang="en-US" altLang="zh-CN" sz="1800" dirty="0"/>
          </a:p>
          <a:p>
            <a:pPr eaLnBrk="1" hangingPunct="1">
              <a:spcBef>
                <a:spcPct val="0"/>
              </a:spcBef>
              <a:buFontTx/>
              <a:buChar char="•"/>
            </a:pPr>
            <a:r>
              <a:rPr lang="zh-CN" altLang="en-US" sz="1800" dirty="0"/>
              <a:t>可以解决现有</a:t>
            </a:r>
            <a:r>
              <a:rPr lang="en-US" altLang="zh-CN" sz="1800" dirty="0"/>
              <a:t>MR</a:t>
            </a:r>
            <a:r>
              <a:rPr lang="zh-CN" altLang="en-US" sz="1800" dirty="0"/>
              <a:t>框架在迭代计算（如</a:t>
            </a:r>
            <a:r>
              <a:rPr lang="en-US" altLang="zh-CN" sz="1800" dirty="0"/>
              <a:t>PageRank</a:t>
            </a:r>
            <a:r>
              <a:rPr lang="zh-CN" altLang="en-US" sz="1800" dirty="0"/>
              <a:t>计算）和交互式计算方面的问题</a:t>
            </a:r>
            <a:endParaRPr lang="zh-CN" altLang="en-US" sz="18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2"/>
          <p:cNvSpPr>
            <a:spLocks noGrp="1"/>
          </p:cNvSpPr>
          <p:nvPr>
            <p:ph type="title" idx="10"/>
          </p:nvPr>
        </p:nvSpPr>
        <p:spPr/>
        <p:txBody>
          <a:bodyPr/>
          <a:lstStyle/>
          <a:p>
            <a:r>
              <a:rPr lang="en-US" altLang="zh-CN" b="1" dirty="0" smtClean="0"/>
              <a:t>8.</a:t>
            </a:r>
            <a:r>
              <a:rPr lang="zh-CN" altLang="zh-CN" b="1" smtClean="0"/>
              <a:t>4.2</a:t>
            </a:r>
            <a:r>
              <a:rPr lang="en-US" altLang="zh-CN" b="1" dirty="0" smtClean="0"/>
              <a:t> </a:t>
            </a:r>
            <a:r>
              <a:rPr lang="zh-CN" altLang="zh-CN" b="1" smtClean="0"/>
              <a:t>Tez</a:t>
            </a:r>
            <a:endParaRPr lang="zh-CN" altLang="en-US" smtClean="0"/>
          </a:p>
        </p:txBody>
      </p:sp>
      <p:sp>
        <p:nvSpPr>
          <p:cNvPr id="38915" name="矩形 3"/>
          <p:cNvSpPr>
            <a:spLocks noChangeArrowheads="1"/>
          </p:cNvSpPr>
          <p:nvPr/>
        </p:nvSpPr>
        <p:spPr bwMode="auto">
          <a:xfrm>
            <a:off x="381000" y="1219200"/>
            <a:ext cx="8229600" cy="501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80604020202020204" pitchFamily="34" charset="0"/>
                <a:ea typeface="SimSun" pitchFamily="2" charset="-122"/>
              </a:defRPr>
            </a:lvl1pPr>
            <a:lvl2pPr marL="742950" indent="-285750" eaLnBrk="0" hangingPunct="0">
              <a:spcBef>
                <a:spcPct val="20000"/>
              </a:spcBef>
              <a:buChar char="–"/>
              <a:defRPr sz="2800">
                <a:solidFill>
                  <a:schemeClr val="tx1"/>
                </a:solidFill>
                <a:latin typeface="Arial" panose="02080604020202020204" pitchFamily="34" charset="0"/>
                <a:ea typeface="SimSun" pitchFamily="2" charset="-122"/>
              </a:defRPr>
            </a:lvl2pPr>
            <a:lvl3pPr marL="1143000" indent="-228600" eaLnBrk="0" hangingPunct="0">
              <a:spcBef>
                <a:spcPct val="20000"/>
              </a:spcBef>
              <a:buChar char="•"/>
              <a:defRPr sz="2400">
                <a:solidFill>
                  <a:schemeClr val="tx1"/>
                </a:solidFill>
                <a:latin typeface="Arial" panose="02080604020202020204" pitchFamily="34" charset="0"/>
                <a:ea typeface="SimSun" pitchFamily="2" charset="-122"/>
              </a:defRPr>
            </a:lvl3pPr>
            <a:lvl4pPr marL="1600200" indent="-228600" eaLnBrk="0" hangingPunct="0">
              <a:spcBef>
                <a:spcPct val="20000"/>
              </a:spcBef>
              <a:buChar char="–"/>
              <a:defRPr sz="2000">
                <a:solidFill>
                  <a:schemeClr val="tx1"/>
                </a:solidFill>
                <a:latin typeface="Arial" panose="02080604020202020204" pitchFamily="34" charset="0"/>
                <a:ea typeface="SimSun" pitchFamily="2" charset="-122"/>
              </a:defRPr>
            </a:lvl4pPr>
            <a:lvl5pPr marL="2057400" indent="-228600" eaLnBrk="0" hangingPunct="0">
              <a:spcBef>
                <a:spcPct val="20000"/>
              </a:spcBef>
              <a:buChar char="»"/>
              <a:defRPr sz="2000">
                <a:solidFill>
                  <a:schemeClr val="tx1"/>
                </a:solidFill>
                <a:latin typeface="Arial" panose="02080604020202020204" pitchFamily="34" charset="0"/>
                <a:ea typeface="SimSun" pitchFamily="2" charset="-122"/>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9pPr>
          </a:lstStyle>
          <a:p>
            <a:pPr eaLnBrk="1" hangingPunct="1">
              <a:spcBef>
                <a:spcPct val="0"/>
              </a:spcBef>
              <a:buFontTx/>
              <a:buNone/>
            </a:pPr>
            <a:r>
              <a:rPr lang="en-US" altLang="zh-CN" sz="2000" dirty="0">
                <a:solidFill>
                  <a:srgbClr val="FF0000"/>
                </a:solidFill>
              </a:rPr>
              <a:t>(Tez+Hive)</a:t>
            </a:r>
            <a:r>
              <a:rPr lang="zh-CN" altLang="en-US" sz="2000" dirty="0">
                <a:solidFill>
                  <a:srgbClr val="FF0000"/>
                </a:solidFill>
              </a:rPr>
              <a:t>与</a:t>
            </a:r>
            <a:r>
              <a:rPr lang="en-US" altLang="zh-CN" sz="2000" dirty="0">
                <a:solidFill>
                  <a:srgbClr val="FF0000"/>
                </a:solidFill>
              </a:rPr>
              <a:t>Impala</a:t>
            </a:r>
            <a:r>
              <a:rPr lang="zh-CN" altLang="en-US" sz="2000" dirty="0">
                <a:solidFill>
                  <a:srgbClr val="FF0000"/>
                </a:solidFill>
              </a:rPr>
              <a:t>、</a:t>
            </a:r>
            <a:r>
              <a:rPr lang="en-US" altLang="zh-CN" sz="2000" dirty="0">
                <a:solidFill>
                  <a:srgbClr val="FF0000"/>
                </a:solidFill>
              </a:rPr>
              <a:t>Dremel</a:t>
            </a:r>
            <a:r>
              <a:rPr lang="zh-CN" altLang="en-US" sz="2000" dirty="0">
                <a:solidFill>
                  <a:srgbClr val="FF0000"/>
                </a:solidFill>
              </a:rPr>
              <a:t>和</a:t>
            </a:r>
            <a:r>
              <a:rPr lang="en-US" altLang="zh-CN" sz="2000" dirty="0">
                <a:solidFill>
                  <a:srgbClr val="FF0000"/>
                </a:solidFill>
              </a:rPr>
              <a:t>Drill</a:t>
            </a:r>
            <a:r>
              <a:rPr lang="zh-CN" altLang="en-US" sz="2000" dirty="0">
                <a:solidFill>
                  <a:srgbClr val="FF0000"/>
                </a:solidFill>
              </a:rPr>
              <a:t>的区别？</a:t>
            </a:r>
            <a:endParaRPr lang="en-US" altLang="zh-CN" sz="2000" dirty="0">
              <a:solidFill>
                <a:srgbClr val="FF0000"/>
              </a:solidFill>
            </a:endParaRPr>
          </a:p>
          <a:p>
            <a:pPr eaLnBrk="1" hangingPunct="1">
              <a:spcBef>
                <a:spcPct val="0"/>
              </a:spcBef>
              <a:buFontTx/>
              <a:buNone/>
            </a:pPr>
            <a:endParaRPr lang="zh-CN" altLang="en-US" sz="2000" dirty="0"/>
          </a:p>
          <a:p>
            <a:pPr eaLnBrk="1" hangingPunct="1">
              <a:spcBef>
                <a:spcPct val="0"/>
              </a:spcBef>
              <a:buFontTx/>
              <a:buChar char="•"/>
            </a:pPr>
            <a:r>
              <a:rPr lang="en-US" altLang="zh-CN" sz="2000" dirty="0"/>
              <a:t>Tez</a:t>
            </a:r>
            <a:r>
              <a:rPr lang="zh-CN" altLang="en-US" sz="2000" dirty="0"/>
              <a:t>在解决</a:t>
            </a:r>
            <a:r>
              <a:rPr lang="en-US" altLang="zh-CN" sz="2000" dirty="0"/>
              <a:t>Hive</a:t>
            </a:r>
            <a:r>
              <a:rPr lang="zh-CN" altLang="en-US" sz="2000" dirty="0"/>
              <a:t>、</a:t>
            </a:r>
            <a:r>
              <a:rPr lang="en-US" altLang="zh-CN" sz="2000" dirty="0"/>
              <a:t>Pig</a:t>
            </a:r>
            <a:r>
              <a:rPr lang="zh-CN" altLang="en-US" sz="2000" dirty="0"/>
              <a:t>延迟大、性能低等问题的思路，是和那些支持实时交互式查询分析的产品（如</a:t>
            </a:r>
            <a:r>
              <a:rPr lang="en-US" altLang="zh-CN" sz="2000" dirty="0"/>
              <a:t>Impala</a:t>
            </a:r>
            <a:r>
              <a:rPr lang="zh-CN" altLang="en-US" sz="2000" dirty="0"/>
              <a:t>、</a:t>
            </a:r>
            <a:r>
              <a:rPr lang="en-US" altLang="zh-CN" sz="2000" dirty="0"/>
              <a:t>Dremel</a:t>
            </a:r>
            <a:r>
              <a:rPr lang="zh-CN" altLang="en-US" sz="2000" dirty="0"/>
              <a:t>和</a:t>
            </a:r>
            <a:r>
              <a:rPr lang="en-US" altLang="zh-CN" sz="2000" dirty="0"/>
              <a:t>Drill</a:t>
            </a:r>
            <a:r>
              <a:rPr lang="zh-CN" altLang="en-US" sz="2000" dirty="0"/>
              <a:t>等）是不同的</a:t>
            </a:r>
            <a:endParaRPr lang="en-US" altLang="zh-CN" sz="2000" dirty="0"/>
          </a:p>
          <a:p>
            <a:pPr eaLnBrk="1" hangingPunct="1">
              <a:spcBef>
                <a:spcPct val="0"/>
              </a:spcBef>
              <a:buFontTx/>
              <a:buChar char="•"/>
            </a:pPr>
            <a:endParaRPr lang="en-US" altLang="zh-CN" sz="2000" dirty="0"/>
          </a:p>
          <a:p>
            <a:pPr eaLnBrk="1" hangingPunct="1">
              <a:spcBef>
                <a:spcPct val="0"/>
              </a:spcBef>
              <a:buFontTx/>
              <a:buChar char="•"/>
            </a:pPr>
            <a:r>
              <a:rPr lang="en-US" altLang="zh-CN" sz="2000" dirty="0"/>
              <a:t>Impala</a:t>
            </a:r>
            <a:r>
              <a:rPr lang="zh-CN" altLang="en-US" sz="2000" dirty="0"/>
              <a:t>、</a:t>
            </a:r>
            <a:r>
              <a:rPr lang="en-US" altLang="zh-CN" sz="2000" dirty="0"/>
              <a:t>Dremel</a:t>
            </a:r>
            <a:r>
              <a:rPr lang="zh-CN" altLang="en-US" sz="2000" dirty="0"/>
              <a:t>和</a:t>
            </a:r>
            <a:r>
              <a:rPr lang="en-US" altLang="zh-CN" sz="2000" dirty="0"/>
              <a:t>Drill</a:t>
            </a:r>
            <a:r>
              <a:rPr lang="zh-CN" altLang="en-US" sz="2000" dirty="0"/>
              <a:t>的解决问题思路是抛弃</a:t>
            </a:r>
            <a:r>
              <a:rPr lang="en-US" altLang="zh-CN" sz="2000" dirty="0"/>
              <a:t>MapReduce</a:t>
            </a:r>
            <a:r>
              <a:rPr lang="zh-CN" altLang="en-US" sz="2000" dirty="0"/>
              <a:t>计算框架，不再将类似</a:t>
            </a:r>
            <a:r>
              <a:rPr lang="en-US" altLang="zh-CN" sz="2000" dirty="0"/>
              <a:t>SQL</a:t>
            </a:r>
            <a:r>
              <a:rPr lang="zh-CN" altLang="en-US" sz="2000" dirty="0"/>
              <a:t>语句的</a:t>
            </a:r>
            <a:r>
              <a:rPr lang="en-US" altLang="zh-CN" sz="2000" dirty="0"/>
              <a:t>HiveQL</a:t>
            </a:r>
            <a:r>
              <a:rPr lang="zh-CN" altLang="en-US" sz="2000" dirty="0"/>
              <a:t>或者</a:t>
            </a:r>
            <a:r>
              <a:rPr lang="en-US" altLang="zh-CN" sz="2000" dirty="0"/>
              <a:t>Pig</a:t>
            </a:r>
            <a:r>
              <a:rPr lang="zh-CN" altLang="en-US" sz="2000" dirty="0"/>
              <a:t>语句翻译成</a:t>
            </a:r>
            <a:r>
              <a:rPr lang="en-US" altLang="zh-CN" sz="2000" dirty="0"/>
              <a:t>MapReduce</a:t>
            </a:r>
            <a:r>
              <a:rPr lang="zh-CN" altLang="en-US" sz="2000" dirty="0"/>
              <a:t>程序，而是采用与商用并行关系数据库类似的分布式查询引擎，可以直接从</a:t>
            </a:r>
            <a:r>
              <a:rPr lang="en-US" altLang="zh-CN" sz="2000" dirty="0"/>
              <a:t>HDFS</a:t>
            </a:r>
            <a:r>
              <a:rPr lang="zh-CN" altLang="en-US" sz="2000" dirty="0"/>
              <a:t>或者</a:t>
            </a:r>
            <a:r>
              <a:rPr lang="en-US" altLang="zh-CN" sz="2000" dirty="0"/>
              <a:t>HBase</a:t>
            </a:r>
            <a:r>
              <a:rPr lang="zh-CN" altLang="en-US" sz="2000" dirty="0"/>
              <a:t>中用</a:t>
            </a:r>
            <a:r>
              <a:rPr lang="en-US" altLang="zh-CN" sz="2000" dirty="0"/>
              <a:t>SQL</a:t>
            </a:r>
            <a:r>
              <a:rPr lang="zh-CN" altLang="en-US" sz="2000" dirty="0"/>
              <a:t>语句查询数据，而不需要把</a:t>
            </a:r>
            <a:r>
              <a:rPr lang="en-US" altLang="zh-CN" sz="2000" dirty="0"/>
              <a:t>SQL</a:t>
            </a:r>
            <a:r>
              <a:rPr lang="zh-CN" altLang="en-US" sz="2000" dirty="0"/>
              <a:t>语句转化成</a:t>
            </a:r>
            <a:r>
              <a:rPr lang="en-US" altLang="zh-CN" sz="2000" dirty="0"/>
              <a:t>MapReduce</a:t>
            </a:r>
            <a:r>
              <a:rPr lang="zh-CN" altLang="en-US" sz="2000" dirty="0"/>
              <a:t>任务来执行，从而大大降低了延迟，很好地满足了实时查询的要求</a:t>
            </a:r>
            <a:endParaRPr lang="en-US" altLang="zh-CN" sz="2000" dirty="0"/>
          </a:p>
          <a:p>
            <a:pPr eaLnBrk="1" hangingPunct="1">
              <a:spcBef>
                <a:spcPct val="0"/>
              </a:spcBef>
              <a:buFontTx/>
              <a:buChar char="•"/>
            </a:pPr>
            <a:endParaRPr lang="en-US" altLang="zh-CN" sz="2000" dirty="0"/>
          </a:p>
          <a:p>
            <a:pPr eaLnBrk="1" hangingPunct="1">
              <a:spcBef>
                <a:spcPct val="0"/>
              </a:spcBef>
              <a:buFontTx/>
              <a:buChar char="•"/>
            </a:pPr>
            <a:r>
              <a:rPr lang="en-US" altLang="zh-CN" sz="2000" dirty="0"/>
              <a:t>Tez</a:t>
            </a:r>
            <a:r>
              <a:rPr lang="zh-CN" altLang="en-US" sz="2000" dirty="0"/>
              <a:t>则不同，比如，针对</a:t>
            </a:r>
            <a:r>
              <a:rPr lang="en-US" altLang="zh-CN" sz="2000" dirty="0"/>
              <a:t>Hive</a:t>
            </a:r>
            <a:r>
              <a:rPr lang="zh-CN" altLang="en-US" sz="2000" dirty="0"/>
              <a:t>数据仓库进行优化的“</a:t>
            </a:r>
            <a:r>
              <a:rPr lang="en-US" altLang="zh-CN" sz="2000" dirty="0"/>
              <a:t>Tez+Hive”</a:t>
            </a:r>
            <a:r>
              <a:rPr lang="zh-CN" altLang="en-US" sz="2000" dirty="0"/>
              <a:t>解决方案，仍采用</a:t>
            </a:r>
            <a:r>
              <a:rPr lang="en-US" altLang="zh-CN" sz="2000" dirty="0"/>
              <a:t>MapReduce</a:t>
            </a:r>
            <a:r>
              <a:rPr lang="zh-CN" altLang="en-US" sz="2000" dirty="0"/>
              <a:t>计算框架，但是对</a:t>
            </a:r>
            <a:r>
              <a:rPr lang="en-US" altLang="zh-CN" sz="2000" dirty="0"/>
              <a:t>DAG</a:t>
            </a:r>
            <a:r>
              <a:rPr lang="zh-CN" altLang="en-US" sz="2000" dirty="0"/>
              <a:t>的作业依赖关系进行了裁剪，并将多个小作业合并成一个大作业，这样，不仅计算量减少了，而且写</a:t>
            </a:r>
            <a:r>
              <a:rPr lang="en-US" altLang="zh-CN" sz="2000" dirty="0"/>
              <a:t>HDFS</a:t>
            </a:r>
            <a:r>
              <a:rPr lang="zh-CN" altLang="en-US" sz="2000" dirty="0"/>
              <a:t>次数也会大大减少</a:t>
            </a:r>
            <a:endParaRPr lang="zh-CN" altLang="en-US" sz="20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2"/>
          <p:cNvSpPr>
            <a:spLocks noGrp="1"/>
          </p:cNvSpPr>
          <p:nvPr>
            <p:ph type="title" idx="10"/>
          </p:nvPr>
        </p:nvSpPr>
        <p:spPr/>
        <p:txBody>
          <a:bodyPr/>
          <a:lstStyle/>
          <a:p>
            <a:r>
              <a:rPr lang="en-US" altLang="zh-CN" b="1" dirty="0" smtClean="0"/>
              <a:t>8.</a:t>
            </a:r>
            <a:r>
              <a:rPr lang="zh-CN" altLang="zh-CN" b="1" smtClean="0"/>
              <a:t>4.3</a:t>
            </a:r>
            <a:r>
              <a:rPr lang="en-US" altLang="zh-CN" b="1" dirty="0" smtClean="0"/>
              <a:t> </a:t>
            </a:r>
            <a:r>
              <a:rPr lang="zh-CN" altLang="zh-CN" b="1" smtClean="0"/>
              <a:t>Spark</a:t>
            </a:r>
            <a:endParaRPr lang="zh-CN" altLang="en-US" smtClean="0"/>
          </a:p>
        </p:txBody>
      </p:sp>
      <p:sp>
        <p:nvSpPr>
          <p:cNvPr id="39939" name="矩形 3"/>
          <p:cNvSpPr>
            <a:spLocks noChangeArrowheads="1"/>
          </p:cNvSpPr>
          <p:nvPr/>
        </p:nvSpPr>
        <p:spPr bwMode="auto">
          <a:xfrm>
            <a:off x="457200" y="1295400"/>
            <a:ext cx="80772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80604020202020204" pitchFamily="34" charset="0"/>
                <a:ea typeface="SimSun" pitchFamily="2" charset="-122"/>
              </a:defRPr>
            </a:lvl1pPr>
            <a:lvl2pPr eaLnBrk="0" hangingPunct="0">
              <a:spcBef>
                <a:spcPct val="20000"/>
              </a:spcBef>
              <a:buChar char="–"/>
              <a:defRPr sz="2800">
                <a:solidFill>
                  <a:schemeClr val="tx1"/>
                </a:solidFill>
                <a:latin typeface="Arial" panose="02080604020202020204" pitchFamily="34" charset="0"/>
                <a:ea typeface="SimSun" pitchFamily="2" charset="-122"/>
              </a:defRPr>
            </a:lvl2pPr>
            <a:lvl3pPr marL="1143000" indent="-228600" eaLnBrk="0" hangingPunct="0">
              <a:spcBef>
                <a:spcPct val="20000"/>
              </a:spcBef>
              <a:buChar char="•"/>
              <a:defRPr sz="2400">
                <a:solidFill>
                  <a:schemeClr val="tx1"/>
                </a:solidFill>
                <a:latin typeface="Arial" panose="02080604020202020204" pitchFamily="34" charset="0"/>
                <a:ea typeface="SimSun" pitchFamily="2" charset="-122"/>
              </a:defRPr>
            </a:lvl3pPr>
            <a:lvl4pPr marL="1600200" indent="-228600" eaLnBrk="0" hangingPunct="0">
              <a:spcBef>
                <a:spcPct val="20000"/>
              </a:spcBef>
              <a:buChar char="–"/>
              <a:defRPr sz="2000">
                <a:solidFill>
                  <a:schemeClr val="tx1"/>
                </a:solidFill>
                <a:latin typeface="Arial" panose="02080604020202020204" pitchFamily="34" charset="0"/>
                <a:ea typeface="SimSun" pitchFamily="2" charset="-122"/>
              </a:defRPr>
            </a:lvl4pPr>
            <a:lvl5pPr marL="2057400" indent="-228600" eaLnBrk="0" hangingPunct="0">
              <a:spcBef>
                <a:spcPct val="20000"/>
              </a:spcBef>
              <a:buChar char="»"/>
              <a:defRPr sz="2000">
                <a:solidFill>
                  <a:schemeClr val="tx1"/>
                </a:solidFill>
                <a:latin typeface="Arial" panose="02080604020202020204" pitchFamily="34" charset="0"/>
                <a:ea typeface="SimSun" pitchFamily="2" charset="-122"/>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9pPr>
          </a:lstStyle>
          <a:p>
            <a:pPr eaLnBrk="1" hangingPunct="1">
              <a:spcBef>
                <a:spcPct val="0"/>
              </a:spcBef>
              <a:buFontTx/>
              <a:buChar char="•"/>
            </a:pPr>
            <a:r>
              <a:rPr lang="en-US" altLang="zh-CN" sz="1800" dirty="0"/>
              <a:t>Hadoop</a:t>
            </a:r>
            <a:r>
              <a:rPr lang="zh-CN" altLang="zh-CN" sz="1800"/>
              <a:t>缺陷，其</a:t>
            </a:r>
            <a:r>
              <a:rPr lang="en-US" altLang="zh-CN" sz="1800" dirty="0"/>
              <a:t>MapReduce</a:t>
            </a:r>
            <a:r>
              <a:rPr lang="zh-CN" altLang="zh-CN" sz="1800"/>
              <a:t>计算模型延迟过高，无法胜任实时、快速计算的需求，因而只适用于离线批处理的应用场景</a:t>
            </a:r>
            <a:endParaRPr lang="en-US" altLang="zh-CN" sz="1800" dirty="0"/>
          </a:p>
          <a:p>
            <a:pPr lvl="1" eaLnBrk="1" hangingPunct="1">
              <a:spcBef>
                <a:spcPct val="0"/>
              </a:spcBef>
              <a:buFont typeface="Arial" panose="02080604020202020204" pitchFamily="34" charset="0"/>
              <a:buChar char="•"/>
            </a:pPr>
            <a:r>
              <a:rPr lang="zh-CN" altLang="en-US" sz="1800"/>
              <a:t>中间结果写入磁盘，每次运行都从磁盘读数据</a:t>
            </a:r>
            <a:endParaRPr lang="en-US" altLang="zh-CN" sz="1800" dirty="0"/>
          </a:p>
          <a:p>
            <a:pPr lvl="1" eaLnBrk="1" hangingPunct="1">
              <a:spcBef>
                <a:spcPct val="0"/>
              </a:spcBef>
              <a:buFont typeface="Arial" panose="02080604020202020204" pitchFamily="34" charset="0"/>
              <a:buChar char="•"/>
            </a:pPr>
            <a:r>
              <a:rPr lang="zh-CN" altLang="zh-CN" sz="1800"/>
              <a:t>在前一个任务执行完成之前，其他任务无法开始，难以胜任复杂、多阶段的计算任务</a:t>
            </a:r>
            <a:endParaRPr lang="en-US" altLang="zh-CN" sz="1800" dirty="0"/>
          </a:p>
          <a:p>
            <a:pPr eaLnBrk="1" hangingPunct="1">
              <a:spcBef>
                <a:spcPct val="0"/>
              </a:spcBef>
              <a:buFontTx/>
              <a:buChar char="•"/>
            </a:pPr>
            <a:endParaRPr lang="en-US" altLang="zh-CN" sz="1800" dirty="0"/>
          </a:p>
          <a:p>
            <a:pPr eaLnBrk="1" hangingPunct="1">
              <a:spcBef>
                <a:spcPct val="0"/>
              </a:spcBef>
              <a:buFontTx/>
              <a:buChar char="•"/>
            </a:pPr>
            <a:r>
              <a:rPr lang="en-US" altLang="zh-CN" sz="1800" dirty="0"/>
              <a:t>Spark</a:t>
            </a:r>
            <a:r>
              <a:rPr lang="zh-CN" altLang="zh-CN" sz="1800"/>
              <a:t>最初诞生于伯克利大学的</a:t>
            </a:r>
            <a:r>
              <a:rPr lang="en-US" altLang="zh-CN" sz="1800" dirty="0"/>
              <a:t>APM</a:t>
            </a:r>
            <a:r>
              <a:rPr lang="zh-CN" altLang="zh-CN" sz="1800"/>
              <a:t>实验室，是一个可应用于大规模数据处理的快速、通用引擎，如今是</a:t>
            </a:r>
            <a:r>
              <a:rPr lang="en-US" altLang="zh-CN" sz="1800" dirty="0"/>
              <a:t>Apache</a:t>
            </a:r>
            <a:r>
              <a:rPr lang="zh-CN" altLang="zh-CN" sz="1800"/>
              <a:t>软件基金会下的顶级开源项目之一</a:t>
            </a:r>
            <a:endParaRPr lang="en-US" altLang="zh-CN" sz="1800" dirty="0"/>
          </a:p>
          <a:p>
            <a:pPr eaLnBrk="1" hangingPunct="1">
              <a:spcBef>
                <a:spcPct val="0"/>
              </a:spcBef>
              <a:buFontTx/>
              <a:buChar char="•"/>
            </a:pPr>
            <a:endParaRPr lang="en-US" altLang="zh-CN" sz="1800" dirty="0"/>
          </a:p>
          <a:p>
            <a:pPr eaLnBrk="1" hangingPunct="1">
              <a:spcBef>
                <a:spcPct val="0"/>
              </a:spcBef>
              <a:buFontTx/>
              <a:buChar char="•"/>
            </a:pPr>
            <a:r>
              <a:rPr lang="en-US" altLang="zh-CN" sz="1800" dirty="0"/>
              <a:t>Spark</a:t>
            </a:r>
            <a:r>
              <a:rPr lang="zh-CN" altLang="zh-CN" sz="1800"/>
              <a:t>在借鉴</a:t>
            </a:r>
            <a:r>
              <a:rPr lang="en-US" altLang="zh-CN" sz="1800" dirty="0"/>
              <a:t>Hadoop MapReduce</a:t>
            </a:r>
            <a:r>
              <a:rPr lang="zh-CN" altLang="zh-CN" sz="1800"/>
              <a:t>优点的同时，很好地解决了</a:t>
            </a:r>
            <a:r>
              <a:rPr lang="en-US" altLang="zh-CN" sz="1800" dirty="0"/>
              <a:t>MapReduce</a:t>
            </a:r>
            <a:r>
              <a:rPr lang="zh-CN" altLang="zh-CN" sz="1800"/>
              <a:t>所面临的问题</a:t>
            </a:r>
            <a:endParaRPr lang="en-US" altLang="zh-CN" sz="1800" dirty="0"/>
          </a:p>
          <a:p>
            <a:pPr eaLnBrk="1" hangingPunct="1">
              <a:spcBef>
                <a:spcPct val="0"/>
              </a:spcBef>
              <a:buFontTx/>
              <a:buChar char="•"/>
            </a:pPr>
            <a:endParaRPr lang="en-US" altLang="zh-CN" sz="1800" dirty="0"/>
          </a:p>
          <a:p>
            <a:pPr lvl="1" eaLnBrk="1" hangingPunct="1">
              <a:spcBef>
                <a:spcPct val="0"/>
              </a:spcBef>
              <a:buFont typeface="Arial" panose="02080604020202020204" pitchFamily="34" charset="0"/>
              <a:buChar char="•"/>
            </a:pPr>
            <a:r>
              <a:rPr lang="zh-CN" altLang="zh-CN" sz="1800"/>
              <a:t>内存计算，带来了更高的迭代运算效率</a:t>
            </a:r>
            <a:endParaRPr lang="en-US" altLang="zh-CN" sz="1800" dirty="0"/>
          </a:p>
          <a:p>
            <a:pPr lvl="1" eaLnBrk="1" hangingPunct="1">
              <a:spcBef>
                <a:spcPct val="0"/>
              </a:spcBef>
              <a:buFont typeface="Arial" panose="02080604020202020204" pitchFamily="34" charset="0"/>
              <a:buChar char="•"/>
            </a:pPr>
            <a:r>
              <a:rPr lang="zh-CN" altLang="zh-CN" sz="1800"/>
              <a:t>基于</a:t>
            </a:r>
            <a:r>
              <a:rPr lang="en-US" altLang="zh-CN" sz="1800" dirty="0"/>
              <a:t>DAG</a:t>
            </a:r>
            <a:r>
              <a:rPr lang="zh-CN" altLang="zh-CN" sz="1800"/>
              <a:t>的任务调度执行机制，优于</a:t>
            </a:r>
            <a:r>
              <a:rPr lang="en-US" altLang="zh-CN" sz="1800" dirty="0"/>
              <a:t>MapReduce</a:t>
            </a:r>
            <a:r>
              <a:rPr lang="zh-CN" altLang="zh-CN" sz="1800"/>
              <a:t>的迭代执行机制</a:t>
            </a:r>
            <a:endParaRPr lang="en-US" altLang="zh-CN" sz="1800" dirty="0"/>
          </a:p>
          <a:p>
            <a:pPr eaLnBrk="1" hangingPunct="1">
              <a:spcBef>
                <a:spcPct val="0"/>
              </a:spcBef>
              <a:buFontTx/>
              <a:buChar char="•"/>
            </a:pPr>
            <a:endParaRPr lang="en-US" altLang="zh-CN" sz="1800" dirty="0"/>
          </a:p>
          <a:p>
            <a:pPr eaLnBrk="1" hangingPunct="1">
              <a:spcBef>
                <a:spcPct val="0"/>
              </a:spcBef>
              <a:buFontTx/>
              <a:buChar char="•"/>
            </a:pPr>
            <a:r>
              <a:rPr lang="zh-CN" altLang="zh-CN" sz="1800"/>
              <a:t>当前，</a:t>
            </a:r>
            <a:r>
              <a:rPr lang="en-US" altLang="zh-CN" sz="1800" dirty="0"/>
              <a:t>Spark</a:t>
            </a:r>
            <a:r>
              <a:rPr lang="zh-CN" altLang="zh-CN" sz="1800"/>
              <a:t>正以其结构一体化、功能多元化的优势，逐渐成为当今大数据领域最热门的大数据计算平台</a:t>
            </a:r>
            <a:endParaRPr lang="zh-CN" altLang="en-US" sz="180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2"/>
          <p:cNvSpPr>
            <a:spLocks noGrp="1"/>
          </p:cNvSpPr>
          <p:nvPr>
            <p:ph type="title" idx="10"/>
          </p:nvPr>
        </p:nvSpPr>
        <p:spPr/>
        <p:txBody>
          <a:bodyPr/>
          <a:lstStyle/>
          <a:p>
            <a:r>
              <a:rPr lang="en-US" altLang="zh-CN" b="1" dirty="0" smtClean="0"/>
              <a:t>8.</a:t>
            </a:r>
            <a:r>
              <a:rPr lang="zh-CN" altLang="zh-CN" b="1" smtClean="0"/>
              <a:t>4.4</a:t>
            </a:r>
            <a:r>
              <a:rPr lang="en-US" altLang="zh-CN" b="1" dirty="0" smtClean="0"/>
              <a:t> </a:t>
            </a:r>
            <a:r>
              <a:rPr lang="zh-CN" altLang="zh-CN" b="1" smtClean="0"/>
              <a:t>Kafka</a:t>
            </a:r>
            <a:endParaRPr lang="zh-CN" altLang="zh-CN" b="1" smtClean="0"/>
          </a:p>
        </p:txBody>
      </p:sp>
      <p:sp>
        <p:nvSpPr>
          <p:cNvPr id="40963" name="矩形 3"/>
          <p:cNvSpPr>
            <a:spLocks noChangeArrowheads="1"/>
          </p:cNvSpPr>
          <p:nvPr/>
        </p:nvSpPr>
        <p:spPr bwMode="auto">
          <a:xfrm>
            <a:off x="533400" y="1219200"/>
            <a:ext cx="80772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80604020202020204" pitchFamily="34" charset="0"/>
                <a:ea typeface="SimSun" pitchFamily="2" charset="-122"/>
              </a:defRPr>
            </a:lvl1pPr>
            <a:lvl2pPr marL="742950" indent="-285750" eaLnBrk="0" hangingPunct="0">
              <a:spcBef>
                <a:spcPct val="20000"/>
              </a:spcBef>
              <a:buChar char="–"/>
              <a:defRPr sz="2800">
                <a:solidFill>
                  <a:schemeClr val="tx1"/>
                </a:solidFill>
                <a:latin typeface="Arial" panose="02080604020202020204" pitchFamily="34" charset="0"/>
                <a:ea typeface="SimSun" pitchFamily="2" charset="-122"/>
              </a:defRPr>
            </a:lvl2pPr>
            <a:lvl3pPr marL="1143000" indent="-228600" eaLnBrk="0" hangingPunct="0">
              <a:spcBef>
                <a:spcPct val="20000"/>
              </a:spcBef>
              <a:buChar char="•"/>
              <a:defRPr sz="2400">
                <a:solidFill>
                  <a:schemeClr val="tx1"/>
                </a:solidFill>
                <a:latin typeface="Arial" panose="02080604020202020204" pitchFamily="34" charset="0"/>
                <a:ea typeface="SimSun" pitchFamily="2" charset="-122"/>
              </a:defRPr>
            </a:lvl3pPr>
            <a:lvl4pPr marL="1600200" indent="-228600" eaLnBrk="0" hangingPunct="0">
              <a:spcBef>
                <a:spcPct val="20000"/>
              </a:spcBef>
              <a:buChar char="–"/>
              <a:defRPr sz="2000">
                <a:solidFill>
                  <a:schemeClr val="tx1"/>
                </a:solidFill>
                <a:latin typeface="Arial" panose="02080604020202020204" pitchFamily="34" charset="0"/>
                <a:ea typeface="SimSun" pitchFamily="2" charset="-122"/>
              </a:defRPr>
            </a:lvl4pPr>
            <a:lvl5pPr marL="2057400" indent="-228600" eaLnBrk="0" hangingPunct="0">
              <a:spcBef>
                <a:spcPct val="20000"/>
              </a:spcBef>
              <a:buChar char="»"/>
              <a:defRPr sz="2000">
                <a:solidFill>
                  <a:schemeClr val="tx1"/>
                </a:solidFill>
                <a:latin typeface="Arial" panose="02080604020202020204" pitchFamily="34" charset="0"/>
                <a:ea typeface="SimSun" pitchFamily="2" charset="-122"/>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9pPr>
          </a:lstStyle>
          <a:p>
            <a:pPr eaLnBrk="1" hangingPunct="1">
              <a:spcBef>
                <a:spcPct val="0"/>
              </a:spcBef>
              <a:buFontTx/>
              <a:buChar char="•"/>
            </a:pPr>
            <a:r>
              <a:rPr lang="en-US" altLang="zh-CN" sz="1800" dirty="0"/>
              <a:t>Kafka</a:t>
            </a:r>
            <a:r>
              <a:rPr lang="zh-CN" altLang="zh-CN" sz="1800"/>
              <a:t>是一种高吞吐量的分布式发布订阅消息系统，用户通过</a:t>
            </a:r>
            <a:r>
              <a:rPr lang="en-US" altLang="zh-CN" sz="1800" dirty="0"/>
              <a:t>Kafka</a:t>
            </a:r>
            <a:r>
              <a:rPr lang="zh-CN" altLang="zh-CN" sz="1800"/>
              <a:t>系统可以发布大量的消息，同时也能实时订阅消费消息</a:t>
            </a:r>
            <a:endParaRPr lang="en-US" altLang="zh-CN" sz="1800" dirty="0"/>
          </a:p>
          <a:p>
            <a:pPr eaLnBrk="1" hangingPunct="1">
              <a:spcBef>
                <a:spcPct val="0"/>
              </a:spcBef>
              <a:buFontTx/>
              <a:buChar char="•"/>
            </a:pPr>
            <a:r>
              <a:rPr lang="en-US" altLang="zh-CN" sz="1800" dirty="0"/>
              <a:t>Kafka</a:t>
            </a:r>
            <a:r>
              <a:rPr lang="zh-CN" altLang="zh-CN" sz="1800"/>
              <a:t>可以同时满足在线实时处理和批量离线处理</a:t>
            </a:r>
            <a:endParaRPr lang="zh-CN" altLang="en-US" sz="1800"/>
          </a:p>
        </p:txBody>
      </p:sp>
      <p:sp>
        <p:nvSpPr>
          <p:cNvPr id="40964" name="矩形 4"/>
          <p:cNvSpPr>
            <a:spLocks noChangeArrowheads="1"/>
          </p:cNvSpPr>
          <p:nvPr/>
        </p:nvSpPr>
        <p:spPr bwMode="auto">
          <a:xfrm>
            <a:off x="228600" y="2362200"/>
            <a:ext cx="23622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80604020202020204" pitchFamily="34" charset="0"/>
                <a:ea typeface="SimSun" pitchFamily="2" charset="-122"/>
              </a:defRPr>
            </a:lvl1pPr>
            <a:lvl2pPr marL="742950" indent="-285750" eaLnBrk="0" hangingPunct="0">
              <a:spcBef>
                <a:spcPct val="20000"/>
              </a:spcBef>
              <a:buChar char="–"/>
              <a:defRPr sz="2800">
                <a:solidFill>
                  <a:schemeClr val="tx1"/>
                </a:solidFill>
                <a:latin typeface="Arial" panose="02080604020202020204" pitchFamily="34" charset="0"/>
                <a:ea typeface="SimSun" pitchFamily="2" charset="-122"/>
              </a:defRPr>
            </a:lvl2pPr>
            <a:lvl3pPr marL="1143000" indent="-228600" eaLnBrk="0" hangingPunct="0">
              <a:spcBef>
                <a:spcPct val="20000"/>
              </a:spcBef>
              <a:buChar char="•"/>
              <a:defRPr sz="2400">
                <a:solidFill>
                  <a:schemeClr val="tx1"/>
                </a:solidFill>
                <a:latin typeface="Arial" panose="02080604020202020204" pitchFamily="34" charset="0"/>
                <a:ea typeface="SimSun" pitchFamily="2" charset="-122"/>
              </a:defRPr>
            </a:lvl3pPr>
            <a:lvl4pPr marL="1600200" indent="-228600" eaLnBrk="0" hangingPunct="0">
              <a:spcBef>
                <a:spcPct val="20000"/>
              </a:spcBef>
              <a:buChar char="–"/>
              <a:defRPr sz="2000">
                <a:solidFill>
                  <a:schemeClr val="tx1"/>
                </a:solidFill>
                <a:latin typeface="Arial" panose="02080604020202020204" pitchFamily="34" charset="0"/>
                <a:ea typeface="SimSun" pitchFamily="2" charset="-122"/>
              </a:defRPr>
            </a:lvl4pPr>
            <a:lvl5pPr marL="2057400" indent="-228600" eaLnBrk="0" hangingPunct="0">
              <a:spcBef>
                <a:spcPct val="20000"/>
              </a:spcBef>
              <a:buChar char="»"/>
              <a:defRPr sz="2000">
                <a:solidFill>
                  <a:schemeClr val="tx1"/>
                </a:solidFill>
                <a:latin typeface="Arial" panose="02080604020202020204" pitchFamily="34" charset="0"/>
                <a:ea typeface="SimSun" pitchFamily="2" charset="-122"/>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9pPr>
          </a:lstStyle>
          <a:p>
            <a:pPr eaLnBrk="1" hangingPunct="1">
              <a:spcBef>
                <a:spcPct val="0"/>
              </a:spcBef>
              <a:buFontTx/>
              <a:buChar char="•"/>
            </a:pPr>
            <a:r>
              <a:rPr lang="zh-CN" altLang="zh-CN" sz="1800"/>
              <a:t>在公司的大数据生态系统中，可以把</a:t>
            </a:r>
            <a:r>
              <a:rPr lang="en-US" altLang="zh-CN" sz="1800" dirty="0"/>
              <a:t>Kafka</a:t>
            </a:r>
            <a:r>
              <a:rPr lang="zh-CN" altLang="zh-CN" sz="1800"/>
              <a:t>作为数据交换枢纽，不同类型的分布式系统（关系数据库、</a:t>
            </a:r>
            <a:r>
              <a:rPr lang="en-US" altLang="zh-CN" sz="1800" dirty="0"/>
              <a:t>NoSQL</a:t>
            </a:r>
            <a:r>
              <a:rPr lang="zh-CN" altLang="zh-CN" sz="1800"/>
              <a:t>数据库、流处理系统、批处理系统等），可以统一接入到</a:t>
            </a:r>
            <a:r>
              <a:rPr lang="en-US" altLang="zh-CN" sz="1800" dirty="0"/>
              <a:t>Kafka</a:t>
            </a:r>
            <a:r>
              <a:rPr lang="zh-CN" altLang="zh-CN" sz="1800"/>
              <a:t>，实现和</a:t>
            </a:r>
            <a:r>
              <a:rPr lang="en-US" altLang="zh-CN" sz="1800" dirty="0"/>
              <a:t>Hadoop</a:t>
            </a:r>
            <a:r>
              <a:rPr lang="zh-CN" altLang="zh-CN" sz="1800"/>
              <a:t>各个组件之间的不同类型数据的实时高效交换</a:t>
            </a:r>
            <a:endParaRPr lang="zh-CN" altLang="en-US" sz="1800"/>
          </a:p>
        </p:txBody>
      </p:sp>
      <p:pic>
        <p:nvPicPr>
          <p:cNvPr id="40965"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43200" y="2286000"/>
            <a:ext cx="6100763"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6" name="矩形 6"/>
          <p:cNvSpPr>
            <a:spLocks noChangeArrowheads="1"/>
          </p:cNvSpPr>
          <p:nvPr/>
        </p:nvSpPr>
        <p:spPr bwMode="auto">
          <a:xfrm>
            <a:off x="4114800" y="5943600"/>
            <a:ext cx="29162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80604020202020204" pitchFamily="34" charset="0"/>
                <a:ea typeface="SimSun" pitchFamily="2" charset="-122"/>
              </a:defRPr>
            </a:lvl1pPr>
            <a:lvl2pPr marL="742950" indent="-285750" eaLnBrk="0" hangingPunct="0">
              <a:spcBef>
                <a:spcPct val="20000"/>
              </a:spcBef>
              <a:buChar char="–"/>
              <a:defRPr sz="2800">
                <a:solidFill>
                  <a:schemeClr val="tx1"/>
                </a:solidFill>
                <a:latin typeface="Arial" panose="02080604020202020204" pitchFamily="34" charset="0"/>
                <a:ea typeface="SimSun" pitchFamily="2" charset="-122"/>
              </a:defRPr>
            </a:lvl2pPr>
            <a:lvl3pPr marL="1143000" indent="-228600" eaLnBrk="0" hangingPunct="0">
              <a:spcBef>
                <a:spcPct val="20000"/>
              </a:spcBef>
              <a:buChar char="•"/>
              <a:defRPr sz="2400">
                <a:solidFill>
                  <a:schemeClr val="tx1"/>
                </a:solidFill>
                <a:latin typeface="Arial" panose="02080604020202020204" pitchFamily="34" charset="0"/>
                <a:ea typeface="SimSun" pitchFamily="2" charset="-122"/>
              </a:defRPr>
            </a:lvl3pPr>
            <a:lvl4pPr marL="1600200" indent="-228600" eaLnBrk="0" hangingPunct="0">
              <a:spcBef>
                <a:spcPct val="20000"/>
              </a:spcBef>
              <a:buChar char="–"/>
              <a:defRPr sz="2000">
                <a:solidFill>
                  <a:schemeClr val="tx1"/>
                </a:solidFill>
                <a:latin typeface="Arial" panose="02080604020202020204" pitchFamily="34" charset="0"/>
                <a:ea typeface="SimSun" pitchFamily="2" charset="-122"/>
              </a:defRPr>
            </a:lvl4pPr>
            <a:lvl5pPr marL="2057400" indent="-228600" eaLnBrk="0" hangingPunct="0">
              <a:spcBef>
                <a:spcPct val="20000"/>
              </a:spcBef>
              <a:buChar char="»"/>
              <a:defRPr sz="2000">
                <a:solidFill>
                  <a:schemeClr val="tx1"/>
                </a:solidFill>
                <a:latin typeface="Arial" panose="02080604020202020204" pitchFamily="34" charset="0"/>
                <a:ea typeface="SimSun" pitchFamily="2" charset="-122"/>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9pPr>
          </a:lstStyle>
          <a:p>
            <a:pPr eaLnBrk="1" hangingPunct="1">
              <a:spcBef>
                <a:spcPct val="0"/>
              </a:spcBef>
              <a:buFontTx/>
              <a:buNone/>
            </a:pPr>
            <a:r>
              <a:rPr lang="zh-CN" altLang="zh-CN" sz="1800"/>
              <a:t>图</a:t>
            </a:r>
            <a:r>
              <a:rPr lang="en-US" altLang="zh-CN" sz="1800" dirty="0"/>
              <a:t> Kafka</a:t>
            </a:r>
            <a:r>
              <a:rPr lang="zh-CN" altLang="zh-CN" sz="1800"/>
              <a:t>作为数据交换枢纽</a:t>
            </a:r>
            <a:endParaRPr lang="zh-CN" altLang="en-US" sz="180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2"/>
          <p:cNvSpPr>
            <a:spLocks noGrp="1"/>
          </p:cNvSpPr>
          <p:nvPr>
            <p:ph type="title" idx="10"/>
          </p:nvPr>
        </p:nvSpPr>
        <p:spPr/>
        <p:txBody>
          <a:bodyPr/>
          <a:lstStyle/>
          <a:p>
            <a:r>
              <a:rPr lang="zh-CN" altLang="en-US" smtClean="0"/>
              <a:t>本章小结</a:t>
            </a:r>
            <a:endParaRPr lang="zh-CN" altLang="en-US" smtClean="0"/>
          </a:p>
        </p:txBody>
      </p:sp>
      <p:sp>
        <p:nvSpPr>
          <p:cNvPr id="41987" name="矩形 3"/>
          <p:cNvSpPr>
            <a:spLocks noChangeArrowheads="1"/>
          </p:cNvSpPr>
          <p:nvPr/>
        </p:nvSpPr>
        <p:spPr bwMode="auto">
          <a:xfrm>
            <a:off x="609600" y="1371600"/>
            <a:ext cx="8001000"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80604020202020204" pitchFamily="34" charset="0"/>
                <a:ea typeface="SimSun" pitchFamily="2" charset="-122"/>
              </a:defRPr>
            </a:lvl1pPr>
            <a:lvl2pPr marL="742950" indent="-285750" eaLnBrk="0" hangingPunct="0">
              <a:spcBef>
                <a:spcPct val="20000"/>
              </a:spcBef>
              <a:buChar char="–"/>
              <a:defRPr sz="2800">
                <a:solidFill>
                  <a:schemeClr val="tx1"/>
                </a:solidFill>
                <a:latin typeface="Arial" panose="02080604020202020204" pitchFamily="34" charset="0"/>
                <a:ea typeface="SimSun" pitchFamily="2" charset="-122"/>
              </a:defRPr>
            </a:lvl2pPr>
            <a:lvl3pPr marL="1143000" indent="-228600" eaLnBrk="0" hangingPunct="0">
              <a:spcBef>
                <a:spcPct val="20000"/>
              </a:spcBef>
              <a:buChar char="•"/>
              <a:defRPr sz="2400">
                <a:solidFill>
                  <a:schemeClr val="tx1"/>
                </a:solidFill>
                <a:latin typeface="Arial" panose="02080604020202020204" pitchFamily="34" charset="0"/>
                <a:ea typeface="SimSun" pitchFamily="2" charset="-122"/>
              </a:defRPr>
            </a:lvl3pPr>
            <a:lvl4pPr marL="1600200" indent="-228600" eaLnBrk="0" hangingPunct="0">
              <a:spcBef>
                <a:spcPct val="20000"/>
              </a:spcBef>
              <a:buChar char="–"/>
              <a:defRPr sz="2000">
                <a:solidFill>
                  <a:schemeClr val="tx1"/>
                </a:solidFill>
                <a:latin typeface="Arial" panose="02080604020202020204" pitchFamily="34" charset="0"/>
                <a:ea typeface="SimSun" pitchFamily="2" charset="-122"/>
              </a:defRPr>
            </a:lvl4pPr>
            <a:lvl5pPr marL="2057400" indent="-228600" eaLnBrk="0" hangingPunct="0">
              <a:spcBef>
                <a:spcPct val="20000"/>
              </a:spcBef>
              <a:buChar char="»"/>
              <a:defRPr sz="2000">
                <a:solidFill>
                  <a:schemeClr val="tx1"/>
                </a:solidFill>
                <a:latin typeface="Arial" panose="02080604020202020204" pitchFamily="34" charset="0"/>
                <a:ea typeface="SimSun" pitchFamily="2" charset="-122"/>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9pPr>
          </a:lstStyle>
          <a:p>
            <a:pPr eaLnBrk="1" hangingPunct="1">
              <a:spcBef>
                <a:spcPct val="0"/>
              </a:spcBef>
              <a:buFontTx/>
              <a:buChar char="•"/>
            </a:pPr>
            <a:r>
              <a:rPr lang="en-US" altLang="zh-CN" sz="1800" dirty="0"/>
              <a:t>Hadoop</a:t>
            </a:r>
            <a:r>
              <a:rPr lang="zh-CN" altLang="zh-CN" sz="1800"/>
              <a:t>在不断完善自身核心组件性能的同时，生态系统也在不断丰富发展</a:t>
            </a:r>
            <a:endParaRPr lang="en-US" altLang="zh-CN" sz="1800" dirty="0"/>
          </a:p>
          <a:p>
            <a:pPr eaLnBrk="1" hangingPunct="1">
              <a:spcBef>
                <a:spcPct val="0"/>
              </a:spcBef>
              <a:buFontTx/>
              <a:buChar char="•"/>
            </a:pPr>
            <a:r>
              <a:rPr lang="zh-CN" altLang="zh-CN" sz="1800"/>
              <a:t>本章详细介绍了</a:t>
            </a:r>
            <a:r>
              <a:rPr lang="en-US" altLang="zh-CN" sz="1800" dirty="0"/>
              <a:t>Hadoop</a:t>
            </a:r>
            <a:r>
              <a:rPr lang="zh-CN" altLang="zh-CN" sz="1800"/>
              <a:t>存在的不足之处，以及针对这些缺陷发展出来的一系列解决方案，包括</a:t>
            </a:r>
            <a:r>
              <a:rPr lang="en-US" altLang="zh-CN" sz="1800" dirty="0"/>
              <a:t>HDFS HA</a:t>
            </a:r>
            <a:r>
              <a:rPr lang="zh-CN" altLang="zh-CN" sz="1800"/>
              <a:t>、</a:t>
            </a:r>
            <a:r>
              <a:rPr lang="en-US" altLang="zh-CN" sz="1800" dirty="0"/>
              <a:t>HDFS</a:t>
            </a:r>
            <a:r>
              <a:rPr lang="zh-CN" altLang="zh-CN" sz="1800"/>
              <a:t>联邦、</a:t>
            </a:r>
            <a:r>
              <a:rPr lang="en-US" altLang="zh-CN" sz="1800" dirty="0"/>
              <a:t>YARN</a:t>
            </a:r>
            <a:r>
              <a:rPr lang="zh-CN" altLang="zh-CN" sz="1800"/>
              <a:t>等，这些技术改进都为</a:t>
            </a:r>
            <a:r>
              <a:rPr lang="en-US" altLang="zh-CN" sz="1800" dirty="0"/>
              <a:t>Hadoop</a:t>
            </a:r>
            <a:r>
              <a:rPr lang="zh-CN" altLang="zh-CN" sz="1800"/>
              <a:t>的长足发展奠定了坚实的基础</a:t>
            </a:r>
            <a:endParaRPr lang="en-US" altLang="zh-CN" sz="1800" dirty="0"/>
          </a:p>
          <a:p>
            <a:pPr eaLnBrk="1" hangingPunct="1">
              <a:spcBef>
                <a:spcPct val="0"/>
              </a:spcBef>
              <a:buFontTx/>
              <a:buChar char="•"/>
            </a:pPr>
            <a:r>
              <a:rPr lang="zh-CN" altLang="zh-CN" sz="1800"/>
              <a:t>作为</a:t>
            </a:r>
            <a:r>
              <a:rPr lang="en-US" altLang="zh-CN" sz="1800" dirty="0"/>
              <a:t>Hadoop</a:t>
            </a:r>
            <a:r>
              <a:rPr lang="zh-CN" altLang="zh-CN" sz="1800"/>
              <a:t>核心组件，</a:t>
            </a:r>
            <a:r>
              <a:rPr lang="en-US" altLang="zh-CN" sz="1800" dirty="0"/>
              <a:t>YARN</a:t>
            </a:r>
            <a:r>
              <a:rPr lang="zh-CN" altLang="zh-CN" sz="1800"/>
              <a:t>框架更是被寄予了厚望，将来将扮演为多个不同类型计算框架提供统一的资源调度服务的功能；目前，基于内存的大数据处理框架</a:t>
            </a:r>
            <a:r>
              <a:rPr lang="en-US" altLang="zh-CN" sz="1800" dirty="0"/>
              <a:t>Spark</a:t>
            </a:r>
            <a:r>
              <a:rPr lang="zh-CN" altLang="zh-CN" sz="1800"/>
              <a:t>正在迅速崛起，而</a:t>
            </a:r>
            <a:r>
              <a:rPr lang="en-US" altLang="zh-CN" sz="1800" dirty="0"/>
              <a:t>Spark</a:t>
            </a:r>
            <a:r>
              <a:rPr lang="zh-CN" altLang="zh-CN" sz="1800"/>
              <a:t>也可以借助于</a:t>
            </a:r>
            <a:r>
              <a:rPr lang="en-US" altLang="zh-CN" sz="1800" dirty="0"/>
              <a:t>YARN</a:t>
            </a:r>
            <a:r>
              <a:rPr lang="zh-CN" altLang="zh-CN" sz="1800"/>
              <a:t>为自身提供资源调度服务，因此，</a:t>
            </a:r>
            <a:r>
              <a:rPr lang="en-US" altLang="zh-CN" sz="1800" dirty="0"/>
              <a:t>Spark</a:t>
            </a:r>
            <a:r>
              <a:rPr lang="zh-CN" altLang="zh-CN" sz="1800"/>
              <a:t>和</a:t>
            </a:r>
            <a:r>
              <a:rPr lang="en-US" altLang="zh-CN" sz="1800" dirty="0"/>
              <a:t>Hadoop</a:t>
            </a:r>
            <a:r>
              <a:rPr lang="zh-CN" altLang="zh-CN" sz="1800"/>
              <a:t>具备了统一集群部署的条件，可以预见，两者在未来将实现更好的融合</a:t>
            </a:r>
            <a:endParaRPr lang="en-US" altLang="zh-CN" sz="1800" dirty="0"/>
          </a:p>
          <a:p>
            <a:pPr eaLnBrk="1" hangingPunct="1">
              <a:spcBef>
                <a:spcPct val="0"/>
              </a:spcBef>
              <a:buFontTx/>
              <a:buChar char="•"/>
            </a:pPr>
            <a:r>
              <a:rPr lang="zh-CN" altLang="zh-CN" sz="1800"/>
              <a:t>本章最后介绍了Hadoop生态系统中具有代表性的功能组件，包括Pig、Tez和Kafka等</a:t>
            </a:r>
            <a:endParaRPr lang="zh-CN" altLang="en-US"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en-US" altLang="zh-CN" b="1" dirty="0" smtClean="0"/>
              <a:t>8.</a:t>
            </a:r>
            <a:r>
              <a:rPr lang="zh-CN" altLang="zh-CN" b="1" dirty="0" smtClean="0"/>
              <a:t>1.</a:t>
            </a:r>
            <a:r>
              <a:rPr lang="zh-CN" altLang="zh-CN" b="1" dirty="0" smtClean="0"/>
              <a:t>1</a:t>
            </a:r>
            <a:r>
              <a:rPr lang="en-US" altLang="zh-CN" b="1" dirty="0" smtClean="0"/>
              <a:t> </a:t>
            </a:r>
            <a:r>
              <a:rPr lang="zh-CN" altLang="zh-CN" b="1" dirty="0" smtClean="0"/>
              <a:t>Hadoop</a:t>
            </a:r>
            <a:r>
              <a:rPr lang="zh-CN" altLang="zh-CN" b="1" dirty="0" smtClean="0"/>
              <a:t>的局限与不足</a:t>
            </a:r>
            <a:endParaRPr lang="zh-CN" altLang="en-US" dirty="0" smtClean="0"/>
          </a:p>
        </p:txBody>
      </p:sp>
      <p:sp>
        <p:nvSpPr>
          <p:cNvPr id="6147" name="矩形 2"/>
          <p:cNvSpPr>
            <a:spLocks noChangeArrowheads="1"/>
          </p:cNvSpPr>
          <p:nvPr/>
        </p:nvSpPr>
        <p:spPr bwMode="auto">
          <a:xfrm>
            <a:off x="381110" y="1524000"/>
            <a:ext cx="8534176" cy="341632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spcBef>
                <a:spcPct val="20000"/>
              </a:spcBef>
              <a:buChar char="•"/>
              <a:defRPr sz="3200">
                <a:solidFill>
                  <a:schemeClr val="tx1"/>
                </a:solidFill>
                <a:latin typeface="Arial" panose="02080604020202020204" pitchFamily="34" charset="0"/>
                <a:ea typeface="SimSun" pitchFamily="2" charset="-122"/>
              </a:defRPr>
            </a:lvl1pPr>
            <a:lvl2pPr marL="742950" indent="-285750" eaLnBrk="0" hangingPunct="0">
              <a:spcBef>
                <a:spcPct val="20000"/>
              </a:spcBef>
              <a:buChar char="–"/>
              <a:defRPr sz="2800">
                <a:solidFill>
                  <a:schemeClr val="tx1"/>
                </a:solidFill>
                <a:latin typeface="Arial" panose="02080604020202020204" pitchFamily="34" charset="0"/>
                <a:ea typeface="SimSun" pitchFamily="2" charset="-122"/>
              </a:defRPr>
            </a:lvl2pPr>
            <a:lvl3pPr marL="1143000" indent="-228600" eaLnBrk="0" hangingPunct="0">
              <a:spcBef>
                <a:spcPct val="20000"/>
              </a:spcBef>
              <a:buChar char="•"/>
              <a:defRPr sz="2400">
                <a:solidFill>
                  <a:schemeClr val="tx1"/>
                </a:solidFill>
                <a:latin typeface="Arial" panose="02080604020202020204" pitchFamily="34" charset="0"/>
                <a:ea typeface="SimSun" pitchFamily="2" charset="-122"/>
              </a:defRPr>
            </a:lvl3pPr>
            <a:lvl4pPr marL="1600200" indent="-228600" eaLnBrk="0" hangingPunct="0">
              <a:spcBef>
                <a:spcPct val="20000"/>
              </a:spcBef>
              <a:buChar char="–"/>
              <a:defRPr sz="2000">
                <a:solidFill>
                  <a:schemeClr val="tx1"/>
                </a:solidFill>
                <a:latin typeface="Arial" panose="02080604020202020204" pitchFamily="34" charset="0"/>
                <a:ea typeface="SimSun" pitchFamily="2" charset="-122"/>
              </a:defRPr>
            </a:lvl4pPr>
            <a:lvl5pPr marL="2057400" indent="-228600" eaLnBrk="0" hangingPunct="0">
              <a:spcBef>
                <a:spcPct val="20000"/>
              </a:spcBef>
              <a:buChar char="»"/>
              <a:defRPr sz="2000">
                <a:solidFill>
                  <a:schemeClr val="tx1"/>
                </a:solidFill>
                <a:latin typeface="Arial" panose="02080604020202020204" pitchFamily="34" charset="0"/>
                <a:ea typeface="SimSun" pitchFamily="2" charset="-122"/>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9pPr>
          </a:lstStyle>
          <a:p>
            <a:pPr eaLnBrk="1" hangingPunct="1">
              <a:spcBef>
                <a:spcPct val="0"/>
              </a:spcBef>
              <a:buFontTx/>
              <a:buNone/>
            </a:pPr>
            <a:r>
              <a:rPr lang="en-US" altLang="zh-CN" sz="2400" dirty="0"/>
              <a:t>Hadoop1.0</a:t>
            </a:r>
            <a:r>
              <a:rPr lang="zh-CN" altLang="zh-CN" sz="2400" dirty="0"/>
              <a:t>的核心组件（仅指</a:t>
            </a:r>
            <a:r>
              <a:rPr lang="en-US" altLang="zh-CN" sz="2400" dirty="0"/>
              <a:t>MapReduce</a:t>
            </a:r>
            <a:r>
              <a:rPr lang="zh-CN" altLang="zh-CN" sz="2400" dirty="0"/>
              <a:t>和</a:t>
            </a:r>
            <a:r>
              <a:rPr lang="en-US" altLang="zh-CN" sz="2400" dirty="0" smtClean="0"/>
              <a:t>HDFS</a:t>
            </a:r>
            <a:r>
              <a:rPr lang="zh-CN" altLang="zh-CN" sz="2400" dirty="0" smtClean="0"/>
              <a:t>），</a:t>
            </a:r>
            <a:r>
              <a:rPr lang="zh-CN" altLang="zh-CN" sz="2400" dirty="0"/>
              <a:t>主要存在以下不足：</a:t>
            </a:r>
            <a:endParaRPr lang="zh-CN" altLang="zh-CN" sz="2400" dirty="0"/>
          </a:p>
          <a:p>
            <a:pPr eaLnBrk="1" hangingPunct="1">
              <a:spcBef>
                <a:spcPct val="0"/>
              </a:spcBef>
              <a:buNone/>
            </a:pPr>
            <a:r>
              <a:rPr lang="zh-CN" altLang="en-US" sz="2400" dirty="0" smtClean="0"/>
              <a:t>（</a:t>
            </a:r>
            <a:r>
              <a:rPr lang="en-US" altLang="zh-CN" sz="2400" dirty="0" smtClean="0"/>
              <a:t>1</a:t>
            </a:r>
            <a:r>
              <a:rPr lang="zh-CN" altLang="en-US" sz="2400" dirty="0" smtClean="0"/>
              <a:t>）</a:t>
            </a:r>
            <a:r>
              <a:rPr lang="zh-CN" altLang="zh-CN" sz="2400" dirty="0" smtClean="0"/>
              <a:t>抽象</a:t>
            </a:r>
            <a:r>
              <a:rPr lang="zh-CN" altLang="zh-CN" sz="2400" dirty="0"/>
              <a:t>层次低</a:t>
            </a:r>
            <a:r>
              <a:rPr lang="zh-CN" altLang="en-US" sz="2400" dirty="0"/>
              <a:t>，需人工编码</a:t>
            </a:r>
            <a:endParaRPr lang="zh-CN" altLang="zh-CN" sz="2400" dirty="0"/>
          </a:p>
          <a:p>
            <a:pPr eaLnBrk="1" hangingPunct="1">
              <a:spcBef>
                <a:spcPct val="0"/>
              </a:spcBef>
              <a:buNone/>
            </a:pPr>
            <a:r>
              <a:rPr lang="zh-CN" altLang="en-US" sz="2400" dirty="0" smtClean="0"/>
              <a:t>（</a:t>
            </a:r>
            <a:r>
              <a:rPr lang="en-US" altLang="zh-CN" sz="2400" dirty="0" smtClean="0"/>
              <a:t>2</a:t>
            </a:r>
            <a:r>
              <a:rPr lang="zh-CN" altLang="en-US" sz="2400" dirty="0" smtClean="0"/>
              <a:t>）</a:t>
            </a:r>
            <a:r>
              <a:rPr lang="zh-CN" altLang="zh-CN" sz="2400" dirty="0" smtClean="0"/>
              <a:t>表达</a:t>
            </a:r>
            <a:r>
              <a:rPr lang="zh-CN" altLang="zh-CN" sz="2400" dirty="0"/>
              <a:t>能力有限</a:t>
            </a:r>
            <a:endParaRPr lang="zh-CN" altLang="zh-CN" sz="2400" dirty="0"/>
          </a:p>
          <a:p>
            <a:pPr eaLnBrk="1" hangingPunct="1">
              <a:spcBef>
                <a:spcPct val="0"/>
              </a:spcBef>
              <a:buNone/>
            </a:pPr>
            <a:r>
              <a:rPr lang="zh-CN" altLang="en-US" sz="2400" dirty="0" smtClean="0"/>
              <a:t>（</a:t>
            </a:r>
            <a:r>
              <a:rPr lang="en-US" altLang="zh-CN" sz="2400" dirty="0" smtClean="0"/>
              <a:t>3</a:t>
            </a:r>
            <a:r>
              <a:rPr lang="zh-CN" altLang="en-US" sz="2400" dirty="0" smtClean="0"/>
              <a:t>）</a:t>
            </a:r>
            <a:r>
              <a:rPr lang="zh-CN" altLang="zh-CN" sz="2400" dirty="0" smtClean="0"/>
              <a:t>开发</a:t>
            </a:r>
            <a:r>
              <a:rPr lang="zh-CN" altLang="zh-CN" sz="2400" dirty="0"/>
              <a:t>者自己管理</a:t>
            </a:r>
            <a:r>
              <a:rPr lang="zh-CN" altLang="en-US" sz="2400" dirty="0"/>
              <a:t>作业（</a:t>
            </a:r>
            <a:r>
              <a:rPr lang="en-US" altLang="zh-CN" sz="2400" dirty="0"/>
              <a:t>Job</a:t>
            </a:r>
            <a:r>
              <a:rPr lang="zh-CN" altLang="en-US" sz="2400" dirty="0"/>
              <a:t>）</a:t>
            </a:r>
            <a:r>
              <a:rPr lang="zh-CN" altLang="zh-CN" sz="2400" dirty="0"/>
              <a:t>之间的依赖关系</a:t>
            </a:r>
            <a:endParaRPr lang="zh-CN" altLang="zh-CN" sz="2400" dirty="0"/>
          </a:p>
          <a:p>
            <a:pPr eaLnBrk="1" hangingPunct="1">
              <a:spcBef>
                <a:spcPct val="0"/>
              </a:spcBef>
              <a:buNone/>
            </a:pPr>
            <a:r>
              <a:rPr lang="zh-CN" altLang="en-US" sz="2400" dirty="0" smtClean="0"/>
              <a:t>（</a:t>
            </a:r>
            <a:r>
              <a:rPr lang="en-US" altLang="zh-CN" sz="2400" dirty="0" smtClean="0"/>
              <a:t>4</a:t>
            </a:r>
            <a:r>
              <a:rPr lang="zh-CN" altLang="en-US" sz="2400" dirty="0" smtClean="0"/>
              <a:t>）</a:t>
            </a:r>
            <a:r>
              <a:rPr lang="zh-CN" altLang="zh-CN" sz="2400" dirty="0" smtClean="0"/>
              <a:t>难以</a:t>
            </a:r>
            <a:r>
              <a:rPr lang="zh-CN" altLang="zh-CN" sz="2400" dirty="0"/>
              <a:t>看到程序整体逻辑</a:t>
            </a:r>
            <a:endParaRPr lang="zh-CN" altLang="zh-CN" sz="2400" dirty="0"/>
          </a:p>
          <a:p>
            <a:pPr eaLnBrk="1" hangingPunct="1">
              <a:spcBef>
                <a:spcPct val="0"/>
              </a:spcBef>
              <a:buNone/>
            </a:pPr>
            <a:r>
              <a:rPr lang="zh-CN" altLang="en-US" sz="2400" dirty="0" smtClean="0"/>
              <a:t>（</a:t>
            </a:r>
            <a:r>
              <a:rPr lang="en-US" altLang="zh-CN" sz="2400" dirty="0" smtClean="0"/>
              <a:t>5</a:t>
            </a:r>
            <a:r>
              <a:rPr lang="zh-CN" altLang="en-US" sz="2400" dirty="0" smtClean="0"/>
              <a:t>）</a:t>
            </a:r>
            <a:r>
              <a:rPr lang="zh-CN" altLang="zh-CN" sz="2400" dirty="0" smtClean="0"/>
              <a:t>执行</a:t>
            </a:r>
            <a:r>
              <a:rPr lang="zh-CN" altLang="zh-CN" sz="2400" dirty="0"/>
              <a:t>迭代操作效率低</a:t>
            </a:r>
            <a:endParaRPr lang="zh-CN" altLang="zh-CN" sz="2400" dirty="0"/>
          </a:p>
          <a:p>
            <a:pPr eaLnBrk="1" hangingPunct="1">
              <a:spcBef>
                <a:spcPct val="0"/>
              </a:spcBef>
              <a:buNone/>
            </a:pPr>
            <a:r>
              <a:rPr lang="zh-CN" altLang="en-US" sz="2400" dirty="0" smtClean="0"/>
              <a:t>（</a:t>
            </a:r>
            <a:r>
              <a:rPr lang="en-US" altLang="zh-CN" sz="2400" dirty="0" smtClean="0"/>
              <a:t>6</a:t>
            </a:r>
            <a:r>
              <a:rPr lang="zh-CN" altLang="en-US" sz="2400" dirty="0" smtClean="0"/>
              <a:t>）</a:t>
            </a:r>
            <a:r>
              <a:rPr lang="zh-CN" altLang="zh-CN" sz="2400" dirty="0" smtClean="0"/>
              <a:t>资源</a:t>
            </a:r>
            <a:r>
              <a:rPr lang="zh-CN" altLang="zh-CN" sz="2400" dirty="0"/>
              <a:t>浪费</a:t>
            </a:r>
            <a:r>
              <a:rPr lang="zh-CN" altLang="en-US" sz="2400" dirty="0"/>
              <a:t>（</a:t>
            </a:r>
            <a:r>
              <a:rPr lang="en-US" altLang="zh-CN" sz="2400" dirty="0"/>
              <a:t>Map</a:t>
            </a:r>
            <a:r>
              <a:rPr lang="zh-CN" altLang="en-US" sz="2400" dirty="0"/>
              <a:t>和</a:t>
            </a:r>
            <a:r>
              <a:rPr lang="en-US" altLang="zh-CN" sz="2400" dirty="0"/>
              <a:t>Reduce</a:t>
            </a:r>
            <a:r>
              <a:rPr lang="zh-CN" altLang="en-US" sz="2400" dirty="0"/>
              <a:t>分两阶段执行）</a:t>
            </a:r>
            <a:endParaRPr lang="zh-CN" altLang="zh-CN" sz="2400" dirty="0"/>
          </a:p>
          <a:p>
            <a:pPr eaLnBrk="1" hangingPunct="1">
              <a:spcBef>
                <a:spcPct val="0"/>
              </a:spcBef>
              <a:buNone/>
            </a:pPr>
            <a:r>
              <a:rPr lang="zh-CN" altLang="en-US" sz="2400" dirty="0" smtClean="0"/>
              <a:t>（</a:t>
            </a:r>
            <a:r>
              <a:rPr lang="en-US" altLang="zh-CN" sz="2400" dirty="0" smtClean="0"/>
              <a:t>7</a:t>
            </a:r>
            <a:r>
              <a:rPr lang="zh-CN" altLang="en-US" sz="2400" dirty="0" smtClean="0"/>
              <a:t>）</a:t>
            </a:r>
            <a:r>
              <a:rPr lang="zh-CN" altLang="zh-CN" sz="2400" dirty="0" smtClean="0"/>
              <a:t>实时</a:t>
            </a:r>
            <a:r>
              <a:rPr lang="zh-CN" altLang="zh-CN" sz="2400" dirty="0"/>
              <a:t>性差</a:t>
            </a:r>
            <a:r>
              <a:rPr lang="zh-CN" altLang="en-US" sz="2400" dirty="0"/>
              <a:t>（适合批处理，不支持实时交互式）</a:t>
            </a:r>
            <a:endParaRPr lang="zh-CN" altLang="en-US"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b="1" dirty="0" smtClean="0"/>
              <a:t>8.</a:t>
            </a:r>
            <a:r>
              <a:rPr lang="zh-CN" altLang="zh-CN" b="1" dirty="0" smtClean="0"/>
              <a:t>1.</a:t>
            </a:r>
            <a:r>
              <a:rPr lang="zh-CN" altLang="zh-CN" b="1" dirty="0" smtClean="0"/>
              <a:t>2</a:t>
            </a:r>
            <a:r>
              <a:rPr lang="en-US" altLang="zh-CN" b="1" dirty="0" smtClean="0"/>
              <a:t> </a:t>
            </a:r>
            <a:r>
              <a:rPr lang="zh-CN" altLang="zh-CN" b="1" dirty="0" smtClean="0"/>
              <a:t>针对</a:t>
            </a:r>
            <a:r>
              <a:rPr lang="zh-CN" altLang="zh-CN" b="1" dirty="0" smtClean="0"/>
              <a:t>Hadoop的改进与提升</a:t>
            </a:r>
            <a:endParaRPr lang="zh-CN" altLang="en-US" dirty="0" smtClean="0"/>
          </a:p>
        </p:txBody>
      </p:sp>
      <p:graphicFrame>
        <p:nvGraphicFramePr>
          <p:cNvPr id="3" name="表格 2"/>
          <p:cNvGraphicFramePr>
            <a:graphicFrameLocks noGrp="1"/>
          </p:cNvGraphicFramePr>
          <p:nvPr/>
        </p:nvGraphicFramePr>
        <p:xfrm>
          <a:off x="457308" y="2590800"/>
          <a:ext cx="8381780" cy="2133600"/>
        </p:xfrm>
        <a:graphic>
          <a:graphicData uri="http://schemas.openxmlformats.org/drawingml/2006/table">
            <a:tbl>
              <a:tblPr/>
              <a:tblGrid>
                <a:gridCol w="1672422"/>
                <a:gridCol w="3344843"/>
                <a:gridCol w="3364515"/>
              </a:tblGrid>
              <a:tr h="0">
                <a:tc>
                  <a:txBody>
                    <a:bodyPr/>
                    <a:lstStyle/>
                    <a:p>
                      <a:pPr algn="ctr">
                        <a:spcAft>
                          <a:spcPts val="0"/>
                        </a:spcAft>
                      </a:pPr>
                      <a:r>
                        <a:rPr lang="zh-CN" sz="2000" b="1" kern="100" dirty="0">
                          <a:latin typeface="Times New Roman"/>
                          <a:ea typeface="SimSun"/>
                        </a:rPr>
                        <a:t>组件</a:t>
                      </a:r>
                      <a:endParaRPr lang="zh-CN" sz="2000" b="1" kern="100" dirty="0">
                        <a:latin typeface="Times New Roman"/>
                        <a:ea typeface="SimSun"/>
                      </a:endParaRPr>
                    </a:p>
                  </a:txBody>
                  <a:tcPr marL="68582" marR="685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dirty="0">
                          <a:latin typeface="Times New Roman"/>
                          <a:ea typeface="SimSun"/>
                        </a:rPr>
                        <a:t>Hadoop1.0</a:t>
                      </a:r>
                      <a:r>
                        <a:rPr lang="zh-CN" sz="2000" b="1" kern="100" dirty="0">
                          <a:latin typeface="Times New Roman"/>
                          <a:ea typeface="SimSun"/>
                        </a:rPr>
                        <a:t>的问题</a:t>
                      </a:r>
                      <a:endParaRPr lang="zh-CN" sz="2000" b="1" kern="100" dirty="0">
                        <a:latin typeface="Times New Roman"/>
                        <a:ea typeface="SimSun"/>
                      </a:endParaRPr>
                    </a:p>
                  </a:txBody>
                  <a:tcPr marL="68582" marR="685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dirty="0">
                          <a:latin typeface="Times New Roman"/>
                          <a:ea typeface="SimSun"/>
                        </a:rPr>
                        <a:t>Hadoop2.0</a:t>
                      </a:r>
                      <a:r>
                        <a:rPr lang="zh-CN" sz="2000" b="1" kern="100" dirty="0">
                          <a:latin typeface="Times New Roman"/>
                          <a:ea typeface="SimSun"/>
                        </a:rPr>
                        <a:t>的改进</a:t>
                      </a:r>
                      <a:endParaRPr lang="zh-CN" sz="2000" b="1" kern="100" dirty="0">
                        <a:latin typeface="Times New Roman"/>
                        <a:ea typeface="SimSun"/>
                      </a:endParaRPr>
                    </a:p>
                  </a:txBody>
                  <a:tcPr marL="68582" marR="685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l">
                        <a:spcAft>
                          <a:spcPts val="0"/>
                        </a:spcAft>
                      </a:pPr>
                      <a:r>
                        <a:rPr lang="en-US" sz="2000" kern="100" dirty="0">
                          <a:latin typeface="Times New Roman"/>
                          <a:ea typeface="SimSun"/>
                        </a:rPr>
                        <a:t>HDFS</a:t>
                      </a:r>
                      <a:endParaRPr lang="zh-CN" sz="2000" kern="100">
                        <a:latin typeface="Times New Roman"/>
                        <a:ea typeface="SimSun"/>
                      </a:endParaRPr>
                    </a:p>
                  </a:txBody>
                  <a:tcPr marL="68582" marR="685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2000" kern="100" dirty="0">
                          <a:latin typeface="Times New Roman"/>
                          <a:ea typeface="SimSun"/>
                        </a:rPr>
                        <a:t>单一名称节点，存在</a:t>
                      </a:r>
                      <a:r>
                        <a:rPr lang="zh-CN" sz="2000" kern="100" dirty="0" smtClean="0">
                          <a:latin typeface="Times New Roman"/>
                          <a:ea typeface="SimSun"/>
                        </a:rPr>
                        <a:t>单点</a:t>
                      </a:r>
                      <a:r>
                        <a:rPr lang="zh-CN" altLang="en-US" sz="2000" kern="100" dirty="0" smtClean="0">
                          <a:latin typeface="Times New Roman"/>
                          <a:ea typeface="SimSun"/>
                        </a:rPr>
                        <a:t>失效</a:t>
                      </a:r>
                      <a:r>
                        <a:rPr lang="zh-CN" sz="2000" kern="100" dirty="0" smtClean="0">
                          <a:latin typeface="Times New Roman"/>
                          <a:ea typeface="SimSun"/>
                        </a:rPr>
                        <a:t>问题</a:t>
                      </a:r>
                      <a:endParaRPr lang="zh-CN" sz="2000" kern="100" dirty="0">
                        <a:latin typeface="Times New Roman"/>
                        <a:ea typeface="SimSun"/>
                      </a:endParaRPr>
                    </a:p>
                  </a:txBody>
                  <a:tcPr marL="68582" marR="685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2000" kern="100" dirty="0">
                          <a:latin typeface="Times New Roman"/>
                          <a:ea typeface="SimSun"/>
                        </a:rPr>
                        <a:t>设计了</a:t>
                      </a:r>
                      <a:r>
                        <a:rPr lang="en-US" sz="2000" kern="100" dirty="0">
                          <a:latin typeface="Times New Roman"/>
                          <a:ea typeface="SimSun"/>
                        </a:rPr>
                        <a:t>HDFS HA</a:t>
                      </a:r>
                      <a:r>
                        <a:rPr lang="zh-CN" sz="2000" kern="100" dirty="0">
                          <a:latin typeface="Times New Roman"/>
                          <a:ea typeface="SimSun"/>
                        </a:rPr>
                        <a:t>，提供名称节点热备机制</a:t>
                      </a:r>
                      <a:endParaRPr lang="zh-CN" sz="2000" kern="100" dirty="0">
                        <a:latin typeface="Times New Roman"/>
                        <a:ea typeface="SimSun"/>
                      </a:endParaRPr>
                    </a:p>
                  </a:txBody>
                  <a:tcPr marL="68582" marR="685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l">
                        <a:spcAft>
                          <a:spcPts val="0"/>
                        </a:spcAft>
                      </a:pPr>
                      <a:r>
                        <a:rPr lang="en-US" sz="2000" kern="100" dirty="0">
                          <a:latin typeface="Times New Roman"/>
                          <a:ea typeface="SimSun"/>
                        </a:rPr>
                        <a:t>HDFS</a:t>
                      </a:r>
                      <a:endParaRPr lang="zh-CN" sz="2000" kern="100" dirty="0">
                        <a:latin typeface="Times New Roman"/>
                        <a:ea typeface="SimSun"/>
                      </a:endParaRPr>
                    </a:p>
                  </a:txBody>
                  <a:tcPr marL="68582" marR="685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2000" kern="100">
                          <a:latin typeface="Times New Roman"/>
                          <a:ea typeface="SimSun"/>
                        </a:rPr>
                        <a:t>单一命名空间，无法实现资源隔离</a:t>
                      </a:r>
                      <a:endParaRPr lang="zh-CN" sz="2000" kern="100">
                        <a:latin typeface="Times New Roman"/>
                        <a:ea typeface="SimSun"/>
                      </a:endParaRPr>
                    </a:p>
                  </a:txBody>
                  <a:tcPr marL="68582" marR="685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2000" kern="100" dirty="0">
                          <a:latin typeface="Times New Roman"/>
                          <a:ea typeface="SimSun"/>
                        </a:rPr>
                        <a:t>设计了</a:t>
                      </a:r>
                      <a:r>
                        <a:rPr lang="en-US" sz="2000" kern="100" dirty="0">
                          <a:latin typeface="Times New Roman"/>
                          <a:ea typeface="SimSun"/>
                        </a:rPr>
                        <a:t>HDFS Federation</a:t>
                      </a:r>
                      <a:r>
                        <a:rPr lang="zh-CN" sz="2000" kern="100" dirty="0">
                          <a:latin typeface="Times New Roman"/>
                          <a:ea typeface="SimSun"/>
                        </a:rPr>
                        <a:t>，管理多个命名空间</a:t>
                      </a:r>
                      <a:endParaRPr lang="zh-CN" sz="2000" kern="100" dirty="0">
                        <a:latin typeface="Times New Roman"/>
                        <a:ea typeface="SimSun"/>
                      </a:endParaRPr>
                    </a:p>
                  </a:txBody>
                  <a:tcPr marL="68582" marR="685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l">
                        <a:spcAft>
                          <a:spcPts val="0"/>
                        </a:spcAft>
                      </a:pPr>
                      <a:r>
                        <a:rPr lang="en-US" sz="2000" kern="100" dirty="0">
                          <a:latin typeface="Times New Roman"/>
                          <a:ea typeface="SimSun"/>
                        </a:rPr>
                        <a:t>MapReduce</a:t>
                      </a:r>
                      <a:endParaRPr lang="zh-CN" sz="2000" kern="100">
                        <a:latin typeface="Times New Roman"/>
                        <a:ea typeface="SimSun"/>
                      </a:endParaRPr>
                    </a:p>
                  </a:txBody>
                  <a:tcPr marL="68582" marR="685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2000" kern="100">
                          <a:latin typeface="Times New Roman"/>
                          <a:ea typeface="SimSun"/>
                        </a:rPr>
                        <a:t>资源管理效率低</a:t>
                      </a:r>
                      <a:endParaRPr lang="zh-CN" sz="2000" kern="100">
                        <a:latin typeface="Times New Roman"/>
                        <a:ea typeface="SimSun"/>
                      </a:endParaRPr>
                    </a:p>
                  </a:txBody>
                  <a:tcPr marL="68582" marR="685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2000" kern="100" dirty="0">
                          <a:latin typeface="Times New Roman"/>
                          <a:ea typeface="SimSun"/>
                        </a:rPr>
                        <a:t>设计了新的资源管理框架</a:t>
                      </a:r>
                      <a:r>
                        <a:rPr lang="en-US" sz="2000" kern="100" dirty="0">
                          <a:latin typeface="Times New Roman"/>
                          <a:ea typeface="SimSun"/>
                        </a:rPr>
                        <a:t>YARN</a:t>
                      </a:r>
                      <a:endParaRPr lang="zh-CN" sz="2000" kern="100" dirty="0">
                        <a:latin typeface="Times New Roman"/>
                        <a:ea typeface="SimSun"/>
                      </a:endParaRPr>
                    </a:p>
                  </a:txBody>
                  <a:tcPr marL="68582" marR="685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8217" name="Rectangle 1"/>
          <p:cNvSpPr>
            <a:spLocks noChangeArrowheads="1"/>
          </p:cNvSpPr>
          <p:nvPr/>
        </p:nvSpPr>
        <p:spPr bwMode="auto">
          <a:xfrm>
            <a:off x="1524000" y="1824038"/>
            <a:ext cx="6096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Char char="•"/>
              <a:defRPr sz="3200">
                <a:solidFill>
                  <a:schemeClr val="tx1"/>
                </a:solidFill>
                <a:latin typeface="Arial" panose="02080604020202020204" pitchFamily="34" charset="0"/>
                <a:ea typeface="SimSun" pitchFamily="2" charset="-122"/>
              </a:defRPr>
            </a:lvl1pPr>
            <a:lvl2pPr marL="742950" indent="-285750" eaLnBrk="0" hangingPunct="0">
              <a:spcBef>
                <a:spcPct val="20000"/>
              </a:spcBef>
              <a:buChar char="–"/>
              <a:defRPr sz="2800">
                <a:solidFill>
                  <a:schemeClr val="tx1"/>
                </a:solidFill>
                <a:latin typeface="Arial" panose="02080604020202020204" pitchFamily="34" charset="0"/>
                <a:ea typeface="SimSun" pitchFamily="2" charset="-122"/>
              </a:defRPr>
            </a:lvl2pPr>
            <a:lvl3pPr marL="1143000" indent="-228600" eaLnBrk="0" hangingPunct="0">
              <a:spcBef>
                <a:spcPct val="20000"/>
              </a:spcBef>
              <a:buChar char="•"/>
              <a:defRPr sz="2400">
                <a:solidFill>
                  <a:schemeClr val="tx1"/>
                </a:solidFill>
                <a:latin typeface="Arial" panose="02080604020202020204" pitchFamily="34" charset="0"/>
                <a:ea typeface="SimSun" pitchFamily="2" charset="-122"/>
              </a:defRPr>
            </a:lvl3pPr>
            <a:lvl4pPr marL="1600200" indent="-228600" eaLnBrk="0" hangingPunct="0">
              <a:spcBef>
                <a:spcPct val="20000"/>
              </a:spcBef>
              <a:buChar char="–"/>
              <a:defRPr sz="2000">
                <a:solidFill>
                  <a:schemeClr val="tx1"/>
                </a:solidFill>
                <a:latin typeface="Arial" panose="02080604020202020204" pitchFamily="34" charset="0"/>
                <a:ea typeface="SimSun" pitchFamily="2" charset="-122"/>
              </a:defRPr>
            </a:lvl4pPr>
            <a:lvl5pPr marL="2057400" indent="-228600" eaLnBrk="0" hangingPunct="0">
              <a:spcBef>
                <a:spcPct val="20000"/>
              </a:spcBef>
              <a:buChar char="»"/>
              <a:defRPr sz="2000">
                <a:solidFill>
                  <a:schemeClr val="tx1"/>
                </a:solidFill>
                <a:latin typeface="Arial" panose="02080604020202020204" pitchFamily="34" charset="0"/>
                <a:ea typeface="SimSun" pitchFamily="2" charset="-122"/>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9pPr>
          </a:lstStyle>
          <a:p>
            <a:pPr algn="ctr">
              <a:spcBef>
                <a:spcPct val="0"/>
              </a:spcBef>
              <a:buFontTx/>
              <a:buNone/>
            </a:pPr>
            <a:r>
              <a:rPr lang="en-US" altLang="zh-CN" sz="2400" dirty="0" smtClean="0">
                <a:latin typeface="Times New Roman" pitchFamily="18" charset="0"/>
                <a:cs typeface="Times New Roman" pitchFamily="18" charset="0"/>
              </a:rPr>
              <a:t>Hadoop</a:t>
            </a:r>
            <a:r>
              <a:rPr lang="zh-CN" altLang="en-US" sz="2400" dirty="0">
                <a:latin typeface="Times New Roman" pitchFamily="18" charset="0"/>
                <a:cs typeface="Times New Roman" pitchFamily="18" charset="0"/>
              </a:rPr>
              <a:t>框架自身的改进：从</a:t>
            </a:r>
            <a:r>
              <a:rPr lang="en-US" altLang="zh-CN" sz="2400" dirty="0">
                <a:latin typeface="Times New Roman" pitchFamily="18" charset="0"/>
                <a:cs typeface="Times New Roman" pitchFamily="18" charset="0"/>
              </a:rPr>
              <a:t>1.0</a:t>
            </a:r>
            <a:r>
              <a:rPr lang="zh-CN" altLang="en-US" sz="2400" dirty="0">
                <a:latin typeface="Times New Roman" pitchFamily="18" charset="0"/>
                <a:cs typeface="Times New Roman" pitchFamily="18" charset="0"/>
              </a:rPr>
              <a:t>到</a:t>
            </a:r>
            <a:r>
              <a:rPr lang="en-US" altLang="zh-CN" sz="2400" dirty="0">
                <a:latin typeface="Times New Roman" pitchFamily="18" charset="0"/>
                <a:cs typeface="Times New Roman" pitchFamily="18" charset="0"/>
              </a:rPr>
              <a:t>2.0</a:t>
            </a:r>
            <a:endParaRPr lang="en-US" altLang="zh-C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en-US" altLang="zh-CN" b="1" dirty="0" smtClean="0"/>
              <a:t>8.</a:t>
            </a:r>
            <a:r>
              <a:rPr lang="zh-CN" altLang="zh-CN" b="1" dirty="0" smtClean="0"/>
              <a:t>2</a:t>
            </a:r>
            <a:r>
              <a:rPr lang="en-US" altLang="zh-CN" b="1" dirty="0" smtClean="0"/>
              <a:t> </a:t>
            </a:r>
            <a:r>
              <a:rPr lang="zh-CN" altLang="zh-CN" b="1" dirty="0" smtClean="0"/>
              <a:t>HDFS</a:t>
            </a:r>
            <a:r>
              <a:rPr lang="zh-CN" altLang="zh-CN" b="1" dirty="0" smtClean="0"/>
              <a:t>2.0的新特性</a:t>
            </a:r>
            <a:endParaRPr lang="zh-CN" altLang="en-US" dirty="0" smtClean="0"/>
          </a:p>
        </p:txBody>
      </p:sp>
      <p:sp>
        <p:nvSpPr>
          <p:cNvPr id="10243" name="矩形 2"/>
          <p:cNvSpPr>
            <a:spLocks noChangeArrowheads="1"/>
          </p:cNvSpPr>
          <p:nvPr/>
        </p:nvSpPr>
        <p:spPr bwMode="auto">
          <a:xfrm>
            <a:off x="990600" y="1676400"/>
            <a:ext cx="399981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80604020202020204" pitchFamily="34" charset="0"/>
                <a:ea typeface="SimSun" pitchFamily="2" charset="-122"/>
              </a:defRPr>
            </a:lvl1pPr>
            <a:lvl2pPr marL="742950" indent="-285750" eaLnBrk="0" hangingPunct="0">
              <a:spcBef>
                <a:spcPct val="20000"/>
              </a:spcBef>
              <a:buChar char="–"/>
              <a:defRPr sz="2800">
                <a:solidFill>
                  <a:schemeClr val="tx1"/>
                </a:solidFill>
                <a:latin typeface="Arial" panose="02080604020202020204" pitchFamily="34" charset="0"/>
                <a:ea typeface="SimSun" pitchFamily="2" charset="-122"/>
              </a:defRPr>
            </a:lvl2pPr>
            <a:lvl3pPr marL="1143000" indent="-228600" eaLnBrk="0" hangingPunct="0">
              <a:spcBef>
                <a:spcPct val="20000"/>
              </a:spcBef>
              <a:buChar char="•"/>
              <a:defRPr sz="2400">
                <a:solidFill>
                  <a:schemeClr val="tx1"/>
                </a:solidFill>
                <a:latin typeface="Arial" panose="02080604020202020204" pitchFamily="34" charset="0"/>
                <a:ea typeface="SimSun" pitchFamily="2" charset="-122"/>
              </a:defRPr>
            </a:lvl3pPr>
            <a:lvl4pPr marL="1600200" indent="-228600" eaLnBrk="0" hangingPunct="0">
              <a:spcBef>
                <a:spcPct val="20000"/>
              </a:spcBef>
              <a:buChar char="–"/>
              <a:defRPr sz="2000">
                <a:solidFill>
                  <a:schemeClr val="tx1"/>
                </a:solidFill>
                <a:latin typeface="Arial" panose="02080604020202020204" pitchFamily="34" charset="0"/>
                <a:ea typeface="SimSun" pitchFamily="2" charset="-122"/>
              </a:defRPr>
            </a:lvl4pPr>
            <a:lvl5pPr marL="2057400" indent="-228600" eaLnBrk="0" hangingPunct="0">
              <a:spcBef>
                <a:spcPct val="20000"/>
              </a:spcBef>
              <a:buChar char="»"/>
              <a:defRPr sz="2000">
                <a:solidFill>
                  <a:schemeClr val="tx1"/>
                </a:solidFill>
                <a:latin typeface="Arial" panose="02080604020202020204" pitchFamily="34" charset="0"/>
                <a:ea typeface="SimSun" pitchFamily="2" charset="-122"/>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9pPr>
          </a:lstStyle>
          <a:p>
            <a:pPr eaLnBrk="1" hangingPunct="1">
              <a:spcBef>
                <a:spcPct val="0"/>
              </a:spcBef>
              <a:buFontTx/>
              <a:buNone/>
            </a:pPr>
            <a:r>
              <a:rPr lang="en-US" altLang="zh-CN" sz="2800" b="1" dirty="0"/>
              <a:t>8.</a:t>
            </a:r>
            <a:r>
              <a:rPr lang="zh-CN" altLang="zh-CN" sz="2800" b="1" dirty="0"/>
              <a:t>2.</a:t>
            </a:r>
            <a:r>
              <a:rPr lang="zh-CN" altLang="zh-CN" sz="2800" b="1" dirty="0" smtClean="0"/>
              <a:t>1</a:t>
            </a:r>
            <a:r>
              <a:rPr lang="en-US" altLang="zh-CN" sz="2800" b="1" dirty="0" smtClean="0"/>
              <a:t> </a:t>
            </a:r>
            <a:r>
              <a:rPr lang="zh-CN" altLang="zh-CN" sz="2800" b="1" dirty="0" smtClean="0"/>
              <a:t>HDFS </a:t>
            </a:r>
            <a:r>
              <a:rPr lang="zh-CN" altLang="zh-CN" sz="2800" b="1" dirty="0"/>
              <a:t>HA</a:t>
            </a:r>
            <a:endParaRPr lang="en-US" altLang="zh-CN" sz="2800" b="1" dirty="0"/>
          </a:p>
          <a:p>
            <a:pPr eaLnBrk="1" hangingPunct="1">
              <a:spcBef>
                <a:spcPct val="0"/>
              </a:spcBef>
              <a:buFontTx/>
              <a:buNone/>
            </a:pPr>
            <a:r>
              <a:rPr lang="en-US" altLang="zh-CN" sz="2800" b="1" dirty="0"/>
              <a:t>8.</a:t>
            </a:r>
            <a:r>
              <a:rPr lang="zh-CN" altLang="zh-CN" sz="2800" b="1" dirty="0"/>
              <a:t>2.</a:t>
            </a:r>
            <a:r>
              <a:rPr lang="zh-CN" altLang="zh-CN" sz="2800" b="1" dirty="0" smtClean="0"/>
              <a:t>2</a:t>
            </a:r>
            <a:r>
              <a:rPr lang="en-US" altLang="zh-CN" sz="2800" b="1" dirty="0" smtClean="0"/>
              <a:t> </a:t>
            </a:r>
            <a:r>
              <a:rPr lang="zh-CN" altLang="zh-CN" sz="2800" b="1" dirty="0" smtClean="0"/>
              <a:t>HDFS </a:t>
            </a:r>
            <a:r>
              <a:rPr lang="zh-CN" altLang="zh-CN" sz="2800" b="1" dirty="0"/>
              <a:t>Federation</a:t>
            </a:r>
            <a:endParaRPr lang="zh-CN" altLang="zh-CN" sz="2800"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en-US" altLang="zh-CN" b="1" dirty="0" smtClean="0"/>
              <a:t>8.</a:t>
            </a:r>
            <a:r>
              <a:rPr lang="zh-CN" altLang="zh-CN" b="1" dirty="0" smtClean="0"/>
              <a:t>2.</a:t>
            </a:r>
            <a:r>
              <a:rPr lang="zh-CN" altLang="zh-CN" b="1" dirty="0" smtClean="0"/>
              <a:t>1</a:t>
            </a:r>
            <a:r>
              <a:rPr lang="en-US" altLang="zh-CN" b="1" dirty="0" smtClean="0"/>
              <a:t> </a:t>
            </a:r>
            <a:r>
              <a:rPr lang="zh-CN" altLang="zh-CN" b="1" dirty="0" smtClean="0"/>
              <a:t>HDFS </a:t>
            </a:r>
            <a:r>
              <a:rPr lang="zh-CN" altLang="zh-CN" b="1" dirty="0" smtClean="0"/>
              <a:t>HA</a:t>
            </a:r>
            <a:endParaRPr lang="zh-CN" altLang="en-US" dirty="0" smtClean="0"/>
          </a:p>
        </p:txBody>
      </p:sp>
      <p:pic>
        <p:nvPicPr>
          <p:cNvPr id="11267" name="Picture 2"/>
          <p:cNvPicPr>
            <a:picLocks noChangeAspect="1" noChangeArrowheads="1"/>
          </p:cNvPicPr>
          <p:nvPr/>
        </p:nvPicPr>
        <p:blipFill>
          <a:blip r:embed="rId1">
            <a:extLst>
              <a:ext uri="{28A0092B-C50C-407E-A947-70E740481C1C}">
                <a14:useLocalDpi xmlns:a14="http://schemas.microsoft.com/office/drawing/2010/main" val="0"/>
              </a:ext>
            </a:extLst>
          </a:blip>
          <a:srcRect t="18423"/>
          <a:stretch>
            <a:fillRect/>
          </a:stretch>
        </p:blipFill>
        <p:spPr bwMode="auto">
          <a:xfrm>
            <a:off x="1828800" y="2689147"/>
            <a:ext cx="6096000" cy="371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8"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4517947"/>
            <a:ext cx="1333500" cy="181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9" name="TextBox 4"/>
          <p:cNvSpPr txBox="1">
            <a:spLocks noChangeArrowheads="1"/>
          </p:cNvSpPr>
          <p:nvPr/>
        </p:nvSpPr>
        <p:spPr bwMode="auto">
          <a:xfrm>
            <a:off x="304800" y="1066800"/>
            <a:ext cx="360547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80604020202020204" pitchFamily="34" charset="0"/>
                <a:ea typeface="SimSun" pitchFamily="2" charset="-122"/>
              </a:defRPr>
            </a:lvl1pPr>
            <a:lvl2pPr marL="742950" indent="-285750" eaLnBrk="0" hangingPunct="0">
              <a:spcBef>
                <a:spcPct val="20000"/>
              </a:spcBef>
              <a:buChar char="–"/>
              <a:defRPr sz="2800">
                <a:solidFill>
                  <a:schemeClr val="tx1"/>
                </a:solidFill>
                <a:latin typeface="Arial" panose="02080604020202020204" pitchFamily="34" charset="0"/>
                <a:ea typeface="SimSun" pitchFamily="2" charset="-122"/>
              </a:defRPr>
            </a:lvl2pPr>
            <a:lvl3pPr marL="1143000" indent="-228600" eaLnBrk="0" hangingPunct="0">
              <a:spcBef>
                <a:spcPct val="20000"/>
              </a:spcBef>
              <a:buChar char="•"/>
              <a:defRPr sz="2400">
                <a:solidFill>
                  <a:schemeClr val="tx1"/>
                </a:solidFill>
                <a:latin typeface="Arial" panose="02080604020202020204" pitchFamily="34" charset="0"/>
                <a:ea typeface="SimSun" pitchFamily="2" charset="-122"/>
              </a:defRPr>
            </a:lvl3pPr>
            <a:lvl4pPr marL="1600200" indent="-228600" eaLnBrk="0" hangingPunct="0">
              <a:spcBef>
                <a:spcPct val="20000"/>
              </a:spcBef>
              <a:buChar char="–"/>
              <a:defRPr sz="2000">
                <a:solidFill>
                  <a:schemeClr val="tx1"/>
                </a:solidFill>
                <a:latin typeface="Arial" panose="02080604020202020204" pitchFamily="34" charset="0"/>
                <a:ea typeface="SimSun" pitchFamily="2" charset="-122"/>
              </a:defRPr>
            </a:lvl4pPr>
            <a:lvl5pPr marL="2057400" indent="-228600" eaLnBrk="0" hangingPunct="0">
              <a:spcBef>
                <a:spcPct val="20000"/>
              </a:spcBef>
              <a:buChar char="»"/>
              <a:defRPr sz="2000">
                <a:solidFill>
                  <a:schemeClr val="tx1"/>
                </a:solidFill>
                <a:latin typeface="Arial" panose="02080604020202020204" pitchFamily="34" charset="0"/>
                <a:ea typeface="SimSun" pitchFamily="2" charset="-122"/>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9pPr>
          </a:lstStyle>
          <a:p>
            <a:pPr eaLnBrk="1" hangingPunct="1">
              <a:spcBef>
                <a:spcPct val="0"/>
              </a:spcBef>
              <a:buFontTx/>
              <a:buNone/>
            </a:pPr>
            <a:r>
              <a:rPr lang="en-US" altLang="zh-CN" sz="2400" dirty="0"/>
              <a:t>HDFS1.0</a:t>
            </a:r>
            <a:r>
              <a:rPr lang="zh-CN" altLang="en-US" sz="2400" dirty="0"/>
              <a:t>组件及其</a:t>
            </a:r>
            <a:r>
              <a:rPr lang="zh-CN" altLang="en-US" sz="2400" dirty="0" smtClean="0"/>
              <a:t>功能：</a:t>
            </a:r>
            <a:endParaRPr lang="zh-CN" altLang="en-US" sz="2400" dirty="0"/>
          </a:p>
        </p:txBody>
      </p:sp>
      <p:sp>
        <p:nvSpPr>
          <p:cNvPr id="11270" name="TextBox 5"/>
          <p:cNvSpPr txBox="1">
            <a:spLocks noChangeArrowheads="1"/>
          </p:cNvSpPr>
          <p:nvPr/>
        </p:nvSpPr>
        <p:spPr bwMode="auto">
          <a:xfrm>
            <a:off x="314872" y="1600248"/>
            <a:ext cx="8600414" cy="92392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spcBef>
                <a:spcPct val="20000"/>
              </a:spcBef>
              <a:buChar char="•"/>
              <a:defRPr sz="3200">
                <a:solidFill>
                  <a:schemeClr val="tx1"/>
                </a:solidFill>
                <a:latin typeface="Arial" panose="02080604020202020204" pitchFamily="34" charset="0"/>
                <a:ea typeface="SimSun" pitchFamily="2" charset="-122"/>
              </a:defRPr>
            </a:lvl1pPr>
            <a:lvl2pPr marL="742950" indent="-285750" eaLnBrk="0" hangingPunct="0">
              <a:spcBef>
                <a:spcPct val="20000"/>
              </a:spcBef>
              <a:buChar char="–"/>
              <a:defRPr sz="2800">
                <a:solidFill>
                  <a:schemeClr val="tx1"/>
                </a:solidFill>
                <a:latin typeface="Arial" panose="02080604020202020204" pitchFamily="34" charset="0"/>
                <a:ea typeface="SimSun" pitchFamily="2" charset="-122"/>
              </a:defRPr>
            </a:lvl2pPr>
            <a:lvl3pPr marL="1143000" indent="-228600" eaLnBrk="0" hangingPunct="0">
              <a:spcBef>
                <a:spcPct val="20000"/>
              </a:spcBef>
              <a:buChar char="•"/>
              <a:defRPr sz="2400">
                <a:solidFill>
                  <a:schemeClr val="tx1"/>
                </a:solidFill>
                <a:latin typeface="Arial" panose="02080604020202020204" pitchFamily="34" charset="0"/>
                <a:ea typeface="SimSun" pitchFamily="2" charset="-122"/>
              </a:defRPr>
            </a:lvl3pPr>
            <a:lvl4pPr marL="1600200" indent="-228600" eaLnBrk="0" hangingPunct="0">
              <a:spcBef>
                <a:spcPct val="20000"/>
              </a:spcBef>
              <a:buChar char="–"/>
              <a:defRPr sz="2000">
                <a:solidFill>
                  <a:schemeClr val="tx1"/>
                </a:solidFill>
                <a:latin typeface="Arial" panose="02080604020202020204" pitchFamily="34" charset="0"/>
                <a:ea typeface="SimSun" pitchFamily="2" charset="-122"/>
              </a:defRPr>
            </a:lvl4pPr>
            <a:lvl5pPr marL="2057400" indent="-228600" eaLnBrk="0" hangingPunct="0">
              <a:spcBef>
                <a:spcPct val="20000"/>
              </a:spcBef>
              <a:buChar char="»"/>
              <a:defRPr sz="2000">
                <a:solidFill>
                  <a:schemeClr val="tx1"/>
                </a:solidFill>
                <a:latin typeface="Arial" panose="02080604020202020204" pitchFamily="34" charset="0"/>
                <a:ea typeface="SimSun" pitchFamily="2" charset="-122"/>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9pPr>
          </a:lstStyle>
          <a:p>
            <a:pPr eaLnBrk="1" hangingPunct="1">
              <a:spcBef>
                <a:spcPct val="0"/>
              </a:spcBef>
              <a:buFontTx/>
              <a:buNone/>
            </a:pPr>
            <a:r>
              <a:rPr lang="zh-CN" altLang="en-US" sz="1800" dirty="0"/>
              <a:t>名称节点保存元数据：</a:t>
            </a:r>
            <a:endParaRPr lang="en-US" altLang="zh-CN" sz="1800" dirty="0"/>
          </a:p>
          <a:p>
            <a:pPr eaLnBrk="1" hangingPunct="1">
              <a:spcBef>
                <a:spcPct val="0"/>
              </a:spcBef>
              <a:buFontTx/>
              <a:buNone/>
            </a:pPr>
            <a:r>
              <a:rPr lang="zh-CN" altLang="en-US" sz="1800" dirty="0"/>
              <a:t>（</a:t>
            </a:r>
            <a:r>
              <a:rPr lang="en-US" altLang="zh-CN" sz="1800" dirty="0"/>
              <a:t>1</a:t>
            </a:r>
            <a:r>
              <a:rPr lang="zh-CN" altLang="en-US" sz="1800" dirty="0"/>
              <a:t>）在磁盘上：</a:t>
            </a:r>
            <a:r>
              <a:rPr lang="en-US" altLang="zh-CN" sz="1800" dirty="0"/>
              <a:t>FsImage</a:t>
            </a:r>
            <a:r>
              <a:rPr lang="zh-CN" altLang="en-US" sz="1800" dirty="0"/>
              <a:t>和</a:t>
            </a:r>
            <a:r>
              <a:rPr lang="en-US" altLang="zh-CN" sz="1800" dirty="0"/>
              <a:t>EditLog</a:t>
            </a:r>
            <a:endParaRPr lang="en-US" altLang="zh-CN" sz="1800" dirty="0"/>
          </a:p>
          <a:p>
            <a:pPr eaLnBrk="1" hangingPunct="1">
              <a:spcBef>
                <a:spcPct val="0"/>
              </a:spcBef>
              <a:buFontTx/>
              <a:buNone/>
            </a:pPr>
            <a:r>
              <a:rPr lang="zh-CN" altLang="en-US" sz="1800" dirty="0"/>
              <a:t>（</a:t>
            </a:r>
            <a:r>
              <a:rPr lang="en-US" altLang="zh-CN" sz="1800" dirty="0"/>
              <a:t>2</a:t>
            </a:r>
            <a:r>
              <a:rPr lang="zh-CN" altLang="en-US" sz="1800" dirty="0"/>
              <a:t>）在内存中：映射信息，即文件包含哪些块，每个块存储在哪个数据节点</a:t>
            </a:r>
            <a:endParaRPr lang="zh-CN" altLang="en-US" sz="1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en-US" altLang="zh-CN" b="1" dirty="0" smtClean="0"/>
              <a:t>8.</a:t>
            </a:r>
            <a:r>
              <a:rPr lang="zh-CN" altLang="zh-CN" b="1" dirty="0" smtClean="0"/>
              <a:t>2.</a:t>
            </a:r>
            <a:r>
              <a:rPr lang="zh-CN" altLang="zh-CN" b="1" dirty="0" smtClean="0"/>
              <a:t>1</a:t>
            </a:r>
            <a:r>
              <a:rPr lang="en-US" altLang="zh-CN" b="1" dirty="0" smtClean="0"/>
              <a:t> </a:t>
            </a:r>
            <a:r>
              <a:rPr lang="zh-CN" altLang="zh-CN" b="1" dirty="0" smtClean="0"/>
              <a:t>HDFS </a:t>
            </a:r>
            <a:r>
              <a:rPr lang="zh-CN" altLang="zh-CN" b="1" dirty="0" smtClean="0"/>
              <a:t>HA</a:t>
            </a:r>
            <a:endParaRPr lang="zh-CN" altLang="en-US" dirty="0" smtClean="0"/>
          </a:p>
        </p:txBody>
      </p:sp>
      <p:sp>
        <p:nvSpPr>
          <p:cNvPr id="12291" name="矩形 4"/>
          <p:cNvSpPr>
            <a:spLocks noChangeArrowheads="1"/>
          </p:cNvSpPr>
          <p:nvPr/>
        </p:nvSpPr>
        <p:spPr bwMode="auto">
          <a:xfrm>
            <a:off x="593772" y="1447852"/>
            <a:ext cx="8229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80604020202020204" pitchFamily="34" charset="0"/>
                <a:ea typeface="SimSun" pitchFamily="2" charset="-122"/>
              </a:defRPr>
            </a:lvl1pPr>
            <a:lvl2pPr marL="742950" indent="-285750" eaLnBrk="0" hangingPunct="0">
              <a:spcBef>
                <a:spcPct val="20000"/>
              </a:spcBef>
              <a:buChar char="–"/>
              <a:defRPr sz="2800">
                <a:solidFill>
                  <a:schemeClr val="tx1"/>
                </a:solidFill>
                <a:latin typeface="Arial" panose="02080604020202020204" pitchFamily="34" charset="0"/>
                <a:ea typeface="SimSun" pitchFamily="2" charset="-122"/>
              </a:defRPr>
            </a:lvl2pPr>
            <a:lvl3pPr marL="1143000" indent="-228600" eaLnBrk="0" hangingPunct="0">
              <a:spcBef>
                <a:spcPct val="20000"/>
              </a:spcBef>
              <a:buChar char="•"/>
              <a:defRPr sz="2400">
                <a:solidFill>
                  <a:schemeClr val="tx1"/>
                </a:solidFill>
                <a:latin typeface="Arial" panose="02080604020202020204" pitchFamily="34" charset="0"/>
                <a:ea typeface="SimSun" pitchFamily="2" charset="-122"/>
              </a:defRPr>
            </a:lvl3pPr>
            <a:lvl4pPr marL="1600200" indent="-228600" eaLnBrk="0" hangingPunct="0">
              <a:spcBef>
                <a:spcPct val="20000"/>
              </a:spcBef>
              <a:buChar char="–"/>
              <a:defRPr sz="2000">
                <a:solidFill>
                  <a:schemeClr val="tx1"/>
                </a:solidFill>
                <a:latin typeface="Arial" panose="02080604020202020204" pitchFamily="34" charset="0"/>
                <a:ea typeface="SimSun" pitchFamily="2" charset="-122"/>
              </a:defRPr>
            </a:lvl4pPr>
            <a:lvl5pPr marL="2057400" indent="-228600" eaLnBrk="0" hangingPunct="0">
              <a:spcBef>
                <a:spcPct val="20000"/>
              </a:spcBef>
              <a:buChar char="»"/>
              <a:defRPr sz="2000">
                <a:solidFill>
                  <a:schemeClr val="tx1"/>
                </a:solidFill>
                <a:latin typeface="Arial" panose="02080604020202020204" pitchFamily="34" charset="0"/>
                <a:ea typeface="SimSun" pitchFamily="2" charset="-122"/>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9pPr>
          </a:lstStyle>
          <a:p>
            <a:pPr eaLnBrk="1" hangingPunct="1">
              <a:spcBef>
                <a:spcPct val="0"/>
              </a:spcBef>
              <a:buNone/>
            </a:pPr>
            <a:r>
              <a:rPr lang="en-US" altLang="zh-CN" sz="2000" dirty="0"/>
              <a:t>HDFS 1.0</a:t>
            </a:r>
            <a:r>
              <a:rPr lang="zh-CN" altLang="en-US" sz="2000" dirty="0"/>
              <a:t>存在</a:t>
            </a:r>
            <a:r>
              <a:rPr lang="zh-CN" altLang="zh-CN" sz="2000" dirty="0"/>
              <a:t>单点故障</a:t>
            </a:r>
            <a:r>
              <a:rPr lang="zh-CN" altLang="zh-CN" sz="2000" dirty="0" smtClean="0"/>
              <a:t>问题</a:t>
            </a:r>
            <a:r>
              <a:rPr lang="zh-CN" altLang="en-US" sz="2000" dirty="0"/>
              <a:t>，</a:t>
            </a:r>
            <a:r>
              <a:rPr lang="zh-CN" altLang="en-US" sz="2000" dirty="0" smtClean="0"/>
              <a:t>第二</a:t>
            </a:r>
            <a:r>
              <a:rPr lang="zh-CN" altLang="en-US" sz="2000" dirty="0"/>
              <a:t>名称</a:t>
            </a:r>
            <a:r>
              <a:rPr lang="zh-CN" altLang="en-US" sz="2000" dirty="0" smtClean="0"/>
              <a:t>节点无法</a:t>
            </a:r>
            <a:r>
              <a:rPr lang="zh-CN" altLang="en-US" sz="2000" dirty="0"/>
              <a:t>解决单点故障</a:t>
            </a:r>
            <a:r>
              <a:rPr lang="zh-CN" altLang="en-US" sz="2000" dirty="0" smtClean="0"/>
              <a:t>问题。</a:t>
            </a:r>
            <a:endParaRPr lang="en-US" altLang="zh-CN" sz="2000" dirty="0"/>
          </a:p>
        </p:txBody>
      </p:sp>
      <p:sp>
        <p:nvSpPr>
          <p:cNvPr id="12294" name="TextBox 9"/>
          <p:cNvSpPr txBox="1">
            <a:spLocks noChangeArrowheads="1"/>
          </p:cNvSpPr>
          <p:nvPr/>
        </p:nvSpPr>
        <p:spPr bwMode="auto">
          <a:xfrm>
            <a:off x="381110" y="2286030"/>
            <a:ext cx="8610374" cy="163121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spcBef>
                <a:spcPct val="20000"/>
              </a:spcBef>
              <a:buChar char="•"/>
              <a:defRPr sz="3200">
                <a:solidFill>
                  <a:schemeClr val="tx1"/>
                </a:solidFill>
                <a:latin typeface="Arial" panose="02080604020202020204" pitchFamily="34" charset="0"/>
                <a:ea typeface="SimSun" pitchFamily="2" charset="-122"/>
              </a:defRPr>
            </a:lvl1pPr>
            <a:lvl2pPr marL="742950" indent="-285750" eaLnBrk="0" hangingPunct="0">
              <a:spcBef>
                <a:spcPct val="20000"/>
              </a:spcBef>
              <a:buChar char="–"/>
              <a:defRPr sz="2800">
                <a:solidFill>
                  <a:schemeClr val="tx1"/>
                </a:solidFill>
                <a:latin typeface="Arial" panose="02080604020202020204" pitchFamily="34" charset="0"/>
                <a:ea typeface="SimSun" pitchFamily="2" charset="-122"/>
              </a:defRPr>
            </a:lvl2pPr>
            <a:lvl3pPr marL="1143000" indent="-228600" eaLnBrk="0" hangingPunct="0">
              <a:spcBef>
                <a:spcPct val="20000"/>
              </a:spcBef>
              <a:buChar char="•"/>
              <a:defRPr sz="2400">
                <a:solidFill>
                  <a:schemeClr val="tx1"/>
                </a:solidFill>
                <a:latin typeface="Arial" panose="02080604020202020204" pitchFamily="34" charset="0"/>
                <a:ea typeface="SimSun" pitchFamily="2" charset="-122"/>
              </a:defRPr>
            </a:lvl3pPr>
            <a:lvl4pPr marL="1600200" indent="-228600" eaLnBrk="0" hangingPunct="0">
              <a:spcBef>
                <a:spcPct val="20000"/>
              </a:spcBef>
              <a:buChar char="–"/>
              <a:defRPr sz="2000">
                <a:solidFill>
                  <a:schemeClr val="tx1"/>
                </a:solidFill>
                <a:latin typeface="Arial" panose="02080604020202020204" pitchFamily="34" charset="0"/>
                <a:ea typeface="SimSun" pitchFamily="2" charset="-122"/>
              </a:defRPr>
            </a:lvl4pPr>
            <a:lvl5pPr marL="2057400" indent="-228600" eaLnBrk="0" hangingPunct="0">
              <a:spcBef>
                <a:spcPct val="20000"/>
              </a:spcBef>
              <a:buChar char="»"/>
              <a:defRPr sz="2000">
                <a:solidFill>
                  <a:schemeClr val="tx1"/>
                </a:solidFill>
                <a:latin typeface="Arial" panose="02080604020202020204" pitchFamily="34" charset="0"/>
                <a:ea typeface="SimSun" pitchFamily="2" charset="-122"/>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9pPr>
          </a:lstStyle>
          <a:p>
            <a:pPr eaLnBrk="1" hangingPunct="1">
              <a:spcBef>
                <a:spcPct val="0"/>
              </a:spcBef>
              <a:buFontTx/>
              <a:buNone/>
            </a:pPr>
            <a:r>
              <a:rPr lang="zh-CN" altLang="en-US" sz="2000" dirty="0"/>
              <a:t>第二名称节点用途：</a:t>
            </a:r>
            <a:endParaRPr lang="en-US" altLang="zh-CN" sz="2000" dirty="0"/>
          </a:p>
          <a:p>
            <a:pPr eaLnBrk="1" hangingPunct="1">
              <a:spcBef>
                <a:spcPct val="0"/>
              </a:spcBef>
              <a:buNone/>
            </a:pPr>
            <a:r>
              <a:rPr lang="zh-CN" altLang="en-US" sz="2000" dirty="0" smtClean="0"/>
              <a:t>（</a:t>
            </a:r>
            <a:r>
              <a:rPr lang="en-US" altLang="zh-CN" sz="2000" dirty="0" smtClean="0"/>
              <a:t>1</a:t>
            </a:r>
            <a:r>
              <a:rPr lang="zh-CN" altLang="en-US" sz="2000" dirty="0" smtClean="0"/>
              <a:t>）不是</a:t>
            </a:r>
            <a:r>
              <a:rPr lang="zh-CN" altLang="en-US" sz="2000" dirty="0"/>
              <a:t>热备份</a:t>
            </a:r>
            <a:endParaRPr lang="en-US" altLang="zh-CN" sz="2000" dirty="0"/>
          </a:p>
          <a:p>
            <a:pPr eaLnBrk="1" hangingPunct="1">
              <a:spcBef>
                <a:spcPct val="0"/>
              </a:spcBef>
              <a:buNone/>
            </a:pPr>
            <a:r>
              <a:rPr lang="zh-CN" altLang="en-US" sz="2000" dirty="0" smtClean="0"/>
              <a:t>（</a:t>
            </a:r>
            <a:r>
              <a:rPr lang="en-US" altLang="zh-CN" sz="2000" dirty="0" smtClean="0"/>
              <a:t>2</a:t>
            </a:r>
            <a:r>
              <a:rPr lang="zh-CN" altLang="en-US" sz="2000" dirty="0" smtClean="0"/>
              <a:t>）主要</a:t>
            </a:r>
            <a:r>
              <a:rPr lang="zh-CN" altLang="en-US" sz="2000" dirty="0"/>
              <a:t>是</a:t>
            </a:r>
            <a:r>
              <a:rPr lang="zh-CN" altLang="zh-CN" sz="2000" dirty="0"/>
              <a:t>防止日志文件</a:t>
            </a:r>
            <a:r>
              <a:rPr lang="en-US" altLang="zh-CN" sz="2000" dirty="0"/>
              <a:t>EditLog</a:t>
            </a:r>
            <a:r>
              <a:rPr lang="zh-CN" altLang="zh-CN" sz="2000" dirty="0"/>
              <a:t>过大，导致名称节点失败恢复时消耗</a:t>
            </a:r>
            <a:r>
              <a:rPr lang="zh-CN" altLang="zh-CN" sz="2000" dirty="0" smtClean="0"/>
              <a:t>过多</a:t>
            </a:r>
            <a:endParaRPr lang="en-US" altLang="zh-CN" sz="2000" dirty="0" smtClean="0"/>
          </a:p>
          <a:p>
            <a:pPr eaLnBrk="1" hangingPunct="1">
              <a:spcBef>
                <a:spcPct val="0"/>
              </a:spcBef>
              <a:buNone/>
            </a:pPr>
            <a:r>
              <a:rPr lang="en-US" altLang="zh-CN" sz="2000" dirty="0"/>
              <a:t> </a:t>
            </a:r>
            <a:r>
              <a:rPr lang="en-US" altLang="zh-CN" sz="2000" dirty="0" smtClean="0"/>
              <a:t>        </a:t>
            </a:r>
            <a:r>
              <a:rPr lang="en-US" altLang="zh-CN" sz="2000" dirty="0" smtClean="0"/>
              <a:t> </a:t>
            </a:r>
            <a:r>
              <a:rPr lang="zh-CN" altLang="zh-CN" sz="2000" dirty="0" smtClean="0"/>
              <a:t>时间</a:t>
            </a:r>
            <a:endParaRPr lang="en-US" altLang="zh-CN" sz="2000" dirty="0"/>
          </a:p>
          <a:p>
            <a:pPr eaLnBrk="1" hangingPunct="1">
              <a:spcBef>
                <a:spcPct val="0"/>
              </a:spcBef>
              <a:buNone/>
            </a:pPr>
            <a:r>
              <a:rPr lang="zh-CN" altLang="en-US" sz="2000" dirty="0" smtClean="0"/>
              <a:t>（</a:t>
            </a:r>
            <a:r>
              <a:rPr lang="en-US" altLang="zh-CN" sz="2000" dirty="0" smtClean="0"/>
              <a:t>3</a:t>
            </a:r>
            <a:r>
              <a:rPr lang="zh-CN" altLang="en-US" sz="2000" dirty="0" smtClean="0"/>
              <a:t>）附带</a:t>
            </a:r>
            <a:r>
              <a:rPr lang="zh-CN" altLang="en-US" sz="2000" dirty="0"/>
              <a:t>起到冷备份功能</a:t>
            </a:r>
            <a:endParaRPr lang="zh-CN" altLang="en-US"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en-US" altLang="zh-CN" b="1" dirty="0" smtClean="0"/>
              <a:t>8.</a:t>
            </a:r>
            <a:r>
              <a:rPr lang="zh-CN" altLang="zh-CN" b="1" dirty="0" smtClean="0"/>
              <a:t>2.</a:t>
            </a:r>
            <a:r>
              <a:rPr lang="zh-CN" altLang="zh-CN" b="1" dirty="0" smtClean="0"/>
              <a:t>1</a:t>
            </a:r>
            <a:r>
              <a:rPr lang="en-US" altLang="zh-CN" b="1" dirty="0" smtClean="0"/>
              <a:t> </a:t>
            </a:r>
            <a:r>
              <a:rPr lang="zh-CN" altLang="zh-CN" b="1" dirty="0" smtClean="0"/>
              <a:t>HDFS </a:t>
            </a:r>
            <a:r>
              <a:rPr lang="zh-CN" altLang="zh-CN" b="1" dirty="0" smtClean="0"/>
              <a:t>HA</a:t>
            </a:r>
            <a:endParaRPr lang="zh-CN" altLang="en-US" dirty="0" smtClean="0"/>
          </a:p>
        </p:txBody>
      </p:sp>
      <p:sp>
        <p:nvSpPr>
          <p:cNvPr id="13315" name="矩形 3"/>
          <p:cNvSpPr>
            <a:spLocks noChangeArrowheads="1"/>
          </p:cNvSpPr>
          <p:nvPr/>
        </p:nvSpPr>
        <p:spPr bwMode="auto">
          <a:xfrm>
            <a:off x="7015956" y="6411824"/>
            <a:ext cx="19542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80604020202020204" pitchFamily="34" charset="0"/>
                <a:ea typeface="SimSun" pitchFamily="2" charset="-122"/>
              </a:defRPr>
            </a:lvl1pPr>
            <a:lvl2pPr marL="742950" indent="-285750" eaLnBrk="0" hangingPunct="0">
              <a:spcBef>
                <a:spcPct val="20000"/>
              </a:spcBef>
              <a:buChar char="–"/>
              <a:defRPr sz="2800">
                <a:solidFill>
                  <a:schemeClr val="tx1"/>
                </a:solidFill>
                <a:latin typeface="Arial" panose="02080604020202020204" pitchFamily="34" charset="0"/>
                <a:ea typeface="SimSun" pitchFamily="2" charset="-122"/>
              </a:defRPr>
            </a:lvl2pPr>
            <a:lvl3pPr marL="1143000" indent="-228600" eaLnBrk="0" hangingPunct="0">
              <a:spcBef>
                <a:spcPct val="20000"/>
              </a:spcBef>
              <a:buChar char="•"/>
              <a:defRPr sz="2400">
                <a:solidFill>
                  <a:schemeClr val="tx1"/>
                </a:solidFill>
                <a:latin typeface="Arial" panose="02080604020202020204" pitchFamily="34" charset="0"/>
                <a:ea typeface="SimSun" pitchFamily="2" charset="-122"/>
              </a:defRPr>
            </a:lvl3pPr>
            <a:lvl4pPr marL="1600200" indent="-228600" eaLnBrk="0" hangingPunct="0">
              <a:spcBef>
                <a:spcPct val="20000"/>
              </a:spcBef>
              <a:buChar char="–"/>
              <a:defRPr sz="2000">
                <a:solidFill>
                  <a:schemeClr val="tx1"/>
                </a:solidFill>
                <a:latin typeface="Arial" panose="02080604020202020204" pitchFamily="34" charset="0"/>
                <a:ea typeface="SimSun" pitchFamily="2" charset="-122"/>
              </a:defRPr>
            </a:lvl4pPr>
            <a:lvl5pPr marL="2057400" indent="-228600" eaLnBrk="0" hangingPunct="0">
              <a:spcBef>
                <a:spcPct val="20000"/>
              </a:spcBef>
              <a:buChar char="»"/>
              <a:defRPr sz="2000">
                <a:solidFill>
                  <a:schemeClr val="tx1"/>
                </a:solidFill>
                <a:latin typeface="Arial" panose="02080604020202020204" pitchFamily="34" charset="0"/>
                <a:ea typeface="SimSun" pitchFamily="2" charset="-122"/>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9pPr>
          </a:lstStyle>
          <a:p>
            <a:pPr eaLnBrk="1" hangingPunct="1">
              <a:spcBef>
                <a:spcPct val="0"/>
              </a:spcBef>
              <a:buFontTx/>
              <a:buNone/>
            </a:pPr>
            <a:r>
              <a:rPr lang="zh-CN" altLang="zh-CN" sz="1800" dirty="0"/>
              <a:t>图</a:t>
            </a:r>
            <a:r>
              <a:rPr lang="en-US" altLang="zh-CN" sz="1800" dirty="0"/>
              <a:t> HDFS HA</a:t>
            </a:r>
            <a:r>
              <a:rPr lang="zh-CN" altLang="zh-CN" sz="1800" dirty="0"/>
              <a:t>架构</a:t>
            </a:r>
            <a:endParaRPr lang="zh-CN" altLang="en-US" sz="1800" dirty="0"/>
          </a:p>
        </p:txBody>
      </p:sp>
      <p:sp>
        <p:nvSpPr>
          <p:cNvPr id="13316" name="矩形 4"/>
          <p:cNvSpPr>
            <a:spLocks noChangeArrowheads="1"/>
          </p:cNvSpPr>
          <p:nvPr/>
        </p:nvSpPr>
        <p:spPr bwMode="auto">
          <a:xfrm>
            <a:off x="228713" y="1141426"/>
            <a:ext cx="8741455" cy="175418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spcBef>
                <a:spcPct val="20000"/>
              </a:spcBef>
              <a:buChar char="•"/>
              <a:defRPr sz="3200">
                <a:solidFill>
                  <a:schemeClr val="tx1"/>
                </a:solidFill>
                <a:latin typeface="Arial" panose="02080604020202020204" pitchFamily="34" charset="0"/>
                <a:ea typeface="SimSun" pitchFamily="2" charset="-122"/>
              </a:defRPr>
            </a:lvl1pPr>
            <a:lvl2pPr marL="742950" indent="-285750" eaLnBrk="0" hangingPunct="0">
              <a:spcBef>
                <a:spcPct val="20000"/>
              </a:spcBef>
              <a:buChar char="–"/>
              <a:defRPr sz="2800">
                <a:solidFill>
                  <a:schemeClr val="tx1"/>
                </a:solidFill>
                <a:latin typeface="Arial" panose="02080604020202020204" pitchFamily="34" charset="0"/>
                <a:ea typeface="SimSun" pitchFamily="2" charset="-122"/>
              </a:defRPr>
            </a:lvl2pPr>
            <a:lvl3pPr marL="1143000" indent="-228600" eaLnBrk="0" hangingPunct="0">
              <a:spcBef>
                <a:spcPct val="20000"/>
              </a:spcBef>
              <a:buChar char="•"/>
              <a:defRPr sz="2400">
                <a:solidFill>
                  <a:schemeClr val="tx1"/>
                </a:solidFill>
                <a:latin typeface="Arial" panose="02080604020202020204" pitchFamily="34" charset="0"/>
                <a:ea typeface="SimSun" pitchFamily="2" charset="-122"/>
              </a:defRPr>
            </a:lvl3pPr>
            <a:lvl4pPr marL="1600200" indent="-228600" eaLnBrk="0" hangingPunct="0">
              <a:spcBef>
                <a:spcPct val="20000"/>
              </a:spcBef>
              <a:buChar char="–"/>
              <a:defRPr sz="2000">
                <a:solidFill>
                  <a:schemeClr val="tx1"/>
                </a:solidFill>
                <a:latin typeface="Arial" panose="02080604020202020204" pitchFamily="34" charset="0"/>
                <a:ea typeface="SimSun" pitchFamily="2" charset="-122"/>
              </a:defRPr>
            </a:lvl4pPr>
            <a:lvl5pPr marL="2057400" indent="-228600" eaLnBrk="0" hangingPunct="0">
              <a:spcBef>
                <a:spcPct val="20000"/>
              </a:spcBef>
              <a:buChar char="»"/>
              <a:defRPr sz="2000">
                <a:solidFill>
                  <a:schemeClr val="tx1"/>
                </a:solidFill>
                <a:latin typeface="Arial" panose="02080604020202020204" pitchFamily="34" charset="0"/>
                <a:ea typeface="SimSun" pitchFamily="2" charset="-122"/>
              </a:defRPr>
            </a:lvl5pPr>
            <a:lvl6pPr marL="25146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6pPr>
            <a:lvl7pPr marL="29718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7pPr>
            <a:lvl8pPr marL="34290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8pPr>
            <a:lvl9pPr marL="3886200" indent="-228600" eaLnBrk="0" fontAlgn="base" hangingPunct="0">
              <a:spcBef>
                <a:spcPct val="20000"/>
              </a:spcBef>
              <a:spcAft>
                <a:spcPct val="0"/>
              </a:spcAft>
              <a:buChar char="»"/>
              <a:defRPr sz="2000">
                <a:solidFill>
                  <a:schemeClr val="tx1"/>
                </a:solidFill>
                <a:latin typeface="Arial" panose="02080604020202020204" pitchFamily="34" charset="0"/>
                <a:ea typeface="SimSun" pitchFamily="2" charset="-122"/>
              </a:defRPr>
            </a:lvl9pPr>
          </a:lstStyle>
          <a:p>
            <a:pPr eaLnBrk="1" hangingPunct="1">
              <a:spcBef>
                <a:spcPct val="0"/>
              </a:spcBef>
              <a:buNone/>
            </a:pPr>
            <a:r>
              <a:rPr lang="en-US" altLang="zh-CN" sz="1800" dirty="0"/>
              <a:t>HDFS </a:t>
            </a:r>
            <a:r>
              <a:rPr lang="en-US" altLang="zh-CN" sz="1800" dirty="0" smtClean="0"/>
              <a:t>HA</a:t>
            </a:r>
            <a:r>
              <a:rPr lang="zh-CN" altLang="en-US" sz="1800" dirty="0" smtClean="0"/>
              <a:t>是</a:t>
            </a:r>
            <a:r>
              <a:rPr lang="zh-CN" altLang="en-US" sz="1800" dirty="0"/>
              <a:t>为了解决</a:t>
            </a:r>
            <a:r>
              <a:rPr lang="zh-CN" altLang="zh-CN" sz="1800" dirty="0"/>
              <a:t>单点故障问题</a:t>
            </a:r>
            <a:endParaRPr lang="en-US" altLang="zh-CN" sz="1800" dirty="0"/>
          </a:p>
          <a:p>
            <a:pPr eaLnBrk="1" hangingPunct="1">
              <a:spcBef>
                <a:spcPct val="0"/>
              </a:spcBef>
              <a:buNone/>
            </a:pPr>
            <a:r>
              <a:rPr lang="zh-CN" altLang="en-US" sz="1800" dirty="0" smtClean="0"/>
              <a:t>（</a:t>
            </a:r>
            <a:r>
              <a:rPr lang="en-US" altLang="zh-CN" sz="1800" dirty="0" smtClean="0"/>
              <a:t>1</a:t>
            </a:r>
            <a:r>
              <a:rPr lang="zh-CN" altLang="en-US" sz="1800" dirty="0" smtClean="0"/>
              <a:t>）</a:t>
            </a:r>
            <a:r>
              <a:rPr lang="en-US" altLang="zh-CN" sz="1800" dirty="0" smtClean="0"/>
              <a:t>HA</a:t>
            </a:r>
            <a:r>
              <a:rPr lang="zh-CN" altLang="zh-CN" sz="1800" dirty="0"/>
              <a:t>集群设置两个名称节点，“活跃（</a:t>
            </a:r>
            <a:r>
              <a:rPr lang="en-US" altLang="zh-CN" sz="1800" dirty="0"/>
              <a:t>Active</a:t>
            </a:r>
            <a:r>
              <a:rPr lang="zh-CN" altLang="zh-CN" sz="1800" dirty="0"/>
              <a:t>）”</a:t>
            </a:r>
            <a:r>
              <a:rPr lang="zh-CN" altLang="en-US" sz="1800" dirty="0"/>
              <a:t>和</a:t>
            </a:r>
            <a:r>
              <a:rPr lang="zh-CN" altLang="zh-CN" sz="1800" dirty="0"/>
              <a:t>“待命（</a:t>
            </a:r>
            <a:r>
              <a:rPr lang="en-US" altLang="zh-CN" sz="1800" dirty="0"/>
              <a:t>Standby</a:t>
            </a:r>
            <a:r>
              <a:rPr lang="zh-CN" altLang="zh-CN" sz="1800" dirty="0"/>
              <a:t>）”</a:t>
            </a:r>
            <a:endParaRPr lang="en-US" altLang="zh-CN" sz="1800" dirty="0"/>
          </a:p>
          <a:p>
            <a:pPr eaLnBrk="1" hangingPunct="1">
              <a:spcBef>
                <a:spcPct val="0"/>
              </a:spcBef>
              <a:buNone/>
            </a:pPr>
            <a:r>
              <a:rPr lang="zh-CN" altLang="en-US" sz="1800" dirty="0" smtClean="0"/>
              <a:t>（</a:t>
            </a:r>
            <a:r>
              <a:rPr lang="en-US" altLang="zh-CN" sz="1800" dirty="0" smtClean="0"/>
              <a:t>2</a:t>
            </a:r>
            <a:r>
              <a:rPr lang="zh-CN" altLang="en-US" sz="1800" dirty="0" smtClean="0"/>
              <a:t>）</a:t>
            </a:r>
            <a:r>
              <a:rPr lang="zh-CN" altLang="zh-CN" sz="1800" dirty="0" smtClean="0"/>
              <a:t>两种</a:t>
            </a:r>
            <a:r>
              <a:rPr lang="zh-CN" altLang="zh-CN" sz="1800" dirty="0"/>
              <a:t>名称节点的状态同步，可以借助于一个共享存储系统来</a:t>
            </a:r>
            <a:r>
              <a:rPr lang="zh-CN" altLang="zh-CN" sz="1800" dirty="0" smtClean="0"/>
              <a:t>实现</a:t>
            </a:r>
            <a:r>
              <a:rPr lang="zh-CN" altLang="en-US" sz="1800" dirty="0"/>
              <a:t>。</a:t>
            </a:r>
            <a:r>
              <a:rPr lang="zh-CN" altLang="zh-CN" sz="1800" dirty="0" smtClean="0"/>
              <a:t>一旦</a:t>
            </a:r>
            <a:r>
              <a:rPr lang="zh-CN" altLang="zh-CN" sz="1800" dirty="0"/>
              <a:t>活跃</a:t>
            </a:r>
            <a:r>
              <a:rPr lang="zh-CN" altLang="zh-CN" sz="1800" dirty="0" smtClean="0"/>
              <a:t>名</a:t>
            </a:r>
            <a:endParaRPr lang="en-US" altLang="zh-CN" sz="1800" dirty="0" smtClean="0"/>
          </a:p>
          <a:p>
            <a:pPr eaLnBrk="1" hangingPunct="1">
              <a:spcBef>
                <a:spcPct val="0"/>
              </a:spcBef>
              <a:buNone/>
            </a:pPr>
            <a:r>
              <a:rPr lang="en-US" altLang="zh-CN" sz="1800" dirty="0"/>
              <a:t> </a:t>
            </a:r>
            <a:r>
              <a:rPr lang="en-US" altLang="zh-CN" sz="1800" dirty="0" smtClean="0"/>
              <a:t>        </a:t>
            </a:r>
            <a:r>
              <a:rPr lang="zh-CN" altLang="zh-CN" sz="1800" dirty="0" smtClean="0"/>
              <a:t>称</a:t>
            </a:r>
            <a:r>
              <a:rPr lang="zh-CN" altLang="zh-CN" sz="1800" dirty="0"/>
              <a:t>节点出现故障，就可以立即切换到待命名称节点</a:t>
            </a:r>
            <a:endParaRPr lang="en-US" altLang="zh-CN" sz="1800" dirty="0"/>
          </a:p>
          <a:p>
            <a:pPr eaLnBrk="1" hangingPunct="1">
              <a:spcBef>
                <a:spcPct val="0"/>
              </a:spcBef>
              <a:buNone/>
            </a:pPr>
            <a:r>
              <a:rPr lang="zh-CN" altLang="en-US" sz="1800" dirty="0" smtClean="0"/>
              <a:t>（</a:t>
            </a:r>
            <a:r>
              <a:rPr lang="en-US" altLang="zh-CN" sz="1800" dirty="0" smtClean="0"/>
              <a:t>3</a:t>
            </a:r>
            <a:r>
              <a:rPr lang="zh-CN" altLang="en-US" sz="1800" dirty="0" smtClean="0"/>
              <a:t>）</a:t>
            </a:r>
            <a:r>
              <a:rPr lang="en-US" altLang="zh-CN" sz="1800" dirty="0" smtClean="0"/>
              <a:t>Zookeeper</a:t>
            </a:r>
            <a:r>
              <a:rPr lang="zh-CN" altLang="en-US" sz="1800" dirty="0"/>
              <a:t>确保一个名称节点在对外服务</a:t>
            </a:r>
            <a:endParaRPr lang="en-US" altLang="zh-CN" sz="1800" dirty="0"/>
          </a:p>
          <a:p>
            <a:pPr eaLnBrk="1" hangingPunct="1">
              <a:spcBef>
                <a:spcPct val="0"/>
              </a:spcBef>
              <a:buNone/>
            </a:pPr>
            <a:r>
              <a:rPr lang="zh-CN" altLang="en-US" sz="1800" dirty="0" smtClean="0"/>
              <a:t>（</a:t>
            </a:r>
            <a:r>
              <a:rPr lang="en-US" altLang="zh-CN" sz="1800" dirty="0" smtClean="0"/>
              <a:t>4</a:t>
            </a:r>
            <a:r>
              <a:rPr lang="zh-CN" altLang="en-US" sz="1800" dirty="0" smtClean="0"/>
              <a:t>）名称</a:t>
            </a:r>
            <a:r>
              <a:rPr lang="zh-CN" altLang="en-US" sz="1800" dirty="0"/>
              <a:t>节点维护映射信息，数据节点同时向两个名称节点汇报信息</a:t>
            </a:r>
            <a:endParaRPr lang="zh-CN" altLang="en-US" sz="1800" dirty="0"/>
          </a:p>
        </p:txBody>
      </p:sp>
      <p:pic>
        <p:nvPicPr>
          <p:cNvPr id="13317"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38200" y="2971712"/>
            <a:ext cx="7154863"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80604020202020204" pitchFamily="34" charset="0"/>
          <a:buNone/>
          <a:defRPr kumimoji="0" lang="zh-CN" sz="1800" b="0" i="0" u="none" strike="noStrike" cap="none" normalizeH="0" baseline="0" smtClean="0">
            <a:ln>
              <a:noFill/>
            </a:ln>
            <a:solidFill>
              <a:schemeClr val="tx1"/>
            </a:solidFill>
            <a:effectLst/>
            <a:latin typeface="Arial" panose="02080604020202020204" pitchFamily="34" charset="0"/>
            <a:ea typeface="SimSun"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80604020202020204" pitchFamily="34" charset="0"/>
          <a:buNone/>
          <a:defRPr kumimoji="0" lang="zh-CN" sz="1800" b="0" i="0" u="none" strike="noStrike" cap="none" normalizeH="0" baseline="0" smtClean="0">
            <a:ln>
              <a:noFill/>
            </a:ln>
            <a:solidFill>
              <a:schemeClr val="tx1"/>
            </a:solidFill>
            <a:effectLst/>
            <a:latin typeface="Arial" panose="02080604020202020204" pitchFamily="34" charset="0"/>
            <a:ea typeface="SimSun"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8863</Words>
  <Application>WPS Presentation</Application>
  <PresentationFormat>全屏显示(4:3)</PresentationFormat>
  <Paragraphs>410</Paragraphs>
  <Slides>37</Slides>
  <Notes>1</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37</vt:i4>
      </vt:variant>
    </vt:vector>
  </HeadingPairs>
  <TitlesOfParts>
    <vt:vector size="52" baseType="lpstr">
      <vt:lpstr>Arial</vt:lpstr>
      <vt:lpstr>SimSun</vt:lpstr>
      <vt:lpstr>Wingdings</vt:lpstr>
      <vt:lpstr>DejaVu Sans</vt:lpstr>
      <vt:lpstr>SimSun</vt:lpstr>
      <vt:lpstr>文泉驿微米黑</vt:lpstr>
      <vt:lpstr>黑体</vt:lpstr>
      <vt:lpstr>Times New Roman</vt:lpstr>
      <vt:lpstr>Times New Roman</vt:lpstr>
      <vt:lpstr>SimSun</vt:lpstr>
      <vt:lpstr>仿宋</vt:lpstr>
      <vt:lpstr>Microsoft YaHei</vt:lpstr>
      <vt:lpstr>Arial Unicode MS</vt:lpstr>
      <vt:lpstr>默认设计模板</vt:lpstr>
      <vt:lpstr>Visio.Drawing.15</vt:lpstr>
      <vt:lpstr> 第8章 Hadoop架构再探讨  </vt:lpstr>
      <vt:lpstr>提纲</vt:lpstr>
      <vt:lpstr>8.1Hadoop的优化与发展</vt:lpstr>
      <vt:lpstr>8.1.1 Hadoop的局限与不足</vt:lpstr>
      <vt:lpstr>8.1.2 针对Hadoop的改进与提升</vt:lpstr>
      <vt:lpstr>8.2 HDFS2.0的新特性</vt:lpstr>
      <vt:lpstr>8.2.1 HDFS HA</vt:lpstr>
      <vt:lpstr>8.2.1 HDFS HA</vt:lpstr>
      <vt:lpstr>8.2.1 HDFS HA</vt:lpstr>
      <vt:lpstr>8.2.2 HDFS Federation</vt:lpstr>
      <vt:lpstr>8.2.2 HDFS Federation</vt:lpstr>
      <vt:lpstr>8.2.2 HDFS Federation</vt:lpstr>
      <vt:lpstr>8.3 新一代资源管理调度框架YARN</vt:lpstr>
      <vt:lpstr>8.3.1 MapReduce1.0的缺陷</vt:lpstr>
      <vt:lpstr>8.3.2 YARN设计思路</vt:lpstr>
      <vt:lpstr>8.3.3 YARN体系结构</vt:lpstr>
      <vt:lpstr>8.3.3 YARN体系结构</vt:lpstr>
      <vt:lpstr>8.3.3 YARN体系结构</vt:lpstr>
      <vt:lpstr>8.3.3 YARN体系结构</vt:lpstr>
      <vt:lpstr>8.3.3 YARN体系结构</vt:lpstr>
      <vt:lpstr>8.3.4 YARN工作流程</vt:lpstr>
      <vt:lpstr>8.3.5 YARN框架与MapReduce1.0框架的对比分析</vt:lpstr>
      <vt:lpstr>8.3.6 YARN的发展目标</vt:lpstr>
      <vt:lpstr>8.3.6 YARN的发展目标</vt:lpstr>
      <vt:lpstr>8.4 Hadoop生态系统中具有代表性的功能组件</vt:lpstr>
      <vt:lpstr>8.4.1 Pig</vt:lpstr>
      <vt:lpstr>8.4.1 Pig</vt:lpstr>
      <vt:lpstr>8.4.1 Pig</vt:lpstr>
      <vt:lpstr>8.4.1 Pig</vt:lpstr>
      <vt:lpstr>8.4.1 Pig</vt:lpstr>
      <vt:lpstr>8.4.2 Tez</vt:lpstr>
      <vt:lpstr>8.4.2 Tez</vt:lpstr>
      <vt:lpstr>8.4.2 Tez</vt:lpstr>
      <vt:lpstr>8.4.2 Tez</vt:lpstr>
      <vt:lpstr>8.4.3 Spark</vt:lpstr>
      <vt:lpstr>8.4.4 Kafka</vt:lpstr>
      <vt:lpstr>本章小结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大数据技术原理与应用</dc:title>
  <dc:creator>厦门大学-林子雨-编著</dc:creator>
  <dc:description>http://dblab.xmu.edu.cn/post/bigdata</dc:description>
  <cp:lastModifiedBy>danny</cp:lastModifiedBy>
  <cp:revision>453</cp:revision>
  <dcterms:created xsi:type="dcterms:W3CDTF">2022-01-06T08:00:00Z</dcterms:created>
  <dcterms:modified xsi:type="dcterms:W3CDTF">2022-01-06T08:00:00Z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1033-11.1.0.10702</vt:lpwstr>
  </property>
</Properties>
</file>