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47" r:id="rId3"/>
    <p:sldId id="424" r:id="rId4"/>
    <p:sldId id="425" r:id="rId5"/>
    <p:sldId id="426" r:id="rId6"/>
    <p:sldId id="427" r:id="rId7"/>
    <p:sldId id="430" r:id="rId8"/>
    <p:sldId id="431" r:id="rId9"/>
    <p:sldId id="432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4" r:id="rId20"/>
    <p:sldId id="445" r:id="rId21"/>
    <p:sldId id="447" r:id="rId22"/>
    <p:sldId id="448" r:id="rId23"/>
    <p:sldId id="449" r:id="rId24"/>
    <p:sldId id="450" r:id="rId25"/>
    <p:sldId id="472" r:id="rId26"/>
    <p:sldId id="473" r:id="rId27"/>
    <p:sldId id="451" r:id="rId28"/>
    <p:sldId id="485" r:id="rId29"/>
    <p:sldId id="486" r:id="rId30"/>
    <p:sldId id="487" r:id="rId31"/>
    <p:sldId id="488" r:id="rId32"/>
    <p:sldId id="452" r:id="rId33"/>
    <p:sldId id="453" r:id="rId34"/>
    <p:sldId id="455" r:id="rId35"/>
    <p:sldId id="461" r:id="rId36"/>
    <p:sldId id="465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76" autoAdjust="0"/>
  </p:normalViewPr>
  <p:slideViewPr>
    <p:cSldViewPr>
      <p:cViewPr varScale="1">
        <p:scale>
          <a:sx n="59" d="100"/>
          <a:sy n="59" d="100"/>
        </p:scale>
        <p:origin x="-1476" y="-5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92" y="-84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Hadoop</c:v>
                </c:pt>
                <c:pt idx="1">
                  <c:v>Spark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110</c:v>
                </c:pt>
                <c:pt idx="1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402368"/>
        <c:axId val="151406848"/>
      </c:barChart>
      <c:catAx>
        <c:axId val="15140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406848"/>
        <c:crosses val="autoZero"/>
        <c:auto val="1"/>
        <c:lblAlgn val="ctr"/>
        <c:lblOffset val="100"/>
        <c:noMultiLvlLbl val="0"/>
      </c:catAx>
      <c:valAx>
        <c:axId val="15140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执行时间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40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C21BF90-FFC3-4527-B76A-976665254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21BF90-FFC3-4527-B76A-976665254B1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无论是工业界还是学术界，都已经广泛使用高级集群编程模型来处理日益增长的数据，如</a:t>
            </a:r>
            <a:r>
              <a:rPr lang="en-US" altLang="zh-CN" smtClean="0">
                <a:latin typeface="Arial" charset="0"/>
              </a:rPr>
              <a:t>MapReduce</a:t>
            </a:r>
            <a:r>
              <a:rPr lang="zh-CN" altLang="en-US" smtClean="0">
                <a:latin typeface="Arial" charset="0"/>
              </a:rPr>
              <a:t>和</a:t>
            </a:r>
            <a:r>
              <a:rPr lang="en-US" altLang="zh-CN" smtClean="0">
                <a:latin typeface="Arial" charset="0"/>
              </a:rPr>
              <a:t>Dryad</a:t>
            </a:r>
            <a:r>
              <a:rPr lang="zh-CN" altLang="en-US" smtClean="0">
                <a:latin typeface="Arial" charset="0"/>
              </a:rPr>
              <a:t>。这些系统将分布式编程简化为自动提供位置感知性调度、容错以及负载均衡，使得大量用户能够在商用集群上分析超大数据集。</a:t>
            </a:r>
            <a:endParaRPr lang="en-US" altLang="zh-CN" smtClean="0">
              <a:latin typeface="Arial" charset="0"/>
            </a:endParaRPr>
          </a:p>
          <a:p>
            <a:r>
              <a:rPr lang="zh-CN" altLang="en-US" smtClean="0">
                <a:latin typeface="Arial" charset="0"/>
              </a:rPr>
              <a:t>大多数现有的集群计算系统都是基于非循环的数据流模型。从稳定的物理存储（如分布式文件系统）中加载记录，记录被传入由一组确定性操作构成的</a:t>
            </a:r>
            <a:r>
              <a:rPr lang="en-US" altLang="zh-CN" smtClean="0">
                <a:latin typeface="Arial" charset="0"/>
              </a:rPr>
              <a:t>DAG</a:t>
            </a:r>
            <a:r>
              <a:rPr lang="zh-CN" altLang="en-US" smtClean="0">
                <a:latin typeface="Arial" charset="0"/>
              </a:rPr>
              <a:t>，然后写回稳定存储。</a:t>
            </a:r>
            <a:r>
              <a:rPr lang="en-US" altLang="zh-CN" smtClean="0">
                <a:latin typeface="Arial" charset="0"/>
              </a:rPr>
              <a:t>DAG</a:t>
            </a:r>
            <a:r>
              <a:rPr lang="zh-CN" altLang="en-US" smtClean="0">
                <a:latin typeface="Arial" charset="0"/>
              </a:rPr>
              <a:t>数据流图能够在运行时自动实现任务调度和故障恢复。</a:t>
            </a:r>
          </a:p>
          <a:p>
            <a:r>
              <a:rPr lang="zh-CN" altLang="en-US" smtClean="0">
                <a:latin typeface="Arial" charset="0"/>
              </a:rPr>
              <a:t>尽管非循环数据流是一种很强大的抽象方法，但仍然有些应用无法使用这种方式描述。我们就是针对这些不太适合非循环模型的应用，它们的特点是在多个并行操作之间重用工作数据集。这类应用包括：（</a:t>
            </a:r>
            <a:r>
              <a:rPr lang="en-US" altLang="zh-CN" smtClean="0">
                <a:latin typeface="Arial" charset="0"/>
              </a:rPr>
              <a:t>1</a:t>
            </a:r>
            <a:r>
              <a:rPr lang="zh-CN" altLang="en-US" smtClean="0">
                <a:latin typeface="Arial" charset="0"/>
              </a:rPr>
              <a:t>）机器学习和图应用中常用的迭代算法（每一步对数据执行相似的函数）；（</a:t>
            </a:r>
            <a:r>
              <a:rPr lang="en-US" altLang="zh-CN" smtClean="0">
                <a:latin typeface="Arial" charset="0"/>
              </a:rPr>
              <a:t>2</a:t>
            </a:r>
            <a:r>
              <a:rPr lang="zh-CN" altLang="en-US" smtClean="0">
                <a:latin typeface="Arial" charset="0"/>
              </a:rPr>
              <a:t>）交互式数据挖掘工具（用户反复查询一个数据子集）。基于数据流的框架并不明确支持工作集，所以需要将数据输出到磁盘，然后在每次查询时重新加载，这带来较大的开销。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D76E976-DCBB-43BB-B8FD-3AA51768BB5B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charset="0"/>
              </a:rPr>
              <a:t>一般来说，分布式数据集的容错性有两种方式：即数据检查点和记录数据的更新。由于面向的是大规模数据分析，数据检查点操作成本很高：需要通过数据中心的网络连接在机器之间复制庞大的数据集，而网络带宽往往比内存带宽低得多，同时还需要消耗更多的存储资源（在内存中复制数据可以减少需要缓存的数据量，而存储到磁盘则会拖慢应用程序）。所以选择记录更新的方式。但是，如果更新太多，那么记录更新成本也不低。因此，</a:t>
            </a:r>
            <a:r>
              <a:rPr lang="en-US" altLang="zh-CN" smtClean="0">
                <a:latin typeface="Arial" charset="0"/>
              </a:rPr>
              <a:t>RDD</a:t>
            </a:r>
            <a:r>
              <a:rPr lang="zh-CN" altLang="en-US" smtClean="0">
                <a:latin typeface="Arial" charset="0"/>
              </a:rPr>
              <a:t>只支持读操作，并且只支持粗粒度转换，即在大量记录上执行的单个操作。将创建</a:t>
            </a:r>
            <a:r>
              <a:rPr lang="en-US" altLang="zh-CN" smtClean="0">
                <a:latin typeface="Arial" charset="0"/>
              </a:rPr>
              <a:t>RDD</a:t>
            </a:r>
            <a:r>
              <a:rPr lang="zh-CN" altLang="en-US" smtClean="0">
                <a:latin typeface="Arial" charset="0"/>
              </a:rPr>
              <a:t>的一系列转换记录下来（即</a:t>
            </a:r>
            <a:r>
              <a:rPr lang="en-US" altLang="zh-CN" smtClean="0">
                <a:latin typeface="Arial" charset="0"/>
              </a:rPr>
              <a:t>Lineage</a:t>
            </a:r>
            <a:r>
              <a:rPr lang="zh-CN" altLang="en-US" smtClean="0">
                <a:latin typeface="Arial" charset="0"/>
              </a:rPr>
              <a:t>），以便恢复丢失的分区。</a:t>
            </a:r>
          </a:p>
          <a:p>
            <a:r>
              <a:rPr lang="zh-CN" altLang="en-US" smtClean="0">
                <a:latin typeface="Arial" charset="0"/>
              </a:rPr>
              <a:t>虽然只支持粗粒度转换限制了编程模型，但是</a:t>
            </a:r>
            <a:r>
              <a:rPr lang="en-US" altLang="zh-CN" smtClean="0">
                <a:latin typeface="Arial" charset="0"/>
              </a:rPr>
              <a:t>RDD</a:t>
            </a:r>
            <a:r>
              <a:rPr lang="zh-CN" altLang="en-US" smtClean="0">
                <a:latin typeface="Arial" charset="0"/>
              </a:rPr>
              <a:t>仍然可以很好地适用于很多应用，特别是支持数据并行的批量分析应用，包括数据挖掘、机器学习、图算法等，因为这些程序通常都会在很多记录上执行相同的操作。</a:t>
            </a:r>
          </a:p>
          <a:p>
            <a:endParaRPr lang="zh-CN" altLang="en-US" smtClean="0">
              <a:latin typeface="Arial" charset="0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38A5994-D1BB-4A81-B9A6-0E6069EB6228}" type="slidenum">
              <a:rPr lang="en-US" altLang="zh-CN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35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9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159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79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smtClean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2404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76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2133600"/>
          </a:xfrm>
          <a:prstGeom prst="rect">
            <a:avLst/>
          </a:prstGeom>
          <a:solidFill>
            <a:srgbClr val="0056A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3276600"/>
            <a:ext cx="8229600" cy="1143000"/>
          </a:xfrm>
          <a:noFill/>
          <a:ln/>
        </p:spPr>
        <p:txBody>
          <a:bodyPr/>
          <a:lstStyle/>
          <a:p>
            <a:pPr algn="ctr" eaLnBrk="1" hangingPunct="1"/>
            <a:r>
              <a:rPr lang="en-US" altLang="zh-CN" sz="2800" b="1" smtClean="0">
                <a:solidFill>
                  <a:schemeClr val="tx1"/>
                </a:solidFill>
              </a:rPr>
              <a:t/>
            </a:r>
            <a:br>
              <a:rPr lang="en-US" altLang="zh-CN" sz="2800" b="1" smtClean="0">
                <a:solidFill>
                  <a:schemeClr val="tx1"/>
                </a:solidFill>
              </a:rPr>
            </a:br>
            <a:r>
              <a:rPr lang="en-US" altLang="zh-CN" sz="3600" b="1" smtClean="0">
                <a:solidFill>
                  <a:schemeClr val="tx1"/>
                </a:solidFill>
              </a:rPr>
              <a:t>2</a:t>
            </a:r>
            <a:r>
              <a:rPr lang="zh-CN" altLang="en-US" sz="3600" b="1" smtClean="0">
                <a:solidFill>
                  <a:schemeClr val="tx1"/>
                </a:solidFill>
              </a:rPr>
              <a:t>、</a:t>
            </a:r>
            <a:r>
              <a:rPr lang="en-US" altLang="zh-CN" sz="3600" b="1" smtClean="0">
                <a:solidFill>
                  <a:schemeClr val="tx1"/>
                </a:solidFill>
              </a:rPr>
              <a:t>Spark</a:t>
            </a:r>
            <a:r>
              <a:rPr lang="zh-CN" altLang="en-US" sz="3600" b="1" smtClean="0">
                <a:solidFill>
                  <a:schemeClr val="tx1"/>
                </a:solidFill>
              </a:rPr>
              <a:t>的设计与运行原理</a:t>
            </a:r>
            <a:r>
              <a:rPr lang="zh-CN" altLang="en-US" sz="2800" b="1" smtClean="0">
                <a:solidFill>
                  <a:schemeClr val="tx1"/>
                </a:solidFill>
              </a:rPr>
              <a:t/>
            </a:r>
            <a:br>
              <a:rPr lang="zh-CN" altLang="en-US" sz="2800" b="1" smtClean="0">
                <a:solidFill>
                  <a:schemeClr val="tx1"/>
                </a:solidFill>
              </a:rPr>
            </a:b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2052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54" name="Oval 7"/>
          <p:cNvSpPr>
            <a:spLocks noChangeArrowheads="1"/>
          </p:cNvSpPr>
          <p:nvPr/>
        </p:nvSpPr>
        <p:spPr bwMode="auto">
          <a:xfrm>
            <a:off x="1447800" y="304800"/>
            <a:ext cx="990600" cy="1600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055" name="Text Box 12"/>
          <p:cNvSpPr txBox="1">
            <a:spLocks noChangeArrowheads="1"/>
          </p:cNvSpPr>
          <p:nvPr/>
        </p:nvSpPr>
        <p:spPr bwMode="auto">
          <a:xfrm>
            <a:off x="1524000" y="763588"/>
            <a:ext cx="69342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400">
                <a:solidFill>
                  <a:schemeClr val="bg1"/>
                </a:solidFill>
                <a:latin typeface="Times New Roman" pitchFamily="18" charset="0"/>
              </a:rPr>
              <a:t>第</a:t>
            </a:r>
            <a:r>
              <a:rPr lang="en-US" altLang="zh-CN" sz="4400">
                <a:solidFill>
                  <a:schemeClr val="bg1"/>
                </a:solidFill>
                <a:latin typeface="Times New Roman" pitchFamily="18" charset="0"/>
              </a:rPr>
              <a:t>9</a:t>
            </a:r>
            <a:r>
              <a:rPr lang="zh-CN" altLang="en-US" sz="4400">
                <a:solidFill>
                  <a:schemeClr val="bg1"/>
                </a:solidFill>
                <a:latin typeface="Times New Roman" pitchFamily="18" charset="0"/>
              </a:rPr>
              <a:t>章 </a:t>
            </a:r>
            <a:r>
              <a:rPr lang="en-US" altLang="zh-CN" sz="4400">
                <a:solidFill>
                  <a:schemeClr val="bg1"/>
                </a:solidFill>
                <a:latin typeface="Times New Roman" pitchFamily="18" charset="0"/>
              </a:rPr>
              <a:t>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2.2 Spark</a:t>
            </a:r>
            <a:r>
              <a:rPr lang="zh-CN" altLang="en-US" smtClean="0"/>
              <a:t>生态系统</a:t>
            </a:r>
          </a:p>
        </p:txBody>
      </p:sp>
      <p:sp>
        <p:nvSpPr>
          <p:cNvPr id="17411" name="矩形 2"/>
          <p:cNvSpPr>
            <a:spLocks noChangeArrowheads="1"/>
          </p:cNvSpPr>
          <p:nvPr/>
        </p:nvSpPr>
        <p:spPr bwMode="auto">
          <a:xfrm>
            <a:off x="304912" y="1295456"/>
            <a:ext cx="8534176" cy="16002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/>
              <a:t>在实际应用中，大数据处理主要包括以下三个类型：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复杂</a:t>
            </a:r>
            <a:r>
              <a:rPr lang="zh-CN" altLang="zh-CN" sz="2000" dirty="0"/>
              <a:t>的批量数据处理：通常时间跨度在数十分钟到数小时之间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基于</a:t>
            </a:r>
            <a:r>
              <a:rPr lang="zh-CN" altLang="zh-CN" sz="2000" dirty="0"/>
              <a:t>历史数据的交互式查询：通常时间跨度在数十秒到数分钟之间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基于</a:t>
            </a:r>
            <a:r>
              <a:rPr lang="zh-CN" altLang="zh-CN" sz="2000" dirty="0"/>
              <a:t>实时数据流的数据处理：通常时间跨度在数百毫秒到数秒之间</a:t>
            </a:r>
            <a:endParaRPr lang="zh-CN" altLang="en-US" sz="2000" dirty="0"/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304912" y="3124200"/>
            <a:ext cx="8534176" cy="25542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/>
              <a:t>当</a:t>
            </a:r>
            <a:r>
              <a:rPr lang="zh-CN" altLang="zh-CN" sz="2000" dirty="0"/>
              <a:t>同时存在以上三种场景</a:t>
            </a:r>
            <a:r>
              <a:rPr lang="zh-CN" altLang="en-US" sz="2000" dirty="0"/>
              <a:t>时</a:t>
            </a:r>
            <a:r>
              <a:rPr lang="zh-CN" altLang="zh-CN" sz="2000" dirty="0"/>
              <a:t>，就需要同时部署三种不同的</a:t>
            </a:r>
            <a:r>
              <a:rPr lang="zh-CN" altLang="zh-CN" sz="2000" dirty="0" smtClean="0"/>
              <a:t>软件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比如</a:t>
            </a:r>
            <a:r>
              <a:rPr lang="en-US" altLang="zh-CN" sz="2000" dirty="0" smtClean="0"/>
              <a:t>: MapReduce  /  Impala  /  Storm</a:t>
            </a:r>
          </a:p>
          <a:p>
            <a:pPr lvl="1">
              <a:defRPr/>
            </a:pPr>
            <a:endParaRPr lang="en-US" altLang="zh-CN" sz="2000" dirty="0"/>
          </a:p>
          <a:p>
            <a:pPr marL="0" lvl="1">
              <a:defRPr/>
            </a:pPr>
            <a:r>
              <a:rPr lang="zh-CN" altLang="zh-CN" sz="2000" dirty="0"/>
              <a:t>这样做难免会带来一些问题： 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000" dirty="0"/>
              <a:t>不同场景之间输入输出数据无法做到无缝共享，通常需要进行数据格式的转换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000" dirty="0"/>
              <a:t>不同的软件</a:t>
            </a:r>
            <a:r>
              <a:rPr lang="zh-CN" altLang="en-US" sz="2000" dirty="0"/>
              <a:t>需要</a:t>
            </a:r>
            <a:r>
              <a:rPr lang="zh-CN" altLang="zh-CN" sz="2000" dirty="0"/>
              <a:t>不同的开发和维护团队，带来了较高的使用成本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000" dirty="0"/>
              <a:t>比较难以对同一个集群中的各个系统进行统一的资源协调和分配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2.2 Spark</a:t>
            </a:r>
            <a:r>
              <a:rPr lang="zh-CN" altLang="en-US" smtClean="0"/>
              <a:t>生态系统</a:t>
            </a:r>
          </a:p>
        </p:txBody>
      </p:sp>
      <p:sp>
        <p:nvSpPr>
          <p:cNvPr id="13315" name="矩形 3"/>
          <p:cNvSpPr>
            <a:spLocks noChangeArrowheads="1"/>
          </p:cNvSpPr>
          <p:nvPr/>
        </p:nvSpPr>
        <p:spPr bwMode="auto">
          <a:xfrm>
            <a:off x="381110" y="1560513"/>
            <a:ext cx="8457978" cy="452431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Spark</a:t>
            </a:r>
            <a:r>
              <a:rPr lang="zh-CN" altLang="zh-CN" sz="2400" dirty="0"/>
              <a:t>的设计遵循“一个软件栈满足不同应用场景”的理念，逐渐形成了一套完整的生态系统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既</a:t>
            </a:r>
            <a:r>
              <a:rPr lang="zh-CN" altLang="zh-CN" sz="2400" dirty="0"/>
              <a:t>能够提供内存计算框架，也可以支持</a:t>
            </a:r>
            <a:r>
              <a:rPr lang="en-US" altLang="zh-CN" sz="2400" dirty="0"/>
              <a:t>SQL</a:t>
            </a:r>
            <a:r>
              <a:rPr lang="zh-CN" altLang="zh-CN" sz="2400" dirty="0"/>
              <a:t>即席查询、实时流式计算、机器学习和图计算等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Spark</a:t>
            </a:r>
            <a:r>
              <a:rPr lang="zh-CN" altLang="zh-CN" sz="2400" dirty="0"/>
              <a:t>可以部署在资源管理器</a:t>
            </a:r>
            <a:r>
              <a:rPr lang="en-US" altLang="zh-CN" sz="2400" dirty="0"/>
              <a:t>YARN</a:t>
            </a:r>
            <a:r>
              <a:rPr lang="zh-CN" altLang="zh-CN" sz="2400" dirty="0"/>
              <a:t>之上，提供一站式的大数据解决方案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因此</a:t>
            </a:r>
            <a:r>
              <a:rPr lang="zh-CN" altLang="zh-CN" sz="2400" dirty="0"/>
              <a:t>，</a:t>
            </a:r>
            <a:r>
              <a:rPr lang="en-US" altLang="zh-CN" sz="2400" dirty="0"/>
              <a:t>Spark</a:t>
            </a:r>
            <a:r>
              <a:rPr lang="zh-CN" altLang="zh-CN" sz="2400" dirty="0"/>
              <a:t>所提供的生态系统足以应对上述三种场景，即同时支持批处理、交互式查询和流</a:t>
            </a:r>
            <a:r>
              <a:rPr lang="zh-CN" altLang="zh-CN" sz="2400" dirty="0" smtClean="0"/>
              <a:t>数据处理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2.2 Spark</a:t>
            </a:r>
            <a:r>
              <a:rPr lang="zh-CN" altLang="en-US" smtClean="0"/>
              <a:t>生态系统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340" name="Object 1"/>
          <p:cNvGraphicFramePr>
            <a:graphicFrameLocks noChangeAspect="1"/>
          </p:cNvGraphicFramePr>
          <p:nvPr/>
        </p:nvGraphicFramePr>
        <p:xfrm>
          <a:off x="1550988" y="2133600"/>
          <a:ext cx="6297612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r:id="rId3" imgW="5934244" imgH="2723989" progId="Visio.Drawing.15">
                  <p:embed/>
                </p:oleObj>
              </mc:Choice>
              <mc:Fallback>
                <p:oleObj r:id="rId3" imgW="5934244" imgH="272398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2133600"/>
                        <a:ext cx="6297612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矩形 4"/>
          <p:cNvSpPr>
            <a:spLocks noChangeArrowheads="1"/>
          </p:cNvSpPr>
          <p:nvPr/>
        </p:nvSpPr>
        <p:spPr bwMode="auto">
          <a:xfrm>
            <a:off x="457308" y="5768895"/>
            <a:ext cx="8305582" cy="70802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Spark</a:t>
            </a:r>
            <a:r>
              <a:rPr lang="zh-CN" altLang="zh-CN" sz="2000" dirty="0"/>
              <a:t>的生态系统主要包含了</a:t>
            </a:r>
            <a:r>
              <a:rPr lang="en-US" altLang="zh-CN" sz="2000" dirty="0"/>
              <a:t>Spark Core</a:t>
            </a:r>
            <a:r>
              <a:rPr lang="zh-CN" altLang="zh-CN" sz="2000" dirty="0"/>
              <a:t>、</a:t>
            </a:r>
            <a:r>
              <a:rPr lang="en-US" altLang="zh-CN" sz="2000" dirty="0"/>
              <a:t>Spark SQL</a:t>
            </a:r>
            <a:r>
              <a:rPr lang="zh-CN" altLang="zh-CN" sz="2000" dirty="0"/>
              <a:t>、</a:t>
            </a:r>
            <a:r>
              <a:rPr lang="en-US" altLang="zh-CN" sz="2000" dirty="0"/>
              <a:t>Spark Streaming</a:t>
            </a:r>
            <a:r>
              <a:rPr lang="zh-CN" altLang="en-US" sz="2000" dirty="0"/>
              <a:t>（</a:t>
            </a:r>
            <a:r>
              <a:rPr lang="en-US" altLang="zh-CN" sz="2000" dirty="0"/>
              <a:t> Structured Streaming </a:t>
            </a:r>
            <a:r>
              <a:rPr lang="zh-CN" altLang="en-US" sz="2000" dirty="0"/>
              <a:t>）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MLLib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GraphX</a:t>
            </a:r>
            <a:r>
              <a:rPr lang="en-US" altLang="zh-CN" sz="2000" dirty="0"/>
              <a:t> </a:t>
            </a:r>
            <a:r>
              <a:rPr lang="zh-CN" altLang="zh-CN" sz="2000" dirty="0"/>
              <a:t>等组件</a:t>
            </a:r>
            <a:endParaRPr lang="zh-CN" altLang="en-US" sz="2000" dirty="0"/>
          </a:p>
        </p:txBody>
      </p:sp>
      <p:sp>
        <p:nvSpPr>
          <p:cNvPr id="14342" name="矩形 5"/>
          <p:cNvSpPr>
            <a:spLocks noChangeArrowheads="1"/>
          </p:cNvSpPr>
          <p:nvPr/>
        </p:nvSpPr>
        <p:spPr bwMode="auto">
          <a:xfrm>
            <a:off x="3581400" y="5192713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BDAS</a:t>
            </a:r>
            <a:r>
              <a:rPr lang="zh-CN" altLang="zh-CN" sz="1800"/>
              <a:t>架构</a:t>
            </a:r>
            <a:endParaRPr lang="zh-CN" altLang="en-US" sz="1800"/>
          </a:p>
        </p:txBody>
      </p:sp>
      <p:sp>
        <p:nvSpPr>
          <p:cNvPr id="14343" name="矩形 6"/>
          <p:cNvSpPr>
            <a:spLocks noChangeArrowheads="1"/>
          </p:cNvSpPr>
          <p:nvPr/>
        </p:nvSpPr>
        <p:spPr bwMode="auto">
          <a:xfrm>
            <a:off x="304912" y="1258888"/>
            <a:ext cx="8457978" cy="40011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Spark</a:t>
            </a:r>
            <a:r>
              <a:rPr lang="zh-CN" altLang="zh-CN" sz="2000" dirty="0"/>
              <a:t>生态系统已经成为伯克利数据分析软件栈</a:t>
            </a:r>
            <a:r>
              <a:rPr lang="en-US" altLang="zh-CN" sz="2000" dirty="0" smtClean="0"/>
              <a:t>BDAS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重要组成部分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2.2 Spark</a:t>
            </a:r>
            <a:r>
              <a:rPr lang="zh-CN" altLang="en-US" smtClean="0"/>
              <a:t>生态系统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304567"/>
              </p:ext>
            </p:extLst>
          </p:nvPr>
        </p:nvGraphicFramePr>
        <p:xfrm>
          <a:off x="533400" y="2057400"/>
          <a:ext cx="8001001" cy="3124154"/>
        </p:xfrm>
        <a:graphic>
          <a:graphicData uri="http://schemas.openxmlformats.org/drawingml/2006/table">
            <a:tbl>
              <a:tblPr/>
              <a:tblGrid>
                <a:gridCol w="2000485"/>
                <a:gridCol w="1429455"/>
                <a:gridCol w="1980261"/>
                <a:gridCol w="2590800"/>
              </a:tblGrid>
              <a:tr h="253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应用场景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/>
                          <a:ea typeface="宋体"/>
                        </a:rPr>
                        <a:t>时间跨度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latin typeface="Times New Roman"/>
                          <a:ea typeface="宋体"/>
                        </a:rPr>
                        <a:t>其他框架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/>
                          <a:ea typeface="宋体"/>
                        </a:rPr>
                        <a:t>Spark</a:t>
                      </a:r>
                      <a:r>
                        <a:rPr lang="zh-CN" sz="1800" b="1" kern="100">
                          <a:latin typeface="Times New Roman"/>
                          <a:ea typeface="宋体"/>
                        </a:rPr>
                        <a:t>生态系统中的组件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复杂的批量数据处理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小时级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MapReduce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Hive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Spark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基于历史数据的交互式查询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分钟级、秒级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Impala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Dremel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Drill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Spark SQL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基于实时数据流的数据处理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毫秒、秒级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Storm</a:t>
                      </a:r>
                      <a:r>
                        <a:rPr lang="zh-CN" sz="18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S4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100" dirty="0" err="1" smtClean="0">
                          <a:latin typeface="Times New Roman"/>
                          <a:ea typeface="宋体"/>
                        </a:rPr>
                        <a:t>SparkStreaming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</a:rPr>
                        <a:t/>
                      </a:r>
                      <a:br>
                        <a:rPr lang="en-US" sz="1800" kern="100" dirty="0" smtClean="0">
                          <a:latin typeface="Times New Roman"/>
                          <a:ea typeface="宋体"/>
                        </a:rPr>
                      </a:br>
                      <a:r>
                        <a:rPr lang="en-US" sz="1800" kern="100" dirty="0" smtClean="0">
                          <a:latin typeface="Times New Roman"/>
                          <a:ea typeface="宋体"/>
                        </a:rPr>
                        <a:t>Structured Streaming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基于历史数据的数据挖掘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Mahout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MLlib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2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Times New Roman"/>
                          <a:ea typeface="宋体"/>
                        </a:rPr>
                        <a:t>图结构数据的处理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-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宋体"/>
                        </a:rPr>
                        <a:t>Pregel</a:t>
                      </a:r>
                      <a:r>
                        <a:rPr lang="zh-CN" sz="18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800" kern="100">
                          <a:latin typeface="Times New Roman"/>
                          <a:ea typeface="宋体"/>
                        </a:rPr>
                        <a:t>Hama</a:t>
                      </a:r>
                      <a:endParaRPr lang="zh-CN" sz="18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Times New Roman"/>
                          <a:ea typeface="宋体"/>
                        </a:rPr>
                        <a:t>GraphX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400" name="矩形 4"/>
          <p:cNvSpPr>
            <a:spLocks noChangeArrowheads="1"/>
          </p:cNvSpPr>
          <p:nvPr/>
        </p:nvSpPr>
        <p:spPr bwMode="auto">
          <a:xfrm>
            <a:off x="2727325" y="1524000"/>
            <a:ext cx="3749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表</a:t>
            </a:r>
            <a:r>
              <a:rPr lang="en-US" altLang="zh-CN" sz="1800"/>
              <a:t>1 Spark</a:t>
            </a:r>
            <a:r>
              <a:rPr lang="zh-CN" altLang="en-US" sz="1800"/>
              <a:t>生态系统组件</a:t>
            </a:r>
            <a:r>
              <a:rPr lang="zh-CN" altLang="zh-CN" sz="1800"/>
              <a:t>的应用场景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2.3 Spark</a:t>
            </a:r>
            <a:r>
              <a:rPr lang="zh-CN" altLang="zh-CN" smtClean="0"/>
              <a:t>运行架构</a:t>
            </a:r>
            <a:endParaRPr lang="zh-CN" altLang="en-US" smtClean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990600" y="1447800"/>
            <a:ext cx="53816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2.3.1 </a:t>
            </a:r>
            <a:r>
              <a:rPr lang="zh-CN" altLang="en-US"/>
              <a:t>基本概念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2.3.2 </a:t>
            </a:r>
            <a:r>
              <a:rPr lang="zh-CN" altLang="en-US"/>
              <a:t>架构设计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2.3.3 Spark</a:t>
            </a:r>
            <a:r>
              <a:rPr lang="zh-CN" altLang="en-US"/>
              <a:t>运行基本流程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2.3.4 RDD</a:t>
            </a:r>
            <a:r>
              <a:rPr lang="zh-CN" altLang="en-US"/>
              <a:t>的设计与运行原理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2.3.1 </a:t>
            </a:r>
            <a:r>
              <a:rPr lang="zh-CN" altLang="en-US" smtClean="0"/>
              <a:t>基本概念</a:t>
            </a:r>
          </a:p>
        </p:txBody>
      </p:sp>
      <p:sp>
        <p:nvSpPr>
          <p:cNvPr id="22531" name="Rectangle 1"/>
          <p:cNvSpPr>
            <a:spLocks noChangeArrowheads="1"/>
          </p:cNvSpPr>
          <p:nvPr/>
        </p:nvSpPr>
        <p:spPr bwMode="auto">
          <a:xfrm>
            <a:off x="304800" y="1830556"/>
            <a:ext cx="8686800" cy="34778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：是</a:t>
            </a:r>
            <a:r>
              <a:rPr lang="en-US" altLang="zh-CN" sz="2000" dirty="0" err="1">
                <a:latin typeface="Times New Roman" pitchFamily="18" charset="0"/>
                <a:cs typeface="Times New Roman" pitchFamily="18" charset="0"/>
              </a:rPr>
              <a:t>Resillient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Distributed Dataset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（弹性分布式数据集）的简称，是分布式内存的一个抽象概念，</a:t>
            </a:r>
            <a:r>
              <a:rPr lang="zh-CN" altLang="zh-CN" sz="2000" dirty="0"/>
              <a:t>提供了一种高度受限的共享内存</a:t>
            </a:r>
            <a:r>
              <a:rPr lang="zh-CN" altLang="zh-CN" sz="2000" dirty="0" smtClean="0"/>
              <a:t>模型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是有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向无环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图的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简称，反映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之间的依赖关系</a:t>
            </a:r>
            <a:endParaRPr lang="zh-CN" altLang="en-US" sz="2000" dirty="0"/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Executor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：是运行在工作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节点的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一个进程，负责运行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Task</a:t>
            </a:r>
            <a:endParaRPr lang="zh-CN" altLang="en-US" sz="2000" dirty="0"/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）应用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）：用户编写的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应用程序</a:t>
            </a:r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）任务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Task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）：运行在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Executor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上的工作单元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）作业</a:t>
            </a:r>
            <a:r>
              <a:rPr lang="zh-CN" altLang="en-US" sz="2000" dirty="0"/>
              <a:t>（</a:t>
            </a:r>
            <a:r>
              <a:rPr lang="en-US" altLang="zh-CN" sz="2000" dirty="0"/>
              <a:t> Job </a:t>
            </a:r>
            <a:r>
              <a:rPr lang="zh-CN" altLang="en-US" sz="2000" dirty="0"/>
              <a:t>）</a:t>
            </a:r>
            <a:r>
              <a:rPr lang="zh-CN" altLang="zh-CN" sz="2000" dirty="0"/>
              <a:t>：一个</a:t>
            </a:r>
            <a:r>
              <a:rPr lang="zh-CN" altLang="en-US" sz="2000" dirty="0"/>
              <a:t>作业</a:t>
            </a:r>
            <a:r>
              <a:rPr lang="zh-CN" altLang="zh-CN" sz="2000" dirty="0"/>
              <a:t>包含多个</a:t>
            </a:r>
            <a:r>
              <a:rPr lang="en-US" altLang="zh-CN" sz="2000" dirty="0"/>
              <a:t>RDD</a:t>
            </a:r>
            <a:r>
              <a:rPr lang="zh-CN" altLang="zh-CN" sz="2000" dirty="0"/>
              <a:t>及作用于相应</a:t>
            </a:r>
            <a:r>
              <a:rPr lang="en-US" altLang="zh-CN" sz="2000" dirty="0"/>
              <a:t>RDD</a:t>
            </a:r>
            <a:r>
              <a:rPr lang="zh-CN" altLang="zh-CN" sz="2000" dirty="0"/>
              <a:t>上的各种操作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）</a:t>
            </a:r>
            <a:r>
              <a:rPr lang="zh-CN" altLang="en-US" sz="2000" dirty="0" smtClean="0"/>
              <a:t>阶段</a:t>
            </a:r>
            <a:r>
              <a:rPr lang="zh-CN" altLang="en-US" sz="2000" dirty="0"/>
              <a:t>（</a:t>
            </a:r>
            <a:r>
              <a:rPr lang="en-US" altLang="zh-CN" sz="2000" dirty="0"/>
              <a:t> Stage </a:t>
            </a:r>
            <a:r>
              <a:rPr lang="zh-CN" altLang="en-US" sz="2000" dirty="0"/>
              <a:t>）</a:t>
            </a:r>
            <a:r>
              <a:rPr lang="zh-CN" altLang="zh-CN" sz="2000" dirty="0"/>
              <a:t>：是</a:t>
            </a:r>
            <a:r>
              <a:rPr lang="zh-CN" altLang="en-US" sz="2000" dirty="0"/>
              <a:t>作业</a:t>
            </a:r>
            <a:r>
              <a:rPr lang="zh-CN" altLang="zh-CN" sz="2000" dirty="0"/>
              <a:t>的基本调度单位，一个</a:t>
            </a:r>
            <a:r>
              <a:rPr lang="zh-CN" altLang="en-US" sz="2000" dirty="0"/>
              <a:t>作业</a:t>
            </a:r>
            <a:r>
              <a:rPr lang="zh-CN" altLang="zh-CN" sz="2000" dirty="0"/>
              <a:t>会分为多组</a:t>
            </a:r>
            <a:r>
              <a:rPr lang="zh-CN" altLang="en-US" sz="2000" dirty="0"/>
              <a:t>任务</a:t>
            </a:r>
            <a:r>
              <a:rPr lang="zh-CN" altLang="zh-CN" sz="2000" dirty="0"/>
              <a:t>，每组</a:t>
            </a:r>
            <a:r>
              <a:rPr lang="zh-CN" altLang="en-US" sz="2000" dirty="0"/>
              <a:t>任务</a:t>
            </a:r>
            <a:r>
              <a:rPr lang="zh-CN" altLang="zh-CN" sz="2000" dirty="0"/>
              <a:t>被称为</a:t>
            </a:r>
            <a:r>
              <a:rPr lang="zh-CN" altLang="en-US" sz="2000" dirty="0"/>
              <a:t>阶段</a:t>
            </a:r>
            <a:r>
              <a:rPr lang="zh-CN" altLang="zh-CN" sz="2000" dirty="0"/>
              <a:t>，或者也被称为</a:t>
            </a:r>
            <a:r>
              <a:rPr lang="zh-CN" altLang="en-US" sz="2000" dirty="0"/>
              <a:t>任务集合</a:t>
            </a:r>
            <a:r>
              <a:rPr lang="zh-CN" altLang="zh-CN" sz="2000" dirty="0"/>
              <a:t>，代表了一组关联的、相互之间没有</a:t>
            </a:r>
            <a:r>
              <a:rPr lang="en-US" altLang="zh-CN" sz="2000" dirty="0"/>
              <a:t>Shuffle</a:t>
            </a:r>
            <a:r>
              <a:rPr lang="zh-CN" altLang="zh-CN" sz="2000" dirty="0"/>
              <a:t>依赖关系的任务组成的任务</a:t>
            </a:r>
            <a:r>
              <a:rPr lang="zh-CN" altLang="zh-CN" sz="2000" dirty="0" smtClean="0"/>
              <a:t>集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2.3.2 </a:t>
            </a:r>
            <a:r>
              <a:rPr lang="zh-CN" altLang="zh-CN" smtClean="0"/>
              <a:t>架构</a:t>
            </a:r>
            <a:r>
              <a:rPr lang="zh-CN" altLang="en-US" smtClean="0"/>
              <a:t>设计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8436" name="矩形 4"/>
          <p:cNvSpPr>
            <a:spLocks noChangeArrowheads="1"/>
          </p:cNvSpPr>
          <p:nvPr/>
        </p:nvSpPr>
        <p:spPr bwMode="auto">
          <a:xfrm>
            <a:off x="3429000" y="6411825"/>
            <a:ext cx="2005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Spark</a:t>
            </a:r>
            <a:r>
              <a:rPr lang="zh-CN" altLang="zh-CN" sz="1800"/>
              <a:t>运行架构</a:t>
            </a:r>
            <a:endParaRPr lang="zh-CN" altLang="en-US" sz="1800"/>
          </a:p>
        </p:txBody>
      </p:sp>
      <p:sp>
        <p:nvSpPr>
          <p:cNvPr id="18437" name="矩形 5"/>
          <p:cNvSpPr>
            <a:spLocks noChangeArrowheads="1"/>
          </p:cNvSpPr>
          <p:nvPr/>
        </p:nvSpPr>
        <p:spPr bwMode="auto">
          <a:xfrm>
            <a:off x="381110" y="1238250"/>
            <a:ext cx="8534176" cy="132397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Spark</a:t>
            </a:r>
            <a:r>
              <a:rPr lang="zh-CN" altLang="zh-CN" sz="2000" dirty="0"/>
              <a:t>运行架构包括集群资源管理器（</a:t>
            </a:r>
            <a:r>
              <a:rPr lang="en-US" altLang="zh-CN" sz="2000" dirty="0"/>
              <a:t>Cluster Manager</a:t>
            </a:r>
            <a:r>
              <a:rPr lang="zh-CN" altLang="zh-CN" sz="2000" dirty="0"/>
              <a:t>）、运行作业任务的工作</a:t>
            </a:r>
            <a:r>
              <a:rPr lang="zh-CN" altLang="en-US" sz="2000" dirty="0"/>
              <a:t>节点</a:t>
            </a:r>
            <a:r>
              <a:rPr lang="zh-CN" altLang="zh-CN" sz="2000" dirty="0"/>
              <a:t>（</a:t>
            </a:r>
            <a:r>
              <a:rPr lang="en-US" altLang="zh-CN" sz="2000" dirty="0"/>
              <a:t>Worker Node</a:t>
            </a:r>
            <a:r>
              <a:rPr lang="zh-CN" altLang="zh-CN" sz="2000" dirty="0"/>
              <a:t>）、每个应用的任务控制</a:t>
            </a:r>
            <a:r>
              <a:rPr lang="zh-CN" altLang="en-US" sz="2000" dirty="0"/>
              <a:t>节点</a:t>
            </a:r>
            <a:r>
              <a:rPr lang="zh-CN" altLang="zh-CN" sz="2000" dirty="0"/>
              <a:t>（</a:t>
            </a:r>
            <a:r>
              <a:rPr lang="en-US" altLang="zh-CN" sz="2000" dirty="0"/>
              <a:t>Driver</a:t>
            </a:r>
            <a:r>
              <a:rPr lang="zh-CN" altLang="zh-CN" sz="2000" dirty="0"/>
              <a:t>）和每个工作节点上负责具体任务的执行进程（</a:t>
            </a:r>
            <a:r>
              <a:rPr lang="en-US" altLang="zh-CN" sz="2000" dirty="0"/>
              <a:t>Executor</a:t>
            </a:r>
            <a:r>
              <a:rPr lang="zh-CN" altLang="zh-CN" sz="2000" dirty="0"/>
              <a:t>）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）资源管理器</a:t>
            </a:r>
            <a:r>
              <a:rPr lang="zh-CN" altLang="en-US" sz="2000" dirty="0"/>
              <a:t>可以自带或</a:t>
            </a:r>
            <a:r>
              <a:rPr lang="en-US" altLang="zh-CN" sz="2000" dirty="0" err="1"/>
              <a:t>Mesos</a:t>
            </a:r>
            <a:r>
              <a:rPr lang="zh-CN" altLang="en-US" sz="2000" dirty="0"/>
              <a:t>或</a:t>
            </a:r>
            <a:r>
              <a:rPr lang="en-US" altLang="zh-CN" sz="2000" dirty="0"/>
              <a:t>YARN</a:t>
            </a:r>
            <a:endParaRPr lang="zh-CN" altLang="en-US" sz="2000" dirty="0"/>
          </a:p>
        </p:txBody>
      </p:sp>
      <p:pic>
        <p:nvPicPr>
          <p:cNvPr id="18438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19312"/>
            <a:ext cx="67198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2.3.2 </a:t>
            </a:r>
            <a:r>
              <a:rPr lang="zh-CN" altLang="zh-CN" smtClean="0"/>
              <a:t>架构</a:t>
            </a:r>
            <a:r>
              <a:rPr lang="zh-CN" altLang="en-US" smtClean="0"/>
              <a:t>设计</a:t>
            </a:r>
          </a:p>
        </p:txBody>
      </p:sp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2667000" y="6411825"/>
            <a:ext cx="3852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Spark</a:t>
            </a:r>
            <a:r>
              <a:rPr lang="zh-CN" altLang="zh-CN" sz="1800"/>
              <a:t>中各种概念之间的相互关系</a:t>
            </a:r>
            <a:endParaRPr lang="zh-CN" altLang="en-US" sz="1800"/>
          </a:p>
        </p:txBody>
      </p:sp>
      <p:sp>
        <p:nvSpPr>
          <p:cNvPr id="19460" name="矩形 4"/>
          <p:cNvSpPr>
            <a:spLocks noChangeArrowheads="1"/>
          </p:cNvSpPr>
          <p:nvPr/>
        </p:nvSpPr>
        <p:spPr bwMode="auto">
          <a:xfrm>
            <a:off x="228714" y="1206939"/>
            <a:ext cx="8686674" cy="14779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一</a:t>
            </a:r>
            <a:r>
              <a:rPr lang="zh-CN" altLang="zh-CN" sz="1800" dirty="0"/>
              <a:t>个</a:t>
            </a:r>
            <a:r>
              <a:rPr lang="zh-CN" altLang="en-US" sz="1800" dirty="0"/>
              <a:t>应用</a:t>
            </a:r>
            <a:r>
              <a:rPr lang="zh-CN" altLang="zh-CN" sz="1800" dirty="0"/>
              <a:t>由一个</a:t>
            </a:r>
            <a:r>
              <a:rPr lang="en-US" altLang="zh-CN" sz="1800" dirty="0"/>
              <a:t>Driver</a:t>
            </a:r>
            <a:r>
              <a:rPr lang="zh-CN" altLang="zh-CN" sz="1800" dirty="0"/>
              <a:t>和若干个</a:t>
            </a:r>
            <a:r>
              <a:rPr lang="zh-CN" altLang="en-US" sz="1800" dirty="0"/>
              <a:t>作业</a:t>
            </a:r>
            <a:r>
              <a:rPr lang="zh-CN" altLang="zh-CN" sz="1800" dirty="0"/>
              <a:t>构成，一个</a:t>
            </a:r>
            <a:r>
              <a:rPr lang="zh-CN" altLang="en-US" sz="1800" dirty="0"/>
              <a:t>作业</a:t>
            </a:r>
            <a:r>
              <a:rPr lang="zh-CN" altLang="zh-CN" sz="1800" dirty="0"/>
              <a:t>由多个</a:t>
            </a:r>
            <a:r>
              <a:rPr lang="zh-CN" altLang="en-US" sz="1800" dirty="0"/>
              <a:t>阶段</a:t>
            </a:r>
            <a:r>
              <a:rPr lang="zh-CN" altLang="zh-CN" sz="1800" dirty="0"/>
              <a:t>构成，一个</a:t>
            </a:r>
            <a:r>
              <a:rPr lang="zh-CN" altLang="en-US" sz="1800" dirty="0"/>
              <a:t>阶段</a:t>
            </a:r>
            <a:r>
              <a:rPr lang="zh-CN" altLang="zh-CN" sz="1800" dirty="0"/>
              <a:t>由多个没有</a:t>
            </a:r>
            <a:r>
              <a:rPr lang="en-US" altLang="zh-CN" sz="1800" dirty="0"/>
              <a:t>Shuffle</a:t>
            </a:r>
            <a:r>
              <a:rPr lang="zh-CN" altLang="zh-CN" sz="1800" dirty="0"/>
              <a:t>关系的</a:t>
            </a:r>
            <a:r>
              <a:rPr lang="zh-CN" altLang="en-US" sz="1800" dirty="0"/>
              <a:t>任务</a:t>
            </a:r>
            <a:r>
              <a:rPr lang="zh-CN" altLang="zh-CN" sz="1800" dirty="0" smtClean="0"/>
              <a:t>组成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当</a:t>
            </a:r>
            <a:r>
              <a:rPr lang="zh-CN" altLang="zh-CN" sz="1800" dirty="0"/>
              <a:t>执行一个</a:t>
            </a:r>
            <a:r>
              <a:rPr lang="zh-CN" altLang="en-US" sz="1800" dirty="0"/>
              <a:t>应用</a:t>
            </a:r>
            <a:r>
              <a:rPr lang="zh-CN" altLang="zh-CN" sz="1800" dirty="0"/>
              <a:t>时，</a:t>
            </a:r>
            <a:r>
              <a:rPr lang="en-US" altLang="zh-CN" sz="1800" dirty="0"/>
              <a:t>Driver</a:t>
            </a:r>
            <a:r>
              <a:rPr lang="zh-CN" altLang="zh-CN" sz="1800" dirty="0"/>
              <a:t>会向集群管理器申请资源，启动</a:t>
            </a:r>
            <a:r>
              <a:rPr lang="en-US" altLang="zh-CN" sz="1800" dirty="0"/>
              <a:t>Executor</a:t>
            </a:r>
            <a:r>
              <a:rPr lang="zh-CN" altLang="zh-CN" sz="1800" dirty="0"/>
              <a:t>，并向</a:t>
            </a:r>
            <a:r>
              <a:rPr lang="en-US" altLang="zh-CN" sz="1800" dirty="0"/>
              <a:t>Executor</a:t>
            </a:r>
            <a:r>
              <a:rPr lang="zh-CN" altLang="zh-CN" sz="1800" dirty="0"/>
              <a:t>发送应用程序代码和文件，然后在</a:t>
            </a:r>
            <a:r>
              <a:rPr lang="en-US" altLang="zh-CN" sz="1800" dirty="0"/>
              <a:t>Executor</a:t>
            </a:r>
            <a:r>
              <a:rPr lang="zh-CN" altLang="zh-CN" sz="1800" dirty="0"/>
              <a:t>上执行</a:t>
            </a:r>
            <a:r>
              <a:rPr lang="zh-CN" altLang="en-US" sz="1800" dirty="0"/>
              <a:t>任务</a:t>
            </a:r>
            <a:r>
              <a:rPr lang="zh-CN" altLang="zh-CN" sz="1800" dirty="0"/>
              <a:t>，运行结束后，执行结果会返回给</a:t>
            </a:r>
            <a:r>
              <a:rPr lang="en-US" altLang="zh-CN" sz="1800" dirty="0"/>
              <a:t>Driver</a:t>
            </a:r>
            <a:r>
              <a:rPr lang="zh-CN" altLang="en-US" sz="1800" dirty="0"/>
              <a:t>，</a:t>
            </a:r>
            <a:r>
              <a:rPr lang="zh-CN" altLang="zh-CN" sz="1800" dirty="0"/>
              <a:t>或者写到</a:t>
            </a:r>
            <a:r>
              <a:rPr lang="en-US" altLang="zh-CN" sz="1800" dirty="0"/>
              <a:t>HDFS</a:t>
            </a:r>
            <a:r>
              <a:rPr lang="zh-CN" altLang="zh-CN" sz="1800" dirty="0"/>
              <a:t>或者其他数据库</a:t>
            </a:r>
            <a:r>
              <a:rPr lang="zh-CN" altLang="zh-CN" sz="1800" dirty="0" smtClean="0"/>
              <a:t>中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712"/>
            <a:ext cx="6408738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914400"/>
          </a:xfrm>
          <a:ln/>
        </p:spPr>
        <p:txBody>
          <a:bodyPr/>
          <a:lstStyle/>
          <a:p>
            <a:r>
              <a:rPr lang="en-US" altLang="zh-CN" smtClean="0"/>
              <a:t>2.3.3 Spark</a:t>
            </a:r>
            <a:r>
              <a:rPr lang="zh-CN" altLang="zh-CN" smtClean="0"/>
              <a:t>运行基本流程</a:t>
            </a:r>
            <a:endParaRPr lang="zh-CN" altLang="en-US" smtClean="0"/>
          </a:p>
        </p:txBody>
      </p:sp>
      <p:sp>
        <p:nvSpPr>
          <p:cNvPr id="20483" name="矩形 3"/>
          <p:cNvSpPr>
            <a:spLocks noChangeArrowheads="1"/>
          </p:cNvSpPr>
          <p:nvPr/>
        </p:nvSpPr>
        <p:spPr bwMode="auto">
          <a:xfrm>
            <a:off x="1447800" y="5562600"/>
            <a:ext cx="269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Spark</a:t>
            </a:r>
            <a:r>
              <a:rPr lang="zh-CN" altLang="zh-CN" sz="1800"/>
              <a:t>运行基本流程图</a:t>
            </a:r>
            <a:endParaRPr lang="zh-CN" altLang="en-US" sz="1800"/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51816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5714882" y="1150849"/>
            <a:ext cx="3352800" cy="56308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）首先为应用构建起基本的运行环境，即由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Driver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创建一个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SparkContext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，进行资源的申请、任务的分配和监控</a:t>
            </a:r>
            <a:endParaRPr lang="en-US" altLang="zh-C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）资源管理器为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Executor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分配资源，并启动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Executor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进程</a:t>
            </a:r>
            <a:endParaRPr lang="en-US" altLang="zh-C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SparkContext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根据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的依赖关系构建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图，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图提交给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DAGScheduler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解析成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Stage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，然后把一个个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TaskSet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提交给底层调度器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TaskScheduler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处理；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Executor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SparkContext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申请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 Scheduler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发放给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Executor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运行，并提供应用程序代码</a:t>
            </a:r>
            <a:endParaRPr lang="en-US" altLang="zh-C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Executor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上运行，把执行结果反馈给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TaskScheduler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，然后反馈给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DAGScheduler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，运行完毕后写入数据并释放所有资源</a:t>
            </a:r>
            <a:r>
              <a:rPr lang="zh-CN" altLang="en-US" sz="1800" dirty="0"/>
              <a:t> </a:t>
            </a:r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685800" y="6172200"/>
            <a:ext cx="4583113" cy="36988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/>
              <a:t>SparkContext</a:t>
            </a:r>
            <a:r>
              <a:rPr lang="zh-CN" altLang="en-US" sz="1800" dirty="0"/>
              <a:t>对象代表了和一个集群的连接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990600" y="1600200"/>
            <a:ext cx="42878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1.RDD</a:t>
            </a:r>
            <a:r>
              <a:rPr lang="zh-CN" altLang="en-US"/>
              <a:t>设计背景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2.RDD</a:t>
            </a:r>
            <a:r>
              <a:rPr lang="zh-CN" altLang="en-US"/>
              <a:t>概念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3.RDD</a:t>
            </a:r>
            <a:r>
              <a:rPr lang="zh-CN" altLang="en-US"/>
              <a:t>特性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4.RDD</a:t>
            </a:r>
            <a:r>
              <a:rPr lang="zh-CN" altLang="en-US"/>
              <a:t>之间的依赖关系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5.</a:t>
            </a:r>
            <a:r>
              <a:rPr lang="zh-CN" altLang="en-US"/>
              <a:t>阶段的划分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6.RDD</a:t>
            </a:r>
            <a:r>
              <a:rPr lang="zh-CN" altLang="en-US"/>
              <a:t>运行过程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zh-CN" altLang="zh-CN" smtClean="0"/>
              <a:t>提纲</a:t>
            </a:r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6019800" y="1066800"/>
          <a:ext cx="31242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4761905" imgH="6504762" progId="">
                  <p:embed/>
                </p:oleObj>
              </mc:Choice>
              <mc:Fallback>
                <p:oleObj r:id="rId3" imgW="4761905" imgH="6504762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066800"/>
                        <a:ext cx="312420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685800" y="1490663"/>
            <a:ext cx="51816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b="1">
                <a:solidFill>
                  <a:srgbClr val="000000"/>
                </a:solidFill>
                <a:ea typeface="黑体" pitchFamily="49" charset="-122"/>
              </a:rPr>
              <a:t>2.1 Spark</a:t>
            </a:r>
            <a:r>
              <a:rPr lang="zh-CN" altLang="en-US" b="1">
                <a:solidFill>
                  <a:srgbClr val="000000"/>
                </a:solidFill>
                <a:ea typeface="黑体" pitchFamily="49" charset="-122"/>
              </a:rPr>
              <a:t>概述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b="1">
                <a:solidFill>
                  <a:srgbClr val="000000"/>
                </a:solidFill>
                <a:ea typeface="黑体" pitchFamily="49" charset="-122"/>
              </a:rPr>
              <a:t>2.2 Spark</a:t>
            </a:r>
            <a:r>
              <a:rPr lang="zh-CN" altLang="en-US" b="1">
                <a:solidFill>
                  <a:srgbClr val="000000"/>
                </a:solidFill>
                <a:ea typeface="黑体" pitchFamily="49" charset="-122"/>
              </a:rPr>
              <a:t>生态系统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b="1">
                <a:solidFill>
                  <a:srgbClr val="000000"/>
                </a:solidFill>
                <a:ea typeface="黑体" pitchFamily="49" charset="-122"/>
              </a:rPr>
              <a:t>2.3 Spark</a:t>
            </a:r>
            <a:r>
              <a:rPr lang="zh-CN" altLang="en-US" b="1">
                <a:solidFill>
                  <a:srgbClr val="000000"/>
                </a:solidFill>
                <a:ea typeface="黑体" pitchFamily="49" charset="-122"/>
              </a:rPr>
              <a:t>运行架构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b="1">
                <a:solidFill>
                  <a:srgbClr val="000000"/>
                </a:solidFill>
                <a:ea typeface="黑体" pitchFamily="49" charset="-122"/>
              </a:rPr>
              <a:t>2.4 Spark</a:t>
            </a:r>
            <a:r>
              <a:rPr lang="zh-CN" altLang="en-US" b="1">
                <a:solidFill>
                  <a:srgbClr val="000000"/>
                </a:solidFill>
                <a:ea typeface="黑体" pitchFamily="49" charset="-122"/>
              </a:rPr>
              <a:t>的部署方式</a:t>
            </a:r>
            <a:endParaRPr lang="en-US" altLang="zh-CN" b="1">
              <a:solidFill>
                <a:srgbClr val="0000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22531" name="矩形 2"/>
          <p:cNvSpPr>
            <a:spLocks noChangeArrowheads="1"/>
          </p:cNvSpPr>
          <p:nvPr/>
        </p:nvSpPr>
        <p:spPr bwMode="auto">
          <a:xfrm>
            <a:off x="457200" y="1219200"/>
            <a:ext cx="234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1.RDD</a:t>
            </a:r>
            <a:r>
              <a:rPr lang="zh-CN" altLang="en-US" sz="2400" b="1"/>
              <a:t>设计背景</a:t>
            </a:r>
            <a:endParaRPr lang="en-US" altLang="zh-CN" sz="2400" b="1"/>
          </a:p>
        </p:txBody>
      </p:sp>
      <p:sp>
        <p:nvSpPr>
          <p:cNvPr id="28676" name="矩形 3"/>
          <p:cNvSpPr>
            <a:spLocks noChangeArrowheads="1"/>
          </p:cNvSpPr>
          <p:nvPr/>
        </p:nvSpPr>
        <p:spPr bwMode="auto">
          <a:xfrm>
            <a:off x="304912" y="1829774"/>
            <a:ext cx="8610374" cy="341632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许多</a:t>
            </a:r>
            <a:r>
              <a:rPr lang="zh-CN" altLang="zh-CN" sz="2400" dirty="0"/>
              <a:t>迭代式算法（比如机器学习、图算法等）和交互式数据挖掘工具</a:t>
            </a:r>
            <a:r>
              <a:rPr lang="zh-CN" altLang="en-US" sz="2400" dirty="0"/>
              <a:t>，</a:t>
            </a:r>
            <a:r>
              <a:rPr lang="zh-CN" altLang="zh-CN" sz="2400" dirty="0"/>
              <a:t>共同之处是，不同计算阶段之间会重用中间结果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目前</a:t>
            </a:r>
            <a:r>
              <a:rPr lang="zh-CN" altLang="zh-CN" sz="2400" dirty="0"/>
              <a:t>的</a:t>
            </a:r>
            <a:r>
              <a:rPr lang="en-US" altLang="zh-CN" sz="2400" dirty="0"/>
              <a:t>MapReduce</a:t>
            </a:r>
            <a:r>
              <a:rPr lang="zh-CN" altLang="zh-CN" sz="2400" dirty="0"/>
              <a:t>框架都是把中间结果写入到</a:t>
            </a:r>
            <a:r>
              <a:rPr lang="zh-CN" altLang="en-US" sz="2400" dirty="0"/>
              <a:t>稳定存储（比如磁盘）</a:t>
            </a:r>
            <a:r>
              <a:rPr lang="zh-CN" altLang="zh-CN" sz="2400" dirty="0"/>
              <a:t>中，带来了大量的数据复制、磁盘</a:t>
            </a:r>
            <a:r>
              <a:rPr lang="en-US" altLang="zh-CN" sz="2400" dirty="0"/>
              <a:t>IO</a:t>
            </a:r>
            <a:r>
              <a:rPr lang="zh-CN" altLang="zh-CN" sz="2400" dirty="0"/>
              <a:t>和序列化开销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RDD</a:t>
            </a:r>
            <a:r>
              <a:rPr lang="zh-CN" altLang="zh-CN" sz="2400" dirty="0"/>
              <a:t>就是为了满足这种需求而出现的，它提供了一个抽象的数据架构，我们不必担心底层数据的分布式特性，只需将具体的应用逻辑表达为一系列转换处理</a:t>
            </a:r>
            <a:r>
              <a:rPr lang="zh-CN" altLang="en-US" sz="2400" dirty="0"/>
              <a:t>，不同</a:t>
            </a:r>
            <a:r>
              <a:rPr lang="en-US" altLang="zh-CN" sz="2400" dirty="0"/>
              <a:t>RDD</a:t>
            </a:r>
            <a:r>
              <a:rPr lang="zh-CN" altLang="en-US" sz="2400" dirty="0"/>
              <a:t>之间的转换操作形成依赖关系，可以实现管道化，避免中间数据存储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57200" y="1290979"/>
            <a:ext cx="1728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2.RDD</a:t>
            </a:r>
            <a:r>
              <a:rPr lang="zh-CN" altLang="zh-CN" sz="2400" b="1" dirty="0"/>
              <a:t>概念</a:t>
            </a:r>
            <a:endParaRPr lang="zh-CN" altLang="zh-CN" sz="2400" dirty="0"/>
          </a:p>
        </p:txBody>
      </p:sp>
      <p:sp>
        <p:nvSpPr>
          <p:cNvPr id="29700" name="矩形 4"/>
          <p:cNvSpPr>
            <a:spLocks noChangeArrowheads="1"/>
          </p:cNvSpPr>
          <p:nvPr/>
        </p:nvSpPr>
        <p:spPr bwMode="auto">
          <a:xfrm>
            <a:off x="304912" y="2049004"/>
            <a:ext cx="8610374" cy="341632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zh-CN" sz="2400" dirty="0" smtClean="0"/>
              <a:t>一</a:t>
            </a:r>
            <a:r>
              <a:rPr lang="zh-CN" altLang="zh-CN" sz="2400" dirty="0"/>
              <a:t>个</a:t>
            </a:r>
            <a:r>
              <a:rPr lang="en-US" altLang="zh-CN" sz="2400" dirty="0"/>
              <a:t>RDD</a:t>
            </a:r>
            <a:r>
              <a:rPr lang="zh-CN" altLang="zh-CN" sz="2400" dirty="0"/>
              <a:t>就是一个分布式对象集合，本质上是一个只读的分区记录集合，每个</a:t>
            </a:r>
            <a:r>
              <a:rPr lang="en-US" altLang="zh-CN" sz="2400" dirty="0"/>
              <a:t>RDD</a:t>
            </a:r>
            <a:r>
              <a:rPr lang="zh-CN" altLang="zh-CN" sz="2400" dirty="0"/>
              <a:t>可分成多个分区，每个分区就是一个数据集片段，并且一个</a:t>
            </a:r>
            <a:r>
              <a:rPr lang="en-US" altLang="zh-CN" sz="2400" dirty="0"/>
              <a:t>RDD</a:t>
            </a:r>
            <a:r>
              <a:rPr lang="zh-CN" altLang="zh-CN" sz="2400" dirty="0"/>
              <a:t>的不同分区可以被保存到集群中不同的节点上，从而可以在集群中的不同节点上进行</a:t>
            </a:r>
            <a:r>
              <a:rPr lang="zh-CN" altLang="zh-CN" sz="2400" dirty="0" smtClean="0"/>
              <a:t>并行计算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RDD</a:t>
            </a:r>
            <a:r>
              <a:rPr lang="zh-CN" altLang="zh-CN" sz="2400" dirty="0"/>
              <a:t>提供了一种高度受限的共享内存模型，即</a:t>
            </a:r>
            <a:r>
              <a:rPr lang="en-US" altLang="zh-CN" sz="2400" dirty="0"/>
              <a:t>RDD</a:t>
            </a:r>
            <a:r>
              <a:rPr lang="zh-CN" altLang="zh-CN" sz="2400" dirty="0"/>
              <a:t>是只读的记录分区的集合，不能直接修改，只能基于稳定的物理存储中的数据集创建</a:t>
            </a:r>
            <a:r>
              <a:rPr lang="en-US" altLang="zh-CN" sz="2400" dirty="0"/>
              <a:t>RDD</a:t>
            </a:r>
            <a:r>
              <a:rPr lang="zh-CN" altLang="zh-CN" sz="2400" dirty="0"/>
              <a:t>，或者通过在其他</a:t>
            </a:r>
            <a:r>
              <a:rPr lang="en-US" altLang="zh-CN" sz="2400" dirty="0"/>
              <a:t>RDD</a:t>
            </a:r>
            <a:r>
              <a:rPr lang="zh-CN" altLang="zh-CN" sz="2400" dirty="0"/>
              <a:t>上执行确定的转换操作（如</a:t>
            </a:r>
            <a:r>
              <a:rPr lang="en-US" altLang="zh-CN" sz="2400" dirty="0"/>
              <a:t>map</a:t>
            </a:r>
            <a:r>
              <a:rPr lang="zh-CN" altLang="zh-CN" sz="2400" dirty="0"/>
              <a:t>、</a:t>
            </a:r>
            <a:r>
              <a:rPr lang="en-US" altLang="zh-CN" sz="2400" dirty="0"/>
              <a:t>join</a:t>
            </a:r>
            <a:r>
              <a:rPr lang="zh-CN" altLang="zh-CN" sz="2400" dirty="0"/>
              <a:t>和</a:t>
            </a:r>
            <a:r>
              <a:rPr lang="en-US" altLang="zh-CN" sz="2400" dirty="0"/>
              <a:t>group by</a:t>
            </a:r>
            <a:r>
              <a:rPr lang="zh-CN" altLang="zh-CN" sz="2400" dirty="0"/>
              <a:t>）而创建得到新的</a:t>
            </a:r>
            <a:r>
              <a:rPr lang="en-US" altLang="zh-CN" sz="2400" dirty="0"/>
              <a:t>RDD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30723" name="矩形 2"/>
          <p:cNvSpPr>
            <a:spLocks noChangeArrowheads="1"/>
          </p:cNvSpPr>
          <p:nvPr/>
        </p:nvSpPr>
        <p:spPr bwMode="auto">
          <a:xfrm>
            <a:off x="271745" y="1905040"/>
            <a:ext cx="8686572" cy="378618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RDD</a:t>
            </a:r>
            <a:r>
              <a:rPr lang="zh-CN" altLang="zh-CN" sz="2400" dirty="0"/>
              <a:t>提供了一组丰富的操作以支持常见的数据运算，分为</a:t>
            </a:r>
            <a:r>
              <a:rPr lang="zh-CN" altLang="en-US" sz="2400" dirty="0"/>
              <a:t>“动作”（</a:t>
            </a:r>
            <a:r>
              <a:rPr lang="en-US" altLang="zh-CN" sz="2400" dirty="0"/>
              <a:t>Action</a:t>
            </a:r>
            <a:r>
              <a:rPr lang="zh-CN" altLang="en-US" sz="2400" dirty="0"/>
              <a:t>）</a:t>
            </a:r>
            <a:r>
              <a:rPr lang="zh-CN" altLang="zh-CN" sz="2400" dirty="0"/>
              <a:t>和</a:t>
            </a:r>
            <a:r>
              <a:rPr lang="zh-CN" altLang="en-US" sz="2400" dirty="0"/>
              <a:t>“转换”（</a:t>
            </a:r>
            <a:r>
              <a:rPr lang="en-US" altLang="zh-CN" sz="2400" dirty="0"/>
              <a:t>Transformation</a:t>
            </a:r>
            <a:r>
              <a:rPr lang="zh-CN" altLang="en-US" sz="2400" dirty="0"/>
              <a:t>）</a:t>
            </a:r>
            <a:r>
              <a:rPr lang="zh-CN" altLang="zh-CN" sz="2400" dirty="0"/>
              <a:t>两种</a:t>
            </a:r>
            <a:r>
              <a:rPr lang="zh-CN" altLang="zh-CN" sz="2400" dirty="0" smtClean="0"/>
              <a:t>类型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RDD</a:t>
            </a:r>
            <a:r>
              <a:rPr lang="zh-CN" altLang="zh-CN" sz="2400" dirty="0"/>
              <a:t>提供的</a:t>
            </a:r>
            <a:r>
              <a:rPr lang="zh-CN" altLang="en-US" sz="2400" dirty="0"/>
              <a:t>转换</a:t>
            </a:r>
            <a:r>
              <a:rPr lang="zh-CN" altLang="zh-CN" sz="2400" dirty="0"/>
              <a:t>接口都非常简单，都是类似</a:t>
            </a:r>
            <a:r>
              <a:rPr lang="en-US" altLang="zh-CN" sz="2400" dirty="0"/>
              <a:t>map</a:t>
            </a:r>
            <a:r>
              <a:rPr lang="zh-CN" altLang="zh-CN" sz="2400" dirty="0"/>
              <a:t>、</a:t>
            </a:r>
            <a:r>
              <a:rPr lang="en-US" altLang="zh-CN" sz="2400" dirty="0"/>
              <a:t>filter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groupBy</a:t>
            </a:r>
            <a:r>
              <a:rPr lang="zh-CN" altLang="zh-CN" sz="2400" dirty="0"/>
              <a:t>、</a:t>
            </a:r>
            <a:r>
              <a:rPr lang="en-US" altLang="zh-CN" sz="2400" dirty="0"/>
              <a:t>join</a:t>
            </a:r>
            <a:r>
              <a:rPr lang="zh-CN" altLang="zh-CN" sz="2400" dirty="0"/>
              <a:t>等粗粒度的数据转换操作，而不是针对某个数据项的细粒度修改</a:t>
            </a:r>
            <a:r>
              <a:rPr lang="zh-CN" altLang="en-US" sz="2400" dirty="0"/>
              <a:t>（不适合网页</a:t>
            </a:r>
            <a:r>
              <a:rPr lang="zh-CN" altLang="en-US" sz="2400" dirty="0" smtClean="0"/>
              <a:t>爬虫</a:t>
            </a:r>
            <a:r>
              <a:rPr lang="zh-CN" altLang="en-US" sz="2400" dirty="0" smtClean="0"/>
              <a:t>）。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）表面</a:t>
            </a:r>
            <a:r>
              <a:rPr lang="zh-CN" altLang="en-US" sz="2400" dirty="0"/>
              <a:t>上</a:t>
            </a:r>
            <a:r>
              <a:rPr lang="en-US" altLang="zh-CN" sz="2400" dirty="0"/>
              <a:t>RDD</a:t>
            </a:r>
            <a:r>
              <a:rPr lang="zh-CN" altLang="zh-CN" sz="2400" dirty="0"/>
              <a:t>的功能很受限、不够强大</a:t>
            </a:r>
            <a:r>
              <a:rPr lang="zh-CN" altLang="en-US" sz="2400" dirty="0"/>
              <a:t>，</a:t>
            </a:r>
            <a:r>
              <a:rPr lang="zh-CN" altLang="zh-CN" sz="2400" dirty="0"/>
              <a:t>实际上</a:t>
            </a:r>
            <a:r>
              <a:rPr lang="en-US" altLang="zh-CN" sz="2400" dirty="0"/>
              <a:t>RDD</a:t>
            </a:r>
            <a:r>
              <a:rPr lang="zh-CN" altLang="zh-CN" sz="2400" dirty="0"/>
              <a:t>已经被实践证明可以高效地表达许多框架的编程模型</a:t>
            </a:r>
            <a:r>
              <a:rPr lang="zh-CN" altLang="en-US" sz="2400" dirty="0"/>
              <a:t>（</a:t>
            </a:r>
            <a:r>
              <a:rPr lang="zh-CN" altLang="zh-CN" sz="2400" dirty="0"/>
              <a:t>比如</a:t>
            </a:r>
            <a:r>
              <a:rPr lang="en-US" altLang="zh-CN" sz="2400" dirty="0"/>
              <a:t>MapReduce</a:t>
            </a:r>
            <a:r>
              <a:rPr lang="zh-CN" altLang="zh-CN" sz="2400" dirty="0"/>
              <a:t>、</a:t>
            </a:r>
            <a:r>
              <a:rPr lang="en-US" altLang="zh-CN" sz="2400" dirty="0"/>
              <a:t>SQL</a:t>
            </a:r>
            <a:r>
              <a:rPr lang="zh-CN" altLang="zh-CN" sz="2400" dirty="0"/>
              <a:t>、</a:t>
            </a:r>
            <a:r>
              <a:rPr lang="en-US" altLang="zh-CN" sz="2400" dirty="0" err="1"/>
              <a:t>Pregel</a:t>
            </a:r>
            <a:r>
              <a:rPr lang="zh-CN" altLang="en-US" sz="2400" dirty="0" smtClean="0"/>
              <a:t>）。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Spark</a:t>
            </a:r>
            <a:r>
              <a:rPr lang="zh-CN" altLang="en-US" sz="2400" dirty="0"/>
              <a:t>提供了</a:t>
            </a:r>
            <a:r>
              <a:rPr lang="en-US" altLang="zh-CN" sz="2400" dirty="0"/>
              <a:t>RDD</a:t>
            </a:r>
            <a:r>
              <a:rPr lang="zh-CN" altLang="zh-CN" sz="2400" dirty="0"/>
              <a:t>的</a:t>
            </a:r>
            <a:r>
              <a:rPr lang="en-US" altLang="zh-CN" sz="2400" dirty="0"/>
              <a:t>API</a:t>
            </a:r>
            <a:r>
              <a:rPr lang="zh-CN" altLang="zh-CN" sz="2400" dirty="0"/>
              <a:t>，程序员可以通过调用</a:t>
            </a:r>
            <a:r>
              <a:rPr lang="en-US" altLang="zh-CN" sz="2400" dirty="0"/>
              <a:t>API</a:t>
            </a:r>
            <a:r>
              <a:rPr lang="zh-CN" altLang="zh-CN" sz="2400" dirty="0"/>
              <a:t>实现对</a:t>
            </a:r>
            <a:r>
              <a:rPr lang="en-US" altLang="zh-CN" sz="2400" dirty="0"/>
              <a:t>RDD</a:t>
            </a:r>
            <a:r>
              <a:rPr lang="zh-CN" altLang="zh-CN" sz="2400" dirty="0"/>
              <a:t>的各种</a:t>
            </a:r>
            <a:r>
              <a:rPr lang="zh-CN" altLang="zh-CN" sz="2400" dirty="0" smtClean="0"/>
              <a:t>操作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457200" y="1219200"/>
            <a:ext cx="1728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2.RDD</a:t>
            </a:r>
            <a:r>
              <a:rPr lang="zh-CN" altLang="zh-CN" sz="2400" b="1"/>
              <a:t>概念</a:t>
            </a:r>
            <a:endParaRPr lang="zh-CN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15200" cy="914400"/>
          </a:xfrm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25603" name="Rectangle 1"/>
          <p:cNvSpPr>
            <a:spLocks noChangeArrowheads="1"/>
          </p:cNvSpPr>
          <p:nvPr/>
        </p:nvSpPr>
        <p:spPr bwMode="auto">
          <a:xfrm>
            <a:off x="381000" y="1566206"/>
            <a:ext cx="8534400" cy="193899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典型的执行过程如下：</a:t>
            </a:r>
            <a:endParaRPr lang="zh-CN" altLang="en-US" sz="2000" dirty="0"/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读入外部数据源进行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创建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dirty="0"/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经过一系列的转换（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Transformation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）操作，每一次都会产生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不同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，供给下一个转换操作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使用。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）最后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RDD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经过“动作”操作进行转换，并输出到外部数据源</a:t>
            </a:r>
            <a:r>
              <a:rPr lang="zh-CN" altLang="en-US" sz="2000" dirty="0"/>
              <a:t> 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>
              <a:spcBef>
                <a:spcPct val="0"/>
              </a:spcBef>
              <a:buNone/>
            </a:pPr>
            <a:r>
              <a:rPr lang="zh-CN" altLang="en-US" sz="2000" b="1" dirty="0"/>
              <a:t>这一系列处理称为一个</a:t>
            </a:r>
            <a:r>
              <a:rPr lang="en-US" altLang="zh-CN" sz="2000" b="1" dirty="0"/>
              <a:t>Lineage</a:t>
            </a:r>
            <a:r>
              <a:rPr lang="zh-CN" altLang="en-US" sz="2000" b="1" dirty="0"/>
              <a:t>（血缘关系），即</a:t>
            </a:r>
            <a:r>
              <a:rPr lang="en-US" altLang="zh-CN" sz="2000" b="1" dirty="0"/>
              <a:t>DAG</a:t>
            </a:r>
            <a:r>
              <a:rPr lang="zh-CN" altLang="en-US" sz="2000" b="1" dirty="0"/>
              <a:t>拓扑排序的</a:t>
            </a:r>
            <a:r>
              <a:rPr lang="zh-CN" altLang="en-US" sz="2000" b="1" dirty="0" smtClean="0"/>
              <a:t>结果。</a:t>
            </a:r>
            <a:endParaRPr lang="en-US" altLang="zh-CN" sz="2000" b="1" dirty="0"/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2743200" y="6335626"/>
            <a:ext cx="312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 RDD</a:t>
            </a:r>
            <a:r>
              <a:rPr lang="zh-CN" altLang="zh-CN" sz="1800"/>
              <a:t>执行过程的一个实例</a:t>
            </a:r>
            <a:endParaRPr lang="zh-CN" altLang="en-US" sz="1800"/>
          </a:p>
        </p:txBody>
      </p:sp>
      <p:sp>
        <p:nvSpPr>
          <p:cNvPr id="25605" name="矩形 6"/>
          <p:cNvSpPr>
            <a:spLocks noChangeArrowheads="1"/>
          </p:cNvSpPr>
          <p:nvPr/>
        </p:nvSpPr>
        <p:spPr bwMode="auto">
          <a:xfrm>
            <a:off x="381000" y="3287626"/>
            <a:ext cx="8305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/>
              <a:t>优点：惰性调用、管道化、避免同步等待、不需要保存中间结果、每次操作变得简单</a:t>
            </a:r>
          </a:p>
        </p:txBody>
      </p:sp>
      <p:grpSp>
        <p:nvGrpSpPr>
          <p:cNvPr id="25606" name="组合 15"/>
          <p:cNvGrpSpPr>
            <a:grpSpLocks/>
          </p:cNvGrpSpPr>
          <p:nvPr/>
        </p:nvGrpSpPr>
        <p:grpSpPr bwMode="auto">
          <a:xfrm>
            <a:off x="1295400" y="4430626"/>
            <a:ext cx="6805613" cy="1828800"/>
            <a:chOff x="1295400" y="4114800"/>
            <a:chExt cx="6805613" cy="1828800"/>
          </a:xfrm>
        </p:grpSpPr>
        <p:pic>
          <p:nvPicPr>
            <p:cNvPr id="2560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91005"/>
              <a:ext cx="6805613" cy="175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9" name="TextBox 6"/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动作</a:t>
              </a:r>
            </a:p>
          </p:txBody>
        </p:sp>
        <p:sp>
          <p:nvSpPr>
            <p:cNvPr id="25610" name="TextBox 7"/>
            <p:cNvSpPr txBox="1">
              <a:spLocks noChangeArrowheads="1"/>
            </p:cNvSpPr>
            <p:nvPr/>
          </p:nvSpPr>
          <p:spPr bwMode="auto">
            <a:xfrm>
              <a:off x="3163669" y="4114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25611" name="TextBox 8"/>
            <p:cNvSpPr txBox="1">
              <a:spLocks noChangeArrowheads="1"/>
            </p:cNvSpPr>
            <p:nvPr/>
          </p:nvSpPr>
          <p:spPr bwMode="auto">
            <a:xfrm>
              <a:off x="3163669" y="5257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25612" name="TextBox 9"/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25613" name="TextBox 10"/>
            <p:cNvSpPr txBox="1">
              <a:spLocks noChangeArrowheads="1"/>
            </p:cNvSpPr>
            <p:nvPr/>
          </p:nvSpPr>
          <p:spPr bwMode="auto">
            <a:xfrm>
              <a:off x="4459069" y="5345669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25614" name="TextBox 11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转换</a:t>
              </a:r>
            </a:p>
          </p:txBody>
        </p:sp>
        <p:sp>
          <p:nvSpPr>
            <p:cNvPr id="25615" name="TextBox 7"/>
            <p:cNvSpPr txBox="1">
              <a:spLocks noChangeArrowheads="1"/>
            </p:cNvSpPr>
            <p:nvPr/>
          </p:nvSpPr>
          <p:spPr bwMode="auto">
            <a:xfrm>
              <a:off x="1905000" y="44196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创建</a:t>
              </a:r>
            </a:p>
          </p:txBody>
        </p:sp>
        <p:sp>
          <p:nvSpPr>
            <p:cNvPr id="25616" name="TextBox 7"/>
            <p:cNvSpPr txBox="1">
              <a:spLocks noChangeArrowheads="1"/>
            </p:cNvSpPr>
            <p:nvPr/>
          </p:nvSpPr>
          <p:spPr bwMode="auto">
            <a:xfrm>
              <a:off x="1944469" y="54102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/>
                <a:t>创建</a:t>
              </a:r>
            </a:p>
          </p:txBody>
        </p:sp>
      </p:grpSp>
      <p:sp>
        <p:nvSpPr>
          <p:cNvPr id="25607" name="TextBox 3"/>
          <p:cNvSpPr txBox="1">
            <a:spLocks noChangeArrowheads="1"/>
          </p:cNvSpPr>
          <p:nvPr/>
        </p:nvSpPr>
        <p:spPr bwMode="auto">
          <a:xfrm>
            <a:off x="304912" y="1062385"/>
            <a:ext cx="1728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2.RDD</a:t>
            </a:r>
            <a:r>
              <a:rPr lang="zh-CN" altLang="zh-CN" sz="2400" b="1" dirty="0"/>
              <a:t>概念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304912" y="1752644"/>
            <a:ext cx="8610374" cy="341632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Spark</a:t>
            </a:r>
            <a:r>
              <a:rPr lang="zh-CN" altLang="en-US" sz="2400" dirty="0"/>
              <a:t>采用</a:t>
            </a:r>
            <a:r>
              <a:rPr lang="en-US" altLang="zh-CN" sz="2400" dirty="0"/>
              <a:t>RDD</a:t>
            </a:r>
            <a:r>
              <a:rPr lang="zh-CN" altLang="en-US" sz="2400" dirty="0"/>
              <a:t>以后能够实现高效计算的原因主要在于：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zh-CN" sz="2400" dirty="0"/>
              <a:t>高效的容错性</a:t>
            </a:r>
            <a:endParaRPr lang="en-US" altLang="zh-CN" sz="2400" dirty="0"/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zh-CN" altLang="en-US" dirty="0"/>
              <a:t>现有容错机制：</a:t>
            </a:r>
            <a:r>
              <a:rPr lang="zh-CN" altLang="zh-CN" dirty="0"/>
              <a:t>数据复制或者记录日志</a:t>
            </a:r>
            <a:endParaRPr lang="en-US" altLang="zh-CN" dirty="0"/>
          </a:p>
          <a:p>
            <a:pPr lvl="2" eaLnBrk="1" hangingPunct="1">
              <a:spcBef>
                <a:spcPct val="0"/>
              </a:spcBef>
              <a:buFontTx/>
              <a:buChar char="•"/>
            </a:pPr>
            <a:r>
              <a:rPr lang="en-US" altLang="zh-CN" dirty="0"/>
              <a:t>RDD</a:t>
            </a:r>
            <a:r>
              <a:rPr lang="zh-CN" altLang="en-US" dirty="0"/>
              <a:t>：血缘关系、重新计算丢失分区、无需回滚系统、重算过程在不同节点之间并行、只记录粗粒度的操作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zh-CN" sz="2400" dirty="0"/>
              <a:t>中间结果持久化到内存</a:t>
            </a:r>
            <a:r>
              <a:rPr lang="zh-CN" altLang="en-US" sz="2400" dirty="0"/>
              <a:t>，</a:t>
            </a:r>
            <a:r>
              <a:rPr lang="zh-CN" altLang="zh-CN" sz="2400" dirty="0"/>
              <a:t>数据在内存中的多个</a:t>
            </a:r>
            <a:r>
              <a:rPr lang="en-US" altLang="zh-CN" sz="2400" dirty="0"/>
              <a:t>RDD</a:t>
            </a:r>
            <a:r>
              <a:rPr lang="zh-CN" altLang="zh-CN" sz="2400" dirty="0" smtClean="0"/>
              <a:t>操作</a:t>
            </a:r>
            <a:endParaRPr lang="en-US" altLang="zh-CN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之间</a:t>
            </a:r>
            <a:r>
              <a:rPr lang="zh-CN" altLang="zh-CN" sz="2400" dirty="0"/>
              <a:t>进行传递</a:t>
            </a:r>
            <a:r>
              <a:rPr lang="zh-CN" altLang="en-US" sz="2400" dirty="0"/>
              <a:t>，</a:t>
            </a:r>
            <a:r>
              <a:rPr lang="zh-CN" altLang="zh-CN" sz="2400" dirty="0"/>
              <a:t>避免了不必要的读写磁盘开销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）存放的数据可以是</a:t>
            </a:r>
            <a:r>
              <a:rPr lang="en-US" altLang="zh-CN" sz="2400" dirty="0"/>
              <a:t>Java</a:t>
            </a:r>
            <a:r>
              <a:rPr lang="zh-CN" altLang="en-US" sz="2400" dirty="0"/>
              <a:t>对象，避免了不必要的对象</a:t>
            </a:r>
            <a:r>
              <a:rPr lang="zh-CN" altLang="en-US" sz="2400" dirty="0" smtClean="0"/>
              <a:t>序列</a:t>
            </a:r>
            <a:endParaRPr lang="en-US" altLang="zh-CN" sz="24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化</a:t>
            </a:r>
            <a:r>
              <a:rPr lang="zh-CN" altLang="en-US" sz="2400" dirty="0"/>
              <a:t>和反序列化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304912" y="1166852"/>
            <a:ext cx="2514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3.RDD</a:t>
            </a:r>
            <a:r>
              <a:rPr lang="zh-CN" altLang="zh-CN" sz="2400" b="1" dirty="0"/>
              <a:t>特性</a:t>
            </a:r>
            <a:endParaRPr lang="zh-CN" altLang="zh-CN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27651" name="TextBox 6"/>
          <p:cNvSpPr txBox="1">
            <a:spLocks noChangeArrowheads="1"/>
          </p:cNvSpPr>
          <p:nvPr/>
        </p:nvSpPr>
        <p:spPr bwMode="auto">
          <a:xfrm>
            <a:off x="412536" y="1364067"/>
            <a:ext cx="3581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4. RDD</a:t>
            </a:r>
            <a:r>
              <a:rPr lang="zh-CN" altLang="zh-CN" sz="2400" b="1" dirty="0"/>
              <a:t>之间的依赖</a:t>
            </a:r>
            <a:r>
              <a:rPr lang="zh-CN" altLang="zh-CN" sz="2400" b="1" dirty="0" smtClean="0"/>
              <a:t>关系</a:t>
            </a:r>
            <a:endParaRPr lang="zh-CN" altLang="zh-CN" sz="2400" dirty="0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381110" y="2076275"/>
            <a:ext cx="8381780" cy="120032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Shuffle</a:t>
            </a:r>
            <a:r>
              <a:rPr lang="zh-CN" altLang="en-US" sz="2400" dirty="0" smtClean="0"/>
              <a:t>操作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什么</a:t>
            </a:r>
            <a:r>
              <a:rPr lang="zh-CN" altLang="en-US" sz="2400" dirty="0"/>
              <a:t>是</a:t>
            </a:r>
            <a:r>
              <a:rPr lang="en-US" altLang="zh-CN" sz="2400" dirty="0"/>
              <a:t>Shuffle</a:t>
            </a:r>
            <a:r>
              <a:rPr lang="zh-CN" altLang="en-US" sz="2400" dirty="0" smtClean="0"/>
              <a:t>操作？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）窄</a:t>
            </a:r>
            <a:r>
              <a:rPr lang="zh-CN" altLang="en-US" sz="2400" dirty="0"/>
              <a:t>依赖和宽</a:t>
            </a:r>
            <a:r>
              <a:rPr lang="zh-CN" altLang="en-US" sz="2400" dirty="0" smtClean="0"/>
              <a:t>依赖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dirty="0" smtClean="0"/>
              <a:t>         是否</a:t>
            </a:r>
            <a:r>
              <a:rPr lang="zh-CN" altLang="en-US" sz="2400" dirty="0"/>
              <a:t>包含</a:t>
            </a:r>
            <a:r>
              <a:rPr lang="en-US" altLang="zh-CN" sz="2400" dirty="0"/>
              <a:t>Shuffle</a:t>
            </a:r>
            <a:r>
              <a:rPr lang="zh-CN" altLang="en-US" sz="2400" dirty="0"/>
              <a:t>操作是区分窄依赖和宽依赖的</a:t>
            </a:r>
            <a:r>
              <a:rPr lang="zh-CN" altLang="en-US" sz="2400" dirty="0" smtClean="0"/>
              <a:t>根据。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28675" name="TextBox 6"/>
          <p:cNvSpPr txBox="1">
            <a:spLocks noChangeArrowheads="1"/>
          </p:cNvSpPr>
          <p:nvPr/>
        </p:nvSpPr>
        <p:spPr bwMode="auto">
          <a:xfrm>
            <a:off x="152400" y="1106488"/>
            <a:ext cx="4876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4. RDD</a:t>
            </a:r>
            <a:r>
              <a:rPr lang="zh-CN" altLang="zh-CN" sz="2000" b="1" dirty="0"/>
              <a:t>之间的依赖关系</a:t>
            </a:r>
            <a:r>
              <a:rPr lang="en-US" altLang="zh-CN" sz="2000" b="1" dirty="0"/>
              <a:t>——Shuffle</a:t>
            </a:r>
            <a:r>
              <a:rPr lang="zh-CN" altLang="en-US" sz="2000" b="1" dirty="0" smtClean="0"/>
              <a:t>操作</a:t>
            </a:r>
            <a:endParaRPr lang="zh-CN" altLang="zh-CN" sz="2000" dirty="0"/>
          </a:p>
        </p:txBody>
      </p:sp>
      <p:pic>
        <p:nvPicPr>
          <p:cNvPr id="2867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4" y="1828712"/>
            <a:ext cx="792459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矩形 3"/>
          <p:cNvSpPr>
            <a:spLocks noChangeArrowheads="1"/>
          </p:cNvSpPr>
          <p:nvPr/>
        </p:nvSpPr>
        <p:spPr bwMode="auto">
          <a:xfrm>
            <a:off x="2517775" y="6411825"/>
            <a:ext cx="350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一个关于</a:t>
            </a:r>
            <a:r>
              <a:rPr lang="en-US" altLang="zh-CN" sz="1800"/>
              <a:t>Shuffle </a:t>
            </a:r>
            <a:r>
              <a:rPr lang="zh-CN" altLang="en-US" sz="1800"/>
              <a:t>操作的简单实例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29699" name="矩形 2"/>
          <p:cNvSpPr>
            <a:spLocks noChangeArrowheads="1"/>
          </p:cNvSpPr>
          <p:nvPr/>
        </p:nvSpPr>
        <p:spPr bwMode="auto">
          <a:xfrm>
            <a:off x="6857884" y="2090738"/>
            <a:ext cx="2133600" cy="341632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窄</a:t>
            </a:r>
            <a:r>
              <a:rPr lang="zh-CN" altLang="zh-CN" sz="1800" dirty="0"/>
              <a:t>依赖表现为一个父</a:t>
            </a:r>
            <a:r>
              <a:rPr lang="en-US" altLang="zh-CN" sz="1800" dirty="0"/>
              <a:t>RDD</a:t>
            </a:r>
            <a:r>
              <a:rPr lang="zh-CN" altLang="zh-CN" sz="1800" dirty="0"/>
              <a:t>的分区对应于一个子</a:t>
            </a:r>
            <a:r>
              <a:rPr lang="en-US" altLang="zh-CN" sz="1800" dirty="0"/>
              <a:t>RDD</a:t>
            </a:r>
            <a:r>
              <a:rPr lang="zh-CN" altLang="zh-CN" sz="1800" dirty="0"/>
              <a:t>的分区或多个父</a:t>
            </a:r>
            <a:r>
              <a:rPr lang="en-US" altLang="zh-CN" sz="1800" dirty="0"/>
              <a:t>RDD</a:t>
            </a:r>
            <a:r>
              <a:rPr lang="zh-CN" altLang="zh-CN" sz="1800" dirty="0"/>
              <a:t>的分区对应于一个子</a:t>
            </a:r>
            <a:r>
              <a:rPr lang="en-US" altLang="zh-CN" sz="1800" dirty="0"/>
              <a:t>RDD</a:t>
            </a:r>
            <a:r>
              <a:rPr lang="zh-CN" altLang="zh-CN" sz="1800" dirty="0"/>
              <a:t>的分区</a:t>
            </a:r>
            <a:endParaRPr lang="en-US" altLang="zh-CN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zh-CN" altLang="zh-CN" sz="1800" dirty="0" smtClean="0"/>
              <a:t>宽</a:t>
            </a:r>
            <a:r>
              <a:rPr lang="zh-CN" altLang="zh-CN" sz="1800" dirty="0"/>
              <a:t>依赖则表现为存在一个父</a:t>
            </a:r>
            <a:r>
              <a:rPr lang="en-US" altLang="zh-CN" sz="1800" dirty="0"/>
              <a:t>RDD</a:t>
            </a:r>
            <a:r>
              <a:rPr lang="zh-CN" altLang="zh-CN" sz="1800" dirty="0"/>
              <a:t>的一个分区对应一个子</a:t>
            </a:r>
            <a:r>
              <a:rPr lang="en-US" altLang="zh-CN" sz="1800" dirty="0"/>
              <a:t>RDD</a:t>
            </a:r>
            <a:r>
              <a:rPr lang="zh-CN" altLang="zh-CN" sz="1800" dirty="0"/>
              <a:t>的多个分区</a:t>
            </a:r>
            <a:endParaRPr lang="zh-CN" altLang="en-US" sz="1800" dirty="0"/>
          </a:p>
        </p:txBody>
      </p:sp>
      <p:pic>
        <p:nvPicPr>
          <p:cNvPr id="2970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6553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矩形 4"/>
          <p:cNvSpPr>
            <a:spLocks noChangeArrowheads="1"/>
          </p:cNvSpPr>
          <p:nvPr/>
        </p:nvSpPr>
        <p:spPr bwMode="auto">
          <a:xfrm>
            <a:off x="3232150" y="6324600"/>
            <a:ext cx="278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</a:t>
            </a:r>
            <a:r>
              <a:rPr lang="zh-CN" altLang="zh-CN" sz="1800"/>
              <a:t>窄依赖与宽依赖的区别</a:t>
            </a:r>
            <a:endParaRPr lang="zh-CN" altLang="en-US" sz="1800"/>
          </a:p>
        </p:txBody>
      </p:sp>
      <p:sp>
        <p:nvSpPr>
          <p:cNvPr id="29702" name="TextBox 6"/>
          <p:cNvSpPr txBox="1">
            <a:spLocks noChangeArrowheads="1"/>
          </p:cNvSpPr>
          <p:nvPr/>
        </p:nvSpPr>
        <p:spPr bwMode="auto">
          <a:xfrm>
            <a:off x="152400" y="1106488"/>
            <a:ext cx="670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/>
              <a:t>4. RDD</a:t>
            </a:r>
            <a:r>
              <a:rPr lang="zh-CN" altLang="zh-CN" sz="2000" b="1" dirty="0"/>
              <a:t>之间的依赖关系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窄依赖和宽</a:t>
            </a:r>
            <a:r>
              <a:rPr lang="zh-CN" altLang="en-US" sz="2000" b="1" dirty="0" smtClean="0"/>
              <a:t>依赖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152516" y="1138286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5.</a:t>
            </a:r>
            <a:r>
              <a:rPr lang="zh-CN" altLang="en-US" sz="2400" b="1" dirty="0"/>
              <a:t>阶段的划分</a:t>
            </a:r>
            <a:endParaRPr lang="zh-CN" altLang="en-US" sz="1800" dirty="0"/>
          </a:p>
        </p:txBody>
      </p:sp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228714" y="1752600"/>
            <a:ext cx="8686686" cy="193899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Spark </a:t>
            </a:r>
            <a:r>
              <a:rPr lang="zh-CN" altLang="en-US" sz="2000" dirty="0"/>
              <a:t>根据</a:t>
            </a:r>
            <a:r>
              <a:rPr lang="en-US" altLang="zh-CN" sz="2000" dirty="0"/>
              <a:t>DAG </a:t>
            </a:r>
            <a:r>
              <a:rPr lang="zh-CN" altLang="en-US" sz="2000" dirty="0"/>
              <a:t>图中的</a:t>
            </a:r>
            <a:r>
              <a:rPr lang="en-US" altLang="zh-CN" sz="2000" dirty="0"/>
              <a:t>RDD </a:t>
            </a:r>
            <a:r>
              <a:rPr lang="zh-CN" altLang="en-US" sz="2000" dirty="0"/>
              <a:t>依赖关系，把一个作业分成多个阶段。阶段划分的依据是窄依赖和宽依赖。对于宽依赖和窄依赖而言，窄依赖对于作业的优化很有利，宽依赖无法优化</a:t>
            </a:r>
            <a:endParaRPr lang="en-US" altLang="zh-CN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）逻辑</a:t>
            </a:r>
            <a:r>
              <a:rPr lang="zh-CN" altLang="en-US" sz="2000" dirty="0"/>
              <a:t>上，每个</a:t>
            </a:r>
            <a:r>
              <a:rPr lang="en-US" altLang="zh-CN" sz="2000" dirty="0"/>
              <a:t>RDD </a:t>
            </a:r>
            <a:r>
              <a:rPr lang="zh-CN" altLang="en-US" sz="2000" dirty="0"/>
              <a:t>操作都是一个</a:t>
            </a:r>
            <a:r>
              <a:rPr lang="en-US" altLang="zh-CN" sz="2000" dirty="0"/>
              <a:t>fork/join</a:t>
            </a:r>
            <a:r>
              <a:rPr lang="zh-CN" altLang="en-US" sz="2000" dirty="0"/>
              <a:t>（一种用于并行执行任务的框架），把计算</a:t>
            </a:r>
            <a:r>
              <a:rPr lang="en-US" altLang="zh-CN" sz="2000" dirty="0"/>
              <a:t>fork </a:t>
            </a:r>
            <a:r>
              <a:rPr lang="zh-CN" altLang="en-US" sz="2000" dirty="0"/>
              <a:t>到每个</a:t>
            </a:r>
            <a:r>
              <a:rPr lang="en-US" altLang="zh-CN" sz="2000" dirty="0"/>
              <a:t>RDD </a:t>
            </a:r>
            <a:r>
              <a:rPr lang="zh-CN" altLang="en-US" sz="2000" dirty="0"/>
              <a:t>分区，完成计算后对各个分区得到的结果进行</a:t>
            </a:r>
            <a:r>
              <a:rPr lang="en-US" altLang="zh-CN" sz="2000" dirty="0"/>
              <a:t>join </a:t>
            </a:r>
            <a:r>
              <a:rPr lang="zh-CN" altLang="en-US" sz="2000" dirty="0"/>
              <a:t>操作，然后</a:t>
            </a:r>
            <a:r>
              <a:rPr lang="en-US" altLang="zh-CN" sz="2000" dirty="0"/>
              <a:t>fork/join</a:t>
            </a:r>
            <a:r>
              <a:rPr lang="zh-CN" altLang="en-US" sz="2000" dirty="0"/>
              <a:t>下一个</a:t>
            </a:r>
            <a:r>
              <a:rPr lang="en-US" altLang="zh-CN" sz="2000" dirty="0"/>
              <a:t>RDD </a:t>
            </a:r>
            <a:r>
              <a:rPr lang="zh-CN" altLang="en-US" sz="2000" dirty="0" smtClean="0"/>
              <a:t>操作</a:t>
            </a:r>
            <a:endParaRPr lang="zh-CN" altLang="en-US" sz="2000" dirty="0"/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0" y="3962386"/>
            <a:ext cx="4343286" cy="25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31747" name="TextBox 5"/>
          <p:cNvSpPr txBox="1">
            <a:spLocks noChangeArrowheads="1"/>
          </p:cNvSpPr>
          <p:nvPr/>
        </p:nvSpPr>
        <p:spPr bwMode="auto">
          <a:xfrm>
            <a:off x="214340" y="121925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5.</a:t>
            </a:r>
            <a:r>
              <a:rPr lang="zh-CN" altLang="en-US" sz="2400" b="1" dirty="0"/>
              <a:t>阶段的划分</a:t>
            </a:r>
            <a:endParaRPr lang="zh-CN" altLang="en-US" sz="1800" dirty="0"/>
          </a:p>
        </p:txBody>
      </p:sp>
      <p:sp>
        <p:nvSpPr>
          <p:cNvPr id="31748" name="矩形 6"/>
          <p:cNvSpPr>
            <a:spLocks noChangeArrowheads="1"/>
          </p:cNvSpPr>
          <p:nvPr/>
        </p:nvSpPr>
        <p:spPr bwMode="auto">
          <a:xfrm>
            <a:off x="2362200" y="1563688"/>
            <a:ext cx="3581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窄依赖可以实现“流水线”优化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宽依赖无法实现“流水线”优化</a:t>
            </a:r>
          </a:p>
        </p:txBody>
      </p:sp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04" y="2566906"/>
            <a:ext cx="7619800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2.1 Spark</a:t>
            </a:r>
            <a:r>
              <a:rPr lang="zh-CN" altLang="en-US" smtClean="0"/>
              <a:t>概述</a:t>
            </a:r>
          </a:p>
        </p:txBody>
      </p:sp>
      <p:sp>
        <p:nvSpPr>
          <p:cNvPr id="4099" name="TextBox 2"/>
          <p:cNvSpPr txBox="1">
            <a:spLocks noChangeArrowheads="1"/>
          </p:cNvSpPr>
          <p:nvPr/>
        </p:nvSpPr>
        <p:spPr bwMode="auto">
          <a:xfrm>
            <a:off x="1219200" y="1600200"/>
            <a:ext cx="53562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2.1.1 Spark</a:t>
            </a:r>
            <a:r>
              <a:rPr lang="zh-CN" altLang="en-US"/>
              <a:t>简介</a:t>
            </a:r>
            <a:endParaRPr lang="en-US" altLang="zh-CN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2.1.2 Spark</a:t>
            </a:r>
            <a:r>
              <a:rPr lang="zh-CN" altLang="en-US"/>
              <a:t>与</a:t>
            </a:r>
            <a:r>
              <a:rPr lang="en-US" altLang="zh-CN"/>
              <a:t>Hadoop</a:t>
            </a:r>
            <a:r>
              <a:rPr lang="zh-CN" altLang="en-US"/>
              <a:t>的比较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32771" name="TextBox 3"/>
          <p:cNvSpPr txBox="1">
            <a:spLocks noChangeArrowheads="1"/>
          </p:cNvSpPr>
          <p:nvPr/>
        </p:nvSpPr>
        <p:spPr bwMode="auto">
          <a:xfrm>
            <a:off x="304800" y="1214484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5.</a:t>
            </a:r>
            <a:r>
              <a:rPr lang="zh-CN" altLang="en-US" sz="2400" b="1" dirty="0"/>
              <a:t>阶段的划分</a:t>
            </a:r>
            <a:endParaRPr lang="zh-CN" altLang="en-US" sz="1800" dirty="0"/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533400" y="1828800"/>
            <a:ext cx="2801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fork/join</a:t>
            </a:r>
            <a:r>
              <a:rPr lang="zh-CN" altLang="en-US" sz="2400"/>
              <a:t>的优化原理</a:t>
            </a: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523875" y="2286000"/>
            <a:ext cx="7742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举例：一个学校（含</a:t>
            </a:r>
            <a:r>
              <a:rPr lang="en-US" altLang="zh-CN" sz="2400"/>
              <a:t>2</a:t>
            </a:r>
            <a:r>
              <a:rPr lang="zh-CN" altLang="en-US" sz="2400"/>
              <a:t>个班级）完成从北京到厦门的长征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3200400"/>
            <a:ext cx="7037387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33795" name="TextBox 3"/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</a:t>
            </a:r>
            <a:r>
              <a:rPr lang="zh-CN" altLang="en-US" sz="2400" b="1"/>
              <a:t>阶段的划分</a:t>
            </a:r>
            <a:endParaRPr lang="zh-CN" altLang="en-US" sz="1800"/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143000"/>
            <a:ext cx="6334125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304800" y="1928752"/>
            <a:ext cx="8610486" cy="378618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Spark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根据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DAG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图中的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RDD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依赖关系，把一个作业分成多个阶段。对于宽依赖和窄依赖而言，窄依赖对于作业的优化很有利。只有窄依赖可以实现流水线优化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，宽依赖包含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Shuffle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过程，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无法实现流水线方式处理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Spark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通过分析各个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RDD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的依赖关系生成了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DAG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，再通过分析各个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RDD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中的分区之间的依赖关系来决定如何划分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Stage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，具体划分方法是：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DAG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中进行反向解析，遇到宽依赖就断开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遇到窄依赖就把当前的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RDD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加入到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Stage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将窄依赖尽量划分在同一个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Stage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中，可以实现流水线计算</a:t>
            </a:r>
            <a:endParaRPr lang="zh-CN" altLang="en-US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4820" name="TextBox 3"/>
          <p:cNvSpPr txBox="1">
            <a:spLocks noChangeArrowheads="1"/>
          </p:cNvSpPr>
          <p:nvPr/>
        </p:nvSpPr>
        <p:spPr bwMode="auto">
          <a:xfrm>
            <a:off x="304800" y="1214484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/>
              <a:t>5.</a:t>
            </a:r>
            <a:r>
              <a:rPr lang="zh-CN" altLang="en-US" sz="2400" b="1" dirty="0"/>
              <a:t>阶段的划分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35843" name="矩形 3"/>
          <p:cNvSpPr>
            <a:spLocks noChangeArrowheads="1"/>
          </p:cNvSpPr>
          <p:nvPr/>
        </p:nvSpPr>
        <p:spPr bwMode="auto">
          <a:xfrm>
            <a:off x="2057400" y="6248400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 </a:t>
            </a:r>
            <a:r>
              <a:rPr lang="zh-CN" altLang="zh-CN" sz="1800"/>
              <a:t>根据</a:t>
            </a:r>
            <a:r>
              <a:rPr lang="en-US" altLang="zh-CN" sz="1800"/>
              <a:t>RDD</a:t>
            </a:r>
            <a:r>
              <a:rPr lang="zh-CN" altLang="zh-CN" sz="1800"/>
              <a:t>分区的依赖关系划分</a:t>
            </a:r>
            <a:r>
              <a:rPr lang="en-US" altLang="zh-CN" sz="1800"/>
              <a:t>Stage</a:t>
            </a:r>
            <a:endParaRPr lang="zh-CN" altLang="en-US" sz="1800"/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304800" y="1106488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5.Stage</a:t>
            </a:r>
            <a:r>
              <a:rPr lang="zh-CN" altLang="en-US" sz="2400" b="1"/>
              <a:t>的划分</a:t>
            </a:r>
            <a:endParaRPr lang="zh-CN" altLang="en-US" sz="1800"/>
          </a:p>
        </p:txBody>
      </p:sp>
      <p:sp>
        <p:nvSpPr>
          <p:cNvPr id="35845" name="矩形 5"/>
          <p:cNvSpPr>
            <a:spLocks noChangeArrowheads="1"/>
          </p:cNvSpPr>
          <p:nvPr/>
        </p:nvSpPr>
        <p:spPr bwMode="auto">
          <a:xfrm>
            <a:off x="2590800" y="1182688"/>
            <a:ext cx="609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被分成三个</a:t>
            </a:r>
            <a:r>
              <a:rPr lang="en-US" altLang="zh-CN" sz="1800"/>
              <a:t>Stage</a:t>
            </a:r>
            <a:r>
              <a:rPr lang="zh-CN" altLang="en-US" sz="1800"/>
              <a:t>，</a:t>
            </a:r>
            <a:r>
              <a:rPr lang="zh-CN" altLang="zh-CN" sz="1800"/>
              <a:t>在</a:t>
            </a:r>
            <a:r>
              <a:rPr lang="en-US" altLang="zh-CN" sz="1800"/>
              <a:t>Stage2</a:t>
            </a:r>
            <a:r>
              <a:rPr lang="zh-CN" altLang="zh-CN" sz="1800"/>
              <a:t>中，从</a:t>
            </a:r>
            <a:r>
              <a:rPr lang="en-US" altLang="zh-CN" sz="1800"/>
              <a:t>map</a:t>
            </a:r>
            <a:r>
              <a:rPr lang="zh-CN" altLang="zh-CN" sz="1800"/>
              <a:t>到</a:t>
            </a:r>
            <a:r>
              <a:rPr lang="en-US" altLang="zh-CN" sz="1800"/>
              <a:t>union</a:t>
            </a:r>
            <a:r>
              <a:rPr lang="zh-CN" altLang="zh-CN" sz="1800"/>
              <a:t>都是窄依赖，这两步操作可以形成一个流水线操作</a:t>
            </a:r>
            <a:endParaRPr lang="en-US" altLang="zh-CN" sz="1800"/>
          </a:p>
        </p:txBody>
      </p:sp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655320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矩形 7"/>
          <p:cNvSpPr>
            <a:spLocks noChangeArrowheads="1"/>
          </p:cNvSpPr>
          <p:nvPr/>
        </p:nvSpPr>
        <p:spPr bwMode="auto">
          <a:xfrm>
            <a:off x="6934200" y="2057400"/>
            <a:ext cx="1981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流水线操作实例</a:t>
            </a:r>
            <a:endParaRPr lang="en-US" altLang="zh-CN" sz="1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分区</a:t>
            </a:r>
            <a:r>
              <a:rPr lang="en-US" altLang="zh-CN" sz="1800"/>
              <a:t>7</a:t>
            </a:r>
            <a:r>
              <a:rPr lang="zh-CN" altLang="en-US" sz="1800"/>
              <a:t>通过</a:t>
            </a:r>
            <a:r>
              <a:rPr lang="en-US" altLang="zh-CN" sz="1800"/>
              <a:t>map</a:t>
            </a:r>
            <a:r>
              <a:rPr lang="zh-CN" altLang="en-US" sz="1800"/>
              <a:t>操作生成的分区</a:t>
            </a:r>
            <a:r>
              <a:rPr lang="en-US" altLang="zh-CN" sz="1800"/>
              <a:t>9</a:t>
            </a:r>
            <a:r>
              <a:rPr lang="zh-CN" altLang="en-US" sz="1800"/>
              <a:t>，可以不用等待分区</a:t>
            </a:r>
            <a:r>
              <a:rPr lang="en-US" altLang="zh-CN" sz="1800"/>
              <a:t>8</a:t>
            </a:r>
            <a:r>
              <a:rPr lang="zh-CN" altLang="en-US" sz="1800"/>
              <a:t>到分区</a:t>
            </a:r>
            <a:r>
              <a:rPr lang="en-US" altLang="zh-CN" sz="1800"/>
              <a:t>10</a:t>
            </a:r>
            <a:r>
              <a:rPr lang="zh-CN" altLang="en-US" sz="1800"/>
              <a:t>这个</a:t>
            </a:r>
            <a:r>
              <a:rPr lang="en-US" altLang="zh-CN" sz="1800"/>
              <a:t>map</a:t>
            </a:r>
            <a:r>
              <a:rPr lang="zh-CN" altLang="en-US" sz="1800"/>
              <a:t>操作的计算结束，而是继续进行</a:t>
            </a:r>
            <a:r>
              <a:rPr lang="en-US" altLang="zh-CN" sz="1800"/>
              <a:t>union</a:t>
            </a:r>
            <a:r>
              <a:rPr lang="zh-CN" altLang="en-US" sz="1800"/>
              <a:t>操作，得到分区</a:t>
            </a:r>
            <a:r>
              <a:rPr lang="en-US" altLang="zh-CN" sz="1800"/>
              <a:t>13</a:t>
            </a:r>
            <a:r>
              <a:rPr lang="zh-CN" altLang="en-US" sz="1800"/>
              <a:t>，这样流水线执行大大提高了计算的效率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914400"/>
          </a:xfrm>
          <a:ln/>
        </p:spPr>
        <p:txBody>
          <a:bodyPr/>
          <a:lstStyle/>
          <a:p>
            <a:r>
              <a:rPr lang="en-US" altLang="zh-CN" smtClean="0"/>
              <a:t>2.3.4 RDD</a:t>
            </a:r>
            <a:r>
              <a:rPr lang="zh-CN" altLang="zh-CN" smtClean="0"/>
              <a:t>运行原理</a:t>
            </a:r>
            <a:endParaRPr lang="zh-CN" altLang="en-US" smtClean="0"/>
          </a:p>
        </p:txBody>
      </p:sp>
      <p:sp>
        <p:nvSpPr>
          <p:cNvPr id="36867" name="矩形 2"/>
          <p:cNvSpPr>
            <a:spLocks noChangeArrowheads="1"/>
          </p:cNvSpPr>
          <p:nvPr/>
        </p:nvSpPr>
        <p:spPr bwMode="auto">
          <a:xfrm>
            <a:off x="304800" y="1609637"/>
            <a:ext cx="8610600" cy="1754187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通过上述对</a:t>
            </a:r>
            <a:r>
              <a:rPr lang="en-US" altLang="zh-CN" sz="1800" dirty="0"/>
              <a:t>RDD</a:t>
            </a:r>
            <a:r>
              <a:rPr lang="zh-CN" altLang="zh-CN" sz="1800" dirty="0"/>
              <a:t>概念、依赖关系和</a:t>
            </a:r>
            <a:r>
              <a:rPr lang="en-US" altLang="zh-CN" sz="1800" dirty="0"/>
              <a:t>Stage</a:t>
            </a:r>
            <a:r>
              <a:rPr lang="zh-CN" altLang="zh-CN" sz="1800" dirty="0"/>
              <a:t>划分的介绍，结合之前介绍的</a:t>
            </a:r>
            <a:r>
              <a:rPr lang="en-US" altLang="zh-CN" sz="1800" dirty="0"/>
              <a:t>Spark</a:t>
            </a:r>
            <a:r>
              <a:rPr lang="zh-CN" altLang="zh-CN" sz="1800" dirty="0"/>
              <a:t>运行基本流程，再总结一下</a:t>
            </a:r>
            <a:r>
              <a:rPr lang="en-US" altLang="zh-CN" sz="1800" dirty="0"/>
              <a:t>RDD</a:t>
            </a:r>
            <a:r>
              <a:rPr lang="zh-CN" altLang="zh-CN" sz="1800" dirty="0"/>
              <a:t>在</a:t>
            </a:r>
            <a:r>
              <a:rPr lang="en-US" altLang="zh-CN" sz="1800" dirty="0"/>
              <a:t>Spark</a:t>
            </a:r>
            <a:r>
              <a:rPr lang="zh-CN" altLang="zh-CN" sz="1800" dirty="0"/>
              <a:t>架构中的运行过程：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）创建</a:t>
            </a:r>
            <a:r>
              <a:rPr lang="en-US" altLang="zh-CN" sz="1800" dirty="0"/>
              <a:t>RDD</a:t>
            </a:r>
            <a:r>
              <a:rPr lang="zh-CN" altLang="zh-CN" sz="1800" dirty="0"/>
              <a:t>对象；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SparkContext</a:t>
            </a:r>
            <a:r>
              <a:rPr lang="zh-CN" altLang="zh-CN" sz="1800" dirty="0"/>
              <a:t>负责计算</a:t>
            </a:r>
            <a:r>
              <a:rPr lang="en-US" altLang="zh-CN" sz="1800" dirty="0"/>
              <a:t>RDD</a:t>
            </a:r>
            <a:r>
              <a:rPr lang="zh-CN" altLang="zh-CN" sz="1800" dirty="0"/>
              <a:t>之间的依赖关系，构建</a:t>
            </a:r>
            <a:r>
              <a:rPr lang="en-US" altLang="zh-CN" sz="1800" dirty="0"/>
              <a:t>DAG</a:t>
            </a:r>
            <a:r>
              <a:rPr lang="zh-CN" altLang="zh-CN" sz="1800" dirty="0"/>
              <a:t>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</a:t>
            </a:r>
            <a:r>
              <a:rPr lang="en-US" altLang="zh-CN" sz="1800" dirty="0" err="1"/>
              <a:t>DAGScheduler</a:t>
            </a:r>
            <a:r>
              <a:rPr lang="zh-CN" altLang="zh-CN" sz="1800" dirty="0"/>
              <a:t>负责把</a:t>
            </a:r>
            <a:r>
              <a:rPr lang="en-US" altLang="zh-CN" sz="1800" dirty="0"/>
              <a:t>DAG</a:t>
            </a:r>
            <a:r>
              <a:rPr lang="zh-CN" altLang="zh-CN" sz="1800" dirty="0"/>
              <a:t>图分解成多个</a:t>
            </a:r>
            <a:r>
              <a:rPr lang="en-US" altLang="zh-CN" sz="1800" dirty="0"/>
              <a:t>Stage</a:t>
            </a:r>
            <a:r>
              <a:rPr lang="zh-CN" altLang="zh-CN" sz="1800" dirty="0"/>
              <a:t>，每个</a:t>
            </a:r>
            <a:r>
              <a:rPr lang="en-US" altLang="zh-CN" sz="1800" dirty="0"/>
              <a:t>Stage</a:t>
            </a:r>
            <a:r>
              <a:rPr lang="zh-CN" altLang="zh-CN" sz="1800" dirty="0"/>
              <a:t>中包含了多个</a:t>
            </a:r>
            <a:r>
              <a:rPr lang="en-US" altLang="zh-CN" sz="1800" dirty="0"/>
              <a:t>Task</a:t>
            </a:r>
            <a:r>
              <a:rPr lang="zh-CN" altLang="zh-CN" sz="1800" dirty="0"/>
              <a:t>，每个</a:t>
            </a:r>
            <a:r>
              <a:rPr lang="en-US" altLang="zh-CN" sz="1800" dirty="0"/>
              <a:t>Task</a:t>
            </a:r>
            <a:r>
              <a:rPr lang="zh-CN" altLang="zh-CN" sz="1800" dirty="0"/>
              <a:t>会被</a:t>
            </a:r>
            <a:r>
              <a:rPr lang="en-US" altLang="zh-CN" sz="1800" dirty="0" err="1"/>
              <a:t>TaskScheduler</a:t>
            </a:r>
            <a:r>
              <a:rPr lang="zh-CN" altLang="zh-CN" sz="1800" dirty="0"/>
              <a:t>分发给各个</a:t>
            </a:r>
            <a:r>
              <a:rPr lang="en-US" altLang="zh-CN" sz="1800" dirty="0" err="1"/>
              <a:t>WorkerNode</a:t>
            </a:r>
            <a:r>
              <a:rPr lang="zh-CN" altLang="zh-CN" sz="1800" dirty="0"/>
              <a:t>上的</a:t>
            </a:r>
            <a:r>
              <a:rPr lang="en-US" altLang="zh-CN" sz="1800" dirty="0"/>
              <a:t>Executor</a:t>
            </a:r>
            <a:r>
              <a:rPr lang="zh-CN" altLang="zh-CN" sz="1800" dirty="0"/>
              <a:t>去执行。</a:t>
            </a:r>
            <a:endParaRPr lang="zh-CN" altLang="en-US" sz="1800" dirty="0"/>
          </a:p>
        </p:txBody>
      </p:sp>
      <p:sp>
        <p:nvSpPr>
          <p:cNvPr id="36868" name="矩形 4"/>
          <p:cNvSpPr>
            <a:spLocks noChangeArrowheads="1"/>
          </p:cNvSpPr>
          <p:nvPr/>
        </p:nvSpPr>
        <p:spPr bwMode="auto">
          <a:xfrm>
            <a:off x="3124200" y="6411824"/>
            <a:ext cx="319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RDD</a:t>
            </a:r>
            <a:r>
              <a:rPr lang="zh-CN" altLang="zh-CN" sz="1800"/>
              <a:t>在</a:t>
            </a:r>
            <a:r>
              <a:rPr lang="en-US" altLang="zh-CN" sz="1800"/>
              <a:t>Spark</a:t>
            </a:r>
            <a:r>
              <a:rPr lang="zh-CN" altLang="zh-CN" sz="1800"/>
              <a:t>中的运行过程</a:t>
            </a:r>
            <a:endParaRPr lang="zh-CN" altLang="en-US" sz="1800"/>
          </a:p>
        </p:txBody>
      </p:sp>
      <p:pic>
        <p:nvPicPr>
          <p:cNvPr id="36869" name="图片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516224"/>
            <a:ext cx="7413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矩形 5"/>
          <p:cNvSpPr>
            <a:spLocks noChangeArrowheads="1"/>
          </p:cNvSpPr>
          <p:nvPr/>
        </p:nvSpPr>
        <p:spPr bwMode="auto">
          <a:xfrm>
            <a:off x="295033" y="1154163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/>
              <a:t>6.RDD</a:t>
            </a:r>
            <a:r>
              <a:rPr lang="zh-CN" altLang="en-US" sz="1800" b="1" dirty="0"/>
              <a:t>运行过程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2.4 Spark</a:t>
            </a:r>
            <a:r>
              <a:rPr lang="zh-CN" altLang="en-US" smtClean="0"/>
              <a:t>的部署方式</a:t>
            </a:r>
          </a:p>
        </p:txBody>
      </p:sp>
      <p:sp>
        <p:nvSpPr>
          <p:cNvPr id="37891" name="矩形 2"/>
          <p:cNvSpPr>
            <a:spLocks noChangeArrowheads="1"/>
          </p:cNvSpPr>
          <p:nvPr/>
        </p:nvSpPr>
        <p:spPr bwMode="auto">
          <a:xfrm>
            <a:off x="381000" y="1295400"/>
            <a:ext cx="8458088" cy="1570038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Spark</a:t>
            </a:r>
            <a:r>
              <a:rPr lang="zh-CN" altLang="zh-CN" sz="2400" dirty="0"/>
              <a:t>支持三种不同类型的部署方式，包括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dirty="0"/>
              <a:t>Standalone</a:t>
            </a:r>
            <a:r>
              <a:rPr lang="zh-CN" altLang="en-US" sz="2400" dirty="0"/>
              <a:t>（类似于</a:t>
            </a:r>
            <a:r>
              <a:rPr lang="en-US" altLang="zh-CN" sz="2400" dirty="0"/>
              <a:t>MapReduce1.0</a:t>
            </a:r>
            <a:r>
              <a:rPr lang="zh-CN" altLang="en-US" sz="2400" dirty="0"/>
              <a:t>，</a:t>
            </a:r>
            <a:r>
              <a:rPr lang="en-US" altLang="zh-CN" sz="2400" dirty="0"/>
              <a:t>slot</a:t>
            </a:r>
            <a:r>
              <a:rPr lang="zh-CN" altLang="en-US" sz="2400" dirty="0"/>
              <a:t>为资源分配单位）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dirty="0"/>
              <a:t>Spark on </a:t>
            </a:r>
            <a:r>
              <a:rPr lang="en-US" altLang="zh-CN" sz="2400" dirty="0" err="1"/>
              <a:t>Mesos</a:t>
            </a:r>
            <a:r>
              <a:rPr lang="zh-CN" altLang="en-US" sz="2400" dirty="0"/>
              <a:t>（和</a:t>
            </a:r>
            <a:r>
              <a:rPr lang="en-US" altLang="zh-CN" sz="2400" dirty="0"/>
              <a:t>Spark</a:t>
            </a:r>
            <a:r>
              <a:rPr lang="zh-CN" altLang="en-US" sz="2400" dirty="0"/>
              <a:t>有血缘关系，更好支持</a:t>
            </a:r>
            <a:r>
              <a:rPr lang="en-US" altLang="zh-CN" sz="2400" dirty="0" err="1"/>
              <a:t>Mesos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dirty="0"/>
              <a:t>Spark on YARN</a:t>
            </a:r>
            <a:endParaRPr lang="zh-CN" altLang="en-US" sz="2400" dirty="0"/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00400"/>
            <a:ext cx="5976938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矩形 4"/>
          <p:cNvSpPr>
            <a:spLocks noChangeArrowheads="1"/>
          </p:cNvSpPr>
          <p:nvPr/>
        </p:nvSpPr>
        <p:spPr bwMode="auto">
          <a:xfrm>
            <a:off x="3200400" y="6096000"/>
            <a:ext cx="254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Spark on YARN</a:t>
            </a:r>
            <a:r>
              <a:rPr lang="zh-CN" altLang="zh-CN" sz="1800"/>
              <a:t>架构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391400" cy="914400"/>
          </a:xfrm>
          <a:ln/>
        </p:spPr>
        <p:txBody>
          <a:bodyPr/>
          <a:lstStyle/>
          <a:p>
            <a:r>
              <a:rPr lang="zh-CN" altLang="en-US" smtClean="0"/>
              <a:t>讨论：</a:t>
            </a:r>
            <a:r>
              <a:rPr lang="en-US" altLang="zh-CN" smtClean="0"/>
              <a:t>Spark</a:t>
            </a:r>
            <a:r>
              <a:rPr lang="zh-CN" altLang="en-US" smtClean="0"/>
              <a:t>和</a:t>
            </a:r>
            <a:r>
              <a:rPr lang="en-US" altLang="zh-CN" smtClean="0"/>
              <a:t>Hadoop</a:t>
            </a:r>
            <a:endParaRPr lang="zh-CN" altLang="en-US" smtClean="0"/>
          </a:p>
        </p:txBody>
      </p:sp>
      <p:sp>
        <p:nvSpPr>
          <p:cNvPr id="38915" name="矩形 3"/>
          <p:cNvSpPr>
            <a:spLocks noChangeArrowheads="1"/>
          </p:cNvSpPr>
          <p:nvPr/>
        </p:nvSpPr>
        <p:spPr bwMode="auto">
          <a:xfrm>
            <a:off x="609600" y="1524000"/>
            <a:ext cx="7924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000"/>
              <a:t>虽然</a:t>
            </a:r>
            <a:r>
              <a:rPr lang="en-US" altLang="zh-CN" sz="2000"/>
              <a:t>Spark</a:t>
            </a:r>
            <a:r>
              <a:rPr lang="zh-CN" altLang="en-US" sz="2000"/>
              <a:t>很快，但现在在生产环境中仍然不尽人意，无论扩展性、稳定性、管理性等方面都需要进一步增强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en-US" sz="2000"/>
              <a:t>同时，</a:t>
            </a:r>
            <a:r>
              <a:rPr lang="en-US" altLang="zh-CN" sz="2000"/>
              <a:t>Spark</a:t>
            </a:r>
            <a:r>
              <a:rPr lang="zh-CN" altLang="en-US" sz="2000"/>
              <a:t>在流处理领域能力有限，如果要实现亚秒级或大容量的数据获取或处理需要其他流处理产品。</a:t>
            </a:r>
            <a:r>
              <a:rPr lang="en-US" altLang="zh-CN" sz="2000"/>
              <a:t>Cloudera</a:t>
            </a:r>
            <a:r>
              <a:rPr lang="zh-CN" altLang="en-US" sz="2000"/>
              <a:t>宣布旨在让</a:t>
            </a:r>
            <a:r>
              <a:rPr lang="en-US" altLang="zh-CN" sz="2000"/>
              <a:t>Spark</a:t>
            </a:r>
            <a:r>
              <a:rPr lang="zh-CN" altLang="en-US" sz="2000"/>
              <a:t>流数据技术适用于</a:t>
            </a:r>
            <a:r>
              <a:rPr lang="en-US" altLang="zh-CN" sz="2000"/>
              <a:t>80%</a:t>
            </a:r>
            <a:r>
              <a:rPr lang="zh-CN" altLang="en-US" sz="2000"/>
              <a:t>的使用场合，就考虑到了这一缺陷。我们确实看到实时分析（而非简单数据过滤或分发）场景中，很多以前使用</a:t>
            </a:r>
            <a:r>
              <a:rPr lang="en-US" altLang="zh-CN" sz="2000"/>
              <a:t>S4</a:t>
            </a:r>
            <a:r>
              <a:rPr lang="zh-CN" altLang="en-US" sz="2000"/>
              <a:t>或</a:t>
            </a:r>
            <a:r>
              <a:rPr lang="en-US" altLang="zh-CN" sz="2000"/>
              <a:t>Storm</a:t>
            </a:r>
            <a:r>
              <a:rPr lang="zh-CN" altLang="en-US" sz="2000"/>
              <a:t>等流式处理引擎的实现已经逐渐被</a:t>
            </a:r>
            <a:r>
              <a:rPr lang="en-US" altLang="zh-CN" sz="2000"/>
              <a:t>Kafka+Spark Streaming</a:t>
            </a:r>
            <a:r>
              <a:rPr lang="zh-CN" altLang="en-US" sz="2000"/>
              <a:t>代替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2000"/>
              <a:t>Spark</a:t>
            </a:r>
            <a:r>
              <a:rPr lang="zh-CN" altLang="en-US" sz="2000"/>
              <a:t>的流行将逐渐让</a:t>
            </a:r>
            <a:r>
              <a:rPr lang="en-US" altLang="zh-CN" sz="2000"/>
              <a:t>MapReduce</a:t>
            </a:r>
            <a:r>
              <a:rPr lang="zh-CN" altLang="en-US" sz="2000"/>
              <a:t>、</a:t>
            </a:r>
            <a:r>
              <a:rPr lang="en-US" altLang="zh-CN" sz="2000"/>
              <a:t>Tez</a:t>
            </a:r>
            <a:r>
              <a:rPr lang="zh-CN" altLang="en-US" sz="2000"/>
              <a:t>走进博物馆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2000"/>
              <a:t>Hadoop</a:t>
            </a:r>
            <a:r>
              <a:rPr lang="zh-CN" altLang="en-US" sz="2000"/>
              <a:t>现在分三块</a:t>
            </a:r>
            <a:r>
              <a:rPr lang="en-US" altLang="zh-CN" sz="2000"/>
              <a:t>HDFS/MR/YARN</a:t>
            </a:r>
            <a:r>
              <a:rPr lang="zh-CN" altLang="en-US" sz="2000"/>
              <a:t>，</a:t>
            </a:r>
            <a:r>
              <a:rPr lang="en-US" altLang="zh-CN" sz="2000"/>
              <a:t>Spark</a:t>
            </a:r>
            <a:r>
              <a:rPr lang="zh-CN" altLang="en-US" sz="2000"/>
              <a:t>比</a:t>
            </a:r>
            <a:r>
              <a:rPr lang="en-US" altLang="zh-CN" sz="2000"/>
              <a:t>Hadoop</a:t>
            </a:r>
            <a:r>
              <a:rPr lang="zh-CN" altLang="en-US" sz="2000"/>
              <a:t>性能好，只是</a:t>
            </a:r>
            <a:r>
              <a:rPr lang="en-US" altLang="zh-CN" sz="2000"/>
              <a:t>Spark</a:t>
            </a:r>
            <a:r>
              <a:rPr lang="zh-CN" altLang="en-US" sz="2000"/>
              <a:t>作为一个计算引擎，比</a:t>
            </a:r>
            <a:r>
              <a:rPr lang="en-US" altLang="zh-CN" sz="2000"/>
              <a:t>MR</a:t>
            </a:r>
            <a:r>
              <a:rPr lang="zh-CN" altLang="en-US" sz="2000"/>
              <a:t>的性能要好。但它的存储和调度框架还是依赖于</a:t>
            </a:r>
            <a:r>
              <a:rPr lang="en-US" altLang="zh-CN" sz="2000"/>
              <a:t>HDFS/YARN</a:t>
            </a:r>
            <a:r>
              <a:rPr lang="zh-CN" altLang="en-US" sz="2000"/>
              <a:t>，</a:t>
            </a:r>
            <a:r>
              <a:rPr lang="en-US" altLang="zh-CN" sz="2000"/>
              <a:t>Spark</a:t>
            </a:r>
            <a:r>
              <a:rPr lang="zh-CN" altLang="en-US" sz="2000"/>
              <a:t>也有自己的调度框架，但仍然非常不成熟，基本不可商用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15200" cy="914400"/>
          </a:xfrm>
          <a:ln/>
        </p:spPr>
        <p:txBody>
          <a:bodyPr/>
          <a:lstStyle/>
          <a:p>
            <a:r>
              <a:rPr lang="en-US" altLang="zh-CN" smtClean="0"/>
              <a:t>2.1.1 Spark</a:t>
            </a:r>
            <a:r>
              <a:rPr lang="zh-CN" altLang="zh-CN" smtClean="0"/>
              <a:t>简介</a:t>
            </a:r>
            <a:endParaRPr lang="zh-CN" altLang="en-US" smtClean="0"/>
          </a:p>
        </p:txBody>
      </p:sp>
      <p:sp>
        <p:nvSpPr>
          <p:cNvPr id="8195" name="矩形 2"/>
          <p:cNvSpPr>
            <a:spLocks noChangeArrowheads="1"/>
          </p:cNvSpPr>
          <p:nvPr/>
        </p:nvSpPr>
        <p:spPr bwMode="auto">
          <a:xfrm>
            <a:off x="304912" y="1589522"/>
            <a:ext cx="8610374" cy="2677656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dirty="0"/>
              <a:t>Spark</a:t>
            </a:r>
            <a:r>
              <a:rPr lang="zh-CN" altLang="zh-CN" sz="2400" dirty="0"/>
              <a:t>最初由美国加州</a:t>
            </a:r>
            <a:r>
              <a:rPr lang="zh-CN" altLang="en-US" sz="2400" dirty="0"/>
              <a:t>大学</a:t>
            </a:r>
            <a:r>
              <a:rPr lang="zh-CN" altLang="zh-CN" sz="2400" dirty="0"/>
              <a:t>伯克利</a:t>
            </a:r>
            <a:r>
              <a:rPr lang="zh-CN" altLang="en-US" sz="2400" dirty="0"/>
              <a:t>分校</a:t>
            </a:r>
            <a:r>
              <a:rPr lang="zh-CN" altLang="zh-CN" sz="2400" dirty="0"/>
              <a:t>（</a:t>
            </a:r>
            <a:r>
              <a:rPr lang="en-US" altLang="zh-CN" sz="2400" dirty="0"/>
              <a:t>UC Berkeley</a:t>
            </a:r>
            <a:r>
              <a:rPr lang="zh-CN" altLang="zh-CN" sz="2400" dirty="0"/>
              <a:t>）的</a:t>
            </a:r>
            <a:r>
              <a:rPr lang="en-US" altLang="zh-CN" sz="2400" dirty="0"/>
              <a:t>AMP</a:t>
            </a:r>
            <a:r>
              <a:rPr lang="zh-CN" altLang="zh-CN" sz="2400" dirty="0"/>
              <a:t>实验室于</a:t>
            </a:r>
            <a:r>
              <a:rPr lang="en-US" altLang="zh-CN" sz="2400" dirty="0"/>
              <a:t>2009</a:t>
            </a:r>
            <a:r>
              <a:rPr lang="zh-CN" altLang="zh-CN" sz="2400" dirty="0"/>
              <a:t>年开发，是基于内存计算的大数据并行计算框架，可用于构建大型的、低延迟的数据分析应用程序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en-US" altLang="zh-CN" sz="2400" dirty="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2400" dirty="0"/>
              <a:t>2013</a:t>
            </a:r>
            <a:r>
              <a:rPr lang="zh-CN" altLang="zh-CN" sz="2400" dirty="0"/>
              <a:t>年</a:t>
            </a:r>
            <a:r>
              <a:rPr lang="en-US" altLang="zh-CN" sz="2400" dirty="0"/>
              <a:t>Spark</a:t>
            </a:r>
            <a:r>
              <a:rPr lang="zh-CN" altLang="zh-CN" sz="2400" dirty="0"/>
              <a:t>加入</a:t>
            </a:r>
            <a:r>
              <a:rPr lang="en-US" altLang="zh-CN" sz="2400" dirty="0"/>
              <a:t>Apache</a:t>
            </a:r>
            <a:r>
              <a:rPr lang="zh-CN" altLang="zh-CN" sz="2400" dirty="0"/>
              <a:t>孵化器项目后发展迅猛，如今已成为</a:t>
            </a:r>
            <a:r>
              <a:rPr lang="en-US" altLang="zh-CN" sz="2400" dirty="0"/>
              <a:t>Apache</a:t>
            </a:r>
            <a:r>
              <a:rPr lang="zh-CN" altLang="zh-CN" sz="2400" dirty="0"/>
              <a:t>软件基金会最重要的三大分布式计算系统开源项目之一（</a:t>
            </a:r>
            <a:r>
              <a:rPr lang="en-US" altLang="zh-CN" sz="2400" dirty="0"/>
              <a:t>Hadoop</a:t>
            </a:r>
            <a:r>
              <a:rPr lang="zh-CN" altLang="zh-CN" sz="2400" dirty="0"/>
              <a:t>、</a:t>
            </a:r>
            <a:r>
              <a:rPr lang="en-US" altLang="zh-CN" sz="2400" dirty="0"/>
              <a:t>Spark</a:t>
            </a:r>
            <a:r>
              <a:rPr lang="zh-CN" altLang="zh-CN" sz="2400" dirty="0"/>
              <a:t>、</a:t>
            </a:r>
            <a:r>
              <a:rPr lang="en-US" altLang="zh-CN" sz="2400" dirty="0"/>
              <a:t>Storm</a:t>
            </a:r>
            <a:r>
              <a:rPr lang="zh-CN" altLang="zh-CN" sz="2400" dirty="0" smtClean="0"/>
              <a:t>）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2.1.1 Spark</a:t>
            </a:r>
            <a:r>
              <a:rPr lang="zh-CN" altLang="zh-CN" smtClean="0"/>
              <a:t>简介</a:t>
            </a:r>
            <a:endParaRPr lang="zh-CN" altLang="en-US" smtClean="0"/>
          </a:p>
        </p:txBody>
      </p:sp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304800" y="1846690"/>
            <a:ext cx="8610600" cy="3293209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具有如下几个主要特点：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dirty="0"/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）运行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速度快：使用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执行引擎以支持循环数据流与内存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000" dirty="0"/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）容易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使用：支持使用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Scala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语言进行编程，可以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通过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Spark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Shell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进行交互式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编程。</a:t>
            </a:r>
            <a:endParaRPr lang="zh-CN" altLang="en-US" sz="2000" dirty="0"/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）通用性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提供了完整而强大的技术栈，包括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查询、流式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计算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机器学习和图算法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组件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）运行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模式多样：可运行于独立的集群模式中，可运行于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中，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也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运行于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Amazon EC2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等云环境中，并且可以访问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HDFS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Cassandra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、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Hive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等多种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数据源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2.1.1 Spark</a:t>
            </a:r>
            <a:r>
              <a:rPr lang="zh-CN" altLang="zh-CN" smtClean="0"/>
              <a:t>简介</a:t>
            </a:r>
            <a:endParaRPr lang="zh-CN" altLang="en-US" smtClean="0"/>
          </a:p>
        </p:txBody>
      </p:sp>
      <p:pic>
        <p:nvPicPr>
          <p:cNvPr id="7171" name="Picture 2" descr="spark&amp;had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7118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矩形 3"/>
          <p:cNvSpPr>
            <a:spLocks noChangeArrowheads="1"/>
          </p:cNvSpPr>
          <p:nvPr/>
        </p:nvSpPr>
        <p:spPr bwMode="auto">
          <a:xfrm>
            <a:off x="1066800" y="5562600"/>
            <a:ext cx="723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1800" dirty="0" smtClean="0"/>
              <a:t>谷</a:t>
            </a:r>
            <a:r>
              <a:rPr lang="zh-CN" altLang="zh-CN" sz="1800" dirty="0"/>
              <a:t>歌趋势：</a:t>
            </a:r>
            <a:r>
              <a:rPr lang="en-US" altLang="zh-CN" sz="1800" dirty="0"/>
              <a:t>Spark</a:t>
            </a:r>
            <a:r>
              <a:rPr lang="zh-CN" altLang="zh-CN" sz="1800" dirty="0"/>
              <a:t>与</a:t>
            </a:r>
            <a:r>
              <a:rPr lang="en-US" altLang="zh-CN" sz="1800" dirty="0"/>
              <a:t>Hadoop</a:t>
            </a:r>
            <a:r>
              <a:rPr lang="zh-CN" altLang="zh-CN" sz="1800" dirty="0"/>
              <a:t>对比</a:t>
            </a:r>
            <a:endParaRPr lang="zh-CN" altLang="en-US" sz="1800" dirty="0"/>
          </a:p>
        </p:txBody>
      </p:sp>
      <p:sp>
        <p:nvSpPr>
          <p:cNvPr id="7173" name="矩形 4"/>
          <p:cNvSpPr>
            <a:spLocks noChangeArrowheads="1"/>
          </p:cNvSpPr>
          <p:nvPr/>
        </p:nvSpPr>
        <p:spPr bwMode="auto">
          <a:xfrm>
            <a:off x="381110" y="1371600"/>
            <a:ext cx="8381780" cy="10156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/>
              <a:t>Spark</a:t>
            </a:r>
            <a:r>
              <a:rPr lang="zh-CN" altLang="zh-CN" sz="2000" dirty="0"/>
              <a:t>如今已吸引了国内外各大公司的注意，如腾讯、淘宝、百度、亚马逊等公司均不同程度地使用了</a:t>
            </a:r>
            <a:r>
              <a:rPr lang="en-US" altLang="zh-CN" sz="2000" dirty="0"/>
              <a:t>Spark</a:t>
            </a:r>
            <a:r>
              <a:rPr lang="zh-CN" altLang="zh-CN" sz="2000" dirty="0"/>
              <a:t>来构建大数据分析应用，并应用到实际的生产环境中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2.1.2 Spark</a:t>
            </a:r>
            <a:r>
              <a:rPr lang="zh-CN" altLang="zh-CN" smtClean="0"/>
              <a:t>与</a:t>
            </a:r>
            <a:r>
              <a:rPr lang="en-US" altLang="zh-CN" smtClean="0"/>
              <a:t>Hadoop</a:t>
            </a:r>
            <a:r>
              <a:rPr lang="zh-CN" altLang="zh-CN" smtClean="0"/>
              <a:t>的对比</a:t>
            </a:r>
            <a:endParaRPr lang="zh-CN" altLang="en-US" smtClean="0"/>
          </a:p>
        </p:txBody>
      </p:sp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304912" y="1371654"/>
            <a:ext cx="8534176" cy="41549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eaLnBrk="0" hangingPunct="0">
              <a:buFont typeface="Arial" pitchFamily="34" charset="0"/>
              <a:buNone/>
              <a:defRPr/>
            </a:pPr>
            <a:r>
              <a:rPr lang="en-US" altLang="zh-CN" sz="2400" dirty="0"/>
              <a:t>Spark</a:t>
            </a:r>
            <a:r>
              <a:rPr lang="zh-CN" altLang="zh-CN" sz="2400" dirty="0"/>
              <a:t>在借鉴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MapReduce</a:t>
            </a:r>
            <a:r>
              <a:rPr lang="zh-CN" altLang="zh-CN" sz="2400" dirty="0"/>
              <a:t>优点的同时，很好地解决了</a:t>
            </a:r>
            <a:r>
              <a:rPr lang="en-US" altLang="zh-CN" sz="2400" dirty="0" err="1"/>
              <a:t>MapReduce</a:t>
            </a:r>
            <a:r>
              <a:rPr lang="zh-CN" altLang="zh-CN" sz="2400" dirty="0"/>
              <a:t>所面临的</a:t>
            </a:r>
            <a:r>
              <a:rPr lang="zh-CN" altLang="zh-CN" sz="2400" dirty="0" smtClean="0"/>
              <a:t>问题</a:t>
            </a:r>
            <a:r>
              <a:rPr lang="zh-CN" altLang="en-US" sz="2400" dirty="0" smtClean="0"/>
              <a:t>。</a:t>
            </a:r>
            <a:r>
              <a:rPr lang="zh-CN" sz="2400" dirty="0" smtClean="0">
                <a:latin typeface="Times New Roman" pitchFamily="18" charset="0"/>
                <a:cs typeface="Times New Roman" pitchFamily="18" charset="0"/>
              </a:rPr>
              <a:t>相比</a:t>
            </a:r>
            <a:r>
              <a:rPr lang="zh-CN" sz="2400" dirty="0">
                <a:latin typeface="Times New Roman" pitchFamily="18" charset="0"/>
                <a:cs typeface="Times New Roman" pitchFamily="18" charset="0"/>
              </a:rPr>
              <a:t>于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主要具有如下优点：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indent="269875" eaLnBrk="0" hangingPunct="0">
              <a:buFont typeface="Arial" pitchFamily="34" charset="0"/>
              <a:buNone/>
              <a:defRPr/>
            </a:pPr>
            <a:endParaRPr lang="zh-CN" altLang="en-US" sz="2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的计算模式也属于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，但不局限于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操作，还提供了多种数据集操作类型，编程模型比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更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灵活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dirty="0">
              <a:latin typeface="Arial" pitchFamily="34" charset="0"/>
            </a:endParaRPr>
          </a:p>
          <a:p>
            <a:pPr eaLnBrk="0" hangingPunct="0">
              <a:defRPr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提供了内存计算，可将中间结果放到内存中，对于迭代运算效率更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高。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buFontTx/>
              <a:buNone/>
              <a:defRPr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的任务调度执行机制，要优于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</a:rPr>
              <a:t>的迭代执行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机制</a:t>
            </a:r>
            <a:r>
              <a:rPr lang="zh-CN" altLang="en-US" sz="2400" dirty="0">
                <a:latin typeface="Arial" pitchFamily="34" charset="0"/>
              </a:rPr>
              <a:t>。</a:t>
            </a:r>
            <a:endParaRPr lang="zh-CN" altLang="en-US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91400" cy="914400"/>
          </a:xfrm>
          <a:ln/>
        </p:spPr>
        <p:txBody>
          <a:bodyPr/>
          <a:lstStyle/>
          <a:p>
            <a:r>
              <a:rPr lang="en-US" altLang="zh-CN" smtClean="0"/>
              <a:t>2.1.2 Spark</a:t>
            </a:r>
            <a:r>
              <a:rPr lang="zh-CN" altLang="zh-CN" smtClean="0"/>
              <a:t>与</a:t>
            </a:r>
            <a:r>
              <a:rPr lang="en-US" altLang="zh-CN" smtClean="0"/>
              <a:t>Hadoop</a:t>
            </a:r>
            <a:r>
              <a:rPr lang="zh-CN" altLang="zh-CN" smtClean="0"/>
              <a:t>的对比</a:t>
            </a:r>
            <a:endParaRPr lang="zh-CN" altLang="en-US" smtClean="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0244" name="Object 1"/>
          <p:cNvGraphicFramePr>
            <a:graphicFrameLocks noChangeAspect="1"/>
          </p:cNvGraphicFramePr>
          <p:nvPr/>
        </p:nvGraphicFramePr>
        <p:xfrm>
          <a:off x="1981200" y="1219200"/>
          <a:ext cx="5562600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3" imgW="9972554" imgH="9677561" progId="Visio.Drawing.15">
                  <p:embed/>
                </p:oleObj>
              </mc:Choice>
              <mc:Fallback>
                <p:oleObj r:id="rId3" imgW="9972554" imgH="967756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5562600" cy="538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矩形 4"/>
          <p:cNvSpPr>
            <a:spLocks noChangeArrowheads="1"/>
          </p:cNvSpPr>
          <p:nvPr/>
        </p:nvSpPr>
        <p:spPr bwMode="auto">
          <a:xfrm>
            <a:off x="4868863" y="6019800"/>
            <a:ext cx="3736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Hadoop</a:t>
            </a:r>
            <a:r>
              <a:rPr lang="zh-CN" altLang="zh-CN" sz="1800"/>
              <a:t>与</a:t>
            </a:r>
            <a:r>
              <a:rPr lang="en-US" altLang="zh-CN" sz="1800"/>
              <a:t>Spark</a:t>
            </a:r>
            <a:r>
              <a:rPr lang="zh-CN" altLang="zh-CN" sz="1800"/>
              <a:t>的执行流程对比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315200" cy="914400"/>
          </a:xfrm>
          <a:ln/>
        </p:spPr>
        <p:txBody>
          <a:bodyPr/>
          <a:lstStyle/>
          <a:p>
            <a:r>
              <a:rPr lang="en-US" altLang="zh-CN" smtClean="0"/>
              <a:t>2.1.2 Spark</a:t>
            </a:r>
            <a:r>
              <a:rPr lang="zh-CN" altLang="zh-CN" smtClean="0"/>
              <a:t>与</a:t>
            </a:r>
            <a:r>
              <a:rPr lang="en-US" altLang="zh-CN" smtClean="0"/>
              <a:t>Hadoop</a:t>
            </a:r>
            <a:r>
              <a:rPr lang="zh-CN" altLang="zh-CN" smtClean="0"/>
              <a:t>的对比</a:t>
            </a:r>
            <a:endParaRPr lang="zh-CN" altLang="en-US" smtClean="0"/>
          </a:p>
        </p:txBody>
      </p:sp>
      <p:graphicFrame>
        <p:nvGraphicFramePr>
          <p:cNvPr id="3" name="图表 2"/>
          <p:cNvGraphicFramePr/>
          <p:nvPr/>
        </p:nvGraphicFramePr>
        <p:xfrm>
          <a:off x="2438456" y="2667020"/>
          <a:ext cx="3247977" cy="24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268" name="矩形 3"/>
          <p:cNvSpPr>
            <a:spLocks noChangeArrowheads="1"/>
          </p:cNvSpPr>
          <p:nvPr/>
        </p:nvSpPr>
        <p:spPr bwMode="auto">
          <a:xfrm>
            <a:off x="1828800" y="52578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/>
              <a:t>图</a:t>
            </a:r>
            <a:r>
              <a:rPr lang="en-US" altLang="zh-CN" sz="1800"/>
              <a:t> Hadoop</a:t>
            </a:r>
            <a:r>
              <a:rPr lang="zh-CN" altLang="zh-CN" sz="1800"/>
              <a:t>与</a:t>
            </a:r>
            <a:r>
              <a:rPr lang="en-US" altLang="zh-CN" sz="1800"/>
              <a:t>Spark</a:t>
            </a:r>
            <a:r>
              <a:rPr lang="zh-CN" altLang="zh-CN" sz="1800"/>
              <a:t>执行逻辑回归的时间对比</a:t>
            </a:r>
            <a:endParaRPr lang="zh-CN" altLang="en-US" sz="1800"/>
          </a:p>
        </p:txBody>
      </p:sp>
      <p:sp>
        <p:nvSpPr>
          <p:cNvPr id="11269" name="矩形 4"/>
          <p:cNvSpPr>
            <a:spLocks noChangeArrowheads="1"/>
          </p:cNvSpPr>
          <p:nvPr/>
        </p:nvSpPr>
        <p:spPr bwMode="auto">
          <a:xfrm>
            <a:off x="838200" y="1371600"/>
            <a:ext cx="754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zh-CN" altLang="zh-CN" sz="1800"/>
              <a:t>使用</a:t>
            </a:r>
            <a:r>
              <a:rPr lang="en-US" altLang="zh-CN" sz="1800"/>
              <a:t>Hadoop</a:t>
            </a:r>
            <a:r>
              <a:rPr lang="zh-CN" altLang="zh-CN" sz="1800"/>
              <a:t>进行迭代计算非常耗资源</a:t>
            </a:r>
            <a:endParaRPr lang="en-US" altLang="zh-CN" sz="180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zh-CN" sz="1800"/>
              <a:t>Spark</a:t>
            </a:r>
            <a:r>
              <a:rPr lang="zh-CN" altLang="zh-CN" sz="1800"/>
              <a:t>将数据载入内存后，之后的迭代计算都可以直接使用内存中的中间结果作运算，避免了从磁盘中频繁读取数据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默认设计模板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3453</Words>
  <Application>Microsoft Office PowerPoint</Application>
  <PresentationFormat>全屏显示(4:3)</PresentationFormat>
  <Paragraphs>234</Paragraphs>
  <Slides>36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8" baseType="lpstr">
      <vt:lpstr>默认设计模板</vt:lpstr>
      <vt:lpstr>Visio.Drawing.15</vt:lpstr>
      <vt:lpstr> 2、Spark的设计与运行原理 </vt:lpstr>
      <vt:lpstr>提纲</vt:lpstr>
      <vt:lpstr>2.1 Spark概述</vt:lpstr>
      <vt:lpstr>2.1.1 Spark简介</vt:lpstr>
      <vt:lpstr>2.1.1 Spark简介</vt:lpstr>
      <vt:lpstr>2.1.1 Spark简介</vt:lpstr>
      <vt:lpstr>2.1.2 Spark与Hadoop的对比</vt:lpstr>
      <vt:lpstr>2.1.2 Spark与Hadoop的对比</vt:lpstr>
      <vt:lpstr>2.1.2 Spark与Hadoop的对比</vt:lpstr>
      <vt:lpstr>2.2 Spark生态系统</vt:lpstr>
      <vt:lpstr>2.2 Spark生态系统</vt:lpstr>
      <vt:lpstr>2.2 Spark生态系统</vt:lpstr>
      <vt:lpstr>2.2 Spark生态系统</vt:lpstr>
      <vt:lpstr>2.3 Spark运行架构</vt:lpstr>
      <vt:lpstr>2.3.1 基本概念</vt:lpstr>
      <vt:lpstr>2.3.2 架构设计</vt:lpstr>
      <vt:lpstr>2.3.2 架构设计</vt:lpstr>
      <vt:lpstr>2.3.3 Spark运行基本流程</vt:lpstr>
      <vt:lpstr>2.3.4 RDD运行原理</vt:lpstr>
      <vt:lpstr>2.3.4 RDD运行原理</vt:lpstr>
      <vt:lpstr>2.3.4 RDD运行原理</vt:lpstr>
      <vt:lpstr>2.3.4 RDD运行原理</vt:lpstr>
      <vt:lpstr>2.3.4 RDD运行原理</vt:lpstr>
      <vt:lpstr>2.3.4 RDD运行原理</vt:lpstr>
      <vt:lpstr>2.3.4 RDD运行原理</vt:lpstr>
      <vt:lpstr>2.3.4 RDD运行原理</vt:lpstr>
      <vt:lpstr>2.3.4 RDD运行原理</vt:lpstr>
      <vt:lpstr>2.3.4 RDD运行原理</vt:lpstr>
      <vt:lpstr>2.3.4 RDD运行原理</vt:lpstr>
      <vt:lpstr>2.3.4 RDD运行原理</vt:lpstr>
      <vt:lpstr>2.3.4 RDD运行原理</vt:lpstr>
      <vt:lpstr>2.3.4 RDD运行原理</vt:lpstr>
      <vt:lpstr>2.3.4 RDD运行原理</vt:lpstr>
      <vt:lpstr>2.3.4 RDD运行原理</vt:lpstr>
      <vt:lpstr>2.4 Spark的部署方式</vt:lpstr>
      <vt:lpstr>讨论：Spark和Hadoop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马国兵</cp:lastModifiedBy>
  <cp:revision>250</cp:revision>
  <dcterms:modified xsi:type="dcterms:W3CDTF">2021-11-27T15:03:34Z</dcterms:modified>
</cp:coreProperties>
</file>