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47" r:id="rId3"/>
    <p:sldId id="495" r:id="rId4"/>
    <p:sldId id="457" r:id="rId5"/>
    <p:sldId id="445" r:id="rId6"/>
    <p:sldId id="501" r:id="rId7"/>
    <p:sldId id="512" r:id="rId8"/>
    <p:sldId id="513" r:id="rId9"/>
    <p:sldId id="447" r:id="rId10"/>
    <p:sldId id="498" r:id="rId11"/>
    <p:sldId id="482" r:id="rId12"/>
    <p:sldId id="483" r:id="rId13"/>
    <p:sldId id="484" r:id="rId14"/>
    <p:sldId id="456" r:id="rId15"/>
    <p:sldId id="460" r:id="rId16"/>
    <p:sldId id="514" r:id="rId17"/>
    <p:sldId id="496" r:id="rId18"/>
    <p:sldId id="497" r:id="rId19"/>
    <p:sldId id="549" r:id="rId20"/>
    <p:sldId id="471" r:id="rId21"/>
    <p:sldId id="473" r:id="rId22"/>
    <p:sldId id="472" r:id="rId23"/>
    <p:sldId id="474" r:id="rId24"/>
    <p:sldId id="475" r:id="rId25"/>
    <p:sldId id="476" r:id="rId26"/>
    <p:sldId id="477" r:id="rId27"/>
    <p:sldId id="478" r:id="rId28"/>
    <p:sldId id="479" r:id="rId29"/>
    <p:sldId id="480" r:id="rId30"/>
    <p:sldId id="481" r:id="rId31"/>
    <p:sldId id="486" r:id="rId32"/>
    <p:sldId id="487" r:id="rId33"/>
    <p:sldId id="488" r:id="rId34"/>
    <p:sldId id="489" r:id="rId35"/>
    <p:sldId id="490" r:id="rId36"/>
    <p:sldId id="491" r:id="rId37"/>
    <p:sldId id="492" r:id="rId38"/>
    <p:sldId id="493" r:id="rId39"/>
    <p:sldId id="494" r:id="rId4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6633"/>
    <a:srgbClr val="CC6600"/>
    <a:srgbClr val="EAEAE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61" autoAdjust="0"/>
  </p:normalViewPr>
  <p:slideViewPr>
    <p:cSldViewPr>
      <p:cViewPr varScale="1">
        <p:scale>
          <a:sx n="64" d="100"/>
          <a:sy n="64" d="100"/>
        </p:scale>
        <p:origin x="-1336" y="-60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2DE0624B-497A-459A-80A1-6DD0F22232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179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https://www.cnblogs.com/zlslch/p/6638461.html</a:t>
            </a:r>
          </a:p>
          <a:p>
            <a:r>
              <a:rPr lang="zh-CN" altLang="en-US" smtClean="0">
                <a:latin typeface="Arial" charset="0"/>
              </a:rPr>
              <a:t>在</a:t>
            </a:r>
            <a:r>
              <a:rPr lang="en-US" altLang="zh-CN" smtClean="0">
                <a:latin typeface="Arial" charset="0"/>
              </a:rPr>
              <a:t>Yarn-client</a:t>
            </a:r>
            <a:r>
              <a:rPr lang="zh-CN" altLang="en-US" smtClean="0">
                <a:latin typeface="Arial" charset="0"/>
              </a:rPr>
              <a:t>模式下，</a:t>
            </a:r>
            <a:r>
              <a:rPr lang="en-US" altLang="zh-CN" smtClean="0">
                <a:latin typeface="Arial" charset="0"/>
              </a:rPr>
              <a:t>Driver</a:t>
            </a:r>
            <a:r>
              <a:rPr lang="zh-CN" altLang="en-US" smtClean="0">
                <a:latin typeface="Arial" charset="0"/>
              </a:rPr>
              <a:t>运行在</a:t>
            </a:r>
            <a:r>
              <a:rPr lang="en-US" altLang="zh-CN" smtClean="0">
                <a:latin typeface="Arial" charset="0"/>
              </a:rPr>
              <a:t>Client</a:t>
            </a:r>
            <a:r>
              <a:rPr lang="zh-CN" altLang="en-US" smtClean="0">
                <a:latin typeface="Arial" charset="0"/>
              </a:rPr>
              <a:t>上，通过</a:t>
            </a:r>
            <a:r>
              <a:rPr lang="en-US" altLang="zh-CN" smtClean="0">
                <a:latin typeface="Arial" charset="0"/>
              </a:rPr>
              <a:t>ApplicationMaster</a:t>
            </a:r>
            <a:r>
              <a:rPr lang="zh-CN" altLang="en-US" smtClean="0">
                <a:latin typeface="Arial" charset="0"/>
              </a:rPr>
              <a:t>向</a:t>
            </a:r>
            <a:r>
              <a:rPr lang="en-US" altLang="zh-CN" smtClean="0">
                <a:latin typeface="Arial" charset="0"/>
              </a:rPr>
              <a:t>RM</a:t>
            </a:r>
            <a:r>
              <a:rPr lang="zh-CN" altLang="en-US" smtClean="0">
                <a:latin typeface="Arial" charset="0"/>
              </a:rPr>
              <a:t>获取资源。本地</a:t>
            </a:r>
            <a:r>
              <a:rPr lang="en-US" altLang="zh-CN" smtClean="0">
                <a:latin typeface="Arial" charset="0"/>
              </a:rPr>
              <a:t>Driver</a:t>
            </a:r>
            <a:r>
              <a:rPr lang="zh-CN" altLang="en-US" smtClean="0">
                <a:latin typeface="Arial" charset="0"/>
              </a:rPr>
              <a:t>负责与所有的</a:t>
            </a:r>
            <a:r>
              <a:rPr lang="en-US" altLang="zh-CN" smtClean="0">
                <a:latin typeface="Arial" charset="0"/>
              </a:rPr>
              <a:t>executor container</a:t>
            </a:r>
            <a:r>
              <a:rPr lang="zh-CN" altLang="en-US" smtClean="0">
                <a:latin typeface="Arial" charset="0"/>
              </a:rPr>
              <a:t>进行交互，并将最后的结果汇总。结束掉终端，相当于</a:t>
            </a:r>
            <a:r>
              <a:rPr lang="en-US" altLang="zh-CN" smtClean="0">
                <a:latin typeface="Arial" charset="0"/>
              </a:rPr>
              <a:t>kill</a:t>
            </a:r>
            <a:r>
              <a:rPr lang="zh-CN" altLang="en-US" smtClean="0">
                <a:latin typeface="Arial" charset="0"/>
              </a:rPr>
              <a:t>掉这个</a:t>
            </a:r>
            <a:r>
              <a:rPr lang="en-US" altLang="zh-CN" smtClean="0">
                <a:latin typeface="Arial" charset="0"/>
              </a:rPr>
              <a:t>spark</a:t>
            </a:r>
            <a:r>
              <a:rPr lang="zh-CN" altLang="en-US" smtClean="0">
                <a:latin typeface="Arial" charset="0"/>
              </a:rPr>
              <a:t>应用。一般来说，如果运行的结果仅仅返回到</a:t>
            </a:r>
            <a:r>
              <a:rPr lang="en-US" altLang="zh-CN" smtClean="0">
                <a:latin typeface="Arial" charset="0"/>
              </a:rPr>
              <a:t>terminal</a:t>
            </a:r>
            <a:r>
              <a:rPr lang="zh-CN" altLang="en-US" smtClean="0">
                <a:latin typeface="Arial" charset="0"/>
              </a:rPr>
              <a:t>上时需要配置这个。</a:t>
            </a:r>
            <a:endParaRPr lang="en-US" altLang="zh-CN" smtClean="0">
              <a:latin typeface="Arial" charset="0"/>
            </a:endParaRPr>
          </a:p>
          <a:p>
            <a:r>
              <a:rPr lang="en-US" altLang="zh-CN" smtClean="0">
                <a:latin typeface="Arial" charset="0"/>
              </a:rPr>
              <a:t>Spark Driver</a:t>
            </a:r>
            <a:r>
              <a:rPr lang="zh-CN" altLang="en-US" smtClean="0">
                <a:latin typeface="Arial" charset="0"/>
              </a:rPr>
              <a:t>首选作为一个</a:t>
            </a:r>
            <a:r>
              <a:rPr lang="en-US" altLang="zh-CN" smtClean="0">
                <a:latin typeface="Arial" charset="0"/>
              </a:rPr>
              <a:t>ApplicationMaster</a:t>
            </a:r>
            <a:r>
              <a:rPr lang="zh-CN" altLang="en-US" smtClean="0">
                <a:latin typeface="Arial" charset="0"/>
              </a:rPr>
              <a:t>在</a:t>
            </a:r>
            <a:r>
              <a:rPr lang="en-US" altLang="zh-CN" smtClean="0">
                <a:latin typeface="Arial" charset="0"/>
              </a:rPr>
              <a:t>Yarn</a:t>
            </a:r>
            <a:r>
              <a:rPr lang="zh-CN" altLang="en-US" smtClean="0">
                <a:latin typeface="Arial" charset="0"/>
              </a:rPr>
              <a:t>集群中启动，客户端提交给</a:t>
            </a:r>
            <a:r>
              <a:rPr lang="en-US" altLang="zh-CN" smtClean="0">
                <a:latin typeface="Arial" charset="0"/>
              </a:rPr>
              <a:t>ResourceManager</a:t>
            </a:r>
            <a:r>
              <a:rPr lang="zh-CN" altLang="en-US" smtClean="0">
                <a:latin typeface="Arial" charset="0"/>
              </a:rPr>
              <a:t>的每一个</a:t>
            </a:r>
            <a:r>
              <a:rPr lang="en-US" altLang="zh-CN" smtClean="0">
                <a:latin typeface="Arial" charset="0"/>
              </a:rPr>
              <a:t>job</a:t>
            </a:r>
            <a:r>
              <a:rPr lang="zh-CN" altLang="en-US" smtClean="0">
                <a:latin typeface="Arial" charset="0"/>
              </a:rPr>
              <a:t>都会在集群的</a:t>
            </a:r>
            <a:r>
              <a:rPr lang="en-US" altLang="zh-CN" smtClean="0">
                <a:latin typeface="Arial" charset="0"/>
              </a:rPr>
              <a:t>worker</a:t>
            </a:r>
            <a:r>
              <a:rPr lang="zh-CN" altLang="en-US" smtClean="0">
                <a:latin typeface="Arial" charset="0"/>
              </a:rPr>
              <a:t>节点上分配一个唯一的</a:t>
            </a:r>
            <a:r>
              <a:rPr lang="en-US" altLang="zh-CN" smtClean="0">
                <a:latin typeface="Arial" charset="0"/>
              </a:rPr>
              <a:t>ApplicationMaster,</a:t>
            </a:r>
            <a:r>
              <a:rPr lang="zh-CN" altLang="en-US" smtClean="0">
                <a:latin typeface="Arial" charset="0"/>
              </a:rPr>
              <a:t>由该</a:t>
            </a:r>
            <a:r>
              <a:rPr lang="en-US" altLang="zh-CN" smtClean="0">
                <a:latin typeface="Arial" charset="0"/>
              </a:rPr>
              <a:t>ApplicationMaster</a:t>
            </a:r>
            <a:r>
              <a:rPr lang="zh-CN" altLang="en-US" smtClean="0">
                <a:latin typeface="Arial" charset="0"/>
              </a:rPr>
              <a:t>管理全生命周期的应用。因为</a:t>
            </a:r>
            <a:r>
              <a:rPr lang="en-US" altLang="zh-CN" smtClean="0">
                <a:latin typeface="Arial" charset="0"/>
              </a:rPr>
              <a:t>Driver</a:t>
            </a:r>
            <a:r>
              <a:rPr lang="zh-CN" altLang="en-US" smtClean="0">
                <a:latin typeface="Arial" charset="0"/>
              </a:rPr>
              <a:t>程序在</a:t>
            </a:r>
            <a:r>
              <a:rPr lang="en-US" altLang="zh-CN" smtClean="0">
                <a:latin typeface="Arial" charset="0"/>
              </a:rPr>
              <a:t>YARN</a:t>
            </a:r>
            <a:r>
              <a:rPr lang="zh-CN" altLang="en-US" smtClean="0">
                <a:latin typeface="Arial" charset="0"/>
              </a:rPr>
              <a:t>中运行，所以事先不用启动</a:t>
            </a:r>
            <a:r>
              <a:rPr lang="en-US" altLang="zh-CN" smtClean="0">
                <a:latin typeface="Arial" charset="0"/>
              </a:rPr>
              <a:t>Spark Master/Client</a:t>
            </a:r>
            <a:r>
              <a:rPr lang="zh-CN" altLang="en-US" smtClean="0">
                <a:latin typeface="Arial" charset="0"/>
              </a:rPr>
              <a:t>，应用的运行结果不能再客户端显示</a:t>
            </a:r>
            <a:r>
              <a:rPr lang="en-US" altLang="zh-CN" smtClean="0">
                <a:latin typeface="Arial" charset="0"/>
              </a:rPr>
              <a:t>(</a:t>
            </a:r>
            <a:r>
              <a:rPr lang="zh-CN" altLang="en-US" smtClean="0">
                <a:latin typeface="Arial" charset="0"/>
              </a:rPr>
              <a:t>可以在</a:t>
            </a:r>
            <a:r>
              <a:rPr lang="en-US" altLang="zh-CN" smtClean="0">
                <a:latin typeface="Arial" charset="0"/>
              </a:rPr>
              <a:t>history server</a:t>
            </a:r>
            <a:r>
              <a:rPr lang="zh-CN" altLang="en-US" smtClean="0">
                <a:latin typeface="Arial" charset="0"/>
              </a:rPr>
              <a:t>中查看</a:t>
            </a:r>
            <a:r>
              <a:rPr lang="en-US" altLang="zh-CN" smtClean="0">
                <a:latin typeface="Arial" charset="0"/>
              </a:rPr>
              <a:t>)</a:t>
            </a:r>
            <a:r>
              <a:rPr lang="zh-CN" altLang="en-US" smtClean="0">
                <a:latin typeface="Arial" charset="0"/>
              </a:rPr>
              <a:t>。</a:t>
            </a: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88637C9E-9C65-49CD-B51D-78662AB56A46}" type="slidenum">
              <a:rPr lang="en-US" altLang="zh-CN" smtClean="0"/>
              <a:pPr>
                <a:buFontTx/>
                <a:buNone/>
              </a:pPr>
              <a:t>10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6FB086D1-FE50-46F5-9722-814DE2B64618}" type="slidenum">
              <a:rPr lang="en-US" altLang="zh-CN" smtClean="0"/>
              <a:pPr>
                <a:buFontTx/>
                <a:buNone/>
              </a:pPr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1250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050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9489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514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752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205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hyperlink" Target="http://master:8080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park.apache.org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0"/>
            <a:ext cx="9144000" cy="21336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3200406"/>
            <a:ext cx="8229600" cy="1143000"/>
          </a:xfrm>
          <a:noFill/>
          <a:ln/>
        </p:spPr>
        <p:txBody>
          <a:bodyPr/>
          <a:lstStyle/>
          <a:p>
            <a:pPr algn="ctr" eaLnBrk="1" hangingPunct="1"/>
            <a:r>
              <a:rPr lang="en-US" altLang="zh-CN" sz="2800" b="1" dirty="0" smtClean="0">
                <a:solidFill>
                  <a:schemeClr val="tx1"/>
                </a:solidFill>
              </a:rPr>
              <a:t/>
            </a:r>
            <a:br>
              <a:rPr lang="en-US" altLang="zh-CN" sz="2800" b="1" dirty="0" smtClean="0">
                <a:solidFill>
                  <a:schemeClr val="tx1"/>
                </a:solidFill>
              </a:rPr>
            </a:br>
            <a:r>
              <a:rPr lang="en-US" altLang="zh-CN" sz="3600" b="1" dirty="0" smtClean="0">
                <a:solidFill>
                  <a:schemeClr val="tx1"/>
                </a:solidFill>
              </a:rPr>
              <a:t>3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Spark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环境搭建和使用方法</a:t>
            </a:r>
            <a:r>
              <a:rPr lang="zh-CN" altLang="en-US" sz="2800" b="1" dirty="0" smtClean="0">
                <a:solidFill>
                  <a:schemeClr val="tx1"/>
                </a:solidFill>
              </a:rPr>
              <a:t/>
            </a:r>
            <a:br>
              <a:rPr lang="zh-CN" altLang="en-US" sz="2800" b="1" dirty="0" smtClean="0">
                <a:solidFill>
                  <a:schemeClr val="tx1"/>
                </a:solidFill>
              </a:rPr>
            </a:b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1447800" y="304800"/>
            <a:ext cx="990600" cy="1600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8" name="Text Box 12"/>
          <p:cNvSpPr txBox="1">
            <a:spLocks noChangeArrowheads="1"/>
          </p:cNvSpPr>
          <p:nvPr/>
        </p:nvSpPr>
        <p:spPr bwMode="auto">
          <a:xfrm>
            <a:off x="1066800" y="704165"/>
            <a:ext cx="7162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800" dirty="0" smtClean="0">
                <a:solidFill>
                  <a:schemeClr val="bg1"/>
                </a:solidFill>
                <a:latin typeface="Times New Roman" pitchFamily="18" charset="0"/>
              </a:rPr>
              <a:t>第</a:t>
            </a:r>
            <a:r>
              <a:rPr lang="en-US" altLang="zh-CN" sz="4800" dirty="0" smtClean="0">
                <a:solidFill>
                  <a:schemeClr val="bg1"/>
                </a:solidFill>
                <a:latin typeface="Times New Roman" pitchFamily="18" charset="0"/>
              </a:rPr>
              <a:t>9</a:t>
            </a:r>
            <a:r>
              <a:rPr lang="zh-CN" altLang="en-US" sz="4800" dirty="0" smtClean="0">
                <a:solidFill>
                  <a:schemeClr val="bg1"/>
                </a:solidFill>
                <a:latin typeface="Times New Roman" pitchFamily="18" charset="0"/>
              </a:rPr>
              <a:t>章 </a:t>
            </a:r>
            <a:r>
              <a:rPr lang="en-US" altLang="zh-CN" sz="4800" dirty="0" smtClean="0">
                <a:solidFill>
                  <a:schemeClr val="bg1"/>
                </a:solidFill>
                <a:latin typeface="Times New Roman" pitchFamily="18" charset="0"/>
              </a:rPr>
              <a:t>Spark</a:t>
            </a:r>
            <a:endParaRPr lang="en-US" altLang="zh-CN" sz="48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在</a:t>
            </a:r>
            <a:r>
              <a:rPr lang="en-US" altLang="zh-CN" smtClean="0"/>
              <a:t>pyspark</a:t>
            </a:r>
            <a:r>
              <a:rPr lang="zh-CN" altLang="en-US" smtClean="0"/>
              <a:t>中运行代码</a:t>
            </a:r>
          </a:p>
        </p:txBody>
      </p:sp>
      <p:sp>
        <p:nvSpPr>
          <p:cNvPr id="9219" name="矩形 2"/>
          <p:cNvSpPr>
            <a:spLocks noChangeArrowheads="1"/>
          </p:cNvSpPr>
          <p:nvPr/>
        </p:nvSpPr>
        <p:spPr bwMode="auto">
          <a:xfrm>
            <a:off x="457308" y="1295400"/>
            <a:ext cx="416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pyspark</a:t>
            </a:r>
            <a:r>
              <a:rPr lang="zh-CN" altLang="en-US" sz="2000"/>
              <a:t>命令及其常用的参数如下：</a:t>
            </a:r>
          </a:p>
        </p:txBody>
      </p:sp>
      <p:sp>
        <p:nvSpPr>
          <p:cNvPr id="4" name="矩形 3">
            <a:extLst>
              <a:ext uri="{FF2B5EF4-FFF2-40B4-BE49-F238E27FC236}"/>
            </a:extLst>
          </p:cNvPr>
          <p:cNvSpPr/>
          <p:nvPr/>
        </p:nvSpPr>
        <p:spPr>
          <a:xfrm>
            <a:off x="533508" y="1828800"/>
            <a:ext cx="3625850" cy="4000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2000" dirty="0" err="1"/>
              <a:t>pyspark</a:t>
            </a:r>
            <a:r>
              <a:rPr lang="en-US" altLang="zh-CN" sz="2000" dirty="0"/>
              <a:t> --master &lt;master-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&gt;</a:t>
            </a:r>
            <a:endParaRPr lang="zh-CN" altLang="en-US" sz="2000" dirty="0"/>
          </a:p>
        </p:txBody>
      </p:sp>
      <p:sp>
        <p:nvSpPr>
          <p:cNvPr id="9221" name="矩形 4"/>
          <p:cNvSpPr>
            <a:spLocks noChangeArrowheads="1"/>
          </p:cNvSpPr>
          <p:nvPr/>
        </p:nvSpPr>
        <p:spPr bwMode="auto">
          <a:xfrm>
            <a:off x="312224" y="2362228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Spark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的运行模式取决于传递给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SparkContext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Master URL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的值。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Master URL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可以是以下任一种形式：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516" y="3108325"/>
            <a:ext cx="8838968" cy="3477875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local </a:t>
            </a:r>
            <a:r>
              <a:rPr lang="zh-CN" altLang="en-US" sz="2000" dirty="0"/>
              <a:t>使用一个</a:t>
            </a:r>
            <a:r>
              <a:rPr lang="en-US" altLang="zh-CN" sz="2000" dirty="0"/>
              <a:t>Worker</a:t>
            </a:r>
            <a:r>
              <a:rPr lang="zh-CN" altLang="en-US" sz="2000" dirty="0"/>
              <a:t>线程本地化运行</a:t>
            </a:r>
            <a:r>
              <a:rPr lang="en-US" altLang="zh-CN" sz="2000" dirty="0"/>
              <a:t>SPARK(</a:t>
            </a:r>
            <a:r>
              <a:rPr lang="zh-CN" altLang="en-US" sz="2000" dirty="0"/>
              <a:t>完全不并行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eaLnBrk="1" hangingPunct="1"/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 </a:t>
            </a:r>
            <a:r>
              <a:rPr lang="en-US" altLang="zh-CN" sz="2000" dirty="0"/>
              <a:t>local[*] </a:t>
            </a:r>
            <a:r>
              <a:rPr lang="zh-CN" altLang="en-US" sz="2000" dirty="0"/>
              <a:t>使用逻辑</a:t>
            </a:r>
            <a:r>
              <a:rPr lang="en-US" altLang="zh-CN" sz="2000" dirty="0"/>
              <a:t>CPU</a:t>
            </a:r>
            <a:r>
              <a:rPr lang="zh-CN" altLang="en-US" sz="2000" dirty="0"/>
              <a:t>个数数量的线程来本地化运行</a:t>
            </a:r>
            <a:r>
              <a:rPr lang="en-US" altLang="zh-CN" sz="2000" dirty="0" smtClean="0"/>
              <a:t>Spark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eaLnBrk="1" hangingPunct="1"/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en-US" altLang="zh-CN" sz="2000" dirty="0"/>
              <a:t> local[K] </a:t>
            </a:r>
            <a:r>
              <a:rPr lang="zh-CN" altLang="en-US" sz="2000" dirty="0"/>
              <a:t>使用</a:t>
            </a:r>
            <a:r>
              <a:rPr lang="en-US" altLang="zh-CN" sz="2000" dirty="0"/>
              <a:t>K</a:t>
            </a:r>
            <a:r>
              <a:rPr lang="zh-CN" altLang="en-US" sz="2000" dirty="0"/>
              <a:t>个</a:t>
            </a:r>
            <a:r>
              <a:rPr lang="en-US" altLang="zh-CN" sz="2000" dirty="0"/>
              <a:t>Worker</a:t>
            </a:r>
            <a:r>
              <a:rPr lang="zh-CN" altLang="en-US" sz="2000" dirty="0"/>
              <a:t>线程本地化运行</a:t>
            </a:r>
            <a:r>
              <a:rPr lang="en-US" altLang="zh-CN" sz="2000" dirty="0"/>
              <a:t>Spark（</a:t>
            </a:r>
            <a:r>
              <a:rPr lang="zh-CN" altLang="en-US" sz="2000" dirty="0"/>
              <a:t>理想情况下，</a:t>
            </a:r>
            <a:r>
              <a:rPr lang="en-US" altLang="zh-CN" sz="2000" dirty="0"/>
              <a:t>K</a:t>
            </a:r>
            <a:r>
              <a:rPr lang="zh-CN" altLang="en-US" sz="2000" dirty="0"/>
              <a:t>应该</a:t>
            </a:r>
            <a:r>
              <a:rPr lang="zh-CN" altLang="en-US" sz="2000" dirty="0" smtClean="0"/>
              <a:t>根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/>
              <a:t> </a:t>
            </a:r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据</a:t>
            </a:r>
            <a:r>
              <a:rPr lang="zh-CN" altLang="en-US" sz="2000" dirty="0"/>
              <a:t>运行</a:t>
            </a:r>
            <a:r>
              <a:rPr lang="zh-CN" altLang="en-US" sz="2000" dirty="0" smtClean="0"/>
              <a:t>机器</a:t>
            </a:r>
            <a:r>
              <a:rPr lang="zh-CN" altLang="en-US" sz="2000" dirty="0"/>
              <a:t>的</a:t>
            </a:r>
            <a:r>
              <a:rPr lang="en-US" altLang="zh-CN" sz="2000" dirty="0"/>
              <a:t>CPU</a:t>
            </a:r>
            <a:r>
              <a:rPr lang="zh-CN" altLang="en-US" sz="2000" dirty="0"/>
              <a:t>核数设定</a:t>
            </a:r>
            <a:r>
              <a:rPr lang="zh-CN" altLang="en-US" sz="2000" dirty="0" smtClean="0"/>
              <a:t>）。</a:t>
            </a:r>
            <a:endParaRPr lang="en-US" altLang="zh-CN" sz="2000" dirty="0" smtClean="0"/>
          </a:p>
          <a:p>
            <a:pPr eaLnBrk="1" hangingPunct="1"/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</a:t>
            </a:r>
            <a:r>
              <a:rPr lang="en-US" altLang="zh-CN" sz="2000" dirty="0"/>
              <a:t>spark://HOST:PORT </a:t>
            </a:r>
            <a:r>
              <a:rPr lang="zh-CN" altLang="en-US" sz="2000" dirty="0"/>
              <a:t>连接到指定的</a:t>
            </a:r>
            <a:r>
              <a:rPr lang="en-US" altLang="zh-CN" sz="2000" dirty="0"/>
              <a:t>Spark standalone master。</a:t>
            </a:r>
            <a:r>
              <a:rPr lang="zh-CN" altLang="en-US" sz="2000" dirty="0"/>
              <a:t>默认</a:t>
            </a:r>
            <a:r>
              <a:rPr lang="zh-CN" altLang="en-US" sz="2000" dirty="0" smtClean="0"/>
              <a:t>端口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     是</a:t>
            </a:r>
            <a:r>
              <a:rPr lang="en-US" altLang="zh-CN" sz="2000" dirty="0" smtClean="0"/>
              <a:t>7077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eaLnBrk="1" hangingPunct="1"/>
            <a:r>
              <a:rPr lang="zh-CN" altLang="en-US" sz="2000" dirty="0" smtClean="0"/>
              <a:t>（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）</a:t>
            </a:r>
            <a:r>
              <a:rPr lang="en-US" altLang="zh-CN" sz="2000" dirty="0"/>
              <a:t>yarn-client </a:t>
            </a:r>
            <a:r>
              <a:rPr lang="zh-CN" altLang="en-US" sz="2000" dirty="0"/>
              <a:t>以客户端模式连接</a:t>
            </a:r>
            <a:r>
              <a:rPr lang="en-US" altLang="zh-CN" sz="2000" dirty="0"/>
              <a:t>YARN</a:t>
            </a:r>
            <a:r>
              <a:rPr lang="zh-CN" altLang="en-US" sz="2000" dirty="0"/>
              <a:t>集群。集群的位置可以</a:t>
            </a:r>
            <a:r>
              <a:rPr lang="zh-CN" altLang="en-US" sz="2000" dirty="0" smtClean="0"/>
              <a:t>在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/>
              <a:t> </a:t>
            </a:r>
            <a:r>
              <a:rPr lang="en-US" altLang="zh-CN" sz="2000" dirty="0" smtClean="0"/>
              <a:t>        HADOOP_CONF_DIR </a:t>
            </a:r>
            <a:r>
              <a:rPr lang="zh-CN" altLang="en-US" sz="2000" dirty="0"/>
              <a:t>环境变量中</a:t>
            </a:r>
            <a:r>
              <a:rPr lang="zh-CN" altLang="en-US" sz="2000" dirty="0" smtClean="0"/>
              <a:t>找到。</a:t>
            </a:r>
            <a:endParaRPr lang="en-US" altLang="zh-CN" sz="2000" dirty="0" smtClean="0"/>
          </a:p>
          <a:p>
            <a:pPr eaLnBrk="1" hangingPunct="1"/>
            <a:r>
              <a:rPr lang="zh-CN" altLang="en-US" sz="2000" dirty="0" smtClean="0"/>
              <a:t>（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yarn-cluster </a:t>
            </a:r>
            <a:r>
              <a:rPr lang="zh-CN" altLang="en-US" sz="2000" dirty="0"/>
              <a:t>以集群模式连接</a:t>
            </a:r>
            <a:r>
              <a:rPr lang="en-US" altLang="zh-CN" sz="2000" dirty="0"/>
              <a:t>YARN</a:t>
            </a:r>
            <a:r>
              <a:rPr lang="zh-CN" altLang="en-US" sz="2000" dirty="0"/>
              <a:t>集群。集群的位置可以</a:t>
            </a:r>
            <a:r>
              <a:rPr lang="zh-CN" altLang="en-US" sz="2000" dirty="0" smtClean="0"/>
              <a:t>在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/>
              <a:t> </a:t>
            </a:r>
            <a:r>
              <a:rPr lang="en-US" altLang="zh-CN" sz="2000" dirty="0" smtClean="0"/>
              <a:t>        HADOOP_CONF_DIR </a:t>
            </a:r>
            <a:r>
              <a:rPr lang="zh-CN" altLang="en-US" sz="2000" dirty="0"/>
              <a:t>环境变量中</a:t>
            </a:r>
            <a:r>
              <a:rPr lang="zh-CN" altLang="en-US" sz="2000" dirty="0" smtClean="0"/>
              <a:t>找到。</a:t>
            </a:r>
            <a:endParaRPr lang="zh-CN" altLang="en-US" sz="2000" dirty="0"/>
          </a:p>
          <a:p>
            <a:pPr eaLnBrk="1" hangingPunct="1"/>
            <a:r>
              <a:rPr lang="zh-CN" altLang="en-US" sz="2000" dirty="0" smtClean="0"/>
              <a:t>（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）</a:t>
            </a:r>
            <a:r>
              <a:rPr lang="en-US" altLang="zh-CN" sz="2000" dirty="0"/>
              <a:t>mesos://HOST:PORT </a:t>
            </a:r>
            <a:r>
              <a:rPr lang="zh-CN" altLang="en-US" sz="2000" dirty="0"/>
              <a:t>连接到指定的</a:t>
            </a:r>
            <a:r>
              <a:rPr lang="en-US" altLang="zh-CN" sz="2000" dirty="0" err="1"/>
              <a:t>Mesos</a:t>
            </a:r>
            <a:r>
              <a:rPr lang="zh-CN" altLang="en-US" sz="2000" dirty="0"/>
              <a:t>集群。默认接口是</a:t>
            </a:r>
            <a:r>
              <a:rPr lang="en-US" altLang="zh-CN" sz="2000" dirty="0" smtClean="0"/>
              <a:t>5050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在</a:t>
            </a:r>
            <a:r>
              <a:rPr lang="en-US" altLang="zh-CN" smtClean="0"/>
              <a:t>pyspark</a:t>
            </a:r>
            <a:r>
              <a:rPr lang="zh-CN" altLang="en-US" smtClean="0"/>
              <a:t>中运行代码</a:t>
            </a:r>
          </a:p>
        </p:txBody>
      </p:sp>
      <p:sp>
        <p:nvSpPr>
          <p:cNvPr id="13315" name="矩形 2"/>
          <p:cNvSpPr>
            <a:spLocks noChangeArrowheads="1"/>
          </p:cNvSpPr>
          <p:nvPr/>
        </p:nvSpPr>
        <p:spPr bwMode="auto">
          <a:xfrm>
            <a:off x="152516" y="1447800"/>
            <a:ext cx="8838968" cy="3970318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Spark</a:t>
            </a:r>
            <a:r>
              <a:rPr lang="zh-CN" altLang="en-US" sz="2400" dirty="0"/>
              <a:t>中采用本地模式启动</a:t>
            </a:r>
            <a:r>
              <a:rPr lang="en-US" altLang="zh-CN" sz="2400" dirty="0" err="1"/>
              <a:t>pyspark</a:t>
            </a:r>
            <a:r>
              <a:rPr lang="zh-CN" altLang="en-US" sz="2400" dirty="0"/>
              <a:t>的命令主要包含以下参数：</a:t>
            </a:r>
            <a:br>
              <a:rPr lang="zh-CN" altLang="en-US" sz="2400" dirty="0"/>
            </a:b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--</a:t>
            </a:r>
            <a:r>
              <a:rPr lang="en-US" altLang="zh-CN" sz="2400" dirty="0"/>
              <a:t>master</a:t>
            </a:r>
            <a:r>
              <a:rPr lang="zh-CN" altLang="en-US" sz="2400" dirty="0"/>
              <a:t>：这个参数表示当前的</a:t>
            </a:r>
            <a:r>
              <a:rPr lang="en-US" altLang="zh-CN" sz="2400" dirty="0" err="1"/>
              <a:t>pyspark</a:t>
            </a:r>
            <a:r>
              <a:rPr lang="zh-CN" altLang="en-US" sz="2400" dirty="0"/>
              <a:t>要连接到哪个</a:t>
            </a:r>
            <a:r>
              <a:rPr lang="en-US" altLang="zh-CN" sz="2400" dirty="0"/>
              <a:t>master</a:t>
            </a:r>
            <a:r>
              <a:rPr lang="zh-CN" altLang="en-US" sz="2400" dirty="0"/>
              <a:t>，如果是</a:t>
            </a:r>
            <a:r>
              <a:rPr lang="en-US" altLang="zh-CN" sz="2400" dirty="0"/>
              <a:t>local[*]</a:t>
            </a:r>
            <a:r>
              <a:rPr lang="zh-CN" altLang="en-US" sz="2400" dirty="0"/>
              <a:t>，就是使用本地模式启动</a:t>
            </a:r>
            <a:r>
              <a:rPr lang="en-US" altLang="zh-CN" sz="2400" dirty="0" err="1"/>
              <a:t>pyspark</a:t>
            </a:r>
            <a:r>
              <a:rPr lang="en-US" altLang="zh-CN" sz="2400" dirty="0"/>
              <a:t> </a:t>
            </a:r>
            <a:r>
              <a:rPr lang="zh-CN" altLang="en-US" sz="2400" dirty="0"/>
              <a:t>，其中，中括号内的星号表示需要使用几个</a:t>
            </a:r>
            <a:r>
              <a:rPr lang="en-US" altLang="zh-CN" sz="2400" dirty="0"/>
              <a:t>CPU</a:t>
            </a:r>
            <a:r>
              <a:rPr lang="zh-CN" altLang="en-US" sz="2400" dirty="0"/>
              <a:t>核心</a:t>
            </a:r>
            <a:r>
              <a:rPr lang="en-US" altLang="zh-CN" sz="2400" dirty="0"/>
              <a:t>(core)</a:t>
            </a:r>
            <a:r>
              <a:rPr lang="zh-CN" altLang="en-US" sz="2400" dirty="0"/>
              <a:t>，也就是启动几个线程模拟</a:t>
            </a:r>
            <a:r>
              <a:rPr lang="en-US" altLang="zh-CN" sz="2400" dirty="0"/>
              <a:t>Spark</a:t>
            </a:r>
            <a:r>
              <a:rPr lang="zh-CN" altLang="en-US" sz="2400" dirty="0" smtClean="0"/>
              <a:t>集群。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--</a:t>
            </a:r>
            <a:r>
              <a:rPr lang="en-US" altLang="zh-CN" sz="2400" dirty="0"/>
              <a:t>jars</a:t>
            </a:r>
            <a:r>
              <a:rPr lang="zh-CN" altLang="en-US" sz="2400" dirty="0"/>
              <a:t>： 这个参数用于把相关的</a:t>
            </a:r>
            <a:r>
              <a:rPr lang="en-US" altLang="zh-CN" sz="2400" dirty="0"/>
              <a:t>JAR</a:t>
            </a:r>
            <a:r>
              <a:rPr lang="zh-CN" altLang="en-US" sz="2400" dirty="0"/>
              <a:t>包添加到</a:t>
            </a:r>
            <a:r>
              <a:rPr lang="en-US" altLang="zh-CN" sz="2400" dirty="0"/>
              <a:t>CLASSPATH</a:t>
            </a:r>
            <a:r>
              <a:rPr lang="zh-CN" altLang="en-US" sz="2400" dirty="0"/>
              <a:t>中；如果有多个</a:t>
            </a:r>
            <a:r>
              <a:rPr lang="en-US" altLang="zh-CN" sz="2400" dirty="0"/>
              <a:t>jar</a:t>
            </a:r>
            <a:r>
              <a:rPr lang="zh-CN" altLang="en-US" sz="2400" dirty="0"/>
              <a:t>包，可以使用逗号分隔符连接</a:t>
            </a:r>
            <a:r>
              <a:rPr lang="zh-CN" altLang="en-US" sz="2400" dirty="0" smtClean="0"/>
              <a:t>它们。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在</a:t>
            </a:r>
            <a:r>
              <a:rPr lang="en-US" altLang="zh-CN" smtClean="0"/>
              <a:t>pyspark</a:t>
            </a:r>
            <a:r>
              <a:rPr lang="zh-CN" altLang="en-US" smtClean="0"/>
              <a:t>中运行代码</a:t>
            </a:r>
          </a:p>
        </p:txBody>
      </p:sp>
      <p:sp>
        <p:nvSpPr>
          <p:cNvPr id="14339" name="矩形 2"/>
          <p:cNvSpPr>
            <a:spLocks noChangeArrowheads="1"/>
          </p:cNvSpPr>
          <p:nvPr/>
        </p:nvSpPr>
        <p:spPr bwMode="auto">
          <a:xfrm>
            <a:off x="914400" y="1578064"/>
            <a:ext cx="655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比如，要采用本地模式，在</a:t>
            </a:r>
            <a:r>
              <a:rPr lang="en-US" altLang="zh-CN" sz="2000" dirty="0"/>
              <a:t>4</a:t>
            </a:r>
            <a:r>
              <a:rPr lang="zh-CN" altLang="en-US" sz="2000" dirty="0"/>
              <a:t>个</a:t>
            </a:r>
            <a:r>
              <a:rPr lang="en-US" altLang="zh-CN" sz="2000" dirty="0"/>
              <a:t>CPU</a:t>
            </a:r>
            <a:r>
              <a:rPr lang="zh-CN" altLang="en-US" sz="2000" dirty="0"/>
              <a:t>核心上运行</a:t>
            </a:r>
            <a:r>
              <a:rPr lang="en-US" altLang="zh-CN" sz="2000" dirty="0" err="1"/>
              <a:t>pyspark</a:t>
            </a:r>
            <a:r>
              <a:rPr lang="zh-CN" altLang="en-US" sz="2000" dirty="0"/>
              <a:t>：</a:t>
            </a:r>
          </a:p>
        </p:txBody>
      </p:sp>
      <p:sp>
        <p:nvSpPr>
          <p:cNvPr id="14340" name="矩形 3"/>
          <p:cNvSpPr>
            <a:spLocks noChangeArrowheads="1"/>
          </p:cNvSpPr>
          <p:nvPr/>
        </p:nvSpPr>
        <p:spPr bwMode="auto">
          <a:xfrm>
            <a:off x="990600" y="2111464"/>
            <a:ext cx="5791200" cy="70788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cd /usr/local/spark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./bin/pyspark --master local[4]</a:t>
            </a:r>
          </a:p>
        </p:txBody>
      </p:sp>
      <p:sp>
        <p:nvSpPr>
          <p:cNvPr id="14341" name="矩形 4"/>
          <p:cNvSpPr>
            <a:spLocks noChangeArrowheads="1"/>
          </p:cNvSpPr>
          <p:nvPr/>
        </p:nvSpPr>
        <p:spPr bwMode="auto">
          <a:xfrm>
            <a:off x="914400" y="2873464"/>
            <a:ext cx="655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或者，可以在</a:t>
            </a:r>
            <a:r>
              <a:rPr lang="en-US" altLang="zh-CN" sz="2000"/>
              <a:t>CLASSPATH</a:t>
            </a:r>
            <a:r>
              <a:rPr lang="zh-CN" altLang="en-US" sz="2000"/>
              <a:t>中添加</a:t>
            </a:r>
            <a:r>
              <a:rPr lang="en-US" altLang="zh-CN" sz="2000"/>
              <a:t>code.jar</a:t>
            </a:r>
            <a:r>
              <a:rPr lang="zh-CN" altLang="en-US" sz="2000"/>
              <a:t>，命令如下：</a:t>
            </a:r>
          </a:p>
        </p:txBody>
      </p:sp>
      <p:sp>
        <p:nvSpPr>
          <p:cNvPr id="14342" name="矩形 5"/>
          <p:cNvSpPr>
            <a:spLocks noChangeArrowheads="1"/>
          </p:cNvSpPr>
          <p:nvPr/>
        </p:nvSpPr>
        <p:spPr bwMode="auto">
          <a:xfrm>
            <a:off x="990600" y="3330664"/>
            <a:ext cx="5791200" cy="70788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cd /usr/local/spark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./bin/pyspark --master local[4] --jars code.jar </a:t>
            </a:r>
          </a:p>
        </p:txBody>
      </p:sp>
      <p:sp>
        <p:nvSpPr>
          <p:cNvPr id="14343" name="矩形 6"/>
          <p:cNvSpPr>
            <a:spLocks noChangeArrowheads="1"/>
          </p:cNvSpPr>
          <p:nvPr/>
        </p:nvSpPr>
        <p:spPr bwMode="auto">
          <a:xfrm>
            <a:off x="838200" y="4168864"/>
            <a:ext cx="7543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可以执行“</a:t>
            </a:r>
            <a:r>
              <a:rPr lang="en-US" altLang="zh-CN" sz="2000"/>
              <a:t>pyspark --help”</a:t>
            </a:r>
            <a:r>
              <a:rPr lang="zh-CN" altLang="en-US" sz="2000"/>
              <a:t>命令，获取完整的选项列表，具体如下：</a:t>
            </a:r>
          </a:p>
        </p:txBody>
      </p:sp>
      <p:sp>
        <p:nvSpPr>
          <p:cNvPr id="14344" name="矩形 7"/>
          <p:cNvSpPr>
            <a:spLocks noChangeArrowheads="1"/>
          </p:cNvSpPr>
          <p:nvPr/>
        </p:nvSpPr>
        <p:spPr bwMode="auto">
          <a:xfrm>
            <a:off x="990600" y="4626064"/>
            <a:ext cx="5791200" cy="70788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cd /usr/local/spark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./bin/pyspark --help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0" grpId="0" animBg="1"/>
      <p:bldP spid="14341" grpId="0"/>
      <p:bldP spid="14342" grpId="0" animBg="1"/>
      <p:bldP spid="14343" grpId="0"/>
      <p:bldP spid="143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在</a:t>
            </a:r>
            <a:r>
              <a:rPr lang="en-US" altLang="zh-CN" smtClean="0"/>
              <a:t>pyspark</a:t>
            </a:r>
            <a:r>
              <a:rPr lang="zh-CN" altLang="en-US" smtClean="0"/>
              <a:t>中运行代码</a:t>
            </a:r>
          </a:p>
        </p:txBody>
      </p:sp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533400" y="2800296"/>
            <a:ext cx="8001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启动</a:t>
            </a:r>
            <a:r>
              <a:rPr lang="en-US" altLang="zh-CN" sz="2000" dirty="0" err="1"/>
              <a:t>pyspark</a:t>
            </a:r>
            <a:r>
              <a:rPr lang="zh-CN" altLang="en-US" sz="2000" dirty="0"/>
              <a:t>成功后在输出信息的末尾可以看到“</a:t>
            </a:r>
            <a:r>
              <a:rPr lang="en-US" altLang="zh-CN" sz="2000" dirty="0"/>
              <a:t>&gt;&gt;&gt;”</a:t>
            </a:r>
            <a:r>
              <a:rPr lang="zh-CN" altLang="en-US" sz="2000" dirty="0"/>
              <a:t>的命令提示符</a:t>
            </a:r>
          </a:p>
        </p:txBody>
      </p:sp>
      <p:sp>
        <p:nvSpPr>
          <p:cNvPr id="15364" name="TextBox 6"/>
          <p:cNvSpPr txBox="1">
            <a:spLocks noChangeArrowheads="1"/>
          </p:cNvSpPr>
          <p:nvPr/>
        </p:nvSpPr>
        <p:spPr bwMode="auto">
          <a:xfrm>
            <a:off x="533400" y="1295400"/>
            <a:ext cx="838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执行如下命令启动</a:t>
            </a:r>
            <a:r>
              <a:rPr lang="en-US" altLang="zh-CN" sz="2000"/>
              <a:t>pyspark</a:t>
            </a:r>
            <a:r>
              <a:rPr lang="zh-CN" altLang="en-US" sz="2000"/>
              <a:t>（默认是</a:t>
            </a:r>
            <a:r>
              <a:rPr lang="en-US" altLang="zh-CN" sz="2000"/>
              <a:t>local</a:t>
            </a:r>
            <a:r>
              <a:rPr lang="zh-CN" altLang="en-US" sz="2000"/>
              <a:t>模式）：</a:t>
            </a:r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609600" y="1828800"/>
            <a:ext cx="7010400" cy="70788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cd /usr/local/spark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./bin/pyspark</a:t>
            </a:r>
          </a:p>
        </p:txBody>
      </p:sp>
      <p:pic>
        <p:nvPicPr>
          <p:cNvPr id="15366" name="图片 6" descr="C:\Users\Lenovo\AppData\Roaming\Tencent\Users\70004972\QQ\WinTemp\RichOle\{P~{S$Y~VAFE7%9OI6$SC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744"/>
            <a:ext cx="72040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在</a:t>
            </a:r>
            <a:r>
              <a:rPr lang="en-US" altLang="zh-CN" smtClean="0"/>
              <a:t>pyspark</a:t>
            </a:r>
            <a:r>
              <a:rPr lang="zh-CN" altLang="en-US" smtClean="0"/>
              <a:t>中运行代码</a:t>
            </a:r>
          </a:p>
        </p:txBody>
      </p:sp>
      <p:sp>
        <p:nvSpPr>
          <p:cNvPr id="13316" name="矩形 3"/>
          <p:cNvSpPr>
            <a:spLocks noChangeArrowheads="1"/>
          </p:cNvSpPr>
          <p:nvPr/>
        </p:nvSpPr>
        <p:spPr bwMode="auto">
          <a:xfrm>
            <a:off x="847725" y="1495421"/>
            <a:ext cx="3954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可以在里面输入</a:t>
            </a:r>
            <a:r>
              <a:rPr lang="en-US" altLang="zh-CN"/>
              <a:t>scala</a:t>
            </a:r>
            <a:r>
              <a:rPr lang="zh-CN" altLang="en-US"/>
              <a:t>代码进行调试：</a:t>
            </a:r>
          </a:p>
        </p:txBody>
      </p:sp>
      <p:sp>
        <p:nvSpPr>
          <p:cNvPr id="13318" name="矩形 5"/>
          <p:cNvSpPr>
            <a:spLocks noChangeArrowheads="1"/>
          </p:cNvSpPr>
          <p:nvPr/>
        </p:nvSpPr>
        <p:spPr bwMode="auto">
          <a:xfrm>
            <a:off x="846138" y="2725734"/>
            <a:ext cx="3941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可以使用命令“</a:t>
            </a:r>
            <a:r>
              <a:rPr lang="en-US" altLang="zh-CN"/>
              <a:t>exit()”</a:t>
            </a:r>
            <a:r>
              <a:rPr lang="zh-CN" altLang="en-US"/>
              <a:t>退出</a:t>
            </a:r>
            <a:r>
              <a:rPr lang="en-US" altLang="zh-CN"/>
              <a:t>pyspark</a:t>
            </a:r>
            <a:r>
              <a:rPr lang="zh-CN" altLang="en-US"/>
              <a:t>：</a:t>
            </a:r>
          </a:p>
        </p:txBody>
      </p:sp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990600" y="2028821"/>
            <a:ext cx="2971800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&gt;&gt;&gt; 8*2+5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21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390" name="TextBox 8"/>
          <p:cNvSpPr txBox="1">
            <a:spLocks noChangeArrowheads="1"/>
          </p:cNvSpPr>
          <p:nvPr/>
        </p:nvSpPr>
        <p:spPr bwMode="auto">
          <a:xfrm>
            <a:off x="990600" y="3211509"/>
            <a:ext cx="2971800" cy="3698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&gt;&gt;&gt; exit()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开发</a:t>
            </a:r>
            <a:r>
              <a:rPr lang="en-US" altLang="zh-CN" smtClean="0"/>
              <a:t>Spark</a:t>
            </a:r>
            <a:r>
              <a:rPr lang="zh-CN" altLang="en-US" smtClean="0"/>
              <a:t>独立应用程序</a:t>
            </a:r>
          </a:p>
        </p:txBody>
      </p:sp>
      <p:sp>
        <p:nvSpPr>
          <p:cNvPr id="17411" name="矩形 4"/>
          <p:cNvSpPr>
            <a:spLocks noChangeArrowheads="1"/>
          </p:cNvSpPr>
          <p:nvPr/>
        </p:nvSpPr>
        <p:spPr bwMode="auto">
          <a:xfrm>
            <a:off x="1139825" y="1752600"/>
            <a:ext cx="4743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3.3.1 </a:t>
            </a:r>
            <a:r>
              <a:rPr lang="zh-CN" altLang="zh-CN" sz="2400"/>
              <a:t>编写程序</a:t>
            </a:r>
            <a:endParaRPr lang="en-US" altLang="zh-CN" sz="2400" b="1"/>
          </a:p>
          <a:p>
            <a:pPr eaLnBrk="1" hangingPunct="1"/>
            <a:r>
              <a:rPr lang="en-US" altLang="zh-CN" sz="2400" b="1"/>
              <a:t>3.3.2 </a:t>
            </a:r>
            <a:r>
              <a:rPr lang="zh-CN" altLang="zh-CN" sz="2400" b="1"/>
              <a:t>通过</a:t>
            </a:r>
            <a:r>
              <a:rPr lang="en-US" altLang="zh-CN" sz="2400" b="1"/>
              <a:t>spark-submit</a:t>
            </a:r>
            <a:r>
              <a:rPr lang="zh-CN" altLang="zh-CN" sz="2400" b="1"/>
              <a:t>运行程序</a:t>
            </a: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b="1" smtClean="0"/>
              <a:t>3.3.1 </a:t>
            </a:r>
            <a:r>
              <a:rPr lang="zh-CN" altLang="zh-CN" b="1" smtClean="0"/>
              <a:t>安装编译打包工具</a:t>
            </a:r>
            <a:endParaRPr lang="zh-CN" altLang="en-US" smtClean="0"/>
          </a:p>
        </p:txBody>
      </p:sp>
      <p:sp>
        <p:nvSpPr>
          <p:cNvPr id="11" name="TextBox 10">
            <a:extLst>
              <a:ext uri="{FF2B5EF4-FFF2-40B4-BE49-F238E27FC236}"/>
            </a:extLst>
          </p:cNvPr>
          <p:cNvSpPr txBox="1"/>
          <p:nvPr/>
        </p:nvSpPr>
        <p:spPr>
          <a:xfrm>
            <a:off x="762000" y="1447800"/>
            <a:ext cx="6737350" cy="2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1  from </a:t>
            </a:r>
            <a:r>
              <a:rPr lang="en-US" altLang="zh-CN" dirty="0" err="1"/>
              <a:t>pyspark</a:t>
            </a:r>
            <a:r>
              <a:rPr lang="en-US" altLang="zh-CN" dirty="0"/>
              <a:t> import </a:t>
            </a:r>
            <a:r>
              <a:rPr lang="en-US" altLang="zh-CN" dirty="0" err="1"/>
              <a:t>SparkConf</a:t>
            </a:r>
            <a:r>
              <a:rPr lang="en-US" altLang="zh-CN" dirty="0"/>
              <a:t>, </a:t>
            </a:r>
            <a:r>
              <a:rPr lang="en-US" altLang="zh-CN" dirty="0" err="1"/>
              <a:t>SparkContext</a:t>
            </a:r>
            <a:endParaRPr lang="zh-CN" altLang="zh-CN" dirty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2  conf = </a:t>
            </a:r>
            <a:r>
              <a:rPr lang="en-US" altLang="zh-CN" dirty="0" err="1"/>
              <a:t>SparkConf</a:t>
            </a:r>
            <a:r>
              <a:rPr lang="en-US" altLang="zh-CN" dirty="0"/>
              <a:t>().</a:t>
            </a:r>
            <a:r>
              <a:rPr lang="en-US" altLang="zh-CN" dirty="0" err="1"/>
              <a:t>setMaster</a:t>
            </a:r>
            <a:r>
              <a:rPr lang="en-US" altLang="zh-CN" dirty="0"/>
              <a:t>("local").</a:t>
            </a:r>
            <a:r>
              <a:rPr lang="en-US" altLang="zh-CN" dirty="0" err="1"/>
              <a:t>setAppName</a:t>
            </a:r>
            <a:r>
              <a:rPr lang="en-US" altLang="zh-CN" dirty="0"/>
              <a:t>("My App")</a:t>
            </a:r>
            <a:endParaRPr lang="zh-CN" altLang="zh-CN" dirty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3  sc = </a:t>
            </a:r>
            <a:r>
              <a:rPr lang="en-US" altLang="zh-CN" dirty="0" err="1"/>
              <a:t>SparkContext</a:t>
            </a:r>
            <a:r>
              <a:rPr lang="en-US" altLang="zh-CN" dirty="0"/>
              <a:t>(conf = conf)</a:t>
            </a:r>
            <a:endParaRPr lang="zh-CN" altLang="zh-CN" dirty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4  </a:t>
            </a:r>
            <a:r>
              <a:rPr lang="en-US" altLang="zh-CN" dirty="0" err="1"/>
              <a:t>logFile</a:t>
            </a:r>
            <a:r>
              <a:rPr lang="en-US" altLang="zh-CN" dirty="0"/>
              <a:t> = "file:///usr/local/spark/README.md"</a:t>
            </a:r>
            <a:endParaRPr lang="zh-CN" altLang="zh-CN" dirty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5  </a:t>
            </a:r>
            <a:r>
              <a:rPr lang="en-US" altLang="zh-CN" dirty="0" err="1"/>
              <a:t>logData</a:t>
            </a:r>
            <a:r>
              <a:rPr lang="en-US" altLang="zh-CN" dirty="0"/>
              <a:t> = </a:t>
            </a:r>
            <a:r>
              <a:rPr lang="en-US" altLang="zh-CN" dirty="0" err="1"/>
              <a:t>sc.textFile</a:t>
            </a:r>
            <a:r>
              <a:rPr lang="en-US" altLang="zh-CN" dirty="0"/>
              <a:t>(</a:t>
            </a:r>
            <a:r>
              <a:rPr lang="en-US" altLang="zh-CN" dirty="0" err="1"/>
              <a:t>logFile</a:t>
            </a:r>
            <a:r>
              <a:rPr lang="en-US" altLang="zh-CN" dirty="0"/>
              <a:t>, 2).cache()</a:t>
            </a:r>
            <a:endParaRPr lang="zh-CN" altLang="zh-CN" dirty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6  </a:t>
            </a:r>
            <a:r>
              <a:rPr lang="en-US" altLang="zh-CN" dirty="0" err="1"/>
              <a:t>numAs</a:t>
            </a:r>
            <a:r>
              <a:rPr lang="en-US" altLang="zh-CN" dirty="0"/>
              <a:t> = </a:t>
            </a:r>
            <a:r>
              <a:rPr lang="en-US" altLang="zh-CN" dirty="0" err="1"/>
              <a:t>logData.filter</a:t>
            </a:r>
            <a:r>
              <a:rPr lang="en-US" altLang="zh-CN" dirty="0"/>
              <a:t>(lambda line: 'a' in line).count()</a:t>
            </a:r>
            <a:endParaRPr lang="zh-CN" altLang="zh-CN" dirty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7  </a:t>
            </a:r>
            <a:r>
              <a:rPr lang="en-US" altLang="zh-CN" dirty="0" err="1"/>
              <a:t>numBs</a:t>
            </a:r>
            <a:r>
              <a:rPr lang="en-US" altLang="zh-CN" dirty="0"/>
              <a:t> = </a:t>
            </a:r>
            <a:r>
              <a:rPr lang="en-US" altLang="zh-CN" dirty="0" err="1"/>
              <a:t>logData.filter</a:t>
            </a:r>
            <a:r>
              <a:rPr lang="en-US" altLang="zh-CN" dirty="0"/>
              <a:t>(lambda line: 'b' in line).count()</a:t>
            </a:r>
            <a:endParaRPr lang="zh-CN" altLang="zh-CN" dirty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8  print('Lines with a: %s, Lines with b: %s' % (</a:t>
            </a:r>
            <a:r>
              <a:rPr lang="en-US" altLang="zh-CN" dirty="0" err="1"/>
              <a:t>numAs</a:t>
            </a:r>
            <a:r>
              <a:rPr lang="en-US" altLang="zh-CN" dirty="0"/>
              <a:t>, </a:t>
            </a:r>
            <a:r>
              <a:rPr lang="en-US" altLang="zh-CN" dirty="0" err="1"/>
              <a:t>numBs</a:t>
            </a:r>
            <a:r>
              <a:rPr lang="en-US" altLang="zh-CN" dirty="0"/>
              <a:t>))</a:t>
            </a:r>
            <a:endParaRPr lang="zh-CN" altLang="en-US" dirty="0"/>
          </a:p>
        </p:txBody>
      </p:sp>
      <p:sp>
        <p:nvSpPr>
          <p:cNvPr id="18436" name="TextBox 11"/>
          <p:cNvSpPr txBox="1">
            <a:spLocks noChangeArrowheads="1"/>
          </p:cNvSpPr>
          <p:nvPr/>
        </p:nvSpPr>
        <p:spPr bwMode="auto">
          <a:xfrm>
            <a:off x="838200" y="4572000"/>
            <a:ext cx="5181600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/usr/local/spark/mycode/python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python3 WordCount.py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437" name="矩形 12"/>
          <p:cNvSpPr>
            <a:spLocks noChangeArrowheads="1"/>
          </p:cNvSpPr>
          <p:nvPr/>
        </p:nvSpPr>
        <p:spPr bwMode="auto">
          <a:xfrm>
            <a:off x="838200" y="3962400"/>
            <a:ext cx="548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/>
              <a:t>对于这段</a:t>
            </a:r>
            <a:r>
              <a:rPr lang="en-US" altLang="zh-CN"/>
              <a:t>Python</a:t>
            </a:r>
            <a:r>
              <a:rPr lang="zh-CN" altLang="zh-CN"/>
              <a:t>代码，可以直接使用如下命令执行：</a:t>
            </a:r>
            <a:endParaRPr lang="zh-CN" altLang="en-US"/>
          </a:p>
        </p:txBody>
      </p:sp>
      <p:sp>
        <p:nvSpPr>
          <p:cNvPr id="18438" name="矩形 13"/>
          <p:cNvSpPr>
            <a:spLocks noChangeArrowheads="1"/>
          </p:cNvSpPr>
          <p:nvPr/>
        </p:nvSpPr>
        <p:spPr bwMode="auto">
          <a:xfrm>
            <a:off x="838200" y="5486400"/>
            <a:ext cx="4108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/>
              <a:t>执行该命令以后，可以得到如下结果：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/>
            </a:extLst>
          </p:cNvPr>
          <p:cNvSpPr/>
          <p:nvPr/>
        </p:nvSpPr>
        <p:spPr>
          <a:xfrm>
            <a:off x="838200" y="5943600"/>
            <a:ext cx="3519488" cy="369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Lines with a: 62, Lines with b: 30</a:t>
            </a:r>
            <a:endParaRPr lang="zh-CN" altLang="en-US" dirty="0"/>
          </a:p>
        </p:txBody>
      </p:sp>
      <p:sp>
        <p:nvSpPr>
          <p:cNvPr id="18440" name="矩形 15"/>
          <p:cNvSpPr>
            <a:spLocks noChangeArrowheads="1"/>
          </p:cNvSpPr>
          <p:nvPr/>
        </p:nvSpPr>
        <p:spPr bwMode="auto">
          <a:xfrm>
            <a:off x="762000" y="1066800"/>
            <a:ext cx="165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WordCount.py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b="1" smtClean="0"/>
              <a:t>3.3.2 </a:t>
            </a:r>
            <a:r>
              <a:rPr lang="zh-CN" altLang="zh-CN" b="1" smtClean="0"/>
              <a:t>通过</a:t>
            </a:r>
            <a:r>
              <a:rPr lang="en-US" altLang="zh-CN" b="1" smtClean="0"/>
              <a:t>spark-submit</a:t>
            </a:r>
            <a:r>
              <a:rPr lang="zh-CN" altLang="zh-CN" b="1" smtClean="0"/>
              <a:t>运行程序</a:t>
            </a:r>
          </a:p>
        </p:txBody>
      </p:sp>
      <p:sp>
        <p:nvSpPr>
          <p:cNvPr id="19459" name="矩形 2"/>
          <p:cNvSpPr>
            <a:spLocks noChangeArrowheads="1"/>
          </p:cNvSpPr>
          <p:nvPr/>
        </p:nvSpPr>
        <p:spPr bwMode="auto">
          <a:xfrm>
            <a:off x="533400" y="1295400"/>
            <a:ext cx="7467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可以通过</a:t>
            </a:r>
            <a:r>
              <a:rPr lang="en-US" altLang="zh-CN"/>
              <a:t>spark-submit</a:t>
            </a:r>
            <a:r>
              <a:rPr lang="zh-CN" altLang="en-US"/>
              <a:t>提交应用程序，该命令的格式如下：</a:t>
            </a:r>
          </a:p>
        </p:txBody>
      </p:sp>
      <p:sp>
        <p:nvSpPr>
          <p:cNvPr id="5" name="矩形 4">
            <a:extLst>
              <a:ext uri="{FF2B5EF4-FFF2-40B4-BE49-F238E27FC236}"/>
            </a:extLst>
          </p:cNvPr>
          <p:cNvSpPr/>
          <p:nvPr/>
        </p:nvSpPr>
        <p:spPr>
          <a:xfrm>
            <a:off x="533400" y="1828800"/>
            <a:ext cx="7772400" cy="17541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spark-submit</a:t>
            </a:r>
            <a:endParaRPr lang="zh-CN" altLang="zh-CN" dirty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  --master &lt;master-</a:t>
            </a:r>
            <a:r>
              <a:rPr lang="en-US" altLang="zh-CN" dirty="0" err="1"/>
              <a:t>url</a:t>
            </a:r>
            <a:r>
              <a:rPr lang="en-US" altLang="zh-CN" dirty="0"/>
              <a:t>&gt;</a:t>
            </a:r>
            <a:endParaRPr lang="zh-CN" altLang="zh-CN" dirty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  --deploy-mode &lt;deploy-mode&gt;   #</a:t>
            </a:r>
            <a:r>
              <a:rPr lang="zh-CN" altLang="zh-CN" dirty="0"/>
              <a:t>部署模式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  ... #</a:t>
            </a:r>
            <a:r>
              <a:rPr lang="zh-CN" altLang="zh-CN" dirty="0"/>
              <a:t>其他参数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  &lt;application-file&gt;  #Python</a:t>
            </a:r>
            <a:r>
              <a:rPr lang="zh-CN" altLang="zh-CN" dirty="0"/>
              <a:t>代码文件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  [application-arguments]  #</a:t>
            </a:r>
            <a:r>
              <a:rPr lang="zh-CN" altLang="zh-CN" dirty="0"/>
              <a:t>传递给主类的主方法的参数</a:t>
            </a:r>
            <a:endParaRPr lang="zh-CN" altLang="en-US" dirty="0"/>
          </a:p>
        </p:txBody>
      </p:sp>
      <p:sp>
        <p:nvSpPr>
          <p:cNvPr id="19461" name="矩形 5"/>
          <p:cNvSpPr>
            <a:spLocks noChangeArrowheads="1"/>
          </p:cNvSpPr>
          <p:nvPr/>
        </p:nvSpPr>
        <p:spPr bwMode="auto">
          <a:xfrm>
            <a:off x="685800" y="3810000"/>
            <a:ext cx="7467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/>
              <a:t>可以执行</a:t>
            </a:r>
            <a:r>
              <a:rPr lang="en-US" altLang="zh-CN"/>
              <a:t>“spark-submit  --help”</a:t>
            </a:r>
            <a:r>
              <a:rPr lang="zh-CN" altLang="zh-CN"/>
              <a:t>命令，获取完整的选项列表</a:t>
            </a:r>
            <a:endParaRPr lang="zh-CN" altLang="en-US"/>
          </a:p>
        </p:txBody>
      </p:sp>
      <p:sp>
        <p:nvSpPr>
          <p:cNvPr id="19462" name="TextBox 6"/>
          <p:cNvSpPr txBox="1">
            <a:spLocks noChangeArrowheads="1"/>
          </p:cNvSpPr>
          <p:nvPr/>
        </p:nvSpPr>
        <p:spPr bwMode="auto">
          <a:xfrm>
            <a:off x="685800" y="4267200"/>
            <a:ext cx="4191000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/usr/local/spark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./bin/spark-submit --help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b="1" smtClean="0"/>
              <a:t>3.3.2 </a:t>
            </a:r>
            <a:r>
              <a:rPr lang="zh-CN" altLang="zh-CN" b="1" smtClean="0"/>
              <a:t>通过</a:t>
            </a:r>
            <a:r>
              <a:rPr lang="en-US" altLang="zh-CN" b="1" smtClean="0"/>
              <a:t>spark-submit</a:t>
            </a:r>
            <a:r>
              <a:rPr lang="zh-CN" altLang="zh-CN" b="1" smtClean="0"/>
              <a:t>运行程序</a:t>
            </a:r>
          </a:p>
        </p:txBody>
      </p:sp>
      <p:sp>
        <p:nvSpPr>
          <p:cNvPr id="20483" name="矩形 2"/>
          <p:cNvSpPr>
            <a:spLocks noChangeArrowheads="1"/>
          </p:cNvSpPr>
          <p:nvPr/>
        </p:nvSpPr>
        <p:spPr bwMode="auto">
          <a:xfrm>
            <a:off x="228714" y="1563688"/>
            <a:ext cx="8686766" cy="3785652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Master URL</a:t>
            </a:r>
            <a:r>
              <a:rPr lang="zh-CN" altLang="en-US" sz="2000" dirty="0"/>
              <a:t>可以是以下任一种形式：</a:t>
            </a:r>
            <a:br>
              <a:rPr lang="zh-CN" altLang="en-US" sz="2000" dirty="0"/>
            </a:b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local </a:t>
            </a:r>
            <a:r>
              <a:rPr lang="zh-CN" altLang="en-US" sz="2000" dirty="0"/>
              <a:t>使用一个</a:t>
            </a:r>
            <a:r>
              <a:rPr lang="en-US" altLang="zh-CN" sz="2000" dirty="0"/>
              <a:t>Worker</a:t>
            </a:r>
            <a:r>
              <a:rPr lang="zh-CN" altLang="en-US" sz="2000" dirty="0"/>
              <a:t>线程本地化运行</a:t>
            </a:r>
            <a:r>
              <a:rPr lang="en-US" altLang="zh-CN" sz="2000" dirty="0"/>
              <a:t>SPARK(</a:t>
            </a:r>
            <a:r>
              <a:rPr lang="zh-CN" altLang="en-US" sz="2000" dirty="0"/>
              <a:t>完全不并行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local</a:t>
            </a:r>
            <a:r>
              <a:rPr lang="en-US" altLang="zh-CN" sz="2000" dirty="0"/>
              <a:t>[*] </a:t>
            </a:r>
            <a:r>
              <a:rPr lang="zh-CN" altLang="en-US" sz="2000" dirty="0"/>
              <a:t>使用逻辑</a:t>
            </a:r>
            <a:r>
              <a:rPr lang="en-US" altLang="zh-CN" sz="2000" dirty="0"/>
              <a:t>CPU</a:t>
            </a:r>
            <a:r>
              <a:rPr lang="zh-CN" altLang="en-US" sz="2000" dirty="0"/>
              <a:t>个数数量的线程来本地化运行</a:t>
            </a:r>
            <a:r>
              <a:rPr lang="en-US" altLang="zh-CN" sz="2000" dirty="0" smtClean="0"/>
              <a:t>Spark</a:t>
            </a:r>
            <a:r>
              <a:rPr lang="zh-CN" altLang="en-US" sz="2000" dirty="0" smtClean="0"/>
              <a:t>。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local[K</a:t>
            </a:r>
            <a:r>
              <a:rPr lang="en-US" altLang="zh-CN" sz="2000" dirty="0"/>
              <a:t>] </a:t>
            </a:r>
            <a:r>
              <a:rPr lang="zh-CN" altLang="en-US" sz="2000" dirty="0"/>
              <a:t>使用</a:t>
            </a:r>
            <a:r>
              <a:rPr lang="en-US" altLang="zh-CN" sz="2000" dirty="0"/>
              <a:t>K</a:t>
            </a:r>
            <a:r>
              <a:rPr lang="zh-CN" altLang="en-US" sz="2000" dirty="0"/>
              <a:t>个</a:t>
            </a:r>
            <a:r>
              <a:rPr lang="en-US" altLang="zh-CN" sz="2000" dirty="0"/>
              <a:t>Worker</a:t>
            </a:r>
            <a:r>
              <a:rPr lang="zh-CN" altLang="en-US" sz="2000" dirty="0"/>
              <a:t>线程本地化运行</a:t>
            </a:r>
            <a:r>
              <a:rPr lang="en-US" altLang="zh-CN" sz="2000" dirty="0"/>
              <a:t>Spark（</a:t>
            </a:r>
            <a:r>
              <a:rPr lang="zh-CN" altLang="en-US" sz="2000" dirty="0"/>
              <a:t>理想情况下，</a:t>
            </a:r>
            <a:r>
              <a:rPr lang="en-US" altLang="zh-CN" sz="2000" dirty="0"/>
              <a:t>K</a:t>
            </a:r>
            <a:r>
              <a:rPr lang="zh-CN" altLang="en-US" sz="2000" dirty="0" smtClean="0"/>
              <a:t>应该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根据</a:t>
            </a:r>
            <a:r>
              <a:rPr lang="zh-CN" altLang="en-US" sz="2000" dirty="0"/>
              <a:t>运行机器的</a:t>
            </a:r>
            <a:r>
              <a:rPr lang="en-US" altLang="zh-CN" sz="2000" dirty="0"/>
              <a:t>CPU</a:t>
            </a:r>
            <a:r>
              <a:rPr lang="zh-CN" altLang="en-US" sz="2000" dirty="0"/>
              <a:t>核数设定</a:t>
            </a:r>
            <a:r>
              <a:rPr lang="zh-CN" altLang="en-US" sz="2000" dirty="0" smtClean="0"/>
              <a:t>）。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 smtClean="0"/>
              <a:t>（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spark</a:t>
            </a:r>
            <a:r>
              <a:rPr lang="en-US" altLang="zh-CN" sz="2000" dirty="0"/>
              <a:t>://HOST:PORT </a:t>
            </a:r>
            <a:r>
              <a:rPr lang="zh-CN" altLang="en-US" sz="2000" dirty="0"/>
              <a:t>连接到指定的</a:t>
            </a:r>
            <a:r>
              <a:rPr lang="en-US" altLang="zh-CN" sz="2000" dirty="0"/>
              <a:t>Spark standalone master。</a:t>
            </a:r>
            <a:r>
              <a:rPr lang="zh-CN" altLang="en-US" sz="2000" dirty="0"/>
              <a:t>默认</a:t>
            </a:r>
            <a:r>
              <a:rPr lang="zh-CN" altLang="en-US" sz="2000" dirty="0" smtClean="0"/>
              <a:t>端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口</a:t>
            </a:r>
            <a:r>
              <a:rPr lang="zh-CN" altLang="en-US" sz="2000" dirty="0"/>
              <a:t>是</a:t>
            </a:r>
            <a:r>
              <a:rPr lang="en-US" altLang="zh-CN" sz="2000" dirty="0" smtClean="0"/>
              <a:t>7077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 smtClean="0"/>
              <a:t>（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yarn-client </a:t>
            </a:r>
            <a:r>
              <a:rPr lang="zh-CN" altLang="en-US" sz="2000" dirty="0"/>
              <a:t>以客户端模式连接</a:t>
            </a:r>
            <a:r>
              <a:rPr lang="en-US" altLang="zh-CN" sz="2000" dirty="0"/>
              <a:t>YARN</a:t>
            </a:r>
            <a:r>
              <a:rPr lang="zh-CN" altLang="en-US" sz="2000" dirty="0"/>
              <a:t>集群。集群的位置可以</a:t>
            </a:r>
            <a:r>
              <a:rPr lang="zh-CN" altLang="en-US" sz="2000" dirty="0" smtClean="0"/>
              <a:t>在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en-US" altLang="zh-CN" sz="2000" dirty="0" smtClean="0"/>
              <a:t>HADOOP_CONF_DIR </a:t>
            </a:r>
            <a:r>
              <a:rPr lang="zh-CN" altLang="en-US" sz="2000" dirty="0"/>
              <a:t>环境变量中找到。</a:t>
            </a:r>
            <a:br>
              <a:rPr lang="zh-CN" altLang="en-US" sz="2000" dirty="0"/>
            </a:br>
            <a:r>
              <a:rPr lang="zh-CN" altLang="en-US" sz="2000" dirty="0" smtClean="0"/>
              <a:t>（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yarn-cluster </a:t>
            </a:r>
            <a:r>
              <a:rPr lang="zh-CN" altLang="en-US" sz="2000" dirty="0"/>
              <a:t>以集群模式连接</a:t>
            </a:r>
            <a:r>
              <a:rPr lang="en-US" altLang="zh-CN" sz="2000" dirty="0"/>
              <a:t>YARN</a:t>
            </a:r>
            <a:r>
              <a:rPr lang="zh-CN" altLang="en-US" sz="2000" dirty="0"/>
              <a:t>集群。集群的位置可以</a:t>
            </a:r>
            <a:r>
              <a:rPr lang="zh-CN" altLang="en-US" sz="2000" dirty="0" smtClean="0"/>
              <a:t>在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en-US" altLang="zh-CN" sz="2000" dirty="0" smtClean="0"/>
              <a:t>HADOOP_CONF_DIR </a:t>
            </a:r>
            <a:r>
              <a:rPr lang="zh-CN" altLang="en-US" sz="2000" dirty="0"/>
              <a:t>环境变量中找到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eaLnBrk="1" hangingPunct="1"/>
            <a:r>
              <a:rPr lang="zh-CN" altLang="en-US" sz="2000" dirty="0" smtClean="0"/>
              <a:t>（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mesos</a:t>
            </a:r>
            <a:r>
              <a:rPr lang="en-US" altLang="zh-CN" sz="2000" dirty="0"/>
              <a:t>://HOST:PORT </a:t>
            </a:r>
            <a:r>
              <a:rPr lang="zh-CN" altLang="en-US" sz="2000" dirty="0"/>
              <a:t>连接到指定的</a:t>
            </a:r>
            <a:r>
              <a:rPr lang="en-US" altLang="zh-CN" sz="2000" dirty="0" err="1"/>
              <a:t>Mesos</a:t>
            </a:r>
            <a:r>
              <a:rPr lang="zh-CN" altLang="en-US" sz="2000" dirty="0"/>
              <a:t>集群。默认接口是</a:t>
            </a:r>
            <a:r>
              <a:rPr lang="en-US" altLang="zh-CN" sz="2000" dirty="0"/>
              <a:t>5050</a:t>
            </a:r>
            <a:r>
              <a:rPr lang="zh-CN" altLang="en-US" sz="2000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b="1" smtClean="0"/>
              <a:t>3.3.2 </a:t>
            </a:r>
            <a:r>
              <a:rPr lang="zh-CN" altLang="zh-CN" b="1" smtClean="0"/>
              <a:t>通过</a:t>
            </a:r>
            <a:r>
              <a:rPr lang="en-US" altLang="zh-CN" b="1" smtClean="0"/>
              <a:t>spark-submit</a:t>
            </a:r>
            <a:r>
              <a:rPr lang="zh-CN" altLang="zh-CN" b="1" smtClean="0"/>
              <a:t>运行程序</a:t>
            </a:r>
            <a:endParaRPr lang="zh-CN" altLang="en-US" smtClean="0"/>
          </a:p>
        </p:txBody>
      </p:sp>
      <p:sp>
        <p:nvSpPr>
          <p:cNvPr id="21507" name="矩形 2"/>
          <p:cNvSpPr>
            <a:spLocks noChangeArrowheads="1"/>
          </p:cNvSpPr>
          <p:nvPr/>
        </p:nvSpPr>
        <p:spPr bwMode="auto">
          <a:xfrm>
            <a:off x="457200" y="1196009"/>
            <a:ext cx="678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dirty="0"/>
              <a:t>以通过</a:t>
            </a:r>
            <a:r>
              <a:rPr lang="en-US" altLang="zh-CN" dirty="0"/>
              <a:t> spark-submit </a:t>
            </a:r>
            <a:r>
              <a:rPr lang="zh-CN" altLang="zh-CN" dirty="0"/>
              <a:t>提交到</a:t>
            </a:r>
            <a:r>
              <a:rPr lang="en-US" altLang="zh-CN" dirty="0"/>
              <a:t> Spark </a:t>
            </a:r>
            <a:r>
              <a:rPr lang="zh-CN" altLang="zh-CN" dirty="0"/>
              <a:t>中运行，命令如下：</a:t>
            </a:r>
            <a:endParaRPr lang="zh-CN" altLang="en-US" dirty="0"/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457200" y="1676400"/>
            <a:ext cx="8529638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/usr/local/spark/bin/spark-submit  /usr/local/spark/mycode/python/WordCount.py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473852" y="2286000"/>
            <a:ext cx="851298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dirty="0"/>
              <a:t>可以在命令中间使用</a:t>
            </a:r>
            <a:r>
              <a:rPr lang="en-US" altLang="zh-CN" dirty="0"/>
              <a:t>“\”</a:t>
            </a:r>
            <a:r>
              <a:rPr lang="zh-CN" altLang="zh-CN" dirty="0"/>
              <a:t>符号，把一行完整命令</a:t>
            </a:r>
            <a:r>
              <a:rPr lang="en-US" altLang="zh-CN" dirty="0"/>
              <a:t>“</a:t>
            </a:r>
            <a:r>
              <a:rPr lang="zh-CN" altLang="zh-CN" dirty="0"/>
              <a:t>人为断开成多行</a:t>
            </a:r>
            <a:r>
              <a:rPr lang="en-US" altLang="zh-CN" dirty="0"/>
              <a:t>”</a:t>
            </a:r>
            <a:r>
              <a:rPr lang="zh-CN" altLang="zh-CN" dirty="0"/>
              <a:t>进行输入，效果如下：</a:t>
            </a:r>
            <a:endParaRPr lang="zh-CN" altLang="en-US" dirty="0"/>
          </a:p>
        </p:txBody>
      </p:sp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630238" y="2932113"/>
            <a:ext cx="7904058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/local/spark/bin/spark-submit  \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&gt; /usr/local/spark/mycode/python/WordCount.py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511" name="矩形 6"/>
          <p:cNvSpPr>
            <a:spLocks noChangeArrowheads="1"/>
          </p:cNvSpPr>
          <p:nvPr/>
        </p:nvSpPr>
        <p:spPr bwMode="auto">
          <a:xfrm>
            <a:off x="533506" y="3886188"/>
            <a:ext cx="2954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/>
              <a:t>上面命令的执行结果如下：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/>
            </a:extLst>
          </p:cNvPr>
          <p:cNvSpPr/>
          <p:nvPr/>
        </p:nvSpPr>
        <p:spPr>
          <a:xfrm>
            <a:off x="609706" y="4419588"/>
            <a:ext cx="3519488" cy="369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Lines with a: 62, Lines with b: 30</a:t>
            </a:r>
            <a:endParaRPr lang="zh-CN" altLang="en-US" dirty="0"/>
          </a:p>
        </p:txBody>
      </p:sp>
      <p:sp>
        <p:nvSpPr>
          <p:cNvPr id="21513" name="TextBox 8"/>
          <p:cNvSpPr txBox="1">
            <a:spLocks noChangeArrowheads="1"/>
          </p:cNvSpPr>
          <p:nvPr/>
        </p:nvSpPr>
        <p:spPr bwMode="auto">
          <a:xfrm>
            <a:off x="533506" y="5029188"/>
            <a:ext cx="8289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为了</a:t>
            </a:r>
            <a:r>
              <a:rPr lang="zh-CN" altLang="zh-CN"/>
              <a:t>避免其他多余信息</a:t>
            </a:r>
            <a:r>
              <a:rPr lang="zh-CN" altLang="en-US"/>
              <a:t>对运行结果</a:t>
            </a:r>
            <a:r>
              <a:rPr lang="zh-CN" altLang="zh-CN"/>
              <a:t>的干扰，可以修改</a:t>
            </a:r>
            <a:r>
              <a:rPr lang="en-US" altLang="zh-CN"/>
              <a:t>log4j</a:t>
            </a:r>
            <a:r>
              <a:rPr lang="zh-CN" altLang="zh-CN"/>
              <a:t>的日志信息显示级别</a:t>
            </a:r>
            <a:r>
              <a:rPr lang="zh-CN" altLang="en-US"/>
              <a:t>：</a:t>
            </a:r>
          </a:p>
        </p:txBody>
      </p:sp>
      <p:sp>
        <p:nvSpPr>
          <p:cNvPr id="21514" name="矩形 9"/>
          <p:cNvSpPr>
            <a:spLocks noChangeArrowheads="1"/>
          </p:cNvSpPr>
          <p:nvPr/>
        </p:nvSpPr>
        <p:spPr bwMode="auto">
          <a:xfrm>
            <a:off x="533506" y="5486388"/>
            <a:ext cx="3679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log4j.rootCategory=INFO, console</a:t>
            </a:r>
            <a:endParaRPr lang="zh-CN" altLang="en-US"/>
          </a:p>
        </p:txBody>
      </p:sp>
      <p:sp>
        <p:nvSpPr>
          <p:cNvPr id="21515" name="矩形 10"/>
          <p:cNvSpPr>
            <a:spLocks noChangeArrowheads="1"/>
          </p:cNvSpPr>
          <p:nvPr/>
        </p:nvSpPr>
        <p:spPr bwMode="auto">
          <a:xfrm>
            <a:off x="599731" y="6265540"/>
            <a:ext cx="3960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log4j.rootCategory=ERROR, console</a:t>
            </a:r>
            <a:endParaRPr lang="zh-CN" altLang="en-US" dirty="0"/>
          </a:p>
        </p:txBody>
      </p:sp>
      <p:sp>
        <p:nvSpPr>
          <p:cNvPr id="21516" name="TextBox 11"/>
          <p:cNvSpPr txBox="1">
            <a:spLocks noChangeArrowheads="1"/>
          </p:cNvSpPr>
          <p:nvPr/>
        </p:nvSpPr>
        <p:spPr bwMode="auto">
          <a:xfrm>
            <a:off x="563368" y="5895652"/>
            <a:ext cx="877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修改为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zh-CN" smtClean="0"/>
              <a:t>提纲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457308" y="1905040"/>
            <a:ext cx="5029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ea typeface="黑体" pitchFamily="49" charset="-122"/>
              </a:rPr>
              <a:t>3.1 </a:t>
            </a:r>
            <a:r>
              <a:rPr lang="zh-CN" altLang="en-US" sz="2400" b="1" dirty="0">
                <a:solidFill>
                  <a:srgbClr val="000000"/>
                </a:solidFill>
                <a:ea typeface="黑体" pitchFamily="49" charset="-122"/>
              </a:rPr>
              <a:t>安装</a:t>
            </a:r>
            <a:r>
              <a:rPr lang="en-US" altLang="zh-CN" sz="2400" b="1" dirty="0">
                <a:solidFill>
                  <a:srgbClr val="000000"/>
                </a:solidFill>
                <a:ea typeface="黑体" pitchFamily="49" charset="-122"/>
              </a:rPr>
              <a:t>Spark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ea typeface="黑体" pitchFamily="49" charset="-122"/>
              </a:rPr>
              <a:t>3.2 </a:t>
            </a:r>
            <a:r>
              <a:rPr lang="zh-CN" altLang="en-US" sz="2400" b="1" dirty="0">
                <a:solidFill>
                  <a:srgbClr val="000000"/>
                </a:solidFill>
                <a:ea typeface="黑体" pitchFamily="49" charset="-122"/>
              </a:rPr>
              <a:t>在</a:t>
            </a:r>
            <a:r>
              <a:rPr lang="en-US" altLang="zh-CN" sz="2400" b="1" dirty="0" err="1">
                <a:solidFill>
                  <a:srgbClr val="000000"/>
                </a:solidFill>
                <a:ea typeface="黑体" pitchFamily="49" charset="-122"/>
              </a:rPr>
              <a:t>pyspark</a:t>
            </a:r>
            <a:r>
              <a:rPr lang="zh-CN" altLang="en-US" sz="2400" b="1" dirty="0">
                <a:solidFill>
                  <a:srgbClr val="000000"/>
                </a:solidFill>
                <a:ea typeface="黑体" pitchFamily="49" charset="-122"/>
              </a:rPr>
              <a:t>中运行代码</a:t>
            </a:r>
            <a:endParaRPr lang="en-US" altLang="zh-CN" sz="2400" b="1" dirty="0">
              <a:solidFill>
                <a:srgbClr val="000000"/>
              </a:solidFill>
              <a:ea typeface="黑体" pitchFamily="49" charset="-122"/>
            </a:endParaRP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ea typeface="黑体" pitchFamily="49" charset="-122"/>
              </a:rPr>
              <a:t>3.3 </a:t>
            </a:r>
            <a:r>
              <a:rPr lang="zh-CN" altLang="en-US" sz="2400" b="1" dirty="0">
                <a:solidFill>
                  <a:srgbClr val="000000"/>
                </a:solidFill>
                <a:ea typeface="黑体" pitchFamily="49" charset="-122"/>
              </a:rPr>
              <a:t>开发</a:t>
            </a:r>
            <a:r>
              <a:rPr lang="en-US" altLang="zh-CN" sz="2400" b="1" dirty="0">
                <a:solidFill>
                  <a:srgbClr val="000000"/>
                </a:solidFill>
                <a:ea typeface="黑体" pitchFamily="49" charset="-122"/>
              </a:rPr>
              <a:t>Spark</a:t>
            </a:r>
            <a:r>
              <a:rPr lang="zh-CN" altLang="en-US" sz="2400" b="1" dirty="0">
                <a:solidFill>
                  <a:srgbClr val="000000"/>
                </a:solidFill>
                <a:ea typeface="黑体" pitchFamily="49" charset="-122"/>
              </a:rPr>
              <a:t>独立应用程序</a:t>
            </a:r>
            <a:endParaRPr lang="en-US" altLang="zh-CN" sz="2400" b="1" dirty="0">
              <a:solidFill>
                <a:srgbClr val="000000"/>
              </a:solidFill>
              <a:ea typeface="黑体" pitchFamily="49" charset="-122"/>
            </a:endParaRPr>
          </a:p>
          <a:p>
            <a:pPr eaLnBrk="1" hangingPunct="1"/>
            <a:r>
              <a:rPr lang="en-US" altLang="zh-CN" sz="2400" b="1" dirty="0"/>
              <a:t>3.4 Spark</a:t>
            </a:r>
            <a:r>
              <a:rPr lang="zh-CN" altLang="en-US" sz="2400" b="1" dirty="0"/>
              <a:t>集群环境搭建</a:t>
            </a:r>
            <a:endParaRPr lang="en-US" altLang="zh-CN" sz="2400" b="1" dirty="0"/>
          </a:p>
          <a:p>
            <a:pPr eaLnBrk="1" hangingPunct="1"/>
            <a:r>
              <a:rPr lang="en-US" altLang="zh-CN" sz="2400" b="1" dirty="0"/>
              <a:t>3.5 </a:t>
            </a:r>
            <a:r>
              <a:rPr lang="zh-CN" altLang="en-US" sz="2400" b="1" dirty="0"/>
              <a:t>在集群上运行</a:t>
            </a:r>
            <a:r>
              <a:rPr lang="en-US" altLang="zh-CN" sz="2400" b="1" dirty="0"/>
              <a:t>Spark</a:t>
            </a:r>
            <a:r>
              <a:rPr lang="zh-CN" altLang="en-US" sz="2400" b="1" dirty="0"/>
              <a:t>应用程序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6019800" y="1066800"/>
          <a:ext cx="31242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3" imgW="4761905" imgH="6504762" progId="">
                  <p:embed/>
                </p:oleObj>
              </mc:Choice>
              <mc:Fallback>
                <p:oleObj r:id="rId3" imgW="4761905" imgH="6504762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066800"/>
                        <a:ext cx="3124200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b="1" smtClean="0"/>
              <a:t>3.4 Spark</a:t>
            </a:r>
            <a:r>
              <a:rPr lang="zh-CN" altLang="en-US" b="1" smtClean="0"/>
              <a:t>集群环境搭建</a:t>
            </a:r>
            <a:endParaRPr lang="zh-CN" altLang="en-US" smtClean="0"/>
          </a:p>
        </p:txBody>
      </p:sp>
      <p:sp>
        <p:nvSpPr>
          <p:cNvPr id="22531" name="矩形 2"/>
          <p:cNvSpPr>
            <a:spLocks noChangeArrowheads="1"/>
          </p:cNvSpPr>
          <p:nvPr/>
        </p:nvSpPr>
        <p:spPr bwMode="auto">
          <a:xfrm>
            <a:off x="1219200" y="1371600"/>
            <a:ext cx="550503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3.4.1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集群</a:t>
            </a:r>
            <a:r>
              <a:rPr lang="zh-CN" altLang="en-US" sz="2400" dirty="0"/>
              <a:t>概况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3.4.2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准备</a:t>
            </a:r>
            <a:r>
              <a:rPr lang="zh-CN" altLang="en-US" sz="2400" dirty="0"/>
              <a:t>工作：搭建</a:t>
            </a:r>
            <a:r>
              <a:rPr lang="en-US" altLang="zh-CN" sz="2400" dirty="0"/>
              <a:t>Hadoop</a:t>
            </a:r>
            <a:r>
              <a:rPr lang="zh-CN" altLang="en-US" sz="2400" dirty="0"/>
              <a:t>集群环境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3.4.3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安装</a:t>
            </a:r>
            <a:r>
              <a:rPr lang="en-US" altLang="zh-CN" sz="2400" dirty="0"/>
              <a:t>Spark</a:t>
            </a:r>
          </a:p>
          <a:p>
            <a:pPr eaLnBrk="1" hangingPunct="1"/>
            <a:r>
              <a:rPr lang="en-US" altLang="zh-CN" sz="2400" dirty="0"/>
              <a:t>3.4.4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配置</a:t>
            </a:r>
            <a:r>
              <a:rPr lang="zh-CN" altLang="en-US" sz="2400" dirty="0"/>
              <a:t>环境变量</a:t>
            </a:r>
          </a:p>
          <a:p>
            <a:pPr eaLnBrk="1" hangingPunct="1"/>
            <a:r>
              <a:rPr lang="en-US" altLang="zh-CN" sz="2400" dirty="0"/>
              <a:t>3.4.5 </a:t>
            </a:r>
            <a:r>
              <a:rPr lang="en-US" altLang="zh-CN" sz="2400" dirty="0" smtClean="0"/>
              <a:t> Spark</a:t>
            </a:r>
            <a:r>
              <a:rPr lang="zh-CN" altLang="en-US" sz="2400" dirty="0"/>
              <a:t>配置</a:t>
            </a:r>
          </a:p>
          <a:p>
            <a:pPr eaLnBrk="1" hangingPunct="1"/>
            <a:r>
              <a:rPr lang="en-US" altLang="zh-CN" sz="2400" dirty="0"/>
              <a:t>3.4.6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启动</a:t>
            </a:r>
            <a:r>
              <a:rPr lang="en-US" altLang="zh-CN" sz="2400" dirty="0"/>
              <a:t>Spark</a:t>
            </a:r>
            <a:r>
              <a:rPr lang="zh-CN" altLang="en-US" sz="2400" dirty="0"/>
              <a:t>集群</a:t>
            </a:r>
          </a:p>
          <a:p>
            <a:pPr eaLnBrk="1" hangingPunct="1"/>
            <a:r>
              <a:rPr lang="en-US" altLang="zh-CN" sz="2400" dirty="0"/>
              <a:t>3.4.7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关闭</a:t>
            </a:r>
            <a:r>
              <a:rPr lang="en-US" altLang="zh-CN" sz="2400" dirty="0"/>
              <a:t>Spark</a:t>
            </a:r>
            <a:r>
              <a:rPr lang="zh-CN" altLang="en-US" sz="2400" dirty="0"/>
              <a:t>集群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3.4.1 </a:t>
            </a:r>
            <a:r>
              <a:rPr lang="zh-CN" altLang="en-US" smtClean="0"/>
              <a:t>集群概况</a:t>
            </a:r>
            <a:endParaRPr lang="en-US" altLang="zh-CN" smtClean="0"/>
          </a:p>
        </p:txBody>
      </p:sp>
      <p:sp>
        <p:nvSpPr>
          <p:cNvPr id="23555" name="矩形 2"/>
          <p:cNvSpPr>
            <a:spLocks noChangeArrowheads="1"/>
          </p:cNvSpPr>
          <p:nvPr/>
        </p:nvSpPr>
        <p:spPr bwMode="auto">
          <a:xfrm>
            <a:off x="228714" y="1143000"/>
            <a:ext cx="8686572" cy="1570038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采用</a:t>
            </a:r>
            <a:r>
              <a:rPr lang="en-US" altLang="zh-CN" sz="2400" dirty="0"/>
              <a:t>3</a:t>
            </a:r>
            <a:r>
              <a:rPr lang="zh-CN" altLang="en-US" sz="2400" dirty="0"/>
              <a:t>台机器（节点）作为实例来演示如何搭建</a:t>
            </a:r>
            <a:r>
              <a:rPr lang="en-US" altLang="zh-CN" sz="2400" dirty="0"/>
              <a:t>Spark</a:t>
            </a:r>
            <a:r>
              <a:rPr lang="zh-CN" altLang="en-US" sz="2400" dirty="0"/>
              <a:t>集群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其中</a:t>
            </a:r>
            <a:r>
              <a:rPr lang="en-US" altLang="zh-CN" sz="2400" dirty="0"/>
              <a:t>1</a:t>
            </a:r>
            <a:r>
              <a:rPr lang="zh-CN" altLang="en-US" sz="2400" dirty="0"/>
              <a:t>台机器（节点）作为</a:t>
            </a:r>
            <a:r>
              <a:rPr lang="en-US" altLang="zh-CN" sz="2400" dirty="0"/>
              <a:t>Master</a:t>
            </a:r>
            <a:r>
              <a:rPr lang="zh-CN" altLang="en-US" sz="2400" dirty="0"/>
              <a:t>节点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另外两台机器（节点）作为</a:t>
            </a:r>
            <a:r>
              <a:rPr lang="en-US" altLang="zh-CN" sz="2400" dirty="0"/>
              <a:t>Slave</a:t>
            </a:r>
            <a:r>
              <a:rPr lang="zh-CN" altLang="en-US" sz="2400" dirty="0"/>
              <a:t>节点（即作为</a:t>
            </a:r>
            <a:r>
              <a:rPr lang="en-US" altLang="zh-CN" sz="2400" dirty="0"/>
              <a:t>Worker</a:t>
            </a:r>
            <a:r>
              <a:rPr lang="zh-CN" altLang="en-US" sz="2400" dirty="0"/>
              <a:t>节点），主机名分别为</a:t>
            </a:r>
            <a:r>
              <a:rPr lang="en-US" altLang="zh-CN" sz="2400" dirty="0"/>
              <a:t>Slave01</a:t>
            </a:r>
            <a:r>
              <a:rPr lang="zh-CN" altLang="en-US" sz="2400" dirty="0"/>
              <a:t>和</a:t>
            </a:r>
            <a:r>
              <a:rPr lang="en-US" altLang="zh-CN" sz="2400" dirty="0"/>
              <a:t>Slave02</a:t>
            </a:r>
            <a:endParaRPr lang="zh-CN" altLang="en-US" sz="2400" dirty="0"/>
          </a:p>
        </p:txBody>
      </p:sp>
      <p:pic>
        <p:nvPicPr>
          <p:cNvPr id="23556" name="Picture 2" descr="https://timgsa.baidu.com/timg?image&amp;quality=80&amp;size=b9999_10000&amp;sec=1488627651083&amp;di=dbb6b9da90be1cc7eba7a497c3975f2a&amp;imgtype=0&amp;src=http%3A%2F%2Fec4.images-amazon.com%2Fimages%2FI%2F411%252B811dUrL._SY4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2" r="13792"/>
          <a:stretch>
            <a:fillRect/>
          </a:stretch>
        </p:blipFill>
        <p:spPr bwMode="auto">
          <a:xfrm>
            <a:off x="3962400" y="2819400"/>
            <a:ext cx="1447800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2" descr="https://timgsa.baidu.com/timg?image&amp;quality=80&amp;size=b9999_10000&amp;sec=1488627651083&amp;di=dbb6b9da90be1cc7eba7a497c3975f2a&amp;imgtype=0&amp;src=http%3A%2F%2Fec4.images-amazon.com%2Fimages%2FI%2F411%252B811dUrL._SY4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2" r="13792"/>
          <a:stretch>
            <a:fillRect/>
          </a:stretch>
        </p:blipFill>
        <p:spPr bwMode="auto">
          <a:xfrm>
            <a:off x="2819400" y="4953000"/>
            <a:ext cx="10668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2" descr="https://timgsa.baidu.com/timg?image&amp;quality=80&amp;size=b9999_10000&amp;sec=1488627651083&amp;di=dbb6b9da90be1cc7eba7a497c3975f2a&amp;imgtype=0&amp;src=http%3A%2F%2Fec4.images-amazon.com%2Fimages%2FI%2F411%252B811dUrL._SY4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2" r="13792"/>
          <a:stretch>
            <a:fillRect/>
          </a:stretch>
        </p:blipFill>
        <p:spPr bwMode="auto">
          <a:xfrm>
            <a:off x="5562600" y="4953000"/>
            <a:ext cx="10668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59" name="直接连接符 8"/>
          <p:cNvCxnSpPr>
            <a:cxnSpLocks noChangeShapeType="1"/>
          </p:cNvCxnSpPr>
          <p:nvPr/>
        </p:nvCxnSpPr>
        <p:spPr bwMode="auto">
          <a:xfrm flipH="1">
            <a:off x="3581400" y="4191000"/>
            <a:ext cx="533400" cy="838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0" name="直接连接符 13"/>
          <p:cNvCxnSpPr>
            <a:cxnSpLocks noChangeShapeType="1"/>
          </p:cNvCxnSpPr>
          <p:nvPr/>
        </p:nvCxnSpPr>
        <p:spPr bwMode="auto">
          <a:xfrm>
            <a:off x="5257800" y="4114800"/>
            <a:ext cx="60960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1" name="TextBox 14"/>
          <p:cNvSpPr txBox="1">
            <a:spLocks noChangeArrowheads="1"/>
          </p:cNvSpPr>
          <p:nvPr/>
        </p:nvSpPr>
        <p:spPr bwMode="auto">
          <a:xfrm>
            <a:off x="5257800" y="3200400"/>
            <a:ext cx="890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Master</a:t>
            </a:r>
            <a:endParaRPr lang="zh-CN" altLang="en-US"/>
          </a:p>
        </p:txBody>
      </p:sp>
      <p:sp>
        <p:nvSpPr>
          <p:cNvPr id="23562" name="矩形 15"/>
          <p:cNvSpPr>
            <a:spLocks noChangeArrowheads="1"/>
          </p:cNvSpPr>
          <p:nvPr/>
        </p:nvSpPr>
        <p:spPr bwMode="auto">
          <a:xfrm>
            <a:off x="1905000" y="60198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Slave01</a:t>
            </a:r>
            <a:endParaRPr lang="zh-CN" altLang="en-US"/>
          </a:p>
        </p:txBody>
      </p:sp>
      <p:sp>
        <p:nvSpPr>
          <p:cNvPr id="23563" name="矩形 16"/>
          <p:cNvSpPr>
            <a:spLocks noChangeArrowheads="1"/>
          </p:cNvSpPr>
          <p:nvPr/>
        </p:nvSpPr>
        <p:spPr bwMode="auto">
          <a:xfrm>
            <a:off x="6629400" y="60198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Slave02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3.4.2 </a:t>
            </a:r>
            <a:r>
              <a:rPr lang="zh-CN" altLang="en-US" smtClean="0"/>
              <a:t>准备工作：搭建</a:t>
            </a:r>
            <a:r>
              <a:rPr lang="en-US" altLang="zh-CN" smtClean="0"/>
              <a:t>Hadoop</a:t>
            </a:r>
            <a:r>
              <a:rPr lang="zh-CN" altLang="en-US" smtClean="0"/>
              <a:t>集群环境</a:t>
            </a:r>
          </a:p>
        </p:txBody>
      </p:sp>
      <p:sp>
        <p:nvSpPr>
          <p:cNvPr id="24579" name="TextBox 6"/>
          <p:cNvSpPr txBox="1">
            <a:spLocks noChangeArrowheads="1"/>
          </p:cNvSpPr>
          <p:nvPr/>
        </p:nvSpPr>
        <p:spPr bwMode="auto">
          <a:xfrm>
            <a:off x="2790503" y="5600679"/>
            <a:ext cx="39310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Spark+HDFS</a:t>
            </a:r>
            <a:r>
              <a:rPr lang="zh-CN" altLang="en-US" dirty="0"/>
              <a:t>运行架构</a:t>
            </a:r>
          </a:p>
        </p:txBody>
      </p:sp>
      <p:pic>
        <p:nvPicPr>
          <p:cNvPr id="24581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08" y="1535050"/>
            <a:ext cx="838178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3.4.3 </a:t>
            </a:r>
            <a:r>
              <a:rPr lang="zh-CN" altLang="en-US" smtClean="0"/>
              <a:t>安装</a:t>
            </a:r>
            <a:r>
              <a:rPr lang="en-US" altLang="zh-CN" smtClean="0"/>
              <a:t>Spark</a:t>
            </a:r>
            <a:endParaRPr lang="zh-CN" altLang="en-US" smtClean="0"/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838200" y="1143000"/>
            <a:ext cx="5327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在</a:t>
            </a:r>
            <a:r>
              <a:rPr lang="en-US" altLang="zh-CN"/>
              <a:t>Master</a:t>
            </a:r>
            <a:r>
              <a:rPr lang="zh-CN" altLang="en-US"/>
              <a:t>节点上，访问</a:t>
            </a:r>
            <a:r>
              <a:rPr lang="en-US" altLang="zh-CN"/>
              <a:t>Spark</a:t>
            </a:r>
            <a:r>
              <a:rPr lang="zh-CN" altLang="en-US"/>
              <a:t>官网下载</a:t>
            </a:r>
            <a:r>
              <a:rPr lang="en-US" altLang="zh-CN"/>
              <a:t>Spark</a:t>
            </a:r>
            <a:r>
              <a:rPr lang="zh-CN" altLang="en-US"/>
              <a:t>安装包</a:t>
            </a:r>
          </a:p>
        </p:txBody>
      </p:sp>
      <p:sp>
        <p:nvSpPr>
          <p:cNvPr id="25604" name="矩形 4"/>
          <p:cNvSpPr>
            <a:spLocks noChangeArrowheads="1"/>
          </p:cNvSpPr>
          <p:nvPr/>
        </p:nvSpPr>
        <p:spPr bwMode="auto">
          <a:xfrm>
            <a:off x="685800" y="4438650"/>
            <a:ext cx="7924800" cy="1200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sudo tar -zxf ~/</a:t>
            </a:r>
            <a:r>
              <a:rPr lang="zh-CN" altLang="en-US">
                <a:solidFill>
                  <a:schemeClr val="bg1"/>
                </a:solidFill>
              </a:rPr>
              <a:t>下载</a:t>
            </a:r>
            <a:r>
              <a:rPr lang="en-US" altLang="zh-CN">
                <a:solidFill>
                  <a:schemeClr val="bg1"/>
                </a:solidFill>
              </a:rPr>
              <a:t>/spark-2.4.0-bin-without-hadoop.tgz -C /usr/local/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cd /usr/local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sudo mv ./spark-2.4.0-bin-without-hadoop/ ./spark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sudo chown -R hadoop ./spark</a:t>
            </a:r>
          </a:p>
        </p:txBody>
      </p:sp>
      <p:pic>
        <p:nvPicPr>
          <p:cNvPr id="25605" name="图片 5" descr="C:\Users\Lenovo\AppData\Roaming\Tencent\Users\70004972\QQ\WinTemp\RichOle\P~6GJUF2ERA~]]SS5U_4ZM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3120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3.4.4 </a:t>
            </a:r>
            <a:r>
              <a:rPr lang="zh-CN" altLang="en-US" smtClean="0"/>
              <a:t>配置环境变量</a:t>
            </a:r>
          </a:p>
        </p:txBody>
      </p:sp>
      <p:sp>
        <p:nvSpPr>
          <p:cNvPr id="26627" name="矩形 2"/>
          <p:cNvSpPr>
            <a:spLocks noChangeArrowheads="1"/>
          </p:cNvSpPr>
          <p:nvPr/>
        </p:nvSpPr>
        <p:spPr bwMode="auto">
          <a:xfrm>
            <a:off x="762000" y="1295400"/>
            <a:ext cx="4583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在</a:t>
            </a:r>
            <a:r>
              <a:rPr lang="en-US" altLang="zh-CN"/>
              <a:t>Master</a:t>
            </a:r>
            <a:r>
              <a:rPr lang="zh-CN" altLang="en-US"/>
              <a:t>节点主机的终端中执行如下命令：</a:t>
            </a:r>
          </a:p>
        </p:txBody>
      </p:sp>
      <p:sp>
        <p:nvSpPr>
          <p:cNvPr id="26628" name="矩形 3"/>
          <p:cNvSpPr>
            <a:spLocks noChangeArrowheads="1"/>
          </p:cNvSpPr>
          <p:nvPr/>
        </p:nvSpPr>
        <p:spPr bwMode="auto">
          <a:xfrm>
            <a:off x="914400" y="1905000"/>
            <a:ext cx="1755775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vim ~/.bashrc</a:t>
            </a:r>
          </a:p>
        </p:txBody>
      </p:sp>
      <p:sp>
        <p:nvSpPr>
          <p:cNvPr id="26629" name="矩形 4"/>
          <p:cNvSpPr>
            <a:spLocks noChangeArrowheads="1"/>
          </p:cNvSpPr>
          <p:nvPr/>
        </p:nvSpPr>
        <p:spPr bwMode="auto">
          <a:xfrm>
            <a:off x="838200" y="2438400"/>
            <a:ext cx="2787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在</a:t>
            </a:r>
            <a:r>
              <a:rPr lang="en-US" altLang="zh-CN"/>
              <a:t>.bashrc</a:t>
            </a:r>
            <a:r>
              <a:rPr lang="zh-CN" altLang="en-US"/>
              <a:t>添加如下配置：</a:t>
            </a:r>
          </a:p>
        </p:txBody>
      </p:sp>
      <p:sp>
        <p:nvSpPr>
          <p:cNvPr id="32774" name="矩形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38200" y="2895600"/>
            <a:ext cx="7315200" cy="6461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export SPARK_HOME=/</a:t>
            </a:r>
            <a:r>
              <a:rPr lang="en-US" altLang="zh-CN" dirty="0" err="1"/>
              <a:t>usr</a:t>
            </a:r>
            <a:r>
              <a:rPr lang="en-US" altLang="zh-CN" dirty="0"/>
              <a:t>/local/spark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export PATH=$PATH:$SPARK_HOME/bin:$SPARK_HOME/</a:t>
            </a:r>
            <a:r>
              <a:rPr lang="en-US" altLang="zh-CN" dirty="0" err="1"/>
              <a:t>sbin</a:t>
            </a:r>
            <a:endParaRPr lang="zh-CN" altLang="en-US" dirty="0"/>
          </a:p>
        </p:txBody>
      </p:sp>
      <p:sp>
        <p:nvSpPr>
          <p:cNvPr id="26631" name="矩形 7"/>
          <p:cNvSpPr>
            <a:spLocks noChangeArrowheads="1"/>
          </p:cNvSpPr>
          <p:nvPr/>
        </p:nvSpPr>
        <p:spPr bwMode="auto">
          <a:xfrm>
            <a:off x="990600" y="4202113"/>
            <a:ext cx="2089150" cy="3698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source ~/.bashrc</a:t>
            </a:r>
          </a:p>
        </p:txBody>
      </p:sp>
      <p:sp>
        <p:nvSpPr>
          <p:cNvPr id="26632" name="TextBox 9"/>
          <p:cNvSpPr txBox="1">
            <a:spLocks noChangeArrowheads="1"/>
          </p:cNvSpPr>
          <p:nvPr/>
        </p:nvSpPr>
        <p:spPr bwMode="auto">
          <a:xfrm>
            <a:off x="990600" y="3733800"/>
            <a:ext cx="3878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运行</a:t>
            </a:r>
            <a:r>
              <a:rPr lang="en-US" altLang="zh-CN"/>
              <a:t>source</a:t>
            </a:r>
            <a:r>
              <a:rPr lang="zh-CN" altLang="en-US"/>
              <a:t>命令使得配置立即生效：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3.4.5 Spark</a:t>
            </a:r>
            <a:r>
              <a:rPr lang="zh-CN" altLang="en-US" smtClean="0"/>
              <a:t>配置</a:t>
            </a:r>
          </a:p>
        </p:txBody>
      </p:sp>
      <p:sp>
        <p:nvSpPr>
          <p:cNvPr id="27651" name="矩形 2"/>
          <p:cNvSpPr>
            <a:spLocks noChangeArrowheads="1"/>
          </p:cNvSpPr>
          <p:nvPr/>
        </p:nvSpPr>
        <p:spPr bwMode="auto">
          <a:xfrm>
            <a:off x="457200" y="1403314"/>
            <a:ext cx="25939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）配置</a:t>
            </a:r>
            <a:r>
              <a:rPr lang="en-US" altLang="zh-CN" sz="2000"/>
              <a:t>slaves</a:t>
            </a:r>
            <a:r>
              <a:rPr lang="zh-CN" altLang="en-US" sz="2000"/>
              <a:t>文件</a:t>
            </a:r>
          </a:p>
        </p:txBody>
      </p:sp>
      <p:sp>
        <p:nvSpPr>
          <p:cNvPr id="27652" name="矩形 3"/>
          <p:cNvSpPr>
            <a:spLocks noChangeArrowheads="1"/>
          </p:cNvSpPr>
          <p:nvPr/>
        </p:nvSpPr>
        <p:spPr bwMode="auto">
          <a:xfrm>
            <a:off x="685800" y="1784314"/>
            <a:ext cx="39308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将 </a:t>
            </a:r>
            <a:r>
              <a:rPr lang="en-US" altLang="zh-CN" sz="2000"/>
              <a:t>slaves.template </a:t>
            </a:r>
            <a:r>
              <a:rPr lang="zh-CN" altLang="en-US" sz="2000"/>
              <a:t>拷贝到 </a:t>
            </a:r>
            <a:r>
              <a:rPr lang="en-US" altLang="zh-CN" sz="2000"/>
              <a:t>slaves</a:t>
            </a:r>
            <a:endParaRPr lang="zh-CN" altLang="en-US" sz="2000"/>
          </a:p>
        </p:txBody>
      </p:sp>
      <p:sp>
        <p:nvSpPr>
          <p:cNvPr id="27653" name="矩形 4"/>
          <p:cNvSpPr>
            <a:spLocks noChangeArrowheads="1"/>
          </p:cNvSpPr>
          <p:nvPr/>
        </p:nvSpPr>
        <p:spPr bwMode="auto">
          <a:xfrm>
            <a:off x="762000" y="2317714"/>
            <a:ext cx="4572000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cd /usr/local/spark/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cp ./conf/slaves.template ./conf/slaves</a:t>
            </a:r>
          </a:p>
        </p:txBody>
      </p:sp>
      <p:sp>
        <p:nvSpPr>
          <p:cNvPr id="27654" name="矩形 5"/>
          <p:cNvSpPr>
            <a:spLocks noChangeArrowheads="1"/>
          </p:cNvSpPr>
          <p:nvPr/>
        </p:nvSpPr>
        <p:spPr bwMode="auto">
          <a:xfrm>
            <a:off x="685800" y="3505198"/>
            <a:ext cx="7848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slaves</a:t>
            </a:r>
            <a:r>
              <a:rPr lang="zh-CN" altLang="en-US" sz="2000" dirty="0"/>
              <a:t>文件设置</a:t>
            </a:r>
            <a:r>
              <a:rPr lang="en-US" altLang="zh-CN" sz="2000" dirty="0"/>
              <a:t>Worker</a:t>
            </a:r>
            <a:r>
              <a:rPr lang="zh-CN" altLang="en-US" sz="2000" dirty="0"/>
              <a:t>节点。编辑</a:t>
            </a:r>
            <a:r>
              <a:rPr lang="en-US" altLang="zh-CN" sz="2000" dirty="0"/>
              <a:t>slaves</a:t>
            </a:r>
            <a:r>
              <a:rPr lang="zh-CN" altLang="en-US" sz="2000" dirty="0"/>
              <a:t>内容</a:t>
            </a:r>
            <a:r>
              <a:rPr lang="en-US" altLang="zh-CN" sz="2000" dirty="0"/>
              <a:t>,</a:t>
            </a:r>
            <a:r>
              <a:rPr lang="zh-CN" altLang="en-US" sz="2000" dirty="0"/>
              <a:t>把默认内容</a:t>
            </a:r>
            <a:r>
              <a:rPr lang="en-US" altLang="zh-CN" sz="2000" dirty="0"/>
              <a:t>localhost</a:t>
            </a:r>
            <a:r>
              <a:rPr lang="zh-CN" altLang="en-US" sz="2000" dirty="0"/>
              <a:t>替换成如下内容：</a:t>
            </a:r>
          </a:p>
        </p:txBody>
      </p:sp>
      <p:sp>
        <p:nvSpPr>
          <p:cNvPr id="27655" name="Rectangle 2"/>
          <p:cNvSpPr>
            <a:spLocks noChangeArrowheads="1"/>
          </p:cNvSpPr>
          <p:nvPr/>
        </p:nvSpPr>
        <p:spPr bwMode="auto">
          <a:xfrm>
            <a:off x="838200" y="4435439"/>
            <a:ext cx="3505200" cy="730250"/>
          </a:xfrm>
          <a:prstGeom prst="rect">
            <a:avLst/>
          </a:prstGeom>
          <a:solidFill>
            <a:srgbClr val="F5F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14264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ctr"/>
            <a:r>
              <a:rPr lang="en-US" altLang="zh-CN" sz="2000">
                <a:solidFill>
                  <a:srgbClr val="151515"/>
                </a:solidFill>
                <a:latin typeface="Arial Unicode MS" pitchFamily="34" charset="-122"/>
              </a:rPr>
              <a:t>S</a:t>
            </a:r>
            <a:r>
              <a:rPr lang="zh-CN" altLang="zh-CN" sz="2000">
                <a:solidFill>
                  <a:srgbClr val="151515"/>
                </a:solidFill>
                <a:latin typeface="Arial Unicode MS" pitchFamily="34" charset="-122"/>
              </a:rPr>
              <a:t>lave01</a:t>
            </a:r>
            <a:r>
              <a:rPr lang="en-US" altLang="zh-CN" sz="2000">
                <a:solidFill>
                  <a:srgbClr val="151515"/>
                </a:solidFill>
                <a:latin typeface="Arial Unicode MS" pitchFamily="34" charset="-122"/>
              </a:rPr>
              <a:t/>
            </a:r>
            <a:br>
              <a:rPr lang="en-US" altLang="zh-CN" sz="2000">
                <a:solidFill>
                  <a:srgbClr val="151515"/>
                </a:solidFill>
                <a:latin typeface="Arial Unicode MS" pitchFamily="34" charset="-122"/>
              </a:rPr>
            </a:br>
            <a:r>
              <a:rPr lang="en-US" altLang="zh-CN" sz="2000">
                <a:solidFill>
                  <a:srgbClr val="151515"/>
                </a:solidFill>
                <a:latin typeface="Arial Unicode MS" pitchFamily="34" charset="-122"/>
              </a:rPr>
              <a:t>S</a:t>
            </a:r>
            <a:r>
              <a:rPr lang="zh-CN" altLang="zh-CN" sz="2000">
                <a:solidFill>
                  <a:srgbClr val="151515"/>
                </a:solidFill>
                <a:latin typeface="Arial Unicode MS" pitchFamily="34" charset="-122"/>
              </a:rPr>
              <a:t>lave02</a:t>
            </a:r>
            <a:r>
              <a:rPr lang="zh-CN" altLang="zh-CN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3.4.5 Spark</a:t>
            </a:r>
            <a:r>
              <a:rPr lang="zh-CN" altLang="en-US" smtClean="0"/>
              <a:t>配置</a:t>
            </a:r>
          </a:p>
        </p:txBody>
      </p:sp>
      <p:sp>
        <p:nvSpPr>
          <p:cNvPr id="28675" name="矩形 2"/>
          <p:cNvSpPr>
            <a:spLocks noChangeArrowheads="1"/>
          </p:cNvSpPr>
          <p:nvPr/>
        </p:nvSpPr>
        <p:spPr bwMode="auto">
          <a:xfrm>
            <a:off x="304800" y="1369992"/>
            <a:ext cx="3001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）配置</a:t>
            </a:r>
            <a:r>
              <a:rPr lang="en-US" altLang="zh-CN"/>
              <a:t>spark-env.sh</a:t>
            </a:r>
            <a:r>
              <a:rPr lang="zh-CN" altLang="en-US"/>
              <a:t>文件</a:t>
            </a:r>
          </a:p>
        </p:txBody>
      </p:sp>
      <p:sp>
        <p:nvSpPr>
          <p:cNvPr id="28676" name="矩形 3"/>
          <p:cNvSpPr>
            <a:spLocks noChangeArrowheads="1"/>
          </p:cNvSpPr>
          <p:nvPr/>
        </p:nvSpPr>
        <p:spPr bwMode="auto">
          <a:xfrm>
            <a:off x="457200" y="1750992"/>
            <a:ext cx="7467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将 </a:t>
            </a:r>
            <a:r>
              <a:rPr lang="en-US" altLang="zh-CN"/>
              <a:t>spark-env.sh.template </a:t>
            </a:r>
            <a:r>
              <a:rPr lang="zh-CN" altLang="en-US"/>
              <a:t>拷贝到 </a:t>
            </a:r>
            <a:r>
              <a:rPr lang="en-US" altLang="zh-CN"/>
              <a:t>spark-env.sh</a:t>
            </a:r>
            <a:endParaRPr lang="zh-CN" altLang="en-US"/>
          </a:p>
        </p:txBody>
      </p:sp>
      <p:sp>
        <p:nvSpPr>
          <p:cNvPr id="28677" name="矩形 4"/>
          <p:cNvSpPr>
            <a:spLocks noChangeArrowheads="1"/>
          </p:cNvSpPr>
          <p:nvPr/>
        </p:nvSpPr>
        <p:spPr bwMode="auto">
          <a:xfrm>
            <a:off x="457200" y="2131992"/>
            <a:ext cx="8077200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cp ./conf/spark-env.sh.template ./conf/spark-env.sh</a:t>
            </a:r>
          </a:p>
        </p:txBody>
      </p:sp>
      <p:sp>
        <p:nvSpPr>
          <p:cNvPr id="28678" name="矩形 5"/>
          <p:cNvSpPr>
            <a:spLocks noChangeArrowheads="1"/>
          </p:cNvSpPr>
          <p:nvPr/>
        </p:nvSpPr>
        <p:spPr bwMode="auto">
          <a:xfrm>
            <a:off x="533400" y="2665392"/>
            <a:ext cx="3630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编辑</a:t>
            </a:r>
            <a:r>
              <a:rPr lang="en-US" altLang="zh-CN"/>
              <a:t>spark-env.sh,</a:t>
            </a:r>
            <a:r>
              <a:rPr lang="zh-CN" altLang="en-US"/>
              <a:t>添加如下内容：</a:t>
            </a:r>
          </a:p>
        </p:txBody>
      </p:sp>
      <p:sp>
        <p:nvSpPr>
          <p:cNvPr id="28679" name="Rectangle 2"/>
          <p:cNvSpPr>
            <a:spLocks noChangeArrowheads="1"/>
          </p:cNvSpPr>
          <p:nvPr/>
        </p:nvSpPr>
        <p:spPr bwMode="auto">
          <a:xfrm>
            <a:off x="381000" y="3244830"/>
            <a:ext cx="8097838" cy="946150"/>
          </a:xfrm>
          <a:prstGeom prst="rect">
            <a:avLst/>
          </a:prstGeom>
          <a:solidFill>
            <a:srgbClr val="F5F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114264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ctr"/>
            <a:r>
              <a:rPr lang="zh-CN" altLang="zh-CN">
                <a:solidFill>
                  <a:srgbClr val="151515"/>
                </a:solidFill>
                <a:latin typeface="Arial Unicode MS" pitchFamily="34" charset="-122"/>
              </a:rPr>
              <a:t>export SPARK_DIST_CLASSPATH=$(/usr/local/hadoop/bin/hadoop classpath) </a:t>
            </a:r>
            <a:endParaRPr lang="en-US" altLang="zh-CN">
              <a:solidFill>
                <a:srgbClr val="151515"/>
              </a:solidFill>
              <a:latin typeface="Arial Unicode MS" pitchFamily="34" charset="-122"/>
            </a:endParaRPr>
          </a:p>
          <a:p>
            <a:pPr fontAlgn="ctr"/>
            <a:r>
              <a:rPr lang="zh-CN" altLang="zh-CN">
                <a:solidFill>
                  <a:srgbClr val="151515"/>
                </a:solidFill>
                <a:latin typeface="Arial Unicode MS" pitchFamily="34" charset="-122"/>
              </a:rPr>
              <a:t>export HADOOP_CONF_DIR=/usr/local/hadoop/etc/hadoop</a:t>
            </a:r>
            <a:endParaRPr lang="en-US" altLang="zh-CN">
              <a:solidFill>
                <a:srgbClr val="151515"/>
              </a:solidFill>
              <a:latin typeface="Arial Unicode MS" pitchFamily="34" charset="-122"/>
            </a:endParaRPr>
          </a:p>
          <a:p>
            <a:pPr fontAlgn="ctr"/>
            <a:r>
              <a:rPr lang="zh-CN" altLang="zh-CN">
                <a:solidFill>
                  <a:srgbClr val="151515"/>
                </a:solidFill>
                <a:latin typeface="Arial Unicode MS" pitchFamily="34" charset="-122"/>
              </a:rPr>
              <a:t>export SPARK_MASTER_IP=192.168.1.104</a:t>
            </a:r>
            <a:r>
              <a:rPr lang="zh-CN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3.4.5 Spark</a:t>
            </a:r>
            <a:r>
              <a:rPr lang="zh-CN" altLang="en-US" smtClean="0"/>
              <a:t>配置</a:t>
            </a:r>
          </a:p>
        </p:txBody>
      </p:sp>
      <p:sp>
        <p:nvSpPr>
          <p:cNvPr id="29699" name="矩形 2"/>
          <p:cNvSpPr>
            <a:spLocks noChangeArrowheads="1"/>
          </p:cNvSpPr>
          <p:nvPr/>
        </p:nvSpPr>
        <p:spPr bwMode="auto">
          <a:xfrm>
            <a:off x="381110" y="1438227"/>
            <a:ext cx="7391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配置好后，将</a:t>
            </a:r>
            <a:r>
              <a:rPr lang="en-US" altLang="zh-CN" sz="2000" dirty="0"/>
              <a:t>Master</a:t>
            </a:r>
            <a:r>
              <a:rPr lang="zh-CN" altLang="en-US" sz="2000" dirty="0"/>
              <a:t>主机上的</a:t>
            </a:r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/local/spark</a:t>
            </a:r>
            <a:r>
              <a:rPr lang="zh-CN" altLang="en-US" sz="2000" dirty="0"/>
              <a:t>文件夹复制到各个节点</a:t>
            </a:r>
            <a:r>
              <a:rPr lang="zh-CN" altLang="en-US" sz="2000" dirty="0" smtClean="0"/>
              <a:t>上，在</a:t>
            </a:r>
            <a:r>
              <a:rPr lang="en-US" altLang="zh-CN" sz="2000" dirty="0"/>
              <a:t>Master</a:t>
            </a:r>
            <a:r>
              <a:rPr lang="zh-CN" altLang="en-US" sz="2000" dirty="0"/>
              <a:t>主机上执行如下命令：</a:t>
            </a: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457310" y="2200227"/>
            <a:ext cx="7848600" cy="163121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cd /</a:t>
            </a:r>
            <a:r>
              <a:rPr lang="en-US" altLang="zh-CN" sz="2000" dirty="0" err="1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/local/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tar -</a:t>
            </a:r>
            <a:r>
              <a:rPr lang="en-US" altLang="zh-CN" sz="2000" dirty="0" err="1">
                <a:solidFill>
                  <a:schemeClr val="bg1"/>
                </a:solidFill>
              </a:rPr>
              <a:t>zcf</a:t>
            </a:r>
            <a:r>
              <a:rPr lang="en-US" altLang="zh-CN" sz="2000" dirty="0">
                <a:solidFill>
                  <a:schemeClr val="bg1"/>
                </a:solidFill>
              </a:rPr>
              <a:t> ~/spark.master.tar.gz ./spark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cd ~</a:t>
            </a:r>
          </a:p>
          <a:p>
            <a:pPr eaLnBrk="1" hangingPunct="1"/>
            <a:r>
              <a:rPr lang="en-US" altLang="zh-CN" sz="2000" dirty="0" err="1">
                <a:solidFill>
                  <a:schemeClr val="bg1"/>
                </a:solidFill>
              </a:rPr>
              <a:t>scp</a:t>
            </a:r>
            <a:r>
              <a:rPr lang="en-US" altLang="zh-CN" sz="2000" dirty="0">
                <a:solidFill>
                  <a:schemeClr val="bg1"/>
                </a:solidFill>
              </a:rPr>
              <a:t> ./spark.master.tar.gz </a:t>
            </a:r>
            <a:r>
              <a:rPr lang="en-US" altLang="zh-CN" sz="2000" dirty="0" smtClean="0">
                <a:solidFill>
                  <a:schemeClr val="bg1"/>
                </a:solidFill>
              </a:rPr>
              <a:t> slave01</a:t>
            </a:r>
            <a:r>
              <a:rPr lang="en-US" altLang="zh-CN" sz="2000" dirty="0">
                <a:solidFill>
                  <a:schemeClr val="bg1"/>
                </a:solidFill>
              </a:rPr>
              <a:t>:/home/</a:t>
            </a:r>
            <a:r>
              <a:rPr lang="en-US" altLang="zh-CN" sz="2000" dirty="0" err="1">
                <a:solidFill>
                  <a:schemeClr val="bg1"/>
                </a:solidFill>
              </a:rPr>
              <a:t>hadoop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 dirty="0" err="1">
                <a:solidFill>
                  <a:schemeClr val="bg1"/>
                </a:solidFill>
              </a:rPr>
              <a:t>scp</a:t>
            </a:r>
            <a:r>
              <a:rPr lang="en-US" altLang="zh-CN" sz="2000" dirty="0">
                <a:solidFill>
                  <a:schemeClr val="bg1"/>
                </a:solidFill>
              </a:rPr>
              <a:t> ./spark.master.tar.gz </a:t>
            </a:r>
            <a:r>
              <a:rPr lang="en-US" altLang="zh-CN" sz="2000" dirty="0" smtClean="0">
                <a:solidFill>
                  <a:schemeClr val="bg1"/>
                </a:solidFill>
              </a:rPr>
              <a:t> slave02</a:t>
            </a:r>
            <a:r>
              <a:rPr lang="en-US" altLang="zh-CN" sz="2000" dirty="0">
                <a:solidFill>
                  <a:schemeClr val="bg1"/>
                </a:solidFill>
              </a:rPr>
              <a:t>:/home/</a:t>
            </a:r>
            <a:r>
              <a:rPr lang="en-US" altLang="zh-CN" sz="2000" dirty="0" err="1">
                <a:solidFill>
                  <a:schemeClr val="bg1"/>
                </a:solidFill>
              </a:rPr>
              <a:t>hadoop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9701" name="矩形 4"/>
          <p:cNvSpPr>
            <a:spLocks noChangeArrowheads="1"/>
          </p:cNvSpPr>
          <p:nvPr/>
        </p:nvSpPr>
        <p:spPr bwMode="auto">
          <a:xfrm>
            <a:off x="381110" y="3943266"/>
            <a:ext cx="792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在</a:t>
            </a:r>
            <a:r>
              <a:rPr lang="en-US" altLang="zh-CN" sz="2000" dirty="0"/>
              <a:t>slave01,slave02</a:t>
            </a:r>
            <a:r>
              <a:rPr lang="zh-CN" altLang="en-US" sz="2000" dirty="0"/>
              <a:t>节点上分别执行下面同样的操作：</a:t>
            </a:r>
          </a:p>
        </p:txBody>
      </p:sp>
      <p:sp>
        <p:nvSpPr>
          <p:cNvPr id="29702" name="矩形 5"/>
          <p:cNvSpPr>
            <a:spLocks noChangeArrowheads="1"/>
          </p:cNvSpPr>
          <p:nvPr/>
        </p:nvSpPr>
        <p:spPr bwMode="auto">
          <a:xfrm>
            <a:off x="457310" y="4470683"/>
            <a:ext cx="7924800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sudo rm -rf /usr/local/spark/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sudo tar -zxf ~/spark.master.tar.gz -C /usr/local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sudo chown -R hadoop /usr/local/spark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3.4.6 </a:t>
            </a:r>
            <a:r>
              <a:rPr lang="zh-CN" altLang="en-US" smtClean="0"/>
              <a:t>启动</a:t>
            </a:r>
            <a:r>
              <a:rPr lang="en-US" altLang="zh-CN" smtClean="0"/>
              <a:t>Spark</a:t>
            </a:r>
            <a:r>
              <a:rPr lang="zh-CN" altLang="en-US" smtClean="0"/>
              <a:t>集群</a:t>
            </a:r>
          </a:p>
        </p:txBody>
      </p:sp>
      <p:sp>
        <p:nvSpPr>
          <p:cNvPr id="36867" name="矩形 2"/>
          <p:cNvSpPr>
            <a:spLocks noChangeArrowheads="1"/>
          </p:cNvSpPr>
          <p:nvPr/>
        </p:nvSpPr>
        <p:spPr bwMode="auto">
          <a:xfrm>
            <a:off x="457200" y="1458846"/>
            <a:ext cx="8077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）首先启动</a:t>
            </a:r>
            <a:r>
              <a:rPr lang="en-US" altLang="zh-CN" sz="2000"/>
              <a:t>Hadoop</a:t>
            </a:r>
            <a:r>
              <a:rPr lang="zh-CN" altLang="en-US" sz="2000"/>
              <a:t>集群。在</a:t>
            </a:r>
            <a:r>
              <a:rPr lang="en-US" altLang="zh-CN" sz="2000"/>
              <a:t>Master</a:t>
            </a:r>
            <a:r>
              <a:rPr lang="zh-CN" altLang="en-US" sz="2000"/>
              <a:t>节点主机上运行如下命令：</a:t>
            </a:r>
          </a:p>
        </p:txBody>
      </p:sp>
      <p:sp>
        <p:nvSpPr>
          <p:cNvPr id="36868" name="矩形 3"/>
          <p:cNvSpPr>
            <a:spLocks noChangeArrowheads="1"/>
          </p:cNvSpPr>
          <p:nvPr/>
        </p:nvSpPr>
        <p:spPr bwMode="auto">
          <a:xfrm>
            <a:off x="609600" y="1992246"/>
            <a:ext cx="4572000" cy="70788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cd /usr/local/hadoop/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sbin/start-all.sh</a:t>
            </a:r>
          </a:p>
        </p:txBody>
      </p:sp>
      <p:sp>
        <p:nvSpPr>
          <p:cNvPr id="36869" name="矩形 4"/>
          <p:cNvSpPr>
            <a:spLocks noChangeArrowheads="1"/>
          </p:cNvSpPr>
          <p:nvPr/>
        </p:nvSpPr>
        <p:spPr bwMode="auto">
          <a:xfrm>
            <a:off x="457200" y="2906646"/>
            <a:ext cx="26484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）启动</a:t>
            </a:r>
            <a:r>
              <a:rPr lang="en-US" altLang="zh-CN" sz="2000"/>
              <a:t>Master</a:t>
            </a:r>
            <a:r>
              <a:rPr lang="zh-CN" altLang="en-US" sz="2000"/>
              <a:t>节点</a:t>
            </a:r>
          </a:p>
        </p:txBody>
      </p:sp>
      <p:sp>
        <p:nvSpPr>
          <p:cNvPr id="36870" name="矩形 5"/>
          <p:cNvSpPr>
            <a:spLocks noChangeArrowheads="1"/>
          </p:cNvSpPr>
          <p:nvPr/>
        </p:nvSpPr>
        <p:spPr bwMode="auto">
          <a:xfrm>
            <a:off x="609600" y="3287646"/>
            <a:ext cx="43011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在</a:t>
            </a:r>
            <a:r>
              <a:rPr lang="en-US" altLang="zh-CN" sz="2000"/>
              <a:t>Master</a:t>
            </a:r>
            <a:r>
              <a:rPr lang="zh-CN" altLang="en-US" sz="2000"/>
              <a:t>节点主机上运行如下命令：</a:t>
            </a:r>
          </a:p>
        </p:txBody>
      </p:sp>
      <p:sp>
        <p:nvSpPr>
          <p:cNvPr id="36871" name="矩形 6"/>
          <p:cNvSpPr>
            <a:spLocks noChangeArrowheads="1"/>
          </p:cNvSpPr>
          <p:nvPr/>
        </p:nvSpPr>
        <p:spPr bwMode="auto">
          <a:xfrm>
            <a:off x="609600" y="3744846"/>
            <a:ext cx="4572000" cy="70788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cd /usr/local/spark/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sbin/start-master.sh</a:t>
            </a:r>
          </a:p>
        </p:txBody>
      </p:sp>
      <p:sp>
        <p:nvSpPr>
          <p:cNvPr id="36872" name="矩形 7"/>
          <p:cNvSpPr>
            <a:spLocks noChangeArrowheads="1"/>
          </p:cNvSpPr>
          <p:nvPr/>
        </p:nvSpPr>
        <p:spPr bwMode="auto">
          <a:xfrm>
            <a:off x="457200" y="4705220"/>
            <a:ext cx="30219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）启动所有</a:t>
            </a:r>
            <a:r>
              <a:rPr lang="en-US" altLang="zh-CN" sz="2000"/>
              <a:t>Slave</a:t>
            </a:r>
            <a:r>
              <a:rPr lang="zh-CN" altLang="en-US" sz="2000"/>
              <a:t>节点</a:t>
            </a:r>
          </a:p>
        </p:txBody>
      </p:sp>
      <p:sp>
        <p:nvSpPr>
          <p:cNvPr id="36873" name="矩形 8"/>
          <p:cNvSpPr>
            <a:spLocks noChangeArrowheads="1"/>
          </p:cNvSpPr>
          <p:nvPr/>
        </p:nvSpPr>
        <p:spPr bwMode="auto">
          <a:xfrm>
            <a:off x="533400" y="5162420"/>
            <a:ext cx="43011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在</a:t>
            </a:r>
            <a:r>
              <a:rPr lang="en-US" altLang="zh-CN" sz="2000"/>
              <a:t>Master</a:t>
            </a:r>
            <a:r>
              <a:rPr lang="zh-CN" altLang="en-US" sz="2000"/>
              <a:t>节点主机上运行如下命令：</a:t>
            </a:r>
          </a:p>
        </p:txBody>
      </p:sp>
      <p:sp>
        <p:nvSpPr>
          <p:cNvPr id="36874" name="矩形 9"/>
          <p:cNvSpPr>
            <a:spLocks noChangeArrowheads="1"/>
          </p:cNvSpPr>
          <p:nvPr/>
        </p:nvSpPr>
        <p:spPr bwMode="auto">
          <a:xfrm>
            <a:off x="609600" y="5573167"/>
            <a:ext cx="4648182" cy="4001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sbin/start-slaves.sh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 animBg="1"/>
      <p:bldP spid="36869" grpId="0"/>
      <p:bldP spid="36870" grpId="0"/>
      <p:bldP spid="36871" grpId="0" animBg="1"/>
      <p:bldP spid="36872" grpId="0"/>
      <p:bldP spid="36873" grpId="0"/>
      <p:bldP spid="368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3.4.6 </a:t>
            </a:r>
            <a:r>
              <a:rPr lang="zh-CN" altLang="en-US" smtClean="0"/>
              <a:t>启动</a:t>
            </a:r>
            <a:r>
              <a:rPr lang="en-US" altLang="zh-CN" smtClean="0"/>
              <a:t>Spark</a:t>
            </a:r>
            <a:r>
              <a:rPr lang="zh-CN" altLang="en-US" smtClean="0"/>
              <a:t>集群</a:t>
            </a:r>
          </a:p>
        </p:txBody>
      </p:sp>
      <p:sp>
        <p:nvSpPr>
          <p:cNvPr id="31747" name="矩形 2"/>
          <p:cNvSpPr>
            <a:spLocks noChangeArrowheads="1"/>
          </p:cNvSpPr>
          <p:nvPr/>
        </p:nvSpPr>
        <p:spPr bwMode="auto">
          <a:xfrm>
            <a:off x="457312" y="1306546"/>
            <a:ext cx="640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）在浏览器上查看</a:t>
            </a:r>
            <a:r>
              <a:rPr lang="en-US" altLang="zh-CN"/>
              <a:t>Spark</a:t>
            </a:r>
            <a:r>
              <a:rPr lang="zh-CN" altLang="en-US"/>
              <a:t>独立集群管理器的集群信息</a:t>
            </a:r>
          </a:p>
        </p:txBody>
      </p:sp>
      <p:sp>
        <p:nvSpPr>
          <p:cNvPr id="31748" name="矩形 3"/>
          <p:cNvSpPr>
            <a:spLocks noChangeArrowheads="1"/>
          </p:cNvSpPr>
          <p:nvPr/>
        </p:nvSpPr>
        <p:spPr bwMode="auto">
          <a:xfrm>
            <a:off x="304912" y="1763746"/>
            <a:ext cx="731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在</a:t>
            </a:r>
            <a:r>
              <a:rPr lang="en-US" altLang="zh-CN"/>
              <a:t>Master</a:t>
            </a:r>
            <a:r>
              <a:rPr lang="zh-CN" altLang="en-US"/>
              <a:t>主机上打开浏览器，访问</a:t>
            </a:r>
            <a:r>
              <a:rPr lang="en-US" altLang="zh-CN">
                <a:hlinkClick r:id="rId2"/>
              </a:rPr>
              <a:t>http://master:8080</a:t>
            </a:r>
            <a:r>
              <a:rPr lang="en-US" altLang="zh-CN"/>
              <a:t>,</a:t>
            </a:r>
            <a:r>
              <a:rPr lang="zh-CN" altLang="en-US"/>
              <a:t>如下图：</a:t>
            </a:r>
          </a:p>
        </p:txBody>
      </p:sp>
      <p:pic>
        <p:nvPicPr>
          <p:cNvPr id="31749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84137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3.1 </a:t>
            </a:r>
            <a:r>
              <a:rPr lang="zh-CN" altLang="en-US" smtClean="0"/>
              <a:t>安装</a:t>
            </a:r>
            <a:r>
              <a:rPr lang="en-US" altLang="zh-CN" smtClean="0"/>
              <a:t>Spark</a:t>
            </a:r>
            <a:endParaRPr lang="zh-CN" altLang="en-US" smtClean="0"/>
          </a:p>
        </p:txBody>
      </p:sp>
      <p:sp>
        <p:nvSpPr>
          <p:cNvPr id="5123" name="矩形 2"/>
          <p:cNvSpPr>
            <a:spLocks noChangeArrowheads="1"/>
          </p:cNvSpPr>
          <p:nvPr/>
        </p:nvSpPr>
        <p:spPr bwMode="auto">
          <a:xfrm>
            <a:off x="457308" y="1600248"/>
            <a:ext cx="8229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 smtClean="0"/>
              <a:t>3.1.1 </a:t>
            </a:r>
            <a:r>
              <a:rPr lang="zh-CN" altLang="en-US" sz="2800" dirty="0"/>
              <a:t>基础环境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3.1.2 </a:t>
            </a:r>
            <a:r>
              <a:rPr lang="zh-CN" altLang="en-US" sz="2800" dirty="0"/>
              <a:t>下载安装文件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3.1.3  </a:t>
            </a:r>
            <a:r>
              <a:rPr lang="zh-CN" altLang="en-US" sz="2800" dirty="0"/>
              <a:t>配置相关文件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3.1.4 Spark</a:t>
            </a:r>
            <a:r>
              <a:rPr lang="zh-CN" altLang="en-US" sz="2800" dirty="0"/>
              <a:t>和</a:t>
            </a:r>
            <a:r>
              <a:rPr lang="en-US" altLang="zh-CN" sz="2800" dirty="0"/>
              <a:t>Hadoop</a:t>
            </a:r>
            <a:r>
              <a:rPr lang="zh-CN" altLang="en-US" sz="2800" dirty="0"/>
              <a:t>的交互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3.4.7 </a:t>
            </a:r>
            <a:r>
              <a:rPr lang="zh-CN" altLang="en-US" smtClean="0"/>
              <a:t>关闭</a:t>
            </a:r>
            <a:r>
              <a:rPr lang="en-US" altLang="zh-CN" smtClean="0"/>
              <a:t>Spark</a:t>
            </a:r>
            <a:r>
              <a:rPr lang="zh-CN" altLang="en-US" smtClean="0"/>
              <a:t>集群</a:t>
            </a:r>
          </a:p>
        </p:txBody>
      </p:sp>
      <p:sp>
        <p:nvSpPr>
          <p:cNvPr id="38915" name="矩形 2"/>
          <p:cNvSpPr>
            <a:spLocks noChangeArrowheads="1"/>
          </p:cNvSpPr>
          <p:nvPr/>
        </p:nvSpPr>
        <p:spPr bwMode="auto">
          <a:xfrm>
            <a:off x="685800" y="1933529"/>
            <a:ext cx="2403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）关闭</a:t>
            </a:r>
            <a:r>
              <a:rPr lang="en-US" altLang="zh-CN"/>
              <a:t>Master</a:t>
            </a:r>
            <a:r>
              <a:rPr lang="zh-CN" altLang="en-US"/>
              <a:t>节点</a:t>
            </a:r>
          </a:p>
        </p:txBody>
      </p:sp>
      <p:sp>
        <p:nvSpPr>
          <p:cNvPr id="38916" name="矩形 3"/>
          <p:cNvSpPr>
            <a:spLocks noChangeArrowheads="1"/>
          </p:cNvSpPr>
          <p:nvPr/>
        </p:nvSpPr>
        <p:spPr bwMode="auto">
          <a:xfrm>
            <a:off x="838200" y="2390729"/>
            <a:ext cx="2378075" cy="3683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sbin/stop-master.sh</a:t>
            </a:r>
          </a:p>
        </p:txBody>
      </p:sp>
      <p:sp>
        <p:nvSpPr>
          <p:cNvPr id="38917" name="矩形 4"/>
          <p:cNvSpPr>
            <a:spLocks noChangeArrowheads="1"/>
          </p:cNvSpPr>
          <p:nvPr/>
        </p:nvSpPr>
        <p:spPr bwMode="auto">
          <a:xfrm>
            <a:off x="685800" y="3000329"/>
            <a:ext cx="2438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）关闭</a:t>
            </a:r>
            <a:r>
              <a:rPr lang="en-US" altLang="zh-CN"/>
              <a:t>Worker</a:t>
            </a:r>
            <a:r>
              <a:rPr lang="zh-CN" altLang="en-US"/>
              <a:t>节点</a:t>
            </a:r>
          </a:p>
        </p:txBody>
      </p:sp>
      <p:sp>
        <p:nvSpPr>
          <p:cNvPr id="38918" name="矩形 5"/>
          <p:cNvSpPr>
            <a:spLocks noChangeArrowheads="1"/>
          </p:cNvSpPr>
          <p:nvPr/>
        </p:nvSpPr>
        <p:spPr bwMode="auto">
          <a:xfrm>
            <a:off x="838200" y="3457529"/>
            <a:ext cx="2378075" cy="3683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sbin/stop-slaves.sh</a:t>
            </a:r>
          </a:p>
        </p:txBody>
      </p:sp>
      <p:sp>
        <p:nvSpPr>
          <p:cNvPr id="38919" name="矩形 6"/>
          <p:cNvSpPr>
            <a:spLocks noChangeArrowheads="1"/>
          </p:cNvSpPr>
          <p:nvPr/>
        </p:nvSpPr>
        <p:spPr bwMode="auto">
          <a:xfrm>
            <a:off x="685800" y="4065542"/>
            <a:ext cx="2506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）关闭</a:t>
            </a:r>
            <a:r>
              <a:rPr lang="en-US" altLang="zh-CN"/>
              <a:t>Hadoop</a:t>
            </a:r>
            <a:r>
              <a:rPr lang="zh-CN" altLang="en-US"/>
              <a:t>集群</a:t>
            </a:r>
          </a:p>
        </p:txBody>
      </p:sp>
      <p:sp>
        <p:nvSpPr>
          <p:cNvPr id="38920" name="矩形 7"/>
          <p:cNvSpPr>
            <a:spLocks noChangeArrowheads="1"/>
          </p:cNvSpPr>
          <p:nvPr/>
        </p:nvSpPr>
        <p:spPr bwMode="auto">
          <a:xfrm>
            <a:off x="822325" y="4535442"/>
            <a:ext cx="2506663" cy="6461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/usr/local/hadoop/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sbin/stop-all.sh</a:t>
            </a:r>
          </a:p>
        </p:txBody>
      </p:sp>
      <p:sp>
        <p:nvSpPr>
          <p:cNvPr id="32777" name="TextBox 8"/>
          <p:cNvSpPr txBox="1">
            <a:spLocks noChangeArrowheads="1"/>
          </p:cNvSpPr>
          <p:nvPr/>
        </p:nvSpPr>
        <p:spPr bwMode="auto">
          <a:xfrm>
            <a:off x="762000" y="1371554"/>
            <a:ext cx="3198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在</a:t>
            </a:r>
            <a:r>
              <a:rPr lang="en-US" altLang="zh-CN"/>
              <a:t>Master</a:t>
            </a:r>
            <a:r>
              <a:rPr lang="zh-CN" altLang="en-US"/>
              <a:t>节点上执行下面命令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  <p:bldP spid="38916" grpId="0" animBg="1"/>
      <p:bldP spid="38917" grpId="0"/>
      <p:bldP spid="38918" grpId="0" animBg="1"/>
      <p:bldP spid="38919" grpId="0"/>
      <p:bldP spid="389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3.5 </a:t>
            </a:r>
            <a:r>
              <a:rPr lang="zh-CN" altLang="en-US" smtClean="0"/>
              <a:t>在集群上运行</a:t>
            </a:r>
            <a:r>
              <a:rPr lang="en-US" altLang="zh-CN" smtClean="0"/>
              <a:t>Spark</a:t>
            </a:r>
            <a:r>
              <a:rPr lang="zh-CN" altLang="en-US" smtClean="0"/>
              <a:t>应用程序</a:t>
            </a:r>
          </a:p>
        </p:txBody>
      </p:sp>
      <p:sp>
        <p:nvSpPr>
          <p:cNvPr id="33795" name="矩形 3"/>
          <p:cNvSpPr>
            <a:spLocks noChangeArrowheads="1"/>
          </p:cNvSpPr>
          <p:nvPr/>
        </p:nvSpPr>
        <p:spPr bwMode="auto">
          <a:xfrm>
            <a:off x="1143000" y="1390650"/>
            <a:ext cx="5105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3.5.1  </a:t>
            </a:r>
            <a:r>
              <a:rPr lang="zh-CN" altLang="en-US" sz="2400"/>
              <a:t>启动</a:t>
            </a:r>
            <a:r>
              <a:rPr lang="en-US" altLang="zh-CN" sz="2400"/>
              <a:t>Spark</a:t>
            </a:r>
            <a:r>
              <a:rPr lang="zh-CN" altLang="en-US" sz="2400"/>
              <a:t>集群</a:t>
            </a:r>
            <a:endParaRPr lang="en-US" altLang="zh-CN" sz="2400"/>
          </a:p>
          <a:p>
            <a:pPr eaLnBrk="1" hangingPunct="1"/>
            <a:r>
              <a:rPr lang="en-US" altLang="zh-CN" sz="2400"/>
              <a:t>3.5.2  </a:t>
            </a:r>
            <a:r>
              <a:rPr lang="zh-CN" altLang="en-US" sz="2400"/>
              <a:t>采用独立集群管理器</a:t>
            </a:r>
            <a:endParaRPr lang="en-US" altLang="zh-CN" sz="2400"/>
          </a:p>
          <a:p>
            <a:pPr eaLnBrk="1" hangingPunct="1"/>
            <a:r>
              <a:rPr lang="en-US" altLang="zh-CN" sz="2400"/>
              <a:t>3.5.3  </a:t>
            </a:r>
            <a:r>
              <a:rPr lang="zh-CN" altLang="en-US" sz="2400"/>
              <a:t>采用</a:t>
            </a:r>
            <a:r>
              <a:rPr lang="en-US" altLang="zh-CN" sz="2400"/>
              <a:t>Hadoop YARN</a:t>
            </a:r>
            <a:r>
              <a:rPr lang="zh-CN" altLang="en-US" sz="2400"/>
              <a:t>管理器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3.5.1  </a:t>
            </a:r>
            <a:r>
              <a:rPr lang="zh-CN" altLang="en-US" smtClean="0"/>
              <a:t>启动</a:t>
            </a:r>
            <a:r>
              <a:rPr lang="en-US" altLang="zh-CN" smtClean="0"/>
              <a:t>Spark</a:t>
            </a:r>
            <a:r>
              <a:rPr lang="zh-CN" altLang="en-US" smtClean="0"/>
              <a:t>集群</a:t>
            </a:r>
          </a:p>
        </p:txBody>
      </p:sp>
      <p:sp>
        <p:nvSpPr>
          <p:cNvPr id="34819" name="矩形 2"/>
          <p:cNvSpPr>
            <a:spLocks noChangeArrowheads="1"/>
          </p:cNvSpPr>
          <p:nvPr/>
        </p:nvSpPr>
        <p:spPr bwMode="auto">
          <a:xfrm>
            <a:off x="685800" y="1219200"/>
            <a:ext cx="69341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请登录</a:t>
            </a:r>
            <a:r>
              <a:rPr lang="en-US" altLang="zh-CN" dirty="0"/>
              <a:t>Linux</a:t>
            </a:r>
            <a:r>
              <a:rPr lang="zh-CN" altLang="en-US" dirty="0"/>
              <a:t>系统，打开一个</a:t>
            </a:r>
            <a:r>
              <a:rPr lang="zh-CN" altLang="en-US" dirty="0" smtClean="0"/>
              <a:t>终端，启动</a:t>
            </a:r>
            <a:r>
              <a:rPr lang="en-US" altLang="zh-CN" dirty="0"/>
              <a:t>Hadoop</a:t>
            </a:r>
            <a:r>
              <a:rPr lang="zh-CN" altLang="en-US" dirty="0"/>
              <a:t>集群</a:t>
            </a:r>
          </a:p>
        </p:txBody>
      </p:sp>
      <p:sp>
        <p:nvSpPr>
          <p:cNvPr id="34820" name="矩形 3"/>
          <p:cNvSpPr>
            <a:spLocks noChangeArrowheads="1"/>
          </p:cNvSpPr>
          <p:nvPr/>
        </p:nvSpPr>
        <p:spPr bwMode="auto">
          <a:xfrm>
            <a:off x="762000" y="1752644"/>
            <a:ext cx="5257762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cd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/local/</a:t>
            </a:r>
            <a:r>
              <a:rPr lang="en-US" altLang="zh-CN" dirty="0" err="1">
                <a:solidFill>
                  <a:schemeClr val="bg1"/>
                </a:solidFill>
              </a:rPr>
              <a:t>hadoop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sbin/start-all.sh</a:t>
            </a:r>
          </a:p>
        </p:txBody>
      </p:sp>
      <p:sp>
        <p:nvSpPr>
          <p:cNvPr id="34821" name="矩形 4"/>
          <p:cNvSpPr>
            <a:spLocks noChangeArrowheads="1"/>
          </p:cNvSpPr>
          <p:nvPr/>
        </p:nvSpPr>
        <p:spPr bwMode="auto">
          <a:xfrm>
            <a:off x="650875" y="2678113"/>
            <a:ext cx="4454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启动</a:t>
            </a:r>
            <a:r>
              <a:rPr lang="en-US" altLang="zh-CN"/>
              <a:t>Spark</a:t>
            </a:r>
            <a:r>
              <a:rPr lang="zh-CN" altLang="en-US"/>
              <a:t>的</a:t>
            </a:r>
            <a:r>
              <a:rPr lang="en-US" altLang="zh-CN"/>
              <a:t>Master</a:t>
            </a:r>
            <a:r>
              <a:rPr lang="zh-CN" altLang="en-US"/>
              <a:t>节点和所有</a:t>
            </a:r>
            <a:r>
              <a:rPr lang="en-US" altLang="zh-CN"/>
              <a:t>slaves</a:t>
            </a:r>
            <a:r>
              <a:rPr lang="zh-CN" altLang="en-US"/>
              <a:t>节点</a:t>
            </a:r>
          </a:p>
        </p:txBody>
      </p:sp>
      <p:sp>
        <p:nvSpPr>
          <p:cNvPr id="34822" name="矩形 5"/>
          <p:cNvSpPr>
            <a:spLocks noChangeArrowheads="1"/>
          </p:cNvSpPr>
          <p:nvPr/>
        </p:nvSpPr>
        <p:spPr bwMode="auto">
          <a:xfrm>
            <a:off x="762000" y="3124200"/>
            <a:ext cx="5333960" cy="923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/usr/local/spark/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sbin/start-master.sh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sbin/start-slaves.sh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3.5.2  </a:t>
            </a:r>
            <a:r>
              <a:rPr lang="zh-CN" altLang="en-US" smtClean="0"/>
              <a:t>采用独立集群管理器</a:t>
            </a:r>
          </a:p>
        </p:txBody>
      </p:sp>
      <p:sp>
        <p:nvSpPr>
          <p:cNvPr id="35843" name="矩形 2"/>
          <p:cNvSpPr>
            <a:spLocks noChangeArrowheads="1"/>
          </p:cNvSpPr>
          <p:nvPr/>
        </p:nvSpPr>
        <p:spPr bwMode="auto">
          <a:xfrm>
            <a:off x="304912" y="1217613"/>
            <a:ext cx="8610374" cy="1477328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）在集群中运行应用程序</a:t>
            </a:r>
            <a:endParaRPr lang="en-US" altLang="zh-CN" b="1" dirty="0"/>
          </a:p>
          <a:p>
            <a:pPr eaLnBrk="1" hangingPunct="1">
              <a:buFontTx/>
              <a:buChar char="•"/>
            </a:pPr>
            <a:r>
              <a:rPr lang="zh-CN" altLang="en-US" dirty="0"/>
              <a:t>向独立集群管理器提交应用，需要把</a:t>
            </a:r>
            <a:r>
              <a:rPr lang="en-US" altLang="zh-CN" dirty="0"/>
              <a:t>spark://master:7077</a:t>
            </a:r>
            <a:r>
              <a:rPr lang="zh-CN" altLang="en-US" dirty="0"/>
              <a:t>作为主节点参数递给</a:t>
            </a:r>
            <a:r>
              <a:rPr lang="en-US" altLang="zh-CN" dirty="0"/>
              <a:t>spark-submit</a:t>
            </a:r>
          </a:p>
          <a:p>
            <a:pPr eaLnBrk="1" hangingPunct="1">
              <a:buFontTx/>
              <a:buChar char="•"/>
            </a:pPr>
            <a:r>
              <a:rPr lang="zh-CN" altLang="en-US" dirty="0"/>
              <a:t>可以运行</a:t>
            </a:r>
            <a:r>
              <a:rPr lang="en-US" altLang="zh-CN" dirty="0"/>
              <a:t>Spark</a:t>
            </a:r>
            <a:r>
              <a:rPr lang="zh-CN" altLang="en-US" dirty="0"/>
              <a:t>安装好以后自带的样例程序</a:t>
            </a:r>
            <a:r>
              <a:rPr lang="en-US" altLang="zh-CN" dirty="0" err="1"/>
              <a:t>SparkPi</a:t>
            </a:r>
            <a:r>
              <a:rPr lang="zh-CN" altLang="en-US" dirty="0"/>
              <a:t>，它的功能是计算得到</a:t>
            </a:r>
            <a:r>
              <a:rPr lang="en-US" altLang="zh-CN" dirty="0"/>
              <a:t>pi</a:t>
            </a:r>
            <a:r>
              <a:rPr lang="zh-CN" altLang="en-US" dirty="0"/>
              <a:t>的值（</a:t>
            </a:r>
            <a:r>
              <a:rPr lang="en-US" altLang="zh-CN" dirty="0"/>
              <a:t>3.1415926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5844" name="矩形 3"/>
          <p:cNvSpPr>
            <a:spLocks noChangeArrowheads="1"/>
          </p:cNvSpPr>
          <p:nvPr/>
        </p:nvSpPr>
        <p:spPr bwMode="auto">
          <a:xfrm>
            <a:off x="304912" y="2838434"/>
            <a:ext cx="8610374" cy="1200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 /usr/local/spark/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bin/spark-submit  \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&gt; --master spark://master:7077  \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&gt; /usr/local/spark/examples/src/main/python/pi.py 2&gt;&amp;1  |  grep  "Pi is roughly"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3.5.2  </a:t>
            </a:r>
            <a:r>
              <a:rPr lang="zh-CN" altLang="en-US" smtClean="0"/>
              <a:t>采用独立集群管理器</a:t>
            </a:r>
          </a:p>
        </p:txBody>
      </p:sp>
      <p:sp>
        <p:nvSpPr>
          <p:cNvPr id="36867" name="矩形 2"/>
          <p:cNvSpPr>
            <a:spLocks noChangeArrowheads="1"/>
          </p:cNvSpPr>
          <p:nvPr/>
        </p:nvSpPr>
        <p:spPr bwMode="auto">
          <a:xfrm>
            <a:off x="457200" y="1287434"/>
            <a:ext cx="305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）在集群中运行</a:t>
            </a:r>
            <a:r>
              <a:rPr lang="en-US" altLang="zh-CN" b="1"/>
              <a:t>pyspark</a:t>
            </a:r>
            <a:endParaRPr lang="zh-CN" altLang="en-US" b="1"/>
          </a:p>
        </p:txBody>
      </p:sp>
      <p:sp>
        <p:nvSpPr>
          <p:cNvPr id="36868" name="矩形 3"/>
          <p:cNvSpPr>
            <a:spLocks noChangeArrowheads="1"/>
          </p:cNvSpPr>
          <p:nvPr/>
        </p:nvSpPr>
        <p:spPr bwMode="auto">
          <a:xfrm>
            <a:off x="609600" y="1668434"/>
            <a:ext cx="556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也可以用</a:t>
            </a:r>
            <a:r>
              <a:rPr lang="en-US" altLang="zh-CN"/>
              <a:t>pyspark</a:t>
            </a:r>
            <a:r>
              <a:rPr lang="zh-CN" altLang="en-US"/>
              <a:t>连接到独立集群管理器上</a:t>
            </a:r>
          </a:p>
        </p:txBody>
      </p:sp>
      <p:sp>
        <p:nvSpPr>
          <p:cNvPr id="36869" name="矩形 4"/>
          <p:cNvSpPr>
            <a:spLocks noChangeArrowheads="1"/>
          </p:cNvSpPr>
          <p:nvPr/>
        </p:nvSpPr>
        <p:spPr bwMode="auto">
          <a:xfrm>
            <a:off x="609600" y="2089122"/>
            <a:ext cx="7696200" cy="6461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 /usr/local/spark/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bin/pyspark  --master  spark://master:7077</a:t>
            </a:r>
          </a:p>
        </p:txBody>
      </p:sp>
      <p:sp>
        <p:nvSpPr>
          <p:cNvPr id="36870" name="矩形 5"/>
          <p:cNvSpPr>
            <a:spLocks noChangeArrowheads="1"/>
          </p:cNvSpPr>
          <p:nvPr/>
        </p:nvSpPr>
        <p:spPr bwMode="auto">
          <a:xfrm>
            <a:off x="609600" y="3017809"/>
            <a:ext cx="7696200" cy="14779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&gt;&gt;&gt; textFile = sc.textFile("hdfs://master:9000/README.md")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&gt;&gt;&gt; textFile.count()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105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&gt;&gt;&gt; textFile.first()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‘# Apache Spark’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3.5.2  </a:t>
            </a:r>
            <a:r>
              <a:rPr lang="zh-CN" altLang="en-US" smtClean="0"/>
              <a:t>采用独立集群管理器</a:t>
            </a:r>
          </a:p>
        </p:txBody>
      </p:sp>
      <p:sp>
        <p:nvSpPr>
          <p:cNvPr id="37891" name="矩形 2"/>
          <p:cNvSpPr>
            <a:spLocks noChangeArrowheads="1"/>
          </p:cNvSpPr>
          <p:nvPr/>
        </p:nvSpPr>
        <p:spPr bwMode="auto">
          <a:xfrm>
            <a:off x="762000" y="14874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用户在独立集群管理</a:t>
            </a:r>
            <a:r>
              <a:rPr lang="en-US" altLang="zh-CN"/>
              <a:t>Web</a:t>
            </a:r>
            <a:r>
              <a:rPr lang="zh-CN" altLang="en-US"/>
              <a:t>界面查看应用的运行情况</a:t>
            </a:r>
            <a:endParaRPr lang="en-US" altLang="zh-CN"/>
          </a:p>
          <a:p>
            <a:pPr eaLnBrk="1" hangingPunct="1"/>
            <a:r>
              <a:rPr lang="en-US" altLang="zh-CN"/>
              <a:t>http://master:8080/</a:t>
            </a:r>
            <a:endParaRPr lang="zh-CN" altLang="en-US"/>
          </a:p>
        </p:txBody>
      </p:sp>
      <p:sp>
        <p:nvSpPr>
          <p:cNvPr id="37892" name="矩形 4"/>
          <p:cNvSpPr>
            <a:spLocks noChangeArrowheads="1"/>
          </p:cNvSpPr>
          <p:nvPr/>
        </p:nvSpPr>
        <p:spPr bwMode="auto">
          <a:xfrm>
            <a:off x="838200" y="1143000"/>
            <a:ext cx="2428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（</a:t>
            </a:r>
            <a:r>
              <a:rPr lang="en-US" altLang="zh-CN" b="1"/>
              <a:t> 3 </a:t>
            </a:r>
            <a:r>
              <a:rPr lang="zh-CN" altLang="en-US" b="1"/>
              <a:t>）</a:t>
            </a:r>
            <a:r>
              <a:rPr lang="en-US" altLang="zh-CN" b="1"/>
              <a:t> </a:t>
            </a:r>
            <a:r>
              <a:rPr lang="zh-CN" altLang="zh-CN" b="1"/>
              <a:t>查看集群信息</a:t>
            </a:r>
            <a:endParaRPr lang="zh-CN" altLang="en-US"/>
          </a:p>
        </p:txBody>
      </p:sp>
      <p:pic>
        <p:nvPicPr>
          <p:cNvPr id="37893" name="图片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76549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3.5.3 </a:t>
            </a:r>
            <a:r>
              <a:rPr lang="zh-CN" altLang="en-US" smtClean="0"/>
              <a:t>采用</a:t>
            </a:r>
            <a:r>
              <a:rPr lang="en-US" altLang="zh-CN" smtClean="0"/>
              <a:t>Hadoop YARN</a:t>
            </a:r>
            <a:r>
              <a:rPr lang="zh-CN" altLang="en-US" smtClean="0"/>
              <a:t>管理器</a:t>
            </a:r>
          </a:p>
        </p:txBody>
      </p:sp>
      <p:sp>
        <p:nvSpPr>
          <p:cNvPr id="38915" name="矩形 2"/>
          <p:cNvSpPr>
            <a:spLocks noChangeArrowheads="1"/>
          </p:cNvSpPr>
          <p:nvPr/>
        </p:nvSpPr>
        <p:spPr bwMode="auto">
          <a:xfrm>
            <a:off x="533400" y="1219200"/>
            <a:ext cx="3101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）在集群中运行应用程序</a:t>
            </a:r>
          </a:p>
        </p:txBody>
      </p:sp>
      <p:sp>
        <p:nvSpPr>
          <p:cNvPr id="38916" name="矩形 3"/>
          <p:cNvSpPr>
            <a:spLocks noChangeArrowheads="1"/>
          </p:cNvSpPr>
          <p:nvPr/>
        </p:nvSpPr>
        <p:spPr bwMode="auto">
          <a:xfrm>
            <a:off x="609600" y="1676400"/>
            <a:ext cx="777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向</a:t>
            </a:r>
            <a:r>
              <a:rPr lang="en-US" altLang="zh-CN"/>
              <a:t>Hadoop YARN</a:t>
            </a:r>
            <a:r>
              <a:rPr lang="zh-CN" altLang="en-US"/>
              <a:t>集群管理器提交应用，需要把</a:t>
            </a:r>
            <a:r>
              <a:rPr lang="en-US" altLang="zh-CN"/>
              <a:t>yarn-client</a:t>
            </a:r>
            <a:r>
              <a:rPr lang="zh-CN" altLang="zh-CN"/>
              <a:t>或</a:t>
            </a:r>
            <a:r>
              <a:rPr lang="en-US" altLang="zh-CN"/>
              <a:t>yarn-cluster</a:t>
            </a:r>
            <a:r>
              <a:rPr lang="zh-CN" altLang="en-US"/>
              <a:t>作为主节点参数递给</a:t>
            </a:r>
            <a:r>
              <a:rPr lang="en-US" altLang="zh-CN"/>
              <a:t>spark-submit</a:t>
            </a:r>
            <a:endParaRPr lang="zh-CN" altLang="en-US"/>
          </a:p>
        </p:txBody>
      </p:sp>
      <p:sp>
        <p:nvSpPr>
          <p:cNvPr id="38917" name="矩形 4"/>
          <p:cNvSpPr>
            <a:spLocks noChangeArrowheads="1"/>
          </p:cNvSpPr>
          <p:nvPr/>
        </p:nvSpPr>
        <p:spPr bwMode="auto">
          <a:xfrm>
            <a:off x="685800" y="2438400"/>
            <a:ext cx="7874000" cy="1200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/usr/local/spark/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bin/spark-submit  \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&gt; --master yarn-client  \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&gt; /usr/local/spark/examples/src/main/python/pi.py</a:t>
            </a:r>
          </a:p>
        </p:txBody>
      </p:sp>
      <p:sp>
        <p:nvSpPr>
          <p:cNvPr id="38918" name="矩形 5"/>
          <p:cNvSpPr>
            <a:spLocks noChangeArrowheads="1"/>
          </p:cNvSpPr>
          <p:nvPr/>
        </p:nvSpPr>
        <p:spPr bwMode="auto">
          <a:xfrm>
            <a:off x="609600" y="3771900"/>
            <a:ext cx="769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运行后，根据在</a:t>
            </a:r>
            <a:r>
              <a:rPr lang="en-US" altLang="zh-CN"/>
              <a:t>Shell</a:t>
            </a:r>
            <a:r>
              <a:rPr lang="zh-CN" altLang="en-US"/>
              <a:t>中得到输出的结果地址查看，如下图：</a:t>
            </a:r>
          </a:p>
        </p:txBody>
      </p:sp>
      <p:pic>
        <p:nvPicPr>
          <p:cNvPr id="38919" name="图片 7" descr="1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787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3.5.3 </a:t>
            </a:r>
            <a:r>
              <a:rPr lang="zh-CN" altLang="en-US" smtClean="0"/>
              <a:t>采用</a:t>
            </a:r>
            <a:r>
              <a:rPr lang="en-US" altLang="zh-CN" smtClean="0"/>
              <a:t>Hadoop YARN</a:t>
            </a:r>
            <a:r>
              <a:rPr lang="zh-CN" altLang="en-US" smtClean="0"/>
              <a:t>管理器</a:t>
            </a:r>
          </a:p>
        </p:txBody>
      </p:sp>
      <p:sp>
        <p:nvSpPr>
          <p:cNvPr id="39939" name="矩形 2"/>
          <p:cNvSpPr>
            <a:spLocks noChangeArrowheads="1"/>
          </p:cNvSpPr>
          <p:nvPr/>
        </p:nvSpPr>
        <p:spPr bwMode="auto">
          <a:xfrm>
            <a:off x="381000" y="1154113"/>
            <a:ext cx="830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复制结果地址到浏览器，点击查看</a:t>
            </a:r>
            <a:r>
              <a:rPr lang="en-US" altLang="zh-CN"/>
              <a:t>Logs</a:t>
            </a:r>
            <a:r>
              <a:rPr lang="zh-CN" altLang="en-US"/>
              <a:t>，再点击</a:t>
            </a:r>
            <a:r>
              <a:rPr lang="en-US" altLang="zh-CN"/>
              <a:t>stdout</a:t>
            </a:r>
            <a:r>
              <a:rPr lang="zh-CN" altLang="en-US"/>
              <a:t>，即可查看结果，如下图：</a:t>
            </a:r>
          </a:p>
        </p:txBody>
      </p:sp>
      <p:pic>
        <p:nvPicPr>
          <p:cNvPr id="39940" name="图片 5" descr="23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7191375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3.5.3 </a:t>
            </a:r>
            <a:r>
              <a:rPr lang="zh-CN" altLang="en-US" smtClean="0"/>
              <a:t>采用</a:t>
            </a:r>
            <a:r>
              <a:rPr lang="en-US" altLang="zh-CN" smtClean="0"/>
              <a:t>Hadoop YARN</a:t>
            </a:r>
            <a:r>
              <a:rPr lang="zh-CN" altLang="en-US" smtClean="0"/>
              <a:t>管理器</a:t>
            </a:r>
          </a:p>
        </p:txBody>
      </p:sp>
      <p:sp>
        <p:nvSpPr>
          <p:cNvPr id="40963" name="矩形 2"/>
          <p:cNvSpPr>
            <a:spLocks noChangeArrowheads="1"/>
          </p:cNvSpPr>
          <p:nvPr/>
        </p:nvSpPr>
        <p:spPr bwMode="auto">
          <a:xfrm>
            <a:off x="533400" y="1219200"/>
            <a:ext cx="305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）在集群中运行</a:t>
            </a:r>
            <a:r>
              <a:rPr lang="en-US" altLang="zh-CN" b="1"/>
              <a:t>pyspark</a:t>
            </a:r>
            <a:endParaRPr lang="zh-CN" altLang="en-US" b="1"/>
          </a:p>
        </p:txBody>
      </p:sp>
      <p:sp>
        <p:nvSpPr>
          <p:cNvPr id="40964" name="矩形 3"/>
          <p:cNvSpPr>
            <a:spLocks noChangeArrowheads="1"/>
          </p:cNvSpPr>
          <p:nvPr/>
        </p:nvSpPr>
        <p:spPr bwMode="auto">
          <a:xfrm>
            <a:off x="685800" y="2057400"/>
            <a:ext cx="3095625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bin/pyspark --master yarn</a:t>
            </a:r>
          </a:p>
        </p:txBody>
      </p:sp>
      <p:sp>
        <p:nvSpPr>
          <p:cNvPr id="40965" name="矩形 4"/>
          <p:cNvSpPr>
            <a:spLocks noChangeArrowheads="1"/>
          </p:cNvSpPr>
          <p:nvPr/>
        </p:nvSpPr>
        <p:spPr bwMode="auto">
          <a:xfrm>
            <a:off x="533400" y="1600200"/>
            <a:ext cx="769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也可以用</a:t>
            </a:r>
            <a:r>
              <a:rPr lang="en-US" altLang="zh-CN"/>
              <a:t>pyspark</a:t>
            </a:r>
            <a:r>
              <a:rPr lang="zh-CN" altLang="en-US"/>
              <a:t>连接到采用</a:t>
            </a:r>
            <a:r>
              <a:rPr lang="en-US" altLang="zh-CN"/>
              <a:t>YARN</a:t>
            </a:r>
            <a:r>
              <a:rPr lang="zh-CN" altLang="en-US"/>
              <a:t>作为集群管理器的集群上</a:t>
            </a:r>
          </a:p>
        </p:txBody>
      </p:sp>
      <p:sp>
        <p:nvSpPr>
          <p:cNvPr id="40966" name="矩形 5"/>
          <p:cNvSpPr>
            <a:spLocks noChangeArrowheads="1"/>
          </p:cNvSpPr>
          <p:nvPr/>
        </p:nvSpPr>
        <p:spPr bwMode="auto">
          <a:xfrm>
            <a:off x="685800" y="3386138"/>
            <a:ext cx="7620000" cy="14779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&gt;&gt;&gt; textFile = sc.textFile("hdfs://master:9000/README.md")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&gt;&gt;&gt; textFile.count()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105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&gt;&gt;&gt; textFile.first()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‘# Apache Spark’</a:t>
            </a:r>
          </a:p>
        </p:txBody>
      </p:sp>
      <p:sp>
        <p:nvSpPr>
          <p:cNvPr id="40967" name="矩形 8"/>
          <p:cNvSpPr>
            <a:spLocks noChangeArrowheads="1"/>
          </p:cNvSpPr>
          <p:nvPr/>
        </p:nvSpPr>
        <p:spPr bwMode="auto">
          <a:xfrm>
            <a:off x="609600" y="2514600"/>
            <a:ext cx="7696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/>
              <a:t>假设</a:t>
            </a:r>
            <a:r>
              <a:rPr lang="en-US" altLang="zh-CN"/>
              <a:t>HDFS</a:t>
            </a:r>
            <a:r>
              <a:rPr lang="zh-CN" altLang="zh-CN"/>
              <a:t>的根目录下已经存在一个文件</a:t>
            </a:r>
            <a:r>
              <a:rPr lang="en-US" altLang="zh-CN"/>
              <a:t>README.md</a:t>
            </a:r>
            <a:r>
              <a:rPr lang="zh-CN" altLang="zh-CN"/>
              <a:t>，下面在</a:t>
            </a:r>
            <a:r>
              <a:rPr lang="en-US" altLang="zh-CN"/>
              <a:t>pyspark</a:t>
            </a:r>
            <a:r>
              <a:rPr lang="zh-CN" altLang="zh-CN"/>
              <a:t>环境中执行相关语句：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3.5.3 </a:t>
            </a:r>
            <a:r>
              <a:rPr lang="zh-CN" altLang="en-US" smtClean="0"/>
              <a:t>采用</a:t>
            </a:r>
            <a:r>
              <a:rPr lang="en-US" altLang="zh-CN" smtClean="0"/>
              <a:t>Hadoop YARN</a:t>
            </a:r>
            <a:r>
              <a:rPr lang="zh-CN" altLang="en-US" smtClean="0"/>
              <a:t>管理器</a:t>
            </a:r>
          </a:p>
        </p:txBody>
      </p:sp>
      <p:sp>
        <p:nvSpPr>
          <p:cNvPr id="41987" name="矩形 2"/>
          <p:cNvSpPr>
            <a:spLocks noChangeArrowheads="1"/>
          </p:cNvSpPr>
          <p:nvPr/>
        </p:nvSpPr>
        <p:spPr bwMode="auto">
          <a:xfrm>
            <a:off x="685800" y="1219200"/>
            <a:ext cx="7620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（</a:t>
            </a:r>
            <a:r>
              <a:rPr lang="en-US" altLang="zh-CN" b="1"/>
              <a:t>3</a:t>
            </a:r>
            <a:r>
              <a:rPr lang="zh-CN" altLang="en-US" b="1"/>
              <a:t>）查看集群信息</a:t>
            </a:r>
            <a:endParaRPr lang="en-US" altLang="zh-CN" b="1"/>
          </a:p>
          <a:p>
            <a:pPr eaLnBrk="1" hangingPunct="1"/>
            <a:r>
              <a:rPr lang="zh-CN" altLang="en-US"/>
              <a:t>用户在</a:t>
            </a:r>
            <a:r>
              <a:rPr lang="en-US" altLang="zh-CN"/>
              <a:t>Hadoop YARN</a:t>
            </a:r>
            <a:r>
              <a:rPr lang="zh-CN" altLang="en-US"/>
              <a:t>集群管理</a:t>
            </a:r>
            <a:r>
              <a:rPr lang="en-US" altLang="zh-CN"/>
              <a:t>Web</a:t>
            </a:r>
            <a:r>
              <a:rPr lang="zh-CN" altLang="en-US"/>
              <a:t>界面查看所有应用的运行情况</a:t>
            </a:r>
          </a:p>
        </p:txBody>
      </p:sp>
      <p:sp>
        <p:nvSpPr>
          <p:cNvPr id="41988" name="矩形 4"/>
          <p:cNvSpPr>
            <a:spLocks noChangeArrowheads="1"/>
          </p:cNvSpPr>
          <p:nvPr/>
        </p:nvSpPr>
        <p:spPr bwMode="auto">
          <a:xfrm>
            <a:off x="717550" y="1981200"/>
            <a:ext cx="2787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http://master:8088/cluster</a:t>
            </a:r>
            <a:endParaRPr lang="zh-CN" altLang="en-US"/>
          </a:p>
        </p:txBody>
      </p:sp>
      <p:pic>
        <p:nvPicPr>
          <p:cNvPr id="41989" name="图片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768508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3.1.1 </a:t>
            </a:r>
            <a:r>
              <a:rPr lang="zh-CN" altLang="en-US" smtClean="0"/>
              <a:t>基础环境</a:t>
            </a:r>
            <a:endParaRPr lang="en-US" altLang="zh-CN" smtClean="0"/>
          </a:p>
        </p:txBody>
      </p:sp>
      <p:sp>
        <p:nvSpPr>
          <p:cNvPr id="6147" name="矩形 3"/>
          <p:cNvSpPr>
            <a:spLocks noChangeArrowheads="1"/>
          </p:cNvSpPr>
          <p:nvPr/>
        </p:nvSpPr>
        <p:spPr bwMode="auto">
          <a:xfrm>
            <a:off x="762000" y="1676446"/>
            <a:ext cx="7696200" cy="830997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安装</a:t>
            </a:r>
            <a:r>
              <a:rPr lang="en-US" altLang="zh-CN" sz="2400" dirty="0"/>
              <a:t>Spark</a:t>
            </a:r>
            <a:r>
              <a:rPr lang="zh-CN" altLang="en-US" sz="2400" dirty="0"/>
              <a:t>之前需要安装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系统、</a:t>
            </a:r>
            <a:r>
              <a:rPr lang="en-US" altLang="zh-CN" sz="2400" dirty="0"/>
              <a:t>Java</a:t>
            </a:r>
            <a:r>
              <a:rPr lang="zh-CN" altLang="zh-CN" sz="2400" dirty="0"/>
              <a:t>环境</a:t>
            </a:r>
            <a:r>
              <a:rPr lang="zh-CN" altLang="en-US" sz="2400" dirty="0"/>
              <a:t>（</a:t>
            </a:r>
            <a:r>
              <a:rPr lang="en-US" altLang="zh-CN" sz="2400" dirty="0"/>
              <a:t>Java8</a:t>
            </a:r>
            <a:r>
              <a:rPr lang="zh-CN" altLang="en-US" sz="2400" dirty="0"/>
              <a:t>或</a:t>
            </a:r>
            <a:r>
              <a:rPr lang="en-US" altLang="zh-CN" sz="2400" dirty="0"/>
              <a:t>JDK1.8</a:t>
            </a:r>
            <a:r>
              <a:rPr lang="zh-CN" altLang="en-US" sz="2400" dirty="0"/>
              <a:t>以上版本）</a:t>
            </a:r>
            <a:r>
              <a:rPr lang="zh-CN" altLang="zh-CN" sz="2400" dirty="0"/>
              <a:t>和</a:t>
            </a:r>
            <a:r>
              <a:rPr lang="en-US" altLang="zh-CN" sz="2400" dirty="0"/>
              <a:t>Hadoop</a:t>
            </a:r>
            <a:r>
              <a:rPr lang="zh-CN" altLang="zh-CN" sz="2400" dirty="0" smtClean="0"/>
              <a:t>环境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391400" cy="914400"/>
          </a:xfrm>
          <a:ln/>
        </p:spPr>
        <p:txBody>
          <a:bodyPr/>
          <a:lstStyle/>
          <a:p>
            <a:r>
              <a:rPr lang="en-US" altLang="zh-CN" smtClean="0"/>
              <a:t>3.1.2 </a:t>
            </a:r>
            <a:r>
              <a:rPr lang="zh-CN" altLang="en-US" smtClean="0"/>
              <a:t>下载安装文件</a:t>
            </a:r>
            <a:endParaRPr lang="en-US" altLang="zh-CN" smtClean="0"/>
          </a:p>
        </p:txBody>
      </p:sp>
      <p:sp>
        <p:nvSpPr>
          <p:cNvPr id="7171" name="矩形 3"/>
          <p:cNvSpPr>
            <a:spLocks noChangeArrowheads="1"/>
          </p:cNvSpPr>
          <p:nvPr/>
        </p:nvSpPr>
        <p:spPr bwMode="auto">
          <a:xfrm>
            <a:off x="762000" y="1371600"/>
            <a:ext cx="716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/>
              <a:t>Spark</a:t>
            </a:r>
            <a:r>
              <a:rPr lang="zh-CN" altLang="en-US"/>
              <a:t>安装包下载地址：</a:t>
            </a:r>
            <a:r>
              <a:rPr lang="en-US" altLang="zh-CN"/>
              <a:t> </a:t>
            </a:r>
            <a:r>
              <a:rPr lang="en-US" altLang="zh-CN">
                <a:hlinkClick r:id="rId2"/>
              </a:rPr>
              <a:t>http://spark.apache.org</a:t>
            </a:r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7172" name="TextBox 7"/>
          <p:cNvSpPr txBox="1">
            <a:spLocks noChangeArrowheads="1"/>
          </p:cNvSpPr>
          <p:nvPr/>
        </p:nvSpPr>
        <p:spPr bwMode="auto">
          <a:xfrm>
            <a:off x="762000" y="1828800"/>
            <a:ext cx="762000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/>
              <a:t>进入下载页面后，</a:t>
            </a:r>
            <a:r>
              <a:rPr lang="zh-CN" altLang="zh-CN" sz="1600"/>
              <a:t>点击主页右侧的“</a:t>
            </a:r>
            <a:r>
              <a:rPr lang="en-US" altLang="zh-CN" sz="1600"/>
              <a:t>Download Spark</a:t>
            </a:r>
            <a:r>
              <a:rPr lang="zh-CN" altLang="zh-CN" sz="1600"/>
              <a:t>”按钮进入下载页面，下载页面中提供了几个下载选项，主要是</a:t>
            </a:r>
            <a:r>
              <a:rPr lang="en-US" altLang="zh-CN" sz="1600"/>
              <a:t>Spark release</a:t>
            </a:r>
            <a:r>
              <a:rPr lang="zh-CN" altLang="zh-CN" sz="1600"/>
              <a:t>及</a:t>
            </a:r>
            <a:r>
              <a:rPr lang="en-US" altLang="zh-CN" sz="1600"/>
              <a:t>Package type</a:t>
            </a:r>
            <a:r>
              <a:rPr lang="zh-CN" altLang="zh-CN" sz="1600"/>
              <a:t>的选择，如</a:t>
            </a:r>
            <a:r>
              <a:rPr lang="zh-CN" altLang="en-US" sz="1600"/>
              <a:t>下图</a:t>
            </a:r>
            <a:r>
              <a:rPr lang="zh-CN" altLang="zh-CN" sz="1600"/>
              <a:t>所示。第</a:t>
            </a:r>
            <a:r>
              <a:rPr lang="en-US" altLang="zh-CN" sz="1600"/>
              <a:t>1</a:t>
            </a:r>
            <a:r>
              <a:rPr lang="zh-CN" altLang="zh-CN" sz="1600"/>
              <a:t>项</a:t>
            </a:r>
            <a:r>
              <a:rPr lang="en-US" altLang="zh-CN" sz="1600"/>
              <a:t>Spark release</a:t>
            </a:r>
            <a:r>
              <a:rPr lang="zh-CN" altLang="zh-CN" sz="1600"/>
              <a:t>一般默认选择最新的发行版本，截至</a:t>
            </a:r>
            <a:r>
              <a:rPr lang="en-US" altLang="zh-CN" sz="1600"/>
              <a:t>2019</a:t>
            </a:r>
            <a:r>
              <a:rPr lang="zh-CN" altLang="zh-CN" sz="1600"/>
              <a:t>年</a:t>
            </a:r>
            <a:r>
              <a:rPr lang="en-US" altLang="zh-CN" sz="1600"/>
              <a:t>1</a:t>
            </a:r>
            <a:r>
              <a:rPr lang="zh-CN" altLang="zh-CN" sz="1600"/>
              <a:t>月份的最新版本为</a:t>
            </a:r>
            <a:r>
              <a:rPr lang="en-US" altLang="zh-CN" sz="1600"/>
              <a:t>2.4.0</a:t>
            </a:r>
            <a:r>
              <a:rPr lang="zh-CN" altLang="en-US" sz="1600"/>
              <a:t>（本教程采用</a:t>
            </a:r>
            <a:r>
              <a:rPr lang="en-US" altLang="zh-CN" sz="1600"/>
              <a:t>2.4.0</a:t>
            </a:r>
            <a:r>
              <a:rPr lang="zh-CN" altLang="en-US" sz="1600"/>
              <a:t>）</a:t>
            </a:r>
            <a:r>
              <a:rPr lang="zh-CN" altLang="zh-CN" sz="1600"/>
              <a:t>。第</a:t>
            </a:r>
            <a:r>
              <a:rPr lang="en-US" altLang="zh-CN" sz="1600"/>
              <a:t>2</a:t>
            </a:r>
            <a:r>
              <a:rPr lang="zh-CN" altLang="zh-CN" sz="1600"/>
              <a:t>项</a:t>
            </a:r>
            <a:r>
              <a:rPr lang="en-US" altLang="zh-CN" sz="1600"/>
              <a:t>package type</a:t>
            </a:r>
            <a:r>
              <a:rPr lang="zh-CN" altLang="zh-CN" sz="1600"/>
              <a:t>则选择“</a:t>
            </a:r>
            <a:r>
              <a:rPr lang="en-US" altLang="zh-CN" sz="1600"/>
              <a:t>Pre-build with user-provided Hadoop [can use with most Hadoop distributions]</a:t>
            </a:r>
            <a:r>
              <a:rPr lang="zh-CN" altLang="zh-CN" sz="1600"/>
              <a:t>”，可适用于多数</a:t>
            </a:r>
            <a:r>
              <a:rPr lang="en-US" altLang="zh-CN" sz="1600"/>
              <a:t>Hadoop</a:t>
            </a:r>
            <a:r>
              <a:rPr lang="zh-CN" altLang="zh-CN" sz="1600"/>
              <a:t>版本。选择好之后，再点击第</a:t>
            </a:r>
            <a:r>
              <a:rPr lang="en-US" altLang="zh-CN" sz="1600"/>
              <a:t>4</a:t>
            </a:r>
            <a:r>
              <a:rPr lang="zh-CN" altLang="zh-CN" sz="1600"/>
              <a:t>项给出的链接就可以下载</a:t>
            </a:r>
            <a:r>
              <a:rPr lang="en-US" altLang="zh-CN" sz="1600"/>
              <a:t>Spark</a:t>
            </a:r>
            <a:r>
              <a:rPr lang="zh-CN" altLang="zh-CN" sz="1600"/>
              <a:t>了。</a:t>
            </a:r>
            <a:endParaRPr lang="en-US" altLang="zh-CN" sz="1600"/>
          </a:p>
          <a:p>
            <a:pPr eaLnBrk="1" hangingPunct="1"/>
            <a:endParaRPr lang="zh-CN" altLang="en-US"/>
          </a:p>
        </p:txBody>
      </p:sp>
      <p:pic>
        <p:nvPicPr>
          <p:cNvPr id="7173" name="图片 5" descr="C:\Users\Lenovo\AppData\Roaming\Tencent\Users\70004972\QQ\WinTemp\RichOle\P~6GJUF2ERA~]]SS5U_4Z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73120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3.1.2 </a:t>
            </a:r>
            <a:r>
              <a:rPr lang="zh-CN" altLang="en-US" smtClean="0"/>
              <a:t>下载安装文件</a:t>
            </a:r>
            <a:endParaRPr lang="en-US" altLang="zh-CN" smtClean="0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75897" y="1440587"/>
            <a:ext cx="7924800" cy="40011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000" dirty="0"/>
              <a:t>解压安装包</a:t>
            </a:r>
            <a:r>
              <a:rPr lang="en-US" altLang="zh-CN" sz="2000" dirty="0"/>
              <a:t>spark-2.4.0-bin-without-hadoop.tgz</a:t>
            </a:r>
            <a:r>
              <a:rPr lang="zh-CN" altLang="en-US" sz="2000" dirty="0"/>
              <a:t>至路径 </a:t>
            </a:r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</a:t>
            </a:r>
            <a:r>
              <a:rPr lang="zh-CN" altLang="zh-CN" sz="2000" dirty="0"/>
              <a:t>：</a:t>
            </a:r>
            <a:r>
              <a:rPr lang="en-US" altLang="zh-CN" sz="2000" dirty="0"/>
              <a:t> 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52674" y="2180397"/>
            <a:ext cx="7924800" cy="1200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sudo</a:t>
            </a:r>
            <a:r>
              <a:rPr lang="en-US" altLang="zh-CN" dirty="0">
                <a:solidFill>
                  <a:schemeClr val="bg1"/>
                </a:solidFill>
              </a:rPr>
              <a:t> tar -</a:t>
            </a:r>
            <a:r>
              <a:rPr lang="en-US" altLang="zh-CN" dirty="0" err="1">
                <a:solidFill>
                  <a:schemeClr val="bg1"/>
                </a:solidFill>
              </a:rPr>
              <a:t>zxf</a:t>
            </a:r>
            <a:r>
              <a:rPr lang="en-US" altLang="zh-CN" dirty="0">
                <a:solidFill>
                  <a:schemeClr val="bg1"/>
                </a:solidFill>
              </a:rPr>
              <a:t> ~/</a:t>
            </a:r>
            <a:r>
              <a:rPr lang="zh-CN" altLang="zh-CN" dirty="0">
                <a:solidFill>
                  <a:schemeClr val="bg1"/>
                </a:solidFill>
              </a:rPr>
              <a:t>下载</a:t>
            </a:r>
            <a:r>
              <a:rPr lang="en-US" altLang="zh-CN" dirty="0">
                <a:solidFill>
                  <a:schemeClr val="bg1"/>
                </a:solidFill>
              </a:rPr>
              <a:t>/spark-2.4.0-bin-without-hadoop.tgz -C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/local/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cd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/local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sudo</a:t>
            </a:r>
            <a:r>
              <a:rPr lang="en-US" altLang="zh-CN" dirty="0">
                <a:solidFill>
                  <a:schemeClr val="bg1"/>
                </a:solidFill>
              </a:rPr>
              <a:t> mv ./spark-2.4.0-bin-without-hadoop/ ./spark   # </a:t>
            </a:r>
            <a:r>
              <a:rPr lang="zh-CN" altLang="zh-CN" dirty="0">
                <a:solidFill>
                  <a:schemeClr val="bg1"/>
                </a:solidFill>
              </a:rPr>
              <a:t>更改文件夹名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sudo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chown</a:t>
            </a:r>
            <a:r>
              <a:rPr lang="en-US" altLang="zh-CN" dirty="0">
                <a:solidFill>
                  <a:schemeClr val="bg1"/>
                </a:solidFill>
              </a:rPr>
              <a:t> -R </a:t>
            </a:r>
            <a:r>
              <a:rPr lang="en-US" altLang="zh-CN" dirty="0" err="1">
                <a:solidFill>
                  <a:schemeClr val="bg1"/>
                </a:solidFill>
              </a:rPr>
              <a:t>hadoop</a:t>
            </a:r>
            <a:r>
              <a:rPr lang="en-US" altLang="zh-CN" dirty="0">
                <a:solidFill>
                  <a:schemeClr val="bg1"/>
                </a:solidFill>
              </a:rPr>
              <a:t> ./</a:t>
            </a:r>
            <a:r>
              <a:rPr lang="en-US" altLang="zh-CN" dirty="0" smtClean="0">
                <a:solidFill>
                  <a:schemeClr val="bg1"/>
                </a:solidFill>
              </a:rPr>
              <a:t>spark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3.1.3  </a:t>
            </a:r>
            <a:r>
              <a:rPr lang="zh-CN" altLang="en-US" smtClean="0"/>
              <a:t>配置相关文件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85800" y="1524000"/>
            <a:ext cx="3433953" cy="40011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）配置</a:t>
            </a:r>
            <a:r>
              <a:rPr lang="en-US" altLang="zh-CN" sz="2000" dirty="0"/>
              <a:t>Spark 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classpath</a:t>
            </a:r>
            <a:endParaRPr lang="zh-CN" altLang="zh-CN" sz="2000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85800" y="2057400"/>
            <a:ext cx="7924800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/usr/local/spark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cp ./conf/spark-env.sh.template ./conf/spark-env.sh   #</a:t>
            </a:r>
            <a:r>
              <a:rPr lang="zh-CN" altLang="zh-CN">
                <a:solidFill>
                  <a:schemeClr val="bg1"/>
                </a:solidFill>
              </a:rPr>
              <a:t>拷贝配置文件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85800" y="2895600"/>
            <a:ext cx="6629400" cy="40011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zh-CN" altLang="zh-CN" sz="2000" dirty="0" smtClean="0"/>
              <a:t>编辑</a:t>
            </a:r>
            <a:r>
              <a:rPr lang="zh-CN" altLang="zh-CN" sz="2000" dirty="0"/>
              <a:t>该配置文件，在文件最后面加上如下一行内容：</a:t>
            </a:r>
            <a:endParaRPr lang="en-US" altLang="zh-CN" sz="2000" dirty="0"/>
          </a:p>
        </p:txBody>
      </p:sp>
      <p:sp>
        <p:nvSpPr>
          <p:cNvPr id="6" name="矩形 5">
            <a:extLst>
              <a:ext uri="{FF2B5EF4-FFF2-40B4-BE49-F238E27FC236}"/>
            </a:extLst>
          </p:cNvPr>
          <p:cNvSpPr/>
          <p:nvPr/>
        </p:nvSpPr>
        <p:spPr>
          <a:xfrm>
            <a:off x="609600" y="3521179"/>
            <a:ext cx="8229600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export SPARK_DIST_CLASSPATH=$(/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hadoop</a:t>
            </a:r>
            <a:r>
              <a:rPr lang="en-US" altLang="zh-CN" dirty="0"/>
              <a:t>/bin/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classpath</a:t>
            </a:r>
            <a:r>
              <a:rPr lang="en-US" altLang="zh-CN" dirty="0"/>
              <a:t>)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09600" y="4285456"/>
            <a:ext cx="8077200" cy="70788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zh-CN" sz="2000" dirty="0"/>
              <a:t>保存配置文件后，就可以启动、运行</a:t>
            </a:r>
            <a:r>
              <a:rPr lang="en-US" altLang="zh-CN" sz="2000" dirty="0"/>
              <a:t>Spark</a:t>
            </a:r>
            <a:r>
              <a:rPr lang="zh-CN" altLang="zh-CN" sz="2000" dirty="0"/>
              <a:t>了</a:t>
            </a:r>
            <a:endParaRPr lang="en-US" altLang="zh-CN" sz="2000" dirty="0"/>
          </a:p>
          <a:p>
            <a:pPr eaLnBrk="1" hangingPunct="1">
              <a:buFontTx/>
              <a:buChar char="•"/>
            </a:pPr>
            <a:r>
              <a:rPr lang="zh-CN" altLang="en-US" sz="2000" dirty="0"/>
              <a:t>若</a:t>
            </a:r>
            <a:r>
              <a:rPr lang="zh-CN" altLang="zh-CN" sz="2000" dirty="0"/>
              <a:t>需要使用</a:t>
            </a:r>
            <a:r>
              <a:rPr lang="en-US" altLang="zh-CN" sz="2000" dirty="0"/>
              <a:t>HDFS</a:t>
            </a:r>
            <a:r>
              <a:rPr lang="zh-CN" altLang="zh-CN" sz="2000" dirty="0"/>
              <a:t>中的文件，则在使用</a:t>
            </a:r>
            <a:r>
              <a:rPr lang="en-US" altLang="zh-CN" sz="2000" dirty="0"/>
              <a:t>Spark</a:t>
            </a:r>
            <a:r>
              <a:rPr lang="zh-CN" altLang="zh-CN" sz="2000" dirty="0"/>
              <a:t>前需要启动</a:t>
            </a:r>
            <a:r>
              <a:rPr lang="en-US" altLang="zh-CN" sz="2000" dirty="0"/>
              <a:t>Hadoop</a:t>
            </a:r>
            <a:r>
              <a:rPr lang="zh-CN" altLang="zh-CN" sz="2000" dirty="0"/>
              <a:t>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3.1.4 Spark</a:t>
            </a:r>
            <a:r>
              <a:rPr lang="zh-CN" altLang="en-US" smtClean="0"/>
              <a:t>和</a:t>
            </a:r>
            <a:r>
              <a:rPr lang="en-US" altLang="zh-CN" smtClean="0"/>
              <a:t>Hadoop</a:t>
            </a:r>
            <a:r>
              <a:rPr lang="zh-CN" altLang="en-US" smtClean="0"/>
              <a:t>的交互</a:t>
            </a:r>
          </a:p>
        </p:txBody>
      </p:sp>
      <p:sp>
        <p:nvSpPr>
          <p:cNvPr id="10243" name="矩形 2"/>
          <p:cNvSpPr>
            <a:spLocks noChangeArrowheads="1"/>
          </p:cNvSpPr>
          <p:nvPr/>
        </p:nvSpPr>
        <p:spPr bwMode="auto">
          <a:xfrm>
            <a:off x="417580" y="3809990"/>
            <a:ext cx="8421507" cy="1879232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zh-CN" altLang="zh-CN" sz="2000" dirty="0"/>
              <a:t>经过上面的步骤以后，就在单台机器上按照</a:t>
            </a:r>
            <a:r>
              <a:rPr lang="en-US" altLang="zh-CN" sz="2000" dirty="0"/>
              <a:t>“Hadoop</a:t>
            </a:r>
            <a:r>
              <a:rPr lang="zh-CN" altLang="zh-CN" sz="2000" dirty="0"/>
              <a:t>（伪分布式）</a:t>
            </a:r>
            <a:r>
              <a:rPr lang="en-US" altLang="zh-CN" sz="2000" dirty="0"/>
              <a:t>+Spark</a:t>
            </a:r>
            <a:r>
              <a:rPr lang="zh-CN" altLang="zh-CN" sz="2000" dirty="0"/>
              <a:t>（</a:t>
            </a:r>
            <a:r>
              <a:rPr lang="en-US" altLang="zh-CN" sz="2000" dirty="0"/>
              <a:t>Local</a:t>
            </a:r>
            <a:r>
              <a:rPr lang="zh-CN" altLang="zh-CN" sz="2000" dirty="0"/>
              <a:t>模式）</a:t>
            </a:r>
            <a:r>
              <a:rPr lang="en-US" altLang="zh-CN" sz="2000" dirty="0"/>
              <a:t>”</a:t>
            </a:r>
            <a:r>
              <a:rPr lang="zh-CN" altLang="zh-CN" sz="2000" dirty="0"/>
              <a:t>这种方式完成了</a:t>
            </a:r>
            <a:r>
              <a:rPr lang="en-US" altLang="zh-CN" sz="2000" dirty="0"/>
              <a:t>Hadoop</a:t>
            </a:r>
            <a:r>
              <a:rPr lang="zh-CN" altLang="zh-CN" sz="2000" dirty="0"/>
              <a:t>和</a:t>
            </a:r>
            <a:r>
              <a:rPr lang="en-US" altLang="zh-CN" sz="2000" dirty="0"/>
              <a:t>Spark</a:t>
            </a:r>
            <a:r>
              <a:rPr lang="zh-CN" altLang="zh-CN" sz="2000" dirty="0"/>
              <a:t>组合环境的搭建。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en-US" altLang="zh-CN" sz="2000" dirty="0"/>
              <a:t>Hadoop</a:t>
            </a:r>
            <a:r>
              <a:rPr lang="zh-CN" altLang="zh-CN" sz="2000" dirty="0"/>
              <a:t>和</a:t>
            </a:r>
            <a:r>
              <a:rPr lang="en-US" altLang="zh-CN" sz="2000" dirty="0"/>
              <a:t>Spark</a:t>
            </a:r>
            <a:r>
              <a:rPr lang="zh-CN" altLang="zh-CN" sz="2000" dirty="0"/>
              <a:t>可以相互协作，由</a:t>
            </a:r>
            <a:r>
              <a:rPr lang="en-US" altLang="zh-CN" sz="2000" dirty="0"/>
              <a:t>Hadoop</a:t>
            </a:r>
            <a:r>
              <a:rPr lang="zh-CN" altLang="zh-CN" sz="2000" dirty="0"/>
              <a:t>的</a:t>
            </a:r>
            <a:r>
              <a:rPr lang="en-US" altLang="zh-CN" sz="2000" dirty="0"/>
              <a:t>HDFS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HBase</a:t>
            </a:r>
            <a:r>
              <a:rPr lang="zh-CN" altLang="zh-CN" sz="2000" dirty="0"/>
              <a:t>等组件负责数据的存储和管理，由</a:t>
            </a:r>
            <a:r>
              <a:rPr lang="en-US" altLang="zh-CN" sz="2000" dirty="0"/>
              <a:t>Spark</a:t>
            </a:r>
            <a:r>
              <a:rPr lang="zh-CN" altLang="zh-CN" sz="2000" dirty="0"/>
              <a:t>负责数据的计算。</a:t>
            </a:r>
            <a:endParaRPr lang="zh-CN" altLang="en-US" sz="2000" dirty="0"/>
          </a:p>
        </p:txBody>
      </p:sp>
      <p:sp>
        <p:nvSpPr>
          <p:cNvPr id="10244" name="矩形 2"/>
          <p:cNvSpPr>
            <a:spLocks noChangeArrowheads="1"/>
          </p:cNvSpPr>
          <p:nvPr/>
        </p:nvSpPr>
        <p:spPr bwMode="auto">
          <a:xfrm>
            <a:off x="381110" y="1447852"/>
            <a:ext cx="8457978" cy="1938338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Spark</a:t>
            </a:r>
            <a:r>
              <a:rPr lang="zh-CN" altLang="en-US" sz="2400" dirty="0"/>
              <a:t>部署模式包括：</a:t>
            </a:r>
            <a:endParaRPr lang="en-US" altLang="zh-CN" sz="2400" dirty="0"/>
          </a:p>
          <a:p>
            <a:pPr eaLnBrk="1" hangingPunct="1"/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Local</a:t>
            </a:r>
            <a:r>
              <a:rPr lang="zh-CN" altLang="en-US" sz="2400" dirty="0"/>
              <a:t>模式：单机模式</a:t>
            </a:r>
            <a:endParaRPr lang="en-US" altLang="zh-CN" sz="2400" dirty="0"/>
          </a:p>
          <a:p>
            <a:pPr eaLnBrk="1" hangingPunct="1"/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Standalone</a:t>
            </a:r>
            <a:r>
              <a:rPr lang="zh-CN" altLang="en-US" sz="2400" dirty="0"/>
              <a:t>模式：使用</a:t>
            </a:r>
            <a:r>
              <a:rPr lang="en-US" altLang="zh-CN" sz="2400" dirty="0"/>
              <a:t>Spark</a:t>
            </a:r>
            <a:r>
              <a:rPr lang="zh-CN" altLang="en-US" sz="2400" dirty="0"/>
              <a:t>自带的简单集群管理器</a:t>
            </a:r>
            <a:endParaRPr lang="en-US" altLang="zh-CN" sz="2400" dirty="0"/>
          </a:p>
          <a:p>
            <a:pPr eaLnBrk="1" hangingPunct="1"/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YARN</a:t>
            </a:r>
            <a:r>
              <a:rPr lang="zh-CN" altLang="en-US" sz="2400" dirty="0"/>
              <a:t>模式：使用</a:t>
            </a:r>
            <a:r>
              <a:rPr lang="en-US" altLang="zh-CN" sz="2400" dirty="0"/>
              <a:t>YARN</a:t>
            </a:r>
            <a:r>
              <a:rPr lang="zh-CN" altLang="en-US" sz="2400" dirty="0"/>
              <a:t>作为集群管理器</a:t>
            </a:r>
            <a:endParaRPr lang="en-US" altLang="zh-CN" sz="2400" dirty="0"/>
          </a:p>
          <a:p>
            <a:pPr eaLnBrk="1" hangingPunct="1"/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Mesos</a:t>
            </a:r>
            <a:r>
              <a:rPr lang="zh-CN" altLang="en-US" sz="2400" dirty="0"/>
              <a:t>模式：使用</a:t>
            </a:r>
            <a:r>
              <a:rPr lang="en-US" altLang="zh-CN" sz="2400" dirty="0" err="1"/>
              <a:t>Mesos</a:t>
            </a:r>
            <a:r>
              <a:rPr lang="zh-CN" altLang="en-US" sz="2400" dirty="0"/>
              <a:t>作为集群管理器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467600" cy="914400"/>
          </a:xfrm>
          <a:ln/>
        </p:spPr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在</a:t>
            </a:r>
            <a:r>
              <a:rPr lang="en-US" altLang="zh-CN" smtClean="0"/>
              <a:t>pyspark</a:t>
            </a:r>
            <a:r>
              <a:rPr lang="zh-CN" altLang="en-US" smtClean="0"/>
              <a:t>中运行代码</a:t>
            </a:r>
          </a:p>
        </p:txBody>
      </p:sp>
      <p:sp>
        <p:nvSpPr>
          <p:cNvPr id="11267" name="矩形 2"/>
          <p:cNvSpPr>
            <a:spLocks noChangeArrowheads="1"/>
          </p:cNvSpPr>
          <p:nvPr/>
        </p:nvSpPr>
        <p:spPr bwMode="auto">
          <a:xfrm>
            <a:off x="914400" y="1752600"/>
            <a:ext cx="73152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ts val="300"/>
              </a:spcAft>
              <a:buFontTx/>
              <a:buChar char="•"/>
            </a:pPr>
            <a:r>
              <a:rPr lang="en-US" altLang="zh-CN" sz="2400"/>
              <a:t>pyspark</a:t>
            </a:r>
            <a:r>
              <a:rPr lang="zh-CN" altLang="en-US" sz="2400"/>
              <a:t>提供了简单的方式来学习</a:t>
            </a:r>
            <a:r>
              <a:rPr lang="en-US" altLang="zh-CN" sz="2400"/>
              <a:t>Spark API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FontTx/>
              <a:buChar char="•"/>
            </a:pPr>
            <a:r>
              <a:rPr lang="en-US" altLang="zh-CN" sz="2400"/>
              <a:t>pyspark</a:t>
            </a:r>
            <a:r>
              <a:rPr lang="zh-CN" altLang="en-US" sz="2400"/>
              <a:t>可以以实时、交互的方式来分析数据</a:t>
            </a:r>
            <a:endParaRPr lang="en-US" altLang="zh-CN" sz="2400"/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FontTx/>
              <a:buChar char="•"/>
            </a:pPr>
            <a:r>
              <a:rPr lang="en-US" altLang="zh-CN" sz="2400"/>
              <a:t>pyspark</a:t>
            </a:r>
            <a:r>
              <a:rPr lang="zh-CN" altLang="en-US" sz="2400"/>
              <a:t>提供了</a:t>
            </a:r>
            <a:r>
              <a:rPr lang="en-US" altLang="zh-CN" sz="2400"/>
              <a:t>Python</a:t>
            </a:r>
            <a:r>
              <a:rPr lang="zh-CN" altLang="en-US" sz="2400"/>
              <a:t>交互式执行环境</a:t>
            </a:r>
            <a:endParaRPr lang="en-US" altLang="zh-CN" sz="2400"/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2321</Words>
  <Application>Microsoft Office PowerPoint</Application>
  <PresentationFormat>全屏显示(4:3)</PresentationFormat>
  <Paragraphs>273</Paragraphs>
  <Slides>39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默认设计模板</vt:lpstr>
      <vt:lpstr> 3、Spark环境搭建和使用方法 </vt:lpstr>
      <vt:lpstr>提纲</vt:lpstr>
      <vt:lpstr>3.1 安装Spark</vt:lpstr>
      <vt:lpstr>3.1.1 基础环境</vt:lpstr>
      <vt:lpstr>3.1.2 下载安装文件</vt:lpstr>
      <vt:lpstr>3.1.2 下载安装文件</vt:lpstr>
      <vt:lpstr>3.1.3  配置相关文件</vt:lpstr>
      <vt:lpstr>3.1.4 Spark和Hadoop的交互</vt:lpstr>
      <vt:lpstr>3.2 在pyspark中运行代码</vt:lpstr>
      <vt:lpstr>3.2 在pyspark中运行代码</vt:lpstr>
      <vt:lpstr>3.2 在pyspark中运行代码</vt:lpstr>
      <vt:lpstr>3.2 在pyspark中运行代码</vt:lpstr>
      <vt:lpstr>3.2 在pyspark中运行代码</vt:lpstr>
      <vt:lpstr>3.2 在pyspark中运行代码</vt:lpstr>
      <vt:lpstr>3.3 开发Spark独立应用程序</vt:lpstr>
      <vt:lpstr>3.3.1 安装编译打包工具</vt:lpstr>
      <vt:lpstr>3.3.2 通过spark-submit运行程序</vt:lpstr>
      <vt:lpstr>3.3.2 通过spark-submit运行程序</vt:lpstr>
      <vt:lpstr>3.3.2 通过spark-submit运行程序</vt:lpstr>
      <vt:lpstr>3.4 Spark集群环境搭建</vt:lpstr>
      <vt:lpstr>3.4.1 集群概况</vt:lpstr>
      <vt:lpstr>3.4.2 准备工作：搭建Hadoop集群环境</vt:lpstr>
      <vt:lpstr>3.4.3 安装Spark</vt:lpstr>
      <vt:lpstr>3.4.4 配置环境变量</vt:lpstr>
      <vt:lpstr>3.4.5 Spark配置</vt:lpstr>
      <vt:lpstr>3.4.5 Spark配置</vt:lpstr>
      <vt:lpstr>3.4.5 Spark配置</vt:lpstr>
      <vt:lpstr>3.4.6 启动Spark集群</vt:lpstr>
      <vt:lpstr>3.4.6 启动Spark集群</vt:lpstr>
      <vt:lpstr>3.4.7 关闭Spark集群</vt:lpstr>
      <vt:lpstr>3.5 在集群上运行Spark应用程序</vt:lpstr>
      <vt:lpstr>3.5.1  启动Spark集群</vt:lpstr>
      <vt:lpstr>3.5.2  采用独立集群管理器</vt:lpstr>
      <vt:lpstr>3.5.2  采用独立集群管理器</vt:lpstr>
      <vt:lpstr>3.5.2  采用独立集群管理器</vt:lpstr>
      <vt:lpstr>3.5.3 采用Hadoop YARN管理器</vt:lpstr>
      <vt:lpstr>3.5.3 采用Hadoop YARN管理器</vt:lpstr>
      <vt:lpstr>3.5.3 采用Hadoop YARN管理器</vt:lpstr>
      <vt:lpstr>3.5.3 采用Hadoop YARN管理器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大数据技术原理与应用</dc:title>
  <dc:creator>厦门大学-林子雨-编著</dc:creator>
  <dc:description>http://dblab.xmu.edu.cn/post/bigdata</dc:description>
  <cp:lastModifiedBy>马国兵</cp:lastModifiedBy>
  <cp:revision>480</cp:revision>
  <dcterms:modified xsi:type="dcterms:W3CDTF">2021-11-29T04:23:10Z</dcterms:modified>
</cp:coreProperties>
</file>