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347" r:id="rId3"/>
    <p:sldId id="444" r:id="rId4"/>
    <p:sldId id="445" r:id="rId5"/>
    <p:sldId id="446" r:id="rId6"/>
    <p:sldId id="519" r:id="rId7"/>
    <p:sldId id="562" r:id="rId8"/>
    <p:sldId id="447" r:id="rId9"/>
    <p:sldId id="448" r:id="rId10"/>
    <p:sldId id="449" r:id="rId11"/>
    <p:sldId id="520" r:id="rId12"/>
    <p:sldId id="563" r:id="rId13"/>
    <p:sldId id="564" r:id="rId14"/>
    <p:sldId id="566" r:id="rId15"/>
    <p:sldId id="565" r:id="rId16"/>
    <p:sldId id="567" r:id="rId17"/>
    <p:sldId id="650" r:id="rId18"/>
    <p:sldId id="651" r:id="rId19"/>
    <p:sldId id="568" r:id="rId20"/>
    <p:sldId id="626" r:id="rId21"/>
    <p:sldId id="450" r:id="rId22"/>
    <p:sldId id="569" r:id="rId23"/>
    <p:sldId id="451" r:id="rId24"/>
    <p:sldId id="454" r:id="rId25"/>
    <p:sldId id="455" r:id="rId26"/>
    <p:sldId id="525" r:id="rId27"/>
    <p:sldId id="456" r:id="rId28"/>
    <p:sldId id="515" r:id="rId29"/>
    <p:sldId id="570" r:id="rId30"/>
    <p:sldId id="571" r:id="rId31"/>
    <p:sldId id="457" r:id="rId32"/>
    <p:sldId id="572" r:id="rId33"/>
    <p:sldId id="573" r:id="rId34"/>
    <p:sldId id="574" r:id="rId35"/>
    <p:sldId id="517" r:id="rId36"/>
    <p:sldId id="518" r:id="rId37"/>
    <p:sldId id="652" r:id="rId38"/>
    <p:sldId id="575" r:id="rId39"/>
    <p:sldId id="576" r:id="rId40"/>
    <p:sldId id="577" r:id="rId41"/>
    <p:sldId id="578" r:id="rId42"/>
    <p:sldId id="460" r:id="rId43"/>
    <p:sldId id="461" r:id="rId44"/>
    <p:sldId id="462" r:id="rId45"/>
    <p:sldId id="463" r:id="rId46"/>
    <p:sldId id="464" r:id="rId47"/>
    <p:sldId id="465" r:id="rId48"/>
    <p:sldId id="528" r:id="rId49"/>
    <p:sldId id="529" r:id="rId50"/>
    <p:sldId id="474" r:id="rId51"/>
    <p:sldId id="476" r:id="rId52"/>
    <p:sldId id="477" r:id="rId53"/>
    <p:sldId id="543" r:id="rId54"/>
    <p:sldId id="478" r:id="rId55"/>
    <p:sldId id="479" r:id="rId56"/>
    <p:sldId id="480" r:id="rId57"/>
    <p:sldId id="484" r:id="rId58"/>
    <p:sldId id="489" r:id="rId59"/>
    <p:sldId id="580" r:id="rId60"/>
    <p:sldId id="581" r:id="rId61"/>
    <p:sldId id="582" r:id="rId62"/>
    <p:sldId id="493" r:id="rId63"/>
    <p:sldId id="494" r:id="rId64"/>
    <p:sldId id="501" r:id="rId65"/>
    <p:sldId id="502" r:id="rId66"/>
    <p:sldId id="663" r:id="rId67"/>
    <p:sldId id="664" r:id="rId68"/>
    <p:sldId id="503" r:id="rId69"/>
    <p:sldId id="506" r:id="rId70"/>
    <p:sldId id="584" r:id="rId71"/>
    <p:sldId id="507" r:id="rId72"/>
    <p:sldId id="509" r:id="rId73"/>
    <p:sldId id="535" r:id="rId74"/>
    <p:sldId id="536" r:id="rId75"/>
    <p:sldId id="537" r:id="rId76"/>
    <p:sldId id="593" r:id="rId77"/>
    <p:sldId id="594" r:id="rId78"/>
    <p:sldId id="595" r:id="rId79"/>
    <p:sldId id="597" r:id="rId80"/>
    <p:sldId id="541" r:id="rId81"/>
    <p:sldId id="542" r:id="rId82"/>
    <p:sldId id="653" r:id="rId83"/>
    <p:sldId id="658" r:id="rId84"/>
    <p:sldId id="656" r:id="rId85"/>
    <p:sldId id="654" r:id="rId86"/>
    <p:sldId id="544" r:id="rId87"/>
    <p:sldId id="627" r:id="rId88"/>
    <p:sldId id="628" r:id="rId89"/>
    <p:sldId id="547" r:id="rId90"/>
    <p:sldId id="545" r:id="rId91"/>
    <p:sldId id="546" r:id="rId92"/>
    <p:sldId id="609" r:id="rId93"/>
    <p:sldId id="659" r:id="rId9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1646" autoAdjust="0"/>
  </p:normalViewPr>
  <p:slideViewPr>
    <p:cSldViewPr>
      <p:cViewPr varScale="1">
        <p:scale>
          <a:sx n="62" d="100"/>
          <a:sy n="62" d="100"/>
        </p:scale>
        <p:origin x="-1500" y="-6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72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371AFE4-2BB1-41C1-9966-9B2BCB68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4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71AFE4-2BB1-41C1-9966-9B2BCB688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0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rdd.filter(line=&gt;line.contains(“a”))</a:t>
            </a:r>
          </a:p>
          <a:p>
            <a:r>
              <a:rPr lang="en-US" altLang="zh-CN" dirty="0" smtClean="0"/>
              <a:t>rdd.map(word=&gt;(word,1))</a:t>
            </a:r>
          </a:p>
          <a:p>
            <a:r>
              <a:rPr lang="en-US" altLang="zh-CN" dirty="0" smtClean="0"/>
              <a:t>rdd.reduceByKey((a,b)=&gt;a+b)</a:t>
            </a:r>
          </a:p>
          <a:p>
            <a:r>
              <a:rPr lang="en-US" altLang="zh-CN" dirty="0" smtClean="0"/>
              <a:t>rdd.flatMap(line=&gt;line.split(“ ”))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D5BC7F-A3EA-4226-A326-6B90BA02CA58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在读取本地文件时，在执行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的时候会拷贝相应分区到多个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节点进行并行计算吗？</a:t>
            </a:r>
            <a:endParaRPr lang="en-US" altLang="zh-CN" dirty="0" smtClean="0"/>
          </a:p>
          <a:p>
            <a:r>
              <a:rPr lang="zh-CN" altLang="en-US" dirty="0" smtClean="0"/>
              <a:t>答案：不是，这种读取</a:t>
            </a:r>
            <a:r>
              <a:rPr lang="en-US" altLang="zh-CN" dirty="0" smtClean="0"/>
              <a:t>local file system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的情况，需要同一个文件存在所有的</a:t>
            </a:r>
            <a:r>
              <a:rPr lang="en-US" altLang="zh-CN" dirty="0" smtClean="0"/>
              <a:t>worker node</a:t>
            </a:r>
            <a:r>
              <a:rPr lang="zh-CN" altLang="en-US" dirty="0" smtClean="0"/>
              <a:t>上面，在读取的时候每个</a:t>
            </a:r>
            <a:r>
              <a:rPr lang="en-US" altLang="zh-CN" dirty="0" smtClean="0"/>
              <a:t>worker 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会去读取本文件的一部分。打个比方，比如你有一个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，有一个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(node1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master,node2,node3</a:t>
            </a:r>
            <a:r>
              <a:rPr lang="zh-CN" altLang="en-US" dirty="0" smtClean="0"/>
              <a:t>两个是</a:t>
            </a:r>
            <a:r>
              <a:rPr lang="en-US" altLang="zh-CN" dirty="0" smtClean="0"/>
              <a:t>slaves)</a:t>
            </a:r>
            <a:r>
              <a:rPr lang="zh-CN" altLang="en-US" dirty="0" smtClean="0"/>
              <a:t>，那么这个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node2,node3</a:t>
            </a:r>
            <a:r>
              <a:rPr lang="zh-CN" altLang="en-US" dirty="0" smtClean="0"/>
              <a:t>上面都存在，这两个节点的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会各读一半，不然会出错。（这里其实还有一个点注意，你的</a:t>
            </a:r>
            <a:r>
              <a:rPr lang="en-US" altLang="zh-CN" dirty="0" smtClean="0"/>
              <a:t>spark app</a:t>
            </a:r>
            <a:r>
              <a:rPr lang="zh-CN" altLang="en-US" dirty="0" smtClean="0"/>
              <a:t>所运行的节点也需要有这个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，因为需要用到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划分）。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repartition</a:t>
            </a:r>
            <a:r>
              <a:rPr lang="zh-CN" altLang="en-US" dirty="0" smtClean="0"/>
              <a:t>的用法问题</a:t>
            </a:r>
            <a:endParaRPr lang="en-US" altLang="zh-CN" dirty="0" smtClean="0"/>
          </a:p>
          <a:p>
            <a:r>
              <a:rPr lang="zh-CN" altLang="en-US" dirty="0" smtClean="0"/>
              <a:t>有时候需要重新设置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的分区数量，比如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的分区中，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分区比较多，但是每个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的数据量比较小，需要设置一个比较合理的分区。或者需要把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的分区数量调大。还有就是通过设置一个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的分区来达到设置生成的文件的数量。</a:t>
            </a: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F333CE-07AD-42F9-83B0-ECD887E0CD83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Iterable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trait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iterator()</a:t>
            </a:r>
            <a:r>
              <a:rPr lang="zh-CN" altLang="en-US" dirty="0" smtClean="0"/>
              <a:t>方法，它返回一个可以遍历所有元素的</a:t>
            </a:r>
            <a:r>
              <a:rPr lang="en-US" altLang="zh-CN" dirty="0" smtClean="0"/>
              <a:t>Iterator</a:t>
            </a:r>
            <a:endParaRPr lang="zh-CN" altLang="en-US" dirty="0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89701F-635F-4711-83AB-0775F7C2257D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71AFE4-2BB1-41C1-9966-9B2BCB6883A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71AFE4-2BB1-41C1-9966-9B2BCB6883A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4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级别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的级别使用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，在记录日志请求时，如果</a:t>
            </a:r>
            <a:r>
              <a:rPr lang="en-US" altLang="zh-CN" dirty="0" smtClean="0"/>
              <a:t>p&gt;=q</a:t>
            </a:r>
            <a:r>
              <a:rPr lang="zh-CN" altLang="en-US" dirty="0" smtClean="0"/>
              <a:t>启用。这条规则是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的核心。它假设级别是有序的。对于标准级别它们关系如下：</a:t>
            </a:r>
            <a:r>
              <a:rPr lang="en-US" altLang="zh-CN" dirty="0" smtClean="0"/>
              <a:t>ALL &lt; DEBUG &lt; INFO &lt; WARN &lt; ERROR &lt; FATAL &lt; OFF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若要过滤所有的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消息，可以执行</a:t>
            </a:r>
            <a:r>
              <a:rPr lang="en-US" altLang="zh-CN" dirty="0" smtClean="0"/>
              <a:t>setLevel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Level.WARN</a:t>
            </a:r>
            <a:r>
              <a:rPr lang="zh-CN" altLang="en-US" dirty="0" smtClean="0"/>
              <a:t>）方法来设置所需的日志记录级别。</a:t>
            </a: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0D9CC6-0B54-49E6-BB0F-F8EA50A53B11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由入输入文件有多个，产生不同的分区，为了生成序号，使用</a:t>
            </a:r>
            <a:r>
              <a:rPr lang="en-US" altLang="zh-CN" dirty="0" smtClean="0"/>
              <a:t>HashPartitioner</a:t>
            </a:r>
            <a:r>
              <a:rPr lang="zh-CN" altLang="en-US" dirty="0" smtClean="0"/>
              <a:t>将中间的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归约到一起</a:t>
            </a: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1A2749-1125-49FD-8C31-D469E6C5D0AB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D7C463-D3FB-4E8B-AF68-AE55413FC5F7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89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3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93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226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spark/spark-examples_2.11/1.6.0-typesafe-00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505200"/>
            <a:ext cx="8229600" cy="1143000"/>
          </a:xfrm>
          <a:noFill/>
          <a:ln/>
        </p:spPr>
        <p:txBody>
          <a:bodyPr/>
          <a:lstStyle/>
          <a:p>
            <a:pPr algn="ctr" eaLnBrk="1" hangingPunct="1"/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en-US" altLang="zh-CN" sz="3600" b="1" dirty="0" smtClean="0">
                <a:solidFill>
                  <a:schemeClr val="tx1"/>
                </a:solidFill>
              </a:rPr>
              <a:t>4 RDD</a:t>
            </a:r>
            <a:r>
              <a:rPr lang="zh-CN" altLang="en-US" sz="3600" b="1" smtClean="0">
                <a:solidFill>
                  <a:schemeClr val="tx1"/>
                </a:solidFill>
              </a:rPr>
              <a:t>编程</a:t>
            </a:r>
            <a:r>
              <a:rPr lang="zh-CN" altLang="en-US" sz="2800" b="1" smtClean="0">
                <a:solidFill>
                  <a:schemeClr val="tx1"/>
                </a:solidFill>
              </a:rPr>
              <a:t/>
            </a:r>
            <a:br>
              <a:rPr lang="zh-CN" altLang="en-US" sz="2800" b="1" smtClean="0">
                <a:solidFill>
                  <a:schemeClr val="tx1"/>
                </a:solidFill>
              </a:rPr>
            </a:b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2052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2057466" y="838268"/>
            <a:ext cx="5791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Times New Roman" pitchFamily="18" charset="0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latin typeface="Times New Roman" pitchFamily="18" charset="0"/>
              </a:rPr>
              <a:t>9</a:t>
            </a:r>
            <a:r>
              <a:rPr lang="zh-CN" altLang="en-US" sz="4400" b="1" dirty="0">
                <a:solidFill>
                  <a:schemeClr val="bg1"/>
                </a:solidFill>
                <a:latin typeface="Times New Roman" pitchFamily="18" charset="0"/>
              </a:rPr>
              <a:t>章 </a:t>
            </a:r>
            <a:r>
              <a:rPr lang="en-US" altLang="zh-CN" sz="4400" b="1" dirty="0">
                <a:solidFill>
                  <a:schemeClr val="bg1"/>
                </a:solidFill>
                <a:latin typeface="Times New Roman" pitchFamily="18" charset="0"/>
              </a:rPr>
              <a:t>Spark</a:t>
            </a:r>
            <a:endParaRPr lang="en-US" altLang="zh-CN" sz="4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11267" name="矩形 2"/>
          <p:cNvSpPr>
            <a:spLocks noChangeArrowheads="1"/>
          </p:cNvSpPr>
          <p:nvPr/>
        </p:nvSpPr>
        <p:spPr bwMode="auto">
          <a:xfrm>
            <a:off x="533400" y="1882775"/>
            <a:ext cx="8229600" cy="230822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）对于</a:t>
            </a:r>
            <a:r>
              <a:rPr lang="en-US" altLang="zh-CN" sz="2400" dirty="0"/>
              <a:t>RDD</a:t>
            </a:r>
            <a:r>
              <a:rPr lang="zh-CN" altLang="en-US" sz="2400" dirty="0"/>
              <a:t>而言，每一次转换操作都会产生不同的</a:t>
            </a:r>
            <a:r>
              <a:rPr lang="en-US" altLang="zh-CN" sz="2400" dirty="0"/>
              <a:t>RDD</a:t>
            </a:r>
            <a:r>
              <a:rPr lang="zh-CN" altLang="en-US" sz="2400" dirty="0"/>
              <a:t>，供给下一个“转换”使用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）转换</a:t>
            </a:r>
            <a:r>
              <a:rPr lang="zh-CN" altLang="en-US" sz="2400" dirty="0"/>
              <a:t>得到的</a:t>
            </a:r>
            <a:r>
              <a:rPr lang="en-US" altLang="zh-CN" sz="2400" dirty="0"/>
              <a:t>RDD</a:t>
            </a:r>
            <a:r>
              <a:rPr lang="zh-CN" altLang="en-US" sz="2400" dirty="0"/>
              <a:t>是惰性求值的，也就是说，整个转换过程只是记录了转换的轨迹，并不会发生真正的计算，只有遇到行动操作时，才会发生真正的计算，开始从血缘关系源头开始，进行物理的转换操作</a:t>
            </a:r>
          </a:p>
        </p:txBody>
      </p:sp>
      <p:grpSp>
        <p:nvGrpSpPr>
          <p:cNvPr id="11268" name="组合 15"/>
          <p:cNvGrpSpPr>
            <a:grpSpLocks/>
          </p:cNvGrpSpPr>
          <p:nvPr/>
        </p:nvGrpSpPr>
        <p:grpSpPr bwMode="auto">
          <a:xfrm>
            <a:off x="533400" y="4419520"/>
            <a:ext cx="8000896" cy="2057400"/>
            <a:chOff x="1295400" y="4114800"/>
            <a:chExt cx="6805613" cy="1828800"/>
          </a:xfrm>
        </p:grpSpPr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TextBox 6"/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动作</a:t>
              </a:r>
            </a:p>
          </p:txBody>
        </p:sp>
        <p:sp>
          <p:nvSpPr>
            <p:cNvPr id="11272" name="TextBox 7"/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11273" name="TextBox 8"/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11274" name="TextBox 9"/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11275" name="TextBox 10"/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11276" name="TextBox 11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11277" name="TextBox 7"/>
            <p:cNvSpPr txBox="1">
              <a:spLocks noChangeArrowheads="1"/>
            </p:cNvSpPr>
            <p:nvPr/>
          </p:nvSpPr>
          <p:spPr bwMode="auto">
            <a:xfrm>
              <a:off x="1905000" y="44196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创建</a:t>
              </a:r>
            </a:p>
          </p:txBody>
        </p:sp>
        <p:sp>
          <p:nvSpPr>
            <p:cNvPr id="11278" name="TextBox 7"/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创建</a:t>
              </a:r>
            </a:p>
          </p:txBody>
        </p:sp>
      </p:grpSp>
      <p:sp>
        <p:nvSpPr>
          <p:cNvPr id="11269" name="矩形 13"/>
          <p:cNvSpPr>
            <a:spLocks noChangeArrowheads="1"/>
          </p:cNvSpPr>
          <p:nvPr/>
        </p:nvSpPr>
        <p:spPr bwMode="auto">
          <a:xfrm>
            <a:off x="609600" y="1230313"/>
            <a:ext cx="1763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转换操作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40171"/>
              </p:ext>
            </p:extLst>
          </p:nvPr>
        </p:nvGraphicFramePr>
        <p:xfrm>
          <a:off x="152516" y="2286000"/>
          <a:ext cx="8762770" cy="3352800"/>
        </p:xfrm>
        <a:graphic>
          <a:graphicData uri="http://schemas.openxmlformats.org/drawingml/2006/table">
            <a:tbl>
              <a:tblPr/>
              <a:tblGrid>
                <a:gridCol w="2538747"/>
                <a:gridCol w="622402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  <a:cs typeface="Times New Roman"/>
                        </a:rPr>
                        <a:t>操作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  <a:cs typeface="Times New Roman"/>
                        </a:rPr>
                        <a:t>含义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filter(func)</a:t>
                      </a:r>
                      <a:endParaRPr lang="zh-CN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筛选出满足函数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func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的元素，并返回一个新的数据集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map(func)</a:t>
                      </a:r>
                      <a:endParaRPr lang="zh-CN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将每个元素传递到函数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func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中，并将结果返回为一个新的数据集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flatMap(func)</a:t>
                      </a:r>
                      <a:endParaRPr lang="zh-CN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与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map()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相似，但每个输入元素都可以映射到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或多个输出结果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groupByKey()</a:t>
                      </a:r>
                      <a:endParaRPr lang="zh-CN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应用于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(K,V)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键值对的数据集时，返回一个新的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(K, Iterable)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形式的数据集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reduceByKey(func)</a:t>
                      </a:r>
                      <a:endParaRPr lang="zh-CN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应用于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(K,V)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键值对的数据集时，返回一个新的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(K, V)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形式的数据集，其中每个值是将每个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key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传递到函数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func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中进行聚合后的结果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14" name="矩形 4"/>
          <p:cNvSpPr>
            <a:spLocks noChangeArrowheads="1"/>
          </p:cNvSpPr>
          <p:nvPr/>
        </p:nvSpPr>
        <p:spPr bwMode="auto">
          <a:xfrm>
            <a:off x="2743200" y="1828800"/>
            <a:ext cx="303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表</a:t>
            </a:r>
            <a:r>
              <a:rPr lang="en-US" altLang="zh-CN" sz="1800" dirty="0"/>
              <a:t>  </a:t>
            </a:r>
            <a:r>
              <a:rPr lang="zh-CN" altLang="zh-CN" sz="1800"/>
              <a:t>常用的</a:t>
            </a:r>
            <a:r>
              <a:rPr lang="en-US" altLang="zh-CN" sz="1800" dirty="0"/>
              <a:t>RDD</a:t>
            </a:r>
            <a:r>
              <a:rPr lang="zh-CN" altLang="zh-CN" sz="1800"/>
              <a:t>转换操作</a:t>
            </a:r>
            <a:r>
              <a:rPr lang="en-US" altLang="zh-CN" sz="1800" dirty="0"/>
              <a:t>API</a:t>
            </a:r>
            <a:endParaRPr lang="zh-CN" altLang="en-US" sz="1800"/>
          </a:p>
        </p:txBody>
      </p:sp>
      <p:sp>
        <p:nvSpPr>
          <p:cNvPr id="12315" name="矩形 13"/>
          <p:cNvSpPr>
            <a:spLocks noChangeArrowheads="1"/>
          </p:cNvSpPr>
          <p:nvPr/>
        </p:nvSpPr>
        <p:spPr bwMode="auto">
          <a:xfrm>
            <a:off x="457308" y="1230313"/>
            <a:ext cx="1500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转换操作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457308" y="1600200"/>
            <a:ext cx="8229492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filter(</a:t>
            </a:r>
            <a:r>
              <a:rPr lang="en-US" altLang="zh-CN" sz="2000" dirty="0"/>
              <a:t>func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筛选出满足函数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func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的元素，并返回一个新的数据集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457200" y="2102576"/>
            <a:ext cx="82296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 lines = </a:t>
            </a:r>
            <a:r>
              <a:rPr lang="en-US" altLang="zh-CN" sz="2000" dirty="0">
                <a:solidFill>
                  <a:schemeClr val="bg1"/>
                </a:solidFill>
              </a:rPr>
              <a:t>sc.textFile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 </a:t>
            </a:r>
            <a:r>
              <a:rPr lang="en-US" altLang="zh-CN" sz="2000" dirty="0">
                <a:solidFill>
                  <a:schemeClr val="bg1"/>
                </a:solidFill>
              </a:rPr>
              <a:t>linesWithSpark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lines.filter</a:t>
            </a:r>
            <a:r>
              <a:rPr lang="en-US" altLang="zh-CN" sz="2000" dirty="0">
                <a:solidFill>
                  <a:schemeClr val="bg1"/>
                </a:solidFill>
              </a:rPr>
              <a:t>(lambda line: "Spark" in line)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linesWithSpark.foreach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Spark is better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Spark is fast</a:t>
            </a:r>
          </a:p>
        </p:txBody>
      </p:sp>
      <p:pic>
        <p:nvPicPr>
          <p:cNvPr id="1331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3932093"/>
            <a:ext cx="822949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矩形 5"/>
          <p:cNvSpPr>
            <a:spLocks noChangeArrowheads="1"/>
          </p:cNvSpPr>
          <p:nvPr/>
        </p:nvSpPr>
        <p:spPr bwMode="auto">
          <a:xfrm>
            <a:off x="2514600" y="6229206"/>
            <a:ext cx="398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图</a:t>
            </a:r>
            <a:r>
              <a:rPr lang="en-US" altLang="zh-CN" sz="2000" dirty="0"/>
              <a:t> filter()</a:t>
            </a:r>
            <a:r>
              <a:rPr lang="zh-CN" altLang="zh-CN" sz="2000"/>
              <a:t>操作实例执行过程示意图</a:t>
            </a:r>
            <a:endParaRPr lang="zh-CN" altLang="en-US" sz="2000"/>
          </a:p>
        </p:txBody>
      </p:sp>
      <p:sp>
        <p:nvSpPr>
          <p:cNvPr id="13319" name="矩形 13"/>
          <p:cNvSpPr>
            <a:spLocks noChangeArrowheads="1"/>
          </p:cNvSpPr>
          <p:nvPr/>
        </p:nvSpPr>
        <p:spPr bwMode="auto">
          <a:xfrm>
            <a:off x="381110" y="1200138"/>
            <a:ext cx="1500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转换操作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533400" y="1716115"/>
            <a:ext cx="8355013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/>
              <a:t>map(</a:t>
            </a:r>
            <a:r>
              <a:rPr lang="en-US" altLang="zh-CN" sz="2000" dirty="0"/>
              <a:t>func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map(</a:t>
            </a:r>
            <a:r>
              <a:rPr lang="en-US" altLang="zh-CN" sz="2000" dirty="0"/>
              <a:t>func</a:t>
            </a:r>
            <a:r>
              <a:rPr lang="en-US" altLang="zh-CN" sz="2000" dirty="0"/>
              <a:t>)</a:t>
            </a:r>
            <a:r>
              <a:rPr lang="zh-CN" altLang="zh-CN" sz="2000" dirty="0"/>
              <a:t>操作将每个元素传递到函数</a:t>
            </a:r>
            <a:r>
              <a:rPr lang="en-US" altLang="zh-CN" sz="2000" dirty="0"/>
              <a:t>func</a:t>
            </a:r>
            <a:r>
              <a:rPr lang="zh-CN" altLang="zh-CN" sz="2000" dirty="0"/>
              <a:t>中，并将结果返回为一个新的数据集</a:t>
            </a:r>
            <a:endParaRPr lang="zh-CN" altLang="en-US" sz="2000" dirty="0"/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533400" y="2849633"/>
            <a:ext cx="4343400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data = [1,2,3,4,5]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rdd1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(data)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rdd2 = rdd1.map(lambda x:x+10)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rdd2.foreach(print)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4341" name="矩形 5"/>
          <p:cNvSpPr>
            <a:spLocks noChangeArrowheads="1"/>
          </p:cNvSpPr>
          <p:nvPr/>
        </p:nvSpPr>
        <p:spPr bwMode="auto">
          <a:xfrm>
            <a:off x="2514600" y="6259513"/>
            <a:ext cx="40014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图</a:t>
            </a:r>
            <a:r>
              <a:rPr lang="en-US" altLang="zh-CN" sz="2000" dirty="0"/>
              <a:t> map()</a:t>
            </a:r>
            <a:r>
              <a:rPr lang="zh-CN" altLang="zh-CN" sz="2000"/>
              <a:t>操作实例执行过程示意图</a:t>
            </a:r>
            <a:endParaRPr lang="zh-CN" altLang="en-US" sz="2000"/>
          </a:p>
        </p:txBody>
      </p:sp>
      <p:sp>
        <p:nvSpPr>
          <p:cNvPr id="14342" name="矩形 13"/>
          <p:cNvSpPr>
            <a:spLocks noChangeArrowheads="1"/>
          </p:cNvSpPr>
          <p:nvPr/>
        </p:nvSpPr>
        <p:spPr bwMode="auto">
          <a:xfrm>
            <a:off x="381110" y="1230312"/>
            <a:ext cx="1500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转换操作</a:t>
            </a:r>
            <a:endParaRPr lang="en-US" altLang="zh-CN" sz="2000" b="1" dirty="0"/>
          </a:p>
        </p:txBody>
      </p:sp>
      <p:pic>
        <p:nvPicPr>
          <p:cNvPr id="14343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57600"/>
            <a:ext cx="5102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685800" y="1581128"/>
            <a:ext cx="31325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/>
              <a:t>map(</a:t>
            </a:r>
            <a:r>
              <a:rPr lang="en-US" altLang="zh-CN" sz="2000" dirty="0"/>
              <a:t>func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：另外一个</a:t>
            </a:r>
            <a:r>
              <a:rPr lang="zh-CN" altLang="en-US" sz="2000" dirty="0" smtClean="0"/>
              <a:t>实例</a:t>
            </a:r>
            <a:endParaRPr lang="zh-CN" altLang="en-US" sz="2000" dirty="0"/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685800" y="2041231"/>
            <a:ext cx="8000892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lines = </a:t>
            </a:r>
            <a:r>
              <a:rPr lang="en-US" altLang="zh-CN" sz="2000" dirty="0">
                <a:solidFill>
                  <a:schemeClr val="bg1"/>
                </a:solidFill>
              </a:rPr>
              <a:t>sc.textFile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words = </a:t>
            </a:r>
            <a:r>
              <a:rPr lang="en-US" altLang="zh-CN" sz="2000" dirty="0">
                <a:solidFill>
                  <a:schemeClr val="bg1"/>
                </a:solidFill>
              </a:rPr>
              <a:t>lines.map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line:line.split</a:t>
            </a:r>
            <a:r>
              <a:rPr lang="en-US" altLang="zh-CN" sz="2000" dirty="0">
                <a:solidFill>
                  <a:schemeClr val="bg1"/>
                </a:solidFill>
              </a:rPr>
              <a:t>("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words.foreach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['Hadoop', 'is', 'good']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['Spark', 'is', 'fast']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['Spark', 'is', 'better']</a:t>
            </a:r>
          </a:p>
        </p:txBody>
      </p:sp>
      <p:sp>
        <p:nvSpPr>
          <p:cNvPr id="15366" name="矩形 8"/>
          <p:cNvSpPr>
            <a:spLocks noChangeArrowheads="1"/>
          </p:cNvSpPr>
          <p:nvPr/>
        </p:nvSpPr>
        <p:spPr bwMode="auto">
          <a:xfrm>
            <a:off x="2422525" y="6305404"/>
            <a:ext cx="40014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图</a:t>
            </a:r>
            <a:r>
              <a:rPr lang="en-US" altLang="zh-CN" sz="2000" dirty="0"/>
              <a:t> map()</a:t>
            </a:r>
            <a:r>
              <a:rPr lang="zh-CN" altLang="zh-CN" sz="2000" dirty="0"/>
              <a:t>操作实例执行过程示意图</a:t>
            </a:r>
            <a:endParaRPr lang="zh-CN" altLang="en-US" sz="2000" dirty="0"/>
          </a:p>
        </p:txBody>
      </p:sp>
      <p:sp>
        <p:nvSpPr>
          <p:cNvPr id="15367" name="矩形 13"/>
          <p:cNvSpPr>
            <a:spLocks noChangeArrowheads="1"/>
          </p:cNvSpPr>
          <p:nvPr/>
        </p:nvSpPr>
        <p:spPr bwMode="auto">
          <a:xfrm>
            <a:off x="609600" y="1211193"/>
            <a:ext cx="1500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 </a:t>
            </a:r>
            <a:r>
              <a:rPr lang="zh-CN" altLang="en-US" sz="2000" b="1"/>
              <a:t>转换操作</a:t>
            </a:r>
            <a:endParaRPr lang="en-US" altLang="zh-CN" sz="2000" b="1" dirty="0"/>
          </a:p>
        </p:txBody>
      </p:sp>
      <p:pic>
        <p:nvPicPr>
          <p:cNvPr id="15368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800089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685902" y="1524050"/>
            <a:ext cx="16786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/>
              <a:t>flatMap</a:t>
            </a:r>
            <a:r>
              <a:rPr lang="en-US" altLang="zh-CN" sz="2000" dirty="0"/>
              <a:t>(</a:t>
            </a:r>
            <a:r>
              <a:rPr lang="en-US" altLang="zh-CN" sz="2000" dirty="0"/>
              <a:t>func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533400" y="1950314"/>
            <a:ext cx="82296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lines = </a:t>
            </a:r>
            <a:r>
              <a:rPr lang="en-US" altLang="zh-CN" sz="2000" dirty="0">
                <a:solidFill>
                  <a:schemeClr val="bg1"/>
                </a:solidFill>
              </a:rPr>
              <a:t>sc.textFile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words = </a:t>
            </a:r>
            <a:r>
              <a:rPr lang="en-US" altLang="zh-CN" sz="2000" dirty="0">
                <a:solidFill>
                  <a:schemeClr val="bg1"/>
                </a:solidFill>
              </a:rPr>
              <a:t>lines.flatMap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line:line.split</a:t>
            </a:r>
            <a:r>
              <a:rPr lang="en-US" altLang="zh-CN" sz="2000" dirty="0">
                <a:solidFill>
                  <a:schemeClr val="bg1"/>
                </a:solidFill>
              </a:rPr>
              <a:t>(" "))</a:t>
            </a:r>
          </a:p>
        </p:txBody>
      </p:sp>
      <p:sp>
        <p:nvSpPr>
          <p:cNvPr id="16389" name="矩形 5"/>
          <p:cNvSpPr>
            <a:spLocks noChangeArrowheads="1"/>
          </p:cNvSpPr>
          <p:nvPr/>
        </p:nvSpPr>
        <p:spPr bwMode="auto">
          <a:xfrm>
            <a:off x="2495550" y="6335627"/>
            <a:ext cx="405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 </a:t>
            </a:r>
            <a:r>
              <a:rPr lang="en-US" altLang="zh-CN" sz="1800" dirty="0"/>
              <a:t>flatMap</a:t>
            </a:r>
            <a:r>
              <a:rPr lang="en-US" altLang="zh-CN" sz="1800" dirty="0"/>
              <a:t>()</a:t>
            </a:r>
            <a:r>
              <a:rPr lang="zh-CN" altLang="zh-CN" sz="1800" dirty="0"/>
              <a:t>操作实例执行过程示意图</a:t>
            </a:r>
            <a:endParaRPr lang="zh-CN" altLang="en-US" sz="1800" dirty="0"/>
          </a:p>
        </p:txBody>
      </p:sp>
      <p:sp>
        <p:nvSpPr>
          <p:cNvPr id="16390" name="矩形 13"/>
          <p:cNvSpPr>
            <a:spLocks noChangeArrowheads="1"/>
          </p:cNvSpPr>
          <p:nvPr/>
        </p:nvSpPr>
        <p:spPr bwMode="auto">
          <a:xfrm>
            <a:off x="609600" y="1219258"/>
            <a:ext cx="1500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转换操作</a:t>
            </a:r>
            <a:endParaRPr lang="en-US" altLang="zh-CN" sz="2000" b="1" dirty="0"/>
          </a:p>
        </p:txBody>
      </p:sp>
      <p:pic>
        <p:nvPicPr>
          <p:cNvPr id="16391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822959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304800" y="1501946"/>
            <a:ext cx="8610600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/>
              <a:t>groupByKey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groupByKey</a:t>
            </a:r>
            <a:r>
              <a:rPr lang="en-US" altLang="zh-CN" sz="2000" dirty="0"/>
              <a:t>()</a:t>
            </a:r>
            <a:r>
              <a:rPr lang="zh-CN" altLang="zh-CN" sz="2000" dirty="0"/>
              <a:t>应用于</a:t>
            </a:r>
            <a:r>
              <a:rPr lang="en-US" altLang="zh-CN" sz="2000" dirty="0"/>
              <a:t>(K,V)</a:t>
            </a:r>
            <a:r>
              <a:rPr lang="zh-CN" altLang="zh-CN" sz="2000" dirty="0"/>
              <a:t>键值对的数据集时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zh-CN" sz="2000" dirty="0" smtClean="0"/>
              <a:t>返回</a:t>
            </a:r>
            <a:r>
              <a:rPr lang="zh-CN" altLang="zh-CN" sz="2000" dirty="0"/>
              <a:t>一个新的</a:t>
            </a:r>
            <a:r>
              <a:rPr lang="en-US" altLang="zh-CN" sz="2000" dirty="0"/>
              <a:t>(K, </a:t>
            </a:r>
            <a:r>
              <a:rPr lang="en-US" altLang="zh-CN" sz="2000" dirty="0"/>
              <a:t>Iterable</a:t>
            </a:r>
            <a:r>
              <a:rPr lang="en-US" altLang="zh-CN" sz="2000" dirty="0"/>
              <a:t>)</a:t>
            </a:r>
            <a:r>
              <a:rPr lang="zh-CN" altLang="zh-CN" sz="2000" dirty="0"/>
              <a:t>形式的数据</a:t>
            </a:r>
            <a:r>
              <a:rPr lang="zh-CN" altLang="zh-CN" sz="2000" dirty="0" smtClean="0"/>
              <a:t>集</a:t>
            </a:r>
            <a:endParaRPr lang="zh-CN" altLang="en-US" sz="2000" dirty="0"/>
          </a:p>
        </p:txBody>
      </p:sp>
      <p:sp>
        <p:nvSpPr>
          <p:cNvPr id="17413" name="矩形 13"/>
          <p:cNvSpPr>
            <a:spLocks noChangeArrowheads="1"/>
          </p:cNvSpPr>
          <p:nvPr/>
        </p:nvSpPr>
        <p:spPr bwMode="auto">
          <a:xfrm>
            <a:off x="258553" y="1143060"/>
            <a:ext cx="1500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转换操作</a:t>
            </a:r>
            <a:endParaRPr lang="en-US" altLang="zh-CN" sz="2000" b="1" dirty="0"/>
          </a:p>
        </p:txBody>
      </p:sp>
      <p:sp>
        <p:nvSpPr>
          <p:cNvPr id="17414" name="TextBox 8"/>
          <p:cNvSpPr txBox="1">
            <a:spLocks noChangeArrowheads="1"/>
          </p:cNvSpPr>
          <p:nvPr/>
        </p:nvSpPr>
        <p:spPr bwMode="auto">
          <a:xfrm>
            <a:off x="304800" y="2380507"/>
            <a:ext cx="8610600" cy="440120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words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([("Hadoop",1),("is",1),("good",1), \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("Spark",1),("is",1),("fast",1),("Spark",1),("is",1),("better",1)])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words1 = </a:t>
            </a:r>
            <a:r>
              <a:rPr lang="en-US" altLang="zh-CN" sz="2000" dirty="0">
                <a:solidFill>
                  <a:schemeClr val="bg1"/>
                </a:solidFill>
              </a:rPr>
              <a:t>words.groupByKey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words1.foreach(print)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('Hadoop', &lt;</a:t>
            </a:r>
            <a:r>
              <a:rPr lang="en-US" altLang="zh-CN" sz="2000" dirty="0">
                <a:solidFill>
                  <a:schemeClr val="bg1"/>
                </a:solidFill>
              </a:rPr>
              <a:t>pyspark.resultiterable.ResultIterable</a:t>
            </a:r>
            <a:r>
              <a:rPr lang="en-US" altLang="zh-CN" sz="2000" dirty="0">
                <a:solidFill>
                  <a:schemeClr val="bg1"/>
                </a:solidFill>
              </a:rPr>
              <a:t> object at 0x7fb210552c88&gt;)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('better', &lt;</a:t>
            </a:r>
            <a:r>
              <a:rPr lang="en-US" altLang="zh-CN" sz="2000" dirty="0">
                <a:solidFill>
                  <a:schemeClr val="bg1"/>
                </a:solidFill>
              </a:rPr>
              <a:t>pyspark.resultiterable.ResultIterable</a:t>
            </a:r>
            <a:r>
              <a:rPr lang="en-US" altLang="zh-CN" sz="2000" dirty="0">
                <a:solidFill>
                  <a:schemeClr val="bg1"/>
                </a:solidFill>
              </a:rPr>
              <a:t> object at 0x7fb210552e80&gt;)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('fast', &lt;</a:t>
            </a:r>
            <a:r>
              <a:rPr lang="en-US" altLang="zh-CN" sz="2000" dirty="0">
                <a:solidFill>
                  <a:schemeClr val="bg1"/>
                </a:solidFill>
              </a:rPr>
              <a:t>pyspark.resultiterable.ResultIterable</a:t>
            </a:r>
            <a:r>
              <a:rPr lang="en-US" altLang="zh-CN" sz="2000" dirty="0">
                <a:solidFill>
                  <a:schemeClr val="bg1"/>
                </a:solidFill>
              </a:rPr>
              <a:t> object at 0x7fb210552c88&gt;)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('good', &lt;</a:t>
            </a:r>
            <a:r>
              <a:rPr lang="en-US" altLang="zh-CN" sz="2000" dirty="0">
                <a:solidFill>
                  <a:schemeClr val="bg1"/>
                </a:solidFill>
              </a:rPr>
              <a:t>pyspark.resultiterable.ResultIterable</a:t>
            </a:r>
            <a:r>
              <a:rPr lang="en-US" altLang="zh-CN" sz="2000" dirty="0">
                <a:solidFill>
                  <a:schemeClr val="bg1"/>
                </a:solidFill>
              </a:rPr>
              <a:t> object at 0x7fb210552c88&gt;)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('Spark', &lt;</a:t>
            </a:r>
            <a:r>
              <a:rPr lang="en-US" altLang="zh-CN" sz="2000" dirty="0">
                <a:solidFill>
                  <a:schemeClr val="bg1"/>
                </a:solidFill>
              </a:rPr>
              <a:t>pyspark.resultiterable.ResultIterable</a:t>
            </a:r>
            <a:r>
              <a:rPr lang="en-US" altLang="zh-CN" sz="2000" dirty="0">
                <a:solidFill>
                  <a:schemeClr val="bg1"/>
                </a:solidFill>
              </a:rPr>
              <a:t> object at 0x7fb210552f98&gt;)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('is', &lt;</a:t>
            </a:r>
            <a:r>
              <a:rPr lang="en-US" altLang="zh-CN" sz="2000" dirty="0">
                <a:solidFill>
                  <a:schemeClr val="bg1"/>
                </a:solidFill>
              </a:rPr>
              <a:t>pyspark.resultiterable.ResultIterable</a:t>
            </a:r>
            <a:r>
              <a:rPr lang="en-US" altLang="zh-CN" sz="2000" dirty="0">
                <a:solidFill>
                  <a:schemeClr val="bg1"/>
                </a:solidFill>
              </a:rPr>
              <a:t> object at 0x7fb210552e10&gt;)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533508" y="1611351"/>
            <a:ext cx="18421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2000" dirty="0"/>
              <a:t>groupByKey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pic>
        <p:nvPicPr>
          <p:cNvPr id="1843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571489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矩形 5"/>
          <p:cNvSpPr>
            <a:spLocks noChangeArrowheads="1"/>
          </p:cNvSpPr>
          <p:nvPr/>
        </p:nvSpPr>
        <p:spPr bwMode="auto">
          <a:xfrm>
            <a:off x="2895492" y="6400722"/>
            <a:ext cx="579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    </a:t>
            </a:r>
            <a:r>
              <a:rPr lang="en-US" altLang="zh-CN" sz="1800" dirty="0"/>
              <a:t>groupByKey</a:t>
            </a:r>
            <a:r>
              <a:rPr lang="en-US" altLang="zh-CN" sz="1800" dirty="0"/>
              <a:t>()</a:t>
            </a:r>
            <a:r>
              <a:rPr lang="zh-CN" altLang="zh-CN" sz="1800" dirty="0"/>
              <a:t>操作实例执行过程示意图</a:t>
            </a:r>
            <a:endParaRPr lang="zh-CN" altLang="en-US" sz="1800" dirty="0"/>
          </a:p>
        </p:txBody>
      </p:sp>
      <p:sp>
        <p:nvSpPr>
          <p:cNvPr id="18438" name="矩形 13"/>
          <p:cNvSpPr>
            <a:spLocks noChangeArrowheads="1"/>
          </p:cNvSpPr>
          <p:nvPr/>
        </p:nvSpPr>
        <p:spPr bwMode="auto">
          <a:xfrm>
            <a:off x="457308" y="1230351"/>
            <a:ext cx="1500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 </a:t>
            </a:r>
            <a:r>
              <a:rPr lang="zh-CN" altLang="en-US" sz="2000" b="1"/>
              <a:t>转换操作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381112" y="1535197"/>
            <a:ext cx="2364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/>
              <a:t>reduceByKey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func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19460" name="矩形 3"/>
          <p:cNvSpPr>
            <a:spLocks noChangeArrowheads="1"/>
          </p:cNvSpPr>
          <p:nvPr/>
        </p:nvSpPr>
        <p:spPr bwMode="auto">
          <a:xfrm>
            <a:off x="381110" y="1971689"/>
            <a:ext cx="8534176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reduceByKey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func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应用于</a:t>
            </a:r>
            <a:r>
              <a:rPr lang="en-US" altLang="zh-CN" sz="2000" dirty="0" smtClean="0"/>
              <a:t>(K,V)</a:t>
            </a:r>
            <a:r>
              <a:rPr lang="zh-CN" altLang="zh-CN" sz="2000" dirty="0" smtClean="0"/>
              <a:t>键值对的数据集时，返回一个新的</a:t>
            </a:r>
            <a:r>
              <a:rPr lang="en-US" altLang="zh-CN" sz="2000" dirty="0" smtClean="0"/>
              <a:t>(K, V)</a:t>
            </a:r>
            <a:r>
              <a:rPr lang="zh-CN" altLang="zh-CN" sz="2000" dirty="0" smtClean="0"/>
              <a:t>形式的数据集，其中的每个值是将每个</a:t>
            </a:r>
            <a:r>
              <a:rPr lang="en-US" altLang="zh-CN" sz="2000" dirty="0" smtClean="0"/>
              <a:t>key</a:t>
            </a:r>
            <a:r>
              <a:rPr lang="zh-CN" altLang="zh-CN" sz="2000" dirty="0" smtClean="0"/>
              <a:t>传递到函数</a:t>
            </a:r>
            <a:r>
              <a:rPr lang="en-US" altLang="zh-CN" sz="2000" dirty="0" smtClean="0"/>
              <a:t>func</a:t>
            </a:r>
            <a:r>
              <a:rPr lang="zh-CN" altLang="zh-CN" sz="2000" dirty="0" smtClean="0"/>
              <a:t>中进行聚合后得到的结果</a:t>
            </a:r>
            <a:endParaRPr lang="zh-CN" altLang="en-US" sz="2000" dirty="0"/>
          </a:p>
        </p:txBody>
      </p:sp>
      <p:sp>
        <p:nvSpPr>
          <p:cNvPr id="19461" name="矩形 13"/>
          <p:cNvSpPr>
            <a:spLocks noChangeArrowheads="1"/>
          </p:cNvSpPr>
          <p:nvPr/>
        </p:nvSpPr>
        <p:spPr bwMode="auto">
          <a:xfrm>
            <a:off x="304912" y="1143060"/>
            <a:ext cx="1500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 </a:t>
            </a:r>
            <a:r>
              <a:rPr lang="zh-CN" altLang="en-US" sz="2000" b="1"/>
              <a:t>转换操作</a:t>
            </a:r>
            <a:endParaRPr lang="en-US" altLang="zh-CN" sz="2000" b="1" dirty="0"/>
          </a:p>
        </p:txBody>
      </p: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381112" y="3229131"/>
            <a:ext cx="8534174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words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([("Hadoop",1),("is",1),("good",1),("Spark",1), \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("is",1),("fast",1),("Spark",1),("is",1),("better",1)])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words1 = </a:t>
            </a:r>
            <a:r>
              <a:rPr lang="en-US" altLang="zh-CN" sz="2000" dirty="0">
                <a:solidFill>
                  <a:schemeClr val="bg1"/>
                </a:solidFill>
              </a:rPr>
              <a:t>words.reduceByKey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a,b:a+b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words1.foreach(print)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('good', 1)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('Hadoop', 1)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('better', 1)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('Spark', 2)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('fast', 1)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('is', 3)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20483" name="矩形 2"/>
          <p:cNvSpPr>
            <a:spLocks noChangeArrowheads="1"/>
          </p:cNvSpPr>
          <p:nvPr/>
        </p:nvSpPr>
        <p:spPr bwMode="auto">
          <a:xfrm>
            <a:off x="211193" y="1458955"/>
            <a:ext cx="2227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/>
              <a:t>reduceByKey</a:t>
            </a:r>
            <a:r>
              <a:rPr lang="en-US" altLang="zh-CN" sz="1800" dirty="0"/>
              <a:t>(</a:t>
            </a:r>
            <a:r>
              <a:rPr lang="en-US" altLang="zh-CN" sz="1800" dirty="0"/>
              <a:t>func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20484" name="矩形 5"/>
          <p:cNvSpPr>
            <a:spLocks noChangeArrowheads="1"/>
          </p:cNvSpPr>
          <p:nvPr/>
        </p:nvSpPr>
        <p:spPr bwMode="auto">
          <a:xfrm>
            <a:off x="2438308" y="6411825"/>
            <a:ext cx="5638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 </a:t>
            </a:r>
            <a:r>
              <a:rPr lang="en-US" altLang="zh-CN" sz="1800" dirty="0"/>
              <a:t>reduceByKey</a:t>
            </a:r>
            <a:r>
              <a:rPr lang="en-US" altLang="zh-CN" sz="1800" dirty="0"/>
              <a:t>()</a:t>
            </a:r>
            <a:r>
              <a:rPr lang="zh-CN" altLang="zh-CN" sz="1800" dirty="0"/>
              <a:t>操作实例执行过程示意图</a:t>
            </a:r>
            <a:endParaRPr lang="zh-CN" altLang="en-US" sz="1800" dirty="0"/>
          </a:p>
        </p:txBody>
      </p:sp>
      <p:sp>
        <p:nvSpPr>
          <p:cNvPr id="20485" name="矩形 13"/>
          <p:cNvSpPr>
            <a:spLocks noChangeArrowheads="1"/>
          </p:cNvSpPr>
          <p:nvPr/>
        </p:nvSpPr>
        <p:spPr bwMode="auto">
          <a:xfrm>
            <a:off x="134993" y="1143042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1. </a:t>
            </a:r>
            <a:r>
              <a:rPr lang="zh-CN" altLang="en-US" sz="1800" b="1"/>
              <a:t>转换操作</a:t>
            </a:r>
            <a:endParaRPr lang="en-US" altLang="zh-CN" sz="1800" b="1" dirty="0"/>
          </a:p>
        </p:txBody>
      </p:sp>
      <p:pic>
        <p:nvPicPr>
          <p:cNvPr id="20486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4926"/>
            <a:ext cx="65530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zh-CN" smtClean="0"/>
              <a:t>提纲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533506" y="1917692"/>
            <a:ext cx="5181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黑体" pitchFamily="49" charset="-122"/>
              </a:rPr>
              <a:t>4.</a:t>
            </a: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1 </a:t>
            </a:r>
            <a:r>
              <a:rPr lang="en-US" altLang="zh-CN" sz="2800" b="1" dirty="0">
                <a:solidFill>
                  <a:srgbClr val="000000"/>
                </a:solidFill>
                <a:ea typeface="黑体" pitchFamily="49" charset="-122"/>
              </a:rPr>
              <a:t>RDD</a:t>
            </a: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编程基础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黑体" pitchFamily="49" charset="-122"/>
              </a:rPr>
              <a:t>4.</a:t>
            </a: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2 键值对</a:t>
            </a:r>
            <a:r>
              <a:rPr lang="en-US" altLang="zh-CN" sz="2800" b="1" dirty="0">
                <a:solidFill>
                  <a:srgbClr val="000000"/>
                </a:solidFill>
                <a:ea typeface="黑体" pitchFamily="49" charset="-122"/>
              </a:rPr>
              <a:t>RDD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黑体" pitchFamily="49" charset="-122"/>
              </a:rPr>
              <a:t>4.3 </a:t>
            </a: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数据读写</a:t>
            </a:r>
            <a:endParaRPr lang="en-US" altLang="zh-CN" sz="28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黑体" pitchFamily="49" charset="-122"/>
              </a:rPr>
              <a:t>4.4 </a:t>
            </a: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综合案例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pic>
        <p:nvPicPr>
          <p:cNvPr id="2150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t="6699" r="23477" b="43541"/>
          <a:stretch>
            <a:fillRect/>
          </a:stretch>
        </p:blipFill>
        <p:spPr bwMode="auto">
          <a:xfrm>
            <a:off x="533508" y="2525670"/>
            <a:ext cx="7848392" cy="288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矩形 2"/>
          <p:cNvSpPr>
            <a:spLocks noChangeArrowheads="1"/>
          </p:cNvSpPr>
          <p:nvPr/>
        </p:nvSpPr>
        <p:spPr bwMode="auto">
          <a:xfrm>
            <a:off x="457308" y="1709725"/>
            <a:ext cx="2227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/>
              <a:t>reduceByKey</a:t>
            </a:r>
            <a:r>
              <a:rPr lang="en-US" altLang="zh-CN" sz="1800" dirty="0"/>
              <a:t>(</a:t>
            </a:r>
            <a:r>
              <a:rPr lang="en-US" altLang="zh-CN" sz="1800" dirty="0"/>
              <a:t>func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21509" name="矩形 13"/>
          <p:cNvSpPr>
            <a:spLocks noChangeArrowheads="1"/>
          </p:cNvSpPr>
          <p:nvPr/>
        </p:nvSpPr>
        <p:spPr bwMode="auto">
          <a:xfrm>
            <a:off x="457308" y="1317634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1. </a:t>
            </a:r>
            <a:r>
              <a:rPr lang="zh-CN" altLang="en-US" sz="1800" b="1" dirty="0"/>
              <a:t>转换操作</a:t>
            </a:r>
            <a:endParaRPr lang="en-US" altLang="zh-CN" sz="1800" b="1" dirty="0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457308" y="2155812"/>
            <a:ext cx="3781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rdd.reduceByKey</a:t>
            </a:r>
            <a:r>
              <a:rPr lang="en-US" altLang="zh-CN" sz="1800" dirty="0"/>
              <a:t>(lambda </a:t>
            </a:r>
            <a:r>
              <a:rPr lang="en-US" altLang="zh-CN" sz="1800" dirty="0"/>
              <a:t>a,b:a+b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614656" y="5758590"/>
            <a:ext cx="208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&lt;“spark”,&lt;1,1,1&gt;&gt;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381000" y="1828800"/>
            <a:ext cx="8534286" cy="120015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行动操作是真正触发计算的地方。</a:t>
            </a:r>
            <a:r>
              <a:rPr lang="en-US" altLang="zh-CN" sz="2400" dirty="0"/>
              <a:t>Spark</a:t>
            </a:r>
            <a:r>
              <a:rPr lang="zh-CN" altLang="en-US" sz="2400" dirty="0"/>
              <a:t>程序执行到行动操作时，才会执行真正的计算，从文件中加载数据，完成一次又一次转换操作，最终，完成行动操作得到结果。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90441"/>
              </p:ext>
            </p:extLst>
          </p:nvPr>
        </p:nvGraphicFramePr>
        <p:xfrm>
          <a:off x="381000" y="3657600"/>
          <a:ext cx="8458088" cy="2590728"/>
        </p:xfrm>
        <a:graphic>
          <a:graphicData uri="http://schemas.openxmlformats.org/drawingml/2006/table">
            <a:tbl>
              <a:tblPr/>
              <a:tblGrid>
                <a:gridCol w="1585179"/>
                <a:gridCol w="6872909"/>
              </a:tblGrid>
              <a:tr h="323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  <a:cs typeface="Times New Roman"/>
                        </a:rPr>
                        <a:t>操作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  <a:cs typeface="Times New Roman"/>
                        </a:rPr>
                        <a:t>含义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count()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返回数据集中的元素个数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collect()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以数组的形式返回数据集中的所有元素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first()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返回数据集中的第一个元素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take(n)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以数组的形式返回数据集中的前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个元素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reduce(func)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通过函数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func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（输入两个参数并返回一个值）聚合数据集中的元素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foreach(func)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将数据集中的每个元素传递到函数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func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中运行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58" name="矩形 4"/>
          <p:cNvSpPr>
            <a:spLocks noChangeArrowheads="1"/>
          </p:cNvSpPr>
          <p:nvPr/>
        </p:nvSpPr>
        <p:spPr bwMode="auto">
          <a:xfrm>
            <a:off x="2889250" y="3244850"/>
            <a:ext cx="303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表</a:t>
            </a:r>
            <a:r>
              <a:rPr lang="en-US" altLang="zh-CN" sz="1800" dirty="0"/>
              <a:t>  </a:t>
            </a:r>
            <a:r>
              <a:rPr lang="zh-CN" altLang="zh-CN" sz="1800"/>
              <a:t>常用的</a:t>
            </a:r>
            <a:r>
              <a:rPr lang="en-US" altLang="zh-CN" sz="1800" dirty="0"/>
              <a:t>RDD</a:t>
            </a:r>
            <a:r>
              <a:rPr lang="zh-CN" altLang="zh-CN" sz="1800"/>
              <a:t>行动操作</a:t>
            </a:r>
            <a:r>
              <a:rPr lang="en-US" altLang="zh-CN" sz="1800" dirty="0"/>
              <a:t>API</a:t>
            </a:r>
            <a:endParaRPr lang="zh-CN" altLang="en-US" sz="1800"/>
          </a:p>
        </p:txBody>
      </p:sp>
      <p:sp>
        <p:nvSpPr>
          <p:cNvPr id="22559" name="矩形 5"/>
          <p:cNvSpPr>
            <a:spLocks noChangeArrowheads="1"/>
          </p:cNvSpPr>
          <p:nvPr/>
        </p:nvSpPr>
        <p:spPr bwMode="auto">
          <a:xfrm>
            <a:off x="457200" y="1214781"/>
            <a:ext cx="1763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行动操作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304912" y="1304781"/>
            <a:ext cx="8610374" cy="532453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([1,2,3,4,5])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rdd.count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rdd.first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rdd.take</a:t>
            </a:r>
            <a:r>
              <a:rPr lang="en-US" altLang="zh-CN" sz="2000" dirty="0">
                <a:solidFill>
                  <a:schemeClr val="bg1"/>
                </a:solidFill>
              </a:rPr>
              <a:t>(3)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[1, 2, 3]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rdd.reduce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a,b:a+b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rdd.collect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[1, 2, 3, 4, 5]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rdd.foreach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elem:print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chemeClr val="bg1"/>
                </a:solidFill>
              </a:rPr>
              <a:t>elem</a:t>
            </a:r>
            <a:r>
              <a:rPr lang="en-US" altLang="zh-CN" sz="2000" dirty="0">
                <a:solidFill>
                  <a:schemeClr val="bg1"/>
                </a:solidFill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24579" name="矩形 3"/>
          <p:cNvSpPr>
            <a:spLocks noChangeArrowheads="1"/>
          </p:cNvSpPr>
          <p:nvPr/>
        </p:nvSpPr>
        <p:spPr bwMode="auto">
          <a:xfrm>
            <a:off x="533400" y="3124208"/>
            <a:ext cx="8305688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lines = </a:t>
            </a:r>
            <a:r>
              <a:rPr lang="en-US" altLang="zh-CN" sz="2000" dirty="0">
                <a:solidFill>
                  <a:schemeClr val="bg1"/>
                </a:solidFill>
              </a:rPr>
              <a:t>sc.textFile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lineLengths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lines.map</a:t>
            </a:r>
            <a:r>
              <a:rPr lang="en-US" altLang="zh-CN" sz="2000" dirty="0">
                <a:solidFill>
                  <a:schemeClr val="bg1"/>
                </a:solidFill>
              </a:rPr>
              <a:t>(lambda s:len(s))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totalLength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lineLengths.reduce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a,b:a+b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print(</a:t>
            </a:r>
            <a:r>
              <a:rPr lang="en-US" altLang="zh-CN" sz="2000" dirty="0">
                <a:solidFill>
                  <a:schemeClr val="bg1"/>
                </a:solidFill>
              </a:rPr>
              <a:t>totalLength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533400" y="1295400"/>
            <a:ext cx="8305688" cy="163121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惰性机制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所谓的</a:t>
            </a:r>
            <a:r>
              <a:rPr lang="en-US" altLang="zh-CN" sz="2000" dirty="0"/>
              <a:t>“</a:t>
            </a:r>
            <a:r>
              <a:rPr lang="zh-CN" altLang="zh-CN" sz="2000" dirty="0"/>
              <a:t>惰性机制</a:t>
            </a:r>
            <a:r>
              <a:rPr lang="en-US" altLang="zh-CN" sz="2000" dirty="0"/>
              <a:t>”</a:t>
            </a:r>
            <a:r>
              <a:rPr lang="zh-CN" altLang="zh-CN" sz="2000" dirty="0"/>
              <a:t>是指，整个转换过程只是记录了转换的轨迹，并不会发生真正的计算，只有遇到行动操作时，才会触发</a:t>
            </a:r>
            <a:r>
              <a:rPr lang="en-US" altLang="zh-CN" sz="2000" dirty="0"/>
              <a:t>“</a:t>
            </a:r>
            <a:r>
              <a:rPr lang="zh-CN" altLang="zh-CN" sz="2000" dirty="0"/>
              <a:t>从头到尾</a:t>
            </a:r>
            <a:r>
              <a:rPr lang="en-US" altLang="zh-CN" sz="2000" dirty="0"/>
              <a:t>”</a:t>
            </a:r>
            <a:r>
              <a:rPr lang="zh-CN" altLang="zh-CN" sz="2000" dirty="0"/>
              <a:t>的真正的</a:t>
            </a:r>
            <a:r>
              <a:rPr lang="zh-CN" altLang="zh-CN" sz="2000" dirty="0" smtClean="0"/>
              <a:t>计算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这里给出一段简单的语句来解释</a:t>
            </a:r>
            <a:r>
              <a:rPr lang="en-US" altLang="zh-CN" sz="2000" dirty="0"/>
              <a:t>Spark</a:t>
            </a:r>
            <a:r>
              <a:rPr lang="zh-CN" altLang="zh-CN" sz="2000" dirty="0"/>
              <a:t>的惰性机制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4.1.3 </a:t>
            </a:r>
            <a:r>
              <a:rPr lang="zh-CN" altLang="en-US" smtClean="0"/>
              <a:t>持久化</a:t>
            </a:r>
          </a:p>
        </p:txBody>
      </p:sp>
      <p:sp>
        <p:nvSpPr>
          <p:cNvPr id="25603" name="矩形 2"/>
          <p:cNvSpPr>
            <a:spLocks noChangeArrowheads="1"/>
          </p:cNvSpPr>
          <p:nvPr/>
        </p:nvSpPr>
        <p:spPr bwMode="auto">
          <a:xfrm>
            <a:off x="533400" y="1295400"/>
            <a:ext cx="8229490" cy="132343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Spark</a:t>
            </a:r>
            <a:r>
              <a:rPr lang="zh-CN" altLang="en-US" sz="2000" dirty="0"/>
              <a:t>中，</a:t>
            </a:r>
            <a:r>
              <a:rPr lang="en-US" altLang="zh-CN" sz="2000" dirty="0"/>
              <a:t>RDD</a:t>
            </a:r>
            <a:r>
              <a:rPr lang="zh-CN" altLang="en-US" sz="2000" dirty="0"/>
              <a:t>采用惰性求值的机制，每次遇到行动操作，都会从头开始执行计算。每次调用行动操作，都会触发一次从头开始的计算。这对于迭代计算而言，代价是很大的，迭代计算经常需要多次重复使用同一组</a:t>
            </a:r>
            <a:r>
              <a:rPr lang="zh-CN" altLang="en-US" sz="2000" dirty="0" smtClean="0"/>
              <a:t>数据。</a:t>
            </a:r>
            <a:endParaRPr lang="zh-CN" altLang="en-US" sz="2000" dirty="0"/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457308" y="2846884"/>
            <a:ext cx="4589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下面就是多次计算同一个</a:t>
            </a:r>
            <a:r>
              <a:rPr lang="en-US" altLang="zh-CN" sz="2000" dirty="0"/>
              <a:t>RDD</a:t>
            </a:r>
            <a:r>
              <a:rPr lang="zh-CN" altLang="en-US" sz="2000" dirty="0"/>
              <a:t>的例子：</a:t>
            </a:r>
          </a:p>
        </p:txBody>
      </p:sp>
      <p:sp>
        <p:nvSpPr>
          <p:cNvPr id="25605" name="矩形 4"/>
          <p:cNvSpPr>
            <a:spLocks noChangeArrowheads="1"/>
          </p:cNvSpPr>
          <p:nvPr/>
        </p:nvSpPr>
        <p:spPr bwMode="auto">
          <a:xfrm>
            <a:off x="533400" y="3318760"/>
            <a:ext cx="8305688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list = ["</a:t>
            </a:r>
            <a:r>
              <a:rPr lang="en-US" altLang="zh-CN" sz="2000" dirty="0">
                <a:solidFill>
                  <a:schemeClr val="bg1"/>
                </a:solidFill>
              </a:rPr>
              <a:t>Hadoop","Spark","Hive</a:t>
            </a:r>
            <a:r>
              <a:rPr lang="en-US" altLang="zh-CN" sz="2000" dirty="0">
                <a:solidFill>
                  <a:schemeClr val="bg1"/>
                </a:solidFill>
              </a:rPr>
              <a:t>"]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print(</a:t>
            </a:r>
            <a:r>
              <a:rPr lang="en-US" altLang="zh-CN" sz="2000" dirty="0">
                <a:solidFill>
                  <a:schemeClr val="bg1"/>
                </a:solidFill>
              </a:rPr>
              <a:t>rdd.count</a:t>
            </a:r>
            <a:r>
              <a:rPr lang="en-US" altLang="zh-CN" sz="2000" dirty="0">
                <a:solidFill>
                  <a:schemeClr val="bg1"/>
                </a:solidFill>
              </a:rPr>
              <a:t>()) //</a:t>
            </a:r>
            <a:r>
              <a:rPr lang="zh-CN" altLang="en-US" sz="2000" dirty="0">
                <a:solidFill>
                  <a:schemeClr val="bg1"/>
                </a:solidFill>
              </a:rPr>
              <a:t>行动操作，触发一次真正从头到尾的计算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print(','.join(</a:t>
            </a:r>
            <a:r>
              <a:rPr lang="en-US" altLang="zh-CN" sz="2000" dirty="0">
                <a:solidFill>
                  <a:schemeClr val="bg1"/>
                </a:solidFill>
              </a:rPr>
              <a:t>rdd.collect</a:t>
            </a:r>
            <a:r>
              <a:rPr lang="en-US" altLang="zh-CN" sz="2000" dirty="0">
                <a:solidFill>
                  <a:schemeClr val="bg1"/>
                </a:solidFill>
              </a:rPr>
              <a:t>())) //</a:t>
            </a:r>
            <a:r>
              <a:rPr lang="zh-CN" altLang="en-US" sz="2000" dirty="0">
                <a:solidFill>
                  <a:schemeClr val="bg1"/>
                </a:solidFill>
              </a:rPr>
              <a:t>行动操作，触发一次真正从头到尾的计算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Hadoop,Spark,Hive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4.1.3 </a:t>
            </a:r>
            <a:r>
              <a:rPr lang="zh-CN" altLang="en-US" smtClean="0"/>
              <a:t>持久化</a:t>
            </a:r>
          </a:p>
        </p:txBody>
      </p:sp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304912" y="1525557"/>
            <a:ext cx="8534176" cy="304698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）可以</a:t>
            </a:r>
            <a:r>
              <a:rPr lang="zh-CN" altLang="en-US" sz="2400" dirty="0"/>
              <a:t>通过持久化（缓存）机制避免这种重复计算的开销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）可以</a:t>
            </a:r>
            <a:r>
              <a:rPr lang="zh-CN" altLang="en-US" sz="2400" dirty="0"/>
              <a:t>使用</a:t>
            </a:r>
            <a:r>
              <a:rPr lang="en-US" altLang="zh-CN" sz="2400" dirty="0"/>
              <a:t>persist()</a:t>
            </a:r>
            <a:r>
              <a:rPr lang="zh-CN" altLang="en-US" sz="2400" dirty="0"/>
              <a:t>方法对一个</a:t>
            </a:r>
            <a:r>
              <a:rPr lang="en-US" altLang="zh-CN" sz="2400" dirty="0"/>
              <a:t>RDD</a:t>
            </a:r>
            <a:r>
              <a:rPr lang="zh-CN" altLang="en-US" sz="2400" dirty="0"/>
              <a:t>标记为持久化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）之所以</a:t>
            </a:r>
            <a:r>
              <a:rPr lang="zh-CN" altLang="en-US" sz="2400" dirty="0"/>
              <a:t>说“标记为持久化”，是因为出现</a:t>
            </a:r>
            <a:r>
              <a:rPr lang="en-US" altLang="zh-CN" sz="2400" dirty="0"/>
              <a:t>persist()</a:t>
            </a:r>
            <a:r>
              <a:rPr lang="zh-CN" altLang="en-US" sz="2400" dirty="0"/>
              <a:t>语句的地方，并不会马上计算生成</a:t>
            </a:r>
            <a:r>
              <a:rPr lang="en-US" altLang="zh-CN" sz="2400" dirty="0"/>
              <a:t>RDD</a:t>
            </a:r>
            <a:r>
              <a:rPr lang="zh-CN" altLang="en-US" sz="2400" dirty="0"/>
              <a:t>并把它持久化，而是要等到遇到第一个行动操作触发真正计算以后，才会把计算结果进行持久</a:t>
            </a:r>
            <a:r>
              <a:rPr lang="zh-CN" altLang="en-US" sz="2400" dirty="0" smtClean="0"/>
              <a:t>化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）持久</a:t>
            </a:r>
            <a:r>
              <a:rPr lang="zh-CN" altLang="en-US" sz="2400" dirty="0"/>
              <a:t>化后的</a:t>
            </a:r>
            <a:r>
              <a:rPr lang="en-US" altLang="zh-CN" sz="2400" dirty="0"/>
              <a:t>RDD</a:t>
            </a:r>
            <a:r>
              <a:rPr lang="zh-CN" altLang="en-US" sz="2400" dirty="0"/>
              <a:t>将会被保留在计算节点的内存中被后面的行动操作重复</a:t>
            </a:r>
            <a:r>
              <a:rPr lang="zh-CN" altLang="en-US" sz="2400" dirty="0" smtClean="0"/>
              <a:t>使。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4.1.3 </a:t>
            </a:r>
            <a:r>
              <a:rPr lang="zh-CN" altLang="en-US" smtClean="0"/>
              <a:t>持久化</a:t>
            </a: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228714" y="1436136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persist()</a:t>
            </a:r>
            <a:r>
              <a:rPr lang="zh-CN" altLang="en-US" sz="2400" dirty="0"/>
              <a:t>的圆括号中包含的是持久化级别参数：</a:t>
            </a:r>
            <a:endParaRPr lang="en-US" altLang="zh-CN"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4912" y="1993828"/>
            <a:ext cx="8534176" cy="378565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persist(MEMORY_ONLY</a:t>
            </a:r>
            <a:r>
              <a:rPr lang="en-US" altLang="zh-CN" sz="2400" dirty="0"/>
              <a:t>)</a:t>
            </a:r>
            <a:r>
              <a:rPr lang="zh-CN" altLang="en-US" sz="2400" dirty="0"/>
              <a:t>：表示将</a:t>
            </a:r>
            <a:r>
              <a:rPr lang="en-US" altLang="zh-CN" sz="2400" dirty="0"/>
              <a:t>RDD</a:t>
            </a:r>
            <a:r>
              <a:rPr lang="zh-CN" altLang="en-US" sz="2400" dirty="0"/>
              <a:t>作为反序列化的对象存储于</a:t>
            </a:r>
            <a:r>
              <a:rPr lang="en-US" altLang="zh-CN" sz="2400" dirty="0"/>
              <a:t>JVM</a:t>
            </a:r>
            <a:r>
              <a:rPr lang="zh-CN" altLang="en-US" sz="2400" dirty="0"/>
              <a:t>中，如果内存不足，就要按照</a:t>
            </a:r>
            <a:r>
              <a:rPr lang="en-US" altLang="zh-CN" sz="2400" dirty="0"/>
              <a:t>LRU</a:t>
            </a:r>
            <a:r>
              <a:rPr lang="zh-CN" altLang="en-US" sz="2400" dirty="0"/>
              <a:t>原则替换缓存中的</a:t>
            </a:r>
            <a:r>
              <a:rPr lang="zh-CN" altLang="en-US" sz="2400" dirty="0" smtClean="0"/>
              <a:t>内容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persist(MEMORY_AND_DISK</a:t>
            </a:r>
            <a:r>
              <a:rPr lang="en-US" altLang="zh-CN" sz="2400" dirty="0"/>
              <a:t>)</a:t>
            </a:r>
            <a:r>
              <a:rPr lang="zh-CN" altLang="en-US" sz="2400" dirty="0"/>
              <a:t>表示将</a:t>
            </a:r>
            <a:r>
              <a:rPr lang="en-US" altLang="zh-CN" sz="2400" dirty="0"/>
              <a:t>RDD</a:t>
            </a:r>
            <a:r>
              <a:rPr lang="zh-CN" altLang="en-US" sz="2400" dirty="0"/>
              <a:t>作为反序列化的对象存储在</a:t>
            </a:r>
            <a:r>
              <a:rPr lang="en-US" altLang="zh-CN" sz="2400" dirty="0"/>
              <a:t>JVM</a:t>
            </a:r>
            <a:r>
              <a:rPr lang="zh-CN" altLang="en-US" sz="2400" dirty="0"/>
              <a:t>中，如果内存不足，超出的分区将会被存放在硬盘</a:t>
            </a:r>
            <a:r>
              <a:rPr lang="zh-CN" altLang="en-US" sz="2400" dirty="0" smtClean="0"/>
              <a:t>上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）一般而言</a:t>
            </a:r>
            <a:r>
              <a:rPr lang="zh-CN" altLang="en-US" sz="2400" dirty="0"/>
              <a:t>，使用</a:t>
            </a:r>
            <a:r>
              <a:rPr lang="en-US" altLang="zh-CN" sz="2400" dirty="0"/>
              <a:t>cache()</a:t>
            </a:r>
            <a:r>
              <a:rPr lang="zh-CN" altLang="en-US" sz="2400" dirty="0"/>
              <a:t>方法时，会调用</a:t>
            </a:r>
            <a:r>
              <a:rPr lang="en-US" altLang="zh-CN" sz="2400" dirty="0"/>
              <a:t>persist(MEMORY_ONLY)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）可以</a:t>
            </a:r>
            <a:r>
              <a:rPr lang="zh-CN" altLang="en-US" sz="2400" dirty="0"/>
              <a:t>使用</a:t>
            </a:r>
            <a:r>
              <a:rPr lang="en-US" altLang="zh-CN" sz="2400" dirty="0"/>
              <a:t>unpersist</a:t>
            </a:r>
            <a:r>
              <a:rPr lang="en-US" altLang="zh-CN" sz="2400" dirty="0"/>
              <a:t>()</a:t>
            </a:r>
            <a:r>
              <a:rPr lang="zh-CN" altLang="en-US" sz="2400" dirty="0"/>
              <a:t>方法手动地把持久化的</a:t>
            </a:r>
            <a:r>
              <a:rPr lang="en-US" altLang="zh-CN" sz="2400" dirty="0"/>
              <a:t>RDD</a:t>
            </a:r>
            <a:r>
              <a:rPr lang="zh-CN" altLang="en-US" sz="2400" dirty="0"/>
              <a:t>从缓存中移</a:t>
            </a:r>
            <a:r>
              <a:rPr lang="zh-CN" altLang="en-US" sz="2400" dirty="0" smtClean="0"/>
              <a:t>除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4.1.3 </a:t>
            </a:r>
            <a:r>
              <a:rPr lang="zh-CN" altLang="en-US" smtClean="0"/>
              <a:t>持久化</a:t>
            </a:r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381110" y="1905000"/>
            <a:ext cx="8457978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list = ["</a:t>
            </a:r>
            <a:r>
              <a:rPr lang="en-US" altLang="zh-CN" sz="2000" dirty="0">
                <a:solidFill>
                  <a:schemeClr val="bg1"/>
                </a:solidFill>
              </a:rPr>
              <a:t>Hadoop","Spark","Hive</a:t>
            </a:r>
            <a:r>
              <a:rPr lang="en-US" altLang="zh-CN" sz="2000" dirty="0">
                <a:solidFill>
                  <a:schemeClr val="bg1"/>
                </a:solidFill>
              </a:rPr>
              <a:t>"]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rdd.cache</a:t>
            </a:r>
            <a:r>
              <a:rPr lang="en-US" altLang="zh-CN" sz="2000" dirty="0">
                <a:solidFill>
                  <a:schemeClr val="bg1"/>
                </a:solidFill>
              </a:rPr>
              <a:t>()  #</a:t>
            </a:r>
            <a:r>
              <a:rPr lang="zh-CN" altLang="en-US" sz="2000" dirty="0">
                <a:solidFill>
                  <a:schemeClr val="bg1"/>
                </a:solidFill>
              </a:rPr>
              <a:t>会调用</a:t>
            </a:r>
            <a:r>
              <a:rPr lang="en-US" altLang="zh-CN" sz="2000" dirty="0">
                <a:solidFill>
                  <a:schemeClr val="bg1"/>
                </a:solidFill>
              </a:rPr>
              <a:t>persist(MEMORY_ONLY)</a:t>
            </a:r>
            <a:r>
              <a:rPr lang="zh-CN" altLang="en-US" sz="2000" dirty="0">
                <a:solidFill>
                  <a:schemeClr val="bg1"/>
                </a:solidFill>
              </a:rPr>
              <a:t>，但是，语句执行到这里，并不会缓存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zh-CN" altLang="en-US" sz="2000" dirty="0">
                <a:solidFill>
                  <a:schemeClr val="bg1"/>
                </a:solidFill>
              </a:rPr>
              <a:t>，因为这时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zh-CN" altLang="en-US" sz="2000" dirty="0">
                <a:solidFill>
                  <a:schemeClr val="bg1"/>
                </a:solidFill>
              </a:rPr>
              <a:t>还没有被计算生成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print(</a:t>
            </a:r>
            <a:r>
              <a:rPr lang="en-US" altLang="zh-CN" sz="2000" dirty="0">
                <a:solidFill>
                  <a:schemeClr val="bg1"/>
                </a:solidFill>
              </a:rPr>
              <a:t>rdd.count</a:t>
            </a:r>
            <a:r>
              <a:rPr lang="en-US" altLang="zh-CN" sz="2000" dirty="0">
                <a:solidFill>
                  <a:schemeClr val="bg1"/>
                </a:solidFill>
              </a:rPr>
              <a:t>()) #</a:t>
            </a:r>
            <a:r>
              <a:rPr lang="zh-CN" altLang="en-US" sz="2000" dirty="0">
                <a:solidFill>
                  <a:schemeClr val="bg1"/>
                </a:solidFill>
              </a:rPr>
              <a:t>第一次行动操作，触发一次真正从头到尾的计算，这时上面的</a:t>
            </a:r>
            <a:r>
              <a:rPr lang="en-US" altLang="zh-CN" sz="2000" dirty="0">
                <a:solidFill>
                  <a:schemeClr val="bg1"/>
                </a:solidFill>
              </a:rPr>
              <a:t>rdd.cache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  <a:r>
              <a:rPr lang="zh-CN" altLang="en-US" sz="2000" dirty="0">
                <a:solidFill>
                  <a:schemeClr val="bg1"/>
                </a:solidFill>
              </a:rPr>
              <a:t>才会被执行，把这个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zh-CN" altLang="en-US" sz="2000" dirty="0">
                <a:solidFill>
                  <a:schemeClr val="bg1"/>
                </a:solidFill>
              </a:rPr>
              <a:t>放到缓存中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print(','.join(</a:t>
            </a:r>
            <a:r>
              <a:rPr lang="en-US" altLang="zh-CN" sz="2000" dirty="0">
                <a:solidFill>
                  <a:schemeClr val="bg1"/>
                </a:solidFill>
              </a:rPr>
              <a:t>rdd.collect</a:t>
            </a:r>
            <a:r>
              <a:rPr lang="en-US" altLang="zh-CN" sz="2000" dirty="0">
                <a:solidFill>
                  <a:schemeClr val="bg1"/>
                </a:solidFill>
              </a:rPr>
              <a:t>())) #</a:t>
            </a:r>
            <a:r>
              <a:rPr lang="zh-CN" altLang="en-US" sz="2000" dirty="0">
                <a:solidFill>
                  <a:schemeClr val="bg1"/>
                </a:solidFill>
              </a:rPr>
              <a:t>第二次行动操作，不需要触发从头到尾的计算，只需要重复使用上面缓存中的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Hadoop,Spark,Hive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304912" y="1295456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针对上面的实例，增加持久化语句以后的执行过程如下：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4.1.4 </a:t>
            </a:r>
            <a:r>
              <a:rPr lang="zh-CN" altLang="en-US" smtClean="0"/>
              <a:t>分区</a:t>
            </a:r>
          </a:p>
        </p:txBody>
      </p: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228714" y="1219200"/>
            <a:ext cx="8610374" cy="8302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RDD</a:t>
            </a:r>
            <a:r>
              <a:rPr lang="zh-CN" altLang="en-US" sz="2400" dirty="0"/>
              <a:t>是弹性分布式数据集，通常</a:t>
            </a:r>
            <a:r>
              <a:rPr lang="en-US" altLang="zh-CN" sz="2400" dirty="0"/>
              <a:t>RDD</a:t>
            </a:r>
            <a:r>
              <a:rPr lang="zh-CN" altLang="en-US" sz="2400" dirty="0"/>
              <a:t>很大，会被分成很多个分区，分别保存在不同的节点上</a:t>
            </a:r>
          </a:p>
        </p:txBody>
      </p:sp>
      <p:pic>
        <p:nvPicPr>
          <p:cNvPr id="29700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876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矩形 6"/>
          <p:cNvSpPr>
            <a:spLocks noChangeArrowheads="1"/>
          </p:cNvSpPr>
          <p:nvPr/>
        </p:nvSpPr>
        <p:spPr bwMode="auto">
          <a:xfrm>
            <a:off x="2590800" y="6183313"/>
            <a:ext cx="371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 dirty="0"/>
              <a:t>  RDD</a:t>
            </a:r>
            <a:r>
              <a:rPr lang="zh-CN" altLang="zh-CN" sz="1800"/>
              <a:t>分区被保存到不同节点上</a:t>
            </a:r>
            <a:endParaRPr lang="zh-CN" altLang="en-US" sz="1800"/>
          </a:p>
        </p:txBody>
      </p:sp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251051" y="2209832"/>
            <a:ext cx="2509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1.</a:t>
            </a:r>
            <a:r>
              <a:rPr lang="zh-CN" altLang="en-US" sz="2400"/>
              <a:t>分区的作用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 dirty="0"/>
              <a:t>1</a:t>
            </a:r>
            <a:r>
              <a:rPr lang="zh-CN" altLang="en-US" sz="2400"/>
              <a:t>）增加并行度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4.1.4 </a:t>
            </a:r>
            <a:r>
              <a:rPr lang="zh-CN" altLang="en-US" smtClean="0"/>
              <a:t>分区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343693" y="1295400"/>
            <a:ext cx="2817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分区的作用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）减少通信开销</a:t>
            </a:r>
          </a:p>
        </p:txBody>
      </p:sp>
      <p:pic>
        <p:nvPicPr>
          <p:cNvPr id="3072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2514514"/>
            <a:ext cx="822938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矩形 7"/>
          <p:cNvSpPr>
            <a:spLocks noChangeArrowheads="1"/>
          </p:cNvSpPr>
          <p:nvPr/>
        </p:nvSpPr>
        <p:spPr bwMode="auto">
          <a:xfrm>
            <a:off x="1371600" y="6335627"/>
            <a:ext cx="632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  </a:t>
            </a:r>
            <a:r>
              <a:rPr lang="zh-CN" altLang="zh-CN" sz="1800" dirty="0"/>
              <a:t>未分区时对</a:t>
            </a:r>
            <a:r>
              <a:rPr lang="en-US" altLang="zh-CN" sz="1800" dirty="0"/>
              <a:t>UserData</a:t>
            </a:r>
            <a:r>
              <a:rPr lang="zh-CN" altLang="zh-CN" sz="1800" dirty="0"/>
              <a:t>和</a:t>
            </a:r>
            <a:r>
              <a:rPr lang="en-US" altLang="zh-CN" sz="1800" dirty="0"/>
              <a:t>Events</a:t>
            </a:r>
            <a:r>
              <a:rPr lang="zh-CN" altLang="zh-CN" sz="1800" dirty="0"/>
              <a:t>两个表进行连接操作</a:t>
            </a:r>
            <a:endParaRPr lang="zh-CN" altLang="en-US" sz="1800" dirty="0"/>
          </a:p>
        </p:txBody>
      </p:sp>
      <p:sp>
        <p:nvSpPr>
          <p:cNvPr id="30726" name="矩形 5"/>
          <p:cNvSpPr>
            <a:spLocks noChangeArrowheads="1"/>
          </p:cNvSpPr>
          <p:nvPr/>
        </p:nvSpPr>
        <p:spPr bwMode="auto">
          <a:xfrm>
            <a:off x="3810000" y="1162050"/>
            <a:ext cx="5105286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UserData</a:t>
            </a:r>
            <a:r>
              <a:rPr lang="zh-CN" altLang="en-US" sz="1800" dirty="0"/>
              <a:t>（</a:t>
            </a:r>
            <a:r>
              <a:rPr lang="en-US" altLang="zh-CN" sz="1800" dirty="0"/>
              <a:t>UserId</a:t>
            </a:r>
            <a:r>
              <a:rPr lang="zh-CN" altLang="en-US" sz="1800" dirty="0"/>
              <a:t>，</a:t>
            </a:r>
            <a:r>
              <a:rPr lang="en-US" altLang="zh-CN" sz="1800" dirty="0"/>
              <a:t>UserInfo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Events</a:t>
            </a:r>
            <a:r>
              <a:rPr lang="zh-CN" altLang="en-US" sz="1800" dirty="0"/>
              <a:t>（</a:t>
            </a:r>
            <a:r>
              <a:rPr lang="en-US" altLang="zh-CN" sz="1800" dirty="0"/>
              <a:t>UserID</a:t>
            </a:r>
            <a:r>
              <a:rPr lang="zh-CN" altLang="en-US" sz="1800" dirty="0"/>
              <a:t>，</a:t>
            </a:r>
            <a:r>
              <a:rPr lang="en-US" altLang="zh-CN" sz="1800" dirty="0"/>
              <a:t>LinkInfo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UserData</a:t>
            </a:r>
            <a:r>
              <a:rPr lang="en-US" altLang="zh-CN" sz="1800" dirty="0"/>
              <a:t> </a:t>
            </a:r>
            <a:r>
              <a:rPr lang="zh-CN" altLang="en-US" sz="1800" dirty="0"/>
              <a:t>和</a:t>
            </a:r>
            <a:r>
              <a:rPr lang="en-US" altLang="zh-CN" sz="1800" dirty="0"/>
              <a:t>Events </a:t>
            </a:r>
            <a:r>
              <a:rPr lang="zh-CN" altLang="en-US" sz="1800" dirty="0"/>
              <a:t>表进行连接操作，获得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UserID</a:t>
            </a:r>
            <a:r>
              <a:rPr lang="zh-CN" altLang="en-US" sz="1800" dirty="0"/>
              <a:t>，</a:t>
            </a:r>
            <a:r>
              <a:rPr lang="en-US" altLang="zh-CN" sz="1800" dirty="0"/>
              <a:t>UserInfo</a:t>
            </a:r>
            <a:r>
              <a:rPr lang="zh-CN" altLang="en-US" sz="1800" dirty="0"/>
              <a:t>，</a:t>
            </a:r>
            <a:r>
              <a:rPr lang="en-US" altLang="zh-CN" sz="1800" dirty="0"/>
              <a:t>LinkInfo</a:t>
            </a:r>
            <a:r>
              <a:rPr lang="zh-CN" altLang="en-US" sz="1800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b="1" dirty="0" smtClean="0"/>
              <a:t>4.</a:t>
            </a:r>
            <a:r>
              <a:rPr lang="zh-CN" altLang="en-US" b="1" smtClean="0"/>
              <a:t>1 </a:t>
            </a:r>
            <a:r>
              <a:rPr lang="en-US" altLang="zh-CN" b="1" dirty="0" smtClean="0"/>
              <a:t>RDD</a:t>
            </a:r>
            <a:r>
              <a:rPr lang="zh-CN" altLang="en-US" b="1" smtClean="0"/>
              <a:t>编程基础</a:t>
            </a:r>
            <a:endParaRPr lang="zh-CN" altLang="en-US" smtClean="0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143000" y="1295400"/>
            <a:ext cx="2800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4.1.1 RDD</a:t>
            </a:r>
            <a:r>
              <a:rPr lang="zh-CN" altLang="en-US" sz="2400"/>
              <a:t>创建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4.1.2 RDD</a:t>
            </a:r>
            <a:r>
              <a:rPr lang="zh-CN" altLang="en-US" sz="2400"/>
              <a:t>操作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4.1.3 </a:t>
            </a:r>
            <a:r>
              <a:rPr lang="zh-CN" altLang="en-US" sz="2400"/>
              <a:t>持久化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4.1.4 </a:t>
            </a:r>
            <a:r>
              <a:rPr lang="zh-CN" altLang="en-US" sz="2400"/>
              <a:t>分区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4.1.5 </a:t>
            </a:r>
            <a:r>
              <a:rPr lang="zh-CN" altLang="en-US" sz="2400"/>
              <a:t>一个综合实例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4.1.4 </a:t>
            </a:r>
            <a:r>
              <a:rPr lang="zh-CN" altLang="en-US" smtClean="0"/>
              <a:t>分区</a:t>
            </a:r>
          </a:p>
        </p:txBody>
      </p:sp>
      <p:pic>
        <p:nvPicPr>
          <p:cNvPr id="3174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1828800"/>
            <a:ext cx="822938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矩形 3"/>
          <p:cNvSpPr>
            <a:spLocks noChangeArrowheads="1"/>
          </p:cNvSpPr>
          <p:nvPr/>
        </p:nvSpPr>
        <p:spPr bwMode="auto">
          <a:xfrm>
            <a:off x="1371600" y="6335627"/>
            <a:ext cx="670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   </a:t>
            </a:r>
            <a:r>
              <a:rPr lang="zh-CN" altLang="zh-CN" sz="1800" dirty="0"/>
              <a:t>采用分区以后对</a:t>
            </a:r>
            <a:r>
              <a:rPr lang="en-US" altLang="zh-CN" sz="1800" dirty="0"/>
              <a:t>UserData</a:t>
            </a:r>
            <a:r>
              <a:rPr lang="zh-CN" altLang="zh-CN" sz="1800" dirty="0"/>
              <a:t>和</a:t>
            </a:r>
            <a:r>
              <a:rPr lang="en-US" altLang="zh-CN" sz="1800" dirty="0"/>
              <a:t>Events</a:t>
            </a:r>
            <a:r>
              <a:rPr lang="zh-CN" altLang="zh-CN" sz="1800" dirty="0"/>
              <a:t>两个表进行连接操作</a:t>
            </a:r>
            <a:endParaRPr lang="zh-CN" altLang="en-US" sz="1800" dirty="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52516" y="1066800"/>
            <a:ext cx="23791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分区的作用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）减少通信开销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4.1.4 </a:t>
            </a:r>
            <a:r>
              <a:rPr lang="zh-CN" altLang="en-US" smtClean="0"/>
              <a:t>分区</a:t>
            </a:r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168857" y="1295400"/>
            <a:ext cx="822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2.RDD</a:t>
            </a:r>
            <a:r>
              <a:rPr lang="zh-CN" altLang="en-US" sz="2000" b="1" dirty="0"/>
              <a:t>分区原则</a:t>
            </a:r>
            <a:endParaRPr lang="en-US" altLang="zh-CN" sz="20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2516" y="2692400"/>
            <a:ext cx="8762770" cy="3323987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/>
              <a:t>对于不同的</a:t>
            </a:r>
            <a:r>
              <a:rPr lang="en-US" altLang="zh-CN" sz="2000" dirty="0"/>
              <a:t>Spark</a:t>
            </a:r>
            <a:r>
              <a:rPr lang="zh-CN" altLang="en-US" sz="2000" dirty="0"/>
              <a:t>部署模式而言（本地模式、</a:t>
            </a:r>
            <a:r>
              <a:rPr lang="en-US" altLang="zh-CN" sz="2000" dirty="0"/>
              <a:t>Standalone</a:t>
            </a:r>
            <a:r>
              <a:rPr lang="zh-CN" altLang="en-US" sz="2000" dirty="0"/>
              <a:t>模式、</a:t>
            </a:r>
            <a:r>
              <a:rPr lang="en-US" altLang="zh-CN" sz="2000" dirty="0"/>
              <a:t>YARN</a:t>
            </a:r>
            <a:r>
              <a:rPr lang="zh-CN" altLang="en-US" sz="2000" dirty="0"/>
              <a:t>模式、</a:t>
            </a:r>
            <a:r>
              <a:rPr lang="en-US" altLang="zh-CN" sz="2000" dirty="0"/>
              <a:t>Mesos</a:t>
            </a:r>
            <a:r>
              <a:rPr lang="zh-CN" altLang="en-US" sz="2000" dirty="0"/>
              <a:t>模式），都可以通过设置</a:t>
            </a:r>
            <a:r>
              <a:rPr lang="en-US" altLang="zh-CN" sz="2000" dirty="0"/>
              <a:t>spark.default.parallelism</a:t>
            </a:r>
            <a:r>
              <a:rPr lang="zh-CN" altLang="en-US" sz="2000" dirty="0"/>
              <a:t>这个参数的值，来配置默认的分区数目，一般而言：</a:t>
            </a:r>
            <a:br>
              <a:rPr lang="zh-CN" altLang="en-US" sz="2000" dirty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）本地</a:t>
            </a:r>
            <a:r>
              <a:rPr lang="zh-CN" altLang="en-US" sz="2000" dirty="0"/>
              <a:t>模式：默认为本地机器的</a:t>
            </a:r>
            <a:r>
              <a:rPr lang="en-US" altLang="zh-CN" sz="2000" dirty="0"/>
              <a:t>CPU</a:t>
            </a:r>
            <a:r>
              <a:rPr lang="zh-CN" altLang="en-US" sz="2000" dirty="0"/>
              <a:t>数目，若设置了</a:t>
            </a:r>
            <a:r>
              <a:rPr lang="en-US" altLang="zh-CN" sz="2000" dirty="0"/>
              <a:t>local[N],</a:t>
            </a:r>
            <a:r>
              <a:rPr lang="zh-CN" altLang="en-US" sz="2000" dirty="0"/>
              <a:t>则默认为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Mesos</a:t>
            </a:r>
            <a:r>
              <a:rPr lang="zh-CN" altLang="en-US" sz="2000" dirty="0"/>
              <a:t>：默认的分区数为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Standalone</a:t>
            </a:r>
            <a:r>
              <a:rPr lang="zh-CN" altLang="en-US" sz="2000" dirty="0"/>
              <a:t>或</a:t>
            </a:r>
            <a:r>
              <a:rPr lang="en-US" altLang="zh-CN" sz="2000" dirty="0"/>
              <a:t>YARN</a:t>
            </a:r>
            <a:r>
              <a:rPr lang="zh-CN" altLang="en-US" sz="2000" dirty="0"/>
              <a:t>：在“集群中所有</a:t>
            </a:r>
            <a:r>
              <a:rPr lang="en-US" altLang="zh-CN" sz="2000" dirty="0"/>
              <a:t>CPU</a:t>
            </a:r>
            <a:r>
              <a:rPr lang="zh-CN" altLang="en-US" sz="2000" dirty="0"/>
              <a:t>核心数目总和”和“</a:t>
            </a:r>
            <a:r>
              <a:rPr lang="en-US" altLang="zh-CN" sz="2000" dirty="0"/>
              <a:t>2”</a:t>
            </a:r>
            <a:r>
              <a:rPr lang="zh-CN" altLang="en-US" sz="2000" dirty="0"/>
              <a:t>二者中取较大值作为默认</a:t>
            </a:r>
            <a:r>
              <a:rPr lang="zh-CN" altLang="en-US" sz="2000" dirty="0" smtClean="0"/>
              <a:t>值。</a:t>
            </a:r>
            <a:endParaRPr lang="zh-CN" altLang="en-US" sz="20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516" y="1828800"/>
            <a:ext cx="8762770" cy="70802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RDD</a:t>
            </a:r>
            <a:r>
              <a:rPr lang="zh-CN" altLang="en-US" sz="2000" dirty="0"/>
              <a:t>分区的一个原则是使得分区的个数尽量等于集群中的</a:t>
            </a:r>
            <a:r>
              <a:rPr lang="en-US" altLang="zh-CN" sz="2000" dirty="0"/>
              <a:t>CPU</a:t>
            </a:r>
            <a:r>
              <a:rPr lang="zh-CN" altLang="en-US" sz="2000" dirty="0"/>
              <a:t>核心（</a:t>
            </a:r>
            <a:r>
              <a:rPr lang="en-US" altLang="zh-CN" sz="2000" dirty="0"/>
              <a:t>core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数目。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4.1.4 </a:t>
            </a:r>
            <a:r>
              <a:rPr lang="zh-CN" altLang="en-US" smtClean="0"/>
              <a:t>分区</a:t>
            </a: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533400" y="1219200"/>
            <a:ext cx="2204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3.</a:t>
            </a:r>
            <a:r>
              <a:rPr lang="zh-CN" altLang="en-US" sz="2000" b="1" dirty="0"/>
              <a:t>设置分区的个数</a:t>
            </a:r>
          </a:p>
        </p:txBody>
      </p:sp>
      <p:sp>
        <p:nvSpPr>
          <p:cNvPr id="33796" name="矩形 3"/>
          <p:cNvSpPr>
            <a:spLocks noChangeArrowheads="1"/>
          </p:cNvSpPr>
          <p:nvPr/>
        </p:nvSpPr>
        <p:spPr bwMode="auto">
          <a:xfrm>
            <a:off x="407937" y="1779142"/>
            <a:ext cx="4240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zh-CN" altLang="zh-CN" sz="2000" b="1" dirty="0"/>
              <a:t>创建</a:t>
            </a:r>
            <a:r>
              <a:rPr lang="en-US" altLang="zh-CN" sz="2000" b="1" dirty="0"/>
              <a:t>RDD</a:t>
            </a:r>
            <a:r>
              <a:rPr lang="zh-CN" altLang="zh-CN" sz="2000" b="1" dirty="0"/>
              <a:t>时手动指定分区个数</a:t>
            </a:r>
            <a:endParaRPr lang="zh-CN" altLang="en-US" sz="2000" dirty="0"/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533400" y="2209800"/>
            <a:ext cx="8381886" cy="163195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indent="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textFile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parallelize()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方法的时候手动指定分区个数即可，语法格式如下：</a:t>
            </a:r>
            <a:endParaRPr lang="zh-CN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sc.textFile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(path,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partitionNum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参数用于指定要加载的文件的地址，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partitionNum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参数用于指定分区个数。</a:t>
            </a:r>
            <a:r>
              <a:rPr lang="zh-CN" altLang="en-US" sz="2000" dirty="0"/>
              <a:t> </a:t>
            </a:r>
          </a:p>
        </p:txBody>
      </p:sp>
      <p:sp>
        <p:nvSpPr>
          <p:cNvPr id="33798" name="矩形 2"/>
          <p:cNvSpPr>
            <a:spLocks noChangeArrowheads="1"/>
          </p:cNvSpPr>
          <p:nvPr/>
        </p:nvSpPr>
        <p:spPr bwMode="auto">
          <a:xfrm>
            <a:off x="609600" y="4114800"/>
            <a:ext cx="80010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list = [1,2,3,4,5]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(list,2)  //</a:t>
            </a:r>
            <a:r>
              <a:rPr lang="zh-CN" altLang="en-US" sz="2000" dirty="0">
                <a:solidFill>
                  <a:schemeClr val="bg1"/>
                </a:solidFill>
              </a:rPr>
              <a:t>设置两个分区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4.1.4 </a:t>
            </a:r>
            <a:r>
              <a:rPr lang="zh-CN" altLang="en-US" smtClean="0"/>
              <a:t>分区</a:t>
            </a:r>
          </a:p>
        </p:txBody>
      </p:sp>
      <p:sp>
        <p:nvSpPr>
          <p:cNvPr id="34819" name="矩形 2"/>
          <p:cNvSpPr>
            <a:spLocks noChangeArrowheads="1"/>
          </p:cNvSpPr>
          <p:nvPr/>
        </p:nvSpPr>
        <p:spPr bwMode="auto">
          <a:xfrm>
            <a:off x="381114" y="1413772"/>
            <a:ext cx="2204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3.</a:t>
            </a:r>
            <a:r>
              <a:rPr lang="zh-CN" altLang="en-US" sz="2000" b="1" dirty="0"/>
              <a:t>设置分区的个数</a:t>
            </a:r>
          </a:p>
        </p:txBody>
      </p: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228714" y="1882085"/>
            <a:ext cx="5206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zh-CN" altLang="zh-CN" sz="2000" b="1" dirty="0"/>
              <a:t>使用</a:t>
            </a:r>
            <a:r>
              <a:rPr lang="en-US" altLang="zh-CN" sz="2000" b="1" dirty="0"/>
              <a:t>reparititon</a:t>
            </a:r>
            <a:r>
              <a:rPr lang="zh-CN" altLang="zh-CN" sz="2000" b="1" dirty="0"/>
              <a:t>方法重新设置分区个数</a:t>
            </a:r>
            <a:endParaRPr lang="zh-CN" altLang="en-US" sz="2000" dirty="0"/>
          </a:p>
        </p:txBody>
      </p:sp>
      <p:sp>
        <p:nvSpPr>
          <p:cNvPr id="34821" name="矩形 4"/>
          <p:cNvSpPr>
            <a:spLocks noChangeArrowheads="1"/>
          </p:cNvSpPr>
          <p:nvPr/>
        </p:nvSpPr>
        <p:spPr bwMode="auto">
          <a:xfrm>
            <a:off x="381114" y="2328172"/>
            <a:ext cx="792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通过转换操作得到新</a:t>
            </a:r>
            <a:r>
              <a:rPr lang="en-US" altLang="zh-CN" sz="2000" dirty="0"/>
              <a:t> RDD </a:t>
            </a:r>
            <a:r>
              <a:rPr lang="zh-CN" altLang="zh-CN" sz="2000"/>
              <a:t>时，直接调用</a:t>
            </a:r>
            <a:r>
              <a:rPr lang="en-US" altLang="zh-CN" sz="2000" dirty="0"/>
              <a:t> repartition </a:t>
            </a:r>
            <a:r>
              <a:rPr lang="zh-CN" altLang="zh-CN" sz="2000"/>
              <a:t>方法即可。例如：</a:t>
            </a:r>
            <a:endParaRPr lang="zh-CN" altLang="en-US" sz="2000"/>
          </a:p>
        </p:txBody>
      </p:sp>
      <p:sp>
        <p:nvSpPr>
          <p:cNvPr id="34822" name="矩形 2"/>
          <p:cNvSpPr>
            <a:spLocks noChangeArrowheads="1"/>
          </p:cNvSpPr>
          <p:nvPr/>
        </p:nvSpPr>
        <p:spPr bwMode="auto">
          <a:xfrm>
            <a:off x="381114" y="2861572"/>
            <a:ext cx="8001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data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([1,2,3,4,5],2)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chemeClr val="bg1"/>
                </a:solidFill>
              </a:rPr>
              <a:t>data.glom</a:t>
            </a:r>
            <a:r>
              <a:rPr lang="en-US" altLang="zh-CN" sz="2000" dirty="0">
                <a:solidFill>
                  <a:schemeClr val="bg1"/>
                </a:solidFill>
              </a:rPr>
              <a:t>().collect())  #</a:t>
            </a:r>
            <a:r>
              <a:rPr lang="zh-CN" altLang="en-US" sz="2000" dirty="0">
                <a:solidFill>
                  <a:schemeClr val="bg1"/>
                </a:solidFill>
              </a:rPr>
              <a:t>显示</a:t>
            </a:r>
            <a:r>
              <a:rPr lang="en-US" altLang="zh-CN" sz="2000" dirty="0">
                <a:solidFill>
                  <a:schemeClr val="bg1"/>
                </a:solidFill>
              </a:rPr>
              <a:t>data</a:t>
            </a:r>
            <a:r>
              <a:rPr lang="zh-CN" altLang="en-US" sz="2000" dirty="0">
                <a:solidFill>
                  <a:schemeClr val="bg1"/>
                </a:solidFill>
              </a:rPr>
              <a:t>这个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zh-CN" altLang="en-US" sz="2000" dirty="0">
                <a:solidFill>
                  <a:schemeClr val="bg1"/>
                </a:solidFill>
              </a:rPr>
              <a:t>的分区数量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data.repartition</a:t>
            </a:r>
            <a:r>
              <a:rPr lang="en-US" altLang="zh-CN" sz="2000" dirty="0">
                <a:solidFill>
                  <a:schemeClr val="bg1"/>
                </a:solidFill>
              </a:rPr>
              <a:t>(1)   #</a:t>
            </a:r>
            <a:r>
              <a:rPr lang="zh-CN" altLang="en-US" sz="2000" dirty="0">
                <a:solidFill>
                  <a:schemeClr val="bg1"/>
                </a:solidFill>
              </a:rPr>
              <a:t>对</a:t>
            </a:r>
            <a:r>
              <a:rPr lang="en-US" altLang="zh-CN" sz="2000" dirty="0">
                <a:solidFill>
                  <a:schemeClr val="bg1"/>
                </a:solidFill>
              </a:rPr>
              <a:t>data</a:t>
            </a:r>
            <a:r>
              <a:rPr lang="zh-CN" altLang="en-US" sz="2000" dirty="0">
                <a:solidFill>
                  <a:schemeClr val="bg1"/>
                </a:solidFill>
              </a:rPr>
              <a:t>这个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zh-CN" altLang="en-US" sz="2000" dirty="0">
                <a:solidFill>
                  <a:schemeClr val="bg1"/>
                </a:solidFill>
              </a:rPr>
              <a:t>进行重新分区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chemeClr val="bg1"/>
                </a:solidFill>
              </a:rPr>
              <a:t>rdd.glom</a:t>
            </a:r>
            <a:r>
              <a:rPr lang="en-US" altLang="zh-CN" sz="2000" dirty="0">
                <a:solidFill>
                  <a:schemeClr val="bg1"/>
                </a:solidFill>
              </a:rPr>
              <a:t>().collect())   #</a:t>
            </a:r>
            <a:r>
              <a:rPr lang="zh-CN" altLang="en-US" sz="2000" dirty="0">
                <a:solidFill>
                  <a:schemeClr val="bg1"/>
                </a:solidFill>
              </a:rPr>
              <a:t>显示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zh-CN" altLang="en-US" sz="2000" dirty="0">
                <a:solidFill>
                  <a:schemeClr val="bg1"/>
                </a:solidFill>
              </a:rPr>
              <a:t>这个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zh-CN" altLang="en-US" sz="2000" dirty="0">
                <a:solidFill>
                  <a:schemeClr val="bg1"/>
                </a:solidFill>
              </a:rPr>
              <a:t>的分区数量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4.1.4 </a:t>
            </a:r>
            <a:r>
              <a:rPr lang="zh-CN" altLang="en-US" smtClean="0"/>
              <a:t>分区</a:t>
            </a:r>
          </a:p>
        </p:txBody>
      </p:sp>
      <p:sp>
        <p:nvSpPr>
          <p:cNvPr id="35843" name="矩形 2"/>
          <p:cNvSpPr>
            <a:spLocks noChangeArrowheads="1"/>
          </p:cNvSpPr>
          <p:nvPr/>
        </p:nvSpPr>
        <p:spPr bwMode="auto">
          <a:xfrm>
            <a:off x="457310" y="1390660"/>
            <a:ext cx="2204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4.</a:t>
            </a:r>
            <a:r>
              <a:rPr lang="zh-CN" altLang="zh-CN" sz="2000" b="1" dirty="0"/>
              <a:t>自定义分区方法</a:t>
            </a:r>
            <a:endParaRPr lang="zh-CN" altLang="en-US" sz="2000" dirty="0"/>
          </a:p>
        </p:txBody>
      </p:sp>
      <p:sp>
        <p:nvSpPr>
          <p:cNvPr id="33796" name="矩形 3"/>
          <p:cNvSpPr>
            <a:spLocks noChangeArrowheads="1"/>
          </p:cNvSpPr>
          <p:nvPr/>
        </p:nvSpPr>
        <p:spPr bwMode="auto">
          <a:xfrm>
            <a:off x="381110" y="1953165"/>
            <a:ext cx="8534176" cy="132343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Spark</a:t>
            </a:r>
            <a:r>
              <a:rPr lang="zh-CN" altLang="zh-CN" sz="2000" dirty="0"/>
              <a:t>提供了自带的</a:t>
            </a:r>
            <a:r>
              <a:rPr lang="en-US" altLang="zh-CN" sz="2000" dirty="0"/>
              <a:t>HashPartitioner</a:t>
            </a:r>
            <a:r>
              <a:rPr lang="zh-CN" altLang="zh-CN" sz="2000" dirty="0"/>
              <a:t>（哈希分区）与</a:t>
            </a:r>
            <a:r>
              <a:rPr lang="en-US" altLang="zh-CN" sz="2000" dirty="0"/>
              <a:t>RangePartitioner</a:t>
            </a:r>
            <a:r>
              <a:rPr lang="zh-CN" altLang="zh-CN" sz="2000" dirty="0"/>
              <a:t>（区域分区），能够满足大多数应用场景的需求。与此同时，</a:t>
            </a:r>
            <a:r>
              <a:rPr lang="en-US" altLang="zh-CN" sz="2000" dirty="0"/>
              <a:t>Spark</a:t>
            </a:r>
            <a:r>
              <a:rPr lang="zh-CN" altLang="zh-CN" sz="2000" dirty="0"/>
              <a:t>也支持自定义分区方式，即通过提供一个自定义的</a:t>
            </a:r>
            <a:r>
              <a:rPr lang="zh-CN" altLang="en-US" sz="2000" dirty="0"/>
              <a:t>分区函数</a:t>
            </a:r>
            <a:r>
              <a:rPr lang="zh-CN" altLang="zh-CN" sz="2000" dirty="0"/>
              <a:t>来控制</a:t>
            </a:r>
            <a:r>
              <a:rPr lang="en-US" altLang="zh-CN" sz="2000" dirty="0"/>
              <a:t>RDD</a:t>
            </a:r>
            <a:r>
              <a:rPr lang="zh-CN" altLang="zh-CN" sz="2000" dirty="0"/>
              <a:t>的分区方式，从而利用领域知识进一步减少通信</a:t>
            </a:r>
            <a:r>
              <a:rPr lang="zh-CN" altLang="zh-CN" sz="2000" dirty="0" smtClean="0"/>
              <a:t>开销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4.1.4 </a:t>
            </a:r>
            <a:r>
              <a:rPr lang="zh-CN" altLang="en-US" smtClean="0"/>
              <a:t>分区</a:t>
            </a:r>
          </a:p>
        </p:txBody>
      </p:sp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457308" y="1536660"/>
            <a:ext cx="8381780" cy="34163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实例：根据</a:t>
            </a:r>
            <a:r>
              <a:rPr lang="en-US" altLang="zh-CN" sz="2400" b="1" dirty="0"/>
              <a:t>key</a:t>
            </a:r>
            <a:r>
              <a:rPr lang="zh-CN" altLang="en-US" sz="2400" b="1"/>
              <a:t>值的最后一位数字，写到不同的文件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例如：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10</a:t>
            </a:r>
            <a:r>
              <a:rPr lang="zh-CN" altLang="en-US" sz="2400"/>
              <a:t>写入到</a:t>
            </a:r>
            <a:r>
              <a:rPr lang="en-US" altLang="zh-CN" sz="2400" dirty="0"/>
              <a:t>part-00000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11</a:t>
            </a:r>
            <a:r>
              <a:rPr lang="zh-CN" altLang="en-US" sz="2400"/>
              <a:t>写入到</a:t>
            </a:r>
            <a:r>
              <a:rPr lang="en-US" altLang="zh-CN" sz="2400" dirty="0"/>
              <a:t>part-00001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19</a:t>
            </a:r>
            <a:r>
              <a:rPr lang="zh-CN" altLang="en-US" sz="2400"/>
              <a:t>写入到</a:t>
            </a:r>
            <a:r>
              <a:rPr lang="en-US" altLang="zh-CN" sz="2400" dirty="0"/>
              <a:t>part-00009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4.1.4 </a:t>
            </a:r>
            <a:r>
              <a:rPr lang="zh-CN" altLang="en-US" smtClean="0"/>
              <a:t>分区</a:t>
            </a:r>
          </a:p>
        </p:txBody>
      </p:sp>
      <p:sp>
        <p:nvSpPr>
          <p:cNvPr id="3" name="矩形 2"/>
          <p:cNvSpPr/>
          <p:nvPr/>
        </p:nvSpPr>
        <p:spPr>
          <a:xfrm>
            <a:off x="228713" y="1274004"/>
            <a:ext cx="8779939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from </a:t>
            </a:r>
            <a:r>
              <a:rPr lang="en-US" altLang="zh-CN" dirty="0"/>
              <a:t>pyspark</a:t>
            </a:r>
            <a:r>
              <a:rPr lang="en-US" altLang="zh-CN" dirty="0"/>
              <a:t> import </a:t>
            </a:r>
            <a:r>
              <a:rPr lang="en-US" altLang="zh-CN" dirty="0"/>
              <a:t>SparkConf</a:t>
            </a:r>
            <a:r>
              <a:rPr lang="en-US" altLang="zh-CN" dirty="0"/>
              <a:t>, </a:t>
            </a:r>
            <a:r>
              <a:rPr lang="en-US" altLang="zh-CN" dirty="0"/>
              <a:t>SparkContext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 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def </a:t>
            </a:r>
            <a:r>
              <a:rPr lang="en-US" altLang="zh-CN" dirty="0"/>
              <a:t>MyPartitioner</a:t>
            </a:r>
            <a:r>
              <a:rPr lang="en-US" altLang="zh-CN" dirty="0"/>
              <a:t>(key):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print("</a:t>
            </a:r>
            <a:r>
              <a:rPr lang="en-US" altLang="zh-CN" dirty="0"/>
              <a:t>MyPartitioner</a:t>
            </a:r>
            <a:r>
              <a:rPr lang="en-US" altLang="zh-CN" dirty="0"/>
              <a:t> is running")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print('The key is %d' % key)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return key%10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 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def main():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print("The main function is running")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conf  =  </a:t>
            </a:r>
            <a:r>
              <a:rPr lang="en-US" altLang="zh-CN" dirty="0"/>
              <a:t>SparkConf</a:t>
            </a:r>
            <a:r>
              <a:rPr lang="en-US" altLang="zh-CN" dirty="0"/>
              <a:t>().</a:t>
            </a:r>
            <a:r>
              <a:rPr lang="en-US" altLang="zh-CN" dirty="0"/>
              <a:t>setMaster</a:t>
            </a:r>
            <a:r>
              <a:rPr lang="en-US" altLang="zh-CN" dirty="0"/>
              <a:t>("local").</a:t>
            </a:r>
            <a:r>
              <a:rPr lang="en-US" altLang="zh-CN" dirty="0"/>
              <a:t>setAppName</a:t>
            </a:r>
            <a:r>
              <a:rPr lang="en-US" altLang="zh-CN" dirty="0"/>
              <a:t>("</a:t>
            </a:r>
            <a:r>
              <a:rPr lang="en-US" altLang="zh-CN" dirty="0"/>
              <a:t>MyApp</a:t>
            </a:r>
            <a:r>
              <a:rPr lang="en-US" altLang="zh-CN" dirty="0"/>
              <a:t>")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sc  =  </a:t>
            </a:r>
            <a:r>
              <a:rPr lang="en-US" altLang="zh-CN" dirty="0"/>
              <a:t>SparkContext</a:t>
            </a:r>
            <a:r>
              <a:rPr lang="en-US" altLang="zh-CN" dirty="0"/>
              <a:t>(conf = conf)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data = </a:t>
            </a:r>
            <a:r>
              <a:rPr lang="en-US" altLang="zh-CN" dirty="0"/>
              <a:t>sc.parallelize</a:t>
            </a:r>
            <a:r>
              <a:rPr lang="en-US" altLang="zh-CN" dirty="0"/>
              <a:t>(range(10),5)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data.map(lambda x:(x,1)) \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.</a:t>
            </a:r>
            <a:r>
              <a:rPr lang="en-US" altLang="zh-CN" dirty="0"/>
              <a:t>partitionBy</a:t>
            </a:r>
            <a:r>
              <a:rPr lang="en-US" altLang="zh-CN" dirty="0"/>
              <a:t>(10,MyPartitioner) \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.map(lambda x:x[0]) \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.</a:t>
            </a:r>
            <a:r>
              <a:rPr lang="en-US" altLang="zh-CN" dirty="0"/>
              <a:t>saveAsTextFile</a:t>
            </a:r>
            <a:r>
              <a:rPr lang="en-US" altLang="zh-CN" dirty="0"/>
              <a:t>("file:///usr/local/spark/mycode/rdd/partitioner")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 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if __name__ == '__main__':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main()</a:t>
            </a:r>
            <a:endParaRPr lang="zh-CN" altLang="zh-CN" dirty="0"/>
          </a:p>
        </p:txBody>
      </p:sp>
      <p:sp>
        <p:nvSpPr>
          <p:cNvPr id="37892" name="矩形 3"/>
          <p:cNvSpPr>
            <a:spLocks noChangeArrowheads="1"/>
          </p:cNvSpPr>
          <p:nvPr/>
        </p:nvSpPr>
        <p:spPr bwMode="auto">
          <a:xfrm>
            <a:off x="6858000" y="712788"/>
            <a:ext cx="2150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TestPartitioner.py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4.1.4 </a:t>
            </a:r>
            <a:r>
              <a:rPr lang="zh-CN" altLang="en-US" smtClean="0"/>
              <a:t>分区</a:t>
            </a:r>
          </a:p>
        </p:txBody>
      </p:sp>
      <p:sp>
        <p:nvSpPr>
          <p:cNvPr id="38915" name="矩形 2"/>
          <p:cNvSpPr>
            <a:spLocks noChangeArrowheads="1"/>
          </p:cNvSpPr>
          <p:nvPr/>
        </p:nvSpPr>
        <p:spPr bwMode="auto">
          <a:xfrm>
            <a:off x="304912" y="1295400"/>
            <a:ext cx="4458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使用如下命令运行</a:t>
            </a:r>
            <a:r>
              <a:rPr lang="en-US" altLang="zh-CN" sz="2000" dirty="0"/>
              <a:t>TestPartitioner.py</a:t>
            </a:r>
            <a:r>
              <a:rPr lang="zh-CN" altLang="zh-CN" sz="2000" dirty="0"/>
              <a:t>：</a:t>
            </a:r>
            <a:endParaRPr lang="zh-CN" altLang="en-US" sz="2000" dirty="0"/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79525" y="1828800"/>
            <a:ext cx="8154771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$ cd /</a:t>
            </a:r>
            <a:r>
              <a:rPr lang="en-US" altLang="zh-CN" sz="1800" dirty="0">
                <a:solidFill>
                  <a:schemeClr val="bg1"/>
                </a:solidFill>
              </a:rPr>
              <a:t>usr</a:t>
            </a:r>
            <a:r>
              <a:rPr lang="en-US" altLang="zh-CN" sz="1800" dirty="0">
                <a:solidFill>
                  <a:schemeClr val="bg1"/>
                </a:solidFill>
              </a:rPr>
              <a:t>/local/spark/</a:t>
            </a:r>
            <a:r>
              <a:rPr lang="en-US" altLang="zh-CN" sz="1800" dirty="0">
                <a:solidFill>
                  <a:schemeClr val="bg1"/>
                </a:solidFill>
              </a:rPr>
              <a:t>mycode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>
                <a:solidFill>
                  <a:schemeClr val="bg1"/>
                </a:solidFill>
              </a:rPr>
              <a:t>rdd</a:t>
            </a:r>
            <a:endParaRPr lang="zh-CN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$ python3 TestPartitioner.py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8917" name="矩形 4"/>
          <p:cNvSpPr>
            <a:spLocks noChangeArrowheads="1"/>
          </p:cNvSpPr>
          <p:nvPr/>
        </p:nvSpPr>
        <p:spPr bwMode="auto">
          <a:xfrm>
            <a:off x="304912" y="2590800"/>
            <a:ext cx="52284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或者，使用如下命令运行</a:t>
            </a:r>
            <a:r>
              <a:rPr lang="en-US" altLang="zh-CN" sz="2000" dirty="0"/>
              <a:t>TestPartitioner.py</a:t>
            </a:r>
            <a:r>
              <a:rPr lang="zh-CN" altLang="zh-CN" sz="2000" dirty="0"/>
              <a:t>：</a:t>
            </a:r>
            <a:endParaRPr lang="zh-CN" altLang="en-US" sz="2000" dirty="0"/>
          </a:p>
        </p:txBody>
      </p:sp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428737" y="3048000"/>
            <a:ext cx="8105559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$ cd /</a:t>
            </a:r>
            <a:r>
              <a:rPr lang="en-US" altLang="zh-CN" sz="1800" dirty="0">
                <a:solidFill>
                  <a:schemeClr val="bg1"/>
                </a:solidFill>
              </a:rPr>
              <a:t>usr</a:t>
            </a:r>
            <a:r>
              <a:rPr lang="en-US" altLang="zh-CN" sz="1800" dirty="0">
                <a:solidFill>
                  <a:schemeClr val="bg1"/>
                </a:solidFill>
              </a:rPr>
              <a:t>/local/spark/</a:t>
            </a:r>
            <a:r>
              <a:rPr lang="en-US" altLang="zh-CN" sz="1800" dirty="0">
                <a:solidFill>
                  <a:schemeClr val="bg1"/>
                </a:solidFill>
              </a:rPr>
              <a:t>mycode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>
                <a:solidFill>
                  <a:schemeClr val="bg1"/>
                </a:solidFill>
              </a:rPr>
              <a:t>rdd</a:t>
            </a:r>
            <a:endParaRPr lang="zh-CN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$ /</a:t>
            </a:r>
            <a:r>
              <a:rPr lang="en-US" altLang="zh-CN" sz="1800" dirty="0">
                <a:solidFill>
                  <a:schemeClr val="bg1"/>
                </a:solidFill>
              </a:rPr>
              <a:t>usr</a:t>
            </a:r>
            <a:r>
              <a:rPr lang="en-US" altLang="zh-CN" sz="1800" dirty="0">
                <a:solidFill>
                  <a:schemeClr val="bg1"/>
                </a:solidFill>
              </a:rPr>
              <a:t>/local/spark/bin/spark-submit TestPartitioner.py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8919" name="矩形 6"/>
          <p:cNvSpPr>
            <a:spLocks noChangeArrowheads="1"/>
          </p:cNvSpPr>
          <p:nvPr/>
        </p:nvSpPr>
        <p:spPr bwMode="auto">
          <a:xfrm>
            <a:off x="457312" y="3810000"/>
            <a:ext cx="3775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程序运行结果会返回如下信息：</a:t>
            </a:r>
            <a:endParaRPr lang="zh-CN" altLang="en-US" sz="2000" dirty="0"/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457312" y="4321091"/>
            <a:ext cx="8076984" cy="23082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The main function is running</a:t>
            </a:r>
            <a:endParaRPr lang="zh-CN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MyPartitioner</a:t>
            </a:r>
            <a:r>
              <a:rPr lang="en-US" altLang="zh-CN" sz="1800" dirty="0">
                <a:solidFill>
                  <a:schemeClr val="bg1"/>
                </a:solidFill>
              </a:rPr>
              <a:t> is running</a:t>
            </a:r>
            <a:endParaRPr lang="zh-CN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The key is 0</a:t>
            </a:r>
            <a:endParaRPr lang="zh-CN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MyPartitioner</a:t>
            </a:r>
            <a:r>
              <a:rPr lang="en-US" altLang="zh-CN" sz="1800" dirty="0">
                <a:solidFill>
                  <a:schemeClr val="bg1"/>
                </a:solidFill>
              </a:rPr>
              <a:t> is running</a:t>
            </a:r>
            <a:endParaRPr lang="zh-CN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The key is 1</a:t>
            </a:r>
            <a:endParaRPr lang="zh-CN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……</a:t>
            </a:r>
            <a:endParaRPr lang="zh-CN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MyPartitioner</a:t>
            </a:r>
            <a:r>
              <a:rPr lang="en-US" altLang="zh-CN" sz="1800" dirty="0">
                <a:solidFill>
                  <a:schemeClr val="bg1"/>
                </a:solidFill>
              </a:rPr>
              <a:t> is running</a:t>
            </a:r>
            <a:endParaRPr lang="zh-CN" altLang="zh-CN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The key is 9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4.1.5 </a:t>
            </a:r>
            <a:r>
              <a:rPr lang="zh-CN" altLang="en-US" smtClean="0"/>
              <a:t>一个综合实例</a:t>
            </a:r>
          </a:p>
        </p:txBody>
      </p:sp>
      <p:sp>
        <p:nvSpPr>
          <p:cNvPr id="39939" name="矩形 2"/>
          <p:cNvSpPr>
            <a:spLocks noChangeArrowheads="1"/>
          </p:cNvSpPr>
          <p:nvPr/>
        </p:nvSpPr>
        <p:spPr bwMode="auto">
          <a:xfrm>
            <a:off x="381112" y="1405842"/>
            <a:ext cx="8534174" cy="10160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假设有一个本地文件</a:t>
            </a:r>
            <a:r>
              <a:rPr lang="en-US" altLang="zh-CN" sz="2000" dirty="0"/>
              <a:t>word.txt</a:t>
            </a:r>
            <a:r>
              <a:rPr lang="zh-CN" altLang="zh-CN" sz="2000" dirty="0"/>
              <a:t>，里面包含了很多行文本，每行文本由多个单词构成，单词之间用空格分隔。可以使用如下语句进行词频统计（即统计每个单词出现的次数）：</a:t>
            </a:r>
            <a:endParaRPr lang="zh-CN" altLang="en-US" sz="2000" dirty="0"/>
          </a:p>
        </p:txBody>
      </p:sp>
      <p:sp>
        <p:nvSpPr>
          <p:cNvPr id="39940" name="矩形 2"/>
          <p:cNvSpPr>
            <a:spLocks noChangeArrowheads="1"/>
          </p:cNvSpPr>
          <p:nvPr/>
        </p:nvSpPr>
        <p:spPr bwMode="auto">
          <a:xfrm>
            <a:off x="381112" y="2556780"/>
            <a:ext cx="8534174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lines = sc.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wordCount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lines.flatMap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line:line.split</a:t>
            </a:r>
            <a:r>
              <a:rPr lang="en-US" altLang="zh-CN" sz="2000" dirty="0">
                <a:solidFill>
                  <a:schemeClr val="bg1"/>
                </a:solidFill>
              </a:rPr>
              <a:t>(" ")).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map(lambda word:(word,1)).</a:t>
            </a:r>
            <a:r>
              <a:rPr lang="en-US" altLang="zh-CN" sz="2000" dirty="0">
                <a:solidFill>
                  <a:schemeClr val="bg1"/>
                </a:solidFill>
              </a:rPr>
              <a:t>reduceByKey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a,b:a+b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print(</a:t>
            </a:r>
            <a:r>
              <a:rPr lang="en-US" altLang="zh-CN" sz="2000" dirty="0">
                <a:solidFill>
                  <a:schemeClr val="bg1"/>
                </a:solidFill>
              </a:rPr>
              <a:t>wordCount.collect</a:t>
            </a:r>
            <a:r>
              <a:rPr lang="en-US" altLang="zh-CN" sz="2000" dirty="0">
                <a:solidFill>
                  <a:schemeClr val="bg1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[('good', 1), ('Spark', 2), ('is', 3), ('better', 1), ('Hadoop', 1), ('fast', 1)]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4.1.5 </a:t>
            </a:r>
            <a:r>
              <a:rPr lang="zh-CN" altLang="en-US" smtClean="0"/>
              <a:t>一个综合实例</a:t>
            </a:r>
          </a:p>
        </p:txBody>
      </p:sp>
      <p:pic>
        <p:nvPicPr>
          <p:cNvPr id="4096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116"/>
            <a:ext cx="8305800" cy="358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矩形 2"/>
          <p:cNvSpPr>
            <a:spLocks noChangeArrowheads="1"/>
          </p:cNvSpPr>
          <p:nvPr/>
        </p:nvSpPr>
        <p:spPr bwMode="auto">
          <a:xfrm>
            <a:off x="533400" y="1217624"/>
            <a:ext cx="8305800" cy="1754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lines = sc.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... </a:t>
            </a:r>
            <a:r>
              <a:rPr lang="en-US" altLang="zh-CN" sz="1800" dirty="0">
                <a:solidFill>
                  <a:schemeClr val="bg1"/>
                </a:solidFill>
              </a:rPr>
              <a:t>textFile</a:t>
            </a:r>
            <a:r>
              <a:rPr lang="en-US" altLang="zh-CN" sz="1800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</a:t>
            </a:r>
            <a:r>
              <a:rPr lang="en-US" altLang="zh-CN" sz="1800" dirty="0">
                <a:solidFill>
                  <a:schemeClr val="bg1"/>
                </a:solidFill>
              </a:rPr>
              <a:t>wordCount</a:t>
            </a:r>
            <a:r>
              <a:rPr lang="en-US" altLang="zh-CN" sz="1800" dirty="0">
                <a:solidFill>
                  <a:schemeClr val="bg1"/>
                </a:solidFill>
              </a:rPr>
              <a:t> = </a:t>
            </a:r>
            <a:r>
              <a:rPr lang="en-US" altLang="zh-CN" sz="1800" dirty="0">
                <a:solidFill>
                  <a:schemeClr val="bg1"/>
                </a:solidFill>
              </a:rPr>
              <a:t>lines.flatMap</a:t>
            </a:r>
            <a:r>
              <a:rPr lang="en-US" altLang="zh-CN" sz="1800" dirty="0">
                <a:solidFill>
                  <a:schemeClr val="bg1"/>
                </a:solidFill>
              </a:rPr>
              <a:t>(lambda </a:t>
            </a:r>
            <a:r>
              <a:rPr lang="en-US" altLang="zh-CN" sz="1800" dirty="0">
                <a:solidFill>
                  <a:schemeClr val="bg1"/>
                </a:solidFill>
              </a:rPr>
              <a:t>line:line.split</a:t>
            </a:r>
            <a:r>
              <a:rPr lang="en-US" altLang="zh-CN" sz="1800" dirty="0">
                <a:solidFill>
                  <a:schemeClr val="bg1"/>
                </a:solidFill>
              </a:rPr>
              <a:t>(" ")).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... map(lambda word:(word,1)).</a:t>
            </a:r>
            <a:r>
              <a:rPr lang="en-US" altLang="zh-CN" sz="1800" dirty="0">
                <a:solidFill>
                  <a:schemeClr val="bg1"/>
                </a:solidFill>
              </a:rPr>
              <a:t>reduceByKey</a:t>
            </a:r>
            <a:r>
              <a:rPr lang="en-US" altLang="zh-CN" sz="1800" dirty="0">
                <a:solidFill>
                  <a:schemeClr val="bg1"/>
                </a:solidFill>
              </a:rPr>
              <a:t>(lambda </a:t>
            </a:r>
            <a:r>
              <a:rPr lang="en-US" altLang="zh-CN" sz="1800" dirty="0">
                <a:solidFill>
                  <a:schemeClr val="bg1"/>
                </a:solidFill>
              </a:rPr>
              <a:t>a,b:a+b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print(</a:t>
            </a:r>
            <a:r>
              <a:rPr lang="en-US" altLang="zh-CN" sz="1800" dirty="0">
                <a:solidFill>
                  <a:schemeClr val="bg1"/>
                </a:solidFill>
              </a:rPr>
              <a:t>wordCount.collect</a:t>
            </a:r>
            <a:r>
              <a:rPr lang="en-US" altLang="zh-CN" sz="1800" dirty="0">
                <a:solidFill>
                  <a:schemeClr val="bg1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[('good', 1), ('Spark', 2), ('is', 3), ('better', 1), ('Hadoop', 1), ('fast', 1)]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4.1.1 RDD</a:t>
            </a:r>
            <a:r>
              <a:rPr lang="zh-CN" altLang="en-US" smtClean="0"/>
              <a:t>创建</a:t>
            </a:r>
          </a:p>
        </p:txBody>
      </p:sp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914400" y="1524000"/>
            <a:ext cx="5672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1. </a:t>
            </a:r>
            <a:r>
              <a:rPr lang="zh-CN" altLang="en-US" sz="2800"/>
              <a:t>从文件系统中加载数据创建</a:t>
            </a:r>
            <a:r>
              <a:rPr lang="en-US" altLang="zh-CN" sz="2800" dirty="0"/>
              <a:t>RDD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2. </a:t>
            </a:r>
            <a:r>
              <a:rPr lang="zh-CN" altLang="en-US" sz="2800"/>
              <a:t>通过并行集合（列表）创建</a:t>
            </a:r>
            <a:r>
              <a:rPr lang="en-US" altLang="zh-CN" sz="2800" dirty="0"/>
              <a:t>RDD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4.1.5 </a:t>
            </a:r>
            <a:r>
              <a:rPr lang="zh-CN" altLang="en-US" smtClean="0"/>
              <a:t>一个综合实例</a:t>
            </a:r>
          </a:p>
        </p:txBody>
      </p:sp>
      <p:sp>
        <p:nvSpPr>
          <p:cNvPr id="41987" name="矩形 2"/>
          <p:cNvSpPr>
            <a:spLocks noChangeArrowheads="1"/>
          </p:cNvSpPr>
          <p:nvPr/>
        </p:nvSpPr>
        <p:spPr bwMode="auto">
          <a:xfrm>
            <a:off x="304912" y="1219200"/>
            <a:ext cx="8457978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在实际应用中，单词文件可能非常大，会被保存到分布式文件系统</a:t>
            </a:r>
            <a:r>
              <a:rPr lang="en-US" altLang="zh-CN" sz="2000" dirty="0"/>
              <a:t>HDFS</a:t>
            </a:r>
            <a:r>
              <a:rPr lang="zh-CN" altLang="zh-CN" sz="2000" dirty="0"/>
              <a:t>中，</a:t>
            </a:r>
            <a:r>
              <a:rPr lang="en-US" altLang="zh-CN" sz="2000" dirty="0"/>
              <a:t>Spark</a:t>
            </a:r>
            <a:r>
              <a:rPr lang="zh-CN" altLang="zh-CN" sz="2000" dirty="0"/>
              <a:t>和</a:t>
            </a:r>
            <a:r>
              <a:rPr lang="en-US" altLang="zh-CN" sz="2000" dirty="0"/>
              <a:t>Hadoop</a:t>
            </a:r>
            <a:r>
              <a:rPr lang="zh-CN" altLang="zh-CN" sz="2000" dirty="0"/>
              <a:t>会统一部署在一个集群上</a:t>
            </a:r>
            <a:endParaRPr lang="zh-CN" altLang="en-US" sz="2000" dirty="0"/>
          </a:p>
        </p:txBody>
      </p:sp>
      <p:pic>
        <p:nvPicPr>
          <p:cNvPr id="4198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2144624"/>
            <a:ext cx="845797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矩形 4"/>
          <p:cNvSpPr>
            <a:spLocks noChangeArrowheads="1"/>
          </p:cNvSpPr>
          <p:nvPr/>
        </p:nvSpPr>
        <p:spPr bwMode="auto">
          <a:xfrm>
            <a:off x="1676400" y="6411824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 dirty="0"/>
              <a:t>   </a:t>
            </a:r>
            <a:r>
              <a:rPr lang="zh-CN" altLang="zh-CN" sz="1800"/>
              <a:t>在一个集群中同时部署</a:t>
            </a:r>
            <a:r>
              <a:rPr lang="en-US" altLang="zh-CN" sz="1800" dirty="0"/>
              <a:t>Hadoop</a:t>
            </a:r>
            <a:r>
              <a:rPr lang="zh-CN" altLang="zh-CN" sz="1800"/>
              <a:t>和</a:t>
            </a:r>
            <a:r>
              <a:rPr lang="en-US" altLang="zh-CN" sz="1800" dirty="0"/>
              <a:t>Spark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4.1.5 </a:t>
            </a:r>
            <a:r>
              <a:rPr lang="zh-CN" altLang="en-US" smtClean="0"/>
              <a:t>一个综合实例</a:t>
            </a:r>
          </a:p>
        </p:txBody>
      </p:sp>
      <p:pic>
        <p:nvPicPr>
          <p:cNvPr id="43011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0" y="1295456"/>
            <a:ext cx="8610374" cy="48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矩形 3"/>
          <p:cNvSpPr>
            <a:spLocks noChangeArrowheads="1"/>
          </p:cNvSpPr>
          <p:nvPr/>
        </p:nvSpPr>
        <p:spPr bwMode="auto">
          <a:xfrm>
            <a:off x="2535187" y="6259428"/>
            <a:ext cx="3941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 </a:t>
            </a:r>
            <a:r>
              <a:rPr lang="zh-CN" altLang="zh-CN" sz="1800" dirty="0"/>
              <a:t>在集群中执行词频统计过程示意图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09704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2 键值对</a:t>
            </a:r>
            <a:r>
              <a:rPr lang="en-US" altLang="zh-CN" dirty="0" smtClean="0"/>
              <a:t>RDD</a:t>
            </a:r>
            <a:endParaRPr lang="zh-CN" altLang="en-US" dirty="0" smtClean="0"/>
          </a:p>
        </p:txBody>
      </p:sp>
      <p:sp>
        <p:nvSpPr>
          <p:cNvPr id="44035" name="矩形 2"/>
          <p:cNvSpPr>
            <a:spLocks noChangeArrowheads="1"/>
          </p:cNvSpPr>
          <p:nvPr/>
        </p:nvSpPr>
        <p:spPr bwMode="auto">
          <a:xfrm>
            <a:off x="533506" y="1543068"/>
            <a:ext cx="4700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4.2.1 </a:t>
            </a:r>
            <a:r>
              <a:rPr lang="zh-CN" altLang="en-US" sz="2400"/>
              <a:t>键值对</a:t>
            </a:r>
            <a:r>
              <a:rPr lang="en-US" altLang="zh-CN" sz="2400" dirty="0"/>
              <a:t>RDD</a:t>
            </a:r>
            <a:r>
              <a:rPr lang="zh-CN" altLang="en-US" sz="2400"/>
              <a:t>的创建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4.2.2 </a:t>
            </a:r>
            <a:r>
              <a:rPr lang="zh-CN" altLang="en-US" sz="2400"/>
              <a:t>常用的键值对</a:t>
            </a:r>
            <a:r>
              <a:rPr lang="en-US" altLang="zh-CN" sz="2400" dirty="0"/>
              <a:t>RDD</a:t>
            </a:r>
            <a:r>
              <a:rPr lang="zh-CN" altLang="en-US" sz="2400"/>
              <a:t>转换操作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4.2.3 </a:t>
            </a:r>
            <a:r>
              <a:rPr lang="zh-CN" altLang="en-US" sz="2400"/>
              <a:t>一个综合实例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4.2.1 </a:t>
            </a:r>
            <a:r>
              <a:rPr lang="zh-CN" altLang="en-US" smtClean="0"/>
              <a:t>键值对</a:t>
            </a:r>
            <a:r>
              <a:rPr lang="en-US" altLang="zh-CN" dirty="0" smtClean="0"/>
              <a:t>RDD</a:t>
            </a:r>
            <a:r>
              <a:rPr lang="zh-CN" altLang="en-US" smtClean="0"/>
              <a:t>的创建</a:t>
            </a:r>
          </a:p>
        </p:txBody>
      </p:sp>
      <p:sp>
        <p:nvSpPr>
          <p:cNvPr id="45059" name="矩形 2"/>
          <p:cNvSpPr>
            <a:spLocks noChangeArrowheads="1"/>
          </p:cNvSpPr>
          <p:nvPr/>
        </p:nvSpPr>
        <p:spPr bwMode="auto">
          <a:xfrm>
            <a:off x="533400" y="1219200"/>
            <a:ext cx="44566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（</a:t>
            </a:r>
            <a:r>
              <a:rPr lang="en-US" altLang="zh-CN" sz="2000" b="1" dirty="0"/>
              <a:t>1</a:t>
            </a:r>
            <a:r>
              <a:rPr lang="zh-CN" altLang="en-US" sz="2000" b="1"/>
              <a:t>）第一种创建方式：从文件中加载</a:t>
            </a:r>
          </a:p>
        </p:txBody>
      </p:sp>
      <p:sp>
        <p:nvSpPr>
          <p:cNvPr id="45060" name="矩形 3"/>
          <p:cNvSpPr>
            <a:spLocks noChangeArrowheads="1"/>
          </p:cNvSpPr>
          <p:nvPr/>
        </p:nvSpPr>
        <p:spPr bwMode="auto">
          <a:xfrm>
            <a:off x="533400" y="1600200"/>
            <a:ext cx="815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可以采用多种方式创建键值对</a:t>
            </a:r>
            <a:r>
              <a:rPr lang="en-US" altLang="zh-CN" sz="2000" dirty="0"/>
              <a:t>RDD</a:t>
            </a:r>
            <a:r>
              <a:rPr lang="zh-CN" altLang="en-US" sz="2000"/>
              <a:t>，其中一种主要方式是使用</a:t>
            </a:r>
            <a:r>
              <a:rPr lang="en-US" altLang="zh-CN" sz="2000" dirty="0"/>
              <a:t>map()</a:t>
            </a:r>
            <a:r>
              <a:rPr lang="zh-CN" altLang="en-US" sz="2000"/>
              <a:t>函数来实现</a:t>
            </a:r>
          </a:p>
        </p:txBody>
      </p:sp>
      <p:sp>
        <p:nvSpPr>
          <p:cNvPr id="45061" name="矩形 4"/>
          <p:cNvSpPr>
            <a:spLocks noChangeArrowheads="1"/>
          </p:cNvSpPr>
          <p:nvPr/>
        </p:nvSpPr>
        <p:spPr bwMode="auto">
          <a:xfrm>
            <a:off x="609600" y="2492339"/>
            <a:ext cx="8229488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lines = </a:t>
            </a:r>
            <a:r>
              <a:rPr lang="en-US" altLang="zh-CN" sz="2000" dirty="0">
                <a:solidFill>
                  <a:schemeClr val="bg1"/>
                </a:solidFill>
              </a:rPr>
              <a:t>sc.textFile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("file:///usr/local/spark/mycode/pairrdd/word.txt")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lines.flatMap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line:line.split</a:t>
            </a:r>
            <a:r>
              <a:rPr lang="en-US" altLang="zh-CN" sz="2000" dirty="0">
                <a:solidFill>
                  <a:schemeClr val="bg1"/>
                </a:solidFill>
              </a:rPr>
              <a:t>(" ")).map(lambda word:(word,1))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pairRDD.foreach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('I',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('love',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('Hadoop',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533506" y="76200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4.2.1 </a:t>
            </a:r>
            <a:r>
              <a:rPr lang="zh-CN" altLang="en-US" dirty="0" smtClean="0"/>
              <a:t>键值对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的创建</a:t>
            </a:r>
          </a:p>
        </p:txBody>
      </p:sp>
      <p:sp>
        <p:nvSpPr>
          <p:cNvPr id="46083" name="矩形 2"/>
          <p:cNvSpPr>
            <a:spLocks noChangeArrowheads="1"/>
          </p:cNvSpPr>
          <p:nvPr/>
        </p:nvSpPr>
        <p:spPr bwMode="auto">
          <a:xfrm>
            <a:off x="381110" y="1428732"/>
            <a:ext cx="72389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）第二种创建方式：通过并行集合（列表）创建</a:t>
            </a:r>
            <a:r>
              <a:rPr lang="en-US" altLang="zh-CN" sz="2000" b="1" dirty="0"/>
              <a:t>RDD</a:t>
            </a:r>
          </a:p>
        </p:txBody>
      </p:sp>
      <p:sp>
        <p:nvSpPr>
          <p:cNvPr id="46084" name="矩形 3"/>
          <p:cNvSpPr>
            <a:spLocks noChangeArrowheads="1"/>
          </p:cNvSpPr>
          <p:nvPr/>
        </p:nvSpPr>
        <p:spPr bwMode="auto">
          <a:xfrm>
            <a:off x="533400" y="2057436"/>
            <a:ext cx="80772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list = ["</a:t>
            </a:r>
            <a:r>
              <a:rPr lang="en-US" altLang="zh-CN" sz="2000" dirty="0">
                <a:solidFill>
                  <a:schemeClr val="bg1"/>
                </a:solidFill>
              </a:rPr>
              <a:t>Hadoop","Spark","Hive","Spark</a:t>
            </a:r>
            <a:r>
              <a:rPr lang="en-US" altLang="zh-CN" sz="2000" dirty="0">
                <a:solidFill>
                  <a:schemeClr val="bg1"/>
                </a:solidFill>
              </a:rPr>
              <a:t>"]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rdd.map</a:t>
            </a:r>
            <a:r>
              <a:rPr lang="en-US" altLang="zh-CN" sz="2000" dirty="0">
                <a:solidFill>
                  <a:schemeClr val="bg1"/>
                </a:solidFill>
              </a:rPr>
              <a:t>(lambda word:(word,1))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pairRDD.foreach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(Hadoop,1)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(Spark,1)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(Hive,1)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(Spark,1)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457308" y="152486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转换操作</a:t>
            </a:r>
          </a:p>
        </p:txBody>
      </p:sp>
      <p:sp>
        <p:nvSpPr>
          <p:cNvPr id="47107" name="矩形 2"/>
          <p:cNvSpPr>
            <a:spLocks noChangeArrowheads="1"/>
          </p:cNvSpPr>
          <p:nvPr/>
        </p:nvSpPr>
        <p:spPr bwMode="auto">
          <a:xfrm>
            <a:off x="457308" y="1524000"/>
            <a:ext cx="8381780" cy="304641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reduceByKey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/>
              <a:t>func</a:t>
            </a:r>
            <a:r>
              <a:rPr lang="en-US" altLang="zh-CN" sz="2400" b="1" dirty="0"/>
              <a:t>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groupByKey</a:t>
            </a:r>
            <a:r>
              <a:rPr lang="en-US" altLang="zh-CN" sz="2400" b="1" dirty="0"/>
              <a:t>()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keys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values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sortByKey</a:t>
            </a:r>
            <a:r>
              <a:rPr lang="en-US" altLang="zh-CN" sz="2400" b="1" dirty="0"/>
              <a:t>()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mapValues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/>
              <a:t>func</a:t>
            </a:r>
            <a:r>
              <a:rPr lang="en-US" altLang="zh-CN" sz="2400" b="1" dirty="0"/>
              <a:t>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join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combineByKey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smtClean="0"/>
              <a:t>转换操作</a:t>
            </a:r>
          </a:p>
        </p:txBody>
      </p:sp>
      <p:sp>
        <p:nvSpPr>
          <p:cNvPr id="48131" name="矩形 2"/>
          <p:cNvSpPr>
            <a:spLocks noChangeArrowheads="1"/>
          </p:cNvSpPr>
          <p:nvPr/>
        </p:nvSpPr>
        <p:spPr bwMode="auto">
          <a:xfrm>
            <a:off x="304912" y="1219200"/>
            <a:ext cx="8458088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reduceByKey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/>
              <a:t>func</a:t>
            </a:r>
            <a:r>
              <a:rPr lang="en-US" altLang="zh-CN" sz="2000" b="1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reduceByKey</a:t>
            </a:r>
            <a:r>
              <a:rPr lang="en-US" altLang="zh-CN" sz="2000" dirty="0"/>
              <a:t>(</a:t>
            </a:r>
            <a:r>
              <a:rPr lang="en-US" altLang="zh-CN" sz="2000" dirty="0"/>
              <a:t>func</a:t>
            </a:r>
            <a:r>
              <a:rPr lang="en-US" altLang="zh-CN" sz="2000" dirty="0"/>
              <a:t>)</a:t>
            </a:r>
            <a:r>
              <a:rPr lang="zh-CN" altLang="en-US" sz="2000" dirty="0"/>
              <a:t>的功能是，使用</a:t>
            </a:r>
            <a:r>
              <a:rPr lang="en-US" altLang="zh-CN" sz="2000" dirty="0"/>
              <a:t>func</a:t>
            </a:r>
            <a:r>
              <a:rPr lang="zh-CN" altLang="en-US" sz="2000" dirty="0"/>
              <a:t>函数合并具有相同键的值</a:t>
            </a:r>
            <a:endParaRPr lang="en-US" altLang="zh-CN" sz="2000" b="1" dirty="0"/>
          </a:p>
        </p:txBody>
      </p:sp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324638" y="2057436"/>
            <a:ext cx="457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(Hadoop,1)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(Spark,1)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(Hive,1)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(Spark,1)</a:t>
            </a:r>
          </a:p>
        </p:txBody>
      </p:sp>
      <p:sp>
        <p:nvSpPr>
          <p:cNvPr id="48133" name="矩形 4"/>
          <p:cNvSpPr>
            <a:spLocks noChangeArrowheads="1"/>
          </p:cNvSpPr>
          <p:nvPr/>
        </p:nvSpPr>
        <p:spPr bwMode="auto">
          <a:xfrm>
            <a:off x="304912" y="3474997"/>
            <a:ext cx="8458088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([("Hadoop",1),("Spark",1),("Hive",1),("Spark",1)])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pairRDD.reduceByKey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a,b:a+b</a:t>
            </a:r>
            <a:r>
              <a:rPr lang="en-US" altLang="zh-CN" sz="2000" dirty="0">
                <a:solidFill>
                  <a:schemeClr val="bg1"/>
                </a:solidFill>
              </a:rPr>
              <a:t>).</a:t>
            </a:r>
            <a:r>
              <a:rPr lang="en-US" altLang="zh-CN" sz="2000" dirty="0">
                <a:solidFill>
                  <a:schemeClr val="bg1"/>
                </a:solidFill>
              </a:rPr>
              <a:t>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('Spark',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('Hive',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('Hadoop',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smtClean="0"/>
              <a:t>转换操作</a:t>
            </a:r>
          </a:p>
        </p:txBody>
      </p:sp>
      <p:sp>
        <p:nvSpPr>
          <p:cNvPr id="49155" name="矩形 2"/>
          <p:cNvSpPr>
            <a:spLocks noChangeArrowheads="1"/>
          </p:cNvSpPr>
          <p:nvPr/>
        </p:nvSpPr>
        <p:spPr bwMode="auto">
          <a:xfrm>
            <a:off x="381112" y="1809722"/>
            <a:ext cx="7696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groupByKey</a:t>
            </a:r>
            <a:r>
              <a:rPr lang="en-US" altLang="zh-CN" sz="2000" dirty="0"/>
              <a:t>()</a:t>
            </a:r>
            <a:r>
              <a:rPr lang="zh-CN" altLang="en-US" sz="2000" dirty="0"/>
              <a:t>的功能是，对具有相同键的值进行分组</a:t>
            </a:r>
          </a:p>
        </p:txBody>
      </p:sp>
      <p:sp>
        <p:nvSpPr>
          <p:cNvPr id="49156" name="矩形 3"/>
          <p:cNvSpPr>
            <a:spLocks noChangeArrowheads="1"/>
          </p:cNvSpPr>
          <p:nvPr/>
        </p:nvSpPr>
        <p:spPr bwMode="auto">
          <a:xfrm>
            <a:off x="304912" y="1362047"/>
            <a:ext cx="2541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groupByKey</a:t>
            </a:r>
            <a:r>
              <a:rPr lang="en-US" altLang="zh-CN" sz="2000" b="1" dirty="0"/>
              <a:t>()</a:t>
            </a:r>
          </a:p>
        </p:txBody>
      </p:sp>
      <p:sp>
        <p:nvSpPr>
          <p:cNvPr id="49157" name="矩形 4"/>
          <p:cNvSpPr>
            <a:spLocks noChangeArrowheads="1"/>
          </p:cNvSpPr>
          <p:nvPr/>
        </p:nvSpPr>
        <p:spPr bwMode="auto">
          <a:xfrm>
            <a:off x="381110" y="2568718"/>
            <a:ext cx="853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比如，对四个键值对</a:t>
            </a:r>
            <a:r>
              <a:rPr lang="en-US" altLang="zh-CN" sz="2000" dirty="0"/>
              <a:t>("spark",1)</a:t>
            </a:r>
            <a:r>
              <a:rPr lang="zh-CN" altLang="en-US" sz="2000" dirty="0"/>
              <a:t>、</a:t>
            </a:r>
            <a:r>
              <a:rPr lang="en-US" altLang="zh-CN" sz="2000" dirty="0"/>
              <a:t>("spark",2)</a:t>
            </a:r>
            <a:r>
              <a:rPr lang="zh-CN" altLang="en-US" sz="2000" dirty="0"/>
              <a:t>、</a:t>
            </a:r>
            <a:r>
              <a:rPr lang="en-US" altLang="zh-CN" sz="2000" dirty="0"/>
              <a:t>("hadoop",3)</a:t>
            </a:r>
            <a:r>
              <a:rPr lang="zh-CN" altLang="en-US" sz="2000" dirty="0"/>
              <a:t>和</a:t>
            </a:r>
            <a:r>
              <a:rPr lang="en-US" altLang="zh-CN" sz="2000" dirty="0"/>
              <a:t>("hadoop",5)</a:t>
            </a:r>
            <a:r>
              <a:rPr lang="zh-CN" altLang="en-US" sz="2000" dirty="0"/>
              <a:t>，采用</a:t>
            </a:r>
            <a:r>
              <a:rPr lang="en-US" altLang="zh-CN" sz="2000" dirty="0"/>
              <a:t>groupByKey</a:t>
            </a:r>
            <a:r>
              <a:rPr lang="en-US" altLang="zh-CN" sz="2000" dirty="0"/>
              <a:t>()</a:t>
            </a:r>
            <a:r>
              <a:rPr lang="zh-CN" altLang="en-US" sz="2000" dirty="0"/>
              <a:t>后得到的结果是：</a:t>
            </a:r>
            <a:r>
              <a:rPr lang="en-US" altLang="zh-CN" sz="2000" dirty="0"/>
              <a:t>("spark",(1,2))</a:t>
            </a:r>
            <a:r>
              <a:rPr lang="zh-CN" altLang="en-US" sz="2000" dirty="0"/>
              <a:t>和</a:t>
            </a:r>
            <a:r>
              <a:rPr lang="en-US" altLang="zh-CN" sz="2000" dirty="0"/>
              <a:t>("</a:t>
            </a:r>
            <a:r>
              <a:rPr lang="en-US" altLang="zh-CN" sz="2000" dirty="0"/>
              <a:t>hadoop</a:t>
            </a:r>
            <a:r>
              <a:rPr lang="en-US" altLang="zh-CN" sz="2000" dirty="0"/>
              <a:t>",(3,5))</a:t>
            </a:r>
            <a:endParaRPr lang="zh-CN" altLang="en-US" sz="2000" dirty="0"/>
          </a:p>
        </p:txBody>
      </p:sp>
      <p:sp>
        <p:nvSpPr>
          <p:cNvPr id="49158" name="矩形 6"/>
          <p:cNvSpPr>
            <a:spLocks noChangeArrowheads="1"/>
          </p:cNvSpPr>
          <p:nvPr/>
        </p:nvSpPr>
        <p:spPr bwMode="auto">
          <a:xfrm>
            <a:off x="228714" y="3482913"/>
            <a:ext cx="8762886" cy="26161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list = [("spark",1),("spark</a:t>
            </a:r>
            <a:r>
              <a:rPr lang="en-US" altLang="zh-CN" sz="2400" dirty="0">
                <a:solidFill>
                  <a:schemeClr val="bg1"/>
                </a:solidFill>
              </a:rPr>
              <a:t>",</a:t>
            </a:r>
            <a:r>
              <a:rPr lang="en-US" altLang="zh-CN" sz="2000" dirty="0">
                <a:solidFill>
                  <a:schemeClr val="bg1"/>
                </a:solidFill>
              </a:rPr>
              <a:t>2),("hadoop",3),("hadoop",5)]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pairRDD.groupByKey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PythonRDD</a:t>
            </a:r>
            <a:r>
              <a:rPr lang="en-US" altLang="zh-CN" sz="2000" dirty="0">
                <a:solidFill>
                  <a:schemeClr val="bg1"/>
                </a:solidFill>
              </a:rPr>
              <a:t>[27] at RDD at PythonRDD.scala:48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pairRDD.groupByKey</a:t>
            </a:r>
            <a:r>
              <a:rPr lang="en-US" altLang="zh-CN" sz="2000" dirty="0">
                <a:solidFill>
                  <a:schemeClr val="bg1"/>
                </a:solidFill>
              </a:rPr>
              <a:t>().</a:t>
            </a:r>
            <a:r>
              <a:rPr lang="en-US" altLang="zh-CN" sz="2000" dirty="0">
                <a:solidFill>
                  <a:schemeClr val="bg1"/>
                </a:solidFill>
              </a:rPr>
              <a:t>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</a:t>
            </a:r>
            <a:r>
              <a:rPr lang="en-US" altLang="zh-CN" sz="2000" dirty="0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', &lt;</a:t>
            </a:r>
            <a:r>
              <a:rPr lang="en-US" altLang="zh-CN" sz="2000" dirty="0">
                <a:solidFill>
                  <a:schemeClr val="bg1"/>
                </a:solidFill>
              </a:rPr>
              <a:t>pyspark.resultiterable.ResultIterable</a:t>
            </a:r>
            <a:r>
              <a:rPr lang="en-US" altLang="zh-CN" sz="2000" dirty="0">
                <a:solidFill>
                  <a:schemeClr val="bg1"/>
                </a:solidFill>
              </a:rPr>
              <a:t> object at 0x7f2c1093ecf8&gt;)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('spark', &lt;</a:t>
            </a:r>
            <a:r>
              <a:rPr lang="en-US" altLang="zh-CN" sz="2000" dirty="0">
                <a:solidFill>
                  <a:schemeClr val="bg1"/>
                </a:solidFill>
              </a:rPr>
              <a:t>pyspark.resultiterable.ResultIterable</a:t>
            </a:r>
            <a:r>
              <a:rPr lang="en-US" altLang="zh-CN" sz="2000" dirty="0">
                <a:solidFill>
                  <a:schemeClr val="bg1"/>
                </a:solidFill>
              </a:rPr>
              <a:t> object at 0x7f2c1093ecf8&gt;)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smtClean="0"/>
              <a:t>转换操作</a:t>
            </a:r>
          </a:p>
        </p:txBody>
      </p:sp>
      <p:sp>
        <p:nvSpPr>
          <p:cNvPr id="50179" name="矩形 2"/>
          <p:cNvSpPr>
            <a:spLocks noChangeArrowheads="1"/>
          </p:cNvSpPr>
          <p:nvPr/>
        </p:nvSpPr>
        <p:spPr bwMode="auto">
          <a:xfrm>
            <a:off x="457308" y="1894314"/>
            <a:ext cx="8381780" cy="267765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reduceByKey</a:t>
            </a:r>
            <a:r>
              <a:rPr lang="zh-CN" altLang="en-US" sz="2400" dirty="0"/>
              <a:t>用于对每个</a:t>
            </a:r>
            <a:r>
              <a:rPr lang="en-US" altLang="zh-CN" sz="2400" dirty="0"/>
              <a:t>key</a:t>
            </a:r>
            <a:r>
              <a:rPr lang="zh-CN" altLang="en-US" sz="2400" dirty="0"/>
              <a:t>对应的多个</a:t>
            </a:r>
            <a:r>
              <a:rPr lang="en-US" altLang="zh-CN" sz="2400" dirty="0"/>
              <a:t>value</a:t>
            </a:r>
            <a:r>
              <a:rPr lang="zh-CN" altLang="en-US" sz="2400" dirty="0"/>
              <a:t>进行</a:t>
            </a:r>
            <a:r>
              <a:rPr lang="en-US" altLang="zh-CN" sz="2400" dirty="0"/>
              <a:t>merge</a:t>
            </a:r>
            <a:r>
              <a:rPr lang="zh-CN" altLang="en-US" sz="2400" dirty="0"/>
              <a:t>操作，最重要的是它能够在本地先进行</a:t>
            </a:r>
            <a:r>
              <a:rPr lang="en-US" altLang="zh-CN" sz="2400" dirty="0"/>
              <a:t>merge</a:t>
            </a:r>
            <a:r>
              <a:rPr lang="zh-CN" altLang="en-US" sz="2400" dirty="0"/>
              <a:t>操作，并且</a:t>
            </a:r>
            <a:r>
              <a:rPr lang="en-US" altLang="zh-CN" sz="2400" dirty="0"/>
              <a:t>merge</a:t>
            </a:r>
            <a:r>
              <a:rPr lang="zh-CN" altLang="en-US" sz="2400" dirty="0"/>
              <a:t>操作可以通过函数</a:t>
            </a:r>
            <a:r>
              <a:rPr lang="zh-CN" altLang="en-US" sz="2400" dirty="0" smtClean="0"/>
              <a:t>自定义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groupByKey</a:t>
            </a:r>
            <a:r>
              <a:rPr lang="zh-CN" altLang="en-US" sz="2400" dirty="0"/>
              <a:t>也是对每个</a:t>
            </a:r>
            <a:r>
              <a:rPr lang="en-US" altLang="zh-CN" sz="2400" dirty="0"/>
              <a:t>key</a:t>
            </a:r>
            <a:r>
              <a:rPr lang="zh-CN" altLang="en-US" sz="2400" dirty="0"/>
              <a:t>进行操作，但只生成一个</a:t>
            </a:r>
            <a:r>
              <a:rPr lang="en-US" altLang="zh-CN" sz="2400" dirty="0"/>
              <a:t>sequence</a:t>
            </a:r>
            <a:r>
              <a:rPr lang="zh-CN" altLang="en-US" sz="2400" dirty="0"/>
              <a:t>，</a:t>
            </a:r>
            <a:r>
              <a:rPr lang="en-US" altLang="zh-CN" sz="2400" dirty="0"/>
              <a:t>groupByKey</a:t>
            </a:r>
            <a:r>
              <a:rPr lang="zh-CN" altLang="en-US" sz="2400" dirty="0"/>
              <a:t>本身不能自定义函数，需要先用</a:t>
            </a:r>
            <a:r>
              <a:rPr lang="en-US" altLang="zh-CN" sz="2400" dirty="0"/>
              <a:t>groupByKey</a:t>
            </a:r>
            <a:r>
              <a:rPr lang="zh-CN" altLang="en-US" sz="2400" dirty="0"/>
              <a:t>生成</a:t>
            </a:r>
            <a:r>
              <a:rPr lang="en-US" altLang="zh-CN" sz="2400" dirty="0"/>
              <a:t>RDD</a:t>
            </a:r>
            <a:r>
              <a:rPr lang="zh-CN" altLang="en-US" sz="2400" dirty="0"/>
              <a:t>，然后才能对此</a:t>
            </a:r>
            <a:r>
              <a:rPr lang="en-US" altLang="zh-CN" sz="2400" dirty="0"/>
              <a:t>RDD</a:t>
            </a:r>
            <a:r>
              <a:rPr lang="zh-CN" altLang="en-US" sz="2400" dirty="0"/>
              <a:t>通过</a:t>
            </a:r>
            <a:r>
              <a:rPr lang="en-US" altLang="zh-CN" sz="2400" dirty="0"/>
              <a:t>map</a:t>
            </a:r>
            <a:r>
              <a:rPr lang="zh-CN" altLang="en-US" sz="2400" dirty="0"/>
              <a:t>进行自定义函数</a:t>
            </a:r>
            <a:r>
              <a:rPr lang="zh-CN" altLang="en-US" sz="2400" dirty="0" smtClean="0"/>
              <a:t>操作</a:t>
            </a:r>
            <a:r>
              <a:rPr lang="zh-CN" altLang="en-US" sz="2400" dirty="0"/>
              <a:t>。</a:t>
            </a:r>
          </a:p>
        </p:txBody>
      </p:sp>
      <p:sp>
        <p:nvSpPr>
          <p:cNvPr id="50180" name="矩形 3"/>
          <p:cNvSpPr>
            <a:spLocks noChangeArrowheads="1"/>
          </p:cNvSpPr>
          <p:nvPr/>
        </p:nvSpPr>
        <p:spPr bwMode="auto">
          <a:xfrm>
            <a:off x="500171" y="1295368"/>
            <a:ext cx="5532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reduceByKey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groupByKey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区别：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2"/>
          <p:cNvSpPr>
            <a:spLocks noChangeArrowheads="1"/>
          </p:cNvSpPr>
          <p:nvPr/>
        </p:nvSpPr>
        <p:spPr bwMode="auto">
          <a:xfrm>
            <a:off x="381000" y="1676400"/>
            <a:ext cx="8534286" cy="440120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words = ["one", "two", "two", "three", "three", "three"]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wordPairsRDD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(words).map(lambda word:(word, 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wordCountsWithReduce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wordPairsRDD.reduceByKey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a,b:a+b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wordCountsWithReduce.foreach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('one',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('two',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('three',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wordCountsWithGroup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wordPairsRDD.groupByKey</a:t>
            </a:r>
            <a:r>
              <a:rPr lang="en-US" altLang="zh-CN" sz="2000" dirty="0">
                <a:solidFill>
                  <a:schemeClr val="bg1"/>
                </a:solidFill>
              </a:rPr>
              <a:t>().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map(lambda t:(t[0],sum(t[1])))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wordCountsWithGroup.foreach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('two',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('three',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('one', 1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120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smtClean="0"/>
              <a:t>转换操作</a:t>
            </a:r>
          </a:p>
        </p:txBody>
      </p:sp>
      <p:sp>
        <p:nvSpPr>
          <p:cNvPr id="51204" name="矩形 3"/>
          <p:cNvSpPr>
            <a:spLocks noChangeArrowheads="1"/>
          </p:cNvSpPr>
          <p:nvPr/>
        </p:nvSpPr>
        <p:spPr bwMode="auto">
          <a:xfrm>
            <a:off x="304912" y="1143000"/>
            <a:ext cx="522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reduceByKey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groupByKey</a:t>
            </a:r>
            <a:r>
              <a:rPr lang="zh-CN" altLang="en-US" sz="2400" b="1" dirty="0"/>
              <a:t>的区别</a:t>
            </a:r>
          </a:p>
        </p:txBody>
      </p:sp>
      <p:sp>
        <p:nvSpPr>
          <p:cNvPr id="51205" name="矩形 4"/>
          <p:cNvSpPr>
            <a:spLocks noChangeArrowheads="1"/>
          </p:cNvSpPr>
          <p:nvPr/>
        </p:nvSpPr>
        <p:spPr bwMode="auto">
          <a:xfrm>
            <a:off x="304800" y="6149885"/>
            <a:ext cx="861048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上面得到的</a:t>
            </a:r>
            <a:r>
              <a:rPr lang="en-US" altLang="zh-CN" sz="2000" dirty="0"/>
              <a:t>wordCountsWithReduce</a:t>
            </a:r>
            <a:r>
              <a:rPr lang="zh-CN" altLang="en-US" sz="2000" dirty="0"/>
              <a:t>和</a:t>
            </a:r>
            <a:r>
              <a:rPr lang="en-US" altLang="zh-CN" sz="2000" dirty="0"/>
              <a:t>wordCountsWithGroup</a:t>
            </a:r>
            <a:r>
              <a:rPr lang="zh-CN" altLang="en-US" sz="2000" dirty="0"/>
              <a:t>是完全一样的，但是，它们的内部运算过程是不同的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4.1.1 RDD</a:t>
            </a:r>
            <a:r>
              <a:rPr lang="zh-CN" altLang="en-US" smtClean="0"/>
              <a:t>创建</a:t>
            </a:r>
          </a:p>
        </p:txBody>
      </p:sp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457200" y="2057400"/>
            <a:ext cx="8305800" cy="193833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Spark</a:t>
            </a:r>
            <a:r>
              <a:rPr lang="zh-CN" altLang="en-US" sz="2400" dirty="0">
                <a:latin typeface="+mn-ea"/>
                <a:ea typeface="+mn-ea"/>
              </a:rPr>
              <a:t>采用</a:t>
            </a:r>
            <a:r>
              <a:rPr lang="en-US" altLang="zh-CN" sz="2400" dirty="0">
                <a:latin typeface="+mn-ea"/>
                <a:ea typeface="+mn-ea"/>
              </a:rPr>
              <a:t>textFile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方法来从文件系统中加载数据创建</a:t>
            </a:r>
            <a:r>
              <a:rPr lang="en-US" altLang="zh-CN" sz="2400" dirty="0">
                <a:latin typeface="+mn-ea"/>
                <a:ea typeface="+mn-ea"/>
              </a:rPr>
              <a:t>RDD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+mn-ea"/>
                <a:ea typeface="+mn-ea"/>
              </a:rPr>
              <a:t>该方法把文件的</a:t>
            </a:r>
            <a:r>
              <a:rPr lang="en-US" altLang="zh-CN" sz="2400" dirty="0">
                <a:latin typeface="+mn-ea"/>
                <a:ea typeface="+mn-ea"/>
              </a:rPr>
              <a:t>URI</a:t>
            </a:r>
            <a:r>
              <a:rPr lang="zh-CN" altLang="en-US" sz="2400" dirty="0">
                <a:latin typeface="+mn-ea"/>
                <a:ea typeface="+mn-ea"/>
              </a:rPr>
              <a:t>作为参数，这个</a:t>
            </a:r>
            <a:r>
              <a:rPr lang="en-US" altLang="zh-CN" sz="2400" dirty="0">
                <a:latin typeface="+mn-ea"/>
                <a:ea typeface="+mn-ea"/>
              </a:rPr>
              <a:t>URI</a:t>
            </a:r>
            <a:r>
              <a:rPr lang="zh-CN" altLang="en-US" sz="2400" dirty="0">
                <a:latin typeface="+mn-ea"/>
                <a:ea typeface="+mn-ea"/>
              </a:rPr>
              <a:t>可以是</a:t>
            </a:r>
            <a:r>
              <a:rPr lang="zh-CN" altLang="en-US" sz="2400" dirty="0" smtClean="0">
                <a:latin typeface="+mn-ea"/>
                <a:ea typeface="+mn-ea"/>
              </a:rPr>
              <a:t>：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）本地</a:t>
            </a:r>
            <a:r>
              <a:rPr lang="zh-CN" altLang="en-US" sz="2400" dirty="0">
                <a:latin typeface="+mn-ea"/>
                <a:ea typeface="+mn-ea"/>
              </a:rPr>
              <a:t>文件系统的</a:t>
            </a:r>
            <a:r>
              <a:rPr lang="zh-CN" altLang="en-US" sz="2400" dirty="0" smtClean="0">
                <a:latin typeface="+mn-ea"/>
                <a:ea typeface="+mn-ea"/>
              </a:rPr>
              <a:t>地址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）或者</a:t>
            </a:r>
            <a:r>
              <a:rPr lang="zh-CN" altLang="en-US" sz="2400" dirty="0">
                <a:latin typeface="+mn-ea"/>
                <a:ea typeface="+mn-ea"/>
              </a:rPr>
              <a:t>是分布式文件系统</a:t>
            </a:r>
            <a:r>
              <a:rPr lang="en-US" altLang="zh-CN" sz="2400" dirty="0">
                <a:latin typeface="+mn-ea"/>
                <a:ea typeface="+mn-ea"/>
              </a:rPr>
              <a:t>HDFS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 smtClean="0">
                <a:latin typeface="+mn-ea"/>
                <a:ea typeface="+mn-ea"/>
              </a:rPr>
              <a:t>地址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）或者</a:t>
            </a:r>
            <a:r>
              <a:rPr lang="zh-CN" altLang="en-US" sz="2400" dirty="0">
                <a:latin typeface="+mn-ea"/>
                <a:ea typeface="+mn-ea"/>
              </a:rPr>
              <a:t>是</a:t>
            </a:r>
            <a:r>
              <a:rPr lang="en-US" altLang="zh-CN" sz="2400" dirty="0">
                <a:latin typeface="+mn-ea"/>
                <a:ea typeface="+mn-ea"/>
              </a:rPr>
              <a:t>Amazon S3</a:t>
            </a:r>
            <a:r>
              <a:rPr lang="zh-CN" altLang="en-US" sz="2400" dirty="0">
                <a:latin typeface="+mn-ea"/>
                <a:ea typeface="+mn-ea"/>
              </a:rPr>
              <a:t>的地址等等</a:t>
            </a:r>
          </a:p>
        </p:txBody>
      </p:sp>
      <p:sp>
        <p:nvSpPr>
          <p:cNvPr id="6148" name="矩形 3"/>
          <p:cNvSpPr>
            <a:spLocks noChangeArrowheads="1"/>
          </p:cNvSpPr>
          <p:nvPr/>
        </p:nvSpPr>
        <p:spPr bwMode="auto">
          <a:xfrm>
            <a:off x="533400" y="1290638"/>
            <a:ext cx="488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+mn-ea"/>
                <a:ea typeface="+mn-ea"/>
              </a:rPr>
              <a:t>1. </a:t>
            </a:r>
            <a:r>
              <a:rPr lang="zh-CN" altLang="en-US" sz="2400" b="1" dirty="0">
                <a:latin typeface="+mn-ea"/>
                <a:ea typeface="+mn-ea"/>
              </a:rPr>
              <a:t>从文件系统中加载数据创建</a:t>
            </a:r>
            <a:r>
              <a:rPr lang="en-US" altLang="zh-CN" sz="2400" b="1" dirty="0">
                <a:latin typeface="+mn-ea"/>
                <a:ea typeface="+mn-ea"/>
              </a:rPr>
              <a:t>RDD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smtClean="0"/>
              <a:t>转换操作</a:t>
            </a:r>
          </a:p>
        </p:txBody>
      </p:sp>
      <p:sp>
        <p:nvSpPr>
          <p:cNvPr id="52227" name="矩形 2"/>
          <p:cNvSpPr>
            <a:spLocks noChangeArrowheads="1"/>
          </p:cNvSpPr>
          <p:nvPr/>
        </p:nvSpPr>
        <p:spPr bwMode="auto">
          <a:xfrm>
            <a:off x="228714" y="1428732"/>
            <a:ext cx="8076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keys</a:t>
            </a:r>
            <a:r>
              <a:rPr lang="zh-CN" altLang="en-US" sz="2000" b="1" dirty="0" smtClean="0"/>
              <a:t>：</a:t>
            </a:r>
            <a:r>
              <a:rPr lang="en-US" altLang="zh-CN" sz="2000" dirty="0"/>
              <a:t>keys</a:t>
            </a:r>
            <a:r>
              <a:rPr lang="zh-CN" altLang="en-US" sz="2000" dirty="0"/>
              <a:t>只会把</a:t>
            </a:r>
            <a:r>
              <a:rPr lang="en-US" altLang="zh-CN" sz="2000" dirty="0"/>
              <a:t>Pair RDD</a:t>
            </a:r>
            <a:r>
              <a:rPr lang="zh-CN" altLang="en-US" sz="2000" dirty="0"/>
              <a:t>中的</a:t>
            </a:r>
            <a:r>
              <a:rPr lang="en-US" altLang="zh-CN" sz="2000" dirty="0"/>
              <a:t>key</a:t>
            </a:r>
            <a:r>
              <a:rPr lang="zh-CN" altLang="en-US" sz="2000" dirty="0"/>
              <a:t>返回形成一个新的</a:t>
            </a:r>
            <a:r>
              <a:rPr lang="en-US" altLang="zh-CN" sz="2000" dirty="0" smtClean="0"/>
              <a:t>RDD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2229" name="矩形 4"/>
          <p:cNvSpPr>
            <a:spLocks noChangeArrowheads="1"/>
          </p:cNvSpPr>
          <p:nvPr/>
        </p:nvSpPr>
        <p:spPr bwMode="auto">
          <a:xfrm>
            <a:off x="381112" y="3759138"/>
            <a:ext cx="8457976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list = [("Hadoop",1),("Spark",1),("Hive",1),("Spark",1)]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pairRDD.keys</a:t>
            </a:r>
            <a:r>
              <a:rPr lang="en-US" altLang="zh-CN" sz="2000" dirty="0">
                <a:solidFill>
                  <a:schemeClr val="bg1"/>
                </a:solidFill>
              </a:rPr>
              <a:t>().</a:t>
            </a:r>
            <a:r>
              <a:rPr lang="en-US" altLang="zh-CN" sz="2000" dirty="0">
                <a:solidFill>
                  <a:schemeClr val="bg1"/>
                </a:solidFill>
              </a:rPr>
              <a:t>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Hadoop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Spark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Hive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Spark</a:t>
            </a:r>
          </a:p>
        </p:txBody>
      </p:sp>
      <p:sp>
        <p:nvSpPr>
          <p:cNvPr id="52230" name="矩形 5"/>
          <p:cNvSpPr>
            <a:spLocks noChangeArrowheads="1"/>
          </p:cNvSpPr>
          <p:nvPr/>
        </p:nvSpPr>
        <p:spPr bwMode="auto">
          <a:xfrm>
            <a:off x="304912" y="2352613"/>
            <a:ext cx="457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(Hadoop,1)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(Spark,1)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(Hive,1)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(Spark,1)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smtClean="0"/>
              <a:t>转换操作</a:t>
            </a:r>
          </a:p>
        </p:txBody>
      </p:sp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196867" y="1581128"/>
            <a:ext cx="8489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values</a:t>
            </a:r>
            <a:r>
              <a:rPr lang="zh-CN" altLang="en-US" sz="2000" b="1" dirty="0" smtClean="0"/>
              <a:t>：</a:t>
            </a:r>
            <a:r>
              <a:rPr lang="en-US" altLang="zh-CN" sz="2000" dirty="0"/>
              <a:t>values</a:t>
            </a:r>
            <a:r>
              <a:rPr lang="zh-CN" altLang="en-US" sz="2000" dirty="0"/>
              <a:t>只会把</a:t>
            </a:r>
            <a:r>
              <a:rPr lang="en-US" altLang="zh-CN" sz="2000" dirty="0"/>
              <a:t>Pair RDD</a:t>
            </a:r>
            <a:r>
              <a:rPr lang="zh-CN" altLang="en-US" sz="2000" dirty="0"/>
              <a:t>中的</a:t>
            </a:r>
            <a:r>
              <a:rPr lang="en-US" altLang="zh-CN" sz="2000" dirty="0"/>
              <a:t>value</a:t>
            </a:r>
            <a:r>
              <a:rPr lang="zh-CN" altLang="en-US" sz="2000" dirty="0"/>
              <a:t>返回形成一个新的</a:t>
            </a:r>
            <a:r>
              <a:rPr lang="en-US" altLang="zh-CN" sz="2000" dirty="0"/>
              <a:t>RDD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3253" name="矩形 4"/>
          <p:cNvSpPr>
            <a:spLocks noChangeArrowheads="1"/>
          </p:cNvSpPr>
          <p:nvPr/>
        </p:nvSpPr>
        <p:spPr bwMode="auto">
          <a:xfrm>
            <a:off x="381110" y="2518834"/>
            <a:ext cx="457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(Hadoop,1)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(Spark,1)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(Hive,1)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(Spark,1)</a:t>
            </a:r>
          </a:p>
        </p:txBody>
      </p:sp>
      <p:sp>
        <p:nvSpPr>
          <p:cNvPr id="53254" name="矩形 5"/>
          <p:cNvSpPr>
            <a:spLocks noChangeArrowheads="1"/>
          </p:cNvSpPr>
          <p:nvPr/>
        </p:nvSpPr>
        <p:spPr bwMode="auto">
          <a:xfrm>
            <a:off x="457310" y="3925359"/>
            <a:ext cx="76962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list = [("Hadoop",1),("Spark",1),("Hive",1),("Spark",1)]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pairRDD.values</a:t>
            </a:r>
            <a:r>
              <a:rPr lang="en-US" altLang="zh-CN" sz="2000" dirty="0">
                <a:solidFill>
                  <a:schemeClr val="bg1"/>
                </a:solidFill>
              </a:rPr>
              <a:t>().</a:t>
            </a:r>
            <a:r>
              <a:rPr lang="en-US" altLang="zh-CN" sz="2000" dirty="0">
                <a:solidFill>
                  <a:schemeClr val="bg1"/>
                </a:solidFill>
              </a:rPr>
              <a:t>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smtClean="0"/>
              <a:t>转换操作</a:t>
            </a:r>
          </a:p>
        </p:txBody>
      </p:sp>
      <p:sp>
        <p:nvSpPr>
          <p:cNvPr id="54275" name="矩形 2"/>
          <p:cNvSpPr>
            <a:spLocks noChangeArrowheads="1"/>
          </p:cNvSpPr>
          <p:nvPr/>
        </p:nvSpPr>
        <p:spPr bwMode="auto">
          <a:xfrm>
            <a:off x="76318" y="1524050"/>
            <a:ext cx="82990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sortByKey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：</a:t>
            </a:r>
            <a:r>
              <a:rPr lang="en-US" altLang="zh-CN" sz="2000" dirty="0"/>
              <a:t>sortByKey</a:t>
            </a:r>
            <a:r>
              <a:rPr lang="en-US" altLang="zh-CN" sz="2000" dirty="0"/>
              <a:t>()</a:t>
            </a:r>
            <a:r>
              <a:rPr lang="zh-CN" altLang="en-US" sz="2000" dirty="0"/>
              <a:t>的功能是返回一个根据键排序的</a:t>
            </a:r>
            <a:r>
              <a:rPr lang="en-US" altLang="zh-CN" sz="2000" dirty="0" smtClean="0"/>
              <a:t>RDD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4277" name="矩形 4"/>
          <p:cNvSpPr>
            <a:spLocks noChangeArrowheads="1"/>
          </p:cNvSpPr>
          <p:nvPr/>
        </p:nvSpPr>
        <p:spPr bwMode="auto">
          <a:xfrm>
            <a:off x="228714" y="2266910"/>
            <a:ext cx="739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(Hadoop,1)    (Spark,1)    (Hive,1)     (Spark,1)</a:t>
            </a:r>
          </a:p>
        </p:txBody>
      </p:sp>
      <p:sp>
        <p:nvSpPr>
          <p:cNvPr id="54278" name="矩形 5"/>
          <p:cNvSpPr>
            <a:spLocks noChangeArrowheads="1"/>
          </p:cNvSpPr>
          <p:nvPr/>
        </p:nvSpPr>
        <p:spPr bwMode="auto">
          <a:xfrm>
            <a:off x="304914" y="2782807"/>
            <a:ext cx="8457976" cy="37856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list = [("Hadoop",1),("Spark",1),("Hive",1),("Spark",1)]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pairRDD.foreach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('Hadoop',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('Spark',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('Hive',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('Spark',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pairRDD.sortByKey</a:t>
            </a:r>
            <a:r>
              <a:rPr lang="en-US" altLang="zh-CN" sz="2000" dirty="0">
                <a:solidFill>
                  <a:schemeClr val="bg1"/>
                </a:solidFill>
              </a:rPr>
              <a:t>().</a:t>
            </a:r>
            <a:r>
              <a:rPr lang="en-US" altLang="zh-CN" sz="2000" dirty="0">
                <a:solidFill>
                  <a:schemeClr val="bg1"/>
                </a:solidFill>
              </a:rPr>
              <a:t>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('Hadoop',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('Hive',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('Spark',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('Spark', 1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smtClean="0"/>
              <a:t>转换操作</a:t>
            </a:r>
          </a:p>
        </p:txBody>
      </p:sp>
      <p:sp>
        <p:nvSpPr>
          <p:cNvPr id="55299" name="矩形 2"/>
          <p:cNvSpPr>
            <a:spLocks noChangeArrowheads="1"/>
          </p:cNvSpPr>
          <p:nvPr/>
        </p:nvSpPr>
        <p:spPr bwMode="auto">
          <a:xfrm>
            <a:off x="304912" y="1223890"/>
            <a:ext cx="29690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sortByKey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sortBy</a:t>
            </a:r>
            <a:r>
              <a:rPr lang="en-US" altLang="zh-CN" sz="2000" b="1" dirty="0"/>
              <a:t>()</a:t>
            </a:r>
          </a:p>
        </p:txBody>
      </p:sp>
      <p:sp>
        <p:nvSpPr>
          <p:cNvPr id="41988" name="矩形 3"/>
          <p:cNvSpPr>
            <a:spLocks noChangeArrowheads="1"/>
          </p:cNvSpPr>
          <p:nvPr/>
        </p:nvSpPr>
        <p:spPr bwMode="auto">
          <a:xfrm>
            <a:off x="304912" y="1752644"/>
            <a:ext cx="8534176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d1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([("c",8),("b",25),("c",17),("a",42),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("b",4),("d",9),("e",17),("c",2),("f",29),("g",21),("b",9)])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d1.reduceByKey(lambda </a:t>
            </a:r>
            <a:r>
              <a:rPr lang="en-US" altLang="zh-CN" sz="2000" dirty="0">
                <a:solidFill>
                  <a:schemeClr val="bg1"/>
                </a:solidFill>
              </a:rPr>
              <a:t>a,b:a+b</a:t>
            </a:r>
            <a:r>
              <a:rPr lang="en-US" altLang="zh-CN" sz="2000" dirty="0">
                <a:solidFill>
                  <a:schemeClr val="bg1"/>
                </a:solidFill>
              </a:rPr>
              <a:t>).</a:t>
            </a:r>
            <a:r>
              <a:rPr lang="en-US" altLang="zh-CN" sz="2000" dirty="0">
                <a:solidFill>
                  <a:schemeClr val="bg1"/>
                </a:solidFill>
              </a:rPr>
              <a:t>sortByKey</a:t>
            </a:r>
            <a:r>
              <a:rPr lang="en-US" altLang="zh-CN" sz="2000" dirty="0">
                <a:solidFill>
                  <a:schemeClr val="bg1"/>
                </a:solidFill>
              </a:rPr>
              <a:t>(False).collect()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[('g', 21), ('f', 29), ('e', 17), ('d', 9), ('c', 27), ('b', 38), ('a', 42)]</a:t>
            </a:r>
          </a:p>
        </p:txBody>
      </p:sp>
      <p:sp>
        <p:nvSpPr>
          <p:cNvPr id="41989" name="矩形 4"/>
          <p:cNvSpPr>
            <a:spLocks noChangeArrowheads="1"/>
          </p:cNvSpPr>
          <p:nvPr/>
        </p:nvSpPr>
        <p:spPr bwMode="auto">
          <a:xfrm>
            <a:off x="304912" y="3276604"/>
            <a:ext cx="8686572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d1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([("c",8),("b",25),("c",17),("a",42),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("b",4),("d",9),("e",17),("c",2),("f",29),("g",21),("b",9)])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d1.reduceByKey(lambda </a:t>
            </a:r>
            <a:r>
              <a:rPr lang="en-US" altLang="zh-CN" sz="2000" dirty="0">
                <a:solidFill>
                  <a:schemeClr val="bg1"/>
                </a:solidFill>
              </a:rPr>
              <a:t>a,b:a+b</a:t>
            </a:r>
            <a:r>
              <a:rPr lang="en-US" altLang="zh-CN" sz="2000" dirty="0">
                <a:solidFill>
                  <a:schemeClr val="bg1"/>
                </a:solidFill>
              </a:rPr>
              <a:t>).</a:t>
            </a:r>
            <a:r>
              <a:rPr lang="en-US" altLang="zh-CN" sz="2000" dirty="0">
                <a:solidFill>
                  <a:schemeClr val="bg1"/>
                </a:solidFill>
              </a:rPr>
              <a:t>sortBy</a:t>
            </a:r>
            <a:r>
              <a:rPr lang="en-US" altLang="zh-CN" sz="2000" dirty="0">
                <a:solidFill>
                  <a:schemeClr val="bg1"/>
                </a:solidFill>
              </a:rPr>
              <a:t>(lambda x:x,False).collect()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[('g', 21), ('f', 29), ('e', 17), ('d', 9), ('c', 27), ('b', 38), ('a', 42)]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d1.reduceByKey(lambda </a:t>
            </a:r>
            <a:r>
              <a:rPr lang="en-US" altLang="zh-CN" sz="2000" dirty="0">
                <a:solidFill>
                  <a:schemeClr val="bg1"/>
                </a:solidFill>
              </a:rPr>
              <a:t>a,b:a+b</a:t>
            </a:r>
            <a:r>
              <a:rPr lang="en-US" altLang="zh-CN" sz="2000" dirty="0">
                <a:solidFill>
                  <a:schemeClr val="bg1"/>
                </a:solidFill>
              </a:rPr>
              <a:t>).</a:t>
            </a:r>
            <a:r>
              <a:rPr lang="en-US" altLang="zh-CN" sz="2000" dirty="0">
                <a:solidFill>
                  <a:schemeClr val="bg1"/>
                </a:solidFill>
              </a:rPr>
              <a:t>sortBy</a:t>
            </a:r>
            <a:r>
              <a:rPr lang="en-US" altLang="zh-CN" sz="2000" dirty="0">
                <a:solidFill>
                  <a:schemeClr val="bg1"/>
                </a:solidFill>
              </a:rPr>
              <a:t>(lambda x:x[0],False).collect()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[('g', 21), ('f', 29), ('e', 17), ('d', 9), ('c', 27), ('b', 38), ('a', 42)]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d1.reduceByKey(lambda </a:t>
            </a:r>
            <a:r>
              <a:rPr lang="en-US" altLang="zh-CN" sz="2000" dirty="0">
                <a:solidFill>
                  <a:schemeClr val="bg1"/>
                </a:solidFill>
              </a:rPr>
              <a:t>a,b:a+b</a:t>
            </a:r>
            <a:r>
              <a:rPr lang="en-US" altLang="zh-CN" sz="2000" dirty="0">
                <a:solidFill>
                  <a:schemeClr val="bg1"/>
                </a:solidFill>
              </a:rPr>
              <a:t>).</a:t>
            </a:r>
            <a:r>
              <a:rPr lang="en-US" altLang="zh-CN" sz="2000" dirty="0">
                <a:solidFill>
                  <a:schemeClr val="bg1"/>
                </a:solidFill>
              </a:rPr>
              <a:t>sortBy</a:t>
            </a:r>
            <a:r>
              <a:rPr lang="en-US" altLang="zh-CN" sz="2000" dirty="0">
                <a:solidFill>
                  <a:schemeClr val="bg1"/>
                </a:solidFill>
              </a:rPr>
              <a:t>(lambda x:x[1],False).collect()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[('a', 42), ('b', 38), ('f', 29), ('c', 27), ('g', 21), ('e', 17), ('d', 9</a:t>
            </a:r>
            <a:r>
              <a:rPr lang="en-US" altLang="zh-CN" sz="2000" dirty="0" smtClean="0">
                <a:solidFill>
                  <a:schemeClr val="bg1"/>
                </a:solidFill>
              </a:rPr>
              <a:t>)]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smtClean="0"/>
              <a:t>转换操作</a:t>
            </a:r>
          </a:p>
        </p:txBody>
      </p:sp>
      <p:sp>
        <p:nvSpPr>
          <p:cNvPr id="56323" name="矩形 2"/>
          <p:cNvSpPr>
            <a:spLocks noChangeArrowheads="1"/>
          </p:cNvSpPr>
          <p:nvPr/>
        </p:nvSpPr>
        <p:spPr bwMode="auto">
          <a:xfrm>
            <a:off x="304912" y="1255379"/>
            <a:ext cx="28956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mapValues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/>
              <a:t>func</a:t>
            </a:r>
            <a:r>
              <a:rPr lang="en-US" altLang="zh-CN" sz="2000" b="1" dirty="0"/>
              <a:t>)</a:t>
            </a:r>
          </a:p>
        </p:txBody>
      </p:sp>
      <p:sp>
        <p:nvSpPr>
          <p:cNvPr id="56324" name="矩形 3"/>
          <p:cNvSpPr>
            <a:spLocks noChangeArrowheads="1"/>
          </p:cNvSpPr>
          <p:nvPr/>
        </p:nvSpPr>
        <p:spPr bwMode="auto">
          <a:xfrm>
            <a:off x="381112" y="1636379"/>
            <a:ext cx="8229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对键值对</a:t>
            </a:r>
            <a:r>
              <a:rPr lang="en-US" altLang="zh-CN" sz="2000" dirty="0"/>
              <a:t>RDD</a:t>
            </a:r>
            <a:r>
              <a:rPr lang="zh-CN" altLang="en-US" sz="2000" dirty="0"/>
              <a:t>中的每个</a:t>
            </a:r>
            <a:r>
              <a:rPr lang="en-US" altLang="zh-CN" sz="2000" dirty="0"/>
              <a:t>value</a:t>
            </a:r>
            <a:r>
              <a:rPr lang="zh-CN" altLang="en-US" sz="2000" dirty="0"/>
              <a:t>都应用一个函数，但是，</a:t>
            </a:r>
            <a:r>
              <a:rPr lang="en-US" altLang="zh-CN" sz="2000" dirty="0"/>
              <a:t>key</a:t>
            </a:r>
            <a:r>
              <a:rPr lang="zh-CN" altLang="en-US" sz="2000" dirty="0"/>
              <a:t>不会发生</a:t>
            </a:r>
            <a:r>
              <a:rPr lang="zh-CN" altLang="en-US" sz="2000" dirty="0" smtClean="0"/>
              <a:t>变化。</a:t>
            </a:r>
            <a:endParaRPr lang="zh-CN" altLang="en-US" sz="2000" dirty="0"/>
          </a:p>
        </p:txBody>
      </p:sp>
      <p:sp>
        <p:nvSpPr>
          <p:cNvPr id="56325" name="矩形 4"/>
          <p:cNvSpPr>
            <a:spLocks noChangeArrowheads="1"/>
          </p:cNvSpPr>
          <p:nvPr/>
        </p:nvSpPr>
        <p:spPr bwMode="auto">
          <a:xfrm>
            <a:off x="381112" y="3769979"/>
            <a:ext cx="8457976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list = [("Hadoop",1),("Spark",1),("Hive",1),("Spark",1)]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pairRDD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pairRDD1 = </a:t>
            </a:r>
            <a:r>
              <a:rPr lang="en-US" altLang="zh-CN" sz="2000" dirty="0">
                <a:solidFill>
                  <a:schemeClr val="bg1"/>
                </a:solidFill>
              </a:rPr>
              <a:t>pairRDD.mapValues</a:t>
            </a:r>
            <a:r>
              <a:rPr lang="en-US" altLang="zh-CN" sz="2000" dirty="0">
                <a:solidFill>
                  <a:schemeClr val="bg1"/>
                </a:solidFill>
              </a:rPr>
              <a:t>(lambda x:x+1)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pairRDD1.foreach(print)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('Hadoop',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('Spark',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('Hive',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('Spark', 2)</a:t>
            </a:r>
          </a:p>
        </p:txBody>
      </p:sp>
      <p:sp>
        <p:nvSpPr>
          <p:cNvPr id="56326" name="矩形 5"/>
          <p:cNvSpPr>
            <a:spLocks noChangeArrowheads="1"/>
          </p:cNvSpPr>
          <p:nvPr/>
        </p:nvSpPr>
        <p:spPr bwMode="auto">
          <a:xfrm>
            <a:off x="380990" y="2334155"/>
            <a:ext cx="457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(Hadoop,1)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(Spark,1)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(Hive,1)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(Spark,1)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smtClean="0"/>
              <a:t>常用的键值对</a:t>
            </a:r>
            <a:r>
              <a:rPr lang="en-US" altLang="zh-CN" dirty="0" smtClean="0"/>
              <a:t>RDD</a:t>
            </a:r>
            <a:r>
              <a:rPr lang="zh-CN" altLang="en-US" smtClean="0"/>
              <a:t>转换操作</a:t>
            </a:r>
          </a:p>
        </p:txBody>
      </p:sp>
      <p:sp>
        <p:nvSpPr>
          <p:cNvPr id="57347" name="矩形 2"/>
          <p:cNvSpPr>
            <a:spLocks noChangeArrowheads="1"/>
          </p:cNvSpPr>
          <p:nvPr/>
        </p:nvSpPr>
        <p:spPr bwMode="auto">
          <a:xfrm>
            <a:off x="-3267" y="1352534"/>
            <a:ext cx="12987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join</a:t>
            </a:r>
            <a:endParaRPr lang="zh-CN" altLang="en-US" sz="2000" b="1" dirty="0"/>
          </a:p>
        </p:txBody>
      </p:sp>
      <p:sp>
        <p:nvSpPr>
          <p:cNvPr id="57348" name="矩形 3"/>
          <p:cNvSpPr>
            <a:spLocks noChangeArrowheads="1"/>
          </p:cNvSpPr>
          <p:nvPr/>
        </p:nvSpPr>
        <p:spPr bwMode="auto">
          <a:xfrm>
            <a:off x="166803" y="1803753"/>
            <a:ext cx="8824680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join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内连接。对于内连接，对于给定的两个输入数据集</a:t>
            </a:r>
            <a:r>
              <a:rPr lang="en-US" altLang="zh-CN" sz="2000" dirty="0"/>
              <a:t>(K,V1)</a:t>
            </a:r>
            <a:r>
              <a:rPr lang="zh-CN" altLang="en-US" sz="2000" dirty="0"/>
              <a:t>和</a:t>
            </a:r>
            <a:r>
              <a:rPr lang="en-US" altLang="zh-CN" sz="2000" dirty="0"/>
              <a:t>(K,V2)</a:t>
            </a:r>
            <a:r>
              <a:rPr lang="zh-CN" altLang="en-US" sz="2000" dirty="0"/>
              <a:t>，只有在两个数据集中都存在的</a:t>
            </a:r>
            <a:r>
              <a:rPr lang="en-US" altLang="zh-CN" sz="2000" dirty="0"/>
              <a:t>key</a:t>
            </a:r>
            <a:r>
              <a:rPr lang="zh-CN" altLang="en-US" sz="2000" dirty="0"/>
              <a:t>才会被输出，最终得到一个</a:t>
            </a:r>
            <a:r>
              <a:rPr lang="en-US" altLang="zh-CN" sz="2000" dirty="0"/>
              <a:t>(K,(V1,V2))</a:t>
            </a:r>
            <a:r>
              <a:rPr lang="zh-CN" altLang="en-US" sz="2000" dirty="0"/>
              <a:t>类型的数据集。</a:t>
            </a:r>
          </a:p>
        </p:txBody>
      </p:sp>
      <p:sp>
        <p:nvSpPr>
          <p:cNvPr id="57349" name="矩形 4"/>
          <p:cNvSpPr>
            <a:spLocks noChangeArrowheads="1"/>
          </p:cNvSpPr>
          <p:nvPr/>
        </p:nvSpPr>
        <p:spPr bwMode="auto">
          <a:xfrm>
            <a:off x="166802" y="3113482"/>
            <a:ext cx="8824681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&gt;&gt;&gt; pairRDD1 = sc.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... parallelize([("spark",1),("spark",2),("hadoop",3),("hadoop",5)])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&gt;&gt;&gt; pairRDD2 = </a:t>
            </a:r>
            <a:r>
              <a:rPr lang="en-US" altLang="zh-CN" sz="2400" dirty="0">
                <a:solidFill>
                  <a:schemeClr val="bg1"/>
                </a:solidFill>
              </a:rPr>
              <a:t>sc.parallelize</a:t>
            </a:r>
            <a:r>
              <a:rPr lang="en-US" altLang="zh-CN" sz="2400" dirty="0">
                <a:solidFill>
                  <a:schemeClr val="bg1"/>
                </a:solidFill>
              </a:rPr>
              <a:t>([("</a:t>
            </a:r>
            <a:r>
              <a:rPr lang="en-US" altLang="zh-CN" sz="2400" dirty="0">
                <a:solidFill>
                  <a:schemeClr val="bg1"/>
                </a:solidFill>
              </a:rPr>
              <a:t>spark","fast</a:t>
            </a:r>
            <a:r>
              <a:rPr lang="en-US" altLang="zh-CN" sz="2400" dirty="0">
                <a:solidFill>
                  <a:schemeClr val="bg1"/>
                </a:solidFill>
              </a:rPr>
              <a:t>")])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&gt;&gt;&gt; pairRDD3 = pairRDD1.join(pairRDD2)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&gt;&gt;&gt; pairRDD3.foreach(print)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('spark', (1, 'fast'))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('spark', (2, 'fast'))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4.2.3 </a:t>
            </a:r>
            <a:r>
              <a:rPr lang="zh-CN" altLang="en-US" smtClean="0"/>
              <a:t>一个综合实例</a:t>
            </a:r>
          </a:p>
        </p:txBody>
      </p:sp>
      <p:sp>
        <p:nvSpPr>
          <p:cNvPr id="48131" name="矩形 2"/>
          <p:cNvSpPr>
            <a:spLocks noChangeArrowheads="1"/>
          </p:cNvSpPr>
          <p:nvPr/>
        </p:nvSpPr>
        <p:spPr bwMode="auto">
          <a:xfrm>
            <a:off x="304912" y="1219258"/>
            <a:ext cx="1579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一个综合实例</a:t>
            </a:r>
          </a:p>
        </p:txBody>
      </p:sp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304912" y="1676318"/>
            <a:ext cx="8610374" cy="92392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题目：给定一组键值对</a:t>
            </a:r>
            <a:r>
              <a:rPr lang="en-US" altLang="zh-CN" sz="1800" dirty="0"/>
              <a:t>("spark",2),("hadoop",6),("hadoop",4),("spark",6)</a:t>
            </a:r>
            <a:r>
              <a:rPr lang="zh-CN" altLang="en-US" sz="1800" dirty="0"/>
              <a:t>，键值对的</a:t>
            </a:r>
            <a:r>
              <a:rPr lang="en-US" altLang="zh-CN" sz="1800" dirty="0"/>
              <a:t>key</a:t>
            </a:r>
            <a:r>
              <a:rPr lang="zh-CN" altLang="en-US" sz="1800" dirty="0"/>
              <a:t>表示图书名称，</a:t>
            </a:r>
            <a:r>
              <a:rPr lang="en-US" altLang="zh-CN" sz="1800" dirty="0"/>
              <a:t>value</a:t>
            </a:r>
            <a:r>
              <a:rPr lang="zh-CN" altLang="en-US" sz="1800" dirty="0"/>
              <a:t>表示某天图书销量，请计算每个键对应的平均值，也就是计算每种图书的每天平均销量。</a:t>
            </a:r>
          </a:p>
        </p:txBody>
      </p:sp>
      <p:sp>
        <p:nvSpPr>
          <p:cNvPr id="48133" name="矩形 4"/>
          <p:cNvSpPr>
            <a:spLocks noChangeArrowheads="1"/>
          </p:cNvSpPr>
          <p:nvPr/>
        </p:nvSpPr>
        <p:spPr bwMode="auto">
          <a:xfrm>
            <a:off x="304912" y="2666918"/>
            <a:ext cx="8610374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([("spark",2),("hadoop",6),("hadoop",4),("spark",6)])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rdd.mapValues</a:t>
            </a:r>
            <a:r>
              <a:rPr lang="en-US" altLang="zh-CN" sz="2000" dirty="0">
                <a:solidFill>
                  <a:schemeClr val="bg1"/>
                </a:solidFill>
              </a:rPr>
              <a:t>(lambda x:(x,1)).\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</a:rPr>
              <a:t>reduceByKey</a:t>
            </a:r>
            <a:r>
              <a:rPr lang="en-US" altLang="zh-CN" sz="2000" dirty="0">
                <a:solidFill>
                  <a:schemeClr val="bg1"/>
                </a:solidFill>
              </a:rPr>
              <a:t>(lambda </a:t>
            </a:r>
            <a:r>
              <a:rPr lang="en-US" altLang="zh-CN" sz="2000" dirty="0">
                <a:solidFill>
                  <a:schemeClr val="bg1"/>
                </a:solidFill>
              </a:rPr>
              <a:t>x,y</a:t>
            </a:r>
            <a:r>
              <a:rPr lang="en-US" altLang="zh-CN" sz="2000" dirty="0">
                <a:solidFill>
                  <a:schemeClr val="bg1"/>
                </a:solidFill>
              </a:rPr>
              <a:t>:(x[0]+y[0],x[1]+y[1])).\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</a:rPr>
              <a:t>mapValues</a:t>
            </a:r>
            <a:r>
              <a:rPr lang="en-US" altLang="zh-CN" sz="2000" dirty="0">
                <a:solidFill>
                  <a:schemeClr val="bg1"/>
                </a:solidFill>
              </a:rPr>
              <a:t>(lambda x:x[0]/x[1]).collect()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[('</a:t>
            </a:r>
            <a:r>
              <a:rPr lang="en-US" altLang="zh-CN" sz="2000" dirty="0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', 5.0), ('spark', 4.0)]</a:t>
            </a:r>
          </a:p>
        </p:txBody>
      </p:sp>
      <p:pic>
        <p:nvPicPr>
          <p:cNvPr id="5837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4419512"/>
            <a:ext cx="861037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 animBg="1"/>
      <p:bldP spid="481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914496" y="76200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数据读写</a:t>
            </a:r>
          </a:p>
        </p:txBody>
      </p:sp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990600" y="1447800"/>
            <a:ext cx="31099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4.3.1 </a:t>
            </a:r>
            <a:r>
              <a:rPr lang="zh-CN" altLang="en-US" sz="2400" dirty="0"/>
              <a:t>文件数据读写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4.3.2 </a:t>
            </a:r>
            <a:r>
              <a:rPr lang="zh-CN" altLang="en-US" sz="2400" dirty="0"/>
              <a:t>读写</a:t>
            </a:r>
            <a:r>
              <a:rPr lang="en-US" altLang="zh-CN" sz="2400" dirty="0"/>
              <a:t>HBase</a:t>
            </a:r>
            <a:r>
              <a:rPr lang="zh-CN" altLang="en-US" sz="2400" dirty="0"/>
              <a:t>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914496" y="76200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4.3.1 </a:t>
            </a:r>
            <a:r>
              <a:rPr lang="zh-CN" altLang="en-US" dirty="0" smtClean="0"/>
              <a:t>文件数据读写</a:t>
            </a:r>
          </a:p>
        </p:txBody>
      </p:sp>
      <p:sp>
        <p:nvSpPr>
          <p:cNvPr id="60419" name="TextBox 2"/>
          <p:cNvSpPr txBox="1">
            <a:spLocks noChangeArrowheads="1"/>
          </p:cNvSpPr>
          <p:nvPr/>
        </p:nvSpPr>
        <p:spPr bwMode="auto">
          <a:xfrm>
            <a:off x="914400" y="1295400"/>
            <a:ext cx="655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/>
              <a:t>本地文件系统的数据读写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/>
              <a:t>分布式文件系统</a:t>
            </a:r>
            <a:r>
              <a:rPr lang="en-US" altLang="zh-CN" sz="2400" dirty="0"/>
              <a:t>HDFS</a:t>
            </a:r>
            <a:r>
              <a:rPr lang="zh-CN" altLang="en-US" sz="2400"/>
              <a:t>的数据读写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4.3.1 </a:t>
            </a:r>
            <a:r>
              <a:rPr lang="zh-CN" altLang="en-US" smtClean="0"/>
              <a:t>文件数据读写</a:t>
            </a:r>
          </a:p>
        </p:txBody>
      </p:sp>
      <p:sp>
        <p:nvSpPr>
          <p:cNvPr id="61443" name="矩形 2"/>
          <p:cNvSpPr>
            <a:spLocks noChangeArrowheads="1"/>
          </p:cNvSpPr>
          <p:nvPr/>
        </p:nvSpPr>
        <p:spPr bwMode="auto">
          <a:xfrm>
            <a:off x="304912" y="1385976"/>
            <a:ext cx="3236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</a:t>
            </a:r>
            <a:r>
              <a:rPr lang="zh-CN" altLang="zh-CN" sz="2000" b="1"/>
              <a:t>本地文件系统的数据读写</a:t>
            </a:r>
            <a:endParaRPr lang="zh-CN" altLang="en-US" sz="2000"/>
          </a:p>
        </p:txBody>
      </p:sp>
      <p:sp>
        <p:nvSpPr>
          <p:cNvPr id="61444" name="矩形 3"/>
          <p:cNvSpPr>
            <a:spLocks noChangeArrowheads="1"/>
          </p:cNvSpPr>
          <p:nvPr/>
        </p:nvSpPr>
        <p:spPr bwMode="auto">
          <a:xfrm>
            <a:off x="381112" y="1778089"/>
            <a:ext cx="3982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（</a:t>
            </a:r>
            <a:r>
              <a:rPr lang="en-US" altLang="zh-CN" sz="2000" b="1" dirty="0"/>
              <a:t>1</a:t>
            </a:r>
            <a:r>
              <a:rPr lang="zh-CN" altLang="en-US" sz="2000" b="1"/>
              <a:t>）</a:t>
            </a:r>
            <a:r>
              <a:rPr lang="zh-CN" altLang="zh-CN" sz="2000" b="1"/>
              <a:t>从文件中读取数据创建</a:t>
            </a:r>
            <a:r>
              <a:rPr lang="en-US" altLang="zh-CN" sz="2000" b="1" dirty="0"/>
              <a:t>RDD</a:t>
            </a:r>
            <a:endParaRPr lang="zh-CN" altLang="en-US" sz="20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81112" y="2272337"/>
            <a:ext cx="8534174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 = sc.\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textFile.first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'Hadoop is good'</a:t>
            </a:r>
          </a:p>
        </p:txBody>
      </p:sp>
      <p:sp>
        <p:nvSpPr>
          <p:cNvPr id="61446" name="矩形 5"/>
          <p:cNvSpPr>
            <a:spLocks noChangeArrowheads="1"/>
          </p:cNvSpPr>
          <p:nvPr/>
        </p:nvSpPr>
        <p:spPr bwMode="auto">
          <a:xfrm>
            <a:off x="304912" y="3787864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因为</a:t>
            </a:r>
            <a:r>
              <a:rPr lang="en-US" altLang="zh-CN" sz="2000" dirty="0"/>
              <a:t>Spark</a:t>
            </a:r>
            <a:r>
              <a:rPr lang="zh-CN" altLang="zh-CN" sz="2000" dirty="0"/>
              <a:t>采用了惰性机制，在执行转换操作的时候，即使输入了错误的语句，</a:t>
            </a:r>
            <a:r>
              <a:rPr lang="en-US" altLang="zh-CN" sz="2000" dirty="0"/>
              <a:t>spark-shell</a:t>
            </a:r>
            <a:r>
              <a:rPr lang="zh-CN" altLang="zh-CN" sz="2000" dirty="0"/>
              <a:t>也不会马上报错</a:t>
            </a:r>
            <a:r>
              <a:rPr lang="zh-CN" altLang="en-US" sz="2000" dirty="0"/>
              <a:t>（假设</a:t>
            </a:r>
            <a:r>
              <a:rPr lang="en-US" altLang="zh-CN" sz="2000" dirty="0"/>
              <a:t>word123.txt</a:t>
            </a:r>
            <a:r>
              <a:rPr lang="zh-CN" altLang="en-US" sz="2000" dirty="0"/>
              <a:t>不存在）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81112" y="4626064"/>
            <a:ext cx="8534174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 = sc.\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("file:///usr/local/spark/mycode/wordcount/word123.txt")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5" grpId="0" animBg="1"/>
      <p:bldP spid="6144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4.1.1 RDD</a:t>
            </a:r>
            <a:r>
              <a:rPr lang="zh-CN" altLang="en-US" smtClean="0"/>
              <a:t>创建</a:t>
            </a:r>
          </a:p>
        </p:txBody>
      </p:sp>
      <p:sp>
        <p:nvSpPr>
          <p:cNvPr id="7171" name="矩形 3"/>
          <p:cNvSpPr>
            <a:spLocks noChangeArrowheads="1"/>
          </p:cNvSpPr>
          <p:nvPr/>
        </p:nvSpPr>
        <p:spPr bwMode="auto">
          <a:xfrm>
            <a:off x="685800" y="1619250"/>
            <a:ext cx="7772400" cy="1477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lines = </a:t>
            </a:r>
            <a:r>
              <a:rPr lang="en-US" altLang="zh-CN" sz="1800" dirty="0">
                <a:solidFill>
                  <a:schemeClr val="bg1"/>
                </a:solidFill>
              </a:rPr>
              <a:t>sc.textFile</a:t>
            </a:r>
            <a:r>
              <a:rPr lang="en-US" altLang="zh-CN" sz="1800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</a:t>
            </a:r>
            <a:r>
              <a:rPr lang="en-US" altLang="zh-CN" sz="1800" dirty="0">
                <a:solidFill>
                  <a:schemeClr val="bg1"/>
                </a:solidFill>
              </a:rPr>
              <a:t>lines.foreach</a:t>
            </a:r>
            <a:r>
              <a:rPr lang="en-US" altLang="zh-CN" sz="18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Hadoop is good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Spark is fast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Spark is better</a:t>
            </a:r>
          </a:p>
        </p:txBody>
      </p:sp>
      <p:pic>
        <p:nvPicPr>
          <p:cNvPr id="7172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0" y="3200400"/>
            <a:ext cx="685782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矩形 7"/>
          <p:cNvSpPr>
            <a:spLocks noChangeArrowheads="1"/>
          </p:cNvSpPr>
          <p:nvPr/>
        </p:nvSpPr>
        <p:spPr bwMode="auto">
          <a:xfrm>
            <a:off x="2667050" y="6335627"/>
            <a:ext cx="341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 </a:t>
            </a:r>
            <a:r>
              <a:rPr lang="zh-CN" altLang="zh-CN" sz="1800" dirty="0"/>
              <a:t>从文件中加载数据生成</a:t>
            </a:r>
            <a:r>
              <a:rPr lang="en-US" altLang="zh-CN" sz="1800" dirty="0"/>
              <a:t>RDD</a:t>
            </a:r>
            <a:endParaRPr lang="zh-CN" altLang="en-US" sz="1800" dirty="0"/>
          </a:p>
        </p:txBody>
      </p:sp>
      <p:sp>
        <p:nvSpPr>
          <p:cNvPr id="7174" name="矩形 8"/>
          <p:cNvSpPr>
            <a:spLocks noChangeArrowheads="1"/>
          </p:cNvSpPr>
          <p:nvPr/>
        </p:nvSpPr>
        <p:spPr bwMode="auto">
          <a:xfrm>
            <a:off x="533400" y="1143000"/>
            <a:ext cx="50145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）从本地文件系统中加载数据创建</a:t>
            </a:r>
            <a:r>
              <a:rPr lang="en-US" altLang="zh-CN" sz="2000" b="1" dirty="0"/>
              <a:t>RDD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4.3.1 </a:t>
            </a:r>
            <a:r>
              <a:rPr lang="zh-CN" altLang="en-US" smtClean="0"/>
              <a:t>文件数据读写</a:t>
            </a:r>
          </a:p>
        </p:txBody>
      </p:sp>
      <p:sp>
        <p:nvSpPr>
          <p:cNvPr id="62467" name="矩形 2"/>
          <p:cNvSpPr>
            <a:spLocks noChangeArrowheads="1"/>
          </p:cNvSpPr>
          <p:nvPr/>
        </p:nvSpPr>
        <p:spPr bwMode="auto">
          <a:xfrm>
            <a:off x="304912" y="1295322"/>
            <a:ext cx="3236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1.</a:t>
            </a:r>
            <a:r>
              <a:rPr lang="zh-CN" altLang="zh-CN" sz="2000" b="1"/>
              <a:t>本地文件系统的数据读写</a:t>
            </a:r>
            <a:endParaRPr lang="zh-CN" altLang="en-US" sz="2000"/>
          </a:p>
        </p:txBody>
      </p:sp>
      <p:sp>
        <p:nvSpPr>
          <p:cNvPr id="62468" name="矩形 3"/>
          <p:cNvSpPr>
            <a:spLocks noChangeArrowheads="1"/>
          </p:cNvSpPr>
          <p:nvPr/>
        </p:nvSpPr>
        <p:spPr bwMode="auto">
          <a:xfrm>
            <a:off x="152516" y="1687435"/>
            <a:ext cx="37240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）把</a:t>
            </a:r>
            <a:r>
              <a:rPr lang="en-US" altLang="zh-CN" sz="2000" b="1" dirty="0"/>
              <a:t>RDD</a:t>
            </a:r>
            <a:r>
              <a:rPr lang="zh-CN" altLang="en-US" sz="2000" b="1" dirty="0"/>
              <a:t>写入到文本文件中</a:t>
            </a:r>
            <a:endParaRPr lang="zh-CN" altLang="en-US" sz="20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81112" y="2097010"/>
            <a:ext cx="8457976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 = sc.\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.\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</a:rPr>
              <a:t>saveAsTextFile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("file:///usr/local/spark/mycode/rdd/writeback")</a:t>
            </a: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81112" y="3508297"/>
            <a:ext cx="8457976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cd 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/local/spark/</a:t>
            </a:r>
            <a:r>
              <a:rPr lang="en-US" altLang="zh-CN" sz="2000" dirty="0">
                <a:solidFill>
                  <a:schemeClr val="bg1"/>
                </a:solidFill>
              </a:rPr>
              <a:t>mycode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>
                <a:solidFill>
                  <a:schemeClr val="bg1"/>
                </a:solidFill>
              </a:rPr>
              <a:t>wordcount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>
                <a:solidFill>
                  <a:schemeClr val="bg1"/>
                </a:solidFill>
              </a:rPr>
              <a:t>writeback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ls</a:t>
            </a:r>
          </a:p>
        </p:txBody>
      </p:sp>
      <p:pic>
        <p:nvPicPr>
          <p:cNvPr id="9" name="Picture 1" descr="C:\Users\Lenovo\AppData\Roaming\Tencent\Users\70004972\QQ\WinTemp\RichOle\IRN5~K5P@0_}RNGX2YAC7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2" y="4459210"/>
            <a:ext cx="2438334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304912" y="5221210"/>
            <a:ext cx="86865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如果想再次把数据加载在</a:t>
            </a:r>
            <a:r>
              <a:rPr lang="en-US" altLang="zh-CN" sz="2000" dirty="0"/>
              <a:t>RDD</a:t>
            </a:r>
            <a:r>
              <a:rPr lang="zh-CN" altLang="en-US" sz="2000" dirty="0"/>
              <a:t>中，只要使用</a:t>
            </a:r>
            <a:r>
              <a:rPr lang="en-US" altLang="zh-CN" sz="2000" dirty="0"/>
              <a:t>writeback</a:t>
            </a:r>
            <a:r>
              <a:rPr lang="zh-CN" altLang="en-US" sz="2000" dirty="0"/>
              <a:t>这个目录即可，如下：</a:t>
            </a: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304912" y="5754610"/>
            <a:ext cx="8534176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 = sc.\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</a:rPr>
              <a:t>textFile</a:t>
            </a:r>
            <a:r>
              <a:rPr lang="en-US" altLang="zh-CN" sz="2000" dirty="0">
                <a:solidFill>
                  <a:schemeClr val="bg1"/>
                </a:solidFill>
              </a:rPr>
              <a:t>("file:///usr/local/spark/mycode/rdd/writeback")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4.3.1 </a:t>
            </a:r>
            <a:r>
              <a:rPr lang="zh-CN" altLang="en-US" smtClean="0"/>
              <a:t>文件数据读写</a:t>
            </a:r>
          </a:p>
        </p:txBody>
      </p:sp>
      <p:sp>
        <p:nvSpPr>
          <p:cNvPr id="63491" name="矩形 2"/>
          <p:cNvSpPr>
            <a:spLocks noChangeArrowheads="1"/>
          </p:cNvSpPr>
          <p:nvPr/>
        </p:nvSpPr>
        <p:spPr bwMode="auto">
          <a:xfrm>
            <a:off x="304914" y="1219200"/>
            <a:ext cx="3794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2.</a:t>
            </a:r>
            <a:r>
              <a:rPr lang="zh-CN" altLang="zh-CN" sz="1800" b="1"/>
              <a:t>分布式文件系统</a:t>
            </a:r>
            <a:r>
              <a:rPr lang="en-US" altLang="zh-CN" sz="1800" b="1" dirty="0"/>
              <a:t>HDFS</a:t>
            </a:r>
            <a:r>
              <a:rPr lang="zh-CN" altLang="zh-CN" sz="1800" b="1"/>
              <a:t>的数据读写</a:t>
            </a:r>
            <a:endParaRPr lang="zh-CN" altLang="en-US" sz="18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4914" y="2782888"/>
            <a:ext cx="8534174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</a:t>
            </a:r>
            <a:r>
              <a:rPr lang="en-US" altLang="zh-CN" sz="1800" dirty="0">
                <a:solidFill>
                  <a:schemeClr val="bg1"/>
                </a:solidFill>
              </a:rPr>
              <a:t>textFile</a:t>
            </a:r>
            <a:r>
              <a:rPr lang="en-US" altLang="zh-CN" sz="1800" dirty="0">
                <a:solidFill>
                  <a:schemeClr val="bg1"/>
                </a:solidFill>
              </a:rPr>
              <a:t> = </a:t>
            </a:r>
            <a:r>
              <a:rPr lang="en-US" altLang="zh-CN" sz="1800" dirty="0">
                <a:solidFill>
                  <a:schemeClr val="bg1"/>
                </a:solidFill>
              </a:rPr>
              <a:t>sc.textFile</a:t>
            </a:r>
            <a:r>
              <a:rPr lang="en-US" altLang="zh-CN" sz="1800" dirty="0">
                <a:solidFill>
                  <a:schemeClr val="bg1"/>
                </a:solidFill>
              </a:rPr>
              <a:t>("</a:t>
            </a:r>
            <a:r>
              <a:rPr lang="en-US" altLang="zh-CN" sz="1800" dirty="0">
                <a:solidFill>
                  <a:schemeClr val="bg1"/>
                </a:solidFill>
              </a:rPr>
              <a:t>hdfs</a:t>
            </a:r>
            <a:r>
              <a:rPr lang="en-US" altLang="zh-CN" sz="1800" dirty="0">
                <a:solidFill>
                  <a:schemeClr val="bg1"/>
                </a:solidFill>
              </a:rPr>
              <a:t>://localhost:9000/user/</a:t>
            </a:r>
            <a:r>
              <a:rPr lang="en-US" altLang="zh-CN" sz="1800" dirty="0">
                <a:solidFill>
                  <a:schemeClr val="bg1"/>
                </a:solidFill>
              </a:rPr>
              <a:t>hadoop</a:t>
            </a:r>
            <a:r>
              <a:rPr lang="en-US" altLang="zh-CN" sz="1800" dirty="0">
                <a:solidFill>
                  <a:schemeClr val="bg1"/>
                </a:solidFill>
              </a:rPr>
              <a:t>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</a:t>
            </a:r>
            <a:r>
              <a:rPr lang="en-US" altLang="zh-CN" sz="1800" dirty="0">
                <a:solidFill>
                  <a:schemeClr val="bg1"/>
                </a:solidFill>
              </a:rPr>
              <a:t>textFile.first</a:t>
            </a:r>
            <a:r>
              <a:rPr lang="en-US" altLang="zh-CN" sz="18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3493" name="矩形 5"/>
          <p:cNvSpPr>
            <a:spLocks noChangeArrowheads="1"/>
          </p:cNvSpPr>
          <p:nvPr/>
        </p:nvSpPr>
        <p:spPr bwMode="auto">
          <a:xfrm>
            <a:off x="228714" y="1676400"/>
            <a:ext cx="8610374" cy="92392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从分布式文件系统</a:t>
            </a:r>
            <a:r>
              <a:rPr lang="en-US" altLang="zh-CN" sz="1800" dirty="0"/>
              <a:t>HDFS</a:t>
            </a:r>
            <a:r>
              <a:rPr lang="zh-CN" altLang="zh-CN" sz="1800" dirty="0"/>
              <a:t>中读取数据，也是采用</a:t>
            </a:r>
            <a:r>
              <a:rPr lang="en-US" altLang="zh-CN" sz="1800" dirty="0"/>
              <a:t>textFile</a:t>
            </a:r>
            <a:r>
              <a:rPr lang="en-US" altLang="zh-CN" sz="1800" dirty="0"/>
              <a:t>()</a:t>
            </a:r>
            <a:r>
              <a:rPr lang="zh-CN" altLang="zh-CN" sz="1800" dirty="0"/>
              <a:t>方法，可以为</a:t>
            </a:r>
            <a:r>
              <a:rPr lang="en-US" altLang="zh-CN" sz="1800" dirty="0"/>
              <a:t>textFile</a:t>
            </a:r>
            <a:r>
              <a:rPr lang="en-US" altLang="zh-CN" sz="1800" dirty="0"/>
              <a:t>()</a:t>
            </a:r>
            <a:r>
              <a:rPr lang="zh-CN" altLang="zh-CN" sz="1800" dirty="0"/>
              <a:t>方法提供一个</a:t>
            </a:r>
            <a:r>
              <a:rPr lang="en-US" altLang="zh-CN" sz="1800" dirty="0"/>
              <a:t>HDFS</a:t>
            </a:r>
            <a:r>
              <a:rPr lang="zh-CN" altLang="zh-CN" sz="1800" dirty="0"/>
              <a:t>文件或目录地址，如果是一个文件地址，它会加载该文件，如果是一个目录地址，它会加载该目录下的所有文件的</a:t>
            </a:r>
            <a:r>
              <a:rPr lang="zh-CN" altLang="zh-CN" sz="1800" dirty="0" smtClean="0"/>
              <a:t>数据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63494" name="矩形 6"/>
          <p:cNvSpPr>
            <a:spLocks noChangeArrowheads="1"/>
          </p:cNvSpPr>
          <p:nvPr/>
        </p:nvSpPr>
        <p:spPr bwMode="auto">
          <a:xfrm>
            <a:off x="228714" y="5145088"/>
            <a:ext cx="8762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同样，可以使用</a:t>
            </a:r>
            <a:r>
              <a:rPr lang="en-US" altLang="zh-CN" sz="1800" dirty="0"/>
              <a:t>saveAsTextFile</a:t>
            </a:r>
            <a:r>
              <a:rPr lang="en-US" altLang="zh-CN" sz="1800" dirty="0"/>
              <a:t>()</a:t>
            </a:r>
            <a:r>
              <a:rPr lang="zh-CN" altLang="zh-CN" sz="1800" dirty="0"/>
              <a:t>方法把</a:t>
            </a:r>
            <a:r>
              <a:rPr lang="en-US" altLang="zh-CN" sz="1800" dirty="0"/>
              <a:t>RDD</a:t>
            </a:r>
            <a:r>
              <a:rPr lang="zh-CN" altLang="zh-CN" sz="1800" dirty="0"/>
              <a:t>中的数据保存到</a:t>
            </a:r>
            <a:r>
              <a:rPr lang="en-US" altLang="zh-CN" sz="1800" dirty="0"/>
              <a:t>HDFS</a:t>
            </a:r>
            <a:r>
              <a:rPr lang="zh-CN" altLang="zh-CN" sz="1800" dirty="0"/>
              <a:t>文件中，命令如下：</a:t>
            </a:r>
            <a:endParaRPr lang="zh-CN" altLang="en-US" sz="18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4914" y="5638742"/>
            <a:ext cx="8534174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</a:t>
            </a:r>
            <a:r>
              <a:rPr lang="en-US" altLang="zh-CN" sz="1800" dirty="0">
                <a:solidFill>
                  <a:schemeClr val="bg1"/>
                </a:solidFill>
              </a:rPr>
              <a:t>textFile</a:t>
            </a:r>
            <a:r>
              <a:rPr lang="en-US" altLang="zh-CN" sz="1800" dirty="0">
                <a:solidFill>
                  <a:schemeClr val="bg1"/>
                </a:solidFill>
              </a:rPr>
              <a:t> = </a:t>
            </a:r>
            <a:r>
              <a:rPr lang="en-US" altLang="zh-CN" sz="1800" dirty="0">
                <a:solidFill>
                  <a:schemeClr val="bg1"/>
                </a:solidFill>
              </a:rPr>
              <a:t>sc.textFile</a:t>
            </a:r>
            <a:r>
              <a:rPr lang="en-US" altLang="zh-CN" sz="1800" dirty="0">
                <a:solidFill>
                  <a:schemeClr val="bg1"/>
                </a:solidFill>
              </a:rPr>
              <a:t>("word.txt")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</a:t>
            </a:r>
            <a:r>
              <a:rPr lang="en-US" altLang="zh-CN" sz="1800" dirty="0">
                <a:solidFill>
                  <a:schemeClr val="bg1"/>
                </a:solidFill>
              </a:rPr>
              <a:t>textFile.saveAsTextFile</a:t>
            </a:r>
            <a:r>
              <a:rPr lang="en-US" altLang="zh-CN" sz="1800" dirty="0">
                <a:solidFill>
                  <a:schemeClr val="bg1"/>
                </a:solidFill>
              </a:rPr>
              <a:t>("</a:t>
            </a:r>
            <a:r>
              <a:rPr lang="en-US" altLang="zh-CN" sz="1800" dirty="0">
                <a:solidFill>
                  <a:schemeClr val="bg1"/>
                </a:solidFill>
              </a:rPr>
              <a:t>writeback</a:t>
            </a:r>
            <a:r>
              <a:rPr lang="en-US" altLang="zh-CN" sz="1800" dirty="0">
                <a:solidFill>
                  <a:schemeClr val="bg1"/>
                </a:solidFill>
              </a:rPr>
              <a:t>")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228714" y="3505200"/>
            <a:ext cx="295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如下三条语句都是等价的：</a:t>
            </a: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304914" y="3962400"/>
            <a:ext cx="8534174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</a:t>
            </a:r>
            <a:r>
              <a:rPr lang="en-US" altLang="zh-CN" sz="1800" dirty="0">
                <a:solidFill>
                  <a:schemeClr val="bg1"/>
                </a:solidFill>
              </a:rPr>
              <a:t>textFile</a:t>
            </a:r>
            <a:r>
              <a:rPr lang="en-US" altLang="zh-CN" sz="1800" dirty="0">
                <a:solidFill>
                  <a:schemeClr val="bg1"/>
                </a:solidFill>
              </a:rPr>
              <a:t> = </a:t>
            </a:r>
            <a:r>
              <a:rPr lang="en-US" altLang="zh-CN" sz="1800" dirty="0">
                <a:solidFill>
                  <a:schemeClr val="bg1"/>
                </a:solidFill>
              </a:rPr>
              <a:t>sc.textFile</a:t>
            </a:r>
            <a:r>
              <a:rPr lang="en-US" altLang="zh-CN" sz="1800" dirty="0">
                <a:solidFill>
                  <a:schemeClr val="bg1"/>
                </a:solidFill>
              </a:rPr>
              <a:t>("</a:t>
            </a:r>
            <a:r>
              <a:rPr lang="en-US" altLang="zh-CN" sz="1800" dirty="0">
                <a:solidFill>
                  <a:schemeClr val="bg1"/>
                </a:solidFill>
              </a:rPr>
              <a:t>hdfs</a:t>
            </a:r>
            <a:r>
              <a:rPr lang="en-US" altLang="zh-CN" sz="1800" dirty="0">
                <a:solidFill>
                  <a:schemeClr val="bg1"/>
                </a:solidFill>
              </a:rPr>
              <a:t>://localhost:9000/user/</a:t>
            </a:r>
            <a:r>
              <a:rPr lang="en-US" altLang="zh-CN" sz="1800" dirty="0">
                <a:solidFill>
                  <a:schemeClr val="bg1"/>
                </a:solidFill>
              </a:rPr>
              <a:t>hadoop</a:t>
            </a:r>
            <a:r>
              <a:rPr lang="en-US" altLang="zh-CN" sz="1800" dirty="0">
                <a:solidFill>
                  <a:schemeClr val="bg1"/>
                </a:solidFill>
              </a:rPr>
              <a:t>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</a:t>
            </a:r>
            <a:r>
              <a:rPr lang="en-US" altLang="zh-CN" sz="1800" dirty="0">
                <a:solidFill>
                  <a:schemeClr val="bg1"/>
                </a:solidFill>
              </a:rPr>
              <a:t>textFile</a:t>
            </a:r>
            <a:r>
              <a:rPr lang="en-US" altLang="zh-CN" sz="1800" dirty="0">
                <a:solidFill>
                  <a:schemeClr val="bg1"/>
                </a:solidFill>
              </a:rPr>
              <a:t> = </a:t>
            </a:r>
            <a:r>
              <a:rPr lang="en-US" altLang="zh-CN" sz="1800" dirty="0">
                <a:solidFill>
                  <a:schemeClr val="bg1"/>
                </a:solidFill>
              </a:rPr>
              <a:t>sc.textFile</a:t>
            </a:r>
            <a:r>
              <a:rPr lang="en-US" altLang="zh-CN" sz="1800" dirty="0">
                <a:solidFill>
                  <a:schemeClr val="bg1"/>
                </a:solidFill>
              </a:rPr>
              <a:t>("/user/</a:t>
            </a:r>
            <a:r>
              <a:rPr lang="en-US" altLang="zh-CN" sz="1800" dirty="0">
                <a:solidFill>
                  <a:schemeClr val="bg1"/>
                </a:solidFill>
              </a:rPr>
              <a:t>hadoop</a:t>
            </a:r>
            <a:r>
              <a:rPr lang="en-US" altLang="zh-CN" sz="1800" dirty="0">
                <a:solidFill>
                  <a:schemeClr val="bg1"/>
                </a:solidFill>
              </a:rPr>
              <a:t>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&gt;&gt;&gt; </a:t>
            </a:r>
            <a:r>
              <a:rPr lang="en-US" altLang="zh-CN" sz="1800" dirty="0">
                <a:solidFill>
                  <a:schemeClr val="bg1"/>
                </a:solidFill>
              </a:rPr>
              <a:t>textFile</a:t>
            </a:r>
            <a:r>
              <a:rPr lang="en-US" altLang="zh-CN" sz="1800" dirty="0">
                <a:solidFill>
                  <a:schemeClr val="bg1"/>
                </a:solidFill>
              </a:rPr>
              <a:t> = </a:t>
            </a:r>
            <a:r>
              <a:rPr lang="en-US" altLang="zh-CN" sz="1800" dirty="0">
                <a:solidFill>
                  <a:schemeClr val="bg1"/>
                </a:solidFill>
              </a:rPr>
              <a:t>sc.textFile</a:t>
            </a:r>
            <a:r>
              <a:rPr lang="en-US" altLang="zh-CN" sz="1800" dirty="0">
                <a:solidFill>
                  <a:schemeClr val="bg1"/>
                </a:solidFill>
              </a:rPr>
              <a:t>("word.txt")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493" grpId="0" animBg="1"/>
      <p:bldP spid="63494" grpId="0"/>
      <p:bldP spid="8" grpId="0" animBg="1"/>
      <p:bldP spid="9" grpId="0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</a:p>
        </p:txBody>
      </p:sp>
      <p:sp>
        <p:nvSpPr>
          <p:cNvPr id="64515" name="矩形 2"/>
          <p:cNvSpPr>
            <a:spLocks noChangeArrowheads="1"/>
          </p:cNvSpPr>
          <p:nvPr/>
        </p:nvSpPr>
        <p:spPr bwMode="auto">
          <a:xfrm>
            <a:off x="736600" y="1600200"/>
            <a:ext cx="55641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1. </a:t>
            </a:r>
            <a:r>
              <a:rPr lang="zh-CN" altLang="en-US" dirty="0"/>
              <a:t>创建一个</a:t>
            </a:r>
            <a:r>
              <a:rPr lang="en-US" altLang="zh-CN" dirty="0"/>
              <a:t>HBase</a:t>
            </a:r>
            <a:r>
              <a:rPr lang="zh-CN" altLang="en-US" dirty="0"/>
              <a:t>表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2. </a:t>
            </a:r>
            <a:r>
              <a:rPr lang="zh-CN" altLang="en-US" dirty="0"/>
              <a:t>配置</a:t>
            </a:r>
            <a:r>
              <a:rPr lang="en-US" altLang="zh-CN" dirty="0"/>
              <a:t>Spark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3. </a:t>
            </a:r>
            <a:r>
              <a:rPr lang="zh-CN" altLang="en-US" dirty="0"/>
              <a:t>编写程序读取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4. </a:t>
            </a:r>
            <a:r>
              <a:rPr lang="zh-CN" altLang="en-US" dirty="0"/>
              <a:t>编写程序向</a:t>
            </a:r>
            <a:r>
              <a:rPr lang="en-US" altLang="zh-CN" dirty="0"/>
              <a:t>HBase</a:t>
            </a:r>
            <a:r>
              <a:rPr lang="zh-CN" altLang="en-US" dirty="0"/>
              <a:t>写入数据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</a:p>
        </p:txBody>
      </p:sp>
      <p:sp>
        <p:nvSpPr>
          <p:cNvPr id="71685" name="矩形 4"/>
          <p:cNvSpPr>
            <a:spLocks noChangeArrowheads="1"/>
          </p:cNvSpPr>
          <p:nvPr/>
        </p:nvSpPr>
        <p:spPr bwMode="auto">
          <a:xfrm>
            <a:off x="304914" y="1905000"/>
            <a:ext cx="8534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因为</a:t>
            </a:r>
            <a:r>
              <a:rPr lang="en-US" altLang="zh-CN" sz="2000" dirty="0"/>
              <a:t>HBase</a:t>
            </a:r>
            <a:r>
              <a:rPr lang="zh-CN" altLang="en-US" sz="2000" dirty="0"/>
              <a:t>是伪分布式模式，需要调用</a:t>
            </a:r>
            <a:r>
              <a:rPr lang="en-US" altLang="zh-CN" sz="2000" dirty="0"/>
              <a:t>HDFS</a:t>
            </a:r>
            <a:r>
              <a:rPr lang="zh-CN" altLang="en-US" sz="2000" dirty="0"/>
              <a:t>，所以，请首先在终端中输入下面命令启动</a:t>
            </a:r>
            <a:r>
              <a:rPr lang="en-US" altLang="zh-CN" sz="2000" dirty="0"/>
              <a:t>Hadoop</a:t>
            </a:r>
            <a:r>
              <a:rPr lang="zh-CN" altLang="en-US" sz="2000" dirty="0"/>
              <a:t>：</a:t>
            </a:r>
          </a:p>
        </p:txBody>
      </p:sp>
      <p:pic>
        <p:nvPicPr>
          <p:cNvPr id="71686" name="Picture 1" descr="C:\Users\Lenovo\AppData\Roaming\Tencent\Users\70004972\QQ\WinTemp\RichOle\7SS`8F7_3{KPVN0_KW{{Z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4" y="2743200"/>
            <a:ext cx="510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矩形 6"/>
          <p:cNvSpPr>
            <a:spLocks noChangeArrowheads="1"/>
          </p:cNvSpPr>
          <p:nvPr/>
        </p:nvSpPr>
        <p:spPr bwMode="auto">
          <a:xfrm>
            <a:off x="228714" y="3440113"/>
            <a:ext cx="42899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下面就可以启动</a:t>
            </a:r>
            <a:r>
              <a:rPr lang="en-US" altLang="zh-CN" sz="2000" dirty="0"/>
              <a:t>HBase</a:t>
            </a:r>
            <a:r>
              <a:rPr lang="zh-CN" altLang="en-US" sz="2000" dirty="0"/>
              <a:t>，命令如下：</a:t>
            </a:r>
          </a:p>
        </p:txBody>
      </p:sp>
      <p:pic>
        <p:nvPicPr>
          <p:cNvPr id="71688" name="Picture 2" descr="C:\Users\Lenovo\AppData\Roaming\Tencent\Users\70004972\QQ\WinTemp\RichOle\L~C)%S{7WJ28S}A`AS])E}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4" y="3886200"/>
            <a:ext cx="5124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3" descr="C:\Users\Lenovo\AppData\Roaming\Tencent\Users\70004972\QQ\WinTemp\RichOle\B2`{_68XCB($$KN%{0K8V@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4" y="5257800"/>
            <a:ext cx="5143500" cy="83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矩形 9"/>
          <p:cNvSpPr>
            <a:spLocks noChangeArrowheads="1"/>
          </p:cNvSpPr>
          <p:nvPr/>
        </p:nvSpPr>
        <p:spPr bwMode="auto">
          <a:xfrm>
            <a:off x="228714" y="4811713"/>
            <a:ext cx="792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如果里面已经有一个名称为</a:t>
            </a:r>
            <a:r>
              <a:rPr lang="en-US" altLang="zh-CN" sz="2000" dirty="0"/>
              <a:t>student</a:t>
            </a:r>
            <a:r>
              <a:rPr lang="zh-CN" altLang="en-US" sz="2000"/>
              <a:t>的表，请使用如下命令删除：</a:t>
            </a:r>
          </a:p>
        </p:txBody>
      </p:sp>
      <p:sp>
        <p:nvSpPr>
          <p:cNvPr id="65545" name="矩形 10"/>
          <p:cNvSpPr>
            <a:spLocks noChangeArrowheads="1"/>
          </p:cNvSpPr>
          <p:nvPr/>
        </p:nvSpPr>
        <p:spPr bwMode="auto">
          <a:xfrm>
            <a:off x="343014" y="1371600"/>
            <a:ext cx="3033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</a:rPr>
              <a:t>创建一个</a:t>
            </a:r>
            <a:r>
              <a:rPr lang="en-US" altLang="zh-CN" sz="2400" b="1" dirty="0">
                <a:solidFill>
                  <a:srgbClr val="FF0000"/>
                </a:solidFill>
              </a:rPr>
              <a:t>HBase</a:t>
            </a:r>
            <a:r>
              <a:rPr lang="zh-CN" altLang="en-US" sz="2400" b="1" dirty="0">
                <a:solidFill>
                  <a:srgbClr val="FF0000"/>
                </a:solidFill>
              </a:rPr>
              <a:t>表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71687" grpId="0"/>
      <p:bldP spid="7169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</a:p>
        </p:txBody>
      </p:sp>
      <p:sp>
        <p:nvSpPr>
          <p:cNvPr id="72707" name="矩形 2"/>
          <p:cNvSpPr>
            <a:spLocks noChangeArrowheads="1"/>
          </p:cNvSpPr>
          <p:nvPr/>
        </p:nvSpPr>
        <p:spPr bwMode="auto">
          <a:xfrm>
            <a:off x="381110" y="1447852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下面创建一个</a:t>
            </a:r>
            <a:r>
              <a:rPr lang="en-US" altLang="zh-CN" sz="2000" dirty="0"/>
              <a:t>student</a:t>
            </a:r>
            <a:r>
              <a:rPr lang="zh-CN" altLang="en-US" sz="2000" dirty="0"/>
              <a:t>表，要在这个表中录入如下数据：</a:t>
            </a:r>
          </a:p>
        </p:txBody>
      </p:sp>
      <p:pic>
        <p:nvPicPr>
          <p:cNvPr id="72708" name="Picture 1" descr="C:\Users\Lenovo\AppData\Roaming\Tencent\Users\70004972\QQ\WinTemp\RichOle\HGPB[DZ$C@`Q{TNI9)KN)]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0" y="1981252"/>
            <a:ext cx="41370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2" descr="C:\Users\Lenovo\AppData\Roaming\Tencent\Users\70004972\QQ\WinTemp\RichOle\MLCW41E$ZCD_~]`[}3_`M2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0" y="3962452"/>
            <a:ext cx="685781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3" descr="C:\Users\Lenovo\AppData\Roaming\Tencent\Users\70004972\QQ\WinTemp\RichOle\)SR{]O4@GY}JFGXI1P8E%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0" y="4648252"/>
            <a:ext cx="6934016" cy="20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67587" name="矩形 2"/>
          <p:cNvSpPr>
            <a:spLocks noChangeArrowheads="1"/>
          </p:cNvSpPr>
          <p:nvPr/>
        </p:nvSpPr>
        <p:spPr bwMode="auto">
          <a:xfrm>
            <a:off x="304912" y="1803753"/>
            <a:ext cx="8610374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把</a:t>
            </a:r>
            <a:r>
              <a:rPr lang="en-US" altLang="zh-CN" sz="2000" dirty="0"/>
              <a:t>HBase</a:t>
            </a:r>
            <a:r>
              <a:rPr lang="zh-CN" altLang="en-US" sz="2000" dirty="0"/>
              <a:t>的</a:t>
            </a:r>
            <a:r>
              <a:rPr lang="en-US" altLang="zh-CN" sz="2000" dirty="0"/>
              <a:t>lib</a:t>
            </a:r>
            <a:r>
              <a:rPr lang="zh-CN" altLang="en-US" sz="2000" dirty="0"/>
              <a:t>目录下的一些</a:t>
            </a:r>
            <a:r>
              <a:rPr lang="en-US" altLang="zh-CN" sz="2000" dirty="0"/>
              <a:t>jar</a:t>
            </a:r>
            <a:r>
              <a:rPr lang="zh-CN" altLang="en-US" sz="2000" dirty="0"/>
              <a:t>文件拷贝到</a:t>
            </a:r>
            <a:r>
              <a:rPr lang="en-US" altLang="zh-CN" sz="2000" dirty="0"/>
              <a:t>Spark</a:t>
            </a:r>
            <a:r>
              <a:rPr lang="zh-CN" altLang="en-US" sz="2000" dirty="0"/>
              <a:t>中，这些都是编程时需要引入的</a:t>
            </a:r>
            <a:r>
              <a:rPr lang="en-US" altLang="zh-CN" sz="2000" dirty="0"/>
              <a:t>jar</a:t>
            </a:r>
            <a:r>
              <a:rPr lang="zh-CN" altLang="en-US" sz="2000" dirty="0"/>
              <a:t>包，需要拷贝的</a:t>
            </a:r>
            <a:r>
              <a:rPr lang="en-US" altLang="zh-CN" sz="2000" dirty="0"/>
              <a:t>jar</a:t>
            </a:r>
            <a:r>
              <a:rPr lang="zh-CN" altLang="en-US" sz="2000" dirty="0"/>
              <a:t>文件包括：所有</a:t>
            </a:r>
            <a:r>
              <a:rPr lang="en-US" altLang="zh-CN" sz="2000" dirty="0"/>
              <a:t>hbase</a:t>
            </a:r>
            <a:r>
              <a:rPr lang="zh-CN" altLang="en-US" sz="2000" dirty="0"/>
              <a:t>开头的</a:t>
            </a:r>
            <a:r>
              <a:rPr lang="en-US" altLang="zh-CN" sz="2000" dirty="0"/>
              <a:t>jar</a:t>
            </a:r>
            <a:r>
              <a:rPr lang="zh-CN" altLang="en-US" sz="2000" dirty="0"/>
              <a:t>文件、</a:t>
            </a:r>
            <a:r>
              <a:rPr lang="en-US" altLang="zh-CN" sz="2000" dirty="0"/>
              <a:t>guava-12.0.1.jar</a:t>
            </a:r>
            <a:r>
              <a:rPr lang="zh-CN" altLang="en-US" sz="2000" dirty="0"/>
              <a:t>、</a:t>
            </a:r>
            <a:r>
              <a:rPr lang="en-US" altLang="zh-CN" sz="2000" dirty="0"/>
              <a:t>htrace-core-3.1.0-incubating.jar</a:t>
            </a:r>
            <a:r>
              <a:rPr lang="zh-CN" altLang="en-US" sz="2000" dirty="0"/>
              <a:t>和</a:t>
            </a:r>
            <a:r>
              <a:rPr lang="en-US" altLang="zh-CN" sz="2000" dirty="0"/>
              <a:t>protobuf-java-2.5.0.jar</a:t>
            </a:r>
            <a:endParaRPr lang="zh-CN" altLang="en-US" sz="2000" dirty="0"/>
          </a:p>
        </p:txBody>
      </p:sp>
      <p:sp>
        <p:nvSpPr>
          <p:cNvPr id="67588" name="矩形 3"/>
          <p:cNvSpPr>
            <a:spLocks noChangeArrowheads="1"/>
          </p:cNvSpPr>
          <p:nvPr/>
        </p:nvSpPr>
        <p:spPr bwMode="auto">
          <a:xfrm>
            <a:off x="381112" y="3772963"/>
            <a:ext cx="8534174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cd 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/local/spark/jars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>
                <a:solidFill>
                  <a:schemeClr val="bg1"/>
                </a:solidFill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hbase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cd </a:t>
            </a:r>
            <a:r>
              <a:rPr lang="en-US" altLang="zh-CN" sz="2000" dirty="0">
                <a:solidFill>
                  <a:schemeClr val="bg1"/>
                </a:solidFill>
              </a:rPr>
              <a:t>hbase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>
                <a:solidFill>
                  <a:schemeClr val="bg1"/>
                </a:solidFill>
              </a:rPr>
              <a:t>cp</a:t>
            </a:r>
            <a:r>
              <a:rPr lang="en-US" altLang="zh-CN" sz="2000" dirty="0">
                <a:solidFill>
                  <a:schemeClr val="bg1"/>
                </a:solidFill>
              </a:rPr>
              <a:t> 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>
                <a:solidFill>
                  <a:schemeClr val="bg1"/>
                </a:solidFill>
              </a:rPr>
              <a:t>hbase</a:t>
            </a:r>
            <a:r>
              <a:rPr lang="en-US" altLang="zh-CN" sz="2000" dirty="0">
                <a:solidFill>
                  <a:schemeClr val="bg1"/>
                </a:solidFill>
              </a:rPr>
              <a:t>/lib/hbase*.jar ./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>
                <a:solidFill>
                  <a:schemeClr val="bg1"/>
                </a:solidFill>
              </a:rPr>
              <a:t>cp</a:t>
            </a:r>
            <a:r>
              <a:rPr lang="en-US" altLang="zh-CN" sz="2000" dirty="0">
                <a:solidFill>
                  <a:schemeClr val="bg1"/>
                </a:solidFill>
              </a:rPr>
              <a:t> 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>
                <a:solidFill>
                  <a:schemeClr val="bg1"/>
                </a:solidFill>
              </a:rPr>
              <a:t>hbase</a:t>
            </a:r>
            <a:r>
              <a:rPr lang="en-US" altLang="zh-CN" sz="2000" dirty="0">
                <a:solidFill>
                  <a:schemeClr val="bg1"/>
                </a:solidFill>
              </a:rPr>
              <a:t>/lib/guava-12.0.1.jar ./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>
                <a:solidFill>
                  <a:schemeClr val="bg1"/>
                </a:solidFill>
              </a:rPr>
              <a:t>cp</a:t>
            </a:r>
            <a:r>
              <a:rPr lang="en-US" altLang="zh-CN" sz="2000" dirty="0">
                <a:solidFill>
                  <a:schemeClr val="bg1"/>
                </a:solidFill>
              </a:rPr>
              <a:t> 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>
                <a:solidFill>
                  <a:schemeClr val="bg1"/>
                </a:solidFill>
              </a:rPr>
              <a:t>hbase</a:t>
            </a:r>
            <a:r>
              <a:rPr lang="en-US" altLang="zh-CN" sz="2000" dirty="0">
                <a:solidFill>
                  <a:schemeClr val="bg1"/>
                </a:solidFill>
              </a:rPr>
              <a:t>/lib/htrace-core-3.1.0-incubating.jar ./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>
                <a:solidFill>
                  <a:schemeClr val="bg1"/>
                </a:solidFill>
              </a:rPr>
              <a:t>cp</a:t>
            </a:r>
            <a:r>
              <a:rPr lang="en-US" altLang="zh-CN" sz="2000" dirty="0">
                <a:solidFill>
                  <a:schemeClr val="bg1"/>
                </a:solidFill>
              </a:rPr>
              <a:t> 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>
                <a:solidFill>
                  <a:schemeClr val="bg1"/>
                </a:solidFill>
              </a:rPr>
              <a:t>hbase</a:t>
            </a:r>
            <a:r>
              <a:rPr lang="en-US" altLang="zh-CN" sz="2000" dirty="0">
                <a:solidFill>
                  <a:schemeClr val="bg1"/>
                </a:solidFill>
              </a:rPr>
              <a:t>/lib/protobuf-java-2.5.0.jar ./</a:t>
            </a:r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457312" y="3301476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执行如下命令：</a:t>
            </a:r>
          </a:p>
        </p:txBody>
      </p:sp>
      <p:sp>
        <p:nvSpPr>
          <p:cNvPr id="67590" name="矩形 5"/>
          <p:cNvSpPr>
            <a:spLocks noChangeArrowheads="1"/>
          </p:cNvSpPr>
          <p:nvPr/>
        </p:nvSpPr>
        <p:spPr bwMode="auto">
          <a:xfrm>
            <a:off x="228714" y="1295456"/>
            <a:ext cx="1697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2. </a:t>
            </a:r>
            <a:r>
              <a:rPr lang="zh-CN" altLang="en-US" sz="2000" b="1" dirty="0">
                <a:solidFill>
                  <a:srgbClr val="FF0000"/>
                </a:solidFill>
              </a:rPr>
              <a:t>配置</a:t>
            </a:r>
            <a:r>
              <a:rPr lang="en-US" altLang="zh-CN" sz="2000" b="1" dirty="0">
                <a:solidFill>
                  <a:srgbClr val="FF0000"/>
                </a:solidFill>
              </a:rPr>
              <a:t>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</a:p>
        </p:txBody>
      </p:sp>
      <p:sp>
        <p:nvSpPr>
          <p:cNvPr id="68611" name="TextBox 2"/>
          <p:cNvSpPr txBox="1">
            <a:spLocks noChangeArrowheads="1"/>
          </p:cNvSpPr>
          <p:nvPr/>
        </p:nvSpPr>
        <p:spPr bwMode="auto">
          <a:xfrm>
            <a:off x="304912" y="1535100"/>
            <a:ext cx="8534176" cy="286232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/>
              <a:t>此外，在</a:t>
            </a:r>
            <a:r>
              <a:rPr lang="en-US" altLang="zh-CN" sz="2000" dirty="0"/>
              <a:t>Spark 2.0</a:t>
            </a:r>
            <a:r>
              <a:rPr lang="zh-CN" altLang="zh-CN" sz="2000" dirty="0"/>
              <a:t>以上版本中，缺少把</a:t>
            </a:r>
            <a:r>
              <a:rPr lang="en-US" altLang="zh-CN" sz="2000" dirty="0"/>
              <a:t>HBase</a:t>
            </a:r>
            <a:r>
              <a:rPr lang="zh-CN" altLang="zh-CN" sz="2000" dirty="0"/>
              <a:t>数据转换成</a:t>
            </a:r>
            <a:r>
              <a:rPr lang="en-US" altLang="zh-CN" sz="2000" dirty="0"/>
              <a:t>Python</a:t>
            </a:r>
            <a:r>
              <a:rPr lang="zh-CN" altLang="zh-CN" sz="2000" dirty="0"/>
              <a:t>可读取数据的</a:t>
            </a:r>
            <a:r>
              <a:rPr lang="en-US" altLang="zh-CN" sz="2000" dirty="0"/>
              <a:t>jar</a:t>
            </a:r>
            <a:r>
              <a:rPr lang="zh-CN" altLang="zh-CN" sz="2000" dirty="0"/>
              <a:t>包，需要另行下载。可以访问下面地址</a:t>
            </a:r>
            <a:r>
              <a:rPr lang="zh-CN" altLang="zh-CN" sz="2000" dirty="0" smtClean="0"/>
              <a:t>下载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spark-examples_2.11-1.6.0-typesafe-001.jar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mvnrepository.com/artifact/org.apache.spark/spark-examples_2.11/1.6.0-typesafe-001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/>
              <a:t>下载以后</a:t>
            </a:r>
            <a:r>
              <a:rPr lang="zh-CN" altLang="zh-CN" sz="2000" dirty="0"/>
              <a:t>保存到“</a:t>
            </a:r>
            <a:r>
              <a:rPr lang="en-US" altLang="zh-CN" sz="2000" dirty="0"/>
              <a:t>/</a:t>
            </a:r>
            <a:r>
              <a:rPr lang="en-US" altLang="zh-CN" sz="2000" dirty="0"/>
              <a:t>usr</a:t>
            </a:r>
            <a:r>
              <a:rPr lang="en-US" altLang="zh-CN" sz="2000" dirty="0"/>
              <a:t>/local/spark/jars/</a:t>
            </a:r>
            <a:r>
              <a:rPr lang="en-US" altLang="zh-CN" sz="2000" dirty="0"/>
              <a:t>hbase</a:t>
            </a:r>
            <a:r>
              <a:rPr lang="en-US" altLang="zh-CN" sz="2000" dirty="0"/>
              <a:t>/</a:t>
            </a:r>
            <a:r>
              <a:rPr lang="zh-CN" altLang="zh-CN" sz="2000" dirty="0"/>
              <a:t>”目录</a:t>
            </a:r>
            <a:r>
              <a:rPr lang="zh-CN" altLang="zh-CN" sz="2000" dirty="0" smtClean="0"/>
              <a:t>中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457308" y="1382704"/>
            <a:ext cx="83055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然后，使用</a:t>
            </a:r>
            <a:r>
              <a:rPr lang="en-US" altLang="zh-CN" sz="2000" dirty="0"/>
              <a:t>vim</a:t>
            </a:r>
            <a:r>
              <a:rPr lang="zh-CN" altLang="zh-CN" sz="2000" dirty="0"/>
              <a:t>编辑器打开</a:t>
            </a:r>
            <a:r>
              <a:rPr lang="en-US" altLang="zh-CN" sz="2000" dirty="0"/>
              <a:t>spark-env.sh</a:t>
            </a:r>
            <a:r>
              <a:rPr lang="zh-CN" altLang="zh-CN" sz="2000" dirty="0"/>
              <a:t>文件，设置</a:t>
            </a:r>
            <a:r>
              <a:rPr lang="en-US" altLang="zh-CN" sz="2000" dirty="0"/>
              <a:t>Spark</a:t>
            </a:r>
            <a:r>
              <a:rPr lang="zh-CN" altLang="zh-CN" sz="2000" dirty="0"/>
              <a:t>的</a:t>
            </a:r>
            <a:r>
              <a:rPr lang="en-US" altLang="zh-CN" sz="2000" dirty="0"/>
              <a:t>spark-env.sh</a:t>
            </a:r>
            <a:r>
              <a:rPr lang="zh-CN" altLang="zh-CN" sz="2000" dirty="0"/>
              <a:t>文件，告诉</a:t>
            </a:r>
            <a:r>
              <a:rPr lang="en-US" altLang="zh-CN" sz="2000" dirty="0"/>
              <a:t>Spark</a:t>
            </a:r>
            <a:r>
              <a:rPr lang="zh-CN" altLang="zh-CN" sz="2000" dirty="0"/>
              <a:t>可以在哪个路径下找到</a:t>
            </a:r>
            <a:r>
              <a:rPr lang="en-US" altLang="zh-CN" sz="2000" dirty="0"/>
              <a:t>HBase</a:t>
            </a:r>
            <a:r>
              <a:rPr lang="zh-CN" altLang="zh-CN" sz="2000" dirty="0"/>
              <a:t>相关的</a:t>
            </a:r>
            <a:r>
              <a:rPr lang="en-US" altLang="zh-CN" sz="2000" dirty="0"/>
              <a:t>jar</a:t>
            </a:r>
            <a:r>
              <a:rPr lang="zh-CN" altLang="zh-CN" sz="2000" dirty="0"/>
              <a:t>文件，命令如下：</a:t>
            </a:r>
            <a:endParaRPr lang="zh-CN" altLang="en-US" sz="2000" dirty="0"/>
          </a:p>
        </p:txBody>
      </p:sp>
      <p:sp>
        <p:nvSpPr>
          <p:cNvPr id="69636" name="TextBox 6"/>
          <p:cNvSpPr txBox="1">
            <a:spLocks noChangeArrowheads="1"/>
          </p:cNvSpPr>
          <p:nvPr/>
        </p:nvSpPr>
        <p:spPr bwMode="auto">
          <a:xfrm>
            <a:off x="457308" y="2209832"/>
            <a:ext cx="8229492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cd 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/local/spark/</a:t>
            </a:r>
            <a:r>
              <a:rPr lang="en-US" altLang="zh-CN" sz="2000" dirty="0">
                <a:solidFill>
                  <a:schemeClr val="bg1"/>
                </a:solidFill>
              </a:rPr>
              <a:t>conf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vim spark-env.sh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457308" y="3363904"/>
            <a:ext cx="7787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打开</a:t>
            </a:r>
            <a:r>
              <a:rPr lang="en-US" altLang="zh-CN" sz="2000" dirty="0"/>
              <a:t>spark-env.sh</a:t>
            </a:r>
            <a:r>
              <a:rPr lang="zh-CN" altLang="zh-CN" sz="2000"/>
              <a:t>文件以后，可以在文件最前面增加下面一行内容</a:t>
            </a:r>
            <a:r>
              <a:rPr lang="zh-CN" altLang="en-US" sz="2000"/>
              <a:t>：</a:t>
            </a:r>
          </a:p>
        </p:txBody>
      </p:sp>
      <p:sp>
        <p:nvSpPr>
          <p:cNvPr id="69638" name="TextBox 8"/>
          <p:cNvSpPr txBox="1">
            <a:spLocks noChangeArrowheads="1"/>
          </p:cNvSpPr>
          <p:nvPr/>
        </p:nvSpPr>
        <p:spPr bwMode="auto">
          <a:xfrm>
            <a:off x="457200" y="3810000"/>
            <a:ext cx="82296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export SPARK_DIST_CLASSPATH=$(/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/bin/</a:t>
            </a:r>
            <a:r>
              <a:rPr lang="en-US" altLang="zh-CN" sz="2000" dirty="0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classpath</a:t>
            </a:r>
            <a:r>
              <a:rPr lang="en-US" altLang="zh-CN" sz="2000" dirty="0">
                <a:solidFill>
                  <a:schemeClr val="bg1"/>
                </a:solidFill>
              </a:rPr>
              <a:t>):$(/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>
                <a:solidFill>
                  <a:schemeClr val="bg1"/>
                </a:solidFill>
              </a:rPr>
              <a:t>hbase</a:t>
            </a:r>
            <a:r>
              <a:rPr lang="en-US" altLang="zh-CN" sz="2000" dirty="0">
                <a:solidFill>
                  <a:schemeClr val="bg1"/>
                </a:solidFill>
              </a:rPr>
              <a:t>/bin/</a:t>
            </a:r>
            <a:r>
              <a:rPr lang="en-US" altLang="zh-CN" sz="2000" dirty="0">
                <a:solidFill>
                  <a:schemeClr val="bg1"/>
                </a:solidFill>
              </a:rPr>
              <a:t>hbase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classpath</a:t>
            </a:r>
            <a:r>
              <a:rPr lang="en-US" altLang="zh-CN" sz="2000" dirty="0">
                <a:solidFill>
                  <a:schemeClr val="bg1"/>
                </a:solidFill>
              </a:rPr>
              <a:t>):/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/local/spark/jars/</a:t>
            </a:r>
            <a:r>
              <a:rPr lang="en-US" altLang="zh-CN" sz="2000" dirty="0">
                <a:solidFill>
                  <a:schemeClr val="bg1"/>
                </a:solidFill>
              </a:rPr>
              <a:t>hbase</a:t>
            </a:r>
            <a:r>
              <a:rPr lang="en-US" altLang="zh-CN" sz="2000" dirty="0">
                <a:solidFill>
                  <a:schemeClr val="bg1"/>
                </a:solidFill>
              </a:rPr>
              <a:t>/*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9639" name="TextBox 9"/>
          <p:cNvSpPr txBox="1">
            <a:spLocks noChangeArrowheads="1"/>
          </p:cNvSpPr>
          <p:nvPr/>
        </p:nvSpPr>
        <p:spPr bwMode="auto">
          <a:xfrm>
            <a:off x="457200" y="5345987"/>
            <a:ext cx="48005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这样，后面编译和运行过程才不会</a:t>
            </a:r>
            <a:r>
              <a:rPr lang="zh-CN" altLang="zh-CN" sz="2000" dirty="0" smtClean="0"/>
              <a:t>出错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</a:p>
        </p:txBody>
      </p:sp>
      <p:sp>
        <p:nvSpPr>
          <p:cNvPr id="70659" name="矩形 2"/>
          <p:cNvSpPr>
            <a:spLocks noChangeArrowheads="1"/>
          </p:cNvSpPr>
          <p:nvPr/>
        </p:nvSpPr>
        <p:spPr bwMode="auto">
          <a:xfrm>
            <a:off x="258876" y="1639917"/>
            <a:ext cx="8732608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如果要让</a:t>
            </a:r>
            <a:r>
              <a:rPr lang="en-US" altLang="zh-CN" sz="2000" dirty="0"/>
              <a:t>Spark</a:t>
            </a:r>
            <a:r>
              <a:rPr lang="zh-CN" altLang="en-US" sz="2000" dirty="0"/>
              <a:t>读取</a:t>
            </a:r>
            <a:r>
              <a:rPr lang="en-US" altLang="zh-CN" sz="2000" dirty="0"/>
              <a:t>HBase</a:t>
            </a:r>
            <a:r>
              <a:rPr lang="zh-CN" altLang="en-US" sz="2000" dirty="0"/>
              <a:t>，就需要使用</a:t>
            </a:r>
            <a:r>
              <a:rPr lang="en-US" altLang="zh-CN" sz="2000" dirty="0"/>
              <a:t>SparkContext</a:t>
            </a:r>
            <a:r>
              <a:rPr lang="zh-CN" altLang="en-US" sz="2000" dirty="0"/>
              <a:t>提供的</a:t>
            </a:r>
            <a:r>
              <a:rPr lang="en-US" altLang="zh-CN" sz="2000" dirty="0"/>
              <a:t>newAPIHadoopRDD</a:t>
            </a:r>
            <a:r>
              <a:rPr lang="zh-CN" altLang="en-US" sz="2000" dirty="0"/>
              <a:t>这个</a:t>
            </a:r>
            <a:r>
              <a:rPr lang="en-US" altLang="zh-CN" sz="2000" dirty="0"/>
              <a:t>API</a:t>
            </a:r>
            <a:r>
              <a:rPr lang="zh-CN" altLang="en-US" sz="2000" dirty="0"/>
              <a:t>将表的内容以</a:t>
            </a:r>
            <a:r>
              <a:rPr lang="en-US" altLang="zh-CN" sz="2000" dirty="0"/>
              <a:t>RDD</a:t>
            </a:r>
            <a:r>
              <a:rPr lang="zh-CN" altLang="en-US" sz="2000" dirty="0"/>
              <a:t>的形式加载到</a:t>
            </a:r>
            <a:r>
              <a:rPr lang="en-US" altLang="zh-CN" sz="2000" dirty="0"/>
              <a:t>Spark</a:t>
            </a:r>
            <a:r>
              <a:rPr lang="zh-CN" altLang="en-US" sz="2000" dirty="0"/>
              <a:t>中。</a:t>
            </a:r>
          </a:p>
        </p:txBody>
      </p:sp>
      <p:sp>
        <p:nvSpPr>
          <p:cNvPr id="5" name="矩形 4"/>
          <p:cNvSpPr/>
          <p:nvPr/>
        </p:nvSpPr>
        <p:spPr>
          <a:xfrm>
            <a:off x="258876" y="2811374"/>
            <a:ext cx="8808806" cy="39703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#!/</a:t>
            </a:r>
            <a:r>
              <a:rPr lang="en-US" altLang="zh-CN" sz="1400" dirty="0">
                <a:latin typeface="Arial" charset="0"/>
              </a:rPr>
              <a:t>usr</a:t>
            </a:r>
            <a:r>
              <a:rPr lang="en-US" altLang="zh-CN" sz="1400" dirty="0">
                <a:latin typeface="Arial" charset="0"/>
              </a:rPr>
              <a:t>/bin/</a:t>
            </a:r>
            <a:r>
              <a:rPr lang="en-US" altLang="zh-CN" sz="1400" dirty="0">
                <a:latin typeface="Arial" charset="0"/>
              </a:rPr>
              <a:t>env</a:t>
            </a:r>
            <a:r>
              <a:rPr lang="en-US" altLang="zh-CN" sz="1400" dirty="0">
                <a:latin typeface="Arial" charset="0"/>
              </a:rPr>
              <a:t> python3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from </a:t>
            </a:r>
            <a:r>
              <a:rPr lang="en-US" altLang="zh-CN" sz="1400" dirty="0">
                <a:latin typeface="Arial" charset="0"/>
              </a:rPr>
              <a:t>pyspark</a:t>
            </a:r>
            <a:r>
              <a:rPr lang="en-US" altLang="zh-CN" sz="1400" dirty="0">
                <a:latin typeface="Arial" charset="0"/>
              </a:rPr>
              <a:t> import </a:t>
            </a:r>
            <a:r>
              <a:rPr lang="en-US" altLang="zh-CN" sz="1400" dirty="0">
                <a:latin typeface="Arial" charset="0"/>
              </a:rPr>
              <a:t>SparkConf</a:t>
            </a:r>
            <a:r>
              <a:rPr lang="en-US" altLang="zh-CN" sz="1400" dirty="0">
                <a:latin typeface="Arial" charset="0"/>
              </a:rPr>
              <a:t>, </a:t>
            </a:r>
            <a:r>
              <a:rPr lang="en-US" altLang="zh-CN" sz="1400" dirty="0">
                <a:latin typeface="Arial" charset="0"/>
              </a:rPr>
              <a:t>SparkContext</a:t>
            </a:r>
            <a:endParaRPr lang="en-US" altLang="zh-CN" sz="1400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conf = </a:t>
            </a:r>
            <a:r>
              <a:rPr lang="en-US" altLang="zh-CN" sz="1400" dirty="0">
                <a:latin typeface="Arial" charset="0"/>
              </a:rPr>
              <a:t>SparkConf</a:t>
            </a:r>
            <a:r>
              <a:rPr lang="en-US" altLang="zh-CN" sz="1400" dirty="0">
                <a:latin typeface="Arial" charset="0"/>
              </a:rPr>
              <a:t>().</a:t>
            </a:r>
            <a:r>
              <a:rPr lang="en-US" altLang="zh-CN" sz="1400" dirty="0">
                <a:latin typeface="Arial" charset="0"/>
              </a:rPr>
              <a:t>setMaster</a:t>
            </a:r>
            <a:r>
              <a:rPr lang="en-US" altLang="zh-CN" sz="1400" dirty="0">
                <a:latin typeface="Arial" charset="0"/>
              </a:rPr>
              <a:t>("local").</a:t>
            </a:r>
            <a:r>
              <a:rPr lang="en-US" altLang="zh-CN" sz="1400" dirty="0">
                <a:latin typeface="Arial" charset="0"/>
              </a:rPr>
              <a:t>setAppName</a:t>
            </a:r>
            <a:r>
              <a:rPr lang="en-US" altLang="zh-CN" sz="1400" dirty="0">
                <a:latin typeface="Arial" charset="0"/>
              </a:rPr>
              <a:t>("</a:t>
            </a:r>
            <a:r>
              <a:rPr lang="en-US" altLang="zh-CN" sz="1400" dirty="0">
                <a:latin typeface="Arial" charset="0"/>
              </a:rPr>
              <a:t>ReadHBase</a:t>
            </a:r>
            <a:r>
              <a:rPr lang="en-US" altLang="zh-CN" sz="1400" dirty="0">
                <a:latin typeface="Arial" charset="0"/>
              </a:rPr>
              <a:t>")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sc = </a:t>
            </a:r>
            <a:r>
              <a:rPr lang="en-US" altLang="zh-CN" sz="1400" dirty="0">
                <a:latin typeface="Arial" charset="0"/>
              </a:rPr>
              <a:t>SparkContext</a:t>
            </a:r>
            <a:r>
              <a:rPr lang="en-US" altLang="zh-CN" sz="1400" dirty="0">
                <a:latin typeface="Arial" charset="0"/>
              </a:rPr>
              <a:t>(conf = conf)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host = 'localhost'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table = 'student'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conf = {"</a:t>
            </a:r>
            <a:r>
              <a:rPr lang="en-US" altLang="zh-CN" sz="1400" dirty="0">
                <a:latin typeface="Arial" charset="0"/>
              </a:rPr>
              <a:t>hbase.zookeeper.quorum</a:t>
            </a:r>
            <a:r>
              <a:rPr lang="en-US" altLang="zh-CN" sz="1400" dirty="0">
                <a:latin typeface="Arial" charset="0"/>
              </a:rPr>
              <a:t>": host, "</a:t>
            </a:r>
            <a:r>
              <a:rPr lang="en-US" altLang="zh-CN" sz="1400" dirty="0">
                <a:latin typeface="Arial" charset="0"/>
              </a:rPr>
              <a:t>hbase.mapreduce.inputtable</a:t>
            </a:r>
            <a:r>
              <a:rPr lang="en-US" altLang="zh-CN" sz="1400" dirty="0">
                <a:latin typeface="Arial" charset="0"/>
              </a:rPr>
              <a:t>": table}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keyConv</a:t>
            </a:r>
            <a:r>
              <a:rPr lang="en-US" altLang="zh-CN" sz="1400" dirty="0">
                <a:latin typeface="Arial" charset="0"/>
              </a:rPr>
              <a:t> = "org.apache.spark.examples.pythonconverters.ImmutableBytesWritableToStringConverter"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valueConv</a:t>
            </a:r>
            <a:r>
              <a:rPr lang="en-US" altLang="zh-CN" sz="1400" dirty="0">
                <a:latin typeface="Arial" charset="0"/>
              </a:rPr>
              <a:t> = "org.apache.spark.examples.pythonconverters.HBaseResultToStringConverter"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hbase_rdd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>
                <a:latin typeface="Arial" charset="0"/>
              </a:rPr>
              <a:t>sc.newAPIHadoopRDD</a:t>
            </a:r>
            <a:r>
              <a:rPr lang="en-US" altLang="zh-CN" sz="1400" dirty="0">
                <a:latin typeface="Arial" charset="0"/>
              </a:rPr>
              <a:t>("org.apache.hadoop.hbase.mapreduce.TableInputFormat","org.apache.hadoop.hbase.io.ImmutableBytesWritable","org.apache.hadoop.hbase.client.Result",keyConverter=</a:t>
            </a:r>
            <a:r>
              <a:rPr lang="en-US" altLang="zh-CN" sz="1400" dirty="0">
                <a:latin typeface="Arial" charset="0"/>
              </a:rPr>
              <a:t>keyConv,valueConverter</a:t>
            </a:r>
            <a:r>
              <a:rPr lang="en-US" altLang="zh-CN" sz="1400" dirty="0">
                <a:latin typeface="Arial" charset="0"/>
              </a:rPr>
              <a:t>=</a:t>
            </a:r>
            <a:r>
              <a:rPr lang="en-US" altLang="zh-CN" sz="1400" dirty="0">
                <a:latin typeface="Arial" charset="0"/>
              </a:rPr>
              <a:t>valueConv,conf</a:t>
            </a:r>
            <a:r>
              <a:rPr lang="en-US" altLang="zh-CN" sz="1400" dirty="0">
                <a:latin typeface="Arial" charset="0"/>
              </a:rPr>
              <a:t>=conf)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count = </a:t>
            </a:r>
            <a:r>
              <a:rPr lang="en-US" altLang="zh-CN" sz="1400" dirty="0">
                <a:latin typeface="Arial" charset="0"/>
              </a:rPr>
              <a:t>hbase_rdd.count</a:t>
            </a:r>
            <a:r>
              <a:rPr lang="en-US" altLang="zh-CN" sz="1400" dirty="0">
                <a:latin typeface="Arial" charset="0"/>
              </a:rPr>
              <a:t>()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hbase_rdd.cache</a:t>
            </a:r>
            <a:r>
              <a:rPr lang="en-US" altLang="zh-CN" sz="1400" dirty="0">
                <a:latin typeface="Arial" charset="0"/>
              </a:rPr>
              <a:t>()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output = </a:t>
            </a:r>
            <a:r>
              <a:rPr lang="en-US" altLang="zh-CN" sz="1400" dirty="0">
                <a:latin typeface="Arial" charset="0"/>
              </a:rPr>
              <a:t>hbase_rdd.collect</a:t>
            </a:r>
            <a:r>
              <a:rPr lang="en-US" altLang="zh-CN" sz="1400" dirty="0">
                <a:latin typeface="Arial" charset="0"/>
              </a:rPr>
              <a:t>()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for (k, v) in output: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        print (k, v)</a:t>
            </a:r>
          </a:p>
        </p:txBody>
      </p:sp>
      <p:sp>
        <p:nvSpPr>
          <p:cNvPr id="70661" name="矩形 5"/>
          <p:cNvSpPr>
            <a:spLocks noChangeArrowheads="1"/>
          </p:cNvSpPr>
          <p:nvPr/>
        </p:nvSpPr>
        <p:spPr bwMode="auto">
          <a:xfrm>
            <a:off x="228714" y="1143060"/>
            <a:ext cx="3332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3. </a:t>
            </a:r>
            <a:r>
              <a:rPr lang="zh-CN" altLang="zh-CN" sz="2000" b="1" dirty="0">
                <a:solidFill>
                  <a:srgbClr val="FF0000"/>
                </a:solidFill>
              </a:rPr>
              <a:t>编写程序读取</a:t>
            </a:r>
            <a:r>
              <a:rPr lang="en-US" altLang="zh-CN" sz="2000" b="1" dirty="0">
                <a:solidFill>
                  <a:srgbClr val="FF0000"/>
                </a:solidFill>
              </a:rPr>
              <a:t>HBase</a:t>
            </a:r>
            <a:r>
              <a:rPr lang="zh-CN" altLang="zh-CN" sz="2000" b="1" dirty="0">
                <a:solidFill>
                  <a:srgbClr val="FF0000"/>
                </a:solidFill>
              </a:rPr>
              <a:t>数据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0662" name="矩形 5"/>
          <p:cNvSpPr>
            <a:spLocks noChangeArrowheads="1"/>
          </p:cNvSpPr>
          <p:nvPr/>
        </p:nvSpPr>
        <p:spPr bwMode="auto">
          <a:xfrm>
            <a:off x="152516" y="237333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SparkOperateHBase.py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</a:p>
        </p:txBody>
      </p:sp>
      <p:sp>
        <p:nvSpPr>
          <p:cNvPr id="71683" name="矩形 2"/>
          <p:cNvSpPr>
            <a:spLocks noChangeArrowheads="1"/>
          </p:cNvSpPr>
          <p:nvPr/>
        </p:nvSpPr>
        <p:spPr bwMode="auto">
          <a:xfrm>
            <a:off x="304912" y="2679672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执行后得到如下结果：</a:t>
            </a:r>
          </a:p>
        </p:txBody>
      </p:sp>
      <p:sp>
        <p:nvSpPr>
          <p:cNvPr id="5" name="矩形 4"/>
          <p:cNvSpPr/>
          <p:nvPr/>
        </p:nvSpPr>
        <p:spPr>
          <a:xfrm>
            <a:off x="358886" y="3213016"/>
            <a:ext cx="8480201" cy="3416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1 {"qualifier" : "age", "timestamp" : "1545728145163", "</a:t>
            </a:r>
            <a:r>
              <a:rPr lang="en-US" altLang="zh-CN" dirty="0"/>
              <a:t>columnFamily</a:t>
            </a:r>
            <a:r>
              <a:rPr lang="en-US" altLang="zh-CN" dirty="0"/>
              <a:t>" : "info", "row" : "1", "type" : "Put", "value" : "23"}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{"qualifier" : "gender", "timestamp" : "1545728114020", "</a:t>
            </a:r>
            <a:r>
              <a:rPr lang="en-US" altLang="zh-CN" dirty="0"/>
              <a:t>columnFamily</a:t>
            </a:r>
            <a:r>
              <a:rPr lang="en-US" altLang="zh-CN" dirty="0"/>
              <a:t>" : "info", "row" : "1", "type" : "Put", "value" : "F"}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{"qualifier" : "name", "timestamp" : "1545728100663", "</a:t>
            </a:r>
            <a:r>
              <a:rPr lang="en-US" altLang="zh-CN" dirty="0"/>
              <a:t>columnFamily</a:t>
            </a:r>
            <a:r>
              <a:rPr lang="en-US" altLang="zh-CN" dirty="0"/>
              <a:t>" : "info", "row" : "1", "type" : "Put", "value" : "</a:t>
            </a:r>
            <a:r>
              <a:rPr lang="en-US" altLang="zh-CN" dirty="0"/>
              <a:t>Xueqian</a:t>
            </a:r>
            <a:r>
              <a:rPr lang="en-US" altLang="zh-CN" dirty="0"/>
              <a:t>"}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2 {"qualifier" : "age", "timestamp" : "1545728184030", "</a:t>
            </a:r>
            <a:r>
              <a:rPr lang="en-US" altLang="zh-CN" dirty="0"/>
              <a:t>columnFamily</a:t>
            </a:r>
            <a:r>
              <a:rPr lang="en-US" altLang="zh-CN" dirty="0"/>
              <a:t>" : "info", "row" : "2", "type" : "Put", "value" : "24"}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{"qualifier" : "gender", "timestamp" : "1545728176815", "</a:t>
            </a:r>
            <a:r>
              <a:rPr lang="en-US" altLang="zh-CN" dirty="0"/>
              <a:t>columnFamily</a:t>
            </a:r>
            <a:r>
              <a:rPr lang="en-US" altLang="zh-CN" dirty="0"/>
              <a:t>" : "info", "row" : "2", "type" : "Put", "value" : "M"}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{"qualifier" : "name", "timestamp" : "1545728168727", "</a:t>
            </a:r>
            <a:r>
              <a:rPr lang="en-US" altLang="zh-CN" dirty="0"/>
              <a:t>columnFamily</a:t>
            </a:r>
            <a:r>
              <a:rPr lang="en-US" altLang="zh-CN" dirty="0"/>
              <a:t>" : "info", "row" : "2", "type" : "Put", "value" : "</a:t>
            </a:r>
            <a:r>
              <a:rPr lang="en-US" altLang="zh-CN" dirty="0"/>
              <a:t>Weiliang</a:t>
            </a:r>
            <a:r>
              <a:rPr lang="en-US" altLang="zh-CN" dirty="0"/>
              <a:t>"}</a:t>
            </a:r>
            <a:endParaRPr lang="zh-CN" altLang="zh-CN" dirty="0"/>
          </a:p>
        </p:txBody>
      </p:sp>
      <p:sp>
        <p:nvSpPr>
          <p:cNvPr id="71685" name="矩形 5"/>
          <p:cNvSpPr>
            <a:spLocks noChangeArrowheads="1"/>
          </p:cNvSpPr>
          <p:nvPr/>
        </p:nvSpPr>
        <p:spPr bwMode="auto">
          <a:xfrm>
            <a:off x="291108" y="1219258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执行该代码文件，命令如下：</a:t>
            </a:r>
            <a:endParaRPr lang="zh-CN" altLang="en-US" sz="2000" dirty="0"/>
          </a:p>
        </p:txBody>
      </p:sp>
      <p:sp>
        <p:nvSpPr>
          <p:cNvPr id="71686" name="TextBox 6"/>
          <p:cNvSpPr txBox="1">
            <a:spLocks noChangeArrowheads="1"/>
          </p:cNvSpPr>
          <p:nvPr/>
        </p:nvSpPr>
        <p:spPr bwMode="auto">
          <a:xfrm>
            <a:off x="304912" y="1676446"/>
            <a:ext cx="6849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$ cd /</a:t>
            </a:r>
            <a:r>
              <a:rPr lang="en-US" altLang="zh-CN" sz="2000" dirty="0"/>
              <a:t>usr</a:t>
            </a:r>
            <a:r>
              <a:rPr lang="en-US" altLang="zh-CN" sz="2000" dirty="0"/>
              <a:t>/local/spark/</a:t>
            </a:r>
            <a:r>
              <a:rPr lang="en-US" altLang="zh-CN" sz="2000" dirty="0"/>
              <a:t>mycode</a:t>
            </a:r>
            <a:r>
              <a:rPr lang="en-US" altLang="zh-CN" sz="2000" dirty="0"/>
              <a:t>/</a:t>
            </a:r>
            <a:r>
              <a:rPr lang="en-US" altLang="zh-CN" sz="2000" dirty="0"/>
              <a:t>rdd</a:t>
            </a:r>
            <a:endParaRPr lang="zh-CN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$ /</a:t>
            </a:r>
            <a:r>
              <a:rPr lang="en-US" altLang="zh-CN" sz="2000" dirty="0"/>
              <a:t>usr</a:t>
            </a:r>
            <a:r>
              <a:rPr lang="en-US" altLang="zh-CN" sz="2000" dirty="0"/>
              <a:t>/local/spark/bin/spark-submit SparkOperateHBase.py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4.1.1 RDD</a:t>
            </a:r>
            <a:r>
              <a:rPr lang="zh-CN" altLang="en-US" smtClean="0"/>
              <a:t>创建</a:t>
            </a:r>
          </a:p>
        </p:txBody>
      </p:sp>
      <p:sp>
        <p:nvSpPr>
          <p:cNvPr id="8195" name="矩形 4"/>
          <p:cNvSpPr>
            <a:spLocks noChangeArrowheads="1"/>
          </p:cNvSpPr>
          <p:nvPr/>
        </p:nvSpPr>
        <p:spPr bwMode="auto">
          <a:xfrm>
            <a:off x="496998" y="1731963"/>
            <a:ext cx="78486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lines = </a:t>
            </a:r>
            <a:r>
              <a:rPr lang="en-US" altLang="zh-CN" sz="2000" dirty="0">
                <a:solidFill>
                  <a:schemeClr val="bg1"/>
                </a:solidFill>
              </a:rPr>
              <a:t>sc.textFile</a:t>
            </a:r>
            <a:r>
              <a:rPr lang="en-US" altLang="zh-CN" sz="2000" dirty="0">
                <a:solidFill>
                  <a:schemeClr val="bg1"/>
                </a:solidFill>
              </a:rPr>
              <a:t>("</a:t>
            </a: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en-US" altLang="zh-CN" sz="2000" dirty="0">
                <a:solidFill>
                  <a:schemeClr val="bg1"/>
                </a:solidFill>
              </a:rPr>
              <a:t>://localhost:9000/user/</a:t>
            </a:r>
            <a:r>
              <a:rPr lang="en-US" altLang="zh-CN" sz="2000" dirty="0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lines = </a:t>
            </a:r>
            <a:r>
              <a:rPr lang="en-US" altLang="zh-CN" sz="2000" dirty="0">
                <a:solidFill>
                  <a:schemeClr val="bg1"/>
                </a:solidFill>
              </a:rPr>
              <a:t>sc.textFile</a:t>
            </a:r>
            <a:r>
              <a:rPr lang="en-US" altLang="zh-CN" sz="2000" dirty="0">
                <a:solidFill>
                  <a:schemeClr val="bg1"/>
                </a:solidFill>
              </a:rPr>
              <a:t>("/user/</a:t>
            </a:r>
            <a:r>
              <a:rPr lang="en-US" altLang="zh-CN" sz="2000" dirty="0">
                <a:solidFill>
                  <a:schemeClr val="bg1"/>
                </a:solidFill>
              </a:rPr>
              <a:t>hadoop</a:t>
            </a:r>
            <a:r>
              <a:rPr lang="en-US" altLang="zh-CN" sz="2000" dirty="0">
                <a:solidFill>
                  <a:schemeClr val="bg1"/>
                </a:solidFill>
              </a:rPr>
              <a:t>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lines = </a:t>
            </a:r>
            <a:r>
              <a:rPr lang="en-US" altLang="zh-CN" sz="2000" dirty="0">
                <a:solidFill>
                  <a:schemeClr val="bg1"/>
                </a:solidFill>
              </a:rPr>
              <a:t>sc.textFile</a:t>
            </a:r>
            <a:r>
              <a:rPr lang="en-US" altLang="zh-CN" sz="2000" dirty="0">
                <a:solidFill>
                  <a:schemeClr val="bg1"/>
                </a:solidFill>
              </a:rPr>
              <a:t>("word.txt")</a:t>
            </a: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381110" y="1219200"/>
            <a:ext cx="4875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 dirty="0"/>
              <a:t>2</a:t>
            </a:r>
            <a:r>
              <a:rPr lang="zh-CN" altLang="en-US" sz="2000"/>
              <a:t>）从分布式文件系统</a:t>
            </a:r>
            <a:r>
              <a:rPr lang="en-US" altLang="zh-CN" sz="2000" dirty="0"/>
              <a:t>HDFS</a:t>
            </a:r>
            <a:r>
              <a:rPr lang="zh-CN" altLang="en-US" sz="2000"/>
              <a:t>中加载数据</a:t>
            </a:r>
          </a:p>
        </p:txBody>
      </p:sp>
      <p:sp>
        <p:nvSpPr>
          <p:cNvPr id="8197" name="矩形 6"/>
          <p:cNvSpPr>
            <a:spLocks noChangeArrowheads="1"/>
          </p:cNvSpPr>
          <p:nvPr/>
        </p:nvSpPr>
        <p:spPr bwMode="auto">
          <a:xfrm>
            <a:off x="457308" y="29718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三条语句是完全等价的，可以使用其中任意一种方式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</a:p>
        </p:txBody>
      </p:sp>
      <p:sp>
        <p:nvSpPr>
          <p:cNvPr id="72707" name="矩形 2"/>
          <p:cNvSpPr>
            <a:spLocks noChangeArrowheads="1"/>
          </p:cNvSpPr>
          <p:nvPr/>
        </p:nvSpPr>
        <p:spPr bwMode="auto">
          <a:xfrm>
            <a:off x="408524" y="1352476"/>
            <a:ext cx="35910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4. </a:t>
            </a:r>
            <a:r>
              <a:rPr lang="zh-CN" altLang="zh-CN" sz="2000" b="1" dirty="0">
                <a:solidFill>
                  <a:srgbClr val="FF0000"/>
                </a:solidFill>
              </a:rPr>
              <a:t>编写程序向</a:t>
            </a:r>
            <a:r>
              <a:rPr lang="en-US" altLang="zh-CN" sz="2000" b="1" dirty="0">
                <a:solidFill>
                  <a:srgbClr val="FF0000"/>
                </a:solidFill>
              </a:rPr>
              <a:t>HBase</a:t>
            </a:r>
            <a:r>
              <a:rPr lang="zh-CN" altLang="zh-CN" sz="2000" b="1" dirty="0">
                <a:solidFill>
                  <a:srgbClr val="FF0000"/>
                </a:solidFill>
              </a:rPr>
              <a:t>写入数据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90597"/>
              </p:ext>
            </p:extLst>
          </p:nvPr>
        </p:nvGraphicFramePr>
        <p:xfrm>
          <a:off x="533506" y="3870274"/>
          <a:ext cx="8076988" cy="1463676"/>
        </p:xfrm>
        <a:graphic>
          <a:graphicData uri="http://schemas.openxmlformats.org/drawingml/2006/table">
            <a:tbl>
              <a:tblPr/>
              <a:tblGrid>
                <a:gridCol w="1832523"/>
                <a:gridCol w="1833383"/>
                <a:gridCol w="1833383"/>
                <a:gridCol w="2577699"/>
              </a:tblGrid>
              <a:tr h="36591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id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info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9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name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gender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age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Rongcheng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Guanhua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27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732" name="Rectangle 1"/>
          <p:cNvSpPr>
            <a:spLocks noChangeArrowheads="1"/>
          </p:cNvSpPr>
          <p:nvPr/>
        </p:nvSpPr>
        <p:spPr bwMode="auto">
          <a:xfrm>
            <a:off x="381110" y="1885920"/>
            <a:ext cx="77636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下面编写应用程序把表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中的两个学生信息插入到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表中</a:t>
            </a:r>
            <a:endParaRPr lang="zh-CN" altLang="en-US" sz="1200" dirty="0"/>
          </a:p>
        </p:txBody>
      </p:sp>
      <p:sp>
        <p:nvSpPr>
          <p:cNvPr id="72733" name="矩形 5"/>
          <p:cNvSpPr>
            <a:spLocks noChangeArrowheads="1"/>
          </p:cNvSpPr>
          <p:nvPr/>
        </p:nvSpPr>
        <p:spPr bwMode="auto">
          <a:xfrm>
            <a:off x="2057400" y="3276604"/>
            <a:ext cx="464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表中插入的新数据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</a:p>
        </p:txBody>
      </p:sp>
      <p:sp>
        <p:nvSpPr>
          <p:cNvPr id="73731" name="矩形 2"/>
          <p:cNvSpPr>
            <a:spLocks noChangeArrowheads="1"/>
          </p:cNvSpPr>
          <p:nvPr/>
        </p:nvSpPr>
        <p:spPr bwMode="auto">
          <a:xfrm>
            <a:off x="150848" y="1676446"/>
            <a:ext cx="563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SparkWriteHBase.py</a:t>
            </a:r>
            <a:r>
              <a:rPr lang="zh-CN" altLang="en-US" sz="2000" dirty="0"/>
              <a:t>文件中输入下面代码：</a:t>
            </a:r>
          </a:p>
        </p:txBody>
      </p:sp>
      <p:sp>
        <p:nvSpPr>
          <p:cNvPr id="4" name="矩形 3"/>
          <p:cNvSpPr/>
          <p:nvPr/>
        </p:nvSpPr>
        <p:spPr>
          <a:xfrm>
            <a:off x="152516" y="2214961"/>
            <a:ext cx="8839084" cy="41857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#!/</a:t>
            </a:r>
            <a:r>
              <a:rPr lang="en-US" altLang="zh-CN" sz="1400" dirty="0">
                <a:latin typeface="Arial" charset="0"/>
              </a:rPr>
              <a:t>usr</a:t>
            </a:r>
            <a:r>
              <a:rPr lang="en-US" altLang="zh-CN" sz="1400" dirty="0">
                <a:latin typeface="Arial" charset="0"/>
              </a:rPr>
              <a:t>/bin/</a:t>
            </a:r>
            <a:r>
              <a:rPr lang="en-US" altLang="zh-CN" sz="1400" dirty="0">
                <a:latin typeface="Arial" charset="0"/>
              </a:rPr>
              <a:t>env</a:t>
            </a:r>
            <a:r>
              <a:rPr lang="en-US" altLang="zh-CN" sz="1400" dirty="0">
                <a:latin typeface="Arial" charset="0"/>
              </a:rPr>
              <a:t> python3</a:t>
            </a:r>
          </a:p>
          <a:p>
            <a:pPr>
              <a:buFont typeface="Arial" charset="0"/>
              <a:buNone/>
              <a:defRPr/>
            </a:pPr>
            <a:endParaRPr lang="en-US" altLang="zh-CN" sz="1400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from </a:t>
            </a:r>
            <a:r>
              <a:rPr lang="en-US" altLang="zh-CN" sz="1400" dirty="0">
                <a:latin typeface="Arial" charset="0"/>
              </a:rPr>
              <a:t>pyspark</a:t>
            </a:r>
            <a:r>
              <a:rPr lang="en-US" altLang="zh-CN" sz="1400" dirty="0">
                <a:latin typeface="Arial" charset="0"/>
              </a:rPr>
              <a:t> import </a:t>
            </a:r>
            <a:r>
              <a:rPr lang="en-US" altLang="zh-CN" sz="1400" dirty="0">
                <a:latin typeface="Arial" charset="0"/>
              </a:rPr>
              <a:t>SparkConf</a:t>
            </a:r>
            <a:r>
              <a:rPr lang="en-US" altLang="zh-CN" sz="1400" dirty="0">
                <a:latin typeface="Arial" charset="0"/>
              </a:rPr>
              <a:t>, </a:t>
            </a:r>
            <a:r>
              <a:rPr lang="en-US" altLang="zh-CN" sz="1400" dirty="0">
                <a:latin typeface="Arial" charset="0"/>
              </a:rPr>
              <a:t>SparkContext</a:t>
            </a:r>
            <a:endParaRPr lang="en-US" altLang="zh-CN" sz="1400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altLang="zh-CN" sz="1400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conf = </a:t>
            </a:r>
            <a:r>
              <a:rPr lang="en-US" altLang="zh-CN" sz="1400" dirty="0">
                <a:latin typeface="Arial" charset="0"/>
              </a:rPr>
              <a:t>SparkConf</a:t>
            </a:r>
            <a:r>
              <a:rPr lang="en-US" altLang="zh-CN" sz="1400" dirty="0">
                <a:latin typeface="Arial" charset="0"/>
              </a:rPr>
              <a:t>().</a:t>
            </a:r>
            <a:r>
              <a:rPr lang="en-US" altLang="zh-CN" sz="1400" dirty="0">
                <a:latin typeface="Arial" charset="0"/>
              </a:rPr>
              <a:t>setMaster</a:t>
            </a:r>
            <a:r>
              <a:rPr lang="en-US" altLang="zh-CN" sz="1400" dirty="0">
                <a:latin typeface="Arial" charset="0"/>
              </a:rPr>
              <a:t>("local").</a:t>
            </a:r>
            <a:r>
              <a:rPr lang="en-US" altLang="zh-CN" sz="1400" dirty="0">
                <a:latin typeface="Arial" charset="0"/>
              </a:rPr>
              <a:t>setAppName</a:t>
            </a:r>
            <a:r>
              <a:rPr lang="en-US" altLang="zh-CN" sz="1400" dirty="0">
                <a:latin typeface="Arial" charset="0"/>
              </a:rPr>
              <a:t>("</a:t>
            </a:r>
            <a:r>
              <a:rPr lang="en-US" altLang="zh-CN" sz="1400" dirty="0">
                <a:latin typeface="Arial" charset="0"/>
              </a:rPr>
              <a:t>ReadHBase</a:t>
            </a:r>
            <a:r>
              <a:rPr lang="en-US" altLang="zh-CN" sz="1400" dirty="0">
                <a:latin typeface="Arial" charset="0"/>
              </a:rPr>
              <a:t>")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sc = </a:t>
            </a:r>
            <a:r>
              <a:rPr lang="en-US" altLang="zh-CN" sz="1400" dirty="0">
                <a:latin typeface="Arial" charset="0"/>
              </a:rPr>
              <a:t>SparkContext</a:t>
            </a:r>
            <a:r>
              <a:rPr lang="en-US" altLang="zh-CN" sz="1400" dirty="0">
                <a:latin typeface="Arial" charset="0"/>
              </a:rPr>
              <a:t>(conf = conf)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host = 'localhost'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table = 'student'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keyConv</a:t>
            </a:r>
            <a:r>
              <a:rPr lang="en-US" altLang="zh-CN" sz="1400" dirty="0">
                <a:latin typeface="Arial" charset="0"/>
              </a:rPr>
              <a:t> = "org.apache.spark.examples.pythonconverters.StringToImmutableBytesWritableConverter"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valueConv</a:t>
            </a:r>
            <a:r>
              <a:rPr lang="en-US" altLang="zh-CN" sz="1400" dirty="0">
                <a:latin typeface="Arial" charset="0"/>
              </a:rPr>
              <a:t> = "org.apache.spark.examples.pythonconverters.StringListToPutConverter"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conf = {"</a:t>
            </a:r>
            <a:r>
              <a:rPr lang="en-US" altLang="zh-CN" sz="1400" dirty="0">
                <a:latin typeface="Arial" charset="0"/>
              </a:rPr>
              <a:t>hbase.zookeeper.quorum</a:t>
            </a:r>
            <a:r>
              <a:rPr lang="en-US" altLang="zh-CN" sz="1400" dirty="0">
                <a:latin typeface="Arial" charset="0"/>
              </a:rPr>
              <a:t>": host,"</a:t>
            </a:r>
            <a:r>
              <a:rPr lang="en-US" altLang="zh-CN" sz="1400" dirty="0">
                <a:latin typeface="Arial" charset="0"/>
              </a:rPr>
              <a:t>hbase.mapred.outputtable</a:t>
            </a:r>
            <a:r>
              <a:rPr lang="en-US" altLang="zh-CN" sz="1400" dirty="0">
                <a:latin typeface="Arial" charset="0"/>
              </a:rPr>
              <a:t>": table,"</a:t>
            </a:r>
            <a:r>
              <a:rPr lang="en-US" altLang="zh-CN" sz="1400" dirty="0">
                <a:latin typeface="Arial" charset="0"/>
              </a:rPr>
              <a:t>mapreduce.outputformat.class</a:t>
            </a:r>
            <a:r>
              <a:rPr lang="en-US" altLang="zh-CN" sz="1400" dirty="0">
                <a:latin typeface="Arial" charset="0"/>
              </a:rPr>
              <a:t>": "org.apache.hadoop.hbase.mapreduce.TableOutputFormat","mapreduce.job.output.key.class": "org.apache.hadoop.hbase.io.ImmutableBytesWritable","mapreduce.job.output.value.class": "</a:t>
            </a:r>
            <a:r>
              <a:rPr lang="en-US" altLang="zh-CN" sz="1400" dirty="0">
                <a:latin typeface="Arial" charset="0"/>
              </a:rPr>
              <a:t>org.apache.hadoop.io.Writable</a:t>
            </a:r>
            <a:r>
              <a:rPr lang="en-US" altLang="zh-CN" sz="1400" dirty="0">
                <a:latin typeface="Arial" charset="0"/>
              </a:rPr>
              <a:t>"}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rawData</a:t>
            </a:r>
            <a:r>
              <a:rPr lang="en-US" altLang="zh-CN" sz="1400" dirty="0">
                <a:latin typeface="Arial" charset="0"/>
              </a:rPr>
              <a:t> = ['3,info,name,Rongcheng','3,info,gender,M','3,info,age,26','4,info,name,Guanhua','4,info,gender,M','4,info,age,27']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sc.parallelize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>
                <a:latin typeface="Arial" charset="0"/>
              </a:rPr>
              <a:t>rawData</a:t>
            </a:r>
            <a:r>
              <a:rPr lang="en-US" altLang="zh-CN" sz="1400" dirty="0">
                <a:latin typeface="Arial" charset="0"/>
              </a:rPr>
              <a:t>).map(lambda x: (x[0],</a:t>
            </a:r>
            <a:r>
              <a:rPr lang="en-US" altLang="zh-CN" sz="1400" dirty="0">
                <a:latin typeface="Arial" charset="0"/>
              </a:rPr>
              <a:t>x.split</a:t>
            </a:r>
            <a:r>
              <a:rPr lang="en-US" altLang="zh-CN" sz="1400" dirty="0">
                <a:latin typeface="Arial" charset="0"/>
              </a:rPr>
              <a:t>(','))).</a:t>
            </a:r>
            <a:r>
              <a:rPr lang="en-US" altLang="zh-CN" sz="1400" dirty="0">
                <a:latin typeface="Arial" charset="0"/>
              </a:rPr>
              <a:t>saveAsNewAPIHadoopDataset</a:t>
            </a:r>
            <a:r>
              <a:rPr lang="en-US" altLang="zh-CN" sz="1400" dirty="0">
                <a:latin typeface="Arial" charset="0"/>
              </a:rPr>
              <a:t>(conf=</a:t>
            </a:r>
            <a:r>
              <a:rPr lang="en-US" altLang="zh-CN" sz="1400" dirty="0">
                <a:latin typeface="Arial" charset="0"/>
              </a:rPr>
              <a:t>conf,keyConverter</a:t>
            </a:r>
            <a:r>
              <a:rPr lang="en-US" altLang="zh-CN" sz="1400" dirty="0">
                <a:latin typeface="Arial" charset="0"/>
              </a:rPr>
              <a:t>=</a:t>
            </a:r>
            <a:r>
              <a:rPr lang="en-US" altLang="zh-CN" sz="1400" dirty="0">
                <a:latin typeface="Arial" charset="0"/>
              </a:rPr>
              <a:t>keyConv,valueConverter</a:t>
            </a:r>
            <a:r>
              <a:rPr lang="en-US" altLang="zh-CN" sz="1400" dirty="0">
                <a:latin typeface="Arial" charset="0"/>
              </a:rPr>
              <a:t>=</a:t>
            </a:r>
            <a:r>
              <a:rPr lang="en-US" altLang="zh-CN" sz="1400" dirty="0">
                <a:latin typeface="Arial" charset="0"/>
              </a:rPr>
              <a:t>valueConv</a:t>
            </a:r>
            <a:r>
              <a:rPr lang="en-US" altLang="zh-CN" sz="1400" dirty="0">
                <a:latin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4.3.2 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数据</a:t>
            </a:r>
          </a:p>
        </p:txBody>
      </p:sp>
      <p:sp>
        <p:nvSpPr>
          <p:cNvPr id="74755" name="矩形 2"/>
          <p:cNvSpPr>
            <a:spLocks noChangeArrowheads="1"/>
          </p:cNvSpPr>
          <p:nvPr/>
        </p:nvSpPr>
        <p:spPr bwMode="auto">
          <a:xfrm>
            <a:off x="228716" y="1396922"/>
            <a:ext cx="8610372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cd 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/local/spark/</a:t>
            </a:r>
            <a:r>
              <a:rPr lang="en-US" altLang="zh-CN" sz="2000" dirty="0">
                <a:solidFill>
                  <a:schemeClr val="bg1"/>
                </a:solidFill>
              </a:rPr>
              <a:t>mycode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$ /</a:t>
            </a:r>
            <a:r>
              <a:rPr lang="en-US" altLang="zh-CN" sz="2000" dirty="0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/local/spark/bin/spark-submit SparkWriteHBase.py</a:t>
            </a:r>
          </a:p>
        </p:txBody>
      </p:sp>
      <p:sp>
        <p:nvSpPr>
          <p:cNvPr id="74756" name="矩形 4"/>
          <p:cNvSpPr>
            <a:spLocks noChangeArrowheads="1"/>
          </p:cNvSpPr>
          <p:nvPr/>
        </p:nvSpPr>
        <p:spPr bwMode="auto">
          <a:xfrm>
            <a:off x="304916" y="2768522"/>
            <a:ext cx="5714846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hbase</a:t>
            </a:r>
            <a:r>
              <a:rPr lang="en-US" altLang="zh-CN" sz="2000" dirty="0">
                <a:solidFill>
                  <a:schemeClr val="bg1"/>
                </a:solidFill>
              </a:rPr>
              <a:t>&gt; scan 'student'</a:t>
            </a:r>
          </a:p>
        </p:txBody>
      </p:sp>
      <p:sp>
        <p:nvSpPr>
          <p:cNvPr id="6" name="矩形 5"/>
          <p:cNvSpPr/>
          <p:nvPr/>
        </p:nvSpPr>
        <p:spPr>
          <a:xfrm>
            <a:off x="304916" y="3306683"/>
            <a:ext cx="8534172" cy="3170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/>
              <a:t>ROW                                    COLUMN+CELL                                               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1                                     column=</a:t>
            </a:r>
            <a:r>
              <a:rPr lang="en-US" altLang="zh-CN" sz="1400" dirty="0"/>
              <a:t>info:age</a:t>
            </a:r>
            <a:r>
              <a:rPr lang="en-US" altLang="zh-CN" sz="1400" dirty="0"/>
              <a:t>, timestamp=1479640712163, value=23        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1                                     column=</a:t>
            </a:r>
            <a:r>
              <a:rPr lang="en-US" altLang="zh-CN" sz="1400" dirty="0"/>
              <a:t>info:gender</a:t>
            </a:r>
            <a:r>
              <a:rPr lang="en-US" altLang="zh-CN" sz="1400" dirty="0"/>
              <a:t>, timestamp=1479640704522, value=F      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1                                     column=</a:t>
            </a:r>
            <a:r>
              <a:rPr lang="en-US" altLang="zh-CN" sz="1400" dirty="0"/>
              <a:t>info:name</a:t>
            </a:r>
            <a:r>
              <a:rPr lang="en-US" altLang="zh-CN" sz="1400" dirty="0"/>
              <a:t>, timestamp=1479640696132, value=</a:t>
            </a:r>
            <a:r>
              <a:rPr lang="en-US" altLang="zh-CN" sz="1400" dirty="0"/>
              <a:t>Xueqian</a:t>
            </a:r>
            <a:r>
              <a:rPr lang="en-US" altLang="zh-CN" sz="1400" dirty="0"/>
              <a:t>  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2                                     column=</a:t>
            </a:r>
            <a:r>
              <a:rPr lang="en-US" altLang="zh-CN" sz="1400" dirty="0"/>
              <a:t>info:age</a:t>
            </a:r>
            <a:r>
              <a:rPr lang="en-US" altLang="zh-CN" sz="1400" dirty="0"/>
              <a:t>, timestamp=1479640752474, value=24        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2                                     column=</a:t>
            </a:r>
            <a:r>
              <a:rPr lang="en-US" altLang="zh-CN" sz="1400" dirty="0"/>
              <a:t>info:gender</a:t>
            </a:r>
            <a:r>
              <a:rPr lang="en-US" altLang="zh-CN" sz="1400" dirty="0"/>
              <a:t>, timestamp=1479640745276, value=M      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2                                     column=</a:t>
            </a:r>
            <a:r>
              <a:rPr lang="en-US" altLang="zh-CN" sz="1400" dirty="0"/>
              <a:t>info:name</a:t>
            </a:r>
            <a:r>
              <a:rPr lang="en-US" altLang="zh-CN" sz="1400" dirty="0"/>
              <a:t>, timestamp=1479640732763, value=</a:t>
            </a:r>
            <a:r>
              <a:rPr lang="en-US" altLang="zh-CN" sz="1400" dirty="0"/>
              <a:t>Weiliang</a:t>
            </a:r>
            <a:r>
              <a:rPr lang="en-US" altLang="zh-CN" sz="1400" dirty="0"/>
              <a:t> 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3                                     column=</a:t>
            </a:r>
            <a:r>
              <a:rPr lang="en-US" altLang="zh-CN" sz="1400" dirty="0"/>
              <a:t>info:age</a:t>
            </a:r>
            <a:r>
              <a:rPr lang="en-US" altLang="zh-CN" sz="1400" dirty="0"/>
              <a:t>, timestamp=1479643273142, value=\x00\x00\x00\x1A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3                                     column=</a:t>
            </a:r>
            <a:r>
              <a:rPr lang="en-US" altLang="zh-CN" sz="1400" dirty="0"/>
              <a:t>info:gender</a:t>
            </a:r>
            <a:r>
              <a:rPr lang="en-US" altLang="zh-CN" sz="1400" dirty="0"/>
              <a:t>, timestamp=1479643273142, value=M      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3                                     column=</a:t>
            </a:r>
            <a:r>
              <a:rPr lang="en-US" altLang="zh-CN" sz="1400" dirty="0"/>
              <a:t>info:name</a:t>
            </a:r>
            <a:r>
              <a:rPr lang="en-US" altLang="zh-CN" sz="1400" dirty="0"/>
              <a:t>, timestamp=1479643273142, value=</a:t>
            </a:r>
            <a:r>
              <a:rPr lang="en-US" altLang="zh-CN" sz="1400" dirty="0"/>
              <a:t>Rongcheng</a:t>
            </a:r>
            <a:r>
              <a:rPr lang="en-US" altLang="zh-CN" sz="1400" dirty="0"/>
              <a:t>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4                                     column=</a:t>
            </a:r>
            <a:r>
              <a:rPr lang="en-US" altLang="zh-CN" sz="1400" dirty="0"/>
              <a:t>info:age</a:t>
            </a:r>
            <a:r>
              <a:rPr lang="en-US" altLang="zh-CN" sz="1400" dirty="0"/>
              <a:t>, timestamp=1479643273142, value=\x00\x00\x00\x1B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4                                     column=</a:t>
            </a:r>
            <a:r>
              <a:rPr lang="en-US" altLang="zh-CN" sz="1400" dirty="0"/>
              <a:t>info:gender</a:t>
            </a:r>
            <a:r>
              <a:rPr lang="en-US" altLang="zh-CN" sz="1400" dirty="0"/>
              <a:t>, timestamp=1479643273142, value=M      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 4                                     column=</a:t>
            </a:r>
            <a:r>
              <a:rPr lang="en-US" altLang="zh-CN" sz="1400" dirty="0"/>
              <a:t>info:name</a:t>
            </a:r>
            <a:r>
              <a:rPr lang="en-US" altLang="zh-CN" sz="1400" dirty="0"/>
              <a:t>, timestamp=1479643273142, value=</a:t>
            </a:r>
            <a:r>
              <a:rPr lang="en-US" altLang="zh-CN" sz="1400" dirty="0"/>
              <a:t>Guanhua</a:t>
            </a:r>
            <a:r>
              <a:rPr lang="en-US" altLang="zh-CN" sz="1400" dirty="0"/>
              <a:t>                                                      </a:t>
            </a:r>
            <a:endParaRPr lang="zh-CN" altLang="zh-CN" sz="1400" dirty="0"/>
          </a:p>
          <a:p>
            <a:pPr>
              <a:defRPr/>
            </a:pPr>
            <a:r>
              <a:rPr lang="en-US" altLang="zh-CN" sz="1400" dirty="0"/>
              <a:t>4 row(s) in 0.3240 seconds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74758" name="矩形 6"/>
          <p:cNvSpPr>
            <a:spLocks noChangeArrowheads="1"/>
          </p:cNvSpPr>
          <p:nvPr/>
        </p:nvSpPr>
        <p:spPr bwMode="auto">
          <a:xfrm>
            <a:off x="152516" y="2311322"/>
            <a:ext cx="754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切换到</a:t>
            </a:r>
            <a:r>
              <a:rPr lang="en-US" altLang="zh-CN" sz="2000" dirty="0"/>
              <a:t>HBase</a:t>
            </a:r>
            <a:r>
              <a:rPr lang="en-US" altLang="zh-CN" sz="2000" dirty="0"/>
              <a:t> Shell</a:t>
            </a:r>
            <a:r>
              <a:rPr lang="zh-CN" altLang="zh-CN" sz="2000" dirty="0"/>
              <a:t>中，执行如下命令查看</a:t>
            </a:r>
            <a:r>
              <a:rPr lang="en-US" altLang="zh-CN" sz="2000" dirty="0"/>
              <a:t>student</a:t>
            </a:r>
            <a:r>
              <a:rPr lang="zh-CN" altLang="zh-CN" sz="2000" dirty="0"/>
              <a:t>表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457308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综合案例</a:t>
            </a:r>
          </a:p>
        </p:txBody>
      </p:sp>
      <p:sp>
        <p:nvSpPr>
          <p:cNvPr id="75779" name="TextBox 3"/>
          <p:cNvSpPr txBox="1">
            <a:spLocks noChangeArrowheads="1"/>
          </p:cNvSpPr>
          <p:nvPr/>
        </p:nvSpPr>
        <p:spPr bwMode="auto">
          <a:xfrm>
            <a:off x="533506" y="1447800"/>
            <a:ext cx="330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：文件排序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4.4.3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：二次排序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304912" y="76200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dirty="0" smtClean="0"/>
          </a:p>
        </p:txBody>
      </p:sp>
      <p:sp>
        <p:nvSpPr>
          <p:cNvPr id="76803" name="TextBox 2"/>
          <p:cNvSpPr txBox="1">
            <a:spLocks noChangeArrowheads="1"/>
          </p:cNvSpPr>
          <p:nvPr/>
        </p:nvSpPr>
        <p:spPr bwMode="auto">
          <a:xfrm>
            <a:off x="304912" y="1447734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任务描述：</a:t>
            </a:r>
          </a:p>
        </p:txBody>
      </p:sp>
      <p:sp>
        <p:nvSpPr>
          <p:cNvPr id="76804" name="矩形 3"/>
          <p:cNvSpPr>
            <a:spLocks noChangeArrowheads="1"/>
          </p:cNvSpPr>
          <p:nvPr/>
        </p:nvSpPr>
        <p:spPr bwMode="auto">
          <a:xfrm>
            <a:off x="328725" y="1900172"/>
            <a:ext cx="5392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orderid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payment,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productid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112" y="2931801"/>
            <a:ext cx="23622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1,1768,50,155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2,1218, 600,211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3,2239,788,242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4,3101,28,599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5,4899,290,129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6,3110,54,1201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7,4436,259,877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8,2369,7890,27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6712" y="2937770"/>
            <a:ext cx="25146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100,4287,226,233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101,6562,489,124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102,1124,33,17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103,3267,159,179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104,4569,57,125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105,1438,37,116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76807" name="矩形 6"/>
          <p:cNvSpPr>
            <a:spLocks noChangeArrowheads="1"/>
          </p:cNvSpPr>
          <p:nvPr/>
        </p:nvSpPr>
        <p:spPr bwMode="auto">
          <a:xfrm>
            <a:off x="328725" y="2468437"/>
            <a:ext cx="10663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file1.txt </a:t>
            </a:r>
          </a:p>
        </p:txBody>
      </p:sp>
      <p:sp>
        <p:nvSpPr>
          <p:cNvPr id="76808" name="矩形 7"/>
          <p:cNvSpPr>
            <a:spLocks noChangeArrowheads="1"/>
          </p:cNvSpPr>
          <p:nvPr/>
        </p:nvSpPr>
        <p:spPr bwMode="auto">
          <a:xfrm>
            <a:off x="3200436" y="2468437"/>
            <a:ext cx="10663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file2.txt </a:t>
            </a:r>
          </a:p>
        </p:txBody>
      </p:sp>
      <p:sp>
        <p:nvSpPr>
          <p:cNvPr id="76809" name="矩形 8"/>
          <p:cNvSpPr>
            <a:spLocks noChangeArrowheads="1"/>
          </p:cNvSpPr>
          <p:nvPr/>
        </p:nvSpPr>
        <p:spPr bwMode="auto">
          <a:xfrm>
            <a:off x="304912" y="5786364"/>
            <a:ext cx="3094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求</a:t>
            </a:r>
            <a:r>
              <a:rPr lang="en-US" altLang="zh-CN" sz="2400" dirty="0"/>
              <a:t>Top N</a:t>
            </a:r>
            <a:r>
              <a:rPr lang="zh-CN" altLang="en-US" sz="2400" dirty="0"/>
              <a:t>个</a:t>
            </a:r>
            <a:r>
              <a:rPr lang="en-US" altLang="zh-CN" sz="2400" dirty="0"/>
              <a:t>payment</a:t>
            </a:r>
            <a:r>
              <a:rPr lang="zh-CN" altLang="en-US" sz="2400" dirty="0"/>
              <a:t>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152516" y="76200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152516" y="1495487"/>
            <a:ext cx="8915166" cy="5324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#!/</a:t>
            </a:r>
            <a:r>
              <a:rPr lang="en-US" altLang="zh-CN" sz="2000" dirty="0">
                <a:latin typeface="Arial" charset="0"/>
              </a:rPr>
              <a:t>usr</a:t>
            </a:r>
            <a:r>
              <a:rPr lang="en-US" altLang="zh-CN" sz="2000" dirty="0">
                <a:latin typeface="Arial" charset="0"/>
              </a:rPr>
              <a:t>/bin/</a:t>
            </a:r>
            <a:r>
              <a:rPr lang="en-US" altLang="zh-CN" sz="2000" dirty="0">
                <a:latin typeface="Arial" charset="0"/>
              </a:rPr>
              <a:t>env</a:t>
            </a:r>
            <a:r>
              <a:rPr lang="en-US" altLang="zh-CN" sz="2000" dirty="0">
                <a:latin typeface="Arial" charset="0"/>
              </a:rPr>
              <a:t> python3</a:t>
            </a:r>
          </a:p>
          <a:p>
            <a:pPr>
              <a:buFont typeface="Arial" charset="0"/>
              <a:buNone/>
              <a:defRPr/>
            </a:pPr>
            <a:endParaRPr lang="en-US" altLang="zh-CN" sz="2000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from </a:t>
            </a:r>
            <a:r>
              <a:rPr lang="en-US" altLang="zh-CN" sz="2000" dirty="0">
                <a:latin typeface="Arial" charset="0"/>
              </a:rPr>
              <a:t>pyspark</a:t>
            </a:r>
            <a:r>
              <a:rPr lang="en-US" altLang="zh-CN" sz="2000" dirty="0">
                <a:latin typeface="Arial" charset="0"/>
              </a:rPr>
              <a:t> import </a:t>
            </a:r>
            <a:r>
              <a:rPr lang="en-US" altLang="zh-CN" sz="2000" dirty="0">
                <a:latin typeface="Arial" charset="0"/>
              </a:rPr>
              <a:t>SparkConf</a:t>
            </a:r>
            <a:r>
              <a:rPr lang="en-US" altLang="zh-CN" sz="2000" dirty="0">
                <a:latin typeface="Arial" charset="0"/>
              </a:rPr>
              <a:t>, </a:t>
            </a:r>
            <a:r>
              <a:rPr lang="en-US" altLang="zh-CN" sz="2000" dirty="0">
                <a:latin typeface="Arial" charset="0"/>
              </a:rPr>
              <a:t>SparkContext</a:t>
            </a:r>
            <a:endParaRPr lang="en-US" altLang="zh-CN" sz="2000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altLang="zh-CN" sz="2000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conf = </a:t>
            </a:r>
            <a:r>
              <a:rPr lang="en-US" altLang="zh-CN" sz="2000" dirty="0">
                <a:latin typeface="Arial" charset="0"/>
              </a:rPr>
              <a:t>SparkConf</a:t>
            </a:r>
            <a:r>
              <a:rPr lang="en-US" altLang="zh-CN" sz="2000" dirty="0">
                <a:latin typeface="Arial" charset="0"/>
              </a:rPr>
              <a:t>().</a:t>
            </a:r>
            <a:r>
              <a:rPr lang="en-US" altLang="zh-CN" sz="2000" dirty="0">
                <a:latin typeface="Arial" charset="0"/>
              </a:rPr>
              <a:t>setMaster</a:t>
            </a:r>
            <a:r>
              <a:rPr lang="en-US" altLang="zh-CN" sz="2000" dirty="0">
                <a:latin typeface="Arial" charset="0"/>
              </a:rPr>
              <a:t>("local").</a:t>
            </a:r>
            <a:r>
              <a:rPr lang="en-US" altLang="zh-CN" sz="2000" dirty="0">
                <a:latin typeface="Arial" charset="0"/>
              </a:rPr>
              <a:t>setAppName</a:t>
            </a:r>
            <a:r>
              <a:rPr lang="en-US" altLang="zh-CN" sz="2000" dirty="0">
                <a:latin typeface="Arial" charset="0"/>
              </a:rPr>
              <a:t>("</a:t>
            </a:r>
            <a:r>
              <a:rPr lang="en-US" altLang="zh-CN" sz="2000" dirty="0">
                <a:latin typeface="Arial" charset="0"/>
              </a:rPr>
              <a:t>ReadHBase</a:t>
            </a:r>
            <a:r>
              <a:rPr lang="en-US" altLang="zh-CN" sz="2000" dirty="0">
                <a:latin typeface="Arial" charset="0"/>
              </a:rPr>
              <a:t>")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sc = </a:t>
            </a:r>
            <a:r>
              <a:rPr lang="en-US" altLang="zh-CN" sz="2000" dirty="0">
                <a:latin typeface="Arial" charset="0"/>
              </a:rPr>
              <a:t>SparkContext</a:t>
            </a:r>
            <a:r>
              <a:rPr lang="en-US" altLang="zh-CN" sz="2000" dirty="0">
                <a:latin typeface="Arial" charset="0"/>
              </a:rPr>
              <a:t>(conf = conf)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lines = </a:t>
            </a:r>
            <a:r>
              <a:rPr lang="en-US" altLang="zh-CN" sz="2000" dirty="0">
                <a:latin typeface="Arial" charset="0"/>
              </a:rPr>
              <a:t>sc.textFile</a:t>
            </a:r>
            <a:r>
              <a:rPr lang="en-US" altLang="zh-CN" sz="2000" dirty="0">
                <a:latin typeface="Arial" charset="0"/>
              </a:rPr>
              <a:t>("file:///usr/local/spark/mycode/rdd/file")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result1 = </a:t>
            </a:r>
            <a:r>
              <a:rPr lang="en-US" altLang="zh-CN" sz="2000" dirty="0">
                <a:latin typeface="Arial" charset="0"/>
              </a:rPr>
              <a:t>lines.filter</a:t>
            </a:r>
            <a:r>
              <a:rPr lang="en-US" altLang="zh-CN" sz="2000" dirty="0">
                <a:latin typeface="Arial" charset="0"/>
              </a:rPr>
              <a:t>(lambda line:(</a:t>
            </a:r>
            <a:r>
              <a:rPr lang="en-US" altLang="zh-CN" sz="2000" dirty="0">
                <a:latin typeface="Arial" charset="0"/>
              </a:rPr>
              <a:t>len</a:t>
            </a:r>
            <a:r>
              <a:rPr lang="en-US" altLang="zh-CN" sz="2000" dirty="0">
                <a:latin typeface="Arial" charset="0"/>
              </a:rPr>
              <a:t>(</a:t>
            </a:r>
            <a:r>
              <a:rPr lang="en-US" altLang="zh-CN" sz="2000" dirty="0">
                <a:latin typeface="Arial" charset="0"/>
              </a:rPr>
              <a:t>line.strip</a:t>
            </a:r>
            <a:r>
              <a:rPr lang="en-US" altLang="zh-CN" sz="2000" dirty="0">
                <a:latin typeface="Arial" charset="0"/>
              </a:rPr>
              <a:t>()) &gt; 0) and (</a:t>
            </a:r>
            <a:r>
              <a:rPr lang="en-US" altLang="zh-CN" sz="2000" dirty="0">
                <a:latin typeface="Arial" charset="0"/>
              </a:rPr>
              <a:t>len</a:t>
            </a:r>
            <a:r>
              <a:rPr lang="en-US" altLang="zh-CN" sz="2000" dirty="0">
                <a:latin typeface="Arial" charset="0"/>
              </a:rPr>
              <a:t>(</a:t>
            </a:r>
            <a:r>
              <a:rPr lang="en-US" altLang="zh-CN" sz="2000" dirty="0">
                <a:latin typeface="Arial" charset="0"/>
              </a:rPr>
              <a:t>line.split</a:t>
            </a:r>
            <a:r>
              <a:rPr lang="en-US" altLang="zh-CN" sz="2000" dirty="0">
                <a:latin typeface="Arial" charset="0"/>
              </a:rPr>
              <a:t>(","))== 4))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result2 = result1.map(lambda x:x.split(",")[2])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result3 = result2.map(lambda x:(int(x),""))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result4 = result3.repartition(1)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result5 = result4.sortByKey(False)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result6 = result5.map(lambda x:x[0])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result7 = result6.take(5)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for a in result7: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print(a)</a:t>
            </a:r>
          </a:p>
        </p:txBody>
      </p:sp>
      <p:sp>
        <p:nvSpPr>
          <p:cNvPr id="77828" name="矩形 3"/>
          <p:cNvSpPr>
            <a:spLocks noChangeArrowheads="1"/>
          </p:cNvSpPr>
          <p:nvPr/>
        </p:nvSpPr>
        <p:spPr bwMode="auto">
          <a:xfrm>
            <a:off x="152516" y="1066862"/>
            <a:ext cx="1126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TopN.py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152400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8714" y="1208015"/>
            <a:ext cx="77724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>
                <a:latin typeface="Arial" charset="0"/>
              </a:rPr>
              <a:t>lines = </a:t>
            </a:r>
            <a:r>
              <a:rPr lang="en-US" altLang="zh-CN" sz="2000" dirty="0">
                <a:latin typeface="Arial" charset="0"/>
              </a:rPr>
              <a:t>sc.textFile</a:t>
            </a:r>
            <a:r>
              <a:rPr lang="en-US" altLang="zh-CN" sz="2000" dirty="0">
                <a:latin typeface="Arial" charset="0"/>
              </a:rPr>
              <a:t>("file:///usr/local/spark/mycode/rdd/file")</a:t>
            </a:r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193589" y="1800149"/>
            <a:ext cx="7654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该语句从文件中读取数据生成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（名称为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lines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），执行后的效果如下：</a:t>
            </a:r>
          </a:p>
        </p:txBody>
      </p:sp>
      <p:pic>
        <p:nvPicPr>
          <p:cNvPr id="78853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2279574"/>
            <a:ext cx="7391205" cy="442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342900" y="187503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152516" y="1143000"/>
            <a:ext cx="89151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result1 = </a:t>
            </a:r>
            <a:r>
              <a:rPr lang="en-US" altLang="zh-CN" dirty="0">
                <a:latin typeface="Arial" charset="0"/>
              </a:rPr>
              <a:t>lines.filter</a:t>
            </a:r>
            <a:r>
              <a:rPr lang="en-US" altLang="zh-CN" dirty="0">
                <a:latin typeface="Arial" charset="0"/>
              </a:rPr>
              <a:t>(lambda line:(</a:t>
            </a:r>
            <a:r>
              <a:rPr lang="en-US" altLang="zh-CN" dirty="0">
                <a:latin typeface="Arial" charset="0"/>
              </a:rPr>
              <a:t>len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>
                <a:latin typeface="Arial" charset="0"/>
              </a:rPr>
              <a:t>line.strip</a:t>
            </a:r>
            <a:r>
              <a:rPr lang="en-US" altLang="zh-CN" dirty="0">
                <a:latin typeface="Arial" charset="0"/>
              </a:rPr>
              <a:t>()) &gt; 0) and (</a:t>
            </a:r>
            <a:r>
              <a:rPr lang="en-US" altLang="zh-CN" dirty="0">
                <a:latin typeface="Arial" charset="0"/>
              </a:rPr>
              <a:t>len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>
                <a:latin typeface="Arial" charset="0"/>
              </a:rPr>
              <a:t>line.split</a:t>
            </a:r>
            <a:r>
              <a:rPr lang="en-US" altLang="zh-CN" dirty="0">
                <a:latin typeface="Arial" charset="0"/>
              </a:rPr>
              <a:t>(","))== 4))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result2 = result1.map(lambda x:x.split(",")[2])</a:t>
            </a:r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152516" y="1966640"/>
            <a:ext cx="249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该语句执行效果如下：</a:t>
            </a:r>
          </a:p>
        </p:txBody>
      </p:sp>
      <p:pic>
        <p:nvPicPr>
          <p:cNvPr id="79877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0" y="2362200"/>
            <a:ext cx="8534176" cy="434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304912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381109" y="1217613"/>
            <a:ext cx="8137415" cy="923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result3 = result2.map(lambda x:(int(x),""))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result4 = result3.repartition(1)</a:t>
            </a:r>
          </a:p>
          <a:p>
            <a:pPr>
              <a:defRPr/>
            </a:pPr>
            <a:r>
              <a:rPr lang="en-US" altLang="zh-CN" dirty="0"/>
              <a:t>result5 = result4.sortByKey(False)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80900" name="TextBox 3"/>
          <p:cNvSpPr txBox="1">
            <a:spLocks noChangeArrowheads="1"/>
          </p:cNvSpPr>
          <p:nvPr/>
        </p:nvSpPr>
        <p:spPr bwMode="auto">
          <a:xfrm>
            <a:off x="398297" y="2220912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该语句执行效果如下：</a:t>
            </a:r>
          </a:p>
        </p:txBody>
      </p:sp>
      <p:pic>
        <p:nvPicPr>
          <p:cNvPr id="80901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8" y="2590800"/>
            <a:ext cx="8120228" cy="411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430704" y="130443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304912" y="1258806"/>
            <a:ext cx="777230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result6 = result5.map(lambda x:x[0])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result7 = result6.take(5)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81924" name="TextBox 3"/>
          <p:cNvSpPr txBox="1">
            <a:spLocks noChangeArrowheads="1"/>
          </p:cNvSpPr>
          <p:nvPr/>
        </p:nvSpPr>
        <p:spPr bwMode="auto">
          <a:xfrm>
            <a:off x="304912" y="2144737"/>
            <a:ext cx="249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该语句执行效果如下：</a:t>
            </a:r>
          </a:p>
        </p:txBody>
      </p:sp>
      <p:pic>
        <p:nvPicPr>
          <p:cNvPr id="8192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2" y="2514518"/>
            <a:ext cx="8076984" cy="419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4.1.1 RDD</a:t>
            </a:r>
            <a:r>
              <a:rPr lang="zh-CN" altLang="en-US" smtClean="0"/>
              <a:t>创建</a:t>
            </a:r>
          </a:p>
        </p:txBody>
      </p:sp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381110" y="1882936"/>
            <a:ext cx="8381780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可以调用</a:t>
            </a:r>
            <a:r>
              <a:rPr lang="en-US" altLang="zh-CN" sz="2000" dirty="0"/>
              <a:t>SparkContext</a:t>
            </a:r>
            <a:r>
              <a:rPr lang="zh-CN" altLang="en-US" sz="2000" dirty="0"/>
              <a:t>的</a:t>
            </a:r>
            <a:r>
              <a:rPr lang="en-US" altLang="zh-CN" sz="2000" dirty="0"/>
              <a:t>parallelize</a:t>
            </a:r>
            <a:r>
              <a:rPr lang="zh-CN" altLang="en-US" sz="2000" dirty="0"/>
              <a:t>方法，在</a:t>
            </a:r>
            <a:r>
              <a:rPr lang="en-US" altLang="zh-CN" sz="2000" dirty="0"/>
              <a:t>Driver</a:t>
            </a:r>
            <a:r>
              <a:rPr lang="zh-CN" altLang="en-US" sz="2000" dirty="0"/>
              <a:t>中一个已经存在的集合（列表）上创建。</a:t>
            </a: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381110" y="2789095"/>
            <a:ext cx="434329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array = [1,2,3,4,5]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>
                <a:solidFill>
                  <a:schemeClr val="bg1"/>
                </a:solidFill>
              </a:rPr>
              <a:t>sc.parallelize</a:t>
            </a:r>
            <a:r>
              <a:rPr lang="en-US" altLang="zh-CN" sz="2000" dirty="0">
                <a:solidFill>
                  <a:schemeClr val="bg1"/>
                </a:solidFill>
              </a:rPr>
              <a:t>(array)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&gt;&gt;&gt; </a:t>
            </a:r>
            <a:r>
              <a:rPr lang="en-US" altLang="zh-CN" sz="2000" dirty="0">
                <a:solidFill>
                  <a:schemeClr val="bg1"/>
                </a:solidFill>
              </a:rPr>
              <a:t>rdd.foreach</a:t>
            </a:r>
            <a:r>
              <a:rPr lang="en-US" altLang="zh-CN" sz="2000" dirty="0">
                <a:solidFill>
                  <a:schemeClr val="bg1"/>
                </a:solidFill>
              </a:rPr>
              <a:t>(print)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852488" y="4640120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或者，也可以从列表中创建：</a:t>
            </a:r>
          </a:p>
        </p:txBody>
      </p:sp>
      <p:sp>
        <p:nvSpPr>
          <p:cNvPr id="10248" name="矩形 7"/>
          <p:cNvSpPr>
            <a:spLocks noChangeArrowheads="1"/>
          </p:cNvSpPr>
          <p:nvPr/>
        </p:nvSpPr>
        <p:spPr bwMode="auto">
          <a:xfrm>
            <a:off x="5641523" y="5314830"/>
            <a:ext cx="31213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图</a:t>
            </a:r>
            <a:r>
              <a:rPr lang="en-US" altLang="zh-CN" sz="2000" dirty="0"/>
              <a:t> </a:t>
            </a:r>
            <a:r>
              <a:rPr lang="zh-CN" altLang="zh-CN" sz="2000"/>
              <a:t>从数组创建</a:t>
            </a:r>
            <a:r>
              <a:rPr lang="en-US" altLang="zh-CN" sz="2000" dirty="0"/>
              <a:t>RDD</a:t>
            </a:r>
            <a:r>
              <a:rPr lang="zh-CN" altLang="zh-CN" sz="2000"/>
              <a:t>示意图</a:t>
            </a:r>
            <a:endParaRPr lang="zh-CN" altLang="en-US" sz="2000"/>
          </a:p>
        </p:txBody>
      </p:sp>
      <p:sp>
        <p:nvSpPr>
          <p:cNvPr id="9223" name="矩形 8"/>
          <p:cNvSpPr>
            <a:spLocks noChangeArrowheads="1"/>
          </p:cNvSpPr>
          <p:nvPr/>
        </p:nvSpPr>
        <p:spPr bwMode="auto">
          <a:xfrm>
            <a:off x="381110" y="1371594"/>
            <a:ext cx="4123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2. </a:t>
            </a:r>
            <a:r>
              <a:rPr lang="zh-CN" altLang="en-US" sz="2000" b="1" dirty="0"/>
              <a:t>通过并行集合（列表）创建</a:t>
            </a:r>
            <a:r>
              <a:rPr lang="en-US" altLang="zh-CN" sz="2000" b="1" dirty="0"/>
              <a:t>RDD</a:t>
            </a:r>
          </a:p>
        </p:txBody>
      </p:sp>
      <p:pic>
        <p:nvPicPr>
          <p:cNvPr id="9224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88" y="3017717"/>
            <a:ext cx="3886097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 animBg="1"/>
      <p:bldP spid="7173" grpId="0"/>
      <p:bldP spid="1024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405386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：文件排序</a:t>
            </a:r>
            <a:endParaRPr lang="zh-CN" altLang="en-US" dirty="0" smtClean="0"/>
          </a:p>
        </p:txBody>
      </p:sp>
      <p:sp>
        <p:nvSpPr>
          <p:cNvPr id="82947" name="矩形 2"/>
          <p:cNvSpPr>
            <a:spLocks noChangeArrowheads="1"/>
          </p:cNvSpPr>
          <p:nvPr/>
        </p:nvSpPr>
        <p:spPr bwMode="auto">
          <a:xfrm>
            <a:off x="457308" y="1335088"/>
            <a:ext cx="5029200" cy="224631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任务描述：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有多个输入文件，每个文件中的每一行内容均为一个整数。要求读取所有文件中的整数，进行排序后，输出到一个新的文件中，输出的内容个数为每行两个整数，第一个整数为第二个整数的排序位次，第二个整数为原待排序的整数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8630"/>
              </p:ext>
            </p:extLst>
          </p:nvPr>
        </p:nvGraphicFramePr>
        <p:xfrm>
          <a:off x="552558" y="4572000"/>
          <a:ext cx="895350" cy="1600200"/>
        </p:xfrm>
        <a:graphic>
          <a:graphicData uri="http://schemas.openxmlformats.org/drawingml/2006/table">
            <a:tbl>
              <a:tblPr/>
              <a:tblGrid>
                <a:gridCol w="895350"/>
              </a:tblGrid>
              <a:tr h="0">
                <a:tc>
                  <a:txBody>
                    <a:bodyPr/>
                    <a:lstStyle/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33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37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12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28417"/>
              </p:ext>
            </p:extLst>
          </p:nvPr>
        </p:nvGraphicFramePr>
        <p:xfrm>
          <a:off x="2076558" y="4572000"/>
          <a:ext cx="1047750" cy="160020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0">
                <a:tc>
                  <a:txBody>
                    <a:bodyPr/>
                    <a:lstStyle/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16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39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73071"/>
              </p:ext>
            </p:extLst>
          </p:nvPr>
        </p:nvGraphicFramePr>
        <p:xfrm>
          <a:off x="3752958" y="4572000"/>
          <a:ext cx="971550" cy="1168400"/>
        </p:xfrm>
        <a:graphic>
          <a:graphicData uri="http://schemas.openxmlformats.org/drawingml/2006/table">
            <a:tbl>
              <a:tblPr/>
              <a:tblGrid>
                <a:gridCol w="971550"/>
              </a:tblGrid>
              <a:tr h="914400">
                <a:tc>
                  <a:txBody>
                    <a:bodyPr/>
                    <a:lstStyle/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45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25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82954" name="矩形 6"/>
          <p:cNvSpPr>
            <a:spLocks noChangeArrowheads="1"/>
          </p:cNvSpPr>
          <p:nvPr/>
        </p:nvSpPr>
        <p:spPr bwMode="auto">
          <a:xfrm>
            <a:off x="476358" y="4191000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file1.txt </a:t>
            </a:r>
          </a:p>
        </p:txBody>
      </p:sp>
      <p:sp>
        <p:nvSpPr>
          <p:cNvPr id="82955" name="矩形 7"/>
          <p:cNvSpPr>
            <a:spLocks noChangeArrowheads="1"/>
          </p:cNvSpPr>
          <p:nvPr/>
        </p:nvSpPr>
        <p:spPr bwMode="auto">
          <a:xfrm>
            <a:off x="2000358" y="4191000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file2.txt </a:t>
            </a:r>
          </a:p>
        </p:txBody>
      </p:sp>
      <p:sp>
        <p:nvSpPr>
          <p:cNvPr id="82956" name="矩形 8"/>
          <p:cNvSpPr>
            <a:spLocks noChangeArrowheads="1"/>
          </p:cNvSpPr>
          <p:nvPr/>
        </p:nvSpPr>
        <p:spPr bwMode="auto">
          <a:xfrm>
            <a:off x="3687871" y="42021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file3.txt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47599"/>
              </p:ext>
            </p:extLst>
          </p:nvPr>
        </p:nvGraphicFramePr>
        <p:xfrm>
          <a:off x="6172308" y="1828800"/>
          <a:ext cx="1200150" cy="4622800"/>
        </p:xfrm>
        <a:graphic>
          <a:graphicData uri="http://schemas.openxmlformats.org/drawingml/2006/table">
            <a:tbl>
              <a:tblPr/>
              <a:tblGrid>
                <a:gridCol w="1200150"/>
              </a:tblGrid>
              <a:tr h="0">
                <a:tc>
                  <a:txBody>
                    <a:bodyPr/>
                    <a:lstStyle/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1     1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2     4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3     5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4     12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5     16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6     25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7     33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8     37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9     39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10   40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11   45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82959" name="矩形 10"/>
          <p:cNvSpPr>
            <a:spLocks noChangeArrowheads="1"/>
          </p:cNvSpPr>
          <p:nvPr/>
        </p:nvSpPr>
        <p:spPr bwMode="auto">
          <a:xfrm>
            <a:off x="6172308" y="13716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输出文件</a:t>
            </a:r>
            <a:r>
              <a:rPr lang="en-US" altLang="zh-CN" sz="1800" dirty="0"/>
              <a:t> </a:t>
            </a:r>
          </a:p>
        </p:txBody>
      </p:sp>
      <p:sp>
        <p:nvSpPr>
          <p:cNvPr id="82960" name="矩形 11"/>
          <p:cNvSpPr>
            <a:spLocks noChangeArrowheads="1"/>
          </p:cNvSpPr>
          <p:nvPr/>
        </p:nvSpPr>
        <p:spPr bwMode="auto">
          <a:xfrm>
            <a:off x="2438508" y="3744913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输入文件</a:t>
            </a:r>
            <a:r>
              <a:rPr lang="en-US" altLang="zh-CN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457308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：文件排序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8714" y="1735054"/>
            <a:ext cx="8610374" cy="48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/>
              <a:t>#!/</a:t>
            </a:r>
            <a:r>
              <a:rPr lang="en-US" altLang="zh-CN" sz="1200" dirty="0"/>
              <a:t>usr</a:t>
            </a:r>
            <a:r>
              <a:rPr lang="en-US" altLang="zh-CN" sz="1200" dirty="0"/>
              <a:t>/bin/</a:t>
            </a:r>
            <a:r>
              <a:rPr lang="en-US" altLang="zh-CN" sz="1200" dirty="0"/>
              <a:t>env</a:t>
            </a:r>
            <a:r>
              <a:rPr lang="en-US" altLang="zh-CN" sz="1200" dirty="0"/>
              <a:t> python3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 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from </a:t>
            </a:r>
            <a:r>
              <a:rPr lang="en-US" altLang="zh-CN" sz="1200" dirty="0"/>
              <a:t>pyspark</a:t>
            </a:r>
            <a:r>
              <a:rPr lang="en-US" altLang="zh-CN" sz="1200" dirty="0"/>
              <a:t> import </a:t>
            </a:r>
            <a:r>
              <a:rPr lang="en-US" altLang="zh-CN" sz="1200" dirty="0"/>
              <a:t>SparkConf</a:t>
            </a:r>
            <a:r>
              <a:rPr lang="en-US" altLang="zh-CN" sz="1200" dirty="0"/>
              <a:t>, </a:t>
            </a:r>
            <a:r>
              <a:rPr lang="en-US" altLang="zh-CN" sz="1200" dirty="0"/>
              <a:t>SparkContext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 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index = 0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 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def </a:t>
            </a:r>
            <a:r>
              <a:rPr lang="en-US" altLang="zh-CN" sz="1200" dirty="0"/>
              <a:t>getindex</a:t>
            </a:r>
            <a:r>
              <a:rPr lang="en-US" altLang="zh-CN" sz="1200" dirty="0"/>
              <a:t>():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global index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index+=1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return index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 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def main():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conf = </a:t>
            </a:r>
            <a:r>
              <a:rPr lang="en-US" altLang="zh-CN" sz="1200" dirty="0"/>
              <a:t>SparkConf</a:t>
            </a:r>
            <a:r>
              <a:rPr lang="en-US" altLang="zh-CN" sz="1200" dirty="0"/>
              <a:t>().</a:t>
            </a:r>
            <a:r>
              <a:rPr lang="en-US" altLang="zh-CN" sz="1200" dirty="0"/>
              <a:t>setMaster</a:t>
            </a:r>
            <a:r>
              <a:rPr lang="en-US" altLang="zh-CN" sz="1200" dirty="0"/>
              <a:t>("local[1]").</a:t>
            </a:r>
            <a:r>
              <a:rPr lang="en-US" altLang="zh-CN" sz="1200" dirty="0"/>
              <a:t>setAppName</a:t>
            </a:r>
            <a:r>
              <a:rPr lang="en-US" altLang="zh-CN" sz="1200" dirty="0"/>
              <a:t>("</a:t>
            </a:r>
            <a:r>
              <a:rPr lang="en-US" altLang="zh-CN" sz="1200" dirty="0"/>
              <a:t>FileSort</a:t>
            </a:r>
            <a:r>
              <a:rPr lang="en-US" altLang="zh-CN" sz="1200" dirty="0"/>
              <a:t>")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sc = </a:t>
            </a:r>
            <a:r>
              <a:rPr lang="en-US" altLang="zh-CN" sz="1200" dirty="0"/>
              <a:t>SparkContext</a:t>
            </a:r>
            <a:r>
              <a:rPr lang="en-US" altLang="zh-CN" sz="1200" dirty="0"/>
              <a:t>(conf = conf)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lines = </a:t>
            </a:r>
            <a:r>
              <a:rPr lang="en-US" altLang="zh-CN" sz="1200" dirty="0"/>
              <a:t>sc.textFile</a:t>
            </a:r>
            <a:r>
              <a:rPr lang="en-US" altLang="zh-CN" sz="1200" dirty="0"/>
              <a:t>("file:///usr/local/spark/mycode/rdd/filesort/file*.txt")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index = 0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result1 = </a:t>
            </a:r>
            <a:r>
              <a:rPr lang="en-US" altLang="zh-CN" sz="1200" dirty="0"/>
              <a:t>lines.filter</a:t>
            </a:r>
            <a:r>
              <a:rPr lang="en-US" altLang="zh-CN" sz="1200" dirty="0"/>
              <a:t>(lambda line:(</a:t>
            </a:r>
            <a:r>
              <a:rPr lang="en-US" altLang="zh-CN" sz="1200" dirty="0"/>
              <a:t>len</a:t>
            </a:r>
            <a:r>
              <a:rPr lang="en-US" altLang="zh-CN" sz="1200" dirty="0"/>
              <a:t>(</a:t>
            </a:r>
            <a:r>
              <a:rPr lang="en-US" altLang="zh-CN" sz="1200" dirty="0"/>
              <a:t>line.strip</a:t>
            </a:r>
            <a:r>
              <a:rPr lang="en-US" altLang="zh-CN" sz="1200" dirty="0"/>
              <a:t>()) &gt; 0))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result2 = result1.map(lambda x:(int(x.strip()),""))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result3 = result2.repartition(1)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result4 = result3.sortByKey(True)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result5 = result4.map(lambda x:x[0])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result6 = result5.map(lambda x:(getindex(),x))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result6.foreach(print)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result6.saveAsTextFile("file:///usr/local/spark/mycode/rdd/filesort/sortresult")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if __name__ == '__main__':</a:t>
            </a:r>
            <a:endParaRPr lang="zh-CN" altLang="zh-CN" sz="1200" dirty="0"/>
          </a:p>
          <a:p>
            <a:pPr>
              <a:defRPr/>
            </a:pPr>
            <a:r>
              <a:rPr lang="en-US" altLang="zh-CN" sz="1200" dirty="0"/>
              <a:t>    main()</a:t>
            </a:r>
            <a:endParaRPr lang="zh-CN" altLang="zh-CN" sz="1200" dirty="0"/>
          </a:p>
        </p:txBody>
      </p:sp>
      <p:sp>
        <p:nvSpPr>
          <p:cNvPr id="83972" name="矩形 4"/>
          <p:cNvSpPr>
            <a:spLocks noChangeArrowheads="1"/>
          </p:cNvSpPr>
          <p:nvPr/>
        </p:nvSpPr>
        <p:spPr bwMode="auto">
          <a:xfrm>
            <a:off x="219382" y="1219258"/>
            <a:ext cx="1410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FileSort.py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457308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：文件排序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304912" y="1143000"/>
            <a:ext cx="838178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 lines = </a:t>
            </a:r>
            <a:r>
              <a:rPr lang="en-US" altLang="zh-CN" sz="2000" dirty="0"/>
              <a:t>sc.textFile</a:t>
            </a:r>
            <a:r>
              <a:rPr lang="en-US" altLang="zh-CN" sz="2000" dirty="0"/>
              <a:t>("file:///usr/local/spark/mycode/rdd/filesort/file*.txt")</a:t>
            </a:r>
          </a:p>
          <a:p>
            <a:pPr>
              <a:defRPr/>
            </a:pPr>
            <a:r>
              <a:rPr lang="en-US" altLang="zh-CN" sz="2000" dirty="0"/>
              <a:t>result1 = </a:t>
            </a:r>
            <a:r>
              <a:rPr lang="en-US" altLang="zh-CN" sz="2000" dirty="0"/>
              <a:t>lines.filter</a:t>
            </a:r>
            <a:r>
              <a:rPr lang="en-US" altLang="zh-CN" sz="2000" dirty="0"/>
              <a:t>(lambda line:(</a:t>
            </a:r>
            <a:r>
              <a:rPr lang="en-US" altLang="zh-CN" sz="2000" dirty="0"/>
              <a:t>len</a:t>
            </a:r>
            <a:r>
              <a:rPr lang="en-US" altLang="zh-CN" sz="2000" dirty="0"/>
              <a:t>(</a:t>
            </a:r>
            <a:r>
              <a:rPr lang="en-US" altLang="zh-CN" sz="2000" dirty="0"/>
              <a:t>line.strip</a:t>
            </a:r>
            <a:r>
              <a:rPr lang="en-US" altLang="zh-CN" sz="2000" dirty="0"/>
              <a:t>()) &gt; 0))</a:t>
            </a:r>
            <a:endParaRPr lang="zh-CN" altLang="en-US" sz="2000" dirty="0"/>
          </a:p>
        </p:txBody>
      </p:sp>
      <p:pic>
        <p:nvPicPr>
          <p:cNvPr id="8499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2057316"/>
            <a:ext cx="838178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152516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：文件排序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8714" y="1143000"/>
            <a:ext cx="876277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 result2 = result1.map(lambda x:(int(x.strip()),""))</a:t>
            </a:r>
          </a:p>
          <a:p>
            <a:pPr>
              <a:defRPr/>
            </a:pPr>
            <a:r>
              <a:rPr lang="en-US" altLang="zh-CN" sz="2000" dirty="0"/>
              <a:t> result3 = result2.repartition(1)</a:t>
            </a:r>
          </a:p>
          <a:p>
            <a:pPr>
              <a:defRPr/>
            </a:pPr>
            <a:r>
              <a:rPr lang="en-US" altLang="zh-CN" sz="2000" dirty="0"/>
              <a:t> result4 = result3.sortByKey(True)</a:t>
            </a:r>
            <a:endParaRPr lang="zh-CN" altLang="en-US" sz="2000" dirty="0"/>
          </a:p>
        </p:txBody>
      </p:sp>
      <p:pic>
        <p:nvPicPr>
          <p:cNvPr id="8602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2362200"/>
            <a:ext cx="784839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381110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：文件排序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381110" y="1219258"/>
            <a:ext cx="822938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 result5 = result4.map(lambda x:x[0])</a:t>
            </a:r>
          </a:p>
          <a:p>
            <a:pPr>
              <a:defRPr/>
            </a:pPr>
            <a:r>
              <a:rPr lang="en-US" altLang="zh-CN" sz="2000" dirty="0"/>
              <a:t>result6 = result5.map(lambda x:(getindex(),x))</a:t>
            </a:r>
            <a:endParaRPr lang="zh-CN" altLang="en-US" sz="2000" dirty="0"/>
          </a:p>
        </p:txBody>
      </p:sp>
      <p:pic>
        <p:nvPicPr>
          <p:cNvPr id="8704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0" y="2133634"/>
            <a:ext cx="8229384" cy="457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428625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：文件排序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28714" y="1219200"/>
            <a:ext cx="868657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result6.saveAsTextFile("file:///usr/local/spark/mycode/rdd/filesort/sortresult")</a:t>
            </a:r>
            <a:endParaRPr lang="zh-CN" altLang="en-US" sz="2000" dirty="0"/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96" y="1828842"/>
            <a:ext cx="7772196" cy="472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xfrm>
            <a:off x="389731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4.4.3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：二次排序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3163379"/>
            <a:ext cx="100018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5   3</a:t>
            </a:r>
          </a:p>
          <a:p>
            <a:pPr marL="342900" indent="-342900">
              <a:buFont typeface="Arial" charset="0"/>
              <a:buAutoNum type="arabicPlain"/>
              <a:defRPr/>
            </a:pPr>
            <a:r>
              <a:rPr lang="en-US" altLang="zh-CN" sz="2000" dirty="0">
                <a:latin typeface="Arial" charset="0"/>
              </a:rPr>
              <a:t>6</a:t>
            </a:r>
          </a:p>
          <a:p>
            <a:pPr marL="342900" indent="-342900">
              <a:buFont typeface="Arial" charset="0"/>
              <a:buAutoNum type="arabicPlain" startAt="4"/>
              <a:defRPr/>
            </a:pPr>
            <a:r>
              <a:rPr lang="en-US" altLang="zh-CN" sz="2000" dirty="0">
                <a:latin typeface="Arial" charset="0"/>
              </a:rPr>
              <a:t>9</a:t>
            </a:r>
          </a:p>
          <a:p>
            <a:pPr marL="342900" indent="-342900">
              <a:buFont typeface="Arial" charset="0"/>
              <a:buAutoNum type="arabicPlain" startAt="8"/>
              <a:defRPr/>
            </a:pPr>
            <a:r>
              <a:rPr lang="en-US" altLang="zh-CN" sz="2000" dirty="0">
                <a:latin typeface="Arial" charset="0"/>
              </a:rPr>
              <a:t>3</a:t>
            </a:r>
          </a:p>
          <a:p>
            <a:pPr marL="342900" indent="-342900">
              <a:buFont typeface="Arial" charset="0"/>
              <a:buAutoNum type="arabicPlain" startAt="4"/>
              <a:defRPr/>
            </a:pPr>
            <a:r>
              <a:rPr lang="en-US" altLang="zh-CN" sz="2000" dirty="0">
                <a:latin typeface="Arial" charset="0"/>
              </a:rPr>
              <a:t>7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5    6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3    2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89092" name="TextBox 3"/>
          <p:cNvSpPr txBox="1">
            <a:spLocks noChangeArrowheads="1"/>
          </p:cNvSpPr>
          <p:nvPr/>
        </p:nvSpPr>
        <p:spPr bwMode="auto">
          <a:xfrm>
            <a:off x="752475" y="2666956"/>
            <a:ext cx="2021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输入文件</a:t>
            </a:r>
            <a:r>
              <a:rPr lang="en-US" altLang="zh-CN" sz="2000" dirty="0" smtClean="0"/>
              <a:t>file4.txt</a:t>
            </a:r>
            <a:endParaRPr lang="zh-CN" altLang="en-US" sz="2000" dirty="0"/>
          </a:p>
        </p:txBody>
      </p:sp>
      <p:sp>
        <p:nvSpPr>
          <p:cNvPr id="89093" name="TextBox 4"/>
          <p:cNvSpPr txBox="1">
            <a:spLocks noChangeArrowheads="1"/>
          </p:cNvSpPr>
          <p:nvPr/>
        </p:nvSpPr>
        <p:spPr bwMode="auto">
          <a:xfrm>
            <a:off x="228714" y="1447760"/>
            <a:ext cx="8686572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任务要求：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对于一个给定的文件（数据如</a:t>
            </a:r>
            <a:r>
              <a:rPr lang="en-US" altLang="zh-CN" sz="2000" dirty="0" smtClean="0"/>
              <a:t>file4.txt</a:t>
            </a:r>
            <a:r>
              <a:rPr lang="zh-CN" altLang="en-US" sz="2000" dirty="0"/>
              <a:t>所示），请对数据进行排序，首先根据第</a:t>
            </a:r>
            <a:r>
              <a:rPr lang="en-US" altLang="zh-CN" sz="2000" dirty="0"/>
              <a:t>1</a:t>
            </a:r>
            <a:r>
              <a:rPr lang="zh-CN" altLang="en-US" sz="2000" dirty="0"/>
              <a:t>列数据降序排序，如果第</a:t>
            </a:r>
            <a:r>
              <a:rPr lang="en-US" altLang="zh-CN" sz="2000" dirty="0"/>
              <a:t>1</a:t>
            </a:r>
            <a:r>
              <a:rPr lang="zh-CN" altLang="en-US" sz="2000" dirty="0"/>
              <a:t>列数据相等，则根据第</a:t>
            </a:r>
            <a:r>
              <a:rPr lang="en-US" altLang="zh-CN" sz="2000" dirty="0"/>
              <a:t>2</a:t>
            </a:r>
            <a:r>
              <a:rPr lang="zh-CN" altLang="en-US" sz="2000" dirty="0"/>
              <a:t>列数据降序</a:t>
            </a:r>
            <a:r>
              <a:rPr lang="zh-CN" altLang="en-US" sz="2000" dirty="0" smtClean="0"/>
              <a:t>排序</a:t>
            </a:r>
            <a:r>
              <a:rPr lang="zh-CN" altLang="en-US" sz="2000" dirty="0"/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9075" y="3163379"/>
            <a:ext cx="84771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8    3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5    6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5    3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4    9</a:t>
            </a:r>
          </a:p>
          <a:p>
            <a:pPr marL="342900" indent="-342900">
              <a:buFont typeface="Arial" charset="0"/>
              <a:buAutoNum type="arabicPlain" startAt="4"/>
              <a:defRPr/>
            </a:pPr>
            <a:r>
              <a:rPr lang="en-US" altLang="zh-CN" sz="2000" dirty="0">
                <a:latin typeface="Arial" charset="0"/>
              </a:rPr>
              <a:t> 7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3    2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1    6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89095" name="TextBox 6"/>
          <p:cNvSpPr txBox="1">
            <a:spLocks noChangeArrowheads="1"/>
          </p:cNvSpPr>
          <p:nvPr/>
        </p:nvSpPr>
        <p:spPr bwMode="auto">
          <a:xfrm>
            <a:off x="3844925" y="266695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输出结果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304702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4.4.3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：二次排序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704" y="1763634"/>
            <a:ext cx="928688" cy="1200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&lt;2,”b”&gt;</a:t>
            </a:r>
          </a:p>
          <a:p>
            <a:pPr>
              <a:defRPr/>
            </a:pPr>
            <a:r>
              <a:rPr lang="en-US" altLang="zh-CN" dirty="0"/>
              <a:t>&lt;4,”d”&gt;</a:t>
            </a:r>
          </a:p>
          <a:p>
            <a:pPr>
              <a:defRPr/>
            </a:pPr>
            <a:r>
              <a:rPr lang="en-US" altLang="zh-CN" dirty="0"/>
              <a:t>&lt;3,”c”&gt;</a:t>
            </a:r>
          </a:p>
          <a:p>
            <a:pPr>
              <a:defRPr/>
            </a:pPr>
            <a:r>
              <a:rPr lang="en-US" altLang="zh-CN" dirty="0"/>
              <a:t>&lt;1,”a”&gt;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104" y="1393747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rdd1</a:t>
            </a:r>
            <a:endParaRPr lang="zh-CN" altLang="en-US" sz="1800"/>
          </a:p>
        </p:txBody>
      </p:sp>
      <p:cxnSp>
        <p:nvCxnSpPr>
          <p:cNvPr id="8" name="直接箭头连接符 7"/>
          <p:cNvCxnSpPr>
            <a:cxnSpLocks noChangeShapeType="1"/>
            <a:stCxn id="3" idx="3"/>
            <a:endCxn id="9" idx="1"/>
          </p:cNvCxnSpPr>
          <p:nvPr/>
        </p:nvCxnSpPr>
        <p:spPr bwMode="auto">
          <a:xfrm flipV="1">
            <a:off x="1538392" y="2352597"/>
            <a:ext cx="2790825" cy="11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329217" y="1752522"/>
            <a:ext cx="928687" cy="1200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&lt;1,”a”&gt;</a:t>
            </a:r>
          </a:p>
          <a:p>
            <a:pPr>
              <a:defRPr/>
            </a:pPr>
            <a:r>
              <a:rPr lang="en-US" altLang="zh-CN" dirty="0"/>
              <a:t>&lt;2,”b”&gt;</a:t>
            </a:r>
          </a:p>
          <a:p>
            <a:pPr>
              <a:defRPr/>
            </a:pPr>
            <a:r>
              <a:rPr lang="en-US" altLang="zh-CN" dirty="0"/>
              <a:t>&lt;3,”c”&gt;</a:t>
            </a:r>
          </a:p>
          <a:p>
            <a:pPr>
              <a:defRPr/>
            </a:pPr>
            <a:r>
              <a:rPr lang="en-US" altLang="zh-CN" dirty="0"/>
              <a:t>&lt;4,”d”&gt;</a:t>
            </a:r>
            <a:endParaRPr lang="zh-CN" alt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81617" y="1382634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rdd2</a:t>
            </a:r>
            <a:endParaRPr lang="zh-CN" altLang="en-US" sz="1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81304" y="1992234"/>
            <a:ext cx="191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rdd1.sortByKey()</a:t>
            </a:r>
            <a:endParaRPr lang="zh-CN" altLang="en-US" sz="18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90704" y="3135234"/>
            <a:ext cx="41745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用于排序的</a:t>
            </a:r>
            <a:r>
              <a:rPr lang="en-US" altLang="zh-CN" sz="2000" dirty="0"/>
              <a:t>key</a:t>
            </a:r>
            <a:r>
              <a:rPr lang="zh-CN" altLang="en-US" sz="2000"/>
              <a:t>必须是可比较的对象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9042" y="3897234"/>
            <a:ext cx="838200" cy="203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Arial" charset="0"/>
              <a:buNone/>
              <a:defRPr/>
            </a:pPr>
            <a:r>
              <a:rPr lang="en-US" altLang="zh-CN" dirty="0"/>
              <a:t>“5   3”</a:t>
            </a:r>
          </a:p>
          <a:p>
            <a:pPr marL="342900" indent="-342900">
              <a:defRPr/>
            </a:pPr>
            <a:r>
              <a:rPr lang="en-US" altLang="zh-CN" dirty="0"/>
              <a:t>“1   6”</a:t>
            </a:r>
          </a:p>
          <a:p>
            <a:pPr marL="342900" indent="-342900">
              <a:defRPr/>
            </a:pPr>
            <a:r>
              <a:rPr lang="en-US" altLang="zh-CN" dirty="0"/>
              <a:t>“4   9”</a:t>
            </a:r>
          </a:p>
          <a:p>
            <a:pPr marL="342900" indent="-342900">
              <a:defRPr/>
            </a:pPr>
            <a:r>
              <a:rPr lang="en-US" altLang="zh-CN" dirty="0"/>
              <a:t>“8   3”</a:t>
            </a:r>
          </a:p>
          <a:p>
            <a:pPr marL="342900" indent="-342900">
              <a:defRPr/>
            </a:pPr>
            <a:r>
              <a:rPr lang="en-US" altLang="zh-CN" dirty="0"/>
              <a:t>“4   7”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dirty="0"/>
              <a:t>“5   6”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dirty="0"/>
              <a:t>“3   2”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76642" y="6030834"/>
            <a:ext cx="1390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如何</a:t>
            </a:r>
            <a:r>
              <a:rPr lang="zh-CN" altLang="en-US" sz="2000" dirty="0"/>
              <a:t>比较</a:t>
            </a:r>
            <a:r>
              <a:rPr lang="zh-CN" altLang="en-US" sz="1800" dirty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 animBg="1"/>
      <p:bldP spid="10" grpId="0"/>
      <p:bldP spid="11" grpId="0"/>
      <p:bldP spid="13" grpId="0"/>
      <p:bldP spid="14" grpId="0" animBg="1"/>
      <p:bldP spid="1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228714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4.4.3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：二次排序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42"/>
            <a:ext cx="89916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TextBox 3"/>
          <p:cNvSpPr txBox="1">
            <a:spLocks noChangeArrowheads="1"/>
          </p:cNvSpPr>
          <p:nvPr/>
        </p:nvSpPr>
        <p:spPr bwMode="auto">
          <a:xfrm>
            <a:off x="228714" y="1262856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解题思路：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>
          <a:xfrm>
            <a:off x="228714" y="152486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4.4.3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：二次排序</a:t>
            </a:r>
          </a:p>
        </p:txBody>
      </p:sp>
      <p:sp>
        <p:nvSpPr>
          <p:cNvPr id="4" name="文本框 4"/>
          <p:cNvSpPr>
            <a:spLocks noChangeArrowheads="1"/>
          </p:cNvSpPr>
          <p:nvPr/>
        </p:nvSpPr>
        <p:spPr bwMode="auto">
          <a:xfrm>
            <a:off x="1812925" y="2163763"/>
            <a:ext cx="6702425" cy="711200"/>
          </a:xfrm>
          <a:prstGeom prst="rect">
            <a:avLst/>
          </a:prstGeom>
          <a:solidFill>
            <a:srgbClr val="77B9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384E5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椭圆 11"/>
          <p:cNvSpPr>
            <a:spLocks noChangeArrowheads="1"/>
          </p:cNvSpPr>
          <p:nvPr/>
        </p:nvSpPr>
        <p:spPr bwMode="auto">
          <a:xfrm>
            <a:off x="817563" y="3213100"/>
            <a:ext cx="787400" cy="788988"/>
          </a:xfrm>
          <a:prstGeom prst="ellipse">
            <a:avLst/>
          </a:prstGeom>
          <a:solidFill>
            <a:srgbClr val="ECC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8BE9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椭圆 13"/>
          <p:cNvSpPr>
            <a:spLocks noChangeArrowheads="1"/>
          </p:cNvSpPr>
          <p:nvPr/>
        </p:nvSpPr>
        <p:spPr bwMode="auto">
          <a:xfrm>
            <a:off x="865188" y="2135188"/>
            <a:ext cx="787400" cy="785812"/>
          </a:xfrm>
          <a:prstGeom prst="ellipse">
            <a:avLst/>
          </a:prstGeom>
          <a:solidFill>
            <a:srgbClr val="77B9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8BE9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椭圆 15"/>
          <p:cNvSpPr>
            <a:spLocks noChangeArrowheads="1"/>
          </p:cNvSpPr>
          <p:nvPr/>
        </p:nvSpPr>
        <p:spPr bwMode="auto">
          <a:xfrm>
            <a:off x="814388" y="4325938"/>
            <a:ext cx="787400" cy="788987"/>
          </a:xfrm>
          <a:prstGeom prst="ellipse">
            <a:avLst/>
          </a:prstGeom>
          <a:solidFill>
            <a:srgbClr val="E96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8BE9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文本框 4"/>
          <p:cNvSpPr>
            <a:spLocks noChangeArrowheads="1"/>
          </p:cNvSpPr>
          <p:nvPr/>
        </p:nvSpPr>
        <p:spPr bwMode="auto">
          <a:xfrm>
            <a:off x="1812925" y="4362450"/>
            <a:ext cx="6702425" cy="723900"/>
          </a:xfrm>
          <a:prstGeom prst="rect">
            <a:avLst/>
          </a:prstGeom>
          <a:solidFill>
            <a:srgbClr val="E96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384E5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973138" y="2266950"/>
            <a:ext cx="512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FF"/>
                </a:solidFill>
                <a:latin typeface="Impact" pitchFamily="34" charset="0"/>
                <a:sym typeface="Impact" pitchFamily="34" charset="0"/>
              </a:rPr>
              <a:t>01</a:t>
            </a:r>
            <a:endParaRPr lang="zh-CN" altLang="en-US" sz="2800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922338" y="3346450"/>
            <a:ext cx="5572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FF"/>
                </a:solidFill>
                <a:latin typeface="Impact" pitchFamily="34" charset="0"/>
                <a:sym typeface="Impact" pitchFamily="34" charset="0"/>
              </a:rPr>
              <a:t>02</a:t>
            </a:r>
            <a:endParaRPr lang="zh-CN" altLang="en-US" sz="2800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1" name="矩形 16"/>
          <p:cNvSpPr>
            <a:spLocks noChangeArrowheads="1"/>
          </p:cNvSpPr>
          <p:nvPr/>
        </p:nvSpPr>
        <p:spPr bwMode="auto">
          <a:xfrm>
            <a:off x="919163" y="4459288"/>
            <a:ext cx="566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FF"/>
                </a:solidFill>
                <a:latin typeface="Impact" pitchFamily="34" charset="0"/>
                <a:sym typeface="Impact" pitchFamily="34" charset="0"/>
              </a:rPr>
              <a:t>03</a:t>
            </a:r>
            <a:endParaRPr lang="zh-CN" altLang="en-US" sz="2800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2" name="文本框 4"/>
          <p:cNvSpPr>
            <a:spLocks noChangeArrowheads="1"/>
          </p:cNvSpPr>
          <p:nvPr/>
        </p:nvSpPr>
        <p:spPr bwMode="auto">
          <a:xfrm>
            <a:off x="1812925" y="3254375"/>
            <a:ext cx="6702425" cy="747713"/>
          </a:xfrm>
          <a:prstGeom prst="rect">
            <a:avLst/>
          </a:prstGeom>
          <a:solidFill>
            <a:srgbClr val="ECC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384E5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05000" y="2286000"/>
            <a:ext cx="6553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600"/>
              </a:lnSpc>
              <a:buFontTx/>
              <a:buNone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第一步：</a:t>
            </a:r>
            <a:r>
              <a:rPr lang="zh-CN" altLang="zh-CN" sz="1600" dirty="0"/>
              <a:t>定义一个类</a:t>
            </a:r>
            <a:r>
              <a:rPr lang="en-US" altLang="zh-CN" sz="1600" dirty="0"/>
              <a:t>SecondarySortKey</a:t>
            </a:r>
            <a:r>
              <a:rPr lang="zh-CN" altLang="zh-CN" sz="1600" dirty="0"/>
              <a:t>，实现自定义的用于排序的</a:t>
            </a:r>
            <a:r>
              <a:rPr lang="en-US" altLang="zh-CN" sz="1600" dirty="0"/>
              <a:t>key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746250" y="3376613"/>
            <a:ext cx="6864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1600" dirty="0"/>
              <a:t>第二步：</a:t>
            </a:r>
            <a:r>
              <a:rPr lang="zh-CN" altLang="zh-CN" sz="1600" dirty="0"/>
              <a:t>将要进行二次排序的文件加载进来生成</a:t>
            </a:r>
            <a:r>
              <a:rPr lang="en-US" altLang="zh-CN" sz="1600" dirty="0"/>
              <a:t>(</a:t>
            </a:r>
            <a:r>
              <a:rPr lang="en-US" altLang="zh-CN" sz="1600" dirty="0"/>
              <a:t>key,value</a:t>
            </a:r>
            <a:r>
              <a:rPr lang="en-US" altLang="zh-CN" sz="1600" dirty="0"/>
              <a:t>)</a:t>
            </a:r>
            <a:r>
              <a:rPr lang="zh-CN" altLang="zh-CN" sz="1600" dirty="0"/>
              <a:t>类型的</a:t>
            </a:r>
            <a:r>
              <a:rPr lang="en-US" altLang="zh-CN" sz="1600" dirty="0"/>
              <a:t>RDD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905000" y="4497388"/>
            <a:ext cx="60960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600"/>
              </a:lnSpc>
              <a:buFontTx/>
              <a:buNone/>
            </a:pPr>
            <a:r>
              <a:rPr lang="zh-CN" altLang="en-US" sz="1600" dirty="0"/>
              <a:t>第三步：</a:t>
            </a:r>
            <a:r>
              <a:rPr lang="zh-CN" altLang="zh-CN" sz="1600" dirty="0"/>
              <a:t>使用</a:t>
            </a:r>
            <a:r>
              <a:rPr lang="en-US" altLang="zh-CN" sz="1600" dirty="0"/>
              <a:t>sortByKey</a:t>
            </a:r>
            <a:r>
              <a:rPr lang="en-US" altLang="zh-CN" sz="1600" dirty="0"/>
              <a:t>()</a:t>
            </a:r>
            <a:r>
              <a:rPr lang="zh-CN" altLang="zh-CN" sz="1600" dirty="0"/>
              <a:t>基于自定义的</a:t>
            </a:r>
            <a:r>
              <a:rPr lang="en-US" altLang="zh-CN" sz="1600" dirty="0"/>
              <a:t>key</a:t>
            </a:r>
            <a:r>
              <a:rPr lang="zh-CN" altLang="zh-CN" sz="1600" dirty="0"/>
              <a:t>进行二次排序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4"/>
          <p:cNvSpPr>
            <a:spLocks noChangeArrowheads="1"/>
          </p:cNvSpPr>
          <p:nvPr/>
        </p:nvSpPr>
        <p:spPr bwMode="auto">
          <a:xfrm>
            <a:off x="1831975" y="5414963"/>
            <a:ext cx="6702425" cy="71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endParaRPr lang="zh-CN" altLang="en-US" sz="1600" dirty="0">
              <a:solidFill>
                <a:srgbClr val="384E5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椭圆 13"/>
          <p:cNvSpPr>
            <a:spLocks noChangeArrowheads="1"/>
          </p:cNvSpPr>
          <p:nvPr/>
        </p:nvSpPr>
        <p:spPr bwMode="auto">
          <a:xfrm>
            <a:off x="865188" y="5386388"/>
            <a:ext cx="787400" cy="7858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8BE9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52500" y="5518150"/>
            <a:ext cx="5524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FF"/>
                </a:solidFill>
                <a:latin typeface="Impact" pitchFamily="34" charset="0"/>
                <a:sym typeface="Impact" pitchFamily="34" charset="0"/>
              </a:rPr>
              <a:t>04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944688" y="5529263"/>
            <a:ext cx="59801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600"/>
              </a:lnSpc>
              <a:buFontTx/>
              <a:buNone/>
            </a:pP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第四步：</a:t>
            </a:r>
            <a:r>
              <a:rPr lang="zh-CN" altLang="zh-CN" sz="1600"/>
              <a:t>去除掉排序的</a:t>
            </a:r>
            <a:r>
              <a:rPr lang="en-US" altLang="zh-CN" sz="1600" dirty="0"/>
              <a:t>key</a:t>
            </a:r>
            <a:r>
              <a:rPr lang="zh-CN" altLang="zh-CN" sz="1600"/>
              <a:t>，只保留排序的结果</a:t>
            </a:r>
            <a:endParaRPr lang="zh-CN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79" name="文本框 9"/>
          <p:cNvSpPr txBox="1">
            <a:spLocks noChangeArrowheads="1"/>
          </p:cNvSpPr>
          <p:nvPr/>
        </p:nvSpPr>
        <p:spPr bwMode="auto">
          <a:xfrm>
            <a:off x="661988" y="1590675"/>
            <a:ext cx="3451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+mn-ea"/>
              </a:rPr>
              <a:t> 二次排序，具体的实现步骤如下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1" grpId="0"/>
      <p:bldP spid="12" grpId="0" bldLvl="0" animBg="1"/>
      <p:bldP spid="13" grpId="0"/>
      <p:bldP spid="14" grpId="0"/>
      <p:bldP spid="15" grpId="0"/>
      <p:bldP spid="16" grpId="0" bldLvl="0" animBg="1"/>
      <p:bldP spid="17" grpId="0" bldLvl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4.1.2 RDD</a:t>
            </a:r>
            <a:r>
              <a:rPr lang="zh-CN" altLang="en-US" smtClean="0"/>
              <a:t>操作</a:t>
            </a:r>
          </a:p>
        </p:txBody>
      </p:sp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990600" y="1447800"/>
            <a:ext cx="1763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1. </a:t>
            </a:r>
            <a:r>
              <a:rPr lang="zh-CN" altLang="en-US" sz="2400" b="1"/>
              <a:t>转换操作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2. </a:t>
            </a:r>
            <a:r>
              <a:rPr lang="zh-CN" altLang="en-US" sz="2400" b="1"/>
              <a:t>行动操作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3. </a:t>
            </a:r>
            <a:r>
              <a:rPr lang="zh-CN" altLang="en-US" sz="2400" b="1"/>
              <a:t>惰性机制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304912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4.4.3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：二次排序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1752600"/>
            <a:ext cx="8458086" cy="424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#!/</a:t>
            </a:r>
            <a:r>
              <a:rPr lang="en-US" altLang="zh-CN" dirty="0">
                <a:latin typeface="Arial" charset="0"/>
              </a:rPr>
              <a:t>usr</a:t>
            </a:r>
            <a:r>
              <a:rPr lang="en-US" altLang="zh-CN" dirty="0">
                <a:latin typeface="Arial" charset="0"/>
              </a:rPr>
              <a:t>/bin/</a:t>
            </a:r>
            <a:r>
              <a:rPr lang="en-US" altLang="zh-CN" dirty="0">
                <a:latin typeface="Arial" charset="0"/>
              </a:rPr>
              <a:t>env</a:t>
            </a:r>
            <a:r>
              <a:rPr lang="en-US" altLang="zh-CN" dirty="0">
                <a:latin typeface="Arial" charset="0"/>
              </a:rPr>
              <a:t> python3</a:t>
            </a:r>
          </a:p>
          <a:p>
            <a:pPr>
              <a:buFont typeface="Arial" charset="0"/>
              <a:buNone/>
              <a:defRPr/>
            </a:pPr>
            <a:endParaRPr lang="en-US" altLang="zh-CN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from operator import </a:t>
            </a:r>
            <a:r>
              <a:rPr lang="en-US" altLang="zh-CN" dirty="0">
                <a:latin typeface="Arial" charset="0"/>
              </a:rPr>
              <a:t>gt</a:t>
            </a:r>
            <a:endParaRPr lang="en-US" altLang="zh-CN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from </a:t>
            </a:r>
            <a:r>
              <a:rPr lang="en-US" altLang="zh-CN" dirty="0">
                <a:latin typeface="Arial" charset="0"/>
              </a:rPr>
              <a:t>pyspark</a:t>
            </a:r>
            <a:r>
              <a:rPr lang="en-US" altLang="zh-CN" dirty="0">
                <a:latin typeface="Arial" charset="0"/>
              </a:rPr>
              <a:t> import </a:t>
            </a:r>
            <a:r>
              <a:rPr lang="en-US" altLang="zh-CN" dirty="0">
                <a:latin typeface="Arial" charset="0"/>
              </a:rPr>
              <a:t>SparkContext</a:t>
            </a:r>
            <a:r>
              <a:rPr lang="en-US" altLang="zh-CN" dirty="0">
                <a:latin typeface="Arial" charset="0"/>
              </a:rPr>
              <a:t>, </a:t>
            </a:r>
            <a:r>
              <a:rPr lang="en-US" altLang="zh-CN" dirty="0">
                <a:latin typeface="Arial" charset="0"/>
              </a:rPr>
              <a:t>SparkConf</a:t>
            </a:r>
            <a:endParaRPr lang="en-US" altLang="zh-CN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altLang="zh-CN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class </a:t>
            </a:r>
            <a:r>
              <a:rPr lang="en-US" altLang="zh-CN" dirty="0">
                <a:latin typeface="Arial" charset="0"/>
              </a:rPr>
              <a:t>SecondarySortKey</a:t>
            </a:r>
            <a:r>
              <a:rPr lang="en-US" altLang="zh-CN" dirty="0">
                <a:latin typeface="Arial" charset="0"/>
              </a:rPr>
              <a:t>():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    def __init__(self, k):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        self.column1 = k[0]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        self.column2 = k[1]</a:t>
            </a:r>
          </a:p>
          <a:p>
            <a:pPr>
              <a:buFont typeface="Arial" charset="0"/>
              <a:buNone/>
              <a:defRPr/>
            </a:pPr>
            <a:endParaRPr lang="en-US" altLang="zh-CN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    def __</a:t>
            </a:r>
            <a:r>
              <a:rPr lang="en-US" altLang="zh-CN" dirty="0">
                <a:latin typeface="Arial" charset="0"/>
              </a:rPr>
              <a:t>gt</a:t>
            </a:r>
            <a:r>
              <a:rPr lang="en-US" altLang="zh-CN" dirty="0">
                <a:latin typeface="Arial" charset="0"/>
              </a:rPr>
              <a:t>__(self, other): 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        if other.column1 == self.column1: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            return </a:t>
            </a:r>
            <a:r>
              <a:rPr lang="en-US" altLang="zh-CN" dirty="0">
                <a:latin typeface="Arial" charset="0"/>
              </a:rPr>
              <a:t>gt</a:t>
            </a:r>
            <a:r>
              <a:rPr lang="en-US" altLang="zh-CN" dirty="0">
                <a:latin typeface="Arial" charset="0"/>
              </a:rPr>
              <a:t>(self.column2,other.column2)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        else: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            return </a:t>
            </a:r>
            <a:r>
              <a:rPr lang="en-US" altLang="zh-CN" dirty="0">
                <a:latin typeface="Arial" charset="0"/>
              </a:rPr>
              <a:t>gt</a:t>
            </a:r>
            <a:r>
              <a:rPr lang="en-US" altLang="zh-CN" dirty="0">
                <a:latin typeface="Arial" charset="0"/>
              </a:rPr>
              <a:t>(self.column1, other.column1)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93188" name="TextBox 3"/>
          <p:cNvSpPr txBox="1">
            <a:spLocks noChangeArrowheads="1"/>
          </p:cNvSpPr>
          <p:nvPr/>
        </p:nvSpPr>
        <p:spPr bwMode="auto">
          <a:xfrm>
            <a:off x="396514" y="6253546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剩余代码见下一页</a:t>
            </a:r>
          </a:p>
        </p:txBody>
      </p:sp>
      <p:sp>
        <p:nvSpPr>
          <p:cNvPr id="93189" name="矩形 4"/>
          <p:cNvSpPr>
            <a:spLocks noChangeArrowheads="1"/>
          </p:cNvSpPr>
          <p:nvPr/>
        </p:nvSpPr>
        <p:spPr bwMode="auto">
          <a:xfrm>
            <a:off x="457200" y="1219200"/>
            <a:ext cx="39613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SecondarySortApp.py</a:t>
            </a:r>
            <a:r>
              <a:rPr lang="zh-CN" altLang="en-US" sz="2000" dirty="0"/>
              <a:t>代码如下：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152516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4.4.3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：二次排序</a:t>
            </a:r>
          </a:p>
        </p:txBody>
      </p:sp>
      <p:sp>
        <p:nvSpPr>
          <p:cNvPr id="5" name="矩形 4"/>
          <p:cNvSpPr/>
          <p:nvPr/>
        </p:nvSpPr>
        <p:spPr>
          <a:xfrm>
            <a:off x="228714" y="1371654"/>
            <a:ext cx="8686572" cy="4678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def main():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conf = </a:t>
            </a:r>
            <a:r>
              <a:rPr lang="en-US" altLang="zh-CN" sz="2000" dirty="0">
                <a:latin typeface="Arial" charset="0"/>
              </a:rPr>
              <a:t>SparkConf</a:t>
            </a:r>
            <a:r>
              <a:rPr lang="en-US" altLang="zh-CN" sz="2000" dirty="0">
                <a:latin typeface="Arial" charset="0"/>
              </a:rPr>
              <a:t>().</a:t>
            </a:r>
            <a:r>
              <a:rPr lang="en-US" altLang="zh-CN" sz="2000" dirty="0">
                <a:latin typeface="Arial" charset="0"/>
              </a:rPr>
              <a:t>setAppName</a:t>
            </a:r>
            <a:r>
              <a:rPr lang="en-US" altLang="zh-CN" sz="2000" dirty="0">
                <a:latin typeface="Arial" charset="0"/>
              </a:rPr>
              <a:t>('</a:t>
            </a:r>
            <a:r>
              <a:rPr lang="en-US" altLang="zh-CN" sz="2000" dirty="0">
                <a:latin typeface="Arial" charset="0"/>
              </a:rPr>
              <a:t>spark_sort</a:t>
            </a:r>
            <a:r>
              <a:rPr lang="en-US" altLang="zh-CN" sz="2000" dirty="0">
                <a:latin typeface="Arial" charset="0"/>
              </a:rPr>
              <a:t>').</a:t>
            </a:r>
            <a:r>
              <a:rPr lang="en-US" altLang="zh-CN" sz="2000" dirty="0">
                <a:latin typeface="Arial" charset="0"/>
              </a:rPr>
              <a:t>setMaster</a:t>
            </a:r>
            <a:r>
              <a:rPr lang="en-US" altLang="zh-CN" sz="2000" dirty="0">
                <a:latin typeface="Arial" charset="0"/>
              </a:rPr>
              <a:t>('local[1]')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sc = </a:t>
            </a:r>
            <a:r>
              <a:rPr lang="en-US" altLang="zh-CN" sz="2000" dirty="0">
                <a:latin typeface="Arial" charset="0"/>
              </a:rPr>
              <a:t>SparkContext</a:t>
            </a:r>
            <a:r>
              <a:rPr lang="en-US" altLang="zh-CN" sz="2000" dirty="0">
                <a:latin typeface="Arial" charset="0"/>
              </a:rPr>
              <a:t>(conf=conf)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file="file:///usr/local/spark/mycode/rdd/secondarysort/file4.txt"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rdd1 = </a:t>
            </a:r>
            <a:r>
              <a:rPr lang="en-US" altLang="zh-CN" sz="2000" dirty="0">
                <a:latin typeface="Arial" charset="0"/>
              </a:rPr>
              <a:t>sc.textFile</a:t>
            </a:r>
            <a:r>
              <a:rPr lang="en-US" altLang="zh-CN" sz="2000" dirty="0">
                <a:latin typeface="Arial" charset="0"/>
              </a:rPr>
              <a:t>(file)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rdd2 = rdd1.filter(lambda x:(len(x.strip()) &gt; 0))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rdd3 = rdd2.map(lambda x:((int(x.split(" ")[0]),</a:t>
            </a:r>
            <a:r>
              <a:rPr lang="en-US" altLang="zh-CN" sz="2000" dirty="0">
                <a:latin typeface="Arial" charset="0"/>
              </a:rPr>
              <a:t>int</a:t>
            </a:r>
            <a:r>
              <a:rPr lang="en-US" altLang="zh-CN" sz="2000" dirty="0">
                <a:latin typeface="Arial" charset="0"/>
              </a:rPr>
              <a:t>(</a:t>
            </a:r>
            <a:r>
              <a:rPr lang="en-US" altLang="zh-CN" sz="2000" dirty="0">
                <a:latin typeface="Arial" charset="0"/>
              </a:rPr>
              <a:t>x.split</a:t>
            </a:r>
            <a:r>
              <a:rPr lang="en-US" altLang="zh-CN" sz="2000" dirty="0">
                <a:latin typeface="Arial" charset="0"/>
              </a:rPr>
              <a:t>(" ")[1])),x))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rdd4 = rdd3.map(lambda x: (</a:t>
            </a:r>
            <a:r>
              <a:rPr lang="en-US" altLang="zh-CN" sz="2000" dirty="0">
                <a:latin typeface="Arial" charset="0"/>
              </a:rPr>
              <a:t>SecondarySortKey</a:t>
            </a:r>
            <a:r>
              <a:rPr lang="en-US" altLang="zh-CN" sz="2000" dirty="0">
                <a:latin typeface="Arial" charset="0"/>
              </a:rPr>
              <a:t>(x[0]),x[1]))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rdd5 = rdd4.sortByKey(False)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rdd6 = rdd5.map(lambda x:x[1])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rdd6.foreach(print)</a:t>
            </a:r>
          </a:p>
          <a:p>
            <a:pPr>
              <a:buFont typeface="Arial" charset="0"/>
              <a:buNone/>
              <a:defRPr/>
            </a:pPr>
            <a:endParaRPr lang="en-US" altLang="zh-CN" sz="2000" dirty="0"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if __name__ == '__main__':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   main()</a:t>
            </a:r>
          </a:p>
          <a:p>
            <a:pPr>
              <a:buFont typeface="Arial" charset="0"/>
              <a:buNone/>
              <a:defRPr/>
            </a:pPr>
            <a:endParaRPr lang="zh-CN" alt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333375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4.4.3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：二次排序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304912" y="1219200"/>
            <a:ext cx="868657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rdd1 = </a:t>
            </a:r>
            <a:r>
              <a:rPr lang="en-US" altLang="zh-CN" sz="2000" dirty="0">
                <a:latin typeface="Arial" charset="0"/>
              </a:rPr>
              <a:t>sc.textFile</a:t>
            </a:r>
            <a:r>
              <a:rPr lang="en-US" altLang="zh-CN" sz="2000" dirty="0">
                <a:latin typeface="Arial" charset="0"/>
              </a:rPr>
              <a:t>(file)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 rdd2 = rdd1.filter(lambda x:(len(x.strip()) &gt; 0))</a:t>
            </a:r>
            <a:endParaRPr lang="zh-CN" altLang="en-US" sz="2000" dirty="0">
              <a:latin typeface="Arial" charset="0"/>
            </a:endParaRPr>
          </a:p>
        </p:txBody>
      </p:sp>
      <p:pic>
        <p:nvPicPr>
          <p:cNvPr id="9523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4" y="2133634"/>
            <a:ext cx="7772196" cy="449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>
          <a:xfrm>
            <a:off x="238125" y="76288"/>
            <a:ext cx="8001000" cy="914400"/>
          </a:xfrm>
          <a:ln/>
        </p:spPr>
        <p:txBody>
          <a:bodyPr/>
          <a:lstStyle/>
          <a:p>
            <a:r>
              <a:rPr lang="en-US" altLang="zh-CN" dirty="0" smtClean="0"/>
              <a:t>4.4.3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：二次排序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304912" y="1292224"/>
            <a:ext cx="853417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 rdd3 = rdd2.map(lambda x:((int(x.split(" ")[0]),</a:t>
            </a:r>
            <a:r>
              <a:rPr lang="en-US" altLang="zh-CN" sz="2000" dirty="0">
                <a:latin typeface="Arial" charset="0"/>
              </a:rPr>
              <a:t>int</a:t>
            </a:r>
            <a:r>
              <a:rPr lang="en-US" altLang="zh-CN" sz="2000" dirty="0">
                <a:latin typeface="Arial" charset="0"/>
              </a:rPr>
              <a:t>(</a:t>
            </a:r>
            <a:r>
              <a:rPr lang="en-US" altLang="zh-CN" sz="2000" dirty="0">
                <a:latin typeface="Arial" charset="0"/>
              </a:rPr>
              <a:t>x.split</a:t>
            </a:r>
            <a:r>
              <a:rPr lang="en-US" altLang="zh-CN" sz="2000" dirty="0">
                <a:latin typeface="Arial" charset="0"/>
              </a:rPr>
              <a:t>(" ")[1])),x))</a:t>
            </a:r>
          </a:p>
          <a:p>
            <a:pPr>
              <a:defRPr/>
            </a:pPr>
            <a:r>
              <a:rPr lang="en-US" altLang="zh-CN" sz="2000" dirty="0">
                <a:latin typeface="Arial" charset="0"/>
              </a:rPr>
              <a:t> rdd4 = rdd3.map(lambda x: (</a:t>
            </a:r>
            <a:r>
              <a:rPr lang="en-US" altLang="zh-CN" sz="2000" dirty="0">
                <a:latin typeface="Arial" charset="0"/>
              </a:rPr>
              <a:t>SecondarySortKey</a:t>
            </a:r>
            <a:r>
              <a:rPr lang="en-US" altLang="zh-CN" sz="2000" dirty="0">
                <a:latin typeface="Arial" charset="0"/>
              </a:rPr>
              <a:t>(x[0]),x[1]))</a:t>
            </a:r>
            <a:endParaRPr lang="zh-CN" altLang="en-US" sz="2000" dirty="0"/>
          </a:p>
        </p:txBody>
      </p:sp>
      <p:pic>
        <p:nvPicPr>
          <p:cNvPr id="9626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2286030"/>
            <a:ext cx="8534176" cy="42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6988</Words>
  <Application>Microsoft Office PowerPoint</Application>
  <PresentationFormat>全屏显示(4:3)</PresentationFormat>
  <Paragraphs>903</Paragraphs>
  <Slides>93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4" baseType="lpstr">
      <vt:lpstr>默认设计模板</vt:lpstr>
      <vt:lpstr> 4 RDD编程 </vt:lpstr>
      <vt:lpstr>提纲</vt:lpstr>
      <vt:lpstr>4.1 RDD编程基础</vt:lpstr>
      <vt:lpstr>4.1.1 RDD创建</vt:lpstr>
      <vt:lpstr>4.1.1 RDD创建</vt:lpstr>
      <vt:lpstr>4.1.1 RDD创建</vt:lpstr>
      <vt:lpstr>4.1.1 RDD创建</vt:lpstr>
      <vt:lpstr>4.1.1 RDD创建</vt:lpstr>
      <vt:lpstr>4.1.2 RDD操作</vt:lpstr>
      <vt:lpstr>4.1.2 RDD操作</vt:lpstr>
      <vt:lpstr>4.1.2 RDD操作</vt:lpstr>
      <vt:lpstr>4.1.2 RDD操作</vt:lpstr>
      <vt:lpstr>4.1.2 RDD操作</vt:lpstr>
      <vt:lpstr>4.1.2 RDD操作</vt:lpstr>
      <vt:lpstr>4.1.2 RDD操作</vt:lpstr>
      <vt:lpstr>4.1.2 RDD操作</vt:lpstr>
      <vt:lpstr>4.1.2 RDD操作</vt:lpstr>
      <vt:lpstr>4.1.2 RDD操作</vt:lpstr>
      <vt:lpstr>4.1.2 RDD操作</vt:lpstr>
      <vt:lpstr>4.1.2 RDD操作</vt:lpstr>
      <vt:lpstr>4.1.2 RDD操作</vt:lpstr>
      <vt:lpstr>4.1.2 RDD操作</vt:lpstr>
      <vt:lpstr>4.1.2 RDD操作</vt:lpstr>
      <vt:lpstr>4.1.3 持久化</vt:lpstr>
      <vt:lpstr>4.1.3 持久化</vt:lpstr>
      <vt:lpstr>4.1.3 持久化</vt:lpstr>
      <vt:lpstr>4.1.3 持久化</vt:lpstr>
      <vt:lpstr>4.1.4 分区</vt:lpstr>
      <vt:lpstr>4.1.4 分区</vt:lpstr>
      <vt:lpstr>4.1.4 分区</vt:lpstr>
      <vt:lpstr>4.1.4 分区</vt:lpstr>
      <vt:lpstr>4.1.4 分区</vt:lpstr>
      <vt:lpstr>4.1.4 分区</vt:lpstr>
      <vt:lpstr>4.1.4 分区</vt:lpstr>
      <vt:lpstr>4.1.4 分区</vt:lpstr>
      <vt:lpstr>4.1.4 分区</vt:lpstr>
      <vt:lpstr>4.1.4 分区</vt:lpstr>
      <vt:lpstr>4.1.5 一个综合实例</vt:lpstr>
      <vt:lpstr>4.1.5 一个综合实例</vt:lpstr>
      <vt:lpstr>4.1.5 一个综合实例</vt:lpstr>
      <vt:lpstr>4.1.5 一个综合实例</vt:lpstr>
      <vt:lpstr>4.2 键值对RDD</vt:lpstr>
      <vt:lpstr>4.2.1 键值对RDD的创建</vt:lpstr>
      <vt:lpstr>4.2.1 键值对RDD的创建</vt:lpstr>
      <vt:lpstr>4.2.2 常用的键值对RDD转换操作</vt:lpstr>
      <vt:lpstr>4.2.2 常用的键值对RDD转换操作</vt:lpstr>
      <vt:lpstr>4.2.2 常用的键值对RDD转换操作</vt:lpstr>
      <vt:lpstr>4.2.2 常用的键值对RDD转换操作</vt:lpstr>
      <vt:lpstr>4.2.2 常用的键值对RDD转换操作</vt:lpstr>
      <vt:lpstr>4.2.2 常用的键值对RDD转换操作</vt:lpstr>
      <vt:lpstr>4.2.2 常用的键值对RDD转换操作</vt:lpstr>
      <vt:lpstr>4.2.2 常用的键值对RDD转换操作</vt:lpstr>
      <vt:lpstr>4.2.2 常用的键值对RDD转换操作</vt:lpstr>
      <vt:lpstr>4.2.2 常用的键值对RDD转换操作</vt:lpstr>
      <vt:lpstr>4.2.2 常用的键值对RDD转换操作</vt:lpstr>
      <vt:lpstr>4.2.3 一个综合实例</vt:lpstr>
      <vt:lpstr>4.3 数据读写</vt:lpstr>
      <vt:lpstr>4.3.1 文件数据读写</vt:lpstr>
      <vt:lpstr>4.3.1 文件数据读写</vt:lpstr>
      <vt:lpstr>4.3.1 文件数据读写</vt:lpstr>
      <vt:lpstr>4.3.1 文件数据读写</vt:lpstr>
      <vt:lpstr>4.3.2 读写HBase数据</vt:lpstr>
      <vt:lpstr>4.3.2 读写HBase数据</vt:lpstr>
      <vt:lpstr>4.3.2 读写HBase数据</vt:lpstr>
      <vt:lpstr>4.3.2 读写HBase数据</vt:lpstr>
      <vt:lpstr>4.3.2 读写HBase数据</vt:lpstr>
      <vt:lpstr>4.3.2 读写HBase数据</vt:lpstr>
      <vt:lpstr>4.3.2 读写HBase数据</vt:lpstr>
      <vt:lpstr>4.3.2 读写HBase数据</vt:lpstr>
      <vt:lpstr>4.3.2 读写HBase数据</vt:lpstr>
      <vt:lpstr>4.3.2 读写HBase数据</vt:lpstr>
      <vt:lpstr>4.3.2 读写HBase数据</vt:lpstr>
      <vt:lpstr>4.4 综合案例</vt:lpstr>
      <vt:lpstr>4.4.1 案例1：求TOP值</vt:lpstr>
      <vt:lpstr>4.4.1 案例1：求TOP值</vt:lpstr>
      <vt:lpstr>4.4.1 案例1：求TOP值</vt:lpstr>
      <vt:lpstr>4.4.1 案例1：求TOP值</vt:lpstr>
      <vt:lpstr>4.4.1 案例1：求TOP值</vt:lpstr>
      <vt:lpstr>4.4.1 案例1：求TOP值</vt:lpstr>
      <vt:lpstr>4.4.2 案例2：文件排序</vt:lpstr>
      <vt:lpstr>4.4.2 案例2：文件排序</vt:lpstr>
      <vt:lpstr>4.4.2 案例2：文件排序</vt:lpstr>
      <vt:lpstr>4.4.2 案例2：文件排序</vt:lpstr>
      <vt:lpstr>4.4.2 案例2：文件排序</vt:lpstr>
      <vt:lpstr>4.4.2 案例2：文件排序</vt:lpstr>
      <vt:lpstr>4.4.3 案例3：二次排序</vt:lpstr>
      <vt:lpstr>4.4.3 案例3：二次排序</vt:lpstr>
      <vt:lpstr>4.4.3 案例3：二次排序</vt:lpstr>
      <vt:lpstr>4.4.3 案例3：二次排序</vt:lpstr>
      <vt:lpstr>4.4.3 案例3：二次排序</vt:lpstr>
      <vt:lpstr>4.4.3 案例3：二次排序</vt:lpstr>
      <vt:lpstr>4.4.3 案例3：二次排序</vt:lpstr>
      <vt:lpstr>4.4.3 案例3：二次排序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马国兵</cp:lastModifiedBy>
  <cp:revision>794</cp:revision>
  <dcterms:modified xsi:type="dcterms:W3CDTF">2021-12-07T10:39:35Z</dcterms:modified>
</cp:coreProperties>
</file>