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47" r:id="rId3"/>
    <p:sldId id="445" r:id="rId4"/>
    <p:sldId id="496" r:id="rId5"/>
    <p:sldId id="497" r:id="rId6"/>
    <p:sldId id="499" r:id="rId7"/>
    <p:sldId id="446" r:id="rId8"/>
    <p:sldId id="498" r:id="rId9"/>
    <p:sldId id="447" r:id="rId10"/>
    <p:sldId id="448" r:id="rId11"/>
    <p:sldId id="493" r:id="rId12"/>
    <p:sldId id="494" r:id="rId13"/>
    <p:sldId id="495" r:id="rId14"/>
    <p:sldId id="449" r:id="rId15"/>
    <p:sldId id="450" r:id="rId16"/>
    <p:sldId id="514" r:id="rId17"/>
    <p:sldId id="551" r:id="rId18"/>
    <p:sldId id="451" r:id="rId19"/>
    <p:sldId id="452" r:id="rId20"/>
    <p:sldId id="515" r:id="rId21"/>
    <p:sldId id="552" r:id="rId22"/>
    <p:sldId id="453" r:id="rId23"/>
    <p:sldId id="547" r:id="rId24"/>
    <p:sldId id="548" r:id="rId25"/>
    <p:sldId id="456" r:id="rId26"/>
    <p:sldId id="516" r:id="rId27"/>
    <p:sldId id="457" r:id="rId28"/>
    <p:sldId id="553" r:id="rId29"/>
    <p:sldId id="517" r:id="rId30"/>
    <p:sldId id="459" r:id="rId31"/>
    <p:sldId id="554" r:id="rId32"/>
    <p:sldId id="549" r:id="rId33"/>
    <p:sldId id="464" r:id="rId34"/>
    <p:sldId id="504" r:id="rId35"/>
    <p:sldId id="469" r:id="rId36"/>
    <p:sldId id="470" r:id="rId37"/>
    <p:sldId id="471" r:id="rId38"/>
    <p:sldId id="473" r:id="rId39"/>
    <p:sldId id="550" r:id="rId40"/>
    <p:sldId id="555" r:id="rId41"/>
    <p:sldId id="47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>
      <p:cViewPr varScale="1">
        <p:scale>
          <a:sx n="57" d="100"/>
          <a:sy n="57" d="100"/>
        </p:scale>
        <p:origin x="-1536" y="-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2796FC4-83C3-4928-BD08-67E458C98C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7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随着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的发展，对于野心勃勃的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团队来说，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的太多依赖（如采用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的语法解析器、查询优化器等等），制约了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One Stack Rule Them All</a:t>
            </a:r>
            <a:r>
              <a:rPr lang="zh-CN" altLang="en-US" dirty="0" smtClean="0"/>
              <a:t>的既定方针，制约了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各个组件的相互集成，所以提出了</a:t>
            </a:r>
            <a:r>
              <a:rPr lang="en-US" altLang="zh-CN" dirty="0" smtClean="0"/>
              <a:t>SparkSQL</a:t>
            </a:r>
            <a:r>
              <a:rPr lang="zh-CN" altLang="en-US" dirty="0" smtClean="0"/>
              <a:t>项目。</a:t>
            </a:r>
            <a:r>
              <a:rPr lang="en-US" altLang="zh-CN" dirty="0" smtClean="0"/>
              <a:t>SparkSQL</a:t>
            </a:r>
            <a:r>
              <a:rPr lang="zh-CN" altLang="en-US" dirty="0" smtClean="0"/>
              <a:t>抛弃原有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的代码，汲取了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的一些优点，如内存列存储（</a:t>
            </a:r>
            <a:r>
              <a:rPr lang="en-US" altLang="zh-CN" dirty="0" smtClean="0"/>
              <a:t>In-Memory Columnar Storage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兼容性等，重新开发了</a:t>
            </a:r>
            <a:r>
              <a:rPr lang="en-US" altLang="zh-CN" dirty="0" smtClean="0"/>
              <a:t>SparkSQL</a:t>
            </a:r>
            <a:r>
              <a:rPr lang="zh-CN" altLang="en-US" dirty="0" smtClean="0"/>
              <a:t>代码；由于摆脱了对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的依赖性，</a:t>
            </a:r>
            <a:r>
              <a:rPr lang="en-US" altLang="zh-CN" dirty="0" smtClean="0"/>
              <a:t>SparkSQL</a:t>
            </a:r>
            <a:r>
              <a:rPr lang="zh-CN" altLang="en-US" dirty="0" smtClean="0"/>
              <a:t>无论在数据兼容、性能优化、组件扩展方面都得到了极大的方便，真可谓“退一步，海阔天空”。</a:t>
            </a:r>
          </a:p>
          <a:p>
            <a:r>
              <a:rPr lang="en-US" altLang="zh-CN" dirty="0" smtClean="0"/>
              <a:t>l</a:t>
            </a:r>
            <a:r>
              <a:rPr lang="zh-CN" altLang="en-US" b="1" dirty="0" smtClean="0"/>
              <a:t>数据兼容方面</a:t>
            </a:r>
            <a:r>
              <a:rPr lang="zh-CN" altLang="en-US" dirty="0" smtClean="0"/>
              <a:t>  不但兼容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，还可以从</a:t>
            </a:r>
            <a:r>
              <a:rPr lang="en-US" altLang="zh-CN" dirty="0" smtClean="0"/>
              <a:t>RDD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parquet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文件中获取数据，未来版本甚至支持获取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数据以及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数据；</a:t>
            </a:r>
          </a:p>
          <a:p>
            <a:r>
              <a:rPr lang="en-US" altLang="zh-CN" dirty="0" smtClean="0"/>
              <a:t>l</a:t>
            </a:r>
            <a:r>
              <a:rPr lang="zh-CN" altLang="en-US" b="1" dirty="0" smtClean="0"/>
              <a:t>性能优化方面</a:t>
            </a:r>
            <a:r>
              <a:rPr lang="zh-CN" altLang="en-US" dirty="0" smtClean="0"/>
              <a:t>  除了采取</a:t>
            </a:r>
            <a:r>
              <a:rPr lang="en-US" altLang="zh-CN" dirty="0" smtClean="0"/>
              <a:t>In-Memory Columnar Storage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byte-code generation</a:t>
            </a:r>
            <a:r>
              <a:rPr lang="zh-CN" altLang="en-US" dirty="0" smtClean="0"/>
              <a:t>等优化技术外、将会引进</a:t>
            </a:r>
            <a:r>
              <a:rPr lang="en-US" altLang="zh-CN" dirty="0" smtClean="0"/>
              <a:t>Cost Model</a:t>
            </a:r>
            <a:r>
              <a:rPr lang="zh-CN" altLang="en-US" dirty="0" smtClean="0"/>
              <a:t>对查询进行动态评估、获取最佳物理计划等等；</a:t>
            </a:r>
          </a:p>
          <a:p>
            <a:r>
              <a:rPr lang="en-US" altLang="zh-CN" dirty="0" smtClean="0"/>
              <a:t>l</a:t>
            </a:r>
            <a:r>
              <a:rPr lang="zh-CN" altLang="en-US" b="1" dirty="0" smtClean="0"/>
              <a:t>组件扩展方面</a:t>
            </a:r>
            <a:r>
              <a:rPr lang="zh-CN" altLang="en-US" dirty="0" smtClean="0"/>
              <a:t>  无论是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的语法解析器、分析器还是优化器都可以重新定义，进行扩展。</a:t>
            </a:r>
          </a:p>
          <a:p>
            <a:endParaRPr lang="zh-CN" altLang="en-US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4629AE2-8518-421B-9D75-DEFCFCBA8FF1}" type="slidenum">
              <a:rPr lang="en-US" altLang="zh-CN" smtClean="0"/>
              <a:pPr eaLnBrk="1" hangingPunct="1"/>
              <a:t>9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只不过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就像一个空旷的屋子，你要找东西要把这个屋子翻遍才能找到。那我们的这个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相当于在你的屋子里面打上了货架。那你只要告诉他你是在第几个货架的第几个位置，那不就是二维表吗。那就是我们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就是在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基础上加入了列。实际上我们处理数据就像处理二维表一样。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3179EF6-B615-4A79-8B68-E4D27490252D}" type="slidenum">
              <a:rPr lang="en-US" altLang="zh-CN" smtClean="0"/>
              <a:pPr eaLnBrk="1" hangingPunct="1"/>
              <a:t>14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一、隐式转换介绍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     包括隐式参数、隐式对象、隐式类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     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独有的。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     当调用对象中不存在的方法，系统会扫描上下文和伴对象看是否有</a:t>
            </a:r>
            <a:r>
              <a:rPr lang="en-US" altLang="zh-CN" dirty="0" smtClean="0"/>
              <a:t>implicit</a:t>
            </a:r>
            <a:r>
              <a:rPr lang="zh-CN" altLang="en-US" dirty="0" smtClean="0"/>
              <a:t>方法，如果有隐式方法则调用隐式方法，隐式方法传入原生对象返回包含扩展方法的对象。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(4)</a:t>
            </a:r>
            <a:r>
              <a:rPr lang="zh-CN" altLang="en-US" dirty="0" smtClean="0"/>
              <a:t>原类型和伴生对象都找不到的隐式值，会找手动导入的</a:t>
            </a:r>
            <a:r>
              <a:rPr lang="en-US" altLang="zh-CN" dirty="0" smtClean="0"/>
              <a:t>implicit</a:t>
            </a:r>
          </a:p>
          <a:p>
            <a:r>
              <a:rPr lang="en-US" altLang="zh-CN" dirty="0" smtClean="0"/>
              <a:t>  Import Spark.implicit._</a:t>
            </a:r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F8557F6-B404-432D-915E-F1A6BEB7D8A8}" type="slidenum">
              <a:rPr lang="en-US" altLang="zh-CN" smtClean="0"/>
              <a:pPr eaLnBrk="1" hangingPunct="1"/>
              <a:t>19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官网提供了两种方法来实现从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转换得到</a:t>
            </a:r>
            <a:r>
              <a:rPr lang="en-US" altLang="zh-CN" dirty="0" smtClean="0"/>
              <a:t>DataFrame</a:t>
            </a:r>
          </a:p>
          <a:p>
            <a:pPr>
              <a:buFontTx/>
              <a:buChar char="•"/>
            </a:pPr>
            <a:r>
              <a:rPr lang="zh-CN" altLang="en-US" dirty="0" smtClean="0"/>
              <a:t>第一种方法是，利用反射来推断包含特定类型对象的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，适用对已知数据结构的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第二种方法是，使用编程接口，构造一个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并将其应用在已知的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</a:t>
            </a:r>
          </a:p>
          <a:p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A1F8610-746C-42EB-A8FF-986974CFEB63}" type="slidenum">
              <a:rPr lang="en-US" altLang="zh-CN" smtClean="0"/>
              <a:pPr eaLnBrk="1" hangingPunct="1"/>
              <a:t>25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8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08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4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429000"/>
            <a:ext cx="8229600" cy="1143000"/>
          </a:xfrm>
          <a:noFill/>
          <a:ln/>
        </p:spPr>
        <p:txBody>
          <a:bodyPr/>
          <a:lstStyle/>
          <a:p>
            <a:pPr algn="ctr" eaLnBrk="1" hangingPunct="1"/>
            <a:r>
              <a:rPr lang="en-US" altLang="zh-CN" sz="44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Spark SQL</a:t>
            </a:r>
            <a:r>
              <a:rPr lang="zh-CN" altLang="en-US" sz="4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1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2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5" name="Text Box 12"/>
          <p:cNvSpPr txBox="1">
            <a:spLocks noChangeArrowheads="1"/>
          </p:cNvSpPr>
          <p:nvPr/>
        </p:nvSpPr>
        <p:spPr bwMode="auto">
          <a:xfrm>
            <a:off x="1494367" y="678765"/>
            <a:ext cx="693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800" dirty="0" smtClean="0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Times New Roman" pitchFamily="18" charset="0"/>
              </a:rPr>
              <a:t>9</a:t>
            </a:r>
            <a:r>
              <a:rPr lang="zh-CN" altLang="en-US" sz="4800" dirty="0" smtClean="0">
                <a:solidFill>
                  <a:schemeClr val="bg1"/>
                </a:solidFill>
                <a:latin typeface="Times New Roman" pitchFamily="18" charset="0"/>
              </a:rPr>
              <a:t>章 </a:t>
            </a:r>
            <a:r>
              <a:rPr lang="en-US" altLang="zh-CN" sz="4800" dirty="0" smtClean="0">
                <a:solidFill>
                  <a:schemeClr val="bg1"/>
                </a:solidFill>
                <a:latin typeface="Times New Roman" pitchFamily="18" charset="0"/>
              </a:rPr>
              <a:t>Spark</a:t>
            </a:r>
            <a:endParaRPr lang="en-US" altLang="zh-CN" sz="4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dirty="0" smtClean="0"/>
              <a:t>5.1.2 Spark SQL</a:t>
            </a:r>
            <a:r>
              <a:rPr lang="zh-CN" altLang="en-US" smtClean="0"/>
              <a:t>设计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2057400" y="58674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/>
              <a:t>图</a:t>
            </a:r>
            <a:r>
              <a:rPr lang="en-US" altLang="zh-CN" dirty="0"/>
              <a:t>   Spark SQL</a:t>
            </a:r>
            <a:r>
              <a:rPr lang="zh-CN" altLang="zh-CN"/>
              <a:t>支持的数据格式和编程语言</a:t>
            </a:r>
            <a:endParaRPr lang="zh-CN" altLang="en-US"/>
          </a:p>
        </p:txBody>
      </p:sp>
      <p:sp>
        <p:nvSpPr>
          <p:cNvPr id="12293" name="矩形 5"/>
          <p:cNvSpPr>
            <a:spLocks noChangeArrowheads="1"/>
          </p:cNvSpPr>
          <p:nvPr/>
        </p:nvSpPr>
        <p:spPr bwMode="auto">
          <a:xfrm>
            <a:off x="228714" y="1295400"/>
            <a:ext cx="8762770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 </a:t>
            </a:r>
            <a:r>
              <a:rPr lang="en-US" altLang="zh-CN" sz="2000" dirty="0"/>
              <a:t>SQL</a:t>
            </a:r>
            <a:r>
              <a:rPr lang="zh-CN" altLang="zh-CN" sz="2000" dirty="0"/>
              <a:t>增加了</a:t>
            </a:r>
            <a:r>
              <a:rPr lang="en-US" altLang="zh-CN" sz="2000" dirty="0"/>
              <a:t>DataFrame</a:t>
            </a:r>
            <a:r>
              <a:rPr lang="zh-CN" altLang="zh-CN" sz="2000" dirty="0"/>
              <a:t>（即带有</a:t>
            </a:r>
            <a:r>
              <a:rPr lang="en-US" altLang="zh-CN" sz="2000" dirty="0"/>
              <a:t>Schema</a:t>
            </a:r>
            <a:r>
              <a:rPr lang="zh-CN" altLang="zh-CN" sz="2000" dirty="0"/>
              <a:t>信息的</a:t>
            </a:r>
            <a:r>
              <a:rPr lang="en-US" altLang="zh-CN" sz="2000" dirty="0"/>
              <a:t>RDD</a:t>
            </a:r>
            <a:r>
              <a:rPr lang="zh-CN" altLang="zh-CN" sz="2000" dirty="0"/>
              <a:t>），使用户可以在</a:t>
            </a:r>
            <a:r>
              <a:rPr lang="en-US" altLang="zh-CN" sz="2000" dirty="0"/>
              <a:t>Spark SQL</a:t>
            </a:r>
            <a:r>
              <a:rPr lang="zh-CN" altLang="zh-CN" sz="2000" dirty="0"/>
              <a:t>中执行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语句，数据既可以来自</a:t>
            </a:r>
            <a:r>
              <a:rPr lang="en-US" altLang="zh-CN" sz="2000" dirty="0"/>
              <a:t>RDD</a:t>
            </a:r>
            <a:r>
              <a:rPr lang="zh-CN" altLang="zh-CN" sz="2000" dirty="0"/>
              <a:t>，也可以是</a:t>
            </a:r>
            <a:r>
              <a:rPr lang="en-US" altLang="zh-CN" sz="2000" dirty="0"/>
              <a:t>Hive</a:t>
            </a:r>
            <a:r>
              <a:rPr lang="zh-CN" altLang="zh-CN" sz="2000" dirty="0"/>
              <a:t>、</a:t>
            </a:r>
            <a:r>
              <a:rPr lang="en-US" altLang="zh-CN" sz="2000" dirty="0"/>
              <a:t>HDFS</a:t>
            </a:r>
            <a:r>
              <a:rPr lang="zh-CN" altLang="zh-CN" sz="2000" dirty="0"/>
              <a:t>、</a:t>
            </a:r>
            <a:r>
              <a:rPr lang="en-US" altLang="zh-CN" sz="2000" dirty="0"/>
              <a:t>Cassandra</a:t>
            </a:r>
            <a:r>
              <a:rPr lang="zh-CN" altLang="zh-CN" sz="2000" dirty="0"/>
              <a:t>等外部数据源，还可以是</a:t>
            </a:r>
            <a:r>
              <a:rPr lang="en-US" altLang="zh-CN" sz="2000" dirty="0"/>
              <a:t>JSON</a:t>
            </a:r>
            <a:r>
              <a:rPr lang="zh-CN" altLang="zh-CN" sz="2000" dirty="0"/>
              <a:t>格式的</a:t>
            </a:r>
            <a:r>
              <a:rPr lang="zh-CN" altLang="zh-CN" sz="2000" dirty="0" smtClean="0"/>
              <a:t>数据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 </a:t>
            </a:r>
            <a:r>
              <a:rPr lang="en-US" altLang="zh-CN" sz="2000" dirty="0"/>
              <a:t>SQL</a:t>
            </a:r>
            <a:r>
              <a:rPr lang="zh-CN" altLang="zh-CN" sz="2000" dirty="0"/>
              <a:t>目前支持</a:t>
            </a:r>
            <a:r>
              <a:rPr lang="en-US" altLang="zh-CN" sz="2000" dirty="0"/>
              <a:t>Scala</a:t>
            </a:r>
            <a:r>
              <a:rPr lang="zh-CN" altLang="zh-CN" sz="2000" dirty="0"/>
              <a:t>、</a:t>
            </a:r>
            <a:r>
              <a:rPr lang="en-US" altLang="zh-CN" sz="2000" dirty="0"/>
              <a:t>Java</a:t>
            </a:r>
            <a:r>
              <a:rPr lang="zh-CN" altLang="zh-CN" sz="2000" dirty="0"/>
              <a:t>、</a:t>
            </a:r>
            <a:r>
              <a:rPr lang="en-US" altLang="zh-CN" sz="2000" dirty="0"/>
              <a:t>Python</a:t>
            </a:r>
            <a:r>
              <a:rPr lang="zh-CN" altLang="zh-CN" sz="2000" dirty="0"/>
              <a:t>三种语言，支持</a:t>
            </a:r>
            <a:r>
              <a:rPr lang="en-US" altLang="zh-CN" sz="2000" dirty="0"/>
              <a:t>SQL-92</a:t>
            </a:r>
            <a:r>
              <a:rPr lang="zh-CN" altLang="zh-CN" sz="2000" dirty="0"/>
              <a:t>规范</a:t>
            </a:r>
            <a:endParaRPr lang="zh-CN" altLang="en-US" sz="2000" dirty="0"/>
          </a:p>
        </p:txBody>
      </p:sp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2971800"/>
            <a:ext cx="868657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5.1.3 </a:t>
            </a:r>
            <a:r>
              <a:rPr lang="zh-CN" altLang="en-US" smtClean="0"/>
              <a:t>为什么推出</a:t>
            </a:r>
            <a:r>
              <a:rPr lang="en-US" altLang="zh-CN" dirty="0" smtClean="0"/>
              <a:t>Spark SQL</a:t>
            </a:r>
            <a:endParaRPr lang="zh-CN" altLang="en-US" smtClean="0"/>
          </a:p>
        </p:txBody>
      </p:sp>
      <p:pic>
        <p:nvPicPr>
          <p:cNvPr id="13315" name="Picture 2" descr="http://f11.baidu.com/it/u=247914604,3416378821&amp;fm=170&amp;s=1E8A7423590FF0CC06DDD1CA0100E0B3&amp;w=628&amp;h=744&amp;img.JPEG&amp;access=215967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" b="77420"/>
          <a:stretch>
            <a:fillRect/>
          </a:stretch>
        </p:blipFill>
        <p:spPr bwMode="auto">
          <a:xfrm>
            <a:off x="457308" y="1371600"/>
            <a:ext cx="830558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http://f12.baidu.com/it/u=4273665464,3146115145&amp;fm=170&amp;s=1E8A7623C1ECCCEB546C14DB010080B1&amp;w=640&amp;h=318&amp;img.JPEG&amp;access=215967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"/>
          <a:stretch>
            <a:fillRect/>
          </a:stretch>
        </p:blipFill>
        <p:spPr bwMode="auto">
          <a:xfrm>
            <a:off x="685902" y="2667000"/>
            <a:ext cx="8076988" cy="373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5.1.3 </a:t>
            </a:r>
            <a:r>
              <a:rPr lang="zh-CN" altLang="en-US" smtClean="0"/>
              <a:t>为什么推出</a:t>
            </a:r>
            <a:r>
              <a:rPr lang="en-US" altLang="zh-CN" dirty="0" smtClean="0"/>
              <a:t>Spark SQL</a:t>
            </a:r>
            <a:endParaRPr lang="zh-CN" altLang="en-US" smtClean="0"/>
          </a:p>
        </p:txBody>
      </p:sp>
      <p:pic>
        <p:nvPicPr>
          <p:cNvPr id="14339" name="Picture 2" descr="http://f11.baidu.com/it/u=247914604,3416378821&amp;fm=170&amp;s=1E8A7423590FF0CC06DDD1CA0100E0B3&amp;w=628&amp;h=744&amp;img.JPEG&amp;access=215967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" b="77420"/>
          <a:stretch>
            <a:fillRect/>
          </a:stretch>
        </p:blipFill>
        <p:spPr bwMode="auto">
          <a:xfrm>
            <a:off x="609704" y="1219200"/>
            <a:ext cx="8076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 descr="http://f12.baidu.com/it/u=872214416,68319656&amp;fm=170&amp;s=4E9EE20B81C8E8E808CDB5CB010080B1&amp;w=640&amp;h=265&amp;img.JPEG&amp;access=215967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8"/>
          <a:stretch>
            <a:fillRect/>
          </a:stretch>
        </p:blipFill>
        <p:spPr bwMode="auto">
          <a:xfrm>
            <a:off x="609704" y="2590800"/>
            <a:ext cx="8229384" cy="365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5.1.3 </a:t>
            </a:r>
            <a:r>
              <a:rPr lang="zh-CN" altLang="en-US" smtClean="0"/>
              <a:t>为什么推出</a:t>
            </a:r>
            <a:r>
              <a:rPr lang="en-US" altLang="zh-CN" dirty="0" smtClean="0"/>
              <a:t>Spark SQL</a:t>
            </a:r>
            <a:endParaRPr lang="zh-CN" altLang="en-US" smtClean="0"/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232422" y="4267178"/>
            <a:ext cx="8682863" cy="2308324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 SQL</a:t>
            </a:r>
            <a:r>
              <a:rPr lang="zh-CN" altLang="en-US" sz="2400" dirty="0"/>
              <a:t>填补了这个鸿沟：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）首先</a:t>
            </a:r>
            <a:r>
              <a:rPr lang="zh-CN" altLang="en-US" sz="2400" dirty="0"/>
              <a:t>，可以提供</a:t>
            </a:r>
            <a:r>
              <a:rPr lang="en-US" altLang="zh-CN" sz="2400" dirty="0"/>
              <a:t>DataFrame</a:t>
            </a:r>
            <a:r>
              <a:rPr lang="en-US" altLang="zh-CN" sz="2400" dirty="0"/>
              <a:t> API</a:t>
            </a:r>
            <a:r>
              <a:rPr lang="zh-CN" altLang="en-US" sz="2400" dirty="0"/>
              <a:t>，可以对内部和外部各种数据源执行各种关系型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）其次</a:t>
            </a:r>
            <a:r>
              <a:rPr lang="zh-CN" altLang="en-US" sz="2400" dirty="0"/>
              <a:t>，可以支持大数据中的大量数据源和数据分析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Spark SQL</a:t>
            </a:r>
            <a:r>
              <a:rPr lang="zh-CN" altLang="en-US" sz="2400" dirty="0"/>
              <a:t>可以融合：传统关系数据库的结构化数据管理能力和机器学习算法的数据处理</a:t>
            </a:r>
            <a:r>
              <a:rPr lang="zh-CN" altLang="en-US" sz="2400" dirty="0" smtClean="0"/>
              <a:t>能力。</a:t>
            </a:r>
            <a:endParaRPr lang="zh-CN" altLang="en-US" sz="2400" dirty="0"/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228714" y="1295400"/>
            <a:ext cx="8762770" cy="267765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）关系数据库</a:t>
            </a:r>
            <a:r>
              <a:rPr lang="zh-CN" altLang="en-US" sz="2400" dirty="0"/>
              <a:t>已经很流行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）关系数据库</a:t>
            </a:r>
            <a:r>
              <a:rPr lang="zh-CN" altLang="en-US" sz="2400" dirty="0"/>
              <a:t>在大数据时代已经不能满足要求</a:t>
            </a:r>
            <a:endParaRPr lang="en-US" altLang="zh-CN" sz="24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zh-CN" altLang="en-US" sz="2400" dirty="0"/>
              <a:t>首先，用户需要从不同数据源执行各种操作，包括结构化、半结构化和非结构化数据</a:t>
            </a:r>
            <a:endParaRPr lang="en-US" altLang="zh-CN" sz="24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zh-CN" altLang="en-US" sz="2400" dirty="0"/>
              <a:t>其次，用户需要执行高级分析，比如机器学习和图像处理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）在</a:t>
            </a:r>
            <a:r>
              <a:rPr lang="zh-CN" altLang="en-US" sz="2400" dirty="0"/>
              <a:t>实际大数据应用中，经常需要融合关系查询和复杂分析算法（比如机器学习或图像处理），但是，缺少这样的</a:t>
            </a:r>
            <a:r>
              <a:rPr lang="zh-CN" altLang="en-US" sz="2400" dirty="0" smtClean="0"/>
              <a:t>系统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概述</a:t>
            </a: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304912" y="1134070"/>
            <a:ext cx="8610374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2000" dirty="0"/>
              <a:t>DataFrame</a:t>
            </a:r>
            <a:r>
              <a:rPr lang="zh-CN" altLang="en-US" sz="2000" dirty="0"/>
              <a:t>的推出，让</a:t>
            </a:r>
            <a:r>
              <a:rPr lang="en-US" altLang="zh-CN" sz="2000" dirty="0"/>
              <a:t>Spark</a:t>
            </a:r>
            <a:r>
              <a:rPr lang="zh-CN" altLang="en-US" sz="2000" dirty="0"/>
              <a:t>具备了处理大规模结构化数据的能力，不仅比原有的</a:t>
            </a:r>
            <a:r>
              <a:rPr lang="en-US" altLang="zh-CN" sz="2000" dirty="0"/>
              <a:t>RDD</a:t>
            </a:r>
            <a:r>
              <a:rPr lang="zh-CN" altLang="en-US" sz="2000" dirty="0"/>
              <a:t>转化方式更加简单易用，而且获得了更高的计算</a:t>
            </a:r>
            <a:r>
              <a:rPr lang="zh-CN" altLang="en-US" sz="2000" dirty="0" smtClean="0"/>
              <a:t>性能。</a:t>
            </a:r>
            <a:endParaRPr lang="en-US" altLang="zh-CN" sz="20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000" dirty="0"/>
              <a:t>Spark</a:t>
            </a:r>
            <a:r>
              <a:rPr lang="zh-CN" altLang="en-US" sz="2000" dirty="0"/>
              <a:t>能够轻松实现从</a:t>
            </a:r>
            <a:r>
              <a:rPr lang="en-US" altLang="zh-CN" sz="2000" dirty="0"/>
              <a:t>MySQL</a:t>
            </a:r>
            <a:r>
              <a:rPr lang="zh-CN" altLang="en-US" sz="2000" dirty="0"/>
              <a:t>到</a:t>
            </a:r>
            <a:r>
              <a:rPr lang="en-US" altLang="zh-CN" sz="2000" dirty="0"/>
              <a:t>DataFrame</a:t>
            </a:r>
            <a:r>
              <a:rPr lang="zh-CN" altLang="en-US" sz="2000" dirty="0"/>
              <a:t>的转化，并且支持</a:t>
            </a:r>
            <a:r>
              <a:rPr lang="en-US" altLang="zh-CN" sz="2000" dirty="0"/>
              <a:t>SQL</a:t>
            </a:r>
            <a:r>
              <a:rPr lang="zh-CN" altLang="en-US" sz="2000" dirty="0" smtClean="0"/>
              <a:t>查询。</a:t>
            </a:r>
            <a:endParaRPr lang="en-US" altLang="zh-CN" sz="2000" dirty="0"/>
          </a:p>
        </p:txBody>
      </p:sp>
      <p:pic>
        <p:nvPicPr>
          <p:cNvPr id="16388" name="Picture 2" descr="http://dblab.xmu.edu.cn/blog/wp-content/uploads/2016/11/DataFrame-R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2" y="2209750"/>
            <a:ext cx="784839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971800" y="5345052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图 </a:t>
            </a:r>
            <a:r>
              <a:rPr lang="en-US" altLang="zh-CN" dirty="0"/>
              <a:t>DataFrame</a:t>
            </a:r>
            <a:r>
              <a:rPr lang="zh-CN" altLang="en-US" dirty="0"/>
              <a:t>与</a:t>
            </a:r>
            <a:r>
              <a:rPr lang="en-US" altLang="zh-CN" dirty="0"/>
              <a:t>RDD</a:t>
            </a:r>
            <a:r>
              <a:rPr lang="zh-CN" altLang="en-US" dirty="0"/>
              <a:t>的区别</a:t>
            </a:r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304912" y="5791138"/>
            <a:ext cx="8762770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2000" dirty="0"/>
              <a:t>RDD</a:t>
            </a:r>
            <a:r>
              <a:rPr lang="zh-CN" altLang="en-US" sz="2000" dirty="0"/>
              <a:t>是分布式的 </a:t>
            </a:r>
            <a:r>
              <a:rPr lang="en-US" altLang="zh-CN" sz="2000" dirty="0"/>
              <a:t>Java</a:t>
            </a:r>
            <a:r>
              <a:rPr lang="zh-CN" altLang="en-US" sz="2000" dirty="0"/>
              <a:t>对象的集合，但是，对象内部结构对于</a:t>
            </a:r>
            <a:r>
              <a:rPr lang="en-US" altLang="zh-CN" sz="2000" dirty="0"/>
              <a:t>RDD</a:t>
            </a:r>
            <a:r>
              <a:rPr lang="zh-CN" altLang="en-US" sz="2000" dirty="0"/>
              <a:t>而言却是不可知</a:t>
            </a:r>
            <a:r>
              <a:rPr lang="zh-CN" altLang="en-US" sz="2000" dirty="0" smtClean="0"/>
              <a:t>的。</a:t>
            </a:r>
            <a:endParaRPr lang="en-US" altLang="zh-CN" sz="20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000" dirty="0"/>
              <a:t>DataFrame</a:t>
            </a:r>
            <a:r>
              <a:rPr lang="zh-CN" altLang="en-US" sz="2000" dirty="0"/>
              <a:t>是一种以</a:t>
            </a:r>
            <a:r>
              <a:rPr lang="en-US" altLang="zh-CN" sz="2000" dirty="0"/>
              <a:t>RDD</a:t>
            </a:r>
            <a:r>
              <a:rPr lang="zh-CN" altLang="en-US" sz="2000" dirty="0"/>
              <a:t>为基础的分布式数据集，提供了详细的结构</a:t>
            </a:r>
            <a:r>
              <a:rPr lang="zh-CN" altLang="en-US" sz="2000" dirty="0" smtClean="0"/>
              <a:t>信息。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9" grpId="0"/>
      <p:bldP spid="163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的创建</a:t>
            </a: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228714" y="1397000"/>
            <a:ext cx="8838968" cy="224676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）从</a:t>
            </a:r>
            <a:r>
              <a:rPr lang="en-US" altLang="zh-CN" sz="2000" dirty="0"/>
              <a:t>Spark2.0</a:t>
            </a:r>
            <a:r>
              <a:rPr lang="zh-CN" altLang="en-US" sz="2000" dirty="0"/>
              <a:t>以上版本开始，</a:t>
            </a:r>
            <a:r>
              <a:rPr lang="en-US" altLang="zh-CN" sz="2000" dirty="0"/>
              <a:t>Spark</a:t>
            </a:r>
            <a:r>
              <a:rPr lang="zh-CN" altLang="en-US" sz="2000" dirty="0"/>
              <a:t>使用全新的</a:t>
            </a:r>
            <a:r>
              <a:rPr lang="en-US" altLang="zh-CN" sz="2000" dirty="0"/>
              <a:t>SparkSession</a:t>
            </a:r>
            <a:r>
              <a:rPr lang="zh-CN" altLang="en-US" sz="2000" dirty="0"/>
              <a:t>接口替代</a:t>
            </a:r>
            <a:r>
              <a:rPr lang="en-US" altLang="zh-CN" sz="2000" dirty="0"/>
              <a:t>Spark1.6</a:t>
            </a:r>
            <a:r>
              <a:rPr lang="zh-CN" altLang="en-US" sz="2000" dirty="0"/>
              <a:t>中的</a:t>
            </a:r>
            <a:r>
              <a:rPr lang="en-US" altLang="zh-CN" sz="2000" dirty="0"/>
              <a:t>SQLContext</a:t>
            </a:r>
            <a:r>
              <a:rPr lang="zh-CN" altLang="en-US" sz="2000" dirty="0"/>
              <a:t>及</a:t>
            </a:r>
            <a:r>
              <a:rPr lang="en-US" altLang="zh-CN" sz="2000" dirty="0"/>
              <a:t>HiveContext</a:t>
            </a:r>
            <a:r>
              <a:rPr lang="zh-CN" altLang="en-US" sz="2000" dirty="0"/>
              <a:t>接口来实现其对数据加载、转换、处理等功能。</a:t>
            </a:r>
            <a:r>
              <a:rPr lang="en-US" altLang="zh-CN" sz="2000" dirty="0"/>
              <a:t>SparkSession</a:t>
            </a:r>
            <a:r>
              <a:rPr lang="zh-CN" altLang="en-US" sz="2000" dirty="0"/>
              <a:t>实现了</a:t>
            </a:r>
            <a:r>
              <a:rPr lang="en-US" altLang="zh-CN" sz="2000" dirty="0"/>
              <a:t>SQLContext</a:t>
            </a:r>
            <a:r>
              <a:rPr lang="zh-CN" altLang="en-US" sz="2000" dirty="0"/>
              <a:t>及</a:t>
            </a:r>
            <a:r>
              <a:rPr lang="en-US" altLang="zh-CN" sz="2000" dirty="0"/>
              <a:t>HiveContext</a:t>
            </a:r>
            <a:r>
              <a:rPr lang="zh-CN" altLang="en-US" sz="2000" dirty="0"/>
              <a:t>所有</a:t>
            </a:r>
            <a:r>
              <a:rPr lang="zh-CN" altLang="en-US" sz="2000" dirty="0" smtClean="0"/>
              <a:t>功能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SparkSession</a:t>
            </a:r>
            <a:r>
              <a:rPr lang="zh-CN" altLang="en-US" sz="2000" dirty="0"/>
              <a:t>支持从不同的数据源加载数据，并把数据转换成</a:t>
            </a:r>
            <a:r>
              <a:rPr lang="en-US" altLang="zh-CN" sz="2000" dirty="0"/>
              <a:t>DataFrame</a:t>
            </a:r>
            <a:r>
              <a:rPr lang="zh-CN" altLang="en-US" sz="2000" dirty="0"/>
              <a:t>，并且支持把</a:t>
            </a:r>
            <a:r>
              <a:rPr lang="en-US" altLang="zh-CN" sz="2000" dirty="0"/>
              <a:t>DataFrame</a:t>
            </a:r>
            <a:r>
              <a:rPr lang="zh-CN" altLang="en-US" sz="2000" dirty="0"/>
              <a:t>转换成</a:t>
            </a:r>
            <a:r>
              <a:rPr lang="en-US" altLang="zh-CN" sz="2000" dirty="0"/>
              <a:t>SQLContext</a:t>
            </a:r>
            <a:r>
              <a:rPr lang="zh-CN" altLang="en-US" sz="2000" dirty="0"/>
              <a:t>自身中的表，然后使用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语句来操作数据。</a:t>
            </a:r>
            <a:r>
              <a:rPr lang="en-US" altLang="zh-CN" sz="2000" dirty="0"/>
              <a:t>SparkSession</a:t>
            </a:r>
            <a:r>
              <a:rPr lang="zh-CN" altLang="en-US" sz="2000" dirty="0"/>
              <a:t>亦提供了</a:t>
            </a:r>
            <a:r>
              <a:rPr lang="en-US" altLang="zh-CN" sz="2000" dirty="0"/>
              <a:t>HiveQL</a:t>
            </a:r>
            <a:r>
              <a:rPr lang="zh-CN" altLang="en-US" sz="2000" dirty="0"/>
              <a:t>以及其他依赖于</a:t>
            </a:r>
            <a:r>
              <a:rPr lang="en-US" altLang="zh-CN" sz="2000" dirty="0"/>
              <a:t>Hive</a:t>
            </a:r>
            <a:r>
              <a:rPr lang="zh-CN" altLang="en-US" sz="2000" dirty="0"/>
              <a:t>的功能的</a:t>
            </a:r>
            <a:r>
              <a:rPr lang="zh-CN" altLang="en-US" sz="2000" dirty="0" smtClean="0"/>
              <a:t>支持。</a:t>
            </a:r>
            <a:endParaRPr lang="zh-CN" altLang="en-US" sz="2000" dirty="0"/>
          </a:p>
        </p:txBody>
      </p:sp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304912" y="3962386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可以通过如下语句创建一个</a:t>
            </a:r>
            <a:r>
              <a:rPr lang="en-US" altLang="zh-CN" sz="2400" dirty="0"/>
              <a:t>SparkSession</a:t>
            </a:r>
            <a:r>
              <a:rPr lang="zh-CN" altLang="zh-CN" sz="2400" dirty="0"/>
              <a:t>对象：</a:t>
            </a:r>
            <a:endParaRPr lang="zh-CN" altLang="en-US" sz="2400" dirty="0"/>
          </a:p>
        </p:txBody>
      </p:sp>
      <p:sp>
        <p:nvSpPr>
          <p:cNvPr id="17414" name="矩形 2"/>
          <p:cNvSpPr>
            <a:spLocks noChangeArrowheads="1"/>
          </p:cNvSpPr>
          <p:nvPr/>
        </p:nvSpPr>
        <p:spPr bwMode="auto">
          <a:xfrm>
            <a:off x="304912" y="4495786"/>
            <a:ext cx="82296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>
                <a:solidFill>
                  <a:schemeClr val="bg1"/>
                </a:solidFill>
              </a:rPr>
              <a:t>pyspark</a:t>
            </a:r>
            <a:r>
              <a:rPr lang="en-US" altLang="zh-CN" sz="2000" dirty="0">
                <a:solidFill>
                  <a:schemeClr val="bg1"/>
                </a:solidFill>
              </a:rPr>
              <a:t> import </a:t>
            </a:r>
            <a:r>
              <a:rPr lang="en-US" altLang="zh-CN" sz="2000" dirty="0">
                <a:solidFill>
                  <a:schemeClr val="bg1"/>
                </a:solidFill>
              </a:rPr>
              <a:t>SparkContext,SparkConf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>
                <a:solidFill>
                  <a:schemeClr val="bg1"/>
                </a:solidFill>
              </a:rPr>
              <a:t>pyspark.sql</a:t>
            </a:r>
            <a:r>
              <a:rPr lang="en-US" altLang="zh-CN" sz="2000" dirty="0">
                <a:solidFill>
                  <a:schemeClr val="bg1"/>
                </a:solidFill>
              </a:rPr>
              <a:t> import </a:t>
            </a:r>
            <a:r>
              <a:rPr lang="en-US" altLang="zh-CN" sz="2000" dirty="0">
                <a:solidFill>
                  <a:schemeClr val="bg1"/>
                </a:solidFill>
              </a:rPr>
              <a:t>SparkSession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spark = SparkSession.builder.config(conf = SparkConf()).getOrCreate()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04912" y="5769034"/>
            <a:ext cx="8534176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实际上，在启动进入</a:t>
            </a:r>
            <a:r>
              <a:rPr lang="en-US" altLang="zh-CN" sz="2000" dirty="0"/>
              <a:t>pyspark</a:t>
            </a:r>
            <a:r>
              <a:rPr lang="zh-CN" altLang="zh-CN" sz="2000" dirty="0"/>
              <a:t>以后，</a:t>
            </a:r>
            <a:r>
              <a:rPr lang="en-US" altLang="zh-CN" sz="2000" dirty="0"/>
              <a:t>pyspark</a:t>
            </a:r>
            <a:r>
              <a:rPr lang="zh-CN" altLang="zh-CN" sz="2000" dirty="0"/>
              <a:t>就默认提供了一个</a:t>
            </a:r>
            <a:r>
              <a:rPr lang="en-US" altLang="zh-CN" sz="2000" dirty="0"/>
              <a:t>SparkContext</a:t>
            </a:r>
            <a:r>
              <a:rPr lang="zh-CN" altLang="zh-CN" sz="2000" dirty="0"/>
              <a:t>对象（名称为</a:t>
            </a:r>
            <a:r>
              <a:rPr lang="en-US" altLang="zh-CN" sz="2000" dirty="0"/>
              <a:t>sc</a:t>
            </a:r>
            <a:r>
              <a:rPr lang="zh-CN" altLang="zh-CN" sz="2000" dirty="0"/>
              <a:t>）和一个</a:t>
            </a:r>
            <a:r>
              <a:rPr lang="en-US" altLang="zh-CN" sz="2000" dirty="0"/>
              <a:t>SparkSession</a:t>
            </a:r>
            <a:r>
              <a:rPr lang="zh-CN" altLang="zh-CN" sz="2000" dirty="0"/>
              <a:t>对象（名称为</a:t>
            </a:r>
            <a:r>
              <a:rPr lang="en-US" altLang="zh-CN" sz="2000" dirty="0"/>
              <a:t>spark</a:t>
            </a:r>
            <a:r>
              <a:rPr lang="zh-CN" altLang="zh-CN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的创建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228714" y="1447800"/>
            <a:ext cx="8762770" cy="34163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在创建</a:t>
            </a:r>
            <a:r>
              <a:rPr lang="en-US" altLang="zh-CN" sz="2400" dirty="0"/>
              <a:t>DataFrame</a:t>
            </a:r>
            <a:r>
              <a:rPr lang="zh-CN" altLang="zh-CN" sz="2400" dirty="0"/>
              <a:t>时，可以使用</a:t>
            </a:r>
            <a:r>
              <a:rPr lang="en-US" altLang="zh-CN" sz="2400" dirty="0"/>
              <a:t>spark.read</a:t>
            </a:r>
            <a:r>
              <a:rPr lang="zh-CN" altLang="zh-CN" sz="2400" dirty="0"/>
              <a:t>操作，从不同类型的文件中加载数据创建</a:t>
            </a:r>
            <a:r>
              <a:rPr lang="en-US" altLang="zh-CN" sz="2400" dirty="0"/>
              <a:t>DataFrame</a:t>
            </a:r>
            <a:r>
              <a:rPr lang="zh-CN" altLang="zh-CN" sz="2400" dirty="0"/>
              <a:t>，例如：</a:t>
            </a:r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spark.read.text</a:t>
            </a:r>
            <a:r>
              <a:rPr lang="en-US" altLang="zh-CN" sz="2400" dirty="0"/>
              <a:t>("people.txt")</a:t>
            </a:r>
            <a:r>
              <a:rPr lang="zh-CN" altLang="zh-CN" sz="2400" dirty="0"/>
              <a:t>：读取文本文件</a:t>
            </a:r>
            <a:r>
              <a:rPr lang="en-US" altLang="zh-CN" sz="2400" dirty="0"/>
              <a:t>people.txt</a:t>
            </a:r>
            <a:r>
              <a:rPr lang="zh-CN" altLang="zh-CN" sz="2400" dirty="0"/>
              <a:t>创建</a:t>
            </a:r>
            <a:r>
              <a:rPr lang="en-US" altLang="zh-CN" sz="2400" dirty="0"/>
              <a:t>DataFrame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spark.read.json</a:t>
            </a:r>
            <a:r>
              <a:rPr lang="en-US" altLang="zh-CN" sz="2400" dirty="0"/>
              <a:t>("</a:t>
            </a:r>
            <a:r>
              <a:rPr lang="en-US" altLang="zh-CN" sz="2400" dirty="0"/>
              <a:t>people.json</a:t>
            </a:r>
            <a:r>
              <a:rPr lang="en-US" altLang="zh-CN" sz="2400" dirty="0"/>
              <a:t>")</a:t>
            </a:r>
            <a:r>
              <a:rPr lang="zh-CN" altLang="zh-CN" sz="2400" dirty="0"/>
              <a:t>：读取</a:t>
            </a:r>
            <a:r>
              <a:rPr lang="en-US" altLang="zh-CN" sz="2400" dirty="0"/>
              <a:t>people.json</a:t>
            </a:r>
            <a:r>
              <a:rPr lang="zh-CN" altLang="zh-CN" sz="2400" dirty="0"/>
              <a:t>文件创建</a:t>
            </a:r>
            <a:r>
              <a:rPr lang="en-US" altLang="zh-CN" sz="2400" dirty="0"/>
              <a:t>DataFrame</a:t>
            </a:r>
            <a:r>
              <a:rPr lang="zh-CN" altLang="zh-CN" sz="2400" dirty="0"/>
              <a:t>；在读取本地文件或</a:t>
            </a:r>
            <a:r>
              <a:rPr lang="en-US" altLang="zh-CN" sz="2400" dirty="0"/>
              <a:t>HDFS</a:t>
            </a:r>
            <a:r>
              <a:rPr lang="zh-CN" altLang="zh-CN" sz="2400" dirty="0"/>
              <a:t>文件时，要注意给出正确的文件路径</a:t>
            </a:r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spark.read.parquet</a:t>
            </a:r>
            <a:r>
              <a:rPr lang="en-US" altLang="zh-CN" sz="2400" dirty="0"/>
              <a:t>(“</a:t>
            </a:r>
            <a:r>
              <a:rPr lang="en-US" altLang="zh-CN" sz="2400" dirty="0"/>
              <a:t>people.parquet</a:t>
            </a:r>
            <a:r>
              <a:rPr lang="en-US" altLang="zh-CN" sz="2400" dirty="0"/>
              <a:t>”)</a:t>
            </a:r>
            <a:r>
              <a:rPr lang="zh-CN" altLang="zh-CN" sz="2400" dirty="0"/>
              <a:t>：读取</a:t>
            </a:r>
            <a:r>
              <a:rPr lang="en-US" altLang="zh-CN" sz="2400" dirty="0"/>
              <a:t>people.parquet</a:t>
            </a:r>
            <a:r>
              <a:rPr lang="zh-CN" altLang="zh-CN" sz="2400" dirty="0"/>
              <a:t>文件创建</a:t>
            </a:r>
            <a:r>
              <a:rPr lang="en-US" altLang="zh-CN" sz="2400" dirty="0"/>
              <a:t>DataFrame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的创建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28714" y="1295400"/>
            <a:ext cx="8610374" cy="267765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或者也可以使用如下格式的语句：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spark.read.format</a:t>
            </a:r>
            <a:r>
              <a:rPr lang="en-US" altLang="zh-CN" sz="2400" dirty="0"/>
              <a:t>("text").load("people.txt")</a:t>
            </a:r>
            <a:r>
              <a:rPr lang="zh-CN" altLang="zh-CN" sz="2400" dirty="0"/>
              <a:t>：读取文本文件</a:t>
            </a:r>
            <a:r>
              <a:rPr lang="en-US" altLang="zh-CN" sz="2400" dirty="0"/>
              <a:t>people.json</a:t>
            </a:r>
            <a:r>
              <a:rPr lang="zh-CN" altLang="zh-CN" sz="2400" dirty="0"/>
              <a:t>创建</a:t>
            </a:r>
            <a:r>
              <a:rPr lang="en-US" altLang="zh-CN" sz="2400" dirty="0"/>
              <a:t>DataFrame</a:t>
            </a:r>
            <a:r>
              <a:rPr lang="zh-CN" altLang="zh-CN" sz="2400" dirty="0"/>
              <a:t>；</a:t>
            </a:r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spark.read.format</a:t>
            </a:r>
            <a:r>
              <a:rPr lang="en-US" altLang="zh-CN" sz="2400" dirty="0"/>
              <a:t>("</a:t>
            </a:r>
            <a:r>
              <a:rPr lang="en-US" altLang="zh-CN" sz="2400" dirty="0"/>
              <a:t>json</a:t>
            </a:r>
            <a:r>
              <a:rPr lang="en-US" altLang="zh-CN" sz="2400" dirty="0"/>
              <a:t>").load("</a:t>
            </a:r>
            <a:r>
              <a:rPr lang="en-US" altLang="zh-CN" sz="2400" dirty="0"/>
              <a:t>people.json</a:t>
            </a:r>
            <a:r>
              <a:rPr lang="en-US" altLang="zh-CN" sz="2400" dirty="0"/>
              <a:t>")</a:t>
            </a:r>
            <a:r>
              <a:rPr lang="zh-CN" altLang="zh-CN" sz="2400" dirty="0"/>
              <a:t>：读取</a:t>
            </a:r>
            <a:r>
              <a:rPr lang="en-US" altLang="zh-CN" sz="2400" dirty="0"/>
              <a:t>JSON</a:t>
            </a:r>
            <a:r>
              <a:rPr lang="zh-CN" altLang="zh-CN" sz="2400" dirty="0"/>
              <a:t>文件</a:t>
            </a:r>
            <a:r>
              <a:rPr lang="en-US" altLang="zh-CN" sz="2400" dirty="0"/>
              <a:t>people.json</a:t>
            </a:r>
            <a:r>
              <a:rPr lang="zh-CN" altLang="zh-CN" sz="2400" dirty="0"/>
              <a:t>创建</a:t>
            </a:r>
            <a:r>
              <a:rPr lang="en-US" altLang="zh-CN" sz="2400" dirty="0"/>
              <a:t>DataFrame</a:t>
            </a:r>
            <a:r>
              <a:rPr lang="zh-CN" altLang="zh-CN" sz="2400" dirty="0"/>
              <a:t>；</a:t>
            </a:r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spark.read.format</a:t>
            </a:r>
            <a:r>
              <a:rPr lang="en-US" altLang="zh-CN" sz="2400" dirty="0"/>
              <a:t>("parquet").load("</a:t>
            </a:r>
            <a:r>
              <a:rPr lang="en-US" altLang="zh-CN" sz="2400" dirty="0"/>
              <a:t>people.parquet</a:t>
            </a:r>
            <a:r>
              <a:rPr lang="en-US" altLang="zh-CN" sz="2400" dirty="0"/>
              <a:t>")</a:t>
            </a:r>
            <a:r>
              <a:rPr lang="zh-CN" altLang="zh-CN" sz="2400" dirty="0"/>
              <a:t>：读取</a:t>
            </a:r>
            <a:r>
              <a:rPr lang="en-US" altLang="zh-CN" sz="2400" dirty="0"/>
              <a:t>Parquet</a:t>
            </a:r>
            <a:r>
              <a:rPr lang="zh-CN" altLang="zh-CN" sz="2400" dirty="0"/>
              <a:t>文件</a:t>
            </a:r>
            <a:r>
              <a:rPr lang="en-US" altLang="zh-CN" sz="2400" dirty="0"/>
              <a:t>people.parquet</a:t>
            </a:r>
            <a:r>
              <a:rPr lang="zh-CN" altLang="zh-CN" sz="2400" dirty="0"/>
              <a:t>创建</a:t>
            </a:r>
            <a:r>
              <a:rPr lang="en-US" altLang="zh-CN" sz="2400" dirty="0"/>
              <a:t>DataFrame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的创建</a:t>
            </a: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304912" y="1743131"/>
            <a:ext cx="8610374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+mn-ea"/>
                <a:ea typeface="+mn-ea"/>
              </a:rPr>
              <a:t>在“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>
                <a:latin typeface="+mn-ea"/>
                <a:ea typeface="+mn-ea"/>
              </a:rPr>
              <a:t>usr</a:t>
            </a:r>
            <a:r>
              <a:rPr lang="en-US" altLang="zh-CN" sz="2000" dirty="0">
                <a:latin typeface="+mn-ea"/>
                <a:ea typeface="+mn-ea"/>
              </a:rPr>
              <a:t>/local/spark/examples/</a:t>
            </a:r>
            <a:r>
              <a:rPr lang="en-US" altLang="zh-CN" sz="2000" dirty="0">
                <a:latin typeface="+mn-ea"/>
                <a:ea typeface="+mn-ea"/>
              </a:rPr>
              <a:t>src</a:t>
            </a:r>
            <a:r>
              <a:rPr lang="en-US" altLang="zh-CN" sz="2000" dirty="0">
                <a:latin typeface="+mn-ea"/>
                <a:ea typeface="+mn-ea"/>
              </a:rPr>
              <a:t>/main/resources/”</a:t>
            </a:r>
            <a:r>
              <a:rPr lang="zh-CN" altLang="en-US" sz="2000" dirty="0">
                <a:latin typeface="+mn-ea"/>
                <a:ea typeface="+mn-ea"/>
              </a:rPr>
              <a:t>这个目录下，这个目录下有两个样例数据</a:t>
            </a:r>
            <a:r>
              <a:rPr lang="en-US" altLang="zh-CN" sz="2000" dirty="0">
                <a:latin typeface="+mn-ea"/>
                <a:ea typeface="+mn-ea"/>
              </a:rPr>
              <a:t>people.json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people.txt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r>
              <a:rPr lang="en-US" altLang="zh-CN" sz="2000" dirty="0">
                <a:latin typeface="+mn-ea"/>
                <a:ea typeface="+mn-ea"/>
              </a:rPr>
              <a:t/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people.json</a:t>
            </a:r>
            <a:r>
              <a:rPr lang="zh-CN" altLang="en-US" sz="2000" dirty="0">
                <a:latin typeface="+mn-ea"/>
                <a:ea typeface="+mn-ea"/>
              </a:rPr>
              <a:t>文件的内容如下：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304912" y="2886027"/>
            <a:ext cx="457200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{"name":"Michael"}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{"name":"Andy", "age":30}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{"name":"Justin", "age":19}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304912" y="4013483"/>
            <a:ext cx="33473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people.txt</a:t>
            </a:r>
            <a:r>
              <a:rPr lang="zh-CN" altLang="en-US" sz="2000"/>
              <a:t>文件的内容如下：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304912" y="4470683"/>
            <a:ext cx="457200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Michael, 29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Andy, 30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Justin, 19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381112" y="1295456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一个实例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的创建</a:t>
            </a: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228714" y="1452546"/>
            <a:ext cx="8686572" cy="313932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df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>
                <a:solidFill>
                  <a:schemeClr val="bg1"/>
                </a:solidFill>
              </a:rPr>
              <a:t>spark.read.json</a:t>
            </a:r>
            <a:r>
              <a:rPr lang="en-US" altLang="zh-CN" dirty="0">
                <a:solidFill>
                  <a:schemeClr val="bg1"/>
                </a:solidFill>
              </a:rPr>
              <a:t>("file:///usr/local/spark/examples/src/main/resources/people.json")</a:t>
            </a: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df.show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+----+-------+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| age|   name|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+----+-------+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en-US" altLang="zh-CN" dirty="0">
                <a:solidFill>
                  <a:schemeClr val="bg1"/>
                </a:solidFill>
              </a:rPr>
              <a:t>null|Michael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|  30|   Andy|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|  19| Justin|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+----+-------+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zh-CN" smtClean="0"/>
              <a:t>提纲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57308" y="1981238"/>
            <a:ext cx="5181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5.1 Spark SQL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简介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5.2 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DataFrame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概述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5.3 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DataFrame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的创建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5.4 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DataFrame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的保存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5.5 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DataFrame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的常用操作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5.6 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RDD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转换得到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DataFrame</a:t>
            </a:r>
            <a:endParaRPr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5.7 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ea typeface="黑体" pitchFamily="49" charset="-122"/>
              </a:rPr>
              <a:t>Spark SQL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读写数据库</a:t>
            </a:r>
            <a:endParaRPr lang="zh-CN" altLang="en-US" sz="2400" b="1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12897"/>
              </p:ext>
            </p:extLst>
          </p:nvPr>
        </p:nvGraphicFramePr>
        <p:xfrm>
          <a:off x="6019800" y="1066800"/>
          <a:ext cx="3124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4761905" imgH="6504762" progId="">
                  <p:embed/>
                </p:oleObj>
              </mc:Choice>
              <mc:Fallback>
                <p:oleObj r:id="rId3" imgW="4761905" imgH="650476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31242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的保存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304912" y="1495383"/>
            <a:ext cx="8610374" cy="2308324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可以使用</a:t>
            </a:r>
            <a:r>
              <a:rPr lang="en-US" altLang="zh-CN" sz="2400" dirty="0"/>
              <a:t>spark.write</a:t>
            </a:r>
            <a:r>
              <a:rPr lang="zh-CN" altLang="zh-CN" sz="2400" dirty="0"/>
              <a:t>操作，把一个</a:t>
            </a:r>
            <a:r>
              <a:rPr lang="en-US" altLang="zh-CN" sz="2400" dirty="0"/>
              <a:t>DataFrame</a:t>
            </a:r>
            <a:r>
              <a:rPr lang="zh-CN" altLang="zh-CN" sz="2400" dirty="0"/>
              <a:t>保存成不同格式的文件，例如，把一个名称为</a:t>
            </a:r>
            <a:r>
              <a:rPr lang="en-US" altLang="zh-CN" sz="2400" dirty="0"/>
              <a:t>df</a:t>
            </a:r>
            <a:r>
              <a:rPr lang="zh-CN" altLang="zh-CN" sz="2400" dirty="0"/>
              <a:t>的</a:t>
            </a:r>
            <a:r>
              <a:rPr lang="en-US" altLang="zh-CN" sz="2400" dirty="0"/>
              <a:t>DataFrame</a:t>
            </a:r>
            <a:r>
              <a:rPr lang="zh-CN" altLang="zh-CN" sz="2400" dirty="0"/>
              <a:t>保存到不同格式文件中，方法如下：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/>
              <a:t>df.write.text</a:t>
            </a:r>
            <a:r>
              <a:rPr lang="en-US" altLang="zh-CN" sz="2400" dirty="0"/>
              <a:t>("people.txt")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/>
              <a:t>df.write.json</a:t>
            </a:r>
            <a:r>
              <a:rPr lang="en-US" altLang="zh-CN" sz="2400" dirty="0"/>
              <a:t>("</a:t>
            </a:r>
            <a:r>
              <a:rPr lang="en-US" altLang="zh-CN" sz="2400" dirty="0"/>
              <a:t>people.json</a:t>
            </a:r>
            <a:r>
              <a:rPr lang="en-US" altLang="zh-CN" sz="2400" dirty="0"/>
              <a:t>“)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/>
              <a:t>df.write.parquet</a:t>
            </a:r>
            <a:r>
              <a:rPr lang="en-US" altLang="zh-CN" sz="2400" dirty="0"/>
              <a:t>("</a:t>
            </a:r>
            <a:r>
              <a:rPr lang="en-US" altLang="zh-CN" sz="2400" dirty="0"/>
              <a:t>people.parquet</a:t>
            </a:r>
            <a:r>
              <a:rPr lang="en-US" altLang="zh-CN" sz="2400" dirty="0"/>
              <a:t>“)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280772" y="4190980"/>
            <a:ext cx="8634513" cy="156966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或者也可以使用如下格式的语句：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/>
              <a:t>df.write.format</a:t>
            </a:r>
            <a:r>
              <a:rPr lang="en-US" altLang="zh-CN" sz="2400" dirty="0"/>
              <a:t>("text").save("people.txt")</a:t>
            </a:r>
            <a:endParaRPr lang="zh-CN" altLang="zh-CN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/>
              <a:t>df.write.format</a:t>
            </a:r>
            <a:r>
              <a:rPr lang="en-US" altLang="zh-CN" sz="2400" dirty="0"/>
              <a:t>("</a:t>
            </a:r>
            <a:r>
              <a:rPr lang="en-US" altLang="zh-CN" sz="2400" dirty="0"/>
              <a:t>json</a:t>
            </a:r>
            <a:r>
              <a:rPr lang="en-US" altLang="zh-CN" sz="2400" dirty="0"/>
              <a:t>").save("</a:t>
            </a:r>
            <a:r>
              <a:rPr lang="en-US" altLang="zh-CN" sz="2400" dirty="0"/>
              <a:t>people.json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/>
              <a:t>df.write.format</a:t>
            </a:r>
            <a:r>
              <a:rPr lang="en-US" altLang="zh-CN" sz="2400" dirty="0"/>
              <a:t> ("parquet").save("</a:t>
            </a:r>
            <a:r>
              <a:rPr lang="en-US" altLang="zh-CN" sz="2400" dirty="0"/>
              <a:t>people.parquet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的保存</a:t>
            </a: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381110" y="1371599"/>
            <a:ext cx="8534176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下面从示例文件</a:t>
            </a:r>
            <a:r>
              <a:rPr lang="en-US" altLang="zh-CN" sz="2000" dirty="0"/>
              <a:t>people.json</a:t>
            </a:r>
            <a:r>
              <a:rPr lang="zh-CN" altLang="zh-CN" sz="2000" dirty="0"/>
              <a:t>中创建一个</a:t>
            </a:r>
            <a:r>
              <a:rPr lang="en-US" altLang="zh-CN" sz="2000" dirty="0"/>
              <a:t>DataFrame</a:t>
            </a:r>
            <a:r>
              <a:rPr lang="zh-CN" altLang="zh-CN" sz="2000" dirty="0"/>
              <a:t>，名称为</a:t>
            </a:r>
            <a:r>
              <a:rPr lang="en-US" altLang="zh-CN" sz="2000" dirty="0"/>
              <a:t>peopleDF</a:t>
            </a:r>
            <a:r>
              <a:rPr lang="zh-CN" altLang="zh-CN" sz="2000" dirty="0"/>
              <a:t>，把</a:t>
            </a:r>
            <a:r>
              <a:rPr lang="en-US" altLang="zh-CN" sz="2000" dirty="0"/>
              <a:t>peopleDF</a:t>
            </a:r>
            <a:r>
              <a:rPr lang="zh-CN" altLang="zh-CN" sz="2000" dirty="0"/>
              <a:t>保存到另外一个</a:t>
            </a:r>
            <a:r>
              <a:rPr lang="en-US" altLang="zh-CN" sz="2000" dirty="0"/>
              <a:t>JSON</a:t>
            </a:r>
            <a:r>
              <a:rPr lang="zh-CN" altLang="zh-CN" sz="2000" dirty="0"/>
              <a:t>文件中，然后，再从</a:t>
            </a:r>
            <a:r>
              <a:rPr lang="en-US" altLang="zh-CN" sz="2000" dirty="0"/>
              <a:t>peopleDF</a:t>
            </a:r>
            <a:r>
              <a:rPr lang="zh-CN" altLang="zh-CN" sz="2000" dirty="0"/>
              <a:t>中选取一个列（即</a:t>
            </a:r>
            <a:r>
              <a:rPr lang="en-US" altLang="zh-CN" sz="2000" dirty="0"/>
              <a:t>name</a:t>
            </a:r>
            <a:r>
              <a:rPr lang="zh-CN" altLang="zh-CN" sz="2000" dirty="0"/>
              <a:t>列），把该列数据保存到一个文本文件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81110" y="2762250"/>
            <a:ext cx="8534176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peopleDF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spark.read.format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en-US" altLang="zh-CN" sz="2000" dirty="0">
                <a:solidFill>
                  <a:schemeClr val="bg1"/>
                </a:solidFill>
              </a:rPr>
              <a:t>json</a:t>
            </a:r>
            <a:r>
              <a:rPr lang="en-US" altLang="zh-CN" sz="2000" dirty="0">
                <a:solidFill>
                  <a:schemeClr val="bg1"/>
                </a:solidFill>
              </a:rPr>
              <a:t>").\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... load("file:///usr/local/spark/examples/src/main/resources/people.json")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peopleDF.select</a:t>
            </a:r>
            <a:r>
              <a:rPr lang="en-US" altLang="zh-CN" sz="2000" dirty="0">
                <a:solidFill>
                  <a:schemeClr val="bg1"/>
                </a:solidFill>
              </a:rPr>
              <a:t>("name", "age").</a:t>
            </a:r>
            <a:r>
              <a:rPr lang="en-US" altLang="zh-CN" sz="2000" dirty="0">
                <a:solidFill>
                  <a:schemeClr val="bg1"/>
                </a:solidFill>
              </a:rPr>
              <a:t>write.format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en-US" altLang="zh-CN" sz="2000" dirty="0">
                <a:solidFill>
                  <a:schemeClr val="bg1"/>
                </a:solidFill>
              </a:rPr>
              <a:t>json</a:t>
            </a:r>
            <a:r>
              <a:rPr lang="en-US" altLang="zh-CN" sz="2000" dirty="0">
                <a:solidFill>
                  <a:schemeClr val="bg1"/>
                </a:solidFill>
              </a:rPr>
              <a:t>").\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... save("file:///usr/local/spark/mycode/sparksql/newpeople.json")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peopleDF.select</a:t>
            </a:r>
            <a:r>
              <a:rPr lang="en-US" altLang="zh-CN" sz="2000" dirty="0">
                <a:solidFill>
                  <a:schemeClr val="bg1"/>
                </a:solidFill>
              </a:rPr>
              <a:t>("name").</a:t>
            </a:r>
            <a:r>
              <a:rPr lang="en-US" altLang="zh-CN" sz="2000" dirty="0">
                <a:solidFill>
                  <a:schemeClr val="bg1"/>
                </a:solidFill>
              </a:rPr>
              <a:t>write.format</a:t>
            </a:r>
            <a:r>
              <a:rPr lang="en-US" altLang="zh-CN" sz="2000" dirty="0">
                <a:solidFill>
                  <a:schemeClr val="bg1"/>
                </a:solidFill>
              </a:rPr>
              <a:t>("text").\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... save("file:///usr/local/spark/mycode/sparksql/newpeople.txt")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81110" y="5333950"/>
            <a:ext cx="8534176" cy="13239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会新生成一个名称为</a:t>
            </a:r>
            <a:r>
              <a:rPr lang="en-US" altLang="zh-CN" sz="2000" dirty="0"/>
              <a:t>newpeople.json</a:t>
            </a:r>
            <a:r>
              <a:rPr lang="zh-CN" altLang="zh-CN" sz="2000" dirty="0"/>
              <a:t>的目录（不是文件）和一个名称为</a:t>
            </a:r>
            <a:r>
              <a:rPr lang="en-US" altLang="zh-CN" sz="2000" dirty="0"/>
              <a:t>newpeople.txt</a:t>
            </a:r>
            <a:r>
              <a:rPr lang="zh-CN" altLang="zh-CN" sz="2000" dirty="0"/>
              <a:t>的目录（不是文件）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part-00000-3db90180-ec7c-4291-ad05-df8e45c77f4d.json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_SUCCESS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的常用操作</a:t>
            </a:r>
          </a:p>
        </p:txBody>
      </p:sp>
      <p:sp>
        <p:nvSpPr>
          <p:cNvPr id="24579" name="矩形 2"/>
          <p:cNvSpPr>
            <a:spLocks noChangeArrowheads="1"/>
          </p:cNvSpPr>
          <p:nvPr/>
        </p:nvSpPr>
        <p:spPr bwMode="auto">
          <a:xfrm>
            <a:off x="457308" y="1143000"/>
            <a:ext cx="42883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可以执行一些常用的</a:t>
            </a:r>
            <a:r>
              <a:rPr lang="en-US" altLang="zh-CN" sz="2000" dirty="0"/>
              <a:t>DataFrame</a:t>
            </a:r>
            <a:r>
              <a:rPr lang="zh-CN" altLang="en-US" sz="2000" dirty="0"/>
              <a:t>操作</a:t>
            </a:r>
          </a:p>
        </p:txBody>
      </p:sp>
      <p:pic>
        <p:nvPicPr>
          <p:cNvPr id="24580" name="图片 4" descr="C:\Users\Lenovo\AppData\Roaming\Tencent\Users\70004972\QQ\WinTemp\RichOle\N~2EL4ZOWU1YT{2]0(UNZ6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8" y="2514600"/>
            <a:ext cx="7695996" cy="152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5" descr="C:\Users\Lenovo\AppData\Roaming\Tencent\Users\70004972\QQ\WinTemp\RichOle\$B19A]7QS3O44[9}6AA6$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8" y="4495800"/>
            <a:ext cx="7695996" cy="22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457308" y="2057400"/>
            <a:ext cx="1794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printSchema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533508" y="4114800"/>
            <a:ext cx="1024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select()</a:t>
            </a:r>
            <a:endParaRPr lang="zh-CN" altLang="en-US" sz="2000"/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33508" y="1535113"/>
            <a:ext cx="609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&gt;&gt;&gt; </a:t>
            </a:r>
            <a:r>
              <a:rPr lang="en-US" altLang="zh-CN" sz="2000" dirty="0"/>
              <a:t>df</a:t>
            </a:r>
            <a:r>
              <a:rPr lang="en-US" altLang="zh-CN" sz="2000" dirty="0"/>
              <a:t>=</a:t>
            </a:r>
            <a:r>
              <a:rPr lang="en-US" altLang="zh-CN" sz="2000" dirty="0"/>
              <a:t>spark.read.json</a:t>
            </a:r>
            <a:r>
              <a:rPr lang="en-US" altLang="zh-CN" sz="2000" dirty="0"/>
              <a:t>(“</a:t>
            </a:r>
            <a:r>
              <a:rPr lang="en-US" altLang="zh-CN" sz="2000" dirty="0"/>
              <a:t>people.json</a:t>
            </a:r>
            <a:r>
              <a:rPr lang="en-US" altLang="zh-CN" sz="2000" dirty="0"/>
              <a:t>”)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的常用操作</a:t>
            </a:r>
          </a:p>
        </p:txBody>
      </p:sp>
      <p:pic>
        <p:nvPicPr>
          <p:cNvPr id="25603" name="图片 2" descr="C:\Users\Lenovo\AppData\Roaming\Tencent\Users\70004972\QQ\WinTemp\RichOle\6`R~9L)66%P[M1)P27ZGKJ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3" y="1600199"/>
            <a:ext cx="7168216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3" descr="C:\Users\Lenovo\AppData\Roaming\Tencent\Users\70004972\QQ\WinTemp\RichOle\8$$R1ZIQW~[HVT6LVISG1`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" y="4170556"/>
            <a:ext cx="7151497" cy="253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587483" y="1143060"/>
            <a:ext cx="838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filter()</a:t>
            </a:r>
            <a:endParaRPr lang="zh-CN" altLang="en-US" sz="2000" dirty="0"/>
          </a:p>
        </p:txBody>
      </p:sp>
      <p:sp>
        <p:nvSpPr>
          <p:cNvPr id="25606" name="矩形 5"/>
          <p:cNvSpPr>
            <a:spLocks noChangeArrowheads="1"/>
          </p:cNvSpPr>
          <p:nvPr/>
        </p:nvSpPr>
        <p:spPr bwMode="auto">
          <a:xfrm>
            <a:off x="457308" y="3668713"/>
            <a:ext cx="13099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groupBy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en-US" altLang="zh-CN" dirty="0" smtClean="0"/>
              <a:t>DataFrame</a:t>
            </a:r>
            <a:r>
              <a:rPr lang="zh-CN" altLang="en-US" dirty="0" smtClean="0"/>
              <a:t>的常用操作</a:t>
            </a:r>
          </a:p>
        </p:txBody>
      </p:sp>
      <p:pic>
        <p:nvPicPr>
          <p:cNvPr id="26627" name="图片 2" descr="C:\Users\Lenovo\AppData\Roaming\Tencent\Users\70004972\QQ\WinTemp\RichOle\@_0}UQALKMY{6ZK0F{G_5]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8" y="1752534"/>
            <a:ext cx="8229382" cy="480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3"/>
          <p:cNvSpPr>
            <a:spLocks noChangeArrowheads="1"/>
          </p:cNvSpPr>
          <p:nvPr/>
        </p:nvSpPr>
        <p:spPr bwMode="auto">
          <a:xfrm>
            <a:off x="457308" y="1295334"/>
            <a:ext cx="780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sort()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转换得到</a:t>
            </a:r>
            <a:r>
              <a:rPr lang="en-US" altLang="zh-CN" dirty="0" smtClean="0"/>
              <a:t>DataFrame</a:t>
            </a:r>
            <a:endParaRPr lang="zh-CN" altLang="en-US" dirty="0" smtClean="0"/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914400" y="1524000"/>
            <a:ext cx="4700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5.6.1 </a:t>
            </a:r>
            <a:r>
              <a:rPr lang="zh-CN" altLang="en-US" sz="2400"/>
              <a:t>利用反射机制推断</a:t>
            </a:r>
            <a:r>
              <a:rPr lang="en-US" altLang="zh-CN" sz="2400" dirty="0"/>
              <a:t>RDD</a:t>
            </a:r>
            <a:r>
              <a:rPr lang="zh-CN" altLang="en-US" sz="2400"/>
              <a:t>模式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5.6.2 </a:t>
            </a:r>
            <a:r>
              <a:rPr lang="zh-CN" altLang="en-US" sz="2400"/>
              <a:t>使用编程方式定义</a:t>
            </a:r>
            <a:r>
              <a:rPr lang="en-US" altLang="zh-CN" sz="2400" dirty="0"/>
              <a:t>RDD</a:t>
            </a:r>
            <a:r>
              <a:rPr lang="zh-CN" altLang="en-US" sz="2400"/>
              <a:t>模式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5.6.1 </a:t>
            </a:r>
            <a:r>
              <a:rPr lang="zh-CN" altLang="en-US" smtClean="0"/>
              <a:t>利用反射机制推断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04912" y="1273161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“/</a:t>
            </a:r>
            <a:r>
              <a:rPr lang="en-US" altLang="zh-CN" sz="2400" dirty="0"/>
              <a:t>usr</a:t>
            </a:r>
            <a:r>
              <a:rPr lang="en-US" altLang="zh-CN" sz="2400" dirty="0"/>
              <a:t>/local/spark/examples/</a:t>
            </a:r>
            <a:r>
              <a:rPr lang="en-US" altLang="zh-CN" sz="2400" dirty="0"/>
              <a:t>src</a:t>
            </a:r>
            <a:r>
              <a:rPr lang="en-US" altLang="zh-CN" sz="2400" dirty="0"/>
              <a:t>/main/resources/”</a:t>
            </a:r>
            <a:r>
              <a:rPr lang="zh-CN" altLang="zh-CN" sz="2400" dirty="0"/>
              <a:t>目录下，有个</a:t>
            </a:r>
            <a:r>
              <a:rPr lang="en-US" altLang="zh-CN" sz="2400" dirty="0"/>
              <a:t>Spark</a:t>
            </a:r>
            <a:r>
              <a:rPr lang="zh-CN" altLang="zh-CN" sz="2400" dirty="0"/>
              <a:t>安装时自带的样例数据</a:t>
            </a:r>
            <a:r>
              <a:rPr lang="en-US" altLang="zh-CN" sz="2400" dirty="0"/>
              <a:t>people.txt</a:t>
            </a:r>
            <a:r>
              <a:rPr lang="zh-CN" altLang="zh-CN" sz="2400" dirty="0"/>
              <a:t>，其内容如下：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112" y="2216983"/>
            <a:ext cx="14959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Michael, 29</a:t>
            </a:r>
            <a:endParaRPr lang="zh-CN" altLang="zh-CN" sz="20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Andy, 30</a:t>
            </a:r>
            <a:endParaRPr lang="zh-CN" altLang="zh-CN" sz="20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Justin, 19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8677" name="矩形 5"/>
          <p:cNvSpPr>
            <a:spLocks noChangeArrowheads="1"/>
          </p:cNvSpPr>
          <p:nvPr/>
        </p:nvSpPr>
        <p:spPr bwMode="auto">
          <a:xfrm>
            <a:off x="304912" y="3359983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现在要把</a:t>
            </a:r>
            <a:r>
              <a:rPr lang="en-US" altLang="zh-CN" sz="2400" dirty="0"/>
              <a:t>people.txt</a:t>
            </a:r>
            <a:r>
              <a:rPr lang="zh-CN" altLang="zh-CN" sz="2400" dirty="0"/>
              <a:t>加载到内存中生成一个</a:t>
            </a:r>
            <a:r>
              <a:rPr lang="en-US" altLang="zh-CN" sz="2400" dirty="0"/>
              <a:t>DataFrame</a:t>
            </a:r>
            <a:r>
              <a:rPr lang="zh-CN" altLang="zh-CN" sz="2400" dirty="0"/>
              <a:t>，并查询其中的数据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5.6.1 </a:t>
            </a:r>
            <a:r>
              <a:rPr lang="zh-CN" altLang="en-US" smtClean="0"/>
              <a:t>利用反射机制推断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304912" y="1447800"/>
            <a:ext cx="8686572" cy="452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from </a:t>
            </a:r>
            <a:r>
              <a:rPr lang="en-US" altLang="zh-CN" dirty="0">
                <a:solidFill>
                  <a:schemeClr val="bg1"/>
                </a:solidFill>
              </a:rPr>
              <a:t>pyspark.sql</a:t>
            </a:r>
            <a:r>
              <a:rPr lang="en-US" altLang="zh-CN" dirty="0">
                <a:solidFill>
                  <a:schemeClr val="bg1"/>
                </a:solidFill>
              </a:rPr>
              <a:t> import Row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people = </a:t>
            </a:r>
            <a:r>
              <a:rPr lang="en-US" altLang="zh-CN" dirty="0">
                <a:solidFill>
                  <a:schemeClr val="bg1"/>
                </a:solidFill>
              </a:rPr>
              <a:t>spark.sparkContext</a:t>
            </a:r>
            <a:r>
              <a:rPr lang="en-US" altLang="zh-CN" dirty="0">
                <a:solidFill>
                  <a:schemeClr val="bg1"/>
                </a:solidFill>
              </a:rPr>
              <a:t>.\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... </a:t>
            </a:r>
            <a:r>
              <a:rPr lang="en-US" altLang="zh-CN" dirty="0">
                <a:solidFill>
                  <a:schemeClr val="bg1"/>
                </a:solidFill>
              </a:rPr>
              <a:t>textFile</a:t>
            </a:r>
            <a:r>
              <a:rPr lang="en-US" altLang="zh-CN" dirty="0">
                <a:solidFill>
                  <a:schemeClr val="bg1"/>
                </a:solidFill>
              </a:rPr>
              <a:t>("file:///usr/local/spark/examples/src/main/resources/people.txt").\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... map(lambda line: </a:t>
            </a:r>
            <a:r>
              <a:rPr lang="en-US" altLang="zh-CN" dirty="0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(",")).\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... map(lambda p: Row(name=p[0], age=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(p[1])))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schemaPeople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>
                <a:solidFill>
                  <a:schemeClr val="bg1"/>
                </a:solidFill>
              </a:rPr>
              <a:t>spark.createDataFrame</a:t>
            </a:r>
            <a:r>
              <a:rPr lang="en-US" altLang="zh-CN" dirty="0">
                <a:solidFill>
                  <a:schemeClr val="bg1"/>
                </a:solidFill>
              </a:rPr>
              <a:t>(people)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必须注册为临时表才能供下面的查询使用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schemaPeople.createOrReplaceTempView</a:t>
            </a:r>
            <a:r>
              <a:rPr lang="en-US" altLang="zh-CN" dirty="0">
                <a:solidFill>
                  <a:schemeClr val="bg1"/>
                </a:solidFill>
              </a:rPr>
              <a:t>("people") 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personsDF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>
                <a:solidFill>
                  <a:schemeClr val="bg1"/>
                </a:solidFill>
              </a:rPr>
              <a:t>spark.sql</a:t>
            </a:r>
            <a:r>
              <a:rPr lang="en-US" altLang="zh-CN" dirty="0">
                <a:solidFill>
                  <a:schemeClr val="bg1"/>
                </a:solidFill>
              </a:rPr>
              <a:t>("select </a:t>
            </a:r>
            <a:r>
              <a:rPr lang="en-US" altLang="zh-CN" dirty="0">
                <a:solidFill>
                  <a:schemeClr val="bg1"/>
                </a:solidFill>
              </a:rPr>
              <a:t>name,age</a:t>
            </a:r>
            <a:r>
              <a:rPr lang="en-US" altLang="zh-CN" dirty="0">
                <a:solidFill>
                  <a:schemeClr val="bg1"/>
                </a:solidFill>
              </a:rPr>
              <a:t> from people where age &gt; 20")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中的每个元素都是一行记录，包含</a:t>
            </a:r>
            <a:r>
              <a:rPr lang="en-US" altLang="zh-CN" dirty="0">
                <a:solidFill>
                  <a:schemeClr val="bg1"/>
                </a:solidFill>
              </a:rPr>
              <a:t>name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age</a:t>
            </a:r>
            <a:r>
              <a:rPr lang="zh-CN" altLang="en-US" dirty="0">
                <a:solidFill>
                  <a:schemeClr val="bg1"/>
                </a:solidFill>
              </a:rPr>
              <a:t>两个字段，分别用</a:t>
            </a:r>
            <a:r>
              <a:rPr lang="en-US" altLang="zh-CN" dirty="0">
                <a:solidFill>
                  <a:schemeClr val="bg1"/>
                </a:solidFill>
              </a:rPr>
              <a:t>p.name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p.age</a:t>
            </a:r>
            <a:r>
              <a:rPr lang="zh-CN" altLang="en-US" dirty="0">
                <a:solidFill>
                  <a:schemeClr val="bg1"/>
                </a:solidFill>
              </a:rPr>
              <a:t>来获取值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personsRDD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>
                <a:solidFill>
                  <a:schemeClr val="bg1"/>
                </a:solidFill>
              </a:rPr>
              <a:t>personsDF.rdd.map</a:t>
            </a:r>
            <a:r>
              <a:rPr lang="en-US" altLang="zh-CN" dirty="0">
                <a:solidFill>
                  <a:schemeClr val="bg1"/>
                </a:solidFill>
              </a:rPr>
              <a:t>(lambda p:"Name: "+p.name+ ","+"Age: "+</a:t>
            </a:r>
            <a:r>
              <a:rPr lang="en-US" altLang="zh-CN" dirty="0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p.age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personsRDD.foreach</a:t>
            </a:r>
            <a:r>
              <a:rPr lang="en-US" altLang="zh-CN" dirty="0">
                <a:solidFill>
                  <a:schemeClr val="bg1"/>
                </a:solidFill>
              </a:rPr>
              <a:t>(print)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Name: </a:t>
            </a:r>
            <a:r>
              <a:rPr lang="en-US" altLang="zh-CN" dirty="0">
                <a:solidFill>
                  <a:schemeClr val="bg1"/>
                </a:solidFill>
              </a:rPr>
              <a:t>Michael,Age</a:t>
            </a:r>
            <a:r>
              <a:rPr lang="en-US" altLang="zh-CN" dirty="0">
                <a:solidFill>
                  <a:schemeClr val="bg1"/>
                </a:solidFill>
              </a:rPr>
              <a:t>: 29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Name: </a:t>
            </a:r>
            <a:r>
              <a:rPr lang="en-US" altLang="zh-CN" dirty="0">
                <a:solidFill>
                  <a:schemeClr val="bg1"/>
                </a:solidFill>
              </a:rPr>
              <a:t>Andy,Age</a:t>
            </a:r>
            <a:r>
              <a:rPr lang="en-US" altLang="zh-CN" dirty="0">
                <a:solidFill>
                  <a:schemeClr val="bg1"/>
                </a:solidFill>
              </a:rPr>
              <a:t>: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5.6.1 </a:t>
            </a:r>
            <a:r>
              <a:rPr lang="zh-CN" altLang="en-US" smtClean="0"/>
              <a:t>利用反射机制推断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1219258"/>
            <a:ext cx="8457978" cy="48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5.6.2 </a:t>
            </a:r>
            <a:r>
              <a:rPr lang="zh-CN" altLang="en-US" smtClean="0"/>
              <a:t>使用编程方式定义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304912" y="1371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/>
              <a:t>当无法提前获知数据结构时，就需要采用编程方式定义</a:t>
            </a:r>
            <a:r>
              <a:rPr lang="en-US" altLang="zh-CN" sz="2000" dirty="0"/>
              <a:t>RDD</a:t>
            </a:r>
            <a:r>
              <a:rPr lang="zh-CN" altLang="zh-CN" sz="2000"/>
              <a:t>模式。</a:t>
            </a:r>
            <a:endParaRPr lang="zh-CN" altLang="en-US" sz="2000"/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304912" y="18288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比如，现在需要通过编程方式把</a:t>
            </a:r>
            <a:r>
              <a:rPr lang="en-US" altLang="zh-CN" sz="2000" dirty="0"/>
              <a:t>people.txt</a:t>
            </a:r>
            <a:r>
              <a:rPr lang="zh-CN" altLang="zh-CN" sz="2000" dirty="0"/>
              <a:t>加载进来生成</a:t>
            </a:r>
            <a:r>
              <a:rPr lang="en-US" altLang="zh-CN" sz="2000" dirty="0"/>
              <a:t>DataFrame</a:t>
            </a:r>
            <a:r>
              <a:rPr lang="zh-CN" altLang="zh-CN" sz="2000" dirty="0"/>
              <a:t>，并完成</a:t>
            </a:r>
            <a:r>
              <a:rPr lang="en-US" altLang="zh-CN" sz="2000" dirty="0"/>
              <a:t>SQL</a:t>
            </a:r>
            <a:r>
              <a:rPr lang="zh-CN" altLang="zh-CN" sz="2000" dirty="0"/>
              <a:t>查询。</a:t>
            </a:r>
            <a:endParaRPr lang="zh-CN" altLang="en-US" sz="2000" dirty="0"/>
          </a:p>
        </p:txBody>
      </p:sp>
      <p:pic>
        <p:nvPicPr>
          <p:cNvPr id="3174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2743218"/>
            <a:ext cx="8153186" cy="32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矩形 5"/>
          <p:cNvSpPr>
            <a:spLocks noChangeArrowheads="1"/>
          </p:cNvSpPr>
          <p:nvPr/>
        </p:nvSpPr>
        <p:spPr bwMode="auto">
          <a:xfrm>
            <a:off x="1981312" y="618323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</a:t>
            </a:r>
            <a:r>
              <a:rPr lang="zh-CN" altLang="zh-CN" dirty="0"/>
              <a:t>通过编程方式定义</a:t>
            </a:r>
            <a:r>
              <a:rPr lang="en-US" altLang="zh-CN" dirty="0"/>
              <a:t>RDD</a:t>
            </a:r>
            <a:r>
              <a:rPr lang="zh-CN" altLang="zh-CN" dirty="0"/>
              <a:t>模式的实现过程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 smtClean="0"/>
              <a:t>5.1 Spark SQL</a:t>
            </a:r>
            <a:r>
              <a:rPr lang="zh-CN" altLang="en-US" smtClean="0"/>
              <a:t>简介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066800" y="1524000"/>
            <a:ext cx="52657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5.1.1 </a:t>
            </a:r>
            <a:r>
              <a:rPr lang="zh-CN" altLang="en-US" sz="3200"/>
              <a:t>从</a:t>
            </a:r>
            <a:r>
              <a:rPr lang="en-US" altLang="zh-CN" sz="3200" dirty="0"/>
              <a:t>Shark</a:t>
            </a:r>
            <a:r>
              <a:rPr lang="zh-CN" altLang="en-US" sz="3200"/>
              <a:t>说起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5.1.2 Spark SQL</a:t>
            </a:r>
            <a:r>
              <a:rPr lang="zh-CN" altLang="en-US" sz="3200"/>
              <a:t>设计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5.1.3 </a:t>
            </a:r>
            <a:r>
              <a:rPr lang="zh-CN" altLang="en-US" sz="3200"/>
              <a:t>为什么推出</a:t>
            </a:r>
            <a:r>
              <a:rPr lang="en-US" altLang="zh-CN" sz="3200" dirty="0"/>
              <a:t>Spark SQL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5.6.2 </a:t>
            </a:r>
            <a:r>
              <a:rPr lang="zh-CN" altLang="en-US" smtClean="0"/>
              <a:t>使用编程方式定义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sp>
        <p:nvSpPr>
          <p:cNvPr id="32771" name="矩形 3"/>
          <p:cNvSpPr>
            <a:spLocks noChangeArrowheads="1"/>
          </p:cNvSpPr>
          <p:nvPr/>
        </p:nvSpPr>
        <p:spPr bwMode="auto">
          <a:xfrm>
            <a:off x="152516" y="1390650"/>
            <a:ext cx="8915166" cy="4400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from </a:t>
            </a:r>
            <a:r>
              <a:rPr lang="en-US" altLang="zh-CN" sz="2000" dirty="0">
                <a:solidFill>
                  <a:schemeClr val="bg1"/>
                </a:solidFill>
              </a:rPr>
              <a:t>pyspark.sql.types</a:t>
            </a:r>
            <a:r>
              <a:rPr lang="en-US" altLang="zh-CN" sz="2000" dirty="0">
                <a:solidFill>
                  <a:schemeClr val="bg1"/>
                </a:solidFill>
              </a:rPr>
              <a:t> import *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from </a:t>
            </a:r>
            <a:r>
              <a:rPr lang="en-US" altLang="zh-CN" sz="2000" dirty="0">
                <a:solidFill>
                  <a:schemeClr val="bg1"/>
                </a:solidFill>
              </a:rPr>
              <a:t>pyspark.sql</a:t>
            </a:r>
            <a:r>
              <a:rPr lang="en-US" altLang="zh-CN" sz="2000" dirty="0">
                <a:solidFill>
                  <a:schemeClr val="bg1"/>
                </a:solidFill>
              </a:rPr>
              <a:t> import Row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下面生成“表头”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schemaString</a:t>
            </a:r>
            <a:r>
              <a:rPr lang="en-US" altLang="zh-CN" sz="2000" dirty="0">
                <a:solidFill>
                  <a:schemeClr val="bg1"/>
                </a:solidFill>
              </a:rPr>
              <a:t> = "name age"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fields = [StructField(</a:t>
            </a:r>
            <a:r>
              <a:rPr lang="en-US" altLang="zh-CN" sz="2000" dirty="0">
                <a:solidFill>
                  <a:schemeClr val="bg1"/>
                </a:solidFill>
              </a:rPr>
              <a:t>field_name</a:t>
            </a:r>
            <a:r>
              <a:rPr lang="en-US" altLang="zh-CN" sz="2000" dirty="0">
                <a:solidFill>
                  <a:schemeClr val="bg1"/>
                </a:solidFill>
              </a:rPr>
              <a:t>, StringType(), True) for </a:t>
            </a:r>
            <a:r>
              <a:rPr lang="en-US" altLang="zh-CN" sz="2000" dirty="0">
                <a:solidFill>
                  <a:schemeClr val="bg1"/>
                </a:solidFill>
              </a:rPr>
              <a:t>field_name</a:t>
            </a:r>
            <a:r>
              <a:rPr lang="en-US" altLang="zh-CN" sz="2000" dirty="0">
                <a:solidFill>
                  <a:schemeClr val="bg1"/>
                </a:solidFill>
              </a:rPr>
              <a:t> in </a:t>
            </a:r>
            <a:r>
              <a:rPr lang="en-US" altLang="zh-CN" sz="2000" dirty="0">
                <a:solidFill>
                  <a:schemeClr val="bg1"/>
                </a:solidFill>
              </a:rPr>
              <a:t>schemaString.split</a:t>
            </a:r>
            <a:r>
              <a:rPr lang="en-US" altLang="zh-CN" sz="2000" dirty="0">
                <a:solidFill>
                  <a:schemeClr val="bg1"/>
                </a:solidFill>
              </a:rPr>
              <a:t>(" ")]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schema = StructType(fields)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下面生成“表中的记录”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spark.sparkContext</a:t>
            </a:r>
            <a:r>
              <a:rPr lang="en-US" altLang="zh-CN" sz="2000" dirty="0">
                <a:solidFill>
                  <a:schemeClr val="bg1"/>
                </a:solidFill>
              </a:rPr>
              <a:t>.\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("file:///usr/local/spark/examples/src/main/resources/people.txt")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parts = </a:t>
            </a:r>
            <a:r>
              <a:rPr lang="en-US" altLang="zh-CN" sz="2000" dirty="0">
                <a:solidFill>
                  <a:schemeClr val="bg1"/>
                </a:solidFill>
              </a:rPr>
              <a:t>lines.map</a:t>
            </a:r>
            <a:r>
              <a:rPr lang="en-US" altLang="zh-CN" sz="2000" dirty="0">
                <a:solidFill>
                  <a:schemeClr val="bg1"/>
                </a:solidFill>
              </a:rPr>
              <a:t>(lambda x: </a:t>
            </a:r>
            <a:r>
              <a:rPr lang="en-US" altLang="zh-CN" sz="2000" dirty="0">
                <a:solidFill>
                  <a:schemeClr val="bg1"/>
                </a:solidFill>
              </a:rPr>
              <a:t>x.split</a:t>
            </a:r>
            <a:r>
              <a:rPr lang="en-US" altLang="zh-CN" sz="2000" dirty="0">
                <a:solidFill>
                  <a:schemeClr val="bg1"/>
                </a:solidFill>
              </a:rPr>
              <a:t>(","))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people = </a:t>
            </a:r>
            <a:r>
              <a:rPr lang="en-US" altLang="zh-CN" sz="2000" dirty="0">
                <a:solidFill>
                  <a:schemeClr val="bg1"/>
                </a:solidFill>
              </a:rPr>
              <a:t>parts.map</a:t>
            </a:r>
            <a:r>
              <a:rPr lang="en-US" altLang="zh-CN" sz="2000" dirty="0">
                <a:solidFill>
                  <a:schemeClr val="bg1"/>
                </a:solidFill>
              </a:rPr>
              <a:t>(lambda p: Row(p[0], p[1].strip()))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下面把“表头”和“表中的记录”拼装在一起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schemaPeople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spark.createDataFrame</a:t>
            </a:r>
            <a:r>
              <a:rPr lang="en-US" altLang="zh-CN" sz="2000" dirty="0">
                <a:solidFill>
                  <a:schemeClr val="bg1"/>
                </a:solidFill>
              </a:rPr>
              <a:t>(people, schema)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858000" y="59436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剩余代码见下一页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5.6.2 </a:t>
            </a:r>
            <a:r>
              <a:rPr lang="zh-CN" altLang="en-US" smtClean="0"/>
              <a:t>使用编程方式定义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1295456"/>
            <a:ext cx="8838968" cy="54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5.6.2 </a:t>
            </a:r>
            <a:r>
              <a:rPr lang="zh-CN" altLang="en-US" smtClean="0"/>
              <a:t>使用编程方式定义</a:t>
            </a:r>
            <a:r>
              <a:rPr lang="en-US" altLang="zh-CN" dirty="0" smtClean="0"/>
              <a:t>RDD</a:t>
            </a:r>
            <a:r>
              <a:rPr lang="zh-CN" altLang="en-US" smtClean="0"/>
              <a:t>模式</a:t>
            </a:r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228714" y="1547813"/>
            <a:ext cx="8686686" cy="3786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注册一个临时表供下面查询使用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schemaPeople.createOrReplaceTempView</a:t>
            </a:r>
            <a:r>
              <a:rPr lang="en-US" altLang="zh-CN" sz="2000" dirty="0">
                <a:solidFill>
                  <a:schemeClr val="bg1"/>
                </a:solidFill>
              </a:rPr>
              <a:t>("people")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results = </a:t>
            </a:r>
            <a:r>
              <a:rPr lang="en-US" altLang="zh-CN" sz="2000" dirty="0">
                <a:solidFill>
                  <a:schemeClr val="bg1"/>
                </a:solidFill>
              </a:rPr>
              <a:t>spark.sql</a:t>
            </a:r>
            <a:r>
              <a:rPr lang="en-US" altLang="zh-CN" sz="2000" dirty="0">
                <a:solidFill>
                  <a:schemeClr val="bg1"/>
                </a:solidFill>
              </a:rPr>
              <a:t>("SELECT </a:t>
            </a:r>
            <a:r>
              <a:rPr lang="en-US" altLang="zh-CN" sz="2000" dirty="0">
                <a:solidFill>
                  <a:schemeClr val="bg1"/>
                </a:solidFill>
              </a:rPr>
              <a:t>name,age</a:t>
            </a:r>
            <a:r>
              <a:rPr lang="en-US" altLang="zh-CN" sz="2000" dirty="0">
                <a:solidFill>
                  <a:schemeClr val="bg1"/>
                </a:solidFill>
              </a:rPr>
              <a:t> FROM people")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results.show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+-------+---+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   </a:t>
            </a:r>
            <a:r>
              <a:rPr lang="en-US" altLang="zh-CN" sz="2000" dirty="0">
                <a:solidFill>
                  <a:schemeClr val="bg1"/>
                </a:solidFill>
              </a:rPr>
              <a:t>name|age</a:t>
            </a:r>
            <a:r>
              <a:rPr lang="en-US" altLang="zh-CN" sz="2000" dirty="0">
                <a:solidFill>
                  <a:schemeClr val="bg1"/>
                </a:solidFill>
              </a:rPr>
              <a:t>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+-------+---+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|Michael| 29|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   Andy| 30|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 Justin| 19|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+-------+---+</a:t>
            </a:r>
          </a:p>
          <a:p>
            <a:pPr eaLnBrk="1" hangingPunct="1"/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 </a:t>
            </a:r>
            <a:r>
              <a:rPr lang="zh-CN" altLang="en-US" smtClean="0"/>
              <a:t>使用</a:t>
            </a:r>
            <a:r>
              <a:rPr lang="en-US" altLang="zh-CN" dirty="0" smtClean="0"/>
              <a:t>Spark SQL</a:t>
            </a:r>
            <a:r>
              <a:rPr lang="zh-CN" altLang="en-US" smtClean="0"/>
              <a:t>读写数据库</a:t>
            </a:r>
          </a:p>
        </p:txBody>
      </p:sp>
      <p:sp>
        <p:nvSpPr>
          <p:cNvPr id="35843" name="矩形 3"/>
          <p:cNvSpPr>
            <a:spLocks noChangeArrowheads="1"/>
          </p:cNvSpPr>
          <p:nvPr/>
        </p:nvSpPr>
        <p:spPr bwMode="auto">
          <a:xfrm>
            <a:off x="457308" y="1710531"/>
            <a:ext cx="8153186" cy="8302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 SQL</a:t>
            </a:r>
            <a:r>
              <a:rPr lang="zh-CN" altLang="en-US" sz="2400" dirty="0"/>
              <a:t>可以支持</a:t>
            </a:r>
            <a:r>
              <a:rPr lang="en-US" altLang="zh-CN" sz="2400" dirty="0"/>
              <a:t>Parquet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、</a:t>
            </a:r>
            <a:r>
              <a:rPr lang="en-US" altLang="zh-CN" sz="2400" dirty="0"/>
              <a:t>Hive</a:t>
            </a:r>
            <a:r>
              <a:rPr lang="zh-CN" altLang="en-US" sz="2400" dirty="0"/>
              <a:t>等数据源，并且可以通过</a:t>
            </a:r>
            <a:r>
              <a:rPr lang="en-US" altLang="zh-CN" sz="2400" dirty="0"/>
              <a:t>JDBC</a:t>
            </a:r>
            <a:r>
              <a:rPr lang="zh-CN" altLang="en-US" sz="2400" dirty="0"/>
              <a:t>连接外部</a:t>
            </a:r>
            <a:r>
              <a:rPr lang="zh-CN" altLang="en-US" sz="2400" dirty="0" smtClean="0"/>
              <a:t>数据源。</a:t>
            </a:r>
            <a:endParaRPr lang="zh-CN" altLang="en-US" sz="2400" dirty="0"/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57308" y="2971812"/>
            <a:ext cx="5513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5.7.1 </a:t>
            </a:r>
            <a:r>
              <a:rPr lang="zh-CN" altLang="zh-CN" sz="2800" dirty="0"/>
              <a:t>准备工作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5.7.2 </a:t>
            </a:r>
            <a:r>
              <a:rPr lang="zh-CN" altLang="zh-CN" sz="2800" dirty="0"/>
              <a:t>读取</a:t>
            </a:r>
            <a:r>
              <a:rPr lang="en-US" altLang="zh-CN" sz="2800" dirty="0"/>
              <a:t>MySQL</a:t>
            </a:r>
            <a:r>
              <a:rPr lang="zh-CN" altLang="zh-CN" sz="2800" dirty="0"/>
              <a:t>数据库中的数据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5.7.3 </a:t>
            </a:r>
            <a:r>
              <a:rPr lang="zh-CN" altLang="zh-CN" sz="2800" dirty="0"/>
              <a:t>向</a:t>
            </a:r>
            <a:r>
              <a:rPr lang="en-US" altLang="zh-CN" sz="2800" dirty="0"/>
              <a:t>MySQL</a:t>
            </a:r>
            <a:r>
              <a:rPr lang="zh-CN" altLang="zh-CN" sz="2800" dirty="0"/>
              <a:t>数据库写入数据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5.7.1 </a:t>
            </a:r>
            <a:r>
              <a:rPr lang="zh-CN" altLang="en-US" smtClean="0"/>
              <a:t>准备工作</a:t>
            </a: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152516" y="1447800"/>
            <a:ext cx="807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 dirty="0"/>
              <a:t>Linux</a:t>
            </a:r>
            <a:r>
              <a:rPr lang="zh-CN" altLang="en-US" sz="2000"/>
              <a:t>中启动</a:t>
            </a:r>
            <a:r>
              <a:rPr lang="en-US" altLang="zh-CN" sz="2000" dirty="0"/>
              <a:t>MySQL</a:t>
            </a:r>
            <a:r>
              <a:rPr lang="zh-CN" altLang="en-US" sz="2000"/>
              <a:t>数据库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04916" y="1981200"/>
            <a:ext cx="457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service </a:t>
            </a:r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 start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 -u root -p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屏幕会提示你输入密码</a:t>
            </a: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28716" y="3656013"/>
            <a:ext cx="868657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&gt; create database spark;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&gt; use spark;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&gt; create table student (id </a:t>
            </a:r>
            <a:r>
              <a:rPr lang="en-US" altLang="zh-CN" sz="2000" dirty="0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(4), name char(20), gender char(4), age </a:t>
            </a:r>
            <a:r>
              <a:rPr lang="en-US" altLang="zh-CN" sz="2000" dirty="0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(4));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&gt; insert into student values(1,'Xueqian','F',23);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&gt; insert into student values(2,'Weiliang','M',24);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</a:rPr>
              <a:t>&gt; select * from student;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52516" y="3200400"/>
            <a:ext cx="505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输入下面</a:t>
            </a:r>
            <a:r>
              <a:rPr lang="en-US" altLang="zh-CN" sz="2000" dirty="0"/>
              <a:t>SQL</a:t>
            </a:r>
            <a:r>
              <a:rPr lang="zh-CN" altLang="en-US" sz="2000"/>
              <a:t>语句完成数据库和表的创建：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5.7.1 </a:t>
            </a:r>
            <a:r>
              <a:rPr lang="zh-CN" altLang="en-US" smtClean="0"/>
              <a:t>准备工作</a:t>
            </a:r>
            <a:endParaRPr lang="en-US" altLang="zh-CN" dirty="0" smtClean="0"/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76318" y="1524050"/>
            <a:ext cx="8991484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）下载</a:t>
            </a:r>
            <a:r>
              <a:rPr lang="en-US" altLang="zh-CN" sz="2000" dirty="0"/>
              <a:t>MySQL</a:t>
            </a:r>
            <a:r>
              <a:rPr lang="zh-CN" altLang="en-US" sz="2000" dirty="0"/>
              <a:t>的</a:t>
            </a:r>
            <a:r>
              <a:rPr lang="en-US" altLang="zh-CN" sz="2000" dirty="0"/>
              <a:t>JDBC</a:t>
            </a:r>
            <a:r>
              <a:rPr lang="zh-CN" altLang="en-US" sz="2000" dirty="0"/>
              <a:t>驱动程序，比如</a:t>
            </a:r>
            <a:r>
              <a:rPr lang="en-US" altLang="zh-CN" sz="2000" dirty="0" smtClean="0"/>
              <a:t>mysql-connector-java-5.1.40-bin.jar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）把</a:t>
            </a:r>
            <a:r>
              <a:rPr lang="zh-CN" altLang="en-US" sz="2000" dirty="0"/>
              <a:t>该驱动程序拷贝到</a:t>
            </a:r>
            <a:r>
              <a:rPr lang="en-US" altLang="zh-CN" sz="2000" dirty="0"/>
              <a:t>spark</a:t>
            </a:r>
            <a:r>
              <a:rPr lang="zh-CN" altLang="en-US" sz="2000" dirty="0"/>
              <a:t>的安装目录</a:t>
            </a:r>
            <a:r>
              <a:rPr lang="en-US" altLang="zh-CN" sz="2000" dirty="0"/>
              <a:t>” /</a:t>
            </a:r>
            <a:r>
              <a:rPr lang="en-US" altLang="zh-CN" sz="2000" dirty="0"/>
              <a:t>usr</a:t>
            </a:r>
            <a:r>
              <a:rPr lang="en-US" altLang="zh-CN" sz="2000" dirty="0"/>
              <a:t>/local/spark/jars”</a:t>
            </a:r>
            <a:r>
              <a:rPr lang="zh-CN" altLang="en-US" sz="2000" dirty="0"/>
              <a:t>下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）启动</a:t>
            </a:r>
            <a:r>
              <a:rPr lang="en-US" altLang="zh-CN" sz="2000" dirty="0"/>
              <a:t>pyspark</a:t>
            </a:r>
            <a:endParaRPr lang="zh-CN" altLang="en-US" sz="2000" dirty="0"/>
          </a:p>
        </p:txBody>
      </p:sp>
      <p:sp>
        <p:nvSpPr>
          <p:cNvPr id="38916" name="矩形 4"/>
          <p:cNvSpPr>
            <a:spLocks noChangeArrowheads="1"/>
          </p:cNvSpPr>
          <p:nvPr/>
        </p:nvSpPr>
        <p:spPr bwMode="auto">
          <a:xfrm>
            <a:off x="161842" y="2979312"/>
            <a:ext cx="882964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/local/spark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>
                <a:solidFill>
                  <a:schemeClr val="bg1"/>
                </a:solidFill>
              </a:rPr>
              <a:t>pyspark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5.7.2 </a:t>
            </a:r>
            <a:r>
              <a:rPr lang="zh-CN" altLang="zh-CN" smtClean="0"/>
              <a:t>读取</a:t>
            </a:r>
            <a:r>
              <a:rPr lang="en-US" altLang="zh-CN" dirty="0" smtClean="0"/>
              <a:t>MySQL</a:t>
            </a:r>
            <a:r>
              <a:rPr lang="zh-CN" altLang="zh-CN" smtClean="0"/>
              <a:t>数据库中的数据</a:t>
            </a:r>
            <a:endParaRPr lang="en-US" altLang="zh-CN" dirty="0" smtClean="0"/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228714" y="1691741"/>
            <a:ext cx="8686572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   </a:t>
            </a:r>
            <a:r>
              <a:rPr lang="en-US" altLang="zh-CN" sz="2000" dirty="0">
                <a:solidFill>
                  <a:schemeClr val="bg1"/>
                </a:solidFill>
              </a:rPr>
              <a:t>jdbcDF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spark.read</a:t>
            </a:r>
            <a:r>
              <a:rPr lang="en-US" altLang="zh-CN" sz="2000" dirty="0">
                <a:solidFill>
                  <a:schemeClr val="bg1"/>
                </a:solidFill>
              </a:rPr>
              <a:t>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.format("</a:t>
            </a:r>
            <a:r>
              <a:rPr lang="en-US" altLang="zh-CN" sz="2000" dirty="0">
                <a:solidFill>
                  <a:schemeClr val="bg1"/>
                </a:solidFill>
              </a:rPr>
              <a:t>jdbc</a:t>
            </a:r>
            <a:r>
              <a:rPr lang="en-US" altLang="zh-CN" sz="2000" dirty="0">
                <a:solidFill>
                  <a:schemeClr val="bg1"/>
                </a:solidFill>
              </a:rPr>
              <a:t>")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.option("driver","</a:t>
            </a:r>
            <a:r>
              <a:rPr lang="en-US" altLang="zh-CN" sz="2000" dirty="0">
                <a:solidFill>
                  <a:schemeClr val="bg1"/>
                </a:solidFill>
              </a:rPr>
              <a:t>com.mysql.jdbc.Driver</a:t>
            </a:r>
            <a:r>
              <a:rPr lang="en-US" altLang="zh-CN" sz="2000" dirty="0">
                <a:solidFill>
                  <a:schemeClr val="bg1"/>
                </a:solidFill>
              </a:rPr>
              <a:t>")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.option("</a:t>
            </a:r>
            <a:r>
              <a:rPr lang="en-US" altLang="zh-CN" sz="2000" dirty="0">
                <a:solidFill>
                  <a:schemeClr val="bg1"/>
                </a:solidFill>
              </a:rPr>
              <a:t>url</a:t>
            </a:r>
            <a:r>
              <a:rPr lang="en-US" altLang="zh-CN" sz="2000" dirty="0">
                <a:solidFill>
                  <a:schemeClr val="bg1"/>
                </a:solidFill>
              </a:rPr>
              <a:t>", "</a:t>
            </a:r>
            <a:r>
              <a:rPr lang="en-US" altLang="zh-CN" sz="2000" dirty="0">
                <a:solidFill>
                  <a:schemeClr val="bg1"/>
                </a:solidFill>
              </a:rPr>
              <a:t>jdbc:mysql</a:t>
            </a:r>
            <a:r>
              <a:rPr lang="en-US" altLang="zh-CN" sz="2000" dirty="0">
                <a:solidFill>
                  <a:schemeClr val="bg1"/>
                </a:solidFill>
              </a:rPr>
              <a:t>://localhost:3306/spark")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.option("</a:t>
            </a:r>
            <a:r>
              <a:rPr lang="en-US" altLang="zh-CN" sz="2000" dirty="0">
                <a:solidFill>
                  <a:schemeClr val="bg1"/>
                </a:solidFill>
              </a:rPr>
              <a:t>dbtable</a:t>
            </a:r>
            <a:r>
              <a:rPr lang="en-US" altLang="zh-CN" sz="2000" dirty="0">
                <a:solidFill>
                  <a:schemeClr val="bg1"/>
                </a:solidFill>
              </a:rPr>
              <a:t>", "student")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.option("user", "root")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.option("password", "123456")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.load()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&gt;&gt;&gt;  </a:t>
            </a:r>
            <a:r>
              <a:rPr lang="en-US" altLang="zh-CN" sz="2000" dirty="0">
                <a:solidFill>
                  <a:schemeClr val="bg1"/>
                </a:solidFill>
              </a:rPr>
              <a:t>jdbcDF.show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+---+--------+------+---+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 id| </a:t>
            </a:r>
            <a:r>
              <a:rPr lang="en-US" altLang="zh-CN" sz="2000" dirty="0">
                <a:solidFill>
                  <a:schemeClr val="bg1"/>
                </a:solidFill>
              </a:rPr>
              <a:t>name|gender|age</a:t>
            </a:r>
            <a:r>
              <a:rPr lang="en-US" altLang="zh-CN" sz="2000" dirty="0">
                <a:solidFill>
                  <a:schemeClr val="bg1"/>
                </a:solidFill>
              </a:rPr>
              <a:t>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+---+--------+------+---+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 1| </a:t>
            </a:r>
            <a:r>
              <a:rPr lang="en-US" altLang="zh-CN" sz="2000" dirty="0">
                <a:solidFill>
                  <a:schemeClr val="bg1"/>
                </a:solidFill>
              </a:rPr>
              <a:t>Xueqian</a:t>
            </a:r>
            <a:r>
              <a:rPr lang="en-US" altLang="zh-CN" sz="2000" dirty="0">
                <a:solidFill>
                  <a:schemeClr val="bg1"/>
                </a:solidFill>
              </a:rPr>
              <a:t>| F| 23|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| 2|Weiliang| M| 24|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+---+--------+------+---+</a:t>
            </a:r>
          </a:p>
        </p:txBody>
      </p:sp>
      <p:sp>
        <p:nvSpPr>
          <p:cNvPr id="39940" name="矩形 3"/>
          <p:cNvSpPr>
            <a:spLocks noChangeArrowheads="1"/>
          </p:cNvSpPr>
          <p:nvPr/>
        </p:nvSpPr>
        <p:spPr bwMode="auto">
          <a:xfrm>
            <a:off x="228714" y="1133514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执行以下命令连接数据库，读取数据，并显示：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5.7.3 </a:t>
            </a:r>
            <a:r>
              <a:rPr lang="zh-CN" altLang="zh-CN" smtClean="0"/>
              <a:t>向</a:t>
            </a:r>
            <a:r>
              <a:rPr lang="en-US" altLang="zh-CN" dirty="0" smtClean="0"/>
              <a:t>MySQL</a:t>
            </a:r>
            <a:r>
              <a:rPr lang="zh-CN" altLang="zh-CN" smtClean="0"/>
              <a:t>数据库写入数据</a:t>
            </a:r>
            <a:endParaRPr lang="zh-CN" altLang="en-US" smtClean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2286030"/>
            <a:ext cx="8381780" cy="403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179254" y="1295456"/>
            <a:ext cx="88122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在</a:t>
            </a:r>
            <a:r>
              <a:rPr lang="en-US" altLang="zh-CN" sz="2400" dirty="0"/>
              <a:t>MySQL</a:t>
            </a:r>
            <a:r>
              <a:rPr lang="zh-CN" altLang="en-US" sz="2400" dirty="0"/>
              <a:t>数据库中创建了一个名称为</a:t>
            </a:r>
            <a:r>
              <a:rPr lang="en-US" altLang="zh-CN" sz="2400" dirty="0"/>
              <a:t>spark</a:t>
            </a:r>
            <a:r>
              <a:rPr lang="zh-CN" altLang="en-US" sz="2400" dirty="0"/>
              <a:t>的数据库，并创建了一个名称为</a:t>
            </a:r>
            <a:r>
              <a:rPr lang="en-US" altLang="zh-CN" sz="2400" dirty="0"/>
              <a:t>student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创建</a:t>
            </a:r>
            <a:r>
              <a:rPr lang="zh-CN" altLang="en-US" sz="2400" dirty="0"/>
              <a:t>后，查看一下数据库内容：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5.7.3 </a:t>
            </a:r>
            <a:r>
              <a:rPr lang="zh-CN" altLang="zh-CN" smtClean="0"/>
              <a:t>向</a:t>
            </a:r>
            <a:r>
              <a:rPr lang="en-US" altLang="zh-CN" dirty="0" smtClean="0"/>
              <a:t>MySQL</a:t>
            </a:r>
            <a:r>
              <a:rPr lang="zh-CN" altLang="zh-CN" smtClean="0"/>
              <a:t>数据库写入数据</a:t>
            </a:r>
            <a:endParaRPr lang="zh-CN" altLang="en-US" smtClean="0"/>
          </a:p>
        </p:txBody>
      </p:sp>
      <p:sp>
        <p:nvSpPr>
          <p:cNvPr id="41987" name="矩形 2"/>
          <p:cNvSpPr>
            <a:spLocks noChangeArrowheads="1"/>
          </p:cNvSpPr>
          <p:nvPr/>
        </p:nvSpPr>
        <p:spPr bwMode="auto">
          <a:xfrm>
            <a:off x="228714" y="1214484"/>
            <a:ext cx="838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编写</a:t>
            </a:r>
            <a:r>
              <a:rPr lang="zh-CN" altLang="en-US" sz="2400" dirty="0"/>
              <a:t>程序，往</a:t>
            </a:r>
            <a:r>
              <a:rPr lang="en-US" altLang="zh-CN" sz="2400" dirty="0"/>
              <a:t>spark.student</a:t>
            </a:r>
            <a:r>
              <a:rPr lang="zh-CN" altLang="en-US" sz="2400" dirty="0"/>
              <a:t>表中插入两条记录</a:t>
            </a:r>
          </a:p>
        </p:txBody>
      </p:sp>
      <p:sp>
        <p:nvSpPr>
          <p:cNvPr id="41988" name="矩形 3"/>
          <p:cNvSpPr>
            <a:spLocks noChangeArrowheads="1"/>
          </p:cNvSpPr>
          <p:nvPr/>
        </p:nvSpPr>
        <p:spPr bwMode="auto">
          <a:xfrm>
            <a:off x="228714" y="1887267"/>
            <a:ext cx="8762770" cy="44012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#!/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en-US" altLang="zh-CN" sz="2000" dirty="0">
                <a:solidFill>
                  <a:schemeClr val="bg1"/>
                </a:solidFill>
              </a:rPr>
              <a:t>env</a:t>
            </a:r>
            <a:r>
              <a:rPr lang="en-US" altLang="zh-CN" sz="2000" dirty="0">
                <a:solidFill>
                  <a:schemeClr val="bg1"/>
                </a:solidFill>
              </a:rPr>
              <a:t> python3</a:t>
            </a:r>
          </a:p>
          <a:p>
            <a:pPr eaLnBrk="1" hangingPunct="1"/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>
                <a:solidFill>
                  <a:schemeClr val="bg1"/>
                </a:solidFill>
              </a:rPr>
              <a:t>pyspark.sql</a:t>
            </a:r>
            <a:r>
              <a:rPr lang="en-US" altLang="zh-CN" sz="2000" dirty="0">
                <a:solidFill>
                  <a:schemeClr val="bg1"/>
                </a:solidFill>
              </a:rPr>
              <a:t> import Row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>
                <a:solidFill>
                  <a:schemeClr val="bg1"/>
                </a:solidFill>
              </a:rPr>
              <a:t>pyspark.sql.types</a:t>
            </a:r>
            <a:r>
              <a:rPr lang="en-US" altLang="zh-CN" sz="2000" dirty="0">
                <a:solidFill>
                  <a:schemeClr val="bg1"/>
                </a:solidFill>
              </a:rPr>
              <a:t> import *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>
                <a:solidFill>
                  <a:schemeClr val="bg1"/>
                </a:solidFill>
              </a:rPr>
              <a:t>pyspark</a:t>
            </a:r>
            <a:r>
              <a:rPr lang="en-US" altLang="zh-CN" sz="2000" dirty="0">
                <a:solidFill>
                  <a:schemeClr val="bg1"/>
                </a:solidFill>
              </a:rPr>
              <a:t> import </a:t>
            </a:r>
            <a:r>
              <a:rPr lang="en-US" altLang="zh-CN" sz="2000" dirty="0">
                <a:solidFill>
                  <a:schemeClr val="bg1"/>
                </a:solidFill>
              </a:rPr>
              <a:t>SparkContext,SparkConf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>
                <a:solidFill>
                  <a:schemeClr val="bg1"/>
                </a:solidFill>
              </a:rPr>
              <a:t>pyspark.sql</a:t>
            </a:r>
            <a:r>
              <a:rPr lang="en-US" altLang="zh-CN" sz="2000" dirty="0">
                <a:solidFill>
                  <a:schemeClr val="bg1"/>
                </a:solidFill>
              </a:rPr>
              <a:t> import </a:t>
            </a:r>
            <a:r>
              <a:rPr lang="en-US" altLang="zh-CN" sz="2000" dirty="0">
                <a:solidFill>
                  <a:schemeClr val="bg1"/>
                </a:solidFill>
              </a:rPr>
              <a:t>SparkSession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spark = SparkSession.builder.config(conf = SparkConf()).getOrCreate()</a:t>
            </a:r>
          </a:p>
          <a:p>
            <a:pPr eaLnBrk="1" hangingPunct="1"/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下面设置模式信息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schema = StructType([StructField("id", IntegerType(), True),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StructField("name", StringType(), True),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StructField("gender", StringType(), True), \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StructField("age", IntegerType(), True)])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5.7.3 </a:t>
            </a:r>
            <a:r>
              <a:rPr lang="zh-CN" altLang="zh-CN" smtClean="0"/>
              <a:t>向</a:t>
            </a:r>
            <a:r>
              <a:rPr lang="en-US" altLang="zh-CN" dirty="0" smtClean="0"/>
              <a:t>MySQL</a:t>
            </a:r>
            <a:r>
              <a:rPr lang="zh-CN" altLang="zh-CN" smtClean="0"/>
              <a:t>数据库写入数据</a:t>
            </a:r>
            <a:endParaRPr lang="zh-CN" altLang="en-US" smtClean="0"/>
          </a:p>
        </p:txBody>
      </p:sp>
      <p:sp>
        <p:nvSpPr>
          <p:cNvPr id="43011" name="矩形 3"/>
          <p:cNvSpPr>
            <a:spLocks noChangeArrowheads="1"/>
          </p:cNvSpPr>
          <p:nvPr/>
        </p:nvSpPr>
        <p:spPr bwMode="auto">
          <a:xfrm>
            <a:off x="152516" y="1143000"/>
            <a:ext cx="8838968" cy="53553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下面设置两条数据，表示两个学生的信息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studentRDD</a:t>
            </a:r>
            <a:r>
              <a:rPr lang="en-US" altLang="zh-CN" dirty="0">
                <a:solidFill>
                  <a:schemeClr val="bg1"/>
                </a:solidFill>
              </a:rPr>
              <a:t> = spark 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>
                <a:solidFill>
                  <a:schemeClr val="bg1"/>
                </a:solidFill>
              </a:rPr>
              <a:t>sparkContext</a:t>
            </a:r>
            <a:r>
              <a:rPr lang="en-US" altLang="zh-CN" dirty="0">
                <a:solidFill>
                  <a:schemeClr val="bg1"/>
                </a:solidFill>
              </a:rPr>
              <a:t> 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.parallelize(["3 </a:t>
            </a:r>
            <a:r>
              <a:rPr lang="en-US" altLang="zh-CN" dirty="0">
                <a:solidFill>
                  <a:schemeClr val="bg1"/>
                </a:solidFill>
              </a:rPr>
              <a:t>Rongcheng</a:t>
            </a:r>
            <a:r>
              <a:rPr lang="en-US" altLang="zh-CN" dirty="0">
                <a:solidFill>
                  <a:schemeClr val="bg1"/>
                </a:solidFill>
              </a:rPr>
              <a:t> M 26","4 </a:t>
            </a:r>
            <a:r>
              <a:rPr lang="en-US" altLang="zh-CN" dirty="0">
                <a:solidFill>
                  <a:schemeClr val="bg1"/>
                </a:solidFill>
              </a:rPr>
              <a:t>Guanhua</a:t>
            </a:r>
            <a:r>
              <a:rPr lang="en-US" altLang="zh-CN" dirty="0">
                <a:solidFill>
                  <a:schemeClr val="bg1"/>
                </a:solidFill>
              </a:rPr>
              <a:t> M 27"]) 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.map(lambda x:x.split(" "))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下面创建</a:t>
            </a:r>
            <a:r>
              <a:rPr lang="en-US" altLang="zh-CN" dirty="0">
                <a:solidFill>
                  <a:schemeClr val="bg1"/>
                </a:solidFill>
              </a:rPr>
              <a:t>Row</a:t>
            </a:r>
            <a:r>
              <a:rPr lang="zh-CN" altLang="en-US" dirty="0">
                <a:solidFill>
                  <a:schemeClr val="bg1"/>
                </a:solidFill>
              </a:rPr>
              <a:t>对象，每个</a:t>
            </a:r>
            <a:r>
              <a:rPr lang="en-US" altLang="zh-CN" dirty="0">
                <a:solidFill>
                  <a:schemeClr val="bg1"/>
                </a:solidFill>
              </a:rPr>
              <a:t>Row</a:t>
            </a:r>
            <a:r>
              <a:rPr lang="zh-CN" altLang="en-US" dirty="0">
                <a:solidFill>
                  <a:schemeClr val="bg1"/>
                </a:solidFill>
              </a:rPr>
              <a:t>对象都是</a:t>
            </a:r>
            <a:r>
              <a:rPr lang="en-US" altLang="zh-CN" dirty="0">
                <a:solidFill>
                  <a:schemeClr val="bg1"/>
                </a:solidFill>
              </a:rPr>
              <a:t>rowRDD</a:t>
            </a:r>
            <a:r>
              <a:rPr lang="zh-CN" altLang="en-US" dirty="0">
                <a:solidFill>
                  <a:schemeClr val="bg1"/>
                </a:solidFill>
              </a:rPr>
              <a:t>中的一行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rowRDD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>
                <a:solidFill>
                  <a:schemeClr val="bg1"/>
                </a:solidFill>
              </a:rPr>
              <a:t>studentRDD.map</a:t>
            </a:r>
            <a:r>
              <a:rPr lang="en-US" altLang="zh-CN" dirty="0">
                <a:solidFill>
                  <a:schemeClr val="bg1"/>
                </a:solidFill>
              </a:rPr>
              <a:t>(lambda p:Row(int(p[0].strip()), p[1].strip(), p[2].strip(), 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(p[3].strip())))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建立起</a:t>
            </a:r>
            <a:r>
              <a:rPr lang="en-US" altLang="zh-CN" dirty="0">
                <a:solidFill>
                  <a:schemeClr val="bg1"/>
                </a:solidFill>
              </a:rPr>
              <a:t>Row</a:t>
            </a:r>
            <a:r>
              <a:rPr lang="zh-CN" altLang="en-US" dirty="0">
                <a:solidFill>
                  <a:schemeClr val="bg1"/>
                </a:solidFill>
              </a:rPr>
              <a:t>对象和模式之间的对应关系，也就是把数据和模式对应起来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studentDF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>
                <a:solidFill>
                  <a:schemeClr val="bg1"/>
                </a:solidFill>
              </a:rPr>
              <a:t>spark.createDataFrame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rowRDD</a:t>
            </a:r>
            <a:r>
              <a:rPr lang="en-US" altLang="zh-CN" dirty="0">
                <a:solidFill>
                  <a:schemeClr val="bg1"/>
                </a:solidFill>
              </a:rPr>
              <a:t>, schema)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写入数据库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prop = {}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prop['user'] = 'root'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prop['password'] = '123456'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prop['driver'] = "</a:t>
            </a:r>
            <a:r>
              <a:rPr lang="en-US" altLang="zh-CN" dirty="0">
                <a:solidFill>
                  <a:schemeClr val="bg1"/>
                </a:solidFill>
              </a:rPr>
              <a:t>com.mysql.jdbc.Driver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studentDF.write.jdbc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>
                <a:solidFill>
                  <a:schemeClr val="bg1"/>
                </a:solidFill>
              </a:rPr>
              <a:t>jdbc:mysql</a:t>
            </a:r>
            <a:r>
              <a:rPr lang="en-US" altLang="zh-CN" dirty="0">
                <a:solidFill>
                  <a:schemeClr val="bg1"/>
                </a:solidFill>
              </a:rPr>
              <a:t>://localhost:3306/</a:t>
            </a:r>
            <a:r>
              <a:rPr lang="en-US" altLang="zh-CN" dirty="0">
                <a:solidFill>
                  <a:schemeClr val="bg1"/>
                </a:solidFill>
              </a:rPr>
              <a:t>spark",'student','append</a:t>
            </a:r>
            <a:r>
              <a:rPr lang="en-US" altLang="zh-CN" dirty="0">
                <a:solidFill>
                  <a:schemeClr val="bg1"/>
                </a:solidFill>
              </a:rPr>
              <a:t>', prop)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smtClean="0"/>
              <a:t>从</a:t>
            </a:r>
            <a:r>
              <a:rPr lang="en-US" altLang="zh-CN" dirty="0" smtClean="0"/>
              <a:t>Shark</a:t>
            </a:r>
            <a:r>
              <a:rPr lang="zh-CN" altLang="en-US" smtClean="0"/>
              <a:t>说起</a:t>
            </a:r>
          </a:p>
        </p:txBody>
      </p:sp>
      <p:pic>
        <p:nvPicPr>
          <p:cNvPr id="7171" name="Picture 2" descr="http://images0.cnblogs.com/blog/107289/201508/121050147707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8"/>
          <a:stretch>
            <a:fillRect/>
          </a:stretch>
        </p:blipFill>
        <p:spPr bwMode="auto">
          <a:xfrm>
            <a:off x="228600" y="2057400"/>
            <a:ext cx="45577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38455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矩形 5"/>
          <p:cNvSpPr>
            <a:spLocks noChangeArrowheads="1"/>
          </p:cNvSpPr>
          <p:nvPr/>
        </p:nvSpPr>
        <p:spPr bwMode="auto">
          <a:xfrm>
            <a:off x="4419600" y="6259513"/>
            <a:ext cx="480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 Hive</a:t>
            </a:r>
            <a:r>
              <a:rPr lang="zh-CN" altLang="zh-CN"/>
              <a:t>中</a:t>
            </a:r>
            <a:r>
              <a:rPr lang="en-US" altLang="zh-CN" dirty="0"/>
              <a:t>SQL</a:t>
            </a:r>
            <a:r>
              <a:rPr lang="zh-CN" altLang="zh-CN"/>
              <a:t>查询的</a:t>
            </a:r>
            <a:r>
              <a:rPr lang="en-US" altLang="zh-CN" dirty="0"/>
              <a:t>MapReduce</a:t>
            </a:r>
            <a:r>
              <a:rPr lang="zh-CN" altLang="zh-CN"/>
              <a:t>作业转化过程</a:t>
            </a:r>
            <a:endParaRPr lang="zh-CN" altLang="en-US"/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838200" y="1447800"/>
            <a:ext cx="3216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Hive: SQL-on-Hadoop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5.7.3 </a:t>
            </a:r>
            <a:r>
              <a:rPr lang="zh-CN" altLang="zh-CN" smtClean="0"/>
              <a:t>向</a:t>
            </a:r>
            <a:r>
              <a:rPr lang="en-US" altLang="zh-CN" dirty="0" smtClean="0"/>
              <a:t>MySQL</a:t>
            </a:r>
            <a:r>
              <a:rPr lang="zh-CN" altLang="zh-CN" smtClean="0"/>
              <a:t>数据库写入数据</a:t>
            </a:r>
            <a:endParaRPr lang="zh-CN" altLang="en-US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1295400"/>
            <a:ext cx="8534176" cy="541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5.7.3 </a:t>
            </a:r>
            <a:r>
              <a:rPr lang="zh-CN" altLang="zh-CN" smtClean="0"/>
              <a:t>向</a:t>
            </a:r>
            <a:r>
              <a:rPr lang="en-US" altLang="zh-CN" dirty="0" smtClean="0"/>
              <a:t>MySQL</a:t>
            </a:r>
            <a:r>
              <a:rPr lang="zh-CN" altLang="zh-CN" smtClean="0"/>
              <a:t>数据库写入数据</a:t>
            </a:r>
            <a:endParaRPr lang="zh-CN" altLang="en-US" smtClean="0"/>
          </a:p>
        </p:txBody>
      </p:sp>
      <p:sp>
        <p:nvSpPr>
          <p:cNvPr id="45059" name="矩形 2"/>
          <p:cNvSpPr>
            <a:spLocks noChangeArrowheads="1"/>
          </p:cNvSpPr>
          <p:nvPr/>
        </p:nvSpPr>
        <p:spPr bwMode="auto">
          <a:xfrm>
            <a:off x="381112" y="2209800"/>
            <a:ext cx="8381778" cy="3786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</a:rPr>
              <a:t>&gt; select * from student;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+------+-----------+--------+------+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| id | name | gender | age |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+------+-----------+--------+------+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| 1 | </a:t>
            </a:r>
            <a:r>
              <a:rPr lang="en-US" altLang="zh-CN" sz="2400" dirty="0">
                <a:solidFill>
                  <a:schemeClr val="bg1"/>
                </a:solidFill>
              </a:rPr>
              <a:t>Xueqian</a:t>
            </a:r>
            <a:r>
              <a:rPr lang="en-US" altLang="zh-CN" sz="2400" dirty="0">
                <a:solidFill>
                  <a:schemeClr val="bg1"/>
                </a:solidFill>
              </a:rPr>
              <a:t> | F | 23 |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| 2 | </a:t>
            </a:r>
            <a:r>
              <a:rPr lang="en-US" altLang="zh-CN" sz="2400" dirty="0">
                <a:solidFill>
                  <a:schemeClr val="bg1"/>
                </a:solidFill>
              </a:rPr>
              <a:t>Weiliang</a:t>
            </a:r>
            <a:r>
              <a:rPr lang="en-US" altLang="zh-CN" sz="2400" dirty="0">
                <a:solidFill>
                  <a:schemeClr val="bg1"/>
                </a:solidFill>
              </a:rPr>
              <a:t> | M | 24 |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| 3 | </a:t>
            </a:r>
            <a:r>
              <a:rPr lang="en-US" altLang="zh-CN" sz="2400" dirty="0">
                <a:solidFill>
                  <a:schemeClr val="bg1"/>
                </a:solidFill>
              </a:rPr>
              <a:t>Rongcheng</a:t>
            </a:r>
            <a:r>
              <a:rPr lang="en-US" altLang="zh-CN" sz="2400" dirty="0">
                <a:solidFill>
                  <a:schemeClr val="bg1"/>
                </a:solidFill>
              </a:rPr>
              <a:t> | M | 26 |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| 4 | </a:t>
            </a:r>
            <a:r>
              <a:rPr lang="en-US" altLang="zh-CN" sz="2400" dirty="0">
                <a:solidFill>
                  <a:schemeClr val="bg1"/>
                </a:solidFill>
              </a:rPr>
              <a:t>Guanhua</a:t>
            </a:r>
            <a:r>
              <a:rPr lang="en-US" altLang="zh-CN" sz="2400" dirty="0">
                <a:solidFill>
                  <a:schemeClr val="bg1"/>
                </a:solidFill>
              </a:rPr>
              <a:t> | M | 27 |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+------+-----------+--------+------+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4 rows in set (0.00 sec)</a:t>
            </a: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304912" y="1219200"/>
            <a:ext cx="8610374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可以看一下效果，看看</a:t>
            </a:r>
            <a:r>
              <a:rPr lang="en-US" altLang="zh-CN" sz="2400" dirty="0"/>
              <a:t>MySQL</a:t>
            </a:r>
            <a:r>
              <a:rPr lang="zh-CN" altLang="en-US" sz="2400" dirty="0"/>
              <a:t>数据库中的</a:t>
            </a:r>
            <a:r>
              <a:rPr lang="en-US" altLang="zh-CN" sz="2400" dirty="0"/>
              <a:t>spark.student</a:t>
            </a:r>
            <a:r>
              <a:rPr lang="zh-CN" altLang="en-US" sz="2400" dirty="0"/>
              <a:t>表发生了什么变化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smtClean="0"/>
              <a:t>从</a:t>
            </a:r>
            <a:r>
              <a:rPr lang="en-US" altLang="zh-CN" dirty="0" smtClean="0"/>
              <a:t>Shark</a:t>
            </a:r>
            <a:r>
              <a:rPr lang="zh-CN" altLang="en-US" smtClean="0"/>
              <a:t>说起</a:t>
            </a:r>
          </a:p>
        </p:txBody>
      </p:sp>
      <p:pic>
        <p:nvPicPr>
          <p:cNvPr id="8195" name="Picture 2" descr="http://images0.cnblogs.com/blog/107289/201508/121050147707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b="4546"/>
          <a:stretch>
            <a:fillRect/>
          </a:stretch>
        </p:blipFill>
        <p:spPr bwMode="auto">
          <a:xfrm>
            <a:off x="228600" y="1524050"/>
            <a:ext cx="8683625" cy="342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304800" y="5153481"/>
            <a:ext cx="8458200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Shark</a:t>
            </a:r>
            <a:r>
              <a:rPr lang="zh-CN" altLang="zh-CN" sz="2000" dirty="0"/>
              <a:t>即</a:t>
            </a:r>
            <a:r>
              <a:rPr lang="en-US" altLang="zh-CN" sz="2000" dirty="0"/>
              <a:t>Hive on Spark</a:t>
            </a:r>
            <a:r>
              <a:rPr lang="zh-CN" altLang="zh-CN" sz="2000" dirty="0"/>
              <a:t>，为了实现与</a:t>
            </a:r>
            <a:r>
              <a:rPr lang="en-US" altLang="zh-CN" sz="2000" dirty="0"/>
              <a:t>Hive</a:t>
            </a:r>
            <a:r>
              <a:rPr lang="zh-CN" altLang="zh-CN" sz="2000" dirty="0"/>
              <a:t>兼容，</a:t>
            </a:r>
            <a:r>
              <a:rPr lang="en-US" altLang="zh-CN" sz="2000" dirty="0"/>
              <a:t>Shark</a:t>
            </a:r>
            <a:r>
              <a:rPr lang="zh-CN" altLang="zh-CN" sz="2000" dirty="0"/>
              <a:t>在</a:t>
            </a:r>
            <a:r>
              <a:rPr lang="en-US" altLang="zh-CN" sz="2000" dirty="0"/>
              <a:t>HiveQL</a:t>
            </a:r>
            <a:r>
              <a:rPr lang="zh-CN" altLang="zh-CN" sz="2000" dirty="0"/>
              <a:t>方面重用了</a:t>
            </a:r>
            <a:r>
              <a:rPr lang="en-US" altLang="zh-CN" sz="2000" dirty="0"/>
              <a:t>Hive</a:t>
            </a:r>
            <a:r>
              <a:rPr lang="zh-CN" altLang="zh-CN" sz="2000" dirty="0"/>
              <a:t>中</a:t>
            </a:r>
            <a:r>
              <a:rPr lang="en-US" altLang="zh-CN" sz="2000" dirty="0"/>
              <a:t>HiveQL</a:t>
            </a:r>
            <a:r>
              <a:rPr lang="zh-CN" altLang="zh-CN" sz="2000" dirty="0"/>
              <a:t>的解析、逻辑执行计划翻译、执行计划优化等逻辑，可以近似认为仅将物理执行计划从</a:t>
            </a:r>
            <a:r>
              <a:rPr lang="en-US" altLang="zh-CN" sz="2000" dirty="0"/>
              <a:t>MapReduce</a:t>
            </a:r>
            <a:r>
              <a:rPr lang="zh-CN" altLang="zh-CN" sz="2000" dirty="0"/>
              <a:t>作业替换成了</a:t>
            </a:r>
            <a:r>
              <a:rPr lang="en-US" altLang="zh-CN" sz="2000" dirty="0"/>
              <a:t>Spark</a:t>
            </a:r>
            <a:r>
              <a:rPr lang="zh-CN" altLang="zh-CN" sz="2000" dirty="0"/>
              <a:t>作业，通过</a:t>
            </a:r>
            <a:r>
              <a:rPr lang="en-US" altLang="zh-CN" sz="2000" dirty="0"/>
              <a:t>Hive</a:t>
            </a:r>
            <a:r>
              <a:rPr lang="zh-CN" altLang="zh-CN" sz="2000" dirty="0"/>
              <a:t>的</a:t>
            </a:r>
            <a:r>
              <a:rPr lang="en-US" altLang="zh-CN" sz="2000" dirty="0"/>
              <a:t>HiveQL</a:t>
            </a:r>
            <a:r>
              <a:rPr lang="zh-CN" altLang="zh-CN" sz="2000" dirty="0"/>
              <a:t>解析，把</a:t>
            </a:r>
            <a:r>
              <a:rPr lang="en-US" altLang="zh-CN" sz="2000" dirty="0"/>
              <a:t>HiveQL</a:t>
            </a:r>
            <a:r>
              <a:rPr lang="zh-CN" altLang="zh-CN" sz="2000" dirty="0"/>
              <a:t>翻译成</a:t>
            </a:r>
            <a:r>
              <a:rPr lang="en-US" altLang="zh-CN" sz="2000" dirty="0"/>
              <a:t>Spark</a:t>
            </a:r>
            <a:r>
              <a:rPr lang="zh-CN" altLang="zh-CN" sz="2000" dirty="0"/>
              <a:t>上的</a:t>
            </a:r>
            <a:r>
              <a:rPr lang="en-US" altLang="zh-CN" sz="2000" dirty="0"/>
              <a:t>RDD</a:t>
            </a:r>
            <a:r>
              <a:rPr lang="zh-CN" altLang="zh-CN" sz="2000" dirty="0"/>
              <a:t>操作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smtClean="0"/>
              <a:t>从</a:t>
            </a:r>
            <a:r>
              <a:rPr lang="en-US" altLang="zh-CN" dirty="0" smtClean="0"/>
              <a:t>Shark</a:t>
            </a:r>
            <a:r>
              <a:rPr lang="zh-CN" altLang="en-US" smtClean="0"/>
              <a:t>说起</a:t>
            </a: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457308" y="1379537"/>
            <a:ext cx="7848394" cy="8302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Shark</a:t>
            </a:r>
            <a:r>
              <a:rPr lang="zh-CN" altLang="en-US" sz="2400" dirty="0"/>
              <a:t>的出现，使得</a:t>
            </a:r>
            <a:r>
              <a:rPr lang="en-US" altLang="zh-CN" sz="2400" dirty="0"/>
              <a:t>SQL-on-Hadoop</a:t>
            </a:r>
            <a:r>
              <a:rPr lang="zh-CN" altLang="en-US" sz="2400" dirty="0"/>
              <a:t>的性能比</a:t>
            </a:r>
            <a:r>
              <a:rPr lang="en-US" altLang="zh-CN" sz="2400" dirty="0"/>
              <a:t>Hive</a:t>
            </a:r>
            <a:r>
              <a:rPr lang="zh-CN" altLang="en-US" sz="2400" dirty="0"/>
              <a:t>有了</a:t>
            </a:r>
            <a:r>
              <a:rPr lang="en-US" altLang="zh-CN" sz="2400" dirty="0"/>
              <a:t>10-100</a:t>
            </a:r>
            <a:r>
              <a:rPr lang="zh-CN" altLang="en-US" sz="2400" dirty="0"/>
              <a:t>倍的提高</a:t>
            </a:r>
          </a:p>
        </p:txBody>
      </p:sp>
      <p:pic>
        <p:nvPicPr>
          <p:cNvPr id="9220" name="Picture 2" descr="http://images0.cnblogs.com/blog/107289/201508/1210501948910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514522"/>
            <a:ext cx="784839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smtClean="0"/>
              <a:t>从</a:t>
            </a:r>
            <a:r>
              <a:rPr lang="en-US" altLang="zh-CN" dirty="0" smtClean="0"/>
              <a:t>Shark</a:t>
            </a:r>
            <a:r>
              <a:rPr lang="zh-CN" altLang="en-US" smtClean="0"/>
              <a:t>说起</a:t>
            </a:r>
            <a:endParaRPr lang="en-US" altLang="zh-CN" dirty="0" smtClean="0"/>
          </a:p>
        </p:txBody>
      </p:sp>
      <p:sp>
        <p:nvSpPr>
          <p:cNvPr id="10243" name="矩形 3"/>
          <p:cNvSpPr>
            <a:spLocks noChangeArrowheads="1"/>
          </p:cNvSpPr>
          <p:nvPr/>
        </p:nvSpPr>
        <p:spPr bwMode="auto">
          <a:xfrm>
            <a:off x="304912" y="1447800"/>
            <a:ext cx="8534176" cy="267765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Shark</a:t>
            </a:r>
            <a:r>
              <a:rPr lang="zh-CN" altLang="zh-CN" sz="2400" dirty="0"/>
              <a:t>的设计导致了两个问题</a:t>
            </a:r>
            <a:r>
              <a:rPr lang="zh-CN" altLang="zh-CN" sz="2400" dirty="0" smtClean="0"/>
              <a:t>：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是执行计划优化完全依赖于</a:t>
            </a:r>
            <a:r>
              <a:rPr lang="en-US" altLang="zh-CN" sz="2400" dirty="0"/>
              <a:t>Hive</a:t>
            </a:r>
            <a:r>
              <a:rPr lang="zh-CN" altLang="zh-CN" sz="2400" dirty="0"/>
              <a:t>，不方便添加新的优化</a:t>
            </a:r>
            <a:r>
              <a:rPr lang="zh-CN" altLang="zh-CN" sz="2400" dirty="0" smtClean="0"/>
              <a:t>策略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二</a:t>
            </a:r>
            <a:r>
              <a:rPr lang="zh-CN" altLang="zh-CN" sz="2400" dirty="0"/>
              <a:t>是因为</a:t>
            </a:r>
            <a:r>
              <a:rPr lang="en-US" altLang="zh-CN" sz="2400" dirty="0"/>
              <a:t>Spark</a:t>
            </a:r>
            <a:r>
              <a:rPr lang="zh-CN" altLang="zh-CN" sz="2400" dirty="0"/>
              <a:t>是线程级并行，而</a:t>
            </a:r>
            <a:r>
              <a:rPr lang="en-US" altLang="zh-CN" sz="2400" dirty="0"/>
              <a:t>MapReduce</a:t>
            </a:r>
            <a:r>
              <a:rPr lang="zh-CN" altLang="zh-CN" sz="2400" dirty="0"/>
              <a:t>是进程级并行，因此，</a:t>
            </a:r>
            <a:r>
              <a:rPr lang="en-US" altLang="zh-CN" sz="2400" dirty="0"/>
              <a:t>Spark</a:t>
            </a:r>
            <a:r>
              <a:rPr lang="zh-CN" altLang="zh-CN" sz="2400" dirty="0"/>
              <a:t>在兼容</a:t>
            </a:r>
            <a:r>
              <a:rPr lang="en-US" altLang="zh-CN" sz="2400" dirty="0"/>
              <a:t>Hive</a:t>
            </a:r>
            <a:r>
              <a:rPr lang="zh-CN" altLang="zh-CN" sz="2400" dirty="0"/>
              <a:t>的实现上存在线程安全问题，导致</a:t>
            </a:r>
            <a:r>
              <a:rPr lang="en-US" altLang="zh-CN" sz="2400" dirty="0"/>
              <a:t>Shark</a:t>
            </a:r>
            <a:r>
              <a:rPr lang="zh-CN" altLang="zh-CN" sz="2400" dirty="0"/>
              <a:t>不得不使用另外一套独立维护的打了补丁的</a:t>
            </a:r>
            <a:r>
              <a:rPr lang="en-US" altLang="zh-CN" sz="2400" dirty="0"/>
              <a:t>Hive</a:t>
            </a:r>
            <a:r>
              <a:rPr lang="zh-CN" altLang="zh-CN" sz="2400" dirty="0"/>
              <a:t>源码</a:t>
            </a:r>
            <a:r>
              <a:rPr lang="zh-CN" altLang="zh-CN" sz="2400" dirty="0" smtClean="0"/>
              <a:t>分支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smtClean="0"/>
              <a:t>从</a:t>
            </a:r>
            <a:r>
              <a:rPr lang="en-US" altLang="zh-CN" dirty="0" smtClean="0"/>
              <a:t>Shark</a:t>
            </a:r>
            <a:r>
              <a:rPr lang="zh-CN" altLang="en-US" smtClean="0"/>
              <a:t>说起</a:t>
            </a:r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304800" y="1219200"/>
            <a:ext cx="8610486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Shark</a:t>
            </a:r>
            <a:r>
              <a:rPr lang="zh-CN" altLang="en-US" sz="2000" dirty="0"/>
              <a:t>项目和</a:t>
            </a:r>
            <a:r>
              <a:rPr lang="en-US" altLang="zh-CN" sz="2000" dirty="0"/>
              <a:t>Spark SQL</a:t>
            </a:r>
            <a:r>
              <a:rPr lang="zh-CN" altLang="en-US" sz="2000" dirty="0"/>
              <a:t>项目的主持人</a:t>
            </a:r>
            <a:r>
              <a:rPr lang="en-US" altLang="zh-CN" sz="2000" dirty="0"/>
              <a:t>Reynold Xin</a:t>
            </a:r>
            <a:r>
              <a:rPr lang="zh-CN" altLang="en-US" sz="2000" dirty="0"/>
              <a:t>宣布：停止对</a:t>
            </a:r>
            <a:r>
              <a:rPr lang="en-US" altLang="zh-CN" sz="2000" dirty="0"/>
              <a:t>Shark</a:t>
            </a:r>
            <a:r>
              <a:rPr lang="zh-CN" altLang="en-US" sz="2000" dirty="0"/>
              <a:t>的开发，团队将所有资源放在</a:t>
            </a:r>
            <a:r>
              <a:rPr lang="en-US" altLang="zh-CN" sz="2000" dirty="0"/>
              <a:t>Spark SQL</a:t>
            </a:r>
            <a:r>
              <a:rPr lang="zh-CN" altLang="en-US" sz="2000" dirty="0"/>
              <a:t>项目上，至此，</a:t>
            </a:r>
            <a:r>
              <a:rPr lang="en-US" altLang="zh-CN" sz="2000" dirty="0"/>
              <a:t>Shark</a:t>
            </a:r>
            <a:r>
              <a:rPr lang="zh-CN" altLang="en-US" sz="2000" dirty="0"/>
              <a:t>的发展画上了句号，但也因此发展出两个分支：</a:t>
            </a:r>
            <a:r>
              <a:rPr lang="en-US" altLang="zh-CN" sz="2000" dirty="0"/>
              <a:t>Spark SQL</a:t>
            </a:r>
            <a:r>
              <a:rPr lang="zh-CN" altLang="en-US" sz="2000" dirty="0"/>
              <a:t>和</a:t>
            </a:r>
            <a:r>
              <a:rPr lang="en-US" altLang="zh-CN" sz="2000" dirty="0"/>
              <a:t>Hive on Spark</a:t>
            </a:r>
            <a:endParaRPr lang="zh-CN" altLang="en-US" sz="2000" dirty="0"/>
          </a:p>
        </p:txBody>
      </p:sp>
      <p:pic>
        <p:nvPicPr>
          <p:cNvPr id="11268" name="Picture 2" descr="http://images0.cnblogs.com/blog/107289/201508/1210501856739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0" y="2585971"/>
            <a:ext cx="48006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4993724" y="2590800"/>
            <a:ext cx="3886200" cy="28622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 </a:t>
            </a:r>
            <a:r>
              <a:rPr lang="en-US" altLang="zh-CN" sz="2000" dirty="0"/>
              <a:t>SQL</a:t>
            </a:r>
            <a:r>
              <a:rPr lang="zh-CN" altLang="en-US" sz="2000" dirty="0"/>
              <a:t>作为</a:t>
            </a:r>
            <a:r>
              <a:rPr lang="en-US" altLang="zh-CN" sz="2000" dirty="0"/>
              <a:t>Spark</a:t>
            </a:r>
            <a:r>
              <a:rPr lang="zh-CN" altLang="en-US" sz="2000" dirty="0"/>
              <a:t>生态的一员继续发展，而不再受限于</a:t>
            </a:r>
            <a:r>
              <a:rPr lang="en-US" altLang="zh-CN" sz="2000" dirty="0"/>
              <a:t>Hive</a:t>
            </a:r>
            <a:r>
              <a:rPr lang="zh-CN" altLang="en-US" sz="2000" dirty="0"/>
              <a:t>，只是兼容</a:t>
            </a:r>
            <a:r>
              <a:rPr lang="en-US" altLang="zh-CN" sz="2000" dirty="0" smtClean="0"/>
              <a:t>Hive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Hive </a:t>
            </a:r>
            <a:r>
              <a:rPr lang="en-US" altLang="zh-CN" sz="2000" dirty="0"/>
              <a:t>on Spark</a:t>
            </a:r>
            <a:r>
              <a:rPr lang="zh-CN" altLang="en-US" sz="2000" dirty="0"/>
              <a:t>是一个</a:t>
            </a:r>
            <a:r>
              <a:rPr lang="en-US" altLang="zh-CN" sz="2000" dirty="0"/>
              <a:t>Hive</a:t>
            </a:r>
            <a:r>
              <a:rPr lang="zh-CN" altLang="en-US" sz="2000" dirty="0"/>
              <a:t>的发展计划，该计划将</a:t>
            </a:r>
            <a:r>
              <a:rPr lang="en-US" altLang="zh-CN" sz="2000" dirty="0"/>
              <a:t>Spark</a:t>
            </a:r>
            <a:r>
              <a:rPr lang="zh-CN" altLang="en-US" sz="2000" dirty="0"/>
              <a:t>作为</a:t>
            </a:r>
            <a:r>
              <a:rPr lang="en-US" altLang="zh-CN" sz="2000" dirty="0"/>
              <a:t>Hive</a:t>
            </a:r>
            <a:r>
              <a:rPr lang="zh-CN" altLang="en-US" sz="2000" dirty="0"/>
              <a:t>的底层引擎之一，也就是说，</a:t>
            </a:r>
            <a:r>
              <a:rPr lang="en-US" altLang="zh-CN" sz="2000" dirty="0"/>
              <a:t>Hive</a:t>
            </a:r>
            <a:r>
              <a:rPr lang="zh-CN" altLang="en-US" sz="2000" dirty="0"/>
              <a:t>将不再受限于一个引擎，可以采用</a:t>
            </a:r>
            <a:r>
              <a:rPr lang="en-US" altLang="zh-CN" sz="2000" dirty="0"/>
              <a:t>Map-Reduce</a:t>
            </a:r>
            <a:r>
              <a:rPr lang="zh-CN" altLang="en-US" sz="2000" dirty="0"/>
              <a:t>、</a:t>
            </a:r>
            <a:r>
              <a:rPr lang="en-US" altLang="zh-CN" sz="2000" dirty="0"/>
              <a:t>Tez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引擎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543800" cy="914400"/>
          </a:xfrm>
          <a:ln/>
        </p:spPr>
        <p:txBody>
          <a:bodyPr/>
          <a:lstStyle/>
          <a:p>
            <a:r>
              <a:rPr lang="en-US" altLang="zh-CN" dirty="0" smtClean="0"/>
              <a:t>5.1.2 Spark SQL</a:t>
            </a:r>
            <a:r>
              <a:rPr lang="zh-CN" altLang="en-US" smtClean="0"/>
              <a:t>设计</a:t>
            </a:r>
          </a:p>
        </p:txBody>
      </p:sp>
      <p:sp>
        <p:nvSpPr>
          <p:cNvPr id="2052" name="矩形 2"/>
          <p:cNvSpPr>
            <a:spLocks noChangeArrowheads="1"/>
          </p:cNvSpPr>
          <p:nvPr/>
        </p:nvSpPr>
        <p:spPr bwMode="auto">
          <a:xfrm>
            <a:off x="304912" y="1219200"/>
            <a:ext cx="8610374" cy="13239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Spark SQL</a:t>
            </a:r>
            <a:r>
              <a:rPr lang="zh-CN" altLang="zh-CN" sz="2000" dirty="0"/>
              <a:t>在</a:t>
            </a:r>
            <a:r>
              <a:rPr lang="en-US" altLang="zh-CN" sz="2000" dirty="0"/>
              <a:t>Hive</a:t>
            </a:r>
            <a:r>
              <a:rPr lang="zh-CN" altLang="zh-CN" sz="2000" dirty="0"/>
              <a:t>兼容层面仅依赖</a:t>
            </a:r>
            <a:r>
              <a:rPr lang="en-US" altLang="zh-CN" sz="2000" dirty="0"/>
              <a:t>HiveQL</a:t>
            </a:r>
            <a:r>
              <a:rPr lang="zh-CN" altLang="en-US" sz="2000" dirty="0"/>
              <a:t>解析</a:t>
            </a:r>
            <a:r>
              <a:rPr lang="zh-CN" altLang="zh-CN" sz="2000" dirty="0"/>
              <a:t>、</a:t>
            </a:r>
            <a:r>
              <a:rPr lang="en-US" altLang="zh-CN" sz="2000" dirty="0"/>
              <a:t>Hive</a:t>
            </a:r>
            <a:r>
              <a:rPr lang="zh-CN" altLang="zh-CN" sz="2000" dirty="0"/>
              <a:t>元数据，也就是说，从</a:t>
            </a:r>
            <a:r>
              <a:rPr lang="en-US" altLang="zh-CN" sz="2000" dirty="0"/>
              <a:t>HQL</a:t>
            </a:r>
            <a:r>
              <a:rPr lang="zh-CN" altLang="zh-CN" sz="2000" dirty="0"/>
              <a:t>被解析成抽象语法树（</a:t>
            </a:r>
            <a:r>
              <a:rPr lang="en-US" altLang="zh-CN" sz="2000" dirty="0"/>
              <a:t>AST</a:t>
            </a:r>
            <a:r>
              <a:rPr lang="zh-CN" altLang="zh-CN" sz="2000" dirty="0"/>
              <a:t>）起，就全部由</a:t>
            </a:r>
            <a:r>
              <a:rPr lang="en-US" altLang="zh-CN" sz="2000" dirty="0"/>
              <a:t>Spark SQL</a:t>
            </a:r>
            <a:r>
              <a:rPr lang="zh-CN" altLang="zh-CN" sz="2000" dirty="0"/>
              <a:t>接管了。</a:t>
            </a:r>
            <a:r>
              <a:rPr lang="en-US" altLang="zh-CN" sz="2000" dirty="0"/>
              <a:t>Spark SQL</a:t>
            </a:r>
            <a:r>
              <a:rPr lang="zh-CN" altLang="zh-CN" sz="2000" dirty="0"/>
              <a:t>执行计划生成和优化都由</a:t>
            </a:r>
            <a:r>
              <a:rPr lang="en-US" altLang="zh-CN" sz="2000" dirty="0"/>
              <a:t>Catalyst</a:t>
            </a:r>
            <a:r>
              <a:rPr lang="zh-CN" altLang="zh-CN" sz="2000" dirty="0"/>
              <a:t>（函数式关系查询优化框架）</a:t>
            </a:r>
            <a:r>
              <a:rPr lang="zh-CN" altLang="zh-CN" sz="2000" dirty="0" smtClean="0"/>
              <a:t>负责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13548"/>
              </p:ext>
            </p:extLst>
          </p:nvPr>
        </p:nvGraphicFramePr>
        <p:xfrm>
          <a:off x="381110" y="2743200"/>
          <a:ext cx="845797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4" imgW="7505748" imgH="3686272" progId="Visio.Drawing.15">
                  <p:embed/>
                </p:oleObj>
              </mc:Choice>
              <mc:Fallback>
                <p:oleObj r:id="rId4" imgW="7505748" imgH="36862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10" y="2743200"/>
                        <a:ext cx="8457978" cy="3429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矩形 5"/>
          <p:cNvSpPr>
            <a:spLocks noChangeArrowheads="1"/>
          </p:cNvSpPr>
          <p:nvPr/>
        </p:nvSpPr>
        <p:spPr bwMode="auto">
          <a:xfrm>
            <a:off x="3429000" y="6335627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Spark SQL</a:t>
            </a:r>
            <a:r>
              <a:rPr lang="zh-CN" altLang="zh-CN" dirty="0"/>
              <a:t>架构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2981</Words>
  <Application>Microsoft Office PowerPoint</Application>
  <PresentationFormat>全屏显示(4:3)</PresentationFormat>
  <Paragraphs>288</Paragraphs>
  <Slides>41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默认设计模板</vt:lpstr>
      <vt:lpstr>Visio.Drawing.15</vt:lpstr>
      <vt:lpstr>5、Spark SQL </vt:lpstr>
      <vt:lpstr>提纲</vt:lpstr>
      <vt:lpstr>5.1 Spark SQL简介</vt:lpstr>
      <vt:lpstr>5.1.1 从Shark说起</vt:lpstr>
      <vt:lpstr>5.1.1 从Shark说起</vt:lpstr>
      <vt:lpstr>5.1.1 从Shark说起</vt:lpstr>
      <vt:lpstr>5.1.1 从Shark说起</vt:lpstr>
      <vt:lpstr>5.1.1 从Shark说起</vt:lpstr>
      <vt:lpstr>5.1.2 Spark SQL设计</vt:lpstr>
      <vt:lpstr>5.1.2 Spark SQL设计</vt:lpstr>
      <vt:lpstr>5.1.3 为什么推出Spark SQL</vt:lpstr>
      <vt:lpstr>5.1.3 为什么推出Spark SQL</vt:lpstr>
      <vt:lpstr>5.1.3 为什么推出Spark SQL</vt:lpstr>
      <vt:lpstr>5.2 DataFrame概述</vt:lpstr>
      <vt:lpstr>5.3 DataFrame的创建</vt:lpstr>
      <vt:lpstr>5.3 DataFrame的创建</vt:lpstr>
      <vt:lpstr>5.3 DataFrame的创建</vt:lpstr>
      <vt:lpstr>5.3 DataFrame的创建</vt:lpstr>
      <vt:lpstr>5.3 DataFrame的创建</vt:lpstr>
      <vt:lpstr>5.4 DataFrame的保存</vt:lpstr>
      <vt:lpstr>5.4 DataFrame的保存</vt:lpstr>
      <vt:lpstr>5.5 DataFrame的常用操作</vt:lpstr>
      <vt:lpstr>5.5 DataFrame的常用操作</vt:lpstr>
      <vt:lpstr>5.5 DataFrame的常用操作</vt:lpstr>
      <vt:lpstr>5.6 从RDD转换得到DataFrame</vt:lpstr>
      <vt:lpstr>5.6.1 利用反射机制推断RDD模式</vt:lpstr>
      <vt:lpstr>5.6.1 利用反射机制推断RDD模式</vt:lpstr>
      <vt:lpstr>5.6.1 利用反射机制推断RDD模式</vt:lpstr>
      <vt:lpstr>5.6.2 使用编程方式定义RDD模式</vt:lpstr>
      <vt:lpstr>5.6.2 使用编程方式定义RDD模式</vt:lpstr>
      <vt:lpstr>5.6.2 使用编程方式定义RDD模式</vt:lpstr>
      <vt:lpstr>5.6.2 使用编程方式定义RDD模式</vt:lpstr>
      <vt:lpstr>5.7 使用Spark SQL读写数据库</vt:lpstr>
      <vt:lpstr>5.7.1 准备工作</vt:lpstr>
      <vt:lpstr>5.7.1 准备工作</vt:lpstr>
      <vt:lpstr>5.7.2 读取MySQL数据库中的数据</vt:lpstr>
      <vt:lpstr>5.7.3 向MySQL数据库写入数据</vt:lpstr>
      <vt:lpstr>5.7.3 向MySQL数据库写入数据</vt:lpstr>
      <vt:lpstr>5.7.3 向MySQL数据库写入数据</vt:lpstr>
      <vt:lpstr>5.7.3 向MySQL数据库写入数据</vt:lpstr>
      <vt:lpstr>5.7.3 向MySQL数据库写入数据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马国兵</cp:lastModifiedBy>
  <cp:revision>418</cp:revision>
  <dcterms:modified xsi:type="dcterms:W3CDTF">2021-12-07T10:32:44Z</dcterms:modified>
</cp:coreProperties>
</file>