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347" r:id="rId3"/>
    <p:sldId id="444" r:id="rId4"/>
    <p:sldId id="445" r:id="rId5"/>
    <p:sldId id="446" r:id="rId6"/>
    <p:sldId id="447" r:id="rId7"/>
    <p:sldId id="448" r:id="rId8"/>
    <p:sldId id="449" r:id="rId9"/>
    <p:sldId id="451" r:id="rId10"/>
    <p:sldId id="452" r:id="rId11"/>
    <p:sldId id="453" r:id="rId12"/>
    <p:sldId id="454" r:id="rId13"/>
    <p:sldId id="455" r:id="rId14"/>
    <p:sldId id="457" r:id="rId15"/>
    <p:sldId id="458" r:id="rId16"/>
    <p:sldId id="459" r:id="rId17"/>
    <p:sldId id="460" r:id="rId18"/>
    <p:sldId id="461" r:id="rId19"/>
    <p:sldId id="462" r:id="rId20"/>
    <p:sldId id="463" r:id="rId21"/>
    <p:sldId id="464" r:id="rId22"/>
    <p:sldId id="553" r:id="rId23"/>
    <p:sldId id="554" r:id="rId24"/>
    <p:sldId id="465" r:id="rId25"/>
    <p:sldId id="537" r:id="rId26"/>
    <p:sldId id="467" r:id="rId27"/>
    <p:sldId id="468" r:id="rId28"/>
    <p:sldId id="469" r:id="rId29"/>
    <p:sldId id="470" r:id="rId30"/>
    <p:sldId id="471" r:id="rId31"/>
    <p:sldId id="472" r:id="rId32"/>
    <p:sldId id="473" r:id="rId33"/>
    <p:sldId id="474" r:id="rId34"/>
    <p:sldId id="475" r:id="rId35"/>
    <p:sldId id="476" r:id="rId36"/>
    <p:sldId id="555" r:id="rId37"/>
    <p:sldId id="478" r:id="rId38"/>
    <p:sldId id="479" r:id="rId39"/>
    <p:sldId id="590" r:id="rId40"/>
    <p:sldId id="483" r:id="rId41"/>
    <p:sldId id="484" r:id="rId42"/>
    <p:sldId id="591" r:id="rId43"/>
    <p:sldId id="488" r:id="rId44"/>
    <p:sldId id="489" r:id="rId45"/>
    <p:sldId id="592" r:id="rId46"/>
    <p:sldId id="492" r:id="rId47"/>
    <p:sldId id="494" r:id="rId48"/>
    <p:sldId id="496" r:id="rId49"/>
    <p:sldId id="495" r:id="rId50"/>
    <p:sldId id="556" r:id="rId51"/>
    <p:sldId id="604" r:id="rId52"/>
    <p:sldId id="539" r:id="rId53"/>
    <p:sldId id="498" r:id="rId54"/>
    <p:sldId id="557" r:id="rId55"/>
    <p:sldId id="558" r:id="rId56"/>
    <p:sldId id="559" r:id="rId57"/>
    <p:sldId id="499" r:id="rId58"/>
    <p:sldId id="500" r:id="rId59"/>
    <p:sldId id="593" r:id="rId60"/>
    <p:sldId id="562" r:id="rId61"/>
    <p:sldId id="594" r:id="rId62"/>
    <p:sldId id="510" r:id="rId63"/>
    <p:sldId id="511" r:id="rId64"/>
    <p:sldId id="512" r:id="rId65"/>
    <p:sldId id="513" r:id="rId66"/>
    <p:sldId id="514" r:id="rId67"/>
    <p:sldId id="515" r:id="rId68"/>
    <p:sldId id="517" r:id="rId69"/>
    <p:sldId id="518" r:id="rId70"/>
    <p:sldId id="519" r:id="rId71"/>
    <p:sldId id="563" r:id="rId72"/>
    <p:sldId id="595" r:id="rId73"/>
    <p:sldId id="516" r:id="rId74"/>
    <p:sldId id="596" r:id="rId75"/>
    <p:sldId id="597" r:id="rId76"/>
    <p:sldId id="524" r:id="rId77"/>
    <p:sldId id="598" r:id="rId78"/>
    <p:sldId id="536" r:id="rId79"/>
    <p:sldId id="525" r:id="rId80"/>
    <p:sldId id="599" r:id="rId81"/>
    <p:sldId id="600" r:id="rId82"/>
    <p:sldId id="601" r:id="rId83"/>
    <p:sldId id="602" r:id="rId84"/>
    <p:sldId id="603" r:id="rId85"/>
  </p:sldIdLst>
  <p:sldSz cx="9144000" cy="6858000" type="screen4x3"/>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FF3300"/>
    <a:srgbClr val="666633"/>
    <a:srgbClr val="EAEAEA"/>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94" autoAdjust="0"/>
  </p:normalViewPr>
  <p:slideViewPr>
    <p:cSldViewPr>
      <p:cViewPr varScale="1">
        <p:scale>
          <a:sx n="59" d="100"/>
          <a:sy n="59" d="100"/>
        </p:scale>
        <p:origin x="-1476" y="-60"/>
      </p:cViewPr>
      <p:guideLst>
        <p:guide orient="horz" pos="2159"/>
        <p:guide pos="2880"/>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buFont typeface="Arial" pitchFamily="34" charset="0"/>
              <a:buNone/>
              <a:defRPr sz="1200">
                <a:latin typeface="Arial" pitchFamily="34" charset="0"/>
                <a:ea typeface="宋体" pitchFamily="2" charset="-122"/>
              </a:defRPr>
            </a:lvl1pPr>
          </a:lstStyle>
          <a:p>
            <a:pPr>
              <a:defRPr/>
            </a:pPr>
            <a:endParaRPr lang="en-US" dirty="0"/>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buFont typeface="Arial" pitchFamily="34" charset="0"/>
              <a:buNone/>
              <a:defRPr sz="1200">
                <a:latin typeface="Arial" pitchFamily="34" charset="0"/>
                <a:ea typeface="宋体" pitchFamily="2" charset="-122"/>
              </a:defRPr>
            </a:lvl1pPr>
          </a:lstStyle>
          <a:p>
            <a:pPr>
              <a:defRPr/>
            </a:pPr>
            <a:endParaRPr lang="en-US" dirty="0"/>
          </a:p>
        </p:txBody>
      </p:sp>
      <p:sp>
        <p:nvSpPr>
          <p:cNvPr id="89092"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buFont typeface="Arial" pitchFamily="34" charset="0"/>
              <a:buNone/>
              <a:defRPr sz="1200">
                <a:latin typeface="Arial" pitchFamily="34" charset="0"/>
                <a:ea typeface="宋体" pitchFamily="2" charset="-122"/>
              </a:defRPr>
            </a:lvl1pPr>
          </a:lstStyle>
          <a:p>
            <a:pPr>
              <a:defRPr/>
            </a:pPr>
            <a:endParaRPr lang="en-US" dirty="0"/>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buFont typeface="Arial" pitchFamily="34" charset="0"/>
              <a:buNone/>
              <a:defRPr sz="1200">
                <a:latin typeface="Arial" pitchFamily="34" charset="0"/>
                <a:ea typeface="宋体" pitchFamily="2" charset="-122"/>
              </a:defRPr>
            </a:lvl1pPr>
          </a:lstStyle>
          <a:p>
            <a:pPr>
              <a:defRPr/>
            </a:pPr>
            <a:fld id="{77E3A6A0-C2EE-41D5-B800-676EDAF22DE4}" type="slidenum">
              <a:rPr lang="en-US"/>
              <a:pPr>
                <a:defRPr/>
              </a:pPr>
              <a:t>‹#›</a:t>
            </a:fld>
            <a:endParaRPr lang="en-US" dirty="0"/>
          </a:p>
        </p:txBody>
      </p:sp>
    </p:spTree>
    <p:extLst>
      <p:ext uri="{BB962C8B-B14F-4D97-AF65-F5344CB8AC3E}">
        <p14:creationId xmlns:p14="http://schemas.microsoft.com/office/powerpoint/2010/main" val="7821100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p:sp>
      <p:sp>
        <p:nvSpPr>
          <p:cNvPr id="901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901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buFontTx/>
              <a:buNone/>
            </a:pPr>
            <a:fld id="{3F3E8A38-0CD6-4492-92FC-E8307DAC0CAE}" type="slidenum">
              <a:rPr lang="en-US" altLang="zh-CN" smtClean="0"/>
              <a:pPr eaLnBrk="1" hangingPunct="1">
                <a:spcBef>
                  <a:spcPct val="0"/>
                </a:spcBef>
                <a:buFontTx/>
                <a:buNone/>
              </a:pPr>
              <a:t>6</a:t>
            </a:fld>
            <a:endParaRPr lang="en-US" altLang="zh-CN"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E3A6A0-C2EE-41D5-B800-676EDAF22DE4}" type="slidenum">
              <a:rPr lang="en-US" smtClean="0"/>
              <a:pPr>
                <a:defRPr/>
              </a:pPr>
              <a:t>9</a:t>
            </a:fld>
            <a:endParaRPr lang="en-US" dirty="0"/>
          </a:p>
        </p:txBody>
      </p:sp>
    </p:spTree>
    <p:extLst>
      <p:ext uri="{BB962C8B-B14F-4D97-AF65-F5344CB8AC3E}">
        <p14:creationId xmlns:p14="http://schemas.microsoft.com/office/powerpoint/2010/main" val="2236765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p:sp>
      <p:sp>
        <p:nvSpPr>
          <p:cNvPr id="911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911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buFontTx/>
              <a:buNone/>
            </a:pPr>
            <a:fld id="{1EA8EC6C-461A-4A24-8A9F-103136DAEAEB}" type="slidenum">
              <a:rPr lang="en-US" altLang="zh-CN" smtClean="0"/>
              <a:pPr eaLnBrk="1" hangingPunct="1">
                <a:spcBef>
                  <a:spcPct val="0"/>
                </a:spcBef>
                <a:buFontTx/>
                <a:buNone/>
              </a:pPr>
              <a:t>28</a:t>
            </a:fld>
            <a:endParaRPr lang="en-US" altLang="zh-CN"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p:sp>
      <p:sp>
        <p:nvSpPr>
          <p:cNvPr id="921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921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buFontTx/>
              <a:buNone/>
            </a:pPr>
            <a:fld id="{4E1B3A6C-5456-48D4-86F3-0C009733B727}" type="slidenum">
              <a:rPr lang="en-US" altLang="zh-CN" smtClean="0"/>
              <a:pPr eaLnBrk="1" hangingPunct="1">
                <a:spcBef>
                  <a:spcPct val="0"/>
                </a:spcBef>
                <a:buFontTx/>
                <a:buNone/>
              </a:pPr>
              <a:t>31</a:t>
            </a:fld>
            <a:endParaRPr lang="en-US" altLang="zh-CN"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p:sp>
      <p:sp>
        <p:nvSpPr>
          <p:cNvPr id="931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range</a:t>
            </a:r>
            <a:r>
              <a:rPr lang="zh-CN" altLang="en-US" smtClean="0"/>
              <a:t>（</a:t>
            </a:r>
            <a:r>
              <a:rPr lang="en-US" altLang="zh-CN" dirty="0" smtClean="0"/>
              <a:t>5</a:t>
            </a:r>
            <a:r>
              <a:rPr lang="zh-CN" altLang="en-US" smtClean="0"/>
              <a:t>）等价于</a:t>
            </a:r>
            <a:r>
              <a:rPr lang="en-US" altLang="zh-CN" dirty="0" smtClean="0"/>
              <a:t>range</a:t>
            </a:r>
            <a:r>
              <a:rPr lang="zh-CN" altLang="en-US" smtClean="0"/>
              <a:t>（</a:t>
            </a:r>
            <a:r>
              <a:rPr lang="en-US" altLang="zh-CN" dirty="0" smtClean="0"/>
              <a:t>0</a:t>
            </a:r>
            <a:r>
              <a:rPr lang="zh-CN" altLang="en-US" smtClean="0"/>
              <a:t>， </a:t>
            </a:r>
            <a:r>
              <a:rPr lang="en-US" altLang="zh-CN" dirty="0" smtClean="0"/>
              <a:t>5</a:t>
            </a:r>
            <a:r>
              <a:rPr lang="zh-CN" altLang="en-US" smtClean="0"/>
              <a:t>）， 是</a:t>
            </a:r>
            <a:r>
              <a:rPr lang="en-US" altLang="zh-CN" dirty="0" smtClean="0"/>
              <a:t>[0, 1, 2, 3, 4]</a:t>
            </a:r>
            <a:r>
              <a:rPr lang="zh-CN" altLang="en-US" smtClean="0"/>
              <a:t>没有</a:t>
            </a:r>
            <a:r>
              <a:rPr lang="en-US" altLang="zh-CN" dirty="0" smtClean="0"/>
              <a:t>5;</a:t>
            </a:r>
            <a:endParaRPr lang="zh-CN" altLang="en-US" smtClean="0"/>
          </a:p>
        </p:txBody>
      </p:sp>
      <p:sp>
        <p:nvSpPr>
          <p:cNvPr id="931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buFontTx/>
              <a:buNone/>
            </a:pPr>
            <a:fld id="{9262ADE0-DC6C-49C7-857F-3AAE3F662412}" type="slidenum">
              <a:rPr lang="en-US" altLang="zh-CN" smtClean="0"/>
              <a:pPr eaLnBrk="1" hangingPunct="1">
                <a:spcBef>
                  <a:spcPct val="0"/>
                </a:spcBef>
                <a:buFontTx/>
                <a:buNone/>
              </a:pPr>
              <a:t>44</a:t>
            </a:fld>
            <a:endParaRPr lang="en-US" altLang="zh-CN"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E3A6A0-C2EE-41D5-B800-676EDAF22DE4}" type="slidenum">
              <a:rPr lang="en-US" smtClean="0"/>
              <a:pPr>
                <a:defRPr/>
              </a:pPr>
              <a:t>48</a:t>
            </a:fld>
            <a:endParaRPr lang="en-US" dirty="0"/>
          </a:p>
        </p:txBody>
      </p:sp>
    </p:spTree>
    <p:extLst>
      <p:ext uri="{BB962C8B-B14F-4D97-AF65-F5344CB8AC3E}">
        <p14:creationId xmlns:p14="http://schemas.microsoft.com/office/powerpoint/2010/main" val="2628118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p:sp>
      <p:sp>
        <p:nvSpPr>
          <p:cNvPr id="942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pip</a:t>
            </a:r>
            <a:r>
              <a:rPr lang="zh-CN" altLang="en-US" smtClean="0"/>
              <a:t> 是 </a:t>
            </a:r>
            <a:r>
              <a:rPr lang="en-US" altLang="zh-CN" dirty="0" smtClean="0"/>
              <a:t>Python</a:t>
            </a:r>
            <a:r>
              <a:rPr lang="zh-CN" altLang="en-US" smtClean="0"/>
              <a:t> 包管理工具</a:t>
            </a:r>
            <a:r>
              <a:rPr lang="en-US" altLang="zh-CN" dirty="0" smtClean="0"/>
              <a:t>,</a:t>
            </a:r>
            <a:r>
              <a:rPr lang="zh-CN" altLang="en-US" smtClean="0"/>
              <a:t>该工具提供了对</a:t>
            </a:r>
            <a:r>
              <a:rPr lang="en-US" altLang="zh-CN" dirty="0" smtClean="0"/>
              <a:t>Python</a:t>
            </a:r>
            <a:r>
              <a:rPr lang="zh-CN" altLang="en-US" smtClean="0"/>
              <a:t> 包的查找、下载、安装、卸载的功能。</a:t>
            </a:r>
          </a:p>
        </p:txBody>
      </p:sp>
      <p:sp>
        <p:nvSpPr>
          <p:cNvPr id="942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buFontTx/>
              <a:buNone/>
            </a:pPr>
            <a:fld id="{E36A65ED-8E22-463D-B03C-7E0336AA6E15}" type="slidenum">
              <a:rPr lang="en-US" altLang="zh-CN" smtClean="0"/>
              <a:pPr eaLnBrk="1" hangingPunct="1">
                <a:spcBef>
                  <a:spcPct val="0"/>
                </a:spcBef>
                <a:buFontTx/>
                <a:buNone/>
              </a:pPr>
              <a:t>80</a:t>
            </a:fld>
            <a:endParaRPr lang="en-US" altLang="zh-CN"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8820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31514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7_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47773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5357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title"/>
          </p:nvPr>
        </p:nvSpPr>
        <p:spPr bwMode="auto">
          <a:xfrm>
            <a:off x="1143000" y="76200"/>
            <a:ext cx="8001000" cy="914400"/>
          </a:xfrm>
          <a:prstGeom prst="rect">
            <a:avLst/>
          </a:prstGeom>
          <a:noFill/>
          <a:ln w="9525">
            <a:noFill/>
            <a:miter lim="800000"/>
            <a:headEnd/>
            <a:tailEnd/>
          </a:ln>
        </p:spPr>
        <p:txBody>
          <a:bodyPr/>
          <a:lstStyle/>
          <a:p>
            <a:pPr lvl="0"/>
            <a:r>
              <a:rPr lang="zh-CN" smtClean="0"/>
              <a:t>单击此处编辑母版标题样式</a:t>
            </a:r>
          </a:p>
        </p:txBody>
      </p:sp>
    </p:spTree>
    <p:extLst>
      <p:ext uri="{BB962C8B-B14F-4D97-AF65-F5344CB8AC3E}">
        <p14:creationId xmlns:p14="http://schemas.microsoft.com/office/powerpoint/2010/main" val="1083246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47334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headEnd/>
            <a:tailEnd/>
          </a:ln>
        </p:spPr>
        <p:txBody>
          <a:bodyPr/>
          <a:lstStyle/>
          <a:p>
            <a:pPr lvl="0"/>
            <a:r>
              <a:rPr lang="zh-CN" smtClean="0"/>
              <a:t>单击此处编辑母版标题样式</a:t>
            </a:r>
          </a:p>
        </p:txBody>
      </p:sp>
    </p:spTree>
    <p:extLst>
      <p:ext uri="{BB962C8B-B14F-4D97-AF65-F5344CB8AC3E}">
        <p14:creationId xmlns:p14="http://schemas.microsoft.com/office/powerpoint/2010/main" val="128201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3" name="标题 1"/>
          <p:cNvSpPr>
            <a:spLocks noGrp="1"/>
          </p:cNvSpPr>
          <p:nvPr>
            <p:ph type="title" idx="10"/>
          </p:nvPr>
        </p:nvSpPr>
        <p:spPr>
          <a:xfrm>
            <a:off x="1143000" y="76200"/>
            <a:ext cx="8001000" cy="914400"/>
          </a:xfrm>
        </p:spPr>
        <p:txBody>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60752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443960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844546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685012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7" name="Rectangle 7"/>
          <p:cNvSpPr>
            <a:spLocks noChangeArrowheads="1"/>
          </p:cNvSpPr>
          <p:nvPr userDrawn="1"/>
        </p:nvSpPr>
        <p:spPr bwMode="auto">
          <a:xfrm>
            <a:off x="0" y="0"/>
            <a:ext cx="9144000" cy="1066800"/>
          </a:xfrm>
          <a:prstGeom prst="rect">
            <a:avLst/>
          </a:prstGeom>
          <a:solidFill>
            <a:srgbClr val="0056AC"/>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1028" name="Rectangle 11"/>
          <p:cNvSpPr>
            <a:spLocks noGrp="1" noChangeArrowheads="1"/>
          </p:cNvSpPr>
          <p:nvPr>
            <p:ph type="title"/>
          </p:nvPr>
        </p:nvSpPr>
        <p:spPr bwMode="auto">
          <a:xfrm>
            <a:off x="1143000" y="76200"/>
            <a:ext cx="8001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itchFamily="34" charset="0"/>
          <a:ea typeface="黑体" pitchFamily="49" charset="-122"/>
        </a:defRPr>
      </a:lvl2pPr>
      <a:lvl3pPr algn="l" rtl="0" eaLnBrk="0" fontAlgn="base" hangingPunct="0">
        <a:spcBef>
          <a:spcPct val="0"/>
        </a:spcBef>
        <a:spcAft>
          <a:spcPct val="0"/>
        </a:spcAft>
        <a:defRPr sz="3200">
          <a:solidFill>
            <a:schemeClr val="bg1"/>
          </a:solidFill>
          <a:latin typeface="Arial" pitchFamily="34" charset="0"/>
          <a:ea typeface="黑体" pitchFamily="49" charset="-122"/>
        </a:defRPr>
      </a:lvl3pPr>
      <a:lvl4pPr algn="l" rtl="0" eaLnBrk="0" fontAlgn="base" hangingPunct="0">
        <a:spcBef>
          <a:spcPct val="0"/>
        </a:spcBef>
        <a:spcAft>
          <a:spcPct val="0"/>
        </a:spcAft>
        <a:defRPr sz="3200">
          <a:solidFill>
            <a:schemeClr val="bg1"/>
          </a:solidFill>
          <a:latin typeface="Arial" pitchFamily="34" charset="0"/>
          <a:ea typeface="黑体" pitchFamily="49" charset="-122"/>
        </a:defRPr>
      </a:lvl4pPr>
      <a:lvl5pPr algn="l" rtl="0" eaLnBrk="0" fontAlgn="base" hangingPunct="0">
        <a:spcBef>
          <a:spcPct val="0"/>
        </a:spcBef>
        <a:spcAft>
          <a:spcPct val="0"/>
        </a:spcAft>
        <a:defRPr sz="3200">
          <a:solidFill>
            <a:schemeClr val="bg1"/>
          </a:solidFill>
          <a:latin typeface="Arial" pitchFamily="34" charset="0"/>
          <a:ea typeface="黑体" pitchFamily="49" charset="-122"/>
        </a:defRPr>
      </a:lvl5pPr>
      <a:lvl6pPr marL="457200" algn="l" rtl="0" eaLnBrk="0" fontAlgn="base" hangingPunct="0">
        <a:spcBef>
          <a:spcPct val="0"/>
        </a:spcBef>
        <a:spcAft>
          <a:spcPct val="0"/>
        </a:spcAft>
        <a:defRPr sz="3200">
          <a:solidFill>
            <a:schemeClr val="bg1"/>
          </a:solidFill>
          <a:latin typeface="Arial" pitchFamily="34" charset="0"/>
          <a:ea typeface="黑体" pitchFamily="49" charset="-122"/>
        </a:defRPr>
      </a:lvl6pPr>
      <a:lvl7pPr marL="914400" algn="l" rtl="0" eaLnBrk="0" fontAlgn="base" hangingPunct="0">
        <a:spcBef>
          <a:spcPct val="0"/>
        </a:spcBef>
        <a:spcAft>
          <a:spcPct val="0"/>
        </a:spcAft>
        <a:defRPr sz="3200">
          <a:solidFill>
            <a:schemeClr val="bg1"/>
          </a:solidFill>
          <a:latin typeface="Arial" pitchFamily="34" charset="0"/>
          <a:ea typeface="黑体" pitchFamily="49" charset="-122"/>
        </a:defRPr>
      </a:lvl7pPr>
      <a:lvl8pPr marL="1371600" algn="l" rtl="0" eaLnBrk="0" fontAlgn="base" hangingPunct="0">
        <a:spcBef>
          <a:spcPct val="0"/>
        </a:spcBef>
        <a:spcAft>
          <a:spcPct val="0"/>
        </a:spcAft>
        <a:defRPr sz="3200">
          <a:solidFill>
            <a:schemeClr val="bg1"/>
          </a:solidFill>
          <a:latin typeface="Arial" pitchFamily="34" charset="0"/>
          <a:ea typeface="黑体" pitchFamily="49" charset="-122"/>
        </a:defRPr>
      </a:lvl8pPr>
      <a:lvl9pPr marL="1828800" algn="l" rtl="0" eaLnBrk="0" fontAlgn="base" hangingPunct="0">
        <a:spcBef>
          <a:spcPct val="0"/>
        </a:spcBef>
        <a:spcAft>
          <a:spcPct val="0"/>
        </a:spcAft>
        <a:defRPr sz="3200">
          <a:solidFill>
            <a:schemeClr val="bg1"/>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9.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0.xml"/><Relationship Id="rId1" Type="http://schemas.openxmlformats.org/officeDocument/2006/relationships/vmlDrawing" Target="../drawings/vmlDrawing4.vml"/><Relationship Id="rId4" Type="http://schemas.openxmlformats.org/officeDocument/2006/relationships/image" Target="../media/image10.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9144000" cy="2133600"/>
          </a:xfrm>
          <a:prstGeom prst="rect">
            <a:avLst/>
          </a:prstGeom>
          <a:solidFill>
            <a:srgbClr val="0056A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2051" name="Rectangle 6"/>
          <p:cNvSpPr>
            <a:spLocks noGrp="1" noChangeArrowheads="1"/>
          </p:cNvSpPr>
          <p:nvPr>
            <p:ph type="title"/>
          </p:nvPr>
        </p:nvSpPr>
        <p:spPr>
          <a:xfrm>
            <a:off x="457200" y="3200406"/>
            <a:ext cx="8229600" cy="1143000"/>
          </a:xfrm>
          <a:noFill/>
          <a:ln/>
        </p:spPr>
        <p:txBody>
          <a:bodyPr/>
          <a:lstStyle/>
          <a:p>
            <a:pPr algn="ctr" eaLnBrk="1" hangingPunct="1"/>
            <a:r>
              <a:rPr lang="en-US" altLang="zh-CN" sz="4400" b="1" dirty="0" smtClean="0">
                <a:solidFill>
                  <a:schemeClr val="tx1"/>
                </a:solidFill>
              </a:rPr>
              <a:t/>
            </a:r>
            <a:br>
              <a:rPr lang="en-US" altLang="zh-CN" sz="4400" b="1" dirty="0" smtClean="0">
                <a:solidFill>
                  <a:schemeClr val="tx1"/>
                </a:solidFill>
              </a:rPr>
            </a:br>
            <a:r>
              <a:rPr lang="en-US" altLang="zh-CN" sz="4400" b="1" dirty="0" smtClean="0">
                <a:solidFill>
                  <a:schemeClr val="tx1"/>
                </a:solidFill>
              </a:rPr>
              <a:t> 6</a:t>
            </a:r>
            <a:r>
              <a:rPr lang="zh-CN" altLang="en-US" sz="4400" b="1" dirty="0" smtClean="0">
                <a:solidFill>
                  <a:schemeClr val="tx1"/>
                </a:solidFill>
              </a:rPr>
              <a:t>、</a:t>
            </a:r>
            <a:r>
              <a:rPr lang="en-US" altLang="zh-CN" sz="4400" b="1" dirty="0" smtClean="0">
                <a:solidFill>
                  <a:schemeClr val="tx1"/>
                </a:solidFill>
              </a:rPr>
              <a:t>Spark Streaming</a:t>
            </a:r>
            <a:br>
              <a:rPr lang="en-US" altLang="zh-CN" sz="4400" b="1" dirty="0" smtClean="0">
                <a:solidFill>
                  <a:schemeClr val="tx1"/>
                </a:solidFill>
              </a:rPr>
            </a:br>
            <a:endParaRPr lang="zh-CN" altLang="en-US" sz="4400" dirty="0" smtClean="0">
              <a:solidFill>
                <a:schemeClr val="tx1"/>
              </a:solidFill>
            </a:endParaRPr>
          </a:p>
        </p:txBody>
      </p:sp>
      <p:sp>
        <p:nvSpPr>
          <p:cNvPr id="2052" name="Oval 7"/>
          <p:cNvSpPr>
            <a:spLocks noChangeArrowheads="1"/>
          </p:cNvSpPr>
          <p:nvPr/>
        </p:nvSpPr>
        <p:spPr bwMode="auto">
          <a:xfrm>
            <a:off x="1447800" y="304800"/>
            <a:ext cx="990600" cy="16002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2055" name="Text Box 12"/>
          <p:cNvSpPr txBox="1">
            <a:spLocks noChangeArrowheads="1"/>
          </p:cNvSpPr>
          <p:nvPr/>
        </p:nvSpPr>
        <p:spPr bwMode="auto">
          <a:xfrm>
            <a:off x="1828872" y="700218"/>
            <a:ext cx="5410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50000"/>
              </a:spcBef>
              <a:buFontTx/>
              <a:buNone/>
            </a:pPr>
            <a:r>
              <a:rPr lang="zh-CN" altLang="en-US" sz="4800" dirty="0">
                <a:solidFill>
                  <a:schemeClr val="bg1"/>
                </a:solidFill>
                <a:latin typeface="Times New Roman" pitchFamily="18" charset="0"/>
              </a:rPr>
              <a:t>第</a:t>
            </a:r>
            <a:r>
              <a:rPr lang="en-US" altLang="zh-CN" sz="4800" dirty="0">
                <a:solidFill>
                  <a:schemeClr val="bg1"/>
                </a:solidFill>
                <a:latin typeface="Times New Roman" pitchFamily="18" charset="0"/>
              </a:rPr>
              <a:t>9</a:t>
            </a:r>
            <a:r>
              <a:rPr lang="zh-CN" altLang="en-US" sz="4800" dirty="0">
                <a:solidFill>
                  <a:schemeClr val="bg1"/>
                </a:solidFill>
                <a:latin typeface="Times New Roman" pitchFamily="18" charset="0"/>
              </a:rPr>
              <a:t>章 </a:t>
            </a:r>
            <a:r>
              <a:rPr lang="en-US" altLang="zh-CN" sz="4800" dirty="0">
                <a:solidFill>
                  <a:schemeClr val="bg1"/>
                </a:solidFill>
                <a:latin typeface="Times New Roman" pitchFamily="18" charset="0"/>
              </a:rPr>
              <a:t>Spark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dirty="0" smtClean="0"/>
              <a:t>6.1.5	 </a:t>
            </a:r>
            <a:r>
              <a:rPr lang="zh-CN" altLang="en-US" smtClean="0"/>
              <a:t>流计算处理流程</a:t>
            </a:r>
          </a:p>
        </p:txBody>
      </p:sp>
      <p:sp>
        <p:nvSpPr>
          <p:cNvPr id="11267" name="Rectangle 3"/>
          <p:cNvSpPr>
            <a:spLocks noGrp="1" noChangeArrowheads="1"/>
          </p:cNvSpPr>
          <p:nvPr>
            <p:ph type="body" idx="1"/>
          </p:nvPr>
        </p:nvSpPr>
        <p:spPr/>
        <p:txBody>
          <a:bodyPr/>
          <a:lstStyle/>
          <a:p>
            <a:r>
              <a:rPr lang="en-US" altLang="zh-CN" sz="2400" dirty="0" smtClean="0"/>
              <a:t>1.	</a:t>
            </a:r>
            <a:r>
              <a:rPr lang="zh-CN" altLang="en-US" sz="2400" smtClean="0"/>
              <a:t>概述</a:t>
            </a:r>
          </a:p>
          <a:p>
            <a:r>
              <a:rPr lang="en-US" altLang="zh-CN" sz="2400" dirty="0" smtClean="0"/>
              <a:t>2. 	</a:t>
            </a:r>
            <a:r>
              <a:rPr lang="zh-CN" altLang="en-US" sz="2400" smtClean="0"/>
              <a:t>数据实时采集</a:t>
            </a:r>
          </a:p>
          <a:p>
            <a:r>
              <a:rPr lang="en-US" altLang="zh-CN" sz="2400" dirty="0" smtClean="0"/>
              <a:t>3. 	</a:t>
            </a:r>
            <a:r>
              <a:rPr lang="zh-CN" altLang="en-US" sz="2400" smtClean="0"/>
              <a:t>数据实时计算</a:t>
            </a:r>
          </a:p>
          <a:p>
            <a:r>
              <a:rPr lang="en-US" altLang="zh-CN" sz="2400" dirty="0" smtClean="0"/>
              <a:t>4. 	</a:t>
            </a:r>
            <a:r>
              <a:rPr lang="zh-CN" altLang="en-US" sz="2400" smtClean="0"/>
              <a:t>实时查询服务</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p:cNvSpPr>
            <a:spLocks noGrp="1"/>
          </p:cNvSpPr>
          <p:nvPr>
            <p:ph/>
          </p:nvPr>
        </p:nvSpPr>
        <p:spPr>
          <a:xfrm>
            <a:off x="457200" y="2133600"/>
            <a:ext cx="8381888" cy="838200"/>
          </a:xfrm>
        </p:spPr>
        <p:style>
          <a:lnRef idx="2">
            <a:schemeClr val="accent2"/>
          </a:lnRef>
          <a:fillRef idx="1">
            <a:schemeClr val="lt1"/>
          </a:fillRef>
          <a:effectRef idx="0">
            <a:schemeClr val="accent2"/>
          </a:effectRef>
          <a:fontRef idx="minor">
            <a:schemeClr val="dk1"/>
          </a:fontRef>
        </p:style>
        <p:txBody>
          <a:bodyPr/>
          <a:lstStyle/>
          <a:p>
            <a:pPr marL="0" indent="0">
              <a:buNone/>
            </a:pPr>
            <a:r>
              <a:rPr lang="zh-CN" altLang="zh-CN" sz="2000" dirty="0" smtClean="0"/>
              <a:t>传统的数据处理流程，需要先采集数据并存储在关系数据库等数据管理系统中，之后</a:t>
            </a:r>
            <a:r>
              <a:rPr lang="zh-CN" altLang="en-US" sz="2000" dirty="0" smtClean="0"/>
              <a:t>由</a:t>
            </a:r>
            <a:r>
              <a:rPr lang="zh-CN" altLang="zh-CN" sz="2000" dirty="0" smtClean="0"/>
              <a:t>用户通过查询操作和数据管理系统进行交互</a:t>
            </a:r>
            <a:endParaRPr lang="en-US" altLang="zh-CN" sz="2400" dirty="0" smtClean="0"/>
          </a:p>
          <a:p>
            <a:endParaRPr lang="en-US" altLang="zh-CN" sz="2400" dirty="0" smtClean="0"/>
          </a:p>
        </p:txBody>
      </p:sp>
      <p:sp>
        <p:nvSpPr>
          <p:cNvPr id="12291" name="标题 2"/>
          <p:cNvSpPr>
            <a:spLocks noGrp="1"/>
          </p:cNvSpPr>
          <p:nvPr>
            <p:ph type="title" idx="10"/>
          </p:nvPr>
        </p:nvSpPr>
        <p:spPr/>
        <p:txBody>
          <a:bodyPr/>
          <a:lstStyle/>
          <a:p>
            <a:r>
              <a:rPr lang="en-US" altLang="zh-CN" dirty="0" smtClean="0"/>
              <a:t>6.1.5	 </a:t>
            </a:r>
            <a:r>
              <a:rPr lang="zh-CN" altLang="en-US" smtClean="0"/>
              <a:t>流计算处理流程</a:t>
            </a:r>
          </a:p>
        </p:txBody>
      </p:sp>
      <p:sp>
        <p:nvSpPr>
          <p:cNvPr id="16388" name="文本框 4"/>
          <p:cNvSpPr txBox="1">
            <a:spLocks noChangeArrowheads="1"/>
          </p:cNvSpPr>
          <p:nvPr/>
        </p:nvSpPr>
        <p:spPr bwMode="auto">
          <a:xfrm>
            <a:off x="3352800" y="4191000"/>
            <a:ext cx="2622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600"/>
              <a:t>传统的数据处理流程示意图</a:t>
            </a:r>
          </a:p>
        </p:txBody>
      </p:sp>
      <p:pic>
        <p:nvPicPr>
          <p:cNvPr id="16389"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3276600"/>
            <a:ext cx="56388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1"/>
          <p:cNvSpPr txBox="1">
            <a:spLocks/>
          </p:cNvSpPr>
          <p:nvPr/>
        </p:nvSpPr>
        <p:spPr bwMode="auto">
          <a:xfrm>
            <a:off x="457200" y="4800600"/>
            <a:ext cx="8381888" cy="17526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eaLnBrk="0" hangingPunct="0">
              <a:spcBef>
                <a:spcPct val="20000"/>
              </a:spcBef>
              <a:defRPr/>
            </a:pPr>
            <a:r>
              <a:rPr lang="zh-CN" altLang="zh-CN" sz="2000" kern="0" dirty="0">
                <a:latin typeface="+mn-lt"/>
                <a:ea typeface="+mn-ea"/>
              </a:rPr>
              <a:t>传统的数据处理流程隐含了两个前提：</a:t>
            </a:r>
          </a:p>
          <a:p>
            <a:pPr marL="742950" lvl="1" indent="-285750" eaLnBrk="0" hangingPunct="0">
              <a:spcBef>
                <a:spcPct val="20000"/>
              </a:spcBef>
              <a:buFontTx/>
              <a:buChar char="–"/>
              <a:defRPr/>
            </a:pPr>
            <a:r>
              <a:rPr lang="zh-CN" altLang="zh-CN" sz="2000" b="1" kern="0" dirty="0">
                <a:latin typeface="+mn-lt"/>
                <a:ea typeface="+mn-ea"/>
              </a:rPr>
              <a:t>存储的数据是旧的</a:t>
            </a:r>
            <a:r>
              <a:rPr lang="zh-CN" altLang="zh-CN" sz="2000" kern="0" dirty="0">
                <a:latin typeface="+mn-lt"/>
                <a:ea typeface="+mn-ea"/>
              </a:rPr>
              <a:t>。存储的静态数据是过去某一时刻的快照，这些数据在查询时可能已不具备时效性了</a:t>
            </a:r>
          </a:p>
          <a:p>
            <a:pPr marL="742950" lvl="1" indent="-285750" eaLnBrk="0" hangingPunct="0">
              <a:spcBef>
                <a:spcPct val="20000"/>
              </a:spcBef>
              <a:buFontTx/>
              <a:buChar char="–"/>
              <a:defRPr/>
            </a:pPr>
            <a:r>
              <a:rPr lang="zh-CN" altLang="zh-CN" sz="2000" b="1" kern="0" dirty="0">
                <a:latin typeface="+mn-lt"/>
                <a:ea typeface="+mn-ea"/>
              </a:rPr>
              <a:t>需要用户主动发出查询</a:t>
            </a:r>
            <a:r>
              <a:rPr lang="zh-CN" altLang="en-US" sz="2000" b="1" kern="0" dirty="0">
                <a:latin typeface="+mn-lt"/>
                <a:ea typeface="+mn-ea"/>
              </a:rPr>
              <a:t>来获取结果</a:t>
            </a:r>
            <a:endParaRPr lang="zh-CN" altLang="zh-CN" sz="2000" kern="0" dirty="0">
              <a:latin typeface="+mn-lt"/>
              <a:ea typeface="+mn-ea"/>
            </a:endParaRPr>
          </a:p>
        </p:txBody>
      </p:sp>
      <p:sp>
        <p:nvSpPr>
          <p:cNvPr id="12295" name="矩形 6"/>
          <p:cNvSpPr>
            <a:spLocks noChangeArrowheads="1"/>
          </p:cNvSpPr>
          <p:nvPr/>
        </p:nvSpPr>
        <p:spPr bwMode="auto">
          <a:xfrm>
            <a:off x="457200" y="1395889"/>
            <a:ext cx="9845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b="1" dirty="0">
                <a:solidFill>
                  <a:srgbClr val="FF0000"/>
                </a:solidFill>
              </a:rPr>
              <a:t>1. </a:t>
            </a:r>
            <a:r>
              <a:rPr lang="zh-CN" altLang="en-US" sz="2000" b="1">
                <a:solidFill>
                  <a:srgbClr val="FF0000"/>
                </a:solidFill>
              </a:rPr>
              <a:t>概述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6">
                                            <p:bg/>
                                          </p:spTgt>
                                        </p:tgtEl>
                                        <p:attrNameLst>
                                          <p:attrName>style.visibility</p:attrName>
                                        </p:attrNameLst>
                                      </p:cBhvr>
                                      <p:to>
                                        <p:strVal val="visible"/>
                                      </p:to>
                                    </p:set>
                                    <p:animEffect transition="in" filter="blinds(horizontal)">
                                      <p:cBhvr>
                                        <p:cTn id="7" dur="500"/>
                                        <p:tgtEl>
                                          <p:spTgt spid="16386">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6">
                                            <p:txEl>
                                              <p:pRg st="0" end="0"/>
                                            </p:txEl>
                                          </p:spTgt>
                                        </p:tgtEl>
                                        <p:attrNameLst>
                                          <p:attrName>style.visibility</p:attrName>
                                        </p:attrNameLst>
                                      </p:cBhvr>
                                      <p:to>
                                        <p:strVal val="visible"/>
                                      </p:to>
                                    </p:set>
                                    <p:animEffect transition="in" filter="blinds(horizontal)">
                                      <p:cBhvr>
                                        <p:cTn id="12" dur="500"/>
                                        <p:tgtEl>
                                          <p:spTgt spid="16386">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6389"/>
                                        </p:tgtEl>
                                        <p:attrNameLst>
                                          <p:attrName>style.visibility</p:attrName>
                                        </p:attrNameLst>
                                      </p:cBhvr>
                                      <p:to>
                                        <p:strVal val="visible"/>
                                      </p:to>
                                    </p:set>
                                    <p:animEffect transition="in" filter="blinds(horizontal)">
                                      <p:cBhvr>
                                        <p:cTn id="15" dur="500"/>
                                        <p:tgtEl>
                                          <p:spTgt spid="1638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388"/>
                                        </p:tgtEl>
                                        <p:attrNameLst>
                                          <p:attrName>style.visibility</p:attrName>
                                        </p:attrNameLst>
                                      </p:cBhvr>
                                      <p:to>
                                        <p:strVal val="visible"/>
                                      </p:to>
                                    </p:set>
                                    <p:animEffect transition="in" filter="blinds(horizontal)">
                                      <p:cBhvr>
                                        <p:cTn id="18" dur="500"/>
                                        <p:tgtEl>
                                          <p:spTgt spid="1638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animBg="1"/>
      <p:bldP spid="16388" grpId="0"/>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1"/>
          <p:cNvSpPr>
            <a:spLocks noGrp="1"/>
          </p:cNvSpPr>
          <p:nvPr>
            <p:ph/>
          </p:nvPr>
        </p:nvSpPr>
        <p:spPr>
          <a:xfrm>
            <a:off x="457200" y="1371601"/>
            <a:ext cx="8153400" cy="762034"/>
          </a:xfrm>
        </p:spPr>
        <p:style>
          <a:lnRef idx="2">
            <a:schemeClr val="accent2"/>
          </a:lnRef>
          <a:fillRef idx="1">
            <a:schemeClr val="lt1"/>
          </a:fillRef>
          <a:effectRef idx="0">
            <a:schemeClr val="accent2"/>
          </a:effectRef>
          <a:fontRef idx="minor">
            <a:schemeClr val="dk1"/>
          </a:fontRef>
        </p:style>
        <p:txBody>
          <a:bodyPr/>
          <a:lstStyle/>
          <a:p>
            <a:pPr marL="0" indent="0">
              <a:buNone/>
            </a:pPr>
            <a:r>
              <a:rPr lang="zh-CN" altLang="zh-CN" sz="2000" dirty="0" smtClean="0"/>
              <a:t>流计算的处理流程一般包含三个阶段：数据实时采集、数据实时计算、实时查询服务</a:t>
            </a:r>
            <a:r>
              <a:rPr lang="zh-CN" altLang="en-US" sz="2000" dirty="0" smtClean="0"/>
              <a:t>。</a:t>
            </a:r>
            <a:endParaRPr lang="en-US" altLang="zh-CN" sz="2000" dirty="0" smtClean="0"/>
          </a:p>
        </p:txBody>
      </p:sp>
      <p:sp>
        <p:nvSpPr>
          <p:cNvPr id="13315" name="标题 2"/>
          <p:cNvSpPr>
            <a:spLocks noGrp="1"/>
          </p:cNvSpPr>
          <p:nvPr>
            <p:ph type="title" idx="10"/>
          </p:nvPr>
        </p:nvSpPr>
        <p:spPr/>
        <p:txBody>
          <a:bodyPr/>
          <a:lstStyle/>
          <a:p>
            <a:r>
              <a:rPr lang="en-US" altLang="zh-CN" dirty="0" smtClean="0"/>
              <a:t>6.1.5	 </a:t>
            </a:r>
            <a:r>
              <a:rPr lang="zh-CN" altLang="en-US" smtClean="0"/>
              <a:t>流计算处理流程</a:t>
            </a:r>
          </a:p>
        </p:txBody>
      </p:sp>
      <p:sp>
        <p:nvSpPr>
          <p:cNvPr id="13316" name="文本框 5"/>
          <p:cNvSpPr txBox="1">
            <a:spLocks noChangeArrowheads="1"/>
          </p:cNvSpPr>
          <p:nvPr/>
        </p:nvSpPr>
        <p:spPr bwMode="auto">
          <a:xfrm>
            <a:off x="3453606" y="6019732"/>
            <a:ext cx="22367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600" dirty="0"/>
              <a:t>流计算处理流程示意图</a:t>
            </a:r>
          </a:p>
        </p:txBody>
      </p:sp>
      <p:pic>
        <p:nvPicPr>
          <p:cNvPr id="13317"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506" y="2590800"/>
            <a:ext cx="8076988" cy="320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1"/>
          <p:cNvSpPr>
            <a:spLocks noGrp="1"/>
          </p:cNvSpPr>
          <p:nvPr>
            <p:ph/>
          </p:nvPr>
        </p:nvSpPr>
        <p:spPr>
          <a:xfrm>
            <a:off x="228714" y="1558940"/>
            <a:ext cx="8762770" cy="3470218"/>
          </a:xfrm>
        </p:spPr>
        <p:style>
          <a:lnRef idx="2">
            <a:schemeClr val="accent2"/>
          </a:lnRef>
          <a:fillRef idx="1">
            <a:schemeClr val="lt1"/>
          </a:fillRef>
          <a:effectRef idx="0">
            <a:schemeClr val="accent2"/>
          </a:effectRef>
          <a:fontRef idx="minor">
            <a:schemeClr val="dk1"/>
          </a:fontRef>
        </p:style>
        <p:txBody>
          <a:bodyPr/>
          <a:lstStyle/>
          <a:p>
            <a:pPr marL="0" indent="0">
              <a:buNone/>
            </a:pPr>
            <a:r>
              <a:rPr lang="zh-CN" altLang="en-US" sz="2000" dirty="0" smtClean="0"/>
              <a:t>（</a:t>
            </a:r>
            <a:r>
              <a:rPr lang="en-US" altLang="zh-CN" sz="2000" dirty="0" smtClean="0"/>
              <a:t>1</a:t>
            </a:r>
            <a:r>
              <a:rPr lang="zh-CN" altLang="en-US" sz="2000" dirty="0" smtClean="0"/>
              <a:t>）</a:t>
            </a:r>
            <a:r>
              <a:rPr lang="zh-CN" altLang="zh-CN" sz="2000" dirty="0" smtClean="0"/>
              <a:t>数据</a:t>
            </a:r>
            <a:r>
              <a:rPr lang="zh-CN" altLang="zh-CN" sz="2000" dirty="0" smtClean="0"/>
              <a:t>实时采集阶段通常采集多个数据源的海量数据，需要保证实时性、低延迟与稳定可靠</a:t>
            </a:r>
            <a:endParaRPr lang="en-US" altLang="zh-CN" sz="2000" dirty="0" smtClean="0"/>
          </a:p>
          <a:p>
            <a:pPr marL="0" indent="0">
              <a:buNone/>
            </a:pPr>
            <a:r>
              <a:rPr lang="zh-CN" altLang="en-US" sz="2000" dirty="0" smtClean="0"/>
              <a:t>（</a:t>
            </a:r>
            <a:r>
              <a:rPr lang="en-US" altLang="zh-CN" sz="2000" dirty="0" smtClean="0"/>
              <a:t>2</a:t>
            </a:r>
            <a:r>
              <a:rPr lang="zh-CN" altLang="en-US" sz="2000" dirty="0" smtClean="0"/>
              <a:t>）</a:t>
            </a:r>
            <a:r>
              <a:rPr lang="zh-CN" altLang="zh-CN" sz="2000" dirty="0" smtClean="0"/>
              <a:t>以</a:t>
            </a:r>
            <a:r>
              <a:rPr lang="zh-CN" altLang="zh-CN" sz="2000" dirty="0" smtClean="0"/>
              <a:t>日志数据为例，由于分布式集群的广泛应用，数据分散存储在不同的机器上，因此需要实时汇总来自不同机器上的日志数据</a:t>
            </a:r>
            <a:endParaRPr lang="en-US" altLang="zh-CN" sz="2000" dirty="0" smtClean="0"/>
          </a:p>
          <a:p>
            <a:pPr marL="0" indent="0">
              <a:buNone/>
            </a:pPr>
            <a:r>
              <a:rPr lang="zh-CN" altLang="en-US" sz="2000" dirty="0" smtClean="0"/>
              <a:t>（</a:t>
            </a:r>
            <a:r>
              <a:rPr lang="en-US" altLang="zh-CN" sz="2000" dirty="0" smtClean="0"/>
              <a:t>3</a:t>
            </a:r>
            <a:r>
              <a:rPr lang="zh-CN" altLang="en-US" sz="2000" dirty="0" smtClean="0"/>
              <a:t>）</a:t>
            </a:r>
            <a:r>
              <a:rPr lang="zh-CN" altLang="zh-CN" sz="2000" dirty="0" smtClean="0"/>
              <a:t>目前</a:t>
            </a:r>
            <a:r>
              <a:rPr lang="zh-CN" altLang="zh-CN" sz="2000" dirty="0" smtClean="0"/>
              <a:t>有许多互联网公司发布的开源分布式日志采集系统均可满足每秒数百</a:t>
            </a:r>
            <a:r>
              <a:rPr lang="en-US" altLang="zh-CN" sz="2000" dirty="0" smtClean="0"/>
              <a:t>MB</a:t>
            </a:r>
            <a:r>
              <a:rPr lang="zh-CN" altLang="zh-CN" sz="2000" dirty="0" smtClean="0"/>
              <a:t>的数据采集和传输需求，如</a:t>
            </a:r>
            <a:r>
              <a:rPr lang="zh-CN" altLang="en-US" sz="2000" dirty="0" smtClean="0"/>
              <a:t>：</a:t>
            </a:r>
            <a:endParaRPr lang="en-US" altLang="zh-CN" sz="2000" dirty="0" smtClean="0"/>
          </a:p>
          <a:p>
            <a:pPr lvl="1"/>
            <a:r>
              <a:rPr lang="en-US" altLang="zh-CN" sz="2000" dirty="0" smtClean="0"/>
              <a:t>Facebook</a:t>
            </a:r>
            <a:r>
              <a:rPr lang="zh-CN" altLang="zh-CN" sz="2000" dirty="0" smtClean="0"/>
              <a:t>的</a:t>
            </a:r>
            <a:r>
              <a:rPr lang="en-US" altLang="zh-CN" sz="2000" dirty="0" smtClean="0"/>
              <a:t>Scribe</a:t>
            </a:r>
          </a:p>
          <a:p>
            <a:pPr lvl="1"/>
            <a:r>
              <a:rPr lang="en-US" altLang="zh-CN" sz="2000" dirty="0" smtClean="0"/>
              <a:t>LinkedIn</a:t>
            </a:r>
            <a:r>
              <a:rPr lang="zh-CN" altLang="zh-CN" sz="2000" dirty="0" smtClean="0"/>
              <a:t>的</a:t>
            </a:r>
            <a:r>
              <a:rPr lang="en-US" altLang="zh-CN" sz="2000" dirty="0" smtClean="0"/>
              <a:t>Kafka</a:t>
            </a:r>
          </a:p>
          <a:p>
            <a:pPr lvl="1"/>
            <a:r>
              <a:rPr lang="zh-CN" altLang="zh-CN" sz="2000" dirty="0" smtClean="0"/>
              <a:t>淘宝的</a:t>
            </a:r>
            <a:r>
              <a:rPr lang="en-US" altLang="zh-CN" sz="2000" dirty="0" smtClean="0"/>
              <a:t>Time Tunnel</a:t>
            </a:r>
          </a:p>
          <a:p>
            <a:pPr lvl="1"/>
            <a:r>
              <a:rPr lang="zh-CN" altLang="zh-CN" sz="2000" dirty="0" smtClean="0"/>
              <a:t>基于</a:t>
            </a:r>
            <a:r>
              <a:rPr lang="en-US" altLang="zh-CN" sz="2000" dirty="0" smtClean="0"/>
              <a:t>Hadoop</a:t>
            </a:r>
            <a:r>
              <a:rPr lang="zh-CN" altLang="zh-CN" sz="2000" dirty="0" smtClean="0"/>
              <a:t>的</a:t>
            </a:r>
            <a:r>
              <a:rPr lang="en-US" altLang="zh-CN" sz="2000" dirty="0" smtClean="0"/>
              <a:t>Chukwa</a:t>
            </a:r>
            <a:r>
              <a:rPr lang="zh-CN" altLang="zh-CN" sz="2000" dirty="0" smtClean="0"/>
              <a:t>和</a:t>
            </a:r>
            <a:r>
              <a:rPr lang="en-US" altLang="zh-CN" sz="2000" dirty="0" smtClean="0"/>
              <a:t>Flume</a:t>
            </a:r>
            <a:endParaRPr lang="zh-CN" altLang="zh-CN" sz="2000" dirty="0" smtClean="0"/>
          </a:p>
        </p:txBody>
      </p:sp>
      <p:sp>
        <p:nvSpPr>
          <p:cNvPr id="14339" name="标题 2"/>
          <p:cNvSpPr>
            <a:spLocks noGrp="1"/>
          </p:cNvSpPr>
          <p:nvPr>
            <p:ph type="title" idx="10"/>
          </p:nvPr>
        </p:nvSpPr>
        <p:spPr/>
        <p:txBody>
          <a:bodyPr/>
          <a:lstStyle/>
          <a:p>
            <a:r>
              <a:rPr lang="en-US" altLang="zh-CN" dirty="0" smtClean="0"/>
              <a:t>6.1.5	 </a:t>
            </a:r>
            <a:r>
              <a:rPr lang="zh-CN" altLang="en-US" smtClean="0"/>
              <a:t>流计算处理流程</a:t>
            </a:r>
          </a:p>
        </p:txBody>
      </p:sp>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1984" y="5294224"/>
            <a:ext cx="3619500" cy="148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286384" y="5141824"/>
            <a:ext cx="18288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a:p>
        </p:txBody>
      </p:sp>
      <p:sp>
        <p:nvSpPr>
          <p:cNvPr id="14342" name="矩形 5"/>
          <p:cNvSpPr>
            <a:spLocks noChangeArrowheads="1"/>
          </p:cNvSpPr>
          <p:nvPr/>
        </p:nvSpPr>
        <p:spPr bwMode="auto">
          <a:xfrm>
            <a:off x="381110" y="1143060"/>
            <a:ext cx="20168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b="1" dirty="0">
                <a:solidFill>
                  <a:srgbClr val="FF0000"/>
                </a:solidFill>
              </a:rPr>
              <a:t>2. </a:t>
            </a:r>
            <a:r>
              <a:rPr lang="zh-CN" altLang="en-US" sz="2000" b="1" dirty="0">
                <a:solidFill>
                  <a:srgbClr val="FF0000"/>
                </a:solidFill>
              </a:rPr>
              <a:t>数据实时采集</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p:cNvSpPr>
            <a:spLocks noGrp="1"/>
          </p:cNvSpPr>
          <p:nvPr>
            <p:ph/>
          </p:nvPr>
        </p:nvSpPr>
        <p:spPr>
          <a:xfrm>
            <a:off x="228714" y="1646238"/>
            <a:ext cx="8686572" cy="2011356"/>
          </a:xfrm>
        </p:spPr>
        <p:style>
          <a:lnRef idx="2">
            <a:schemeClr val="accent2"/>
          </a:lnRef>
          <a:fillRef idx="1">
            <a:schemeClr val="lt1"/>
          </a:fillRef>
          <a:effectRef idx="0">
            <a:schemeClr val="accent2"/>
          </a:effectRef>
          <a:fontRef idx="minor">
            <a:schemeClr val="dk1"/>
          </a:fontRef>
        </p:style>
        <p:txBody>
          <a:bodyPr/>
          <a:lstStyle/>
          <a:p>
            <a:r>
              <a:rPr lang="zh-CN" altLang="zh-CN" sz="2400" dirty="0" smtClean="0"/>
              <a:t>数据实时计算阶段对采集的数据进行实时的分析和计算</a:t>
            </a:r>
            <a:r>
              <a:rPr lang="zh-CN" altLang="en-US" sz="2400" dirty="0" smtClean="0"/>
              <a:t>，并反馈实时结果</a:t>
            </a:r>
            <a:endParaRPr lang="en-US" altLang="zh-CN" sz="2400" dirty="0" smtClean="0"/>
          </a:p>
          <a:p>
            <a:r>
              <a:rPr lang="zh-CN" altLang="zh-CN" sz="2400" dirty="0" smtClean="0"/>
              <a:t>经流处理系统处理后的数据，可视情况进行存储，以便之后再进行分析计算。在时效性要求较高的场景中，处理之后的数据也可以直接丢弃</a:t>
            </a:r>
          </a:p>
        </p:txBody>
      </p:sp>
      <p:sp>
        <p:nvSpPr>
          <p:cNvPr id="15363" name="标题 2"/>
          <p:cNvSpPr>
            <a:spLocks noGrp="1"/>
          </p:cNvSpPr>
          <p:nvPr>
            <p:ph type="title" idx="10"/>
          </p:nvPr>
        </p:nvSpPr>
        <p:spPr/>
        <p:txBody>
          <a:bodyPr/>
          <a:lstStyle/>
          <a:p>
            <a:pPr marL="342900" indent="-342900"/>
            <a:r>
              <a:rPr lang="en-US" altLang="zh-CN" dirty="0" smtClean="0"/>
              <a:t>6.1.5	 </a:t>
            </a:r>
            <a:r>
              <a:rPr lang="zh-CN" altLang="en-US" smtClean="0"/>
              <a:t>流计算处理流程</a:t>
            </a:r>
            <a:endParaRPr lang="zh-CN" altLang="zh-CN" smtClean="0"/>
          </a:p>
        </p:txBody>
      </p:sp>
      <p:sp>
        <p:nvSpPr>
          <p:cNvPr id="15364" name="文本框 6"/>
          <p:cNvSpPr txBox="1">
            <a:spLocks noChangeArrowheads="1"/>
          </p:cNvSpPr>
          <p:nvPr/>
        </p:nvSpPr>
        <p:spPr bwMode="auto">
          <a:xfrm>
            <a:off x="3505200" y="5562600"/>
            <a:ext cx="203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800"/>
              <a:t>数据实时计算流程</a:t>
            </a:r>
          </a:p>
        </p:txBody>
      </p:sp>
      <p:pic>
        <p:nvPicPr>
          <p:cNvPr id="15365"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3900488"/>
            <a:ext cx="5886450"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8300" y="4989513"/>
            <a:ext cx="3619500" cy="148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362700" y="5410200"/>
            <a:ext cx="18288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a:p>
        </p:txBody>
      </p:sp>
      <p:sp>
        <p:nvSpPr>
          <p:cNvPr id="15368" name="矩形 7"/>
          <p:cNvSpPr>
            <a:spLocks noChangeArrowheads="1"/>
          </p:cNvSpPr>
          <p:nvPr/>
        </p:nvSpPr>
        <p:spPr bwMode="auto">
          <a:xfrm>
            <a:off x="533400" y="1143000"/>
            <a:ext cx="20168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b="1" dirty="0">
                <a:solidFill>
                  <a:srgbClr val="FF0000"/>
                </a:solidFill>
              </a:rPr>
              <a:t>3. </a:t>
            </a:r>
            <a:r>
              <a:rPr lang="zh-CN" altLang="en-US" sz="2000" b="1" dirty="0">
                <a:solidFill>
                  <a:srgbClr val="FF0000"/>
                </a:solidFill>
              </a:rPr>
              <a:t>数据实时计算</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p:cNvSpPr>
            <a:spLocks noGrp="1"/>
          </p:cNvSpPr>
          <p:nvPr>
            <p:ph/>
          </p:nvPr>
        </p:nvSpPr>
        <p:spPr>
          <a:xfrm>
            <a:off x="381110" y="1646238"/>
            <a:ext cx="8534176" cy="2849534"/>
          </a:xfrm>
        </p:spPr>
        <p:style>
          <a:lnRef idx="2">
            <a:schemeClr val="accent2"/>
          </a:lnRef>
          <a:fillRef idx="1">
            <a:schemeClr val="lt1"/>
          </a:fillRef>
          <a:effectRef idx="0">
            <a:schemeClr val="accent2"/>
          </a:effectRef>
          <a:fontRef idx="minor">
            <a:schemeClr val="dk1"/>
          </a:fontRef>
        </p:style>
        <p:txBody>
          <a:bodyPr/>
          <a:lstStyle/>
          <a:p>
            <a:r>
              <a:rPr lang="zh-CN" altLang="en-US" sz="2000" dirty="0" smtClean="0"/>
              <a:t>实时查询服务：</a:t>
            </a:r>
            <a:r>
              <a:rPr lang="zh-CN" altLang="zh-CN" sz="2000" dirty="0" smtClean="0"/>
              <a:t>经由流计算框架得出的结果可供用户进行实时查询、展示或储存</a:t>
            </a:r>
            <a:endParaRPr lang="en-US" altLang="zh-CN" sz="2000" dirty="0" smtClean="0"/>
          </a:p>
          <a:p>
            <a:r>
              <a:rPr lang="zh-CN" altLang="zh-CN" sz="2000" dirty="0" smtClean="0"/>
              <a:t>传统的数据处理流程，用户需要主动发出查询才能获得想要的结果。而在流处理流程中，实时查询服务可以不断更新结果，并将用户所需的结果实时推送给用户</a:t>
            </a:r>
            <a:endParaRPr lang="en-US" altLang="zh-CN" sz="2000" dirty="0" smtClean="0"/>
          </a:p>
          <a:p>
            <a:r>
              <a:rPr lang="zh-CN" altLang="zh-CN" sz="2000" dirty="0" smtClean="0"/>
              <a:t>虽然通过对传统的数据处理系统进行</a:t>
            </a:r>
            <a:r>
              <a:rPr lang="zh-CN" altLang="zh-CN" sz="2000" b="1" dirty="0" smtClean="0"/>
              <a:t>定时</a:t>
            </a:r>
            <a:r>
              <a:rPr lang="zh-CN" altLang="zh-CN" sz="2000" dirty="0" smtClean="0"/>
              <a:t>查询，也可以实现不断地更新结果和结果推送，但通过这样的方式获取的结果，仍然是根据过去某一时刻的数据得到的结果，与实时结果有着本质的区别</a:t>
            </a:r>
          </a:p>
          <a:p>
            <a:endParaRPr lang="zh-CN" altLang="zh-CN" sz="2400" dirty="0" smtClean="0"/>
          </a:p>
        </p:txBody>
      </p:sp>
      <p:sp>
        <p:nvSpPr>
          <p:cNvPr id="16387" name="标题 2"/>
          <p:cNvSpPr>
            <a:spLocks noGrp="1"/>
          </p:cNvSpPr>
          <p:nvPr>
            <p:ph type="title" idx="10"/>
          </p:nvPr>
        </p:nvSpPr>
        <p:spPr/>
        <p:txBody>
          <a:bodyPr/>
          <a:lstStyle/>
          <a:p>
            <a:pPr marL="342900" indent="-342900"/>
            <a:r>
              <a:rPr lang="en-US" altLang="zh-CN" dirty="0" smtClean="0"/>
              <a:t>6.1.5	 </a:t>
            </a:r>
            <a:r>
              <a:rPr lang="zh-CN" altLang="en-US" smtClean="0"/>
              <a:t>流计算处理流程</a:t>
            </a:r>
            <a:endParaRPr lang="zh-CN" altLang="zh-CN" smtClean="0"/>
          </a:p>
        </p:txBody>
      </p:sp>
      <p:pic>
        <p:nvPicPr>
          <p:cNvPr id="16388"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0" y="4876800"/>
            <a:ext cx="3619500" cy="148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867400" y="5867400"/>
            <a:ext cx="18288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a:p>
        </p:txBody>
      </p:sp>
      <p:sp>
        <p:nvSpPr>
          <p:cNvPr id="16390" name="矩形 5"/>
          <p:cNvSpPr>
            <a:spLocks noChangeArrowheads="1"/>
          </p:cNvSpPr>
          <p:nvPr/>
        </p:nvSpPr>
        <p:spPr bwMode="auto">
          <a:xfrm>
            <a:off x="381110" y="1167915"/>
            <a:ext cx="19463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b="1" dirty="0">
                <a:solidFill>
                  <a:srgbClr val="FF0000"/>
                </a:solidFill>
              </a:rPr>
              <a:t>4.</a:t>
            </a:r>
            <a:r>
              <a:rPr lang="zh-CN" altLang="en-US" sz="2000" b="1" dirty="0">
                <a:solidFill>
                  <a:srgbClr val="FF0000"/>
                </a:solidFill>
              </a:rPr>
              <a:t>实时查询服务</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p:nvPr>
        </p:nvSpPr>
        <p:spPr>
          <a:xfrm>
            <a:off x="304912" y="1447798"/>
            <a:ext cx="8534176" cy="3047974"/>
          </a:xfrm>
        </p:spPr>
        <p:style>
          <a:lnRef idx="2">
            <a:schemeClr val="accent2"/>
          </a:lnRef>
          <a:fillRef idx="1">
            <a:schemeClr val="lt1"/>
          </a:fillRef>
          <a:effectRef idx="0">
            <a:schemeClr val="accent2"/>
          </a:effectRef>
          <a:fontRef idx="minor">
            <a:schemeClr val="dk1"/>
          </a:fontRef>
        </p:style>
        <p:txBody>
          <a:bodyPr/>
          <a:lstStyle/>
          <a:p>
            <a:pPr marL="0" indent="0">
              <a:buNone/>
            </a:pPr>
            <a:r>
              <a:rPr lang="zh-CN" altLang="zh-CN" sz="2400" dirty="0" smtClean="0"/>
              <a:t>可见，流处理系统与传统的数据处理系统有如下不同</a:t>
            </a:r>
            <a:r>
              <a:rPr lang="zh-CN" altLang="zh-CN" sz="2400" dirty="0" smtClean="0"/>
              <a:t>：</a:t>
            </a:r>
            <a:endParaRPr lang="en-US" altLang="zh-CN" sz="2400" dirty="0" smtClean="0"/>
          </a:p>
          <a:p>
            <a:pPr marL="0" indent="0">
              <a:buNone/>
            </a:pPr>
            <a:r>
              <a:rPr lang="zh-CN" altLang="en-US" sz="2400" dirty="0" smtClean="0"/>
              <a:t>（</a:t>
            </a:r>
            <a:r>
              <a:rPr lang="en-US" altLang="zh-CN" sz="2400" dirty="0" smtClean="0"/>
              <a:t>1</a:t>
            </a:r>
            <a:r>
              <a:rPr lang="zh-CN" altLang="en-US" sz="2400" dirty="0" smtClean="0"/>
              <a:t>）</a:t>
            </a:r>
            <a:r>
              <a:rPr lang="zh-CN" altLang="zh-CN" sz="2400" dirty="0" smtClean="0"/>
              <a:t>流</a:t>
            </a:r>
            <a:r>
              <a:rPr lang="zh-CN" altLang="zh-CN" sz="2400" dirty="0" smtClean="0"/>
              <a:t>处理系统处理的是实时的数据，而传统的数据处理系统处理的是预先存储好的静态</a:t>
            </a:r>
            <a:r>
              <a:rPr lang="zh-CN" altLang="zh-CN" sz="2400" dirty="0" smtClean="0"/>
              <a:t>数据</a:t>
            </a:r>
            <a:r>
              <a:rPr lang="zh-CN" altLang="en-US" sz="2400" dirty="0"/>
              <a:t>。</a:t>
            </a:r>
            <a:endParaRPr lang="en-US" altLang="zh-CN" sz="2400" dirty="0" smtClean="0"/>
          </a:p>
          <a:p>
            <a:pPr marL="0" indent="0">
              <a:buNone/>
            </a:pPr>
            <a:r>
              <a:rPr lang="zh-CN" altLang="en-US" sz="2400" dirty="0" smtClean="0"/>
              <a:t>（</a:t>
            </a:r>
            <a:r>
              <a:rPr lang="en-US" altLang="zh-CN" sz="2400" dirty="0" smtClean="0"/>
              <a:t>2</a:t>
            </a:r>
            <a:r>
              <a:rPr lang="zh-CN" altLang="en-US" sz="2400" dirty="0" smtClean="0"/>
              <a:t>）</a:t>
            </a:r>
            <a:r>
              <a:rPr lang="zh-CN" altLang="zh-CN" sz="2400" dirty="0" smtClean="0"/>
              <a:t>用户</a:t>
            </a:r>
            <a:r>
              <a:rPr lang="zh-CN" altLang="zh-CN" sz="2400" dirty="0" smtClean="0"/>
              <a:t>通过流处理系统获取的是实时结果，而通过传统的数据处理系统，获取的是过去某一时刻的</a:t>
            </a:r>
            <a:r>
              <a:rPr lang="zh-CN" altLang="zh-CN" sz="2400" dirty="0" smtClean="0"/>
              <a:t>结果</a:t>
            </a:r>
            <a:r>
              <a:rPr lang="zh-CN" altLang="en-US" sz="2400" dirty="0" smtClean="0"/>
              <a:t>。</a:t>
            </a:r>
            <a:endParaRPr lang="en-US" altLang="zh-CN" sz="2400" dirty="0"/>
          </a:p>
          <a:p>
            <a:pPr marL="0" indent="0">
              <a:buNone/>
            </a:pPr>
            <a:r>
              <a:rPr lang="zh-CN" altLang="en-US" sz="2400" dirty="0" smtClean="0"/>
              <a:t>（</a:t>
            </a:r>
            <a:r>
              <a:rPr lang="en-US" altLang="zh-CN" sz="2400" dirty="0" smtClean="0"/>
              <a:t>3</a:t>
            </a:r>
            <a:r>
              <a:rPr lang="zh-CN" altLang="en-US" sz="2400" dirty="0" smtClean="0"/>
              <a:t>）</a:t>
            </a:r>
            <a:r>
              <a:rPr lang="zh-CN" altLang="zh-CN" sz="2400" dirty="0" smtClean="0"/>
              <a:t>流</a:t>
            </a:r>
            <a:r>
              <a:rPr lang="zh-CN" altLang="zh-CN" sz="2400" dirty="0" smtClean="0"/>
              <a:t>处理系统无需用户主动发出查询，实时查询服务可以主动将实时结果推送给</a:t>
            </a:r>
            <a:r>
              <a:rPr lang="zh-CN" altLang="zh-CN" sz="2400" dirty="0" smtClean="0"/>
              <a:t>用户</a:t>
            </a:r>
            <a:r>
              <a:rPr lang="zh-CN" altLang="en-US" sz="2400" dirty="0"/>
              <a:t>。</a:t>
            </a:r>
            <a:endParaRPr lang="zh-CN" altLang="zh-CN" sz="2400" dirty="0" smtClean="0"/>
          </a:p>
        </p:txBody>
      </p:sp>
      <p:sp>
        <p:nvSpPr>
          <p:cNvPr id="17411" name="标题 2"/>
          <p:cNvSpPr>
            <a:spLocks noGrp="1"/>
          </p:cNvSpPr>
          <p:nvPr>
            <p:ph type="title" idx="10"/>
          </p:nvPr>
        </p:nvSpPr>
        <p:spPr/>
        <p:txBody>
          <a:bodyPr/>
          <a:lstStyle/>
          <a:p>
            <a:pPr marL="342900" indent="-342900"/>
            <a:r>
              <a:rPr lang="en-US" altLang="zh-CN" dirty="0" smtClean="0"/>
              <a:t>6.1.5	 </a:t>
            </a:r>
            <a:r>
              <a:rPr lang="zh-CN" altLang="en-US" smtClean="0"/>
              <a:t>流计算处理流程</a:t>
            </a:r>
            <a:endParaRPr lang="zh-CN" altLang="zh-CN"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845478" y="76288"/>
            <a:ext cx="8001000" cy="914400"/>
          </a:xfrm>
        </p:spPr>
        <p:txBody>
          <a:bodyPr/>
          <a:lstStyle/>
          <a:p>
            <a:r>
              <a:rPr lang="en-US" altLang="zh-CN" dirty="0" smtClean="0"/>
              <a:t>6.2 Spark Streaming</a:t>
            </a:r>
            <a:endParaRPr lang="zh-CN" altLang="en-US" dirty="0" smtClean="0"/>
          </a:p>
        </p:txBody>
      </p:sp>
      <p:sp>
        <p:nvSpPr>
          <p:cNvPr id="18435" name="矩形 2"/>
          <p:cNvSpPr>
            <a:spLocks noChangeArrowheads="1"/>
          </p:cNvSpPr>
          <p:nvPr/>
        </p:nvSpPr>
        <p:spPr bwMode="auto">
          <a:xfrm>
            <a:off x="838298" y="1739213"/>
            <a:ext cx="754369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800" dirty="0"/>
              <a:t>6.2.1 Spark Streaming</a:t>
            </a:r>
            <a:r>
              <a:rPr lang="zh-CN" altLang="zh-CN" sz="2800" dirty="0"/>
              <a:t>设计</a:t>
            </a:r>
            <a:endParaRPr lang="en-US" altLang="zh-CN" sz="2800" dirty="0"/>
          </a:p>
          <a:p>
            <a:pPr eaLnBrk="1" hangingPunct="1">
              <a:spcBef>
                <a:spcPct val="0"/>
              </a:spcBef>
              <a:buFontTx/>
              <a:buNone/>
            </a:pPr>
            <a:r>
              <a:rPr lang="en-US" altLang="zh-CN" sz="2800" dirty="0"/>
              <a:t>6.2.2 Spark Streaming</a:t>
            </a:r>
            <a:r>
              <a:rPr lang="zh-CN" altLang="zh-CN" sz="2800" dirty="0"/>
              <a:t>与</a:t>
            </a:r>
            <a:r>
              <a:rPr lang="en-US" altLang="zh-CN" sz="2800" dirty="0"/>
              <a:t>Storm</a:t>
            </a:r>
            <a:r>
              <a:rPr lang="zh-CN" altLang="zh-CN" sz="2800" dirty="0"/>
              <a:t>的对比</a:t>
            </a:r>
            <a:endParaRPr lang="en-US" altLang="zh-CN" sz="2800" dirty="0"/>
          </a:p>
          <a:p>
            <a:pPr eaLnBrk="1" hangingPunct="1">
              <a:spcBef>
                <a:spcPct val="0"/>
              </a:spcBef>
              <a:buFontTx/>
              <a:buNone/>
            </a:pPr>
            <a:r>
              <a:rPr lang="en-US" altLang="zh-CN" sz="2800" dirty="0"/>
              <a:t>6.2.3 </a:t>
            </a:r>
            <a:r>
              <a:rPr lang="zh-CN" altLang="en-US" sz="2800" dirty="0"/>
              <a:t>从</a:t>
            </a:r>
            <a:r>
              <a:rPr lang="en-US" altLang="zh-CN" sz="2800" dirty="0"/>
              <a:t>“</a:t>
            </a:r>
            <a:r>
              <a:rPr lang="en-US" altLang="zh-CN" sz="2800" dirty="0"/>
              <a:t>Hadoop+Storm</a:t>
            </a:r>
            <a:r>
              <a:rPr lang="en-US" altLang="zh-CN" sz="2800" dirty="0"/>
              <a:t>”</a:t>
            </a:r>
            <a:r>
              <a:rPr lang="zh-CN" altLang="en-US" sz="2800" dirty="0"/>
              <a:t>架构转向</a:t>
            </a:r>
            <a:r>
              <a:rPr lang="en-US" altLang="zh-CN" sz="2800" dirty="0"/>
              <a:t>Spark</a:t>
            </a:r>
            <a:r>
              <a:rPr lang="zh-CN" altLang="en-US" sz="2800" dirty="0"/>
              <a:t>架构</a:t>
            </a:r>
            <a:endParaRPr lang="en-US" altLang="zh-CN"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dirty="0" smtClean="0"/>
              <a:t>6.2.1 Spark Streaming</a:t>
            </a:r>
            <a:r>
              <a:rPr lang="zh-CN" altLang="zh-CN" smtClean="0"/>
              <a:t>设计</a:t>
            </a:r>
            <a:endParaRPr lang="zh-CN" altLang="en-US" smtClean="0"/>
          </a:p>
        </p:txBody>
      </p:sp>
      <p:sp>
        <p:nvSpPr>
          <p:cNvPr id="19459" name="矩形 2"/>
          <p:cNvSpPr>
            <a:spLocks noChangeArrowheads="1"/>
          </p:cNvSpPr>
          <p:nvPr/>
        </p:nvSpPr>
        <p:spPr bwMode="auto">
          <a:xfrm>
            <a:off x="381110" y="1295400"/>
            <a:ext cx="8534176" cy="1200150"/>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en-US" altLang="zh-CN" sz="2400" dirty="0"/>
              <a:t>Spark Streaming</a:t>
            </a:r>
            <a:r>
              <a:rPr lang="zh-CN" altLang="zh-CN" sz="2400" dirty="0"/>
              <a:t>可整合多种输入数据源，如</a:t>
            </a:r>
            <a:r>
              <a:rPr lang="en-US" altLang="zh-CN" sz="2400" dirty="0"/>
              <a:t>Kafka</a:t>
            </a:r>
            <a:r>
              <a:rPr lang="zh-CN" altLang="zh-CN" sz="2400" dirty="0"/>
              <a:t>、</a:t>
            </a:r>
            <a:r>
              <a:rPr lang="en-US" altLang="zh-CN" sz="2400" dirty="0"/>
              <a:t>Flume</a:t>
            </a:r>
            <a:r>
              <a:rPr lang="zh-CN" altLang="zh-CN" sz="2400" dirty="0"/>
              <a:t>、</a:t>
            </a:r>
            <a:r>
              <a:rPr lang="en-US" altLang="zh-CN" sz="2400" dirty="0"/>
              <a:t>HDFS</a:t>
            </a:r>
            <a:r>
              <a:rPr lang="zh-CN" altLang="zh-CN" sz="2400" dirty="0"/>
              <a:t>，甚至是普通的</a:t>
            </a:r>
            <a:r>
              <a:rPr lang="en-US" altLang="zh-CN" sz="2400" dirty="0"/>
              <a:t>TCP</a:t>
            </a:r>
            <a:r>
              <a:rPr lang="zh-CN" altLang="zh-CN" sz="2400" dirty="0"/>
              <a:t>套接字。经处理后的数据可存储至文件系统、数据库，或显示在仪表盘</a:t>
            </a:r>
            <a:r>
              <a:rPr lang="zh-CN" altLang="zh-CN" sz="2400" dirty="0" smtClean="0"/>
              <a:t>里</a:t>
            </a:r>
            <a:r>
              <a:rPr lang="zh-CN" altLang="en-US" sz="2400" dirty="0" smtClean="0"/>
              <a:t>。</a:t>
            </a:r>
            <a:endParaRPr lang="zh-CN" altLang="en-US" sz="2400" dirty="0"/>
          </a:p>
        </p:txBody>
      </p:sp>
      <p:sp>
        <p:nvSpPr>
          <p:cNvPr id="1946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graphicFrame>
        <p:nvGraphicFramePr>
          <p:cNvPr id="19461" name="Object 1"/>
          <p:cNvGraphicFramePr>
            <a:graphicFrameLocks noChangeAspect="1"/>
          </p:cNvGraphicFramePr>
          <p:nvPr>
            <p:extLst>
              <p:ext uri="{D42A27DB-BD31-4B8C-83A1-F6EECF244321}">
                <p14:modId xmlns:p14="http://schemas.microsoft.com/office/powerpoint/2010/main" val="3505002736"/>
              </p:ext>
            </p:extLst>
          </p:nvPr>
        </p:nvGraphicFramePr>
        <p:xfrm>
          <a:off x="685902" y="3124208"/>
          <a:ext cx="8153186" cy="2590732"/>
        </p:xfrm>
        <a:graphic>
          <a:graphicData uri="http://schemas.openxmlformats.org/presentationml/2006/ole">
            <mc:AlternateContent xmlns:mc="http://schemas.openxmlformats.org/markup-compatibility/2006">
              <mc:Choice xmlns:v="urn:schemas-microsoft-com:vml" Requires="v">
                <p:oleObj spid="_x0000_s19473" r:id="rId3" imgW="7896346" imgH="2562145" progId="Visio.Drawing.15">
                  <p:embed/>
                </p:oleObj>
              </mc:Choice>
              <mc:Fallback>
                <p:oleObj r:id="rId3" imgW="7896346" imgH="256214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902" y="3124208"/>
                        <a:ext cx="8153186" cy="2590732"/>
                      </a:xfrm>
                      <a:prstGeom prst="rect">
                        <a:avLst/>
                      </a:prstGeom>
                      <a:noFill/>
                      <a:ln>
                        <a:noFill/>
                      </a:ln>
                      <a:extLst/>
                    </p:spPr>
                  </p:pic>
                </p:oleObj>
              </mc:Fallback>
            </mc:AlternateContent>
          </a:graphicData>
        </a:graphic>
      </p:graphicFrame>
      <p:sp>
        <p:nvSpPr>
          <p:cNvPr id="19462" name="矩形 5"/>
          <p:cNvSpPr>
            <a:spLocks noChangeArrowheads="1"/>
          </p:cNvSpPr>
          <p:nvPr/>
        </p:nvSpPr>
        <p:spPr bwMode="auto">
          <a:xfrm>
            <a:off x="1752600" y="5924474"/>
            <a:ext cx="556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FontTx/>
              <a:buNone/>
            </a:pPr>
            <a:r>
              <a:rPr lang="zh-CN" altLang="zh-CN" sz="2000" dirty="0"/>
              <a:t>图</a:t>
            </a:r>
            <a:r>
              <a:rPr lang="en-US" altLang="zh-CN" sz="2000" dirty="0"/>
              <a:t> Spark Streaming</a:t>
            </a:r>
            <a:r>
              <a:rPr lang="zh-CN" altLang="zh-CN" sz="2000" dirty="0"/>
              <a:t>支持的输入、输出数据源</a:t>
            </a:r>
            <a:endParaRPr lang="zh-CN" alt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dirty="0" smtClean="0"/>
              <a:t>6.2.1 Spark Streaming</a:t>
            </a:r>
            <a:r>
              <a:rPr lang="zh-CN" altLang="zh-CN" smtClean="0"/>
              <a:t>设计</a:t>
            </a:r>
            <a:endParaRPr lang="zh-CN" altLang="en-US" smtClean="0"/>
          </a:p>
        </p:txBody>
      </p:sp>
      <p:sp>
        <p:nvSpPr>
          <p:cNvPr id="20483" name="矩形 2"/>
          <p:cNvSpPr>
            <a:spLocks noChangeArrowheads="1"/>
          </p:cNvSpPr>
          <p:nvPr/>
        </p:nvSpPr>
        <p:spPr bwMode="auto">
          <a:xfrm>
            <a:off x="304912" y="1295400"/>
            <a:ext cx="8534176" cy="1200150"/>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t>Spark Streaming</a:t>
            </a:r>
            <a:r>
              <a:rPr lang="zh-CN" altLang="zh-CN" sz="2400" dirty="0"/>
              <a:t>的基本原理是将实时输入数据流以时间片（秒级）为单位进行拆分，然后经</a:t>
            </a:r>
            <a:r>
              <a:rPr lang="en-US" altLang="zh-CN" sz="2400" dirty="0"/>
              <a:t>Spark</a:t>
            </a:r>
            <a:r>
              <a:rPr lang="zh-CN" altLang="zh-CN" sz="2400" dirty="0"/>
              <a:t>引擎以类似批处理的方式处理每个时间片</a:t>
            </a:r>
            <a:r>
              <a:rPr lang="zh-CN" altLang="zh-CN" sz="2400" dirty="0" smtClean="0"/>
              <a:t>数据</a:t>
            </a:r>
            <a:r>
              <a:rPr lang="zh-CN" altLang="en-US" sz="2400" dirty="0" smtClean="0"/>
              <a:t>。</a:t>
            </a:r>
            <a:endParaRPr lang="zh-CN" altLang="en-US" sz="2400" dirty="0"/>
          </a:p>
        </p:txBody>
      </p:sp>
      <p:sp>
        <p:nvSpPr>
          <p:cNvPr id="2048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graphicFrame>
        <p:nvGraphicFramePr>
          <p:cNvPr id="20485" name="Object 1"/>
          <p:cNvGraphicFramePr>
            <a:graphicFrameLocks noChangeAspect="1"/>
          </p:cNvGraphicFramePr>
          <p:nvPr>
            <p:extLst>
              <p:ext uri="{D42A27DB-BD31-4B8C-83A1-F6EECF244321}">
                <p14:modId xmlns:p14="http://schemas.microsoft.com/office/powerpoint/2010/main" val="2333183223"/>
              </p:ext>
            </p:extLst>
          </p:nvPr>
        </p:nvGraphicFramePr>
        <p:xfrm>
          <a:off x="304912" y="3124200"/>
          <a:ext cx="8457978" cy="1828760"/>
        </p:xfrm>
        <a:graphic>
          <a:graphicData uri="http://schemas.openxmlformats.org/presentationml/2006/ole">
            <mc:AlternateContent xmlns:mc="http://schemas.openxmlformats.org/markup-compatibility/2006">
              <mc:Choice xmlns:v="urn:schemas-microsoft-com:vml" Requires="v">
                <p:oleObj spid="_x0000_s20497" r:id="rId3" imgW="9439154" imgH="1247791" progId="Visio.Drawing.15">
                  <p:embed/>
                </p:oleObj>
              </mc:Choice>
              <mc:Fallback>
                <p:oleObj r:id="rId3" imgW="9439154" imgH="124779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12" y="3124200"/>
                        <a:ext cx="8457978" cy="1828760"/>
                      </a:xfrm>
                      <a:prstGeom prst="rect">
                        <a:avLst/>
                      </a:prstGeom>
                      <a:noFill/>
                      <a:ln>
                        <a:noFill/>
                      </a:ln>
                      <a:extLst/>
                    </p:spPr>
                  </p:pic>
                </p:oleObj>
              </mc:Fallback>
            </mc:AlternateContent>
          </a:graphicData>
        </a:graphic>
      </p:graphicFrame>
      <p:sp>
        <p:nvSpPr>
          <p:cNvPr id="20486" name="矩形 5"/>
          <p:cNvSpPr>
            <a:spLocks noChangeArrowheads="1"/>
          </p:cNvSpPr>
          <p:nvPr/>
        </p:nvSpPr>
        <p:spPr bwMode="auto">
          <a:xfrm>
            <a:off x="2209799" y="5181554"/>
            <a:ext cx="4187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2400" dirty="0"/>
              <a:t>图</a:t>
            </a:r>
            <a:r>
              <a:rPr lang="en-US" altLang="zh-CN" sz="2400" dirty="0"/>
              <a:t>  Spark Streaming</a:t>
            </a:r>
            <a:r>
              <a:rPr lang="zh-CN" altLang="zh-CN" sz="2400" dirty="0"/>
              <a:t>执行流程</a:t>
            </a:r>
            <a:endParaRPr lang="zh-CN" alt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2"/>
          <p:cNvSpPr>
            <a:spLocks noGrp="1"/>
          </p:cNvSpPr>
          <p:nvPr>
            <p:ph type="title"/>
          </p:nvPr>
        </p:nvSpPr>
        <p:spPr>
          <a:ln/>
        </p:spPr>
        <p:txBody>
          <a:bodyPr/>
          <a:lstStyle/>
          <a:p>
            <a:r>
              <a:rPr lang="zh-CN" altLang="zh-CN" smtClean="0"/>
              <a:t>提纲</a:t>
            </a:r>
          </a:p>
        </p:txBody>
      </p:sp>
      <p:sp>
        <p:nvSpPr>
          <p:cNvPr id="3075" name="Text Box 6"/>
          <p:cNvSpPr txBox="1">
            <a:spLocks noChangeArrowheads="1"/>
          </p:cNvSpPr>
          <p:nvPr/>
        </p:nvSpPr>
        <p:spPr bwMode="auto">
          <a:xfrm>
            <a:off x="457200" y="1752600"/>
            <a:ext cx="51816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4000" b="1" dirty="0">
                <a:solidFill>
                  <a:srgbClr val="000000"/>
                </a:solidFill>
                <a:ea typeface="黑体" pitchFamily="49" charset="-122"/>
              </a:rPr>
              <a:t>6.1 </a:t>
            </a:r>
            <a:r>
              <a:rPr lang="zh-CN" altLang="en-US" sz="4000" b="1" dirty="0">
                <a:solidFill>
                  <a:srgbClr val="000000"/>
                </a:solidFill>
                <a:ea typeface="黑体" pitchFamily="49" charset="-122"/>
              </a:rPr>
              <a:t>流计算概述</a:t>
            </a:r>
            <a:endParaRPr lang="en-US" altLang="zh-CN" sz="4000" b="1" dirty="0">
              <a:solidFill>
                <a:srgbClr val="000000"/>
              </a:solidFill>
              <a:ea typeface="黑体" pitchFamily="49" charset="-122"/>
            </a:endParaRPr>
          </a:p>
          <a:p>
            <a:pPr eaLnBrk="1" hangingPunct="1">
              <a:spcBef>
                <a:spcPct val="0"/>
              </a:spcBef>
              <a:buFontTx/>
              <a:buNone/>
            </a:pPr>
            <a:r>
              <a:rPr lang="en-US" altLang="zh-CN" sz="4000" b="1" dirty="0">
                <a:solidFill>
                  <a:srgbClr val="000000"/>
                </a:solidFill>
                <a:ea typeface="黑体" pitchFamily="49" charset="-122"/>
              </a:rPr>
              <a:t>6.2 Spark Streaming</a:t>
            </a:r>
          </a:p>
          <a:p>
            <a:pPr eaLnBrk="1" hangingPunct="1">
              <a:spcBef>
                <a:spcPct val="0"/>
              </a:spcBef>
              <a:buFontTx/>
              <a:buNone/>
            </a:pPr>
            <a:r>
              <a:rPr lang="en-US" altLang="zh-CN" sz="4000" b="1" dirty="0"/>
              <a:t>6.3 </a:t>
            </a:r>
            <a:r>
              <a:rPr lang="en-US" altLang="zh-CN" sz="4000" b="1" dirty="0"/>
              <a:t>DStream</a:t>
            </a:r>
            <a:r>
              <a:rPr lang="zh-CN" altLang="en-US" sz="4000" b="1" dirty="0"/>
              <a:t>操作概述</a:t>
            </a:r>
            <a:endParaRPr lang="en-US" altLang="zh-CN" sz="4000" b="1" dirty="0"/>
          </a:p>
          <a:p>
            <a:pPr eaLnBrk="1" hangingPunct="1">
              <a:spcBef>
                <a:spcPct val="0"/>
              </a:spcBef>
              <a:buFontTx/>
              <a:buNone/>
            </a:pPr>
            <a:r>
              <a:rPr lang="en-US" altLang="zh-CN" sz="4000" b="1" dirty="0"/>
              <a:t>6.4 </a:t>
            </a:r>
            <a:r>
              <a:rPr lang="zh-CN" altLang="en-US" sz="4000" b="1" dirty="0"/>
              <a:t>基本输入源</a:t>
            </a:r>
            <a:endParaRPr lang="en-US" altLang="zh-CN" sz="4000" b="1" dirty="0"/>
          </a:p>
          <a:p>
            <a:pPr eaLnBrk="1" hangingPunct="1">
              <a:spcBef>
                <a:spcPct val="0"/>
              </a:spcBef>
              <a:buFontTx/>
              <a:buNone/>
            </a:pPr>
            <a:r>
              <a:rPr lang="en-US" altLang="zh-CN" sz="4000" b="1" dirty="0"/>
              <a:t>6.5 </a:t>
            </a:r>
            <a:r>
              <a:rPr lang="zh-CN" altLang="en-US" sz="4000" b="1" dirty="0"/>
              <a:t>高级数据源</a:t>
            </a:r>
            <a:endParaRPr lang="en-US" altLang="zh-CN" sz="4000" b="1" dirty="0"/>
          </a:p>
          <a:p>
            <a:pPr eaLnBrk="1" hangingPunct="1">
              <a:spcBef>
                <a:spcPct val="0"/>
              </a:spcBef>
              <a:buFontTx/>
              <a:buNone/>
            </a:pPr>
            <a:r>
              <a:rPr lang="en-US" altLang="zh-CN" sz="4000" b="1" dirty="0"/>
              <a:t>6.6 </a:t>
            </a:r>
            <a:r>
              <a:rPr lang="zh-CN" altLang="en-US" sz="4000" b="1" dirty="0"/>
              <a:t>转换操作</a:t>
            </a:r>
            <a:endParaRPr lang="en-US" altLang="zh-CN" sz="4000" b="1" dirty="0"/>
          </a:p>
          <a:p>
            <a:pPr eaLnBrk="1" hangingPunct="1">
              <a:spcBef>
                <a:spcPct val="0"/>
              </a:spcBef>
              <a:buFontTx/>
              <a:buNone/>
            </a:pPr>
            <a:r>
              <a:rPr lang="en-US" altLang="zh-CN" sz="4000" b="1" dirty="0"/>
              <a:t>6.7 </a:t>
            </a:r>
            <a:r>
              <a:rPr lang="zh-CN" altLang="en-US" sz="4000" b="1" dirty="0"/>
              <a:t>输出操作</a:t>
            </a:r>
            <a:endParaRPr lang="en-US" altLang="zh-CN" sz="4000" b="1" dirty="0"/>
          </a:p>
        </p:txBody>
      </p:sp>
      <p:graphicFrame>
        <p:nvGraphicFramePr>
          <p:cNvPr id="3076" name="Object 5"/>
          <p:cNvGraphicFramePr>
            <a:graphicFrameLocks noChangeAspect="1"/>
          </p:cNvGraphicFramePr>
          <p:nvPr>
            <p:extLst>
              <p:ext uri="{D42A27DB-BD31-4B8C-83A1-F6EECF244321}">
                <p14:modId xmlns:p14="http://schemas.microsoft.com/office/powerpoint/2010/main" val="2428016596"/>
              </p:ext>
            </p:extLst>
          </p:nvPr>
        </p:nvGraphicFramePr>
        <p:xfrm>
          <a:off x="6019800" y="1066800"/>
          <a:ext cx="3124200" cy="5791200"/>
        </p:xfrm>
        <a:graphic>
          <a:graphicData uri="http://schemas.openxmlformats.org/presentationml/2006/ole">
            <mc:AlternateContent xmlns:mc="http://schemas.openxmlformats.org/markup-compatibility/2006">
              <mc:Choice xmlns:v="urn:schemas-microsoft-com:vml" Requires="v">
                <p:oleObj spid="_x0000_s3087" r:id="rId3" imgW="4761905" imgH="6504762" progId="">
                  <p:embed/>
                </p:oleObj>
              </mc:Choice>
              <mc:Fallback>
                <p:oleObj r:id="rId3" imgW="4761905" imgH="6504762"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066800"/>
                        <a:ext cx="3124200" cy="5791200"/>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dirty="0" smtClean="0"/>
              <a:t>6.2.1 Spark Streaming</a:t>
            </a:r>
            <a:r>
              <a:rPr lang="zh-CN" altLang="zh-CN" smtClean="0"/>
              <a:t>设计</a:t>
            </a:r>
            <a:endParaRPr lang="zh-CN" altLang="en-US" smtClean="0"/>
          </a:p>
        </p:txBody>
      </p:sp>
      <p:sp>
        <p:nvSpPr>
          <p:cNvPr id="21507" name="矩形 2"/>
          <p:cNvSpPr>
            <a:spLocks noChangeArrowheads="1"/>
          </p:cNvSpPr>
          <p:nvPr/>
        </p:nvSpPr>
        <p:spPr bwMode="auto">
          <a:xfrm>
            <a:off x="381110" y="1295400"/>
            <a:ext cx="8534176" cy="1631216"/>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t>Spark Streaming</a:t>
            </a:r>
            <a:r>
              <a:rPr lang="zh-CN" altLang="zh-CN" sz="2000" dirty="0"/>
              <a:t>最主要的抽象是</a:t>
            </a:r>
            <a:r>
              <a:rPr lang="en-US" altLang="zh-CN" sz="2000" dirty="0"/>
              <a:t>DStream</a:t>
            </a:r>
            <a:r>
              <a:rPr lang="zh-CN" altLang="zh-CN" sz="2000" dirty="0"/>
              <a:t>（</a:t>
            </a:r>
            <a:r>
              <a:rPr lang="en-US" altLang="zh-CN" sz="2000" dirty="0"/>
              <a:t>Discretized Stream</a:t>
            </a:r>
            <a:r>
              <a:rPr lang="zh-CN" altLang="zh-CN" sz="2000" dirty="0"/>
              <a:t>，离散化数据流），表示连续不断的数据流。在内部实现上，</a:t>
            </a:r>
            <a:r>
              <a:rPr lang="en-US" altLang="zh-CN" sz="2000" dirty="0"/>
              <a:t>Spark Streaming</a:t>
            </a:r>
            <a:r>
              <a:rPr lang="zh-CN" altLang="zh-CN" sz="2000" dirty="0"/>
              <a:t>的输入数据按照时间片（如</a:t>
            </a:r>
            <a:r>
              <a:rPr lang="en-US" altLang="zh-CN" sz="2000" dirty="0"/>
              <a:t>1</a:t>
            </a:r>
            <a:r>
              <a:rPr lang="zh-CN" altLang="zh-CN" sz="2000" dirty="0"/>
              <a:t>秒）分成一段一段，每一段数据转换为</a:t>
            </a:r>
            <a:r>
              <a:rPr lang="en-US" altLang="zh-CN" sz="2000" dirty="0"/>
              <a:t>Spark</a:t>
            </a:r>
            <a:r>
              <a:rPr lang="zh-CN" altLang="zh-CN" sz="2000" dirty="0"/>
              <a:t>中的</a:t>
            </a:r>
            <a:r>
              <a:rPr lang="en-US" altLang="zh-CN" sz="2000" dirty="0"/>
              <a:t>RDD</a:t>
            </a:r>
            <a:r>
              <a:rPr lang="zh-CN" altLang="zh-CN" sz="2000" dirty="0"/>
              <a:t>，</a:t>
            </a:r>
            <a:r>
              <a:rPr lang="zh-CN" altLang="en-US" sz="2000" dirty="0"/>
              <a:t>这些分段就是</a:t>
            </a:r>
            <a:r>
              <a:rPr lang="en-US" altLang="zh-CN" sz="2000" dirty="0"/>
              <a:t>Dstream</a:t>
            </a:r>
            <a:r>
              <a:rPr lang="zh-CN" altLang="en-US" sz="2000" dirty="0"/>
              <a:t>，</a:t>
            </a:r>
            <a:r>
              <a:rPr lang="zh-CN" altLang="zh-CN" sz="2000" dirty="0"/>
              <a:t>并且对</a:t>
            </a:r>
            <a:r>
              <a:rPr lang="en-US" altLang="zh-CN" sz="2000" dirty="0"/>
              <a:t>DStream</a:t>
            </a:r>
            <a:r>
              <a:rPr lang="zh-CN" altLang="zh-CN" sz="2000" dirty="0"/>
              <a:t>的操作都最终转变为对相应的</a:t>
            </a:r>
            <a:r>
              <a:rPr lang="en-US" altLang="zh-CN" sz="2000" dirty="0"/>
              <a:t>RDD</a:t>
            </a:r>
            <a:r>
              <a:rPr lang="zh-CN" altLang="zh-CN" sz="2000" dirty="0"/>
              <a:t>的</a:t>
            </a:r>
            <a:r>
              <a:rPr lang="zh-CN" altLang="zh-CN" sz="2000" dirty="0" smtClean="0"/>
              <a:t>操作</a:t>
            </a:r>
            <a:r>
              <a:rPr lang="zh-CN" altLang="en-US" sz="2000" dirty="0" smtClean="0"/>
              <a:t>。</a:t>
            </a:r>
            <a:endParaRPr lang="zh-CN" altLang="en-US" sz="2000" dirty="0"/>
          </a:p>
        </p:txBody>
      </p:sp>
      <p:sp>
        <p:nvSpPr>
          <p:cNvPr id="2150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graphicFrame>
        <p:nvGraphicFramePr>
          <p:cNvPr id="21509" name="Object 1"/>
          <p:cNvGraphicFramePr>
            <a:graphicFrameLocks noChangeAspect="1"/>
          </p:cNvGraphicFramePr>
          <p:nvPr>
            <p:extLst>
              <p:ext uri="{D42A27DB-BD31-4B8C-83A1-F6EECF244321}">
                <p14:modId xmlns:p14="http://schemas.microsoft.com/office/powerpoint/2010/main" val="467386957"/>
              </p:ext>
            </p:extLst>
          </p:nvPr>
        </p:nvGraphicFramePr>
        <p:xfrm>
          <a:off x="381110" y="3124208"/>
          <a:ext cx="8381780" cy="3200316"/>
        </p:xfrm>
        <a:graphic>
          <a:graphicData uri="http://schemas.openxmlformats.org/presentationml/2006/ole">
            <mc:AlternateContent xmlns:mc="http://schemas.openxmlformats.org/markup-compatibility/2006">
              <mc:Choice xmlns:v="urn:schemas-microsoft-com:vml" Requires="v">
                <p:oleObj spid="_x0000_s21521" r:id="rId3" imgW="7562802" imgH="3066937" progId="Visio.Drawing.15">
                  <p:embed/>
                </p:oleObj>
              </mc:Choice>
              <mc:Fallback>
                <p:oleObj r:id="rId3" imgW="7562802" imgH="3066937"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110" y="3124208"/>
                        <a:ext cx="8381780" cy="3200316"/>
                      </a:xfrm>
                      <a:prstGeom prst="rect">
                        <a:avLst/>
                      </a:prstGeom>
                      <a:noFill/>
                      <a:ln>
                        <a:noFill/>
                      </a:ln>
                      <a:extLst/>
                    </p:spPr>
                  </p:pic>
                </p:oleObj>
              </mc:Fallback>
            </mc:AlternateContent>
          </a:graphicData>
        </a:graphic>
      </p:graphicFrame>
      <p:sp>
        <p:nvSpPr>
          <p:cNvPr id="21510" name="矩形 5"/>
          <p:cNvSpPr>
            <a:spLocks noChangeArrowheads="1"/>
          </p:cNvSpPr>
          <p:nvPr/>
        </p:nvSpPr>
        <p:spPr bwMode="auto">
          <a:xfrm>
            <a:off x="3200436" y="6442849"/>
            <a:ext cx="2544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1800" dirty="0"/>
              <a:t>图</a:t>
            </a:r>
            <a:r>
              <a:rPr lang="en-US" altLang="zh-CN" sz="1800" dirty="0"/>
              <a:t> </a:t>
            </a:r>
            <a:r>
              <a:rPr lang="en-US" altLang="zh-CN" sz="1800" dirty="0"/>
              <a:t>DStream</a:t>
            </a:r>
            <a:r>
              <a:rPr lang="zh-CN" altLang="zh-CN" sz="1800" dirty="0"/>
              <a:t>操作示意图</a:t>
            </a:r>
            <a:endParaRPr lang="zh-CN" altLang="en-US" sz="1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dirty="0" smtClean="0"/>
              <a:t>6.2.2 Spark Streaming</a:t>
            </a:r>
            <a:r>
              <a:rPr lang="zh-CN" altLang="zh-CN" smtClean="0"/>
              <a:t>与</a:t>
            </a:r>
            <a:r>
              <a:rPr lang="en-US" altLang="zh-CN" dirty="0" smtClean="0"/>
              <a:t>Storm</a:t>
            </a:r>
            <a:r>
              <a:rPr lang="zh-CN" altLang="zh-CN" smtClean="0"/>
              <a:t>的对比</a:t>
            </a:r>
            <a:endParaRPr lang="zh-CN" altLang="en-US" smtClean="0"/>
          </a:p>
        </p:txBody>
      </p:sp>
      <p:sp>
        <p:nvSpPr>
          <p:cNvPr id="24579" name="矩形 2"/>
          <p:cNvSpPr>
            <a:spLocks noChangeArrowheads="1"/>
          </p:cNvSpPr>
          <p:nvPr/>
        </p:nvSpPr>
        <p:spPr bwMode="auto">
          <a:xfrm>
            <a:off x="228714" y="1295400"/>
            <a:ext cx="8686572" cy="5006563"/>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50000"/>
              </a:lnSpc>
              <a:spcBef>
                <a:spcPct val="0"/>
              </a:spcBef>
              <a:buNone/>
            </a:pPr>
            <a:r>
              <a:rPr lang="zh-CN" altLang="en-US" sz="2400" dirty="0" smtClean="0"/>
              <a:t>（</a:t>
            </a:r>
            <a:r>
              <a:rPr lang="en-US" altLang="zh-CN" sz="2400" dirty="0" smtClean="0"/>
              <a:t>1</a:t>
            </a:r>
            <a:r>
              <a:rPr lang="zh-CN" altLang="en-US" sz="2400" dirty="0" smtClean="0"/>
              <a:t>）</a:t>
            </a:r>
            <a:r>
              <a:rPr lang="en-US" altLang="zh-CN" sz="2400" dirty="0" smtClean="0"/>
              <a:t>Spark </a:t>
            </a:r>
            <a:r>
              <a:rPr lang="en-US" altLang="zh-CN" sz="2400" dirty="0"/>
              <a:t>Streaming</a:t>
            </a:r>
            <a:r>
              <a:rPr lang="zh-CN" altLang="zh-CN" sz="2400" dirty="0"/>
              <a:t>和</a:t>
            </a:r>
            <a:r>
              <a:rPr lang="en-US" altLang="zh-CN" sz="2400" dirty="0"/>
              <a:t>Storm</a:t>
            </a:r>
            <a:r>
              <a:rPr lang="zh-CN" altLang="zh-CN" sz="2400" dirty="0"/>
              <a:t>最大的区别在于，</a:t>
            </a:r>
            <a:r>
              <a:rPr lang="en-US" altLang="zh-CN" sz="2400" dirty="0"/>
              <a:t>Spark Streaming</a:t>
            </a:r>
            <a:r>
              <a:rPr lang="zh-CN" altLang="zh-CN" sz="2400" dirty="0"/>
              <a:t>无法实现毫秒级的流计算，而</a:t>
            </a:r>
            <a:r>
              <a:rPr lang="en-US" altLang="zh-CN" sz="2400" dirty="0"/>
              <a:t>Storm</a:t>
            </a:r>
            <a:r>
              <a:rPr lang="zh-CN" altLang="zh-CN" sz="2400" dirty="0"/>
              <a:t>可以实现毫秒级</a:t>
            </a:r>
            <a:r>
              <a:rPr lang="zh-CN" altLang="zh-CN" sz="2400" dirty="0" smtClean="0"/>
              <a:t>响应</a:t>
            </a:r>
            <a:r>
              <a:rPr lang="zh-CN" altLang="en-US" sz="2400" dirty="0"/>
              <a:t>。</a:t>
            </a:r>
            <a:endParaRPr lang="en-US" altLang="zh-CN" sz="2400" dirty="0" smtClean="0"/>
          </a:p>
          <a:p>
            <a:pPr eaLnBrk="1" hangingPunct="1">
              <a:lnSpc>
                <a:spcPct val="150000"/>
              </a:lnSpc>
              <a:spcBef>
                <a:spcPct val="0"/>
              </a:spcBef>
              <a:buNone/>
            </a:pPr>
            <a:r>
              <a:rPr lang="zh-CN" altLang="en-US" sz="2400" dirty="0" smtClean="0"/>
              <a:t>（</a:t>
            </a:r>
            <a:r>
              <a:rPr lang="en-US" altLang="zh-CN" sz="2400" dirty="0" smtClean="0"/>
              <a:t>2</a:t>
            </a:r>
            <a:r>
              <a:rPr lang="zh-CN" altLang="en-US" sz="2400" dirty="0" smtClean="0"/>
              <a:t>）</a:t>
            </a:r>
            <a:r>
              <a:rPr lang="en-US" altLang="zh-CN" sz="2400" dirty="0" smtClean="0"/>
              <a:t>Spark Streaming</a:t>
            </a:r>
            <a:r>
              <a:rPr lang="zh-CN" altLang="zh-CN" sz="2400" dirty="0" smtClean="0"/>
              <a:t>构建在</a:t>
            </a:r>
            <a:r>
              <a:rPr lang="en-US" altLang="zh-CN" sz="2400" dirty="0" smtClean="0"/>
              <a:t>Spark</a:t>
            </a:r>
            <a:r>
              <a:rPr lang="zh-CN" altLang="zh-CN" sz="2400" dirty="0" smtClean="0"/>
              <a:t>上，一方面是因为</a:t>
            </a:r>
            <a:r>
              <a:rPr lang="en-US" altLang="zh-CN" sz="2400" dirty="0" smtClean="0"/>
              <a:t>Spark</a:t>
            </a:r>
            <a:r>
              <a:rPr lang="zh-CN" altLang="zh-CN" sz="2400" dirty="0" smtClean="0"/>
              <a:t>的低延迟执行引擎（</a:t>
            </a:r>
            <a:r>
              <a:rPr lang="en-US" altLang="zh-CN" sz="2400" dirty="0" smtClean="0"/>
              <a:t>100ms+</a:t>
            </a:r>
            <a:r>
              <a:rPr lang="zh-CN" altLang="zh-CN" sz="2400" dirty="0" smtClean="0"/>
              <a:t>）可以用于实时计算，另一方面，相比于</a:t>
            </a:r>
            <a:r>
              <a:rPr lang="en-US" altLang="zh-CN" sz="2400" dirty="0" smtClean="0"/>
              <a:t>Storm</a:t>
            </a:r>
            <a:r>
              <a:rPr lang="zh-CN" altLang="zh-CN" sz="2400" dirty="0" smtClean="0"/>
              <a:t>，</a:t>
            </a:r>
            <a:r>
              <a:rPr lang="en-US" altLang="zh-CN" sz="2400" dirty="0" smtClean="0"/>
              <a:t>RDD</a:t>
            </a:r>
            <a:r>
              <a:rPr lang="zh-CN" altLang="zh-CN" sz="2400" dirty="0" smtClean="0"/>
              <a:t>数据集更容易做高效的容错处理</a:t>
            </a:r>
            <a:r>
              <a:rPr lang="zh-CN" altLang="en-US" sz="2400" dirty="0"/>
              <a:t>。</a:t>
            </a:r>
            <a:endParaRPr lang="en-US" altLang="zh-CN" sz="2400" dirty="0" smtClean="0"/>
          </a:p>
          <a:p>
            <a:pPr lvl="0" eaLnBrk="1" hangingPunct="1">
              <a:lnSpc>
                <a:spcPct val="150000"/>
              </a:lnSpc>
              <a:spcBef>
                <a:spcPct val="0"/>
              </a:spcBef>
              <a:buNone/>
            </a:pPr>
            <a:r>
              <a:rPr lang="zh-CN" altLang="en-US" sz="2400" dirty="0" smtClean="0">
                <a:solidFill>
                  <a:srgbClr val="000000"/>
                </a:solidFill>
              </a:rPr>
              <a:t>（</a:t>
            </a:r>
            <a:r>
              <a:rPr lang="en-US" altLang="zh-CN" sz="2400" dirty="0" smtClean="0">
                <a:solidFill>
                  <a:srgbClr val="000000"/>
                </a:solidFill>
              </a:rPr>
              <a:t>3</a:t>
            </a:r>
            <a:r>
              <a:rPr lang="zh-CN" altLang="en-US" sz="2400" dirty="0" smtClean="0">
                <a:solidFill>
                  <a:srgbClr val="000000"/>
                </a:solidFill>
              </a:rPr>
              <a:t>）</a:t>
            </a:r>
            <a:r>
              <a:rPr lang="en-US" altLang="zh-CN" sz="2400" dirty="0" smtClean="0">
                <a:solidFill>
                  <a:srgbClr val="000000"/>
                </a:solidFill>
              </a:rPr>
              <a:t>Spark </a:t>
            </a:r>
            <a:r>
              <a:rPr lang="en-US" altLang="zh-CN" sz="2400" dirty="0">
                <a:solidFill>
                  <a:srgbClr val="000000"/>
                </a:solidFill>
              </a:rPr>
              <a:t>Streaming</a:t>
            </a:r>
            <a:r>
              <a:rPr lang="zh-CN" altLang="zh-CN" sz="2400" dirty="0">
                <a:solidFill>
                  <a:srgbClr val="000000"/>
                </a:solidFill>
              </a:rPr>
              <a:t>采用的小批量处理的方式使得它可以同时兼容批量和实时数据处理的逻辑和算法，因此，方便了一些需要历史数据和实时数据联合分析的特定应用</a:t>
            </a:r>
            <a:r>
              <a:rPr lang="zh-CN" altLang="zh-CN" sz="2400" dirty="0" smtClean="0">
                <a:solidFill>
                  <a:srgbClr val="000000"/>
                </a:solidFill>
              </a:rPr>
              <a:t>场合</a:t>
            </a:r>
            <a:r>
              <a:rPr lang="zh-CN" altLang="en-US" sz="2400" dirty="0">
                <a:solidFill>
                  <a:srgbClr val="000000"/>
                </a:solidFill>
              </a:rPr>
              <a:t>。</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7" dur="500"/>
                                        <p:tgtEl>
                                          <p:spTgt spid="24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sz="2800" dirty="0" smtClean="0"/>
              <a:t>6.2.3 </a:t>
            </a:r>
            <a:r>
              <a:rPr lang="zh-CN" altLang="zh-CN" sz="2800" dirty="0" smtClean="0"/>
              <a:t>从</a:t>
            </a:r>
            <a:r>
              <a:rPr lang="en-US" altLang="zh-CN" sz="2800" dirty="0" smtClean="0"/>
              <a:t>“</a:t>
            </a:r>
            <a:r>
              <a:rPr lang="en-US" altLang="zh-CN" sz="2800" dirty="0" smtClean="0"/>
              <a:t>Hadoop+Storm</a:t>
            </a:r>
            <a:r>
              <a:rPr lang="en-US" altLang="zh-CN" sz="2800" dirty="0" smtClean="0"/>
              <a:t>”</a:t>
            </a:r>
            <a:r>
              <a:rPr lang="zh-CN" altLang="zh-CN" sz="2800" dirty="0" smtClean="0"/>
              <a:t>架构转向</a:t>
            </a:r>
            <a:r>
              <a:rPr lang="en-US" altLang="zh-CN" sz="2800" dirty="0" smtClean="0"/>
              <a:t>Spark</a:t>
            </a:r>
            <a:r>
              <a:rPr lang="zh-CN" altLang="zh-CN" sz="2800" dirty="0" smtClean="0"/>
              <a:t>架构</a:t>
            </a:r>
            <a:endParaRPr lang="zh-CN" altLang="en-US" sz="2800" dirty="0" smtClean="0"/>
          </a:p>
        </p:txBody>
      </p:sp>
      <p:pic>
        <p:nvPicPr>
          <p:cNvPr id="23555"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912" y="1143000"/>
            <a:ext cx="8686572" cy="510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矩形 3"/>
          <p:cNvSpPr>
            <a:spLocks noChangeArrowheads="1"/>
          </p:cNvSpPr>
          <p:nvPr/>
        </p:nvSpPr>
        <p:spPr bwMode="auto">
          <a:xfrm>
            <a:off x="2258199" y="6351140"/>
            <a:ext cx="495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800" dirty="0"/>
              <a:t>图</a:t>
            </a:r>
            <a:r>
              <a:rPr lang="en-US" altLang="zh-CN" sz="1800" dirty="0"/>
              <a:t>  </a:t>
            </a:r>
            <a:r>
              <a:rPr lang="zh-CN" altLang="en-US" sz="1800" dirty="0"/>
              <a:t>采用</a:t>
            </a:r>
            <a:r>
              <a:rPr lang="en-US" altLang="zh-CN" sz="1800" dirty="0"/>
              <a:t>Hadoop+Storm</a:t>
            </a:r>
            <a:r>
              <a:rPr lang="zh-CN" altLang="en-US" sz="1800" dirty="0"/>
              <a:t>部署方式的一个案例</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sz="2800" dirty="0" smtClean="0"/>
              <a:t>6.2.3 </a:t>
            </a:r>
            <a:r>
              <a:rPr lang="zh-CN" altLang="zh-CN" sz="2800" dirty="0" smtClean="0"/>
              <a:t>从</a:t>
            </a:r>
            <a:r>
              <a:rPr lang="en-US" altLang="zh-CN" sz="2800" dirty="0" smtClean="0"/>
              <a:t>“</a:t>
            </a:r>
            <a:r>
              <a:rPr lang="en-US" altLang="zh-CN" sz="2800" dirty="0" smtClean="0"/>
              <a:t>Hadoop+Storm</a:t>
            </a:r>
            <a:r>
              <a:rPr lang="en-US" altLang="zh-CN" sz="2800" dirty="0" smtClean="0"/>
              <a:t>”</a:t>
            </a:r>
            <a:r>
              <a:rPr lang="zh-CN" altLang="zh-CN" sz="2800" dirty="0" smtClean="0"/>
              <a:t>架构转向</a:t>
            </a:r>
            <a:r>
              <a:rPr lang="en-US" altLang="zh-CN" sz="2800" dirty="0" smtClean="0"/>
              <a:t>Spark</a:t>
            </a:r>
            <a:r>
              <a:rPr lang="zh-CN" altLang="zh-CN" sz="2800" dirty="0" smtClean="0"/>
              <a:t>架构</a:t>
            </a:r>
            <a:endParaRPr lang="zh-CN" altLang="en-US" sz="2800" dirty="0" smtClean="0"/>
          </a:p>
        </p:txBody>
      </p:sp>
      <p:pic>
        <p:nvPicPr>
          <p:cNvPr id="24579"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08" y="1371600"/>
            <a:ext cx="4495692" cy="4952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矩形 3"/>
          <p:cNvSpPr>
            <a:spLocks noChangeArrowheads="1"/>
          </p:cNvSpPr>
          <p:nvPr/>
        </p:nvSpPr>
        <p:spPr bwMode="auto">
          <a:xfrm>
            <a:off x="533506" y="6324524"/>
            <a:ext cx="457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800" dirty="0"/>
              <a:t>图</a:t>
            </a:r>
            <a:r>
              <a:rPr lang="en-US" altLang="zh-CN" sz="1800" dirty="0"/>
              <a:t>   </a:t>
            </a:r>
            <a:r>
              <a:rPr lang="zh-CN" altLang="en-US" sz="1800" dirty="0"/>
              <a:t>用</a:t>
            </a:r>
            <a:r>
              <a:rPr lang="en-US" altLang="zh-CN" sz="1800" dirty="0"/>
              <a:t>Spark</a:t>
            </a:r>
            <a:r>
              <a:rPr lang="zh-CN" altLang="en-US" sz="1800" dirty="0"/>
              <a:t>架构满足批处理和流处理需求</a:t>
            </a:r>
          </a:p>
        </p:txBody>
      </p:sp>
      <p:sp>
        <p:nvSpPr>
          <p:cNvPr id="24581" name="TextBox 5"/>
          <p:cNvSpPr txBox="1">
            <a:spLocks noChangeArrowheads="1"/>
          </p:cNvSpPr>
          <p:nvPr/>
        </p:nvSpPr>
        <p:spPr bwMode="auto">
          <a:xfrm>
            <a:off x="5257800" y="1752600"/>
            <a:ext cx="3657486" cy="2554545"/>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dirty="0"/>
              <a:t>采用</a:t>
            </a:r>
            <a:r>
              <a:rPr lang="en-US" altLang="zh-CN" sz="2000" dirty="0"/>
              <a:t>Spark</a:t>
            </a:r>
            <a:r>
              <a:rPr lang="zh-CN" altLang="en-US" sz="2000" dirty="0"/>
              <a:t>架构具有如下优点：</a:t>
            </a:r>
          </a:p>
          <a:p>
            <a:pPr eaLnBrk="1" hangingPunct="1">
              <a:spcBef>
                <a:spcPct val="0"/>
              </a:spcBef>
              <a:buNone/>
            </a:pPr>
            <a:r>
              <a:rPr lang="zh-CN" altLang="en-US" sz="2000" dirty="0" smtClean="0"/>
              <a:t>（</a:t>
            </a:r>
            <a:r>
              <a:rPr lang="en-US" altLang="zh-CN" sz="2000" dirty="0" smtClean="0"/>
              <a:t>1</a:t>
            </a:r>
            <a:r>
              <a:rPr lang="zh-CN" altLang="en-US" sz="2000" dirty="0" smtClean="0"/>
              <a:t>）实现</a:t>
            </a:r>
            <a:r>
              <a:rPr lang="zh-CN" altLang="en-US" sz="2000" dirty="0"/>
              <a:t>一键式安装和配置、线程级别的任务监控和告警；</a:t>
            </a:r>
          </a:p>
          <a:p>
            <a:pPr eaLnBrk="1" hangingPunct="1">
              <a:spcBef>
                <a:spcPct val="0"/>
              </a:spcBef>
              <a:buNone/>
            </a:pPr>
            <a:r>
              <a:rPr lang="zh-CN" altLang="en-US" sz="2000" dirty="0" smtClean="0"/>
              <a:t>（</a:t>
            </a:r>
            <a:r>
              <a:rPr lang="en-US" altLang="zh-CN" sz="2000" dirty="0" smtClean="0"/>
              <a:t>2</a:t>
            </a:r>
            <a:r>
              <a:rPr lang="zh-CN" altLang="en-US" sz="2000" dirty="0" smtClean="0"/>
              <a:t>）降低</a:t>
            </a:r>
            <a:r>
              <a:rPr lang="zh-CN" altLang="en-US" sz="2000" dirty="0"/>
              <a:t>硬件集群构建、软件维护、任务监控和应用开发的难度；</a:t>
            </a:r>
          </a:p>
          <a:p>
            <a:pPr eaLnBrk="1" hangingPunct="1">
              <a:spcBef>
                <a:spcPct val="0"/>
              </a:spcBef>
              <a:buNone/>
            </a:pPr>
            <a:r>
              <a:rPr lang="zh-CN" altLang="en-US" sz="2000" dirty="0" smtClean="0"/>
              <a:t>（</a:t>
            </a:r>
            <a:r>
              <a:rPr lang="en-US" altLang="zh-CN" sz="2000" dirty="0" smtClean="0"/>
              <a:t>3</a:t>
            </a:r>
            <a:r>
              <a:rPr lang="zh-CN" altLang="en-US" sz="2000" dirty="0" smtClean="0"/>
              <a:t>）便于</a:t>
            </a:r>
            <a:r>
              <a:rPr lang="zh-CN" altLang="en-US" sz="2000" dirty="0"/>
              <a:t>做成统一的硬件、计算平台资源池。</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altLang="zh-CN" dirty="0" smtClean="0"/>
              <a:t>6.3 </a:t>
            </a:r>
            <a:r>
              <a:rPr lang="en-US" altLang="zh-CN" dirty="0" smtClean="0"/>
              <a:t>DStream</a:t>
            </a:r>
            <a:r>
              <a:rPr lang="zh-CN" altLang="en-US" dirty="0" smtClean="0"/>
              <a:t>操作概述</a:t>
            </a:r>
          </a:p>
        </p:txBody>
      </p:sp>
      <p:sp>
        <p:nvSpPr>
          <p:cNvPr id="25603" name="矩形 2"/>
          <p:cNvSpPr>
            <a:spLocks noChangeArrowheads="1"/>
          </p:cNvSpPr>
          <p:nvPr/>
        </p:nvSpPr>
        <p:spPr bwMode="auto">
          <a:xfrm>
            <a:off x="990600" y="1371600"/>
            <a:ext cx="54022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t>6.3.1 Spark Streaming</a:t>
            </a:r>
            <a:r>
              <a:rPr lang="zh-CN" altLang="en-US" sz="2400" dirty="0"/>
              <a:t>工作机制</a:t>
            </a:r>
            <a:endParaRPr lang="en-US" altLang="zh-CN" sz="2400" dirty="0"/>
          </a:p>
          <a:p>
            <a:pPr eaLnBrk="1" hangingPunct="1">
              <a:spcBef>
                <a:spcPct val="0"/>
              </a:spcBef>
              <a:buFontTx/>
              <a:buNone/>
            </a:pPr>
            <a:r>
              <a:rPr lang="en-US" altLang="zh-CN" sz="2400" dirty="0"/>
              <a:t>6.3.2 Spark Streaming</a:t>
            </a:r>
            <a:r>
              <a:rPr lang="zh-CN" altLang="en-US" sz="2400" dirty="0"/>
              <a:t>程序的基本步骤</a:t>
            </a:r>
            <a:endParaRPr lang="en-US" altLang="zh-CN" sz="2400" dirty="0"/>
          </a:p>
          <a:p>
            <a:pPr eaLnBrk="1" hangingPunct="1">
              <a:spcBef>
                <a:spcPct val="0"/>
              </a:spcBef>
              <a:buFontTx/>
              <a:buNone/>
            </a:pPr>
            <a:r>
              <a:rPr lang="en-US" altLang="zh-CN" sz="2400" dirty="0"/>
              <a:t>6.3.3 </a:t>
            </a:r>
            <a:r>
              <a:rPr lang="zh-CN" altLang="en-US" sz="2400" dirty="0"/>
              <a:t>创建</a:t>
            </a:r>
            <a:r>
              <a:rPr lang="en-US" altLang="zh-CN" sz="2400" dirty="0"/>
              <a:t>StreamingContext</a:t>
            </a:r>
            <a:r>
              <a:rPr lang="zh-CN" altLang="en-US" sz="2400" dirty="0"/>
              <a:t>对象</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dirty="0" smtClean="0"/>
              <a:t>6.3.1 Spark Streaming</a:t>
            </a:r>
            <a:r>
              <a:rPr lang="zh-CN" altLang="en-US" smtClean="0"/>
              <a:t>工作机制</a:t>
            </a:r>
            <a:endParaRPr lang="en-US" altLang="zh-CN" dirty="0" smtClean="0"/>
          </a:p>
        </p:txBody>
      </p:sp>
      <p:pic>
        <p:nvPicPr>
          <p:cNvPr id="26627"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506" y="1295400"/>
            <a:ext cx="8305582" cy="2666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矩形 7"/>
          <p:cNvSpPr>
            <a:spLocks noChangeArrowheads="1"/>
          </p:cNvSpPr>
          <p:nvPr/>
        </p:nvSpPr>
        <p:spPr bwMode="auto">
          <a:xfrm>
            <a:off x="304912" y="4114782"/>
            <a:ext cx="8686572" cy="2677656"/>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Char char="•"/>
            </a:pPr>
            <a:r>
              <a:rPr lang="zh-CN" altLang="en-US" sz="2400" dirty="0"/>
              <a:t>在</a:t>
            </a:r>
            <a:r>
              <a:rPr lang="en-US" altLang="zh-CN" sz="2400" dirty="0"/>
              <a:t>Spark Streaming</a:t>
            </a:r>
            <a:r>
              <a:rPr lang="zh-CN" altLang="en-US" sz="2400" dirty="0"/>
              <a:t>中，会有一个组件</a:t>
            </a:r>
            <a:r>
              <a:rPr lang="en-US" altLang="zh-CN" sz="2400" dirty="0"/>
              <a:t>Receiver</a:t>
            </a:r>
            <a:r>
              <a:rPr lang="zh-CN" altLang="en-US" sz="2400" dirty="0"/>
              <a:t>，作为一个长期运行的</a:t>
            </a:r>
            <a:r>
              <a:rPr lang="en-US" altLang="zh-CN" sz="2400" dirty="0"/>
              <a:t>task</a:t>
            </a:r>
            <a:r>
              <a:rPr lang="zh-CN" altLang="en-US" sz="2400" dirty="0"/>
              <a:t>跑在一个</a:t>
            </a:r>
            <a:r>
              <a:rPr lang="en-US" altLang="zh-CN" sz="2400" dirty="0"/>
              <a:t>Executor</a:t>
            </a:r>
            <a:r>
              <a:rPr lang="zh-CN" altLang="en-US" sz="2400" dirty="0" smtClean="0"/>
              <a:t>上</a:t>
            </a:r>
            <a:endParaRPr lang="en-US" altLang="zh-CN" sz="2400" dirty="0" smtClean="0"/>
          </a:p>
          <a:p>
            <a:pPr eaLnBrk="1" hangingPunct="1">
              <a:spcBef>
                <a:spcPct val="0"/>
              </a:spcBef>
              <a:buFontTx/>
              <a:buChar char="•"/>
            </a:pPr>
            <a:r>
              <a:rPr lang="zh-CN" altLang="en-US" sz="2400" dirty="0"/>
              <a:t>每个</a:t>
            </a:r>
            <a:r>
              <a:rPr lang="en-US" altLang="zh-CN" sz="2400" dirty="0"/>
              <a:t>Receiver</a:t>
            </a:r>
            <a:r>
              <a:rPr lang="zh-CN" altLang="en-US" sz="2400" dirty="0"/>
              <a:t>都会负责一个</a:t>
            </a:r>
            <a:r>
              <a:rPr lang="en-US" altLang="zh-CN" sz="2400" dirty="0"/>
              <a:t>input </a:t>
            </a:r>
            <a:r>
              <a:rPr lang="en-US" altLang="zh-CN" sz="2400" dirty="0"/>
              <a:t>DStream</a:t>
            </a:r>
            <a:r>
              <a:rPr lang="zh-CN" altLang="en-US" sz="2400" dirty="0"/>
              <a:t>（比如从文件中读取数据的文件流，比如套接字流，或者从</a:t>
            </a:r>
            <a:r>
              <a:rPr lang="en-US" altLang="zh-CN" sz="2400" dirty="0"/>
              <a:t>Kafka</a:t>
            </a:r>
            <a:r>
              <a:rPr lang="zh-CN" altLang="en-US" sz="2400" dirty="0"/>
              <a:t>中读取的一个输入流等等）</a:t>
            </a:r>
            <a:endParaRPr lang="en-US" altLang="zh-CN" sz="2400" dirty="0"/>
          </a:p>
          <a:p>
            <a:pPr eaLnBrk="1" hangingPunct="1">
              <a:spcBef>
                <a:spcPct val="0"/>
              </a:spcBef>
              <a:buFontTx/>
              <a:buChar char="•"/>
            </a:pPr>
            <a:r>
              <a:rPr lang="en-US" altLang="zh-CN" sz="2400" dirty="0"/>
              <a:t>Spark Streaming</a:t>
            </a:r>
            <a:r>
              <a:rPr lang="zh-CN" altLang="en-US" sz="2400" dirty="0"/>
              <a:t>通过</a:t>
            </a:r>
            <a:r>
              <a:rPr lang="en-US" altLang="zh-CN" sz="2400" dirty="0"/>
              <a:t>input </a:t>
            </a:r>
            <a:r>
              <a:rPr lang="en-US" altLang="zh-CN" sz="2400" dirty="0"/>
              <a:t>DStream</a:t>
            </a:r>
            <a:r>
              <a:rPr lang="zh-CN" altLang="en-US" sz="2400" dirty="0"/>
              <a:t>与外部数据源进行连接，读取相关</a:t>
            </a:r>
            <a:r>
              <a:rPr lang="zh-CN" altLang="en-US" sz="2400" dirty="0" smtClean="0"/>
              <a:t>数据</a:t>
            </a:r>
            <a:endParaRPr lang="zh-CN" alt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dirty="0" smtClean="0"/>
              <a:t>6.3.2 Spark Streaming</a:t>
            </a:r>
            <a:r>
              <a:rPr lang="zh-CN" altLang="en-US" smtClean="0"/>
              <a:t>程序的基本步骤</a:t>
            </a:r>
          </a:p>
        </p:txBody>
      </p:sp>
      <p:sp>
        <p:nvSpPr>
          <p:cNvPr id="27651" name="矩形 2"/>
          <p:cNvSpPr>
            <a:spLocks noChangeArrowheads="1"/>
          </p:cNvSpPr>
          <p:nvPr/>
        </p:nvSpPr>
        <p:spPr bwMode="auto">
          <a:xfrm>
            <a:off x="381110" y="1443318"/>
            <a:ext cx="800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t>编写</a:t>
            </a:r>
            <a:r>
              <a:rPr lang="en-US" altLang="zh-CN" sz="2400" dirty="0"/>
              <a:t>Spark Streaming</a:t>
            </a:r>
            <a:r>
              <a:rPr lang="zh-CN" altLang="en-US" sz="2400" dirty="0"/>
              <a:t>程序的基本步骤是：</a:t>
            </a:r>
          </a:p>
        </p:txBody>
      </p:sp>
      <p:sp>
        <p:nvSpPr>
          <p:cNvPr id="4" name="矩形 3"/>
          <p:cNvSpPr>
            <a:spLocks noChangeArrowheads="1"/>
          </p:cNvSpPr>
          <p:nvPr/>
        </p:nvSpPr>
        <p:spPr bwMode="auto">
          <a:xfrm>
            <a:off x="304912" y="1982993"/>
            <a:ext cx="8610374" cy="3416320"/>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50000"/>
              </a:lnSpc>
              <a:spcBef>
                <a:spcPct val="0"/>
              </a:spcBef>
              <a:buFontTx/>
              <a:buNone/>
            </a:pPr>
            <a:r>
              <a:rPr lang="en-US" altLang="zh-CN" sz="2400" dirty="0"/>
              <a:t>1.</a:t>
            </a:r>
            <a:r>
              <a:rPr lang="zh-CN" altLang="en-US" sz="2400" dirty="0"/>
              <a:t>通过创建输入</a:t>
            </a:r>
            <a:r>
              <a:rPr lang="en-US" altLang="zh-CN" sz="2400" dirty="0"/>
              <a:t>DStream</a:t>
            </a:r>
            <a:r>
              <a:rPr lang="zh-CN" altLang="en-US" sz="2400" dirty="0"/>
              <a:t>来定义输入</a:t>
            </a:r>
            <a:r>
              <a:rPr lang="zh-CN" altLang="en-US" sz="2400" dirty="0" smtClean="0"/>
              <a:t>源</a:t>
            </a:r>
            <a:endParaRPr lang="en-US" altLang="zh-CN" sz="2400" dirty="0" smtClean="0"/>
          </a:p>
          <a:p>
            <a:pPr eaLnBrk="1" hangingPunct="1">
              <a:lnSpc>
                <a:spcPct val="150000"/>
              </a:lnSpc>
              <a:spcBef>
                <a:spcPct val="0"/>
              </a:spcBef>
              <a:buNone/>
            </a:pPr>
            <a:r>
              <a:rPr lang="en-US" altLang="zh-CN" sz="2400" dirty="0"/>
              <a:t>2.</a:t>
            </a:r>
            <a:r>
              <a:rPr lang="zh-CN" altLang="en-US" sz="2400" dirty="0"/>
              <a:t>通过对</a:t>
            </a:r>
            <a:r>
              <a:rPr lang="en-US" altLang="zh-CN" sz="2400" dirty="0"/>
              <a:t>DStream</a:t>
            </a:r>
            <a:r>
              <a:rPr lang="zh-CN" altLang="en-US" sz="2400" dirty="0"/>
              <a:t>应用转换操作和输出操作来定义流</a:t>
            </a:r>
            <a:r>
              <a:rPr lang="zh-CN" altLang="en-US" sz="2400" dirty="0" smtClean="0"/>
              <a:t>计算</a:t>
            </a:r>
            <a:endParaRPr lang="en-US" altLang="zh-CN" sz="2400" dirty="0" smtClean="0"/>
          </a:p>
          <a:p>
            <a:pPr eaLnBrk="1" hangingPunct="1">
              <a:lnSpc>
                <a:spcPct val="150000"/>
              </a:lnSpc>
              <a:spcBef>
                <a:spcPct val="0"/>
              </a:spcBef>
              <a:buNone/>
            </a:pPr>
            <a:r>
              <a:rPr lang="en-US" altLang="zh-CN" sz="2400" dirty="0"/>
              <a:t>3.</a:t>
            </a:r>
            <a:r>
              <a:rPr lang="zh-CN" altLang="en-US" sz="2400" dirty="0"/>
              <a:t>用</a:t>
            </a:r>
            <a:r>
              <a:rPr lang="en-US" altLang="zh-CN" sz="2400" dirty="0"/>
              <a:t>streamingContext.start</a:t>
            </a:r>
            <a:r>
              <a:rPr lang="en-US" altLang="zh-CN" sz="2400" dirty="0"/>
              <a:t>()</a:t>
            </a:r>
            <a:r>
              <a:rPr lang="zh-CN" altLang="en-US" sz="2400" dirty="0"/>
              <a:t>来开始接收数据和处理流程</a:t>
            </a:r>
          </a:p>
          <a:p>
            <a:pPr eaLnBrk="1" hangingPunct="1">
              <a:lnSpc>
                <a:spcPct val="150000"/>
              </a:lnSpc>
              <a:spcBef>
                <a:spcPct val="0"/>
              </a:spcBef>
              <a:buNone/>
            </a:pPr>
            <a:r>
              <a:rPr lang="en-US" altLang="zh-CN" sz="2400" dirty="0"/>
              <a:t>4.</a:t>
            </a:r>
            <a:r>
              <a:rPr lang="zh-CN" altLang="en-US" sz="2400" dirty="0"/>
              <a:t>通过</a:t>
            </a:r>
            <a:r>
              <a:rPr lang="en-US" altLang="zh-CN" sz="2400" dirty="0"/>
              <a:t>streamingContext.awaitTermination</a:t>
            </a:r>
            <a:r>
              <a:rPr lang="en-US" altLang="zh-CN" sz="2400" dirty="0"/>
              <a:t>()</a:t>
            </a:r>
            <a:r>
              <a:rPr lang="zh-CN" altLang="en-US" sz="2400" dirty="0"/>
              <a:t>方法来等待处理</a:t>
            </a:r>
            <a:r>
              <a:rPr lang="zh-CN" altLang="en-US" sz="2400" dirty="0" smtClean="0"/>
              <a:t>结</a:t>
            </a:r>
            <a:endParaRPr lang="en-US" altLang="zh-CN" sz="2400" dirty="0" smtClean="0"/>
          </a:p>
          <a:p>
            <a:pPr eaLnBrk="1" hangingPunct="1">
              <a:lnSpc>
                <a:spcPct val="150000"/>
              </a:lnSpc>
              <a:spcBef>
                <a:spcPct val="0"/>
              </a:spcBef>
              <a:buNone/>
            </a:pPr>
            <a:r>
              <a:rPr lang="en-US" altLang="zh-CN" sz="2400" dirty="0"/>
              <a:t> </a:t>
            </a:r>
            <a:r>
              <a:rPr lang="en-US" altLang="zh-CN" sz="2400" dirty="0" smtClean="0"/>
              <a:t>   </a:t>
            </a:r>
            <a:r>
              <a:rPr lang="zh-CN" altLang="en-US" sz="2400" dirty="0" smtClean="0"/>
              <a:t>束</a:t>
            </a:r>
            <a:r>
              <a:rPr lang="zh-CN" altLang="en-US" sz="2400" dirty="0"/>
              <a:t>（手动结束或因为错误而结束）</a:t>
            </a:r>
          </a:p>
          <a:p>
            <a:pPr eaLnBrk="1" hangingPunct="1">
              <a:lnSpc>
                <a:spcPct val="150000"/>
              </a:lnSpc>
              <a:spcBef>
                <a:spcPct val="0"/>
              </a:spcBef>
              <a:buNone/>
            </a:pPr>
            <a:r>
              <a:rPr lang="en-US" altLang="zh-CN" sz="2400" dirty="0"/>
              <a:t>5.</a:t>
            </a:r>
            <a:r>
              <a:rPr lang="zh-CN" altLang="en-US" sz="2400" dirty="0"/>
              <a:t>可以通过</a:t>
            </a:r>
            <a:r>
              <a:rPr lang="en-US" altLang="zh-CN" sz="2400" dirty="0"/>
              <a:t>streamingContext.stop</a:t>
            </a:r>
            <a:r>
              <a:rPr lang="en-US" altLang="zh-CN" sz="2400" dirty="0"/>
              <a:t>()</a:t>
            </a:r>
            <a:r>
              <a:rPr lang="zh-CN" altLang="en-US" sz="2400" dirty="0"/>
              <a:t>来手动结束流计算</a:t>
            </a:r>
            <a:r>
              <a:rPr lang="zh-CN" altLang="en-US" sz="2400" dirty="0" smtClean="0"/>
              <a:t>进程</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dirty="0" smtClean="0"/>
              <a:t>6.3.3 </a:t>
            </a:r>
            <a:r>
              <a:rPr lang="zh-CN" altLang="en-US" dirty="0" smtClean="0"/>
              <a:t>创建</a:t>
            </a:r>
            <a:r>
              <a:rPr lang="en-US" altLang="zh-CN" dirty="0" smtClean="0"/>
              <a:t>StreamingContext</a:t>
            </a:r>
            <a:r>
              <a:rPr lang="zh-CN" altLang="en-US" dirty="0" smtClean="0"/>
              <a:t>对象</a:t>
            </a:r>
          </a:p>
        </p:txBody>
      </p:sp>
      <p:sp>
        <p:nvSpPr>
          <p:cNvPr id="28675" name="矩形 2"/>
          <p:cNvSpPr>
            <a:spLocks noChangeArrowheads="1"/>
          </p:cNvSpPr>
          <p:nvPr/>
        </p:nvSpPr>
        <p:spPr bwMode="auto">
          <a:xfrm>
            <a:off x="152516" y="1684338"/>
            <a:ext cx="8838968" cy="3416320"/>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50000"/>
              </a:lnSpc>
              <a:spcBef>
                <a:spcPct val="0"/>
              </a:spcBef>
              <a:buNone/>
            </a:pPr>
            <a:r>
              <a:rPr lang="zh-CN" altLang="en-US" sz="2400" dirty="0" smtClean="0"/>
              <a:t>（</a:t>
            </a:r>
            <a:r>
              <a:rPr lang="en-US" altLang="zh-CN" sz="2400" dirty="0" smtClean="0"/>
              <a:t>1</a:t>
            </a:r>
            <a:r>
              <a:rPr lang="zh-CN" altLang="en-US" sz="2400" dirty="0" smtClean="0"/>
              <a:t>）如果</a:t>
            </a:r>
            <a:r>
              <a:rPr lang="zh-CN" altLang="en-US" sz="2400" dirty="0"/>
              <a:t>要运行一个</a:t>
            </a:r>
            <a:r>
              <a:rPr lang="en-US" altLang="zh-CN" sz="2400" dirty="0"/>
              <a:t>Spark Streaming</a:t>
            </a:r>
            <a:r>
              <a:rPr lang="zh-CN" altLang="en-US" sz="2400" dirty="0"/>
              <a:t>程序，就需要首先生成一个</a:t>
            </a:r>
            <a:r>
              <a:rPr lang="en-US" altLang="zh-CN" sz="2400" dirty="0"/>
              <a:t>StreamingContext</a:t>
            </a:r>
            <a:r>
              <a:rPr lang="zh-CN" altLang="en-US" sz="2400" dirty="0"/>
              <a:t>对象，它是</a:t>
            </a:r>
            <a:r>
              <a:rPr lang="en-US" altLang="zh-CN" sz="2400" dirty="0"/>
              <a:t>Spark Streaming</a:t>
            </a:r>
            <a:r>
              <a:rPr lang="zh-CN" altLang="en-US" sz="2400" dirty="0"/>
              <a:t>程序的主</a:t>
            </a:r>
            <a:r>
              <a:rPr lang="zh-CN" altLang="en-US" sz="2400" dirty="0" smtClean="0"/>
              <a:t>入口</a:t>
            </a:r>
            <a:r>
              <a:rPr lang="zh-CN" altLang="en-US" sz="2400" dirty="0"/>
              <a:t>。</a:t>
            </a:r>
            <a:endParaRPr lang="en-US" altLang="zh-CN" sz="2400" dirty="0" smtClean="0"/>
          </a:p>
          <a:p>
            <a:pPr eaLnBrk="1" hangingPunct="1">
              <a:lnSpc>
                <a:spcPct val="150000"/>
              </a:lnSpc>
              <a:spcBef>
                <a:spcPct val="0"/>
              </a:spcBef>
              <a:buNone/>
            </a:pPr>
            <a:r>
              <a:rPr lang="zh-CN" altLang="en-US" sz="2400" dirty="0" smtClean="0"/>
              <a:t>（</a:t>
            </a:r>
            <a:r>
              <a:rPr lang="en-US" altLang="zh-CN" sz="2400" dirty="0" smtClean="0"/>
              <a:t>2</a:t>
            </a:r>
            <a:r>
              <a:rPr lang="zh-CN" altLang="en-US" sz="2400" dirty="0" smtClean="0"/>
              <a:t>）</a:t>
            </a:r>
            <a:r>
              <a:rPr lang="zh-CN" altLang="zh-CN" sz="2400" dirty="0" smtClean="0"/>
              <a:t>可以</a:t>
            </a:r>
            <a:r>
              <a:rPr lang="zh-CN" altLang="zh-CN" sz="2400" dirty="0"/>
              <a:t>从一个</a:t>
            </a:r>
            <a:r>
              <a:rPr lang="en-US" altLang="zh-CN" sz="2400" dirty="0"/>
              <a:t>SparkConf</a:t>
            </a:r>
            <a:r>
              <a:rPr lang="zh-CN" altLang="zh-CN" sz="2400" dirty="0"/>
              <a:t>对象创建一个</a:t>
            </a:r>
            <a:r>
              <a:rPr lang="en-US" altLang="zh-CN" sz="2400" dirty="0"/>
              <a:t>StreamingContext</a:t>
            </a:r>
            <a:r>
              <a:rPr lang="zh-CN" altLang="zh-CN" sz="2400" dirty="0"/>
              <a:t>对象。</a:t>
            </a:r>
            <a:endParaRPr lang="en-US" altLang="zh-CN" sz="2400" dirty="0"/>
          </a:p>
          <a:p>
            <a:pPr eaLnBrk="1" hangingPunct="1">
              <a:lnSpc>
                <a:spcPct val="150000"/>
              </a:lnSpc>
              <a:spcBef>
                <a:spcPct val="0"/>
              </a:spcBef>
              <a:buNone/>
            </a:pPr>
            <a:r>
              <a:rPr lang="zh-CN" altLang="en-US" sz="2400" dirty="0" smtClean="0"/>
              <a:t>（</a:t>
            </a:r>
            <a:r>
              <a:rPr lang="en-US" altLang="zh-CN" sz="2400" dirty="0" smtClean="0"/>
              <a:t>3</a:t>
            </a:r>
            <a:r>
              <a:rPr lang="zh-CN" altLang="en-US" sz="2400" dirty="0" smtClean="0"/>
              <a:t>）在</a:t>
            </a:r>
            <a:r>
              <a:rPr lang="en-US" altLang="zh-CN" sz="2400" dirty="0"/>
              <a:t>pyspark</a:t>
            </a:r>
            <a:r>
              <a:rPr lang="zh-CN" altLang="en-US" sz="2400" dirty="0"/>
              <a:t>中的创建方法：</a:t>
            </a:r>
            <a:r>
              <a:rPr lang="zh-CN" altLang="zh-CN" sz="2400" dirty="0"/>
              <a:t>进入</a:t>
            </a:r>
            <a:r>
              <a:rPr lang="en-US" altLang="zh-CN" sz="2400" dirty="0"/>
              <a:t>pyspark</a:t>
            </a:r>
            <a:r>
              <a:rPr lang="zh-CN" altLang="zh-CN" sz="2400" dirty="0"/>
              <a:t>以后，就已经获得了一个默认的</a:t>
            </a:r>
            <a:r>
              <a:rPr lang="en-US" altLang="zh-CN" sz="2400" dirty="0"/>
              <a:t>SparkConext</a:t>
            </a:r>
            <a:r>
              <a:rPr lang="zh-CN" altLang="zh-CN" sz="2400" dirty="0"/>
              <a:t>对象，也就是</a:t>
            </a:r>
            <a:r>
              <a:rPr lang="en-US" altLang="zh-CN" sz="2400" dirty="0"/>
              <a:t>sc</a:t>
            </a:r>
            <a:r>
              <a:rPr lang="zh-CN" altLang="zh-CN" sz="2400" dirty="0" smtClean="0"/>
              <a:t>。</a:t>
            </a:r>
            <a:r>
              <a:rPr lang="zh-CN" altLang="zh-CN" sz="2400" dirty="0"/>
              <a:t>因此，可以采用如下方式来创建</a:t>
            </a:r>
            <a:r>
              <a:rPr lang="en-US" altLang="zh-CN" sz="2400" dirty="0"/>
              <a:t>StreamingContext</a:t>
            </a:r>
            <a:r>
              <a:rPr lang="zh-CN" altLang="zh-CN" sz="2400" dirty="0"/>
              <a:t>对象</a:t>
            </a:r>
            <a:r>
              <a:rPr lang="zh-CN" altLang="zh-CN" sz="2400" dirty="0" smtClean="0"/>
              <a:t>：</a:t>
            </a:r>
            <a:endParaRPr lang="zh-CN" altLang="en-US" sz="2400" dirty="0"/>
          </a:p>
        </p:txBody>
      </p:sp>
      <p:sp>
        <p:nvSpPr>
          <p:cNvPr id="28676" name="矩形 3"/>
          <p:cNvSpPr>
            <a:spLocks noChangeArrowheads="1"/>
          </p:cNvSpPr>
          <p:nvPr/>
        </p:nvSpPr>
        <p:spPr bwMode="auto">
          <a:xfrm>
            <a:off x="152516" y="5326063"/>
            <a:ext cx="8838968" cy="8302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&gt;&gt;&gt; from </a:t>
            </a:r>
            <a:r>
              <a:rPr lang="en-US" altLang="zh-CN" sz="2400" dirty="0">
                <a:solidFill>
                  <a:schemeClr val="bg1"/>
                </a:solidFill>
              </a:rPr>
              <a:t>pyspark.streaming</a:t>
            </a:r>
            <a:r>
              <a:rPr lang="en-US" altLang="zh-CN" sz="2400" dirty="0">
                <a:solidFill>
                  <a:schemeClr val="bg1"/>
                </a:solidFill>
              </a:rPr>
              <a:t> import </a:t>
            </a:r>
            <a:r>
              <a:rPr lang="en-US" altLang="zh-CN" sz="2400" dirty="0">
                <a:solidFill>
                  <a:schemeClr val="bg1"/>
                </a:solidFill>
              </a:rPr>
              <a:t>StreamingContext</a:t>
            </a:r>
            <a:endParaRPr lang="en-US" altLang="zh-CN" sz="2400" dirty="0">
              <a:solidFill>
                <a:schemeClr val="bg1"/>
              </a:solidFill>
            </a:endParaRPr>
          </a:p>
          <a:p>
            <a:pPr eaLnBrk="1" hangingPunct="1">
              <a:spcBef>
                <a:spcPct val="0"/>
              </a:spcBef>
              <a:buFontTx/>
              <a:buNone/>
            </a:pPr>
            <a:r>
              <a:rPr lang="en-US" altLang="zh-CN" sz="2400" dirty="0">
                <a:solidFill>
                  <a:schemeClr val="bg1"/>
                </a:solidFill>
              </a:rPr>
              <a:t>&gt;&gt;&gt; </a:t>
            </a:r>
            <a:r>
              <a:rPr lang="en-US" altLang="zh-CN" sz="2400" dirty="0">
                <a:solidFill>
                  <a:schemeClr val="bg1"/>
                </a:solidFill>
              </a:rPr>
              <a:t>ssc</a:t>
            </a:r>
            <a:r>
              <a:rPr lang="en-US" altLang="zh-CN" sz="2400" dirty="0">
                <a:solidFill>
                  <a:schemeClr val="bg1"/>
                </a:solidFill>
              </a:rPr>
              <a:t> = </a:t>
            </a:r>
            <a:r>
              <a:rPr lang="en-US" altLang="zh-CN" sz="2400" dirty="0">
                <a:solidFill>
                  <a:schemeClr val="bg1"/>
                </a:solidFill>
              </a:rPr>
              <a:t>StreamingContext</a:t>
            </a:r>
            <a:r>
              <a:rPr lang="en-US" altLang="zh-CN" sz="2400" dirty="0">
                <a:solidFill>
                  <a:schemeClr val="bg1"/>
                </a:solidFill>
              </a:rPr>
              <a:t>(</a:t>
            </a:r>
            <a:r>
              <a:rPr lang="en-US" altLang="zh-CN" sz="2400" dirty="0">
                <a:solidFill>
                  <a:schemeClr val="bg1"/>
                </a:solidFill>
              </a:rPr>
              <a:t>sc</a:t>
            </a:r>
            <a:r>
              <a:rPr lang="en-US" altLang="zh-CN" sz="2400" dirty="0">
                <a:solidFill>
                  <a:schemeClr val="bg1"/>
                </a:solidFill>
              </a:rPr>
              <a:t>,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blinds(horizontal)">
                                      <p:cBhvr>
                                        <p:cTn id="7" dur="500"/>
                                        <p:tgtEl>
                                          <p:spTgt spid="286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676"/>
                                        </p:tgtEl>
                                        <p:attrNameLst>
                                          <p:attrName>style.visibility</p:attrName>
                                        </p:attrNameLst>
                                      </p:cBhvr>
                                      <p:to>
                                        <p:strVal val="visible"/>
                                      </p:to>
                                    </p:set>
                                    <p:animEffect transition="in" filter="blinds(horizontal)">
                                      <p:cBhvr>
                                        <p:cTn id="12"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nimBg="1"/>
      <p:bldP spid="2867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dirty="0" smtClean="0"/>
              <a:t>6.3.3 </a:t>
            </a:r>
            <a:r>
              <a:rPr lang="zh-CN" altLang="en-US" dirty="0" smtClean="0"/>
              <a:t>创建</a:t>
            </a:r>
            <a:r>
              <a:rPr lang="en-US" altLang="zh-CN" dirty="0" smtClean="0"/>
              <a:t>StreamingContext</a:t>
            </a:r>
            <a:r>
              <a:rPr lang="zh-CN" altLang="en-US" dirty="0" smtClean="0"/>
              <a:t>对象</a:t>
            </a:r>
          </a:p>
        </p:txBody>
      </p:sp>
      <p:sp>
        <p:nvSpPr>
          <p:cNvPr id="29699" name="矩形 2"/>
          <p:cNvSpPr>
            <a:spLocks noChangeArrowheads="1"/>
          </p:cNvSpPr>
          <p:nvPr/>
        </p:nvSpPr>
        <p:spPr bwMode="auto">
          <a:xfrm>
            <a:off x="304800" y="1219200"/>
            <a:ext cx="8610600" cy="1200150"/>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smtClean="0"/>
              <a:t>（</a:t>
            </a:r>
            <a:r>
              <a:rPr lang="en-US" altLang="zh-CN" sz="2400" dirty="0" smtClean="0"/>
              <a:t>4</a:t>
            </a:r>
            <a:r>
              <a:rPr lang="zh-CN" altLang="en-US" sz="2400" dirty="0" smtClean="0"/>
              <a:t>）如果</a:t>
            </a:r>
            <a:r>
              <a:rPr lang="zh-CN" altLang="en-US" sz="2400" dirty="0"/>
              <a:t>是编写一个独立的</a:t>
            </a:r>
            <a:r>
              <a:rPr lang="en-US" altLang="zh-CN" sz="2400" dirty="0"/>
              <a:t>Spark Streaming</a:t>
            </a:r>
            <a:r>
              <a:rPr lang="zh-CN" altLang="en-US" sz="2400" dirty="0"/>
              <a:t>程序，而不是在</a:t>
            </a:r>
            <a:r>
              <a:rPr lang="en-US" altLang="zh-CN" sz="2400" dirty="0"/>
              <a:t>pyspark</a:t>
            </a:r>
            <a:r>
              <a:rPr lang="zh-CN" altLang="en-US" sz="2400" dirty="0"/>
              <a:t>中运行，则需要通过如下方式创建</a:t>
            </a:r>
            <a:r>
              <a:rPr lang="en-US" altLang="zh-CN" sz="2400" dirty="0"/>
              <a:t>StreamingContext</a:t>
            </a:r>
            <a:r>
              <a:rPr lang="zh-CN" altLang="en-US" sz="2400" dirty="0"/>
              <a:t>对象：</a:t>
            </a:r>
          </a:p>
        </p:txBody>
      </p:sp>
      <p:sp>
        <p:nvSpPr>
          <p:cNvPr id="29700" name="矩形 4"/>
          <p:cNvSpPr>
            <a:spLocks noChangeArrowheads="1"/>
          </p:cNvSpPr>
          <p:nvPr/>
        </p:nvSpPr>
        <p:spPr bwMode="auto">
          <a:xfrm>
            <a:off x="304800" y="2590800"/>
            <a:ext cx="8610600" cy="30464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from </a:t>
            </a:r>
            <a:r>
              <a:rPr lang="en-US" altLang="zh-CN" sz="2400" dirty="0">
                <a:solidFill>
                  <a:schemeClr val="bg1"/>
                </a:solidFill>
              </a:rPr>
              <a:t>pyspark</a:t>
            </a:r>
            <a:r>
              <a:rPr lang="en-US" altLang="zh-CN" sz="2400" dirty="0">
                <a:solidFill>
                  <a:schemeClr val="bg1"/>
                </a:solidFill>
              </a:rPr>
              <a:t> import </a:t>
            </a:r>
            <a:r>
              <a:rPr lang="en-US" altLang="zh-CN" sz="2400" dirty="0">
                <a:solidFill>
                  <a:schemeClr val="bg1"/>
                </a:solidFill>
              </a:rPr>
              <a:t>SparkContext</a:t>
            </a:r>
            <a:r>
              <a:rPr lang="en-US" altLang="zh-CN" sz="2400" dirty="0">
                <a:solidFill>
                  <a:schemeClr val="bg1"/>
                </a:solidFill>
              </a:rPr>
              <a:t>, </a:t>
            </a:r>
            <a:r>
              <a:rPr lang="en-US" altLang="zh-CN" sz="2400" dirty="0">
                <a:solidFill>
                  <a:schemeClr val="bg1"/>
                </a:solidFill>
              </a:rPr>
              <a:t>SparkConf</a:t>
            </a:r>
            <a:endParaRPr lang="en-US" altLang="zh-CN" sz="2400" dirty="0">
              <a:solidFill>
                <a:schemeClr val="bg1"/>
              </a:solidFill>
            </a:endParaRPr>
          </a:p>
          <a:p>
            <a:pPr eaLnBrk="1" hangingPunct="1">
              <a:spcBef>
                <a:spcPct val="0"/>
              </a:spcBef>
              <a:buFontTx/>
              <a:buNone/>
            </a:pPr>
            <a:r>
              <a:rPr lang="en-US" altLang="zh-CN" sz="2400" dirty="0">
                <a:solidFill>
                  <a:schemeClr val="bg1"/>
                </a:solidFill>
              </a:rPr>
              <a:t>from </a:t>
            </a:r>
            <a:r>
              <a:rPr lang="en-US" altLang="zh-CN" sz="2400" dirty="0">
                <a:solidFill>
                  <a:schemeClr val="bg1"/>
                </a:solidFill>
              </a:rPr>
              <a:t>pyspark.streaming</a:t>
            </a:r>
            <a:r>
              <a:rPr lang="en-US" altLang="zh-CN" sz="2400" dirty="0">
                <a:solidFill>
                  <a:schemeClr val="bg1"/>
                </a:solidFill>
              </a:rPr>
              <a:t> import </a:t>
            </a:r>
            <a:r>
              <a:rPr lang="en-US" altLang="zh-CN" sz="2400" dirty="0">
                <a:solidFill>
                  <a:schemeClr val="bg1"/>
                </a:solidFill>
              </a:rPr>
              <a:t>StreamingContext</a:t>
            </a:r>
            <a:endParaRPr lang="en-US" altLang="zh-CN" sz="2400" dirty="0">
              <a:solidFill>
                <a:schemeClr val="bg1"/>
              </a:solidFill>
            </a:endParaRPr>
          </a:p>
          <a:p>
            <a:pPr eaLnBrk="1" hangingPunct="1">
              <a:spcBef>
                <a:spcPct val="0"/>
              </a:spcBef>
              <a:buFontTx/>
              <a:buNone/>
            </a:pPr>
            <a:r>
              <a:rPr lang="en-US" altLang="zh-CN" sz="2400" dirty="0">
                <a:solidFill>
                  <a:schemeClr val="bg1"/>
                </a:solidFill>
              </a:rPr>
              <a:t>conf</a:t>
            </a:r>
            <a:r>
              <a:rPr lang="en-US" altLang="zh-CN" sz="2400" dirty="0">
                <a:solidFill>
                  <a:schemeClr val="bg1"/>
                </a:solidFill>
              </a:rPr>
              <a:t> = </a:t>
            </a:r>
            <a:r>
              <a:rPr lang="en-US" altLang="zh-CN" sz="2400" dirty="0">
                <a:solidFill>
                  <a:schemeClr val="bg1"/>
                </a:solidFill>
              </a:rPr>
              <a:t>SparkConf</a:t>
            </a:r>
            <a:r>
              <a:rPr lang="en-US" altLang="zh-CN" sz="2400" dirty="0">
                <a:solidFill>
                  <a:schemeClr val="bg1"/>
                </a:solidFill>
              </a:rPr>
              <a:t>()</a:t>
            </a:r>
          </a:p>
          <a:p>
            <a:pPr eaLnBrk="1" hangingPunct="1">
              <a:spcBef>
                <a:spcPct val="0"/>
              </a:spcBef>
              <a:buFontTx/>
              <a:buNone/>
            </a:pPr>
            <a:r>
              <a:rPr lang="en-US" altLang="zh-CN" sz="2400" dirty="0">
                <a:solidFill>
                  <a:schemeClr val="bg1"/>
                </a:solidFill>
              </a:rPr>
              <a:t>conf.setAppName</a:t>
            </a:r>
            <a:r>
              <a:rPr lang="en-US" altLang="zh-CN" sz="2400" dirty="0">
                <a:solidFill>
                  <a:schemeClr val="bg1"/>
                </a:solidFill>
              </a:rPr>
              <a:t>('</a:t>
            </a:r>
            <a:r>
              <a:rPr lang="en-US" altLang="zh-CN" sz="2400" dirty="0">
                <a:solidFill>
                  <a:schemeClr val="bg1"/>
                </a:solidFill>
              </a:rPr>
              <a:t>TestDStream</a:t>
            </a:r>
            <a:r>
              <a:rPr lang="en-US" altLang="zh-CN" sz="2400" dirty="0">
                <a:solidFill>
                  <a:schemeClr val="bg1"/>
                </a:solidFill>
              </a:rPr>
              <a:t>')</a:t>
            </a:r>
          </a:p>
          <a:p>
            <a:pPr eaLnBrk="1" hangingPunct="1">
              <a:spcBef>
                <a:spcPct val="0"/>
              </a:spcBef>
              <a:buFontTx/>
              <a:buNone/>
            </a:pPr>
            <a:r>
              <a:rPr lang="en-US" altLang="zh-CN" sz="2400" dirty="0">
                <a:solidFill>
                  <a:schemeClr val="bg1"/>
                </a:solidFill>
              </a:rPr>
              <a:t>conf.setMaster</a:t>
            </a:r>
            <a:r>
              <a:rPr lang="en-US" altLang="zh-CN" sz="2400" dirty="0">
                <a:solidFill>
                  <a:schemeClr val="bg1"/>
                </a:solidFill>
              </a:rPr>
              <a:t>('local[2]')</a:t>
            </a:r>
          </a:p>
          <a:p>
            <a:pPr eaLnBrk="1" hangingPunct="1">
              <a:spcBef>
                <a:spcPct val="0"/>
              </a:spcBef>
              <a:buFontTx/>
              <a:buNone/>
            </a:pPr>
            <a:r>
              <a:rPr lang="en-US" altLang="zh-CN" sz="2400" dirty="0">
                <a:solidFill>
                  <a:schemeClr val="bg1"/>
                </a:solidFill>
              </a:rPr>
              <a:t>sc</a:t>
            </a:r>
            <a:r>
              <a:rPr lang="en-US" altLang="zh-CN" sz="2400" dirty="0">
                <a:solidFill>
                  <a:schemeClr val="bg1"/>
                </a:solidFill>
              </a:rPr>
              <a:t> = </a:t>
            </a:r>
            <a:r>
              <a:rPr lang="en-US" altLang="zh-CN" sz="2400" dirty="0">
                <a:solidFill>
                  <a:schemeClr val="bg1"/>
                </a:solidFill>
              </a:rPr>
              <a:t>SparkContext</a:t>
            </a:r>
            <a:r>
              <a:rPr lang="en-US" altLang="zh-CN" sz="2400" dirty="0">
                <a:solidFill>
                  <a:schemeClr val="bg1"/>
                </a:solidFill>
              </a:rPr>
              <a:t>(</a:t>
            </a:r>
            <a:r>
              <a:rPr lang="en-US" altLang="zh-CN" sz="2400" dirty="0">
                <a:solidFill>
                  <a:schemeClr val="bg1"/>
                </a:solidFill>
              </a:rPr>
              <a:t>conf</a:t>
            </a:r>
            <a:r>
              <a:rPr lang="en-US" altLang="zh-CN" sz="2400" dirty="0">
                <a:solidFill>
                  <a:schemeClr val="bg1"/>
                </a:solidFill>
              </a:rPr>
              <a:t> = </a:t>
            </a:r>
            <a:r>
              <a:rPr lang="en-US" altLang="zh-CN" sz="2400" dirty="0">
                <a:solidFill>
                  <a:schemeClr val="bg1"/>
                </a:solidFill>
              </a:rPr>
              <a:t>conf</a:t>
            </a:r>
            <a:r>
              <a:rPr lang="en-US" altLang="zh-CN" sz="2400" dirty="0">
                <a:solidFill>
                  <a:schemeClr val="bg1"/>
                </a:solidFill>
              </a:rPr>
              <a:t>)</a:t>
            </a:r>
          </a:p>
          <a:p>
            <a:pPr eaLnBrk="1" hangingPunct="1">
              <a:spcBef>
                <a:spcPct val="0"/>
              </a:spcBef>
              <a:buFontTx/>
              <a:buNone/>
            </a:pPr>
            <a:r>
              <a:rPr lang="en-US" altLang="zh-CN" sz="2400" dirty="0">
                <a:solidFill>
                  <a:schemeClr val="bg1"/>
                </a:solidFill>
              </a:rPr>
              <a:t>ssc</a:t>
            </a:r>
            <a:r>
              <a:rPr lang="en-US" altLang="zh-CN" sz="2400" dirty="0">
                <a:solidFill>
                  <a:schemeClr val="bg1"/>
                </a:solidFill>
              </a:rPr>
              <a:t> = </a:t>
            </a:r>
            <a:r>
              <a:rPr lang="en-US" altLang="zh-CN" sz="2400" dirty="0">
                <a:solidFill>
                  <a:schemeClr val="bg1"/>
                </a:solidFill>
              </a:rPr>
              <a:t>StreamingContext</a:t>
            </a:r>
            <a:r>
              <a:rPr lang="en-US" altLang="zh-CN" sz="2400" dirty="0">
                <a:solidFill>
                  <a:schemeClr val="bg1"/>
                </a:solidFill>
              </a:rPr>
              <a:t>(</a:t>
            </a:r>
            <a:r>
              <a:rPr lang="en-US" altLang="zh-CN" sz="2400" dirty="0">
                <a:solidFill>
                  <a:schemeClr val="bg1"/>
                </a:solidFill>
              </a:rPr>
              <a:t>sc</a:t>
            </a:r>
            <a:r>
              <a:rPr lang="en-US" altLang="zh-CN" sz="2400" dirty="0">
                <a:solidFill>
                  <a:schemeClr val="bg1"/>
                </a:solidFill>
              </a:rPr>
              <a:t>, 1)</a:t>
            </a:r>
          </a:p>
          <a:p>
            <a:pPr eaLnBrk="1" hangingPunct="1">
              <a:spcBef>
                <a:spcPct val="0"/>
              </a:spcBef>
              <a:buFontTx/>
              <a:buNone/>
            </a:pPr>
            <a:endParaRPr lang="zh-CN" altLang="en-US" sz="2400" dirty="0">
              <a:solidFill>
                <a:schemeClr val="bg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dirty="0" smtClean="0"/>
              <a:t>6.4 </a:t>
            </a:r>
            <a:r>
              <a:rPr lang="zh-CN" altLang="en-US" smtClean="0"/>
              <a:t>基本输入源</a:t>
            </a:r>
          </a:p>
        </p:txBody>
      </p:sp>
      <p:sp>
        <p:nvSpPr>
          <p:cNvPr id="30723" name="矩形 2"/>
          <p:cNvSpPr>
            <a:spLocks noChangeArrowheads="1"/>
          </p:cNvSpPr>
          <p:nvPr/>
        </p:nvSpPr>
        <p:spPr bwMode="auto">
          <a:xfrm>
            <a:off x="990600" y="1447800"/>
            <a:ext cx="25463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t>6.4.1 </a:t>
            </a:r>
            <a:r>
              <a:rPr lang="zh-CN" altLang="en-US" sz="2400"/>
              <a:t>文件流</a:t>
            </a:r>
            <a:endParaRPr lang="en-US" altLang="zh-CN" sz="2400" dirty="0"/>
          </a:p>
          <a:p>
            <a:pPr eaLnBrk="1" hangingPunct="1">
              <a:spcBef>
                <a:spcPct val="0"/>
              </a:spcBef>
              <a:buFontTx/>
              <a:buNone/>
            </a:pPr>
            <a:r>
              <a:rPr lang="en-US" altLang="zh-CN" sz="2400" dirty="0"/>
              <a:t>6.4.2 </a:t>
            </a:r>
            <a:r>
              <a:rPr lang="zh-CN" altLang="en-US" sz="2400"/>
              <a:t>套接字流</a:t>
            </a:r>
            <a:endParaRPr lang="en-US" altLang="zh-CN" sz="2400" dirty="0"/>
          </a:p>
          <a:p>
            <a:pPr eaLnBrk="1" hangingPunct="1">
              <a:spcBef>
                <a:spcPct val="0"/>
              </a:spcBef>
              <a:buFontTx/>
              <a:buNone/>
            </a:pPr>
            <a:r>
              <a:rPr lang="en-US" altLang="zh-CN" sz="2400" dirty="0"/>
              <a:t>6.4.3 RDD</a:t>
            </a:r>
            <a:r>
              <a:rPr lang="zh-CN" altLang="en-US" sz="2400"/>
              <a:t>队列流</a:t>
            </a:r>
            <a:endParaRPr lang="en-US" altLang="zh-CN"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smtClean="0"/>
              <a:t>6.1	</a:t>
            </a:r>
            <a:r>
              <a:rPr lang="zh-CN" altLang="en-US" smtClean="0"/>
              <a:t>流计算概述</a:t>
            </a:r>
          </a:p>
        </p:txBody>
      </p:sp>
      <p:sp>
        <p:nvSpPr>
          <p:cNvPr id="4099" name="Rectangle 3"/>
          <p:cNvSpPr>
            <a:spLocks noGrp="1" noChangeArrowheads="1"/>
          </p:cNvSpPr>
          <p:nvPr>
            <p:ph type="body" idx="1"/>
          </p:nvPr>
        </p:nvSpPr>
        <p:spPr>
          <a:xfrm>
            <a:off x="914400" y="1600200"/>
            <a:ext cx="6248400" cy="3048000"/>
          </a:xfrm>
        </p:spPr>
        <p:txBody>
          <a:bodyPr/>
          <a:lstStyle/>
          <a:p>
            <a:r>
              <a:rPr lang="en-US" altLang="zh-CN" sz="2400" dirty="0" smtClean="0"/>
              <a:t>6.1.1 </a:t>
            </a:r>
            <a:r>
              <a:rPr lang="zh-CN" altLang="en-US" sz="2400" smtClean="0"/>
              <a:t>静态数据和流数据</a:t>
            </a:r>
          </a:p>
          <a:p>
            <a:r>
              <a:rPr lang="en-US" altLang="zh-CN" sz="2400" dirty="0" smtClean="0"/>
              <a:t>6.1.2 </a:t>
            </a:r>
            <a:r>
              <a:rPr lang="zh-CN" altLang="en-US" sz="2400" smtClean="0"/>
              <a:t>批量计算和实时计算</a:t>
            </a:r>
          </a:p>
          <a:p>
            <a:r>
              <a:rPr lang="en-US" altLang="zh-CN" sz="2400" dirty="0" smtClean="0"/>
              <a:t>6.1.3 </a:t>
            </a:r>
            <a:r>
              <a:rPr lang="zh-CN" altLang="en-US" sz="2400" smtClean="0"/>
              <a:t>流计算概念</a:t>
            </a:r>
          </a:p>
          <a:p>
            <a:r>
              <a:rPr lang="en-US" altLang="zh-CN" sz="2400" dirty="0" smtClean="0"/>
              <a:t>6.1.4 </a:t>
            </a:r>
            <a:r>
              <a:rPr lang="zh-CN" altLang="en-US" sz="2400" smtClean="0"/>
              <a:t>流计算框架</a:t>
            </a:r>
            <a:endParaRPr lang="en-US" altLang="zh-CN" sz="2400" dirty="0" smtClean="0"/>
          </a:p>
          <a:p>
            <a:r>
              <a:rPr lang="en-US" altLang="zh-CN" sz="2400" dirty="0" smtClean="0"/>
              <a:t>6.1.5 </a:t>
            </a:r>
            <a:r>
              <a:rPr lang="zh-CN" altLang="en-US" sz="2400" smtClean="0"/>
              <a:t>流计算处理流程</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dirty="0" smtClean="0"/>
              <a:t>6.4.1 </a:t>
            </a:r>
            <a:r>
              <a:rPr lang="zh-CN" altLang="en-US" smtClean="0"/>
              <a:t>文件流</a:t>
            </a:r>
          </a:p>
        </p:txBody>
      </p:sp>
      <p:sp>
        <p:nvSpPr>
          <p:cNvPr id="31747" name="矩形 2"/>
          <p:cNvSpPr>
            <a:spLocks noChangeArrowheads="1"/>
          </p:cNvSpPr>
          <p:nvPr/>
        </p:nvSpPr>
        <p:spPr bwMode="auto">
          <a:xfrm>
            <a:off x="457312" y="2024048"/>
            <a:ext cx="7772192" cy="19383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 cd /</a:t>
            </a:r>
            <a:r>
              <a:rPr lang="en-US" altLang="zh-CN" sz="2400" dirty="0">
                <a:solidFill>
                  <a:schemeClr val="bg1"/>
                </a:solidFill>
              </a:rPr>
              <a:t>usr</a:t>
            </a:r>
            <a:r>
              <a:rPr lang="en-US" altLang="zh-CN" sz="2400" dirty="0">
                <a:solidFill>
                  <a:schemeClr val="bg1"/>
                </a:solidFill>
              </a:rPr>
              <a:t>/local/spark/</a:t>
            </a:r>
            <a:r>
              <a:rPr lang="en-US" altLang="zh-CN" sz="2400" dirty="0">
                <a:solidFill>
                  <a:schemeClr val="bg1"/>
                </a:solidFill>
              </a:rPr>
              <a:t>mycode</a:t>
            </a:r>
            <a:endParaRPr lang="en-US" altLang="zh-CN" sz="2400" dirty="0">
              <a:solidFill>
                <a:schemeClr val="bg1"/>
              </a:solidFill>
            </a:endParaRPr>
          </a:p>
          <a:p>
            <a:pPr eaLnBrk="1" hangingPunct="1">
              <a:spcBef>
                <a:spcPct val="0"/>
              </a:spcBef>
              <a:buFontTx/>
              <a:buNone/>
            </a:pPr>
            <a:r>
              <a:rPr lang="en-US" altLang="zh-CN" sz="2400" dirty="0">
                <a:solidFill>
                  <a:schemeClr val="bg1"/>
                </a:solidFill>
              </a:rPr>
              <a:t>$ </a:t>
            </a:r>
            <a:r>
              <a:rPr lang="en-US" altLang="zh-CN" sz="2400" dirty="0">
                <a:solidFill>
                  <a:schemeClr val="bg1"/>
                </a:solidFill>
              </a:rPr>
              <a:t>mkdir</a:t>
            </a:r>
            <a:r>
              <a:rPr lang="en-US" altLang="zh-CN" sz="2400" dirty="0">
                <a:solidFill>
                  <a:schemeClr val="bg1"/>
                </a:solidFill>
              </a:rPr>
              <a:t> streaming</a:t>
            </a:r>
          </a:p>
          <a:p>
            <a:pPr eaLnBrk="1" hangingPunct="1">
              <a:spcBef>
                <a:spcPct val="0"/>
              </a:spcBef>
              <a:buFontTx/>
              <a:buNone/>
            </a:pPr>
            <a:r>
              <a:rPr lang="en-US" altLang="zh-CN" sz="2400" dirty="0">
                <a:solidFill>
                  <a:schemeClr val="bg1"/>
                </a:solidFill>
              </a:rPr>
              <a:t>$ cd streaming</a:t>
            </a:r>
          </a:p>
          <a:p>
            <a:pPr eaLnBrk="1" hangingPunct="1">
              <a:spcBef>
                <a:spcPct val="0"/>
              </a:spcBef>
              <a:buFontTx/>
              <a:buNone/>
            </a:pPr>
            <a:r>
              <a:rPr lang="en-US" altLang="zh-CN" sz="2400" dirty="0">
                <a:solidFill>
                  <a:schemeClr val="bg1"/>
                </a:solidFill>
              </a:rPr>
              <a:t>$ </a:t>
            </a:r>
            <a:r>
              <a:rPr lang="en-US" altLang="zh-CN" sz="2400" dirty="0">
                <a:solidFill>
                  <a:schemeClr val="bg1"/>
                </a:solidFill>
              </a:rPr>
              <a:t>mkdir</a:t>
            </a:r>
            <a:r>
              <a:rPr lang="en-US" altLang="zh-CN" sz="2400" dirty="0">
                <a:solidFill>
                  <a:schemeClr val="bg1"/>
                </a:solidFill>
              </a:rPr>
              <a:t> </a:t>
            </a:r>
            <a:r>
              <a:rPr lang="en-US" altLang="zh-CN" sz="2400" dirty="0">
                <a:solidFill>
                  <a:schemeClr val="bg1"/>
                </a:solidFill>
              </a:rPr>
              <a:t>logfile</a:t>
            </a:r>
            <a:endParaRPr lang="en-US" altLang="zh-CN" sz="2400" dirty="0">
              <a:solidFill>
                <a:schemeClr val="bg1"/>
              </a:solidFill>
            </a:endParaRPr>
          </a:p>
          <a:p>
            <a:pPr eaLnBrk="1" hangingPunct="1">
              <a:spcBef>
                <a:spcPct val="0"/>
              </a:spcBef>
              <a:buFontTx/>
              <a:buNone/>
            </a:pPr>
            <a:r>
              <a:rPr lang="en-US" altLang="zh-CN" sz="2400" dirty="0">
                <a:solidFill>
                  <a:schemeClr val="bg1"/>
                </a:solidFill>
              </a:rPr>
              <a:t>$ cd </a:t>
            </a:r>
            <a:r>
              <a:rPr lang="en-US" altLang="zh-CN" sz="2400" dirty="0">
                <a:solidFill>
                  <a:schemeClr val="bg1"/>
                </a:solidFill>
              </a:rPr>
              <a:t>logfile</a:t>
            </a:r>
            <a:endParaRPr lang="en-US" altLang="zh-CN" sz="2400" dirty="0">
              <a:solidFill>
                <a:schemeClr val="bg1"/>
              </a:solidFill>
            </a:endParaRPr>
          </a:p>
        </p:txBody>
      </p:sp>
      <p:sp>
        <p:nvSpPr>
          <p:cNvPr id="31748" name="矩形 5"/>
          <p:cNvSpPr>
            <a:spLocks noChangeArrowheads="1"/>
          </p:cNvSpPr>
          <p:nvPr/>
        </p:nvSpPr>
        <p:spPr bwMode="auto">
          <a:xfrm>
            <a:off x="304912" y="1338248"/>
            <a:ext cx="3787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b="1" dirty="0">
                <a:solidFill>
                  <a:srgbClr val="FF0000"/>
                </a:solidFill>
              </a:rPr>
              <a:t>1.</a:t>
            </a:r>
            <a:r>
              <a:rPr lang="zh-CN" altLang="en-US" sz="2400" b="1" dirty="0">
                <a:solidFill>
                  <a:srgbClr val="FF0000"/>
                </a:solidFill>
              </a:rPr>
              <a:t>在</a:t>
            </a:r>
            <a:r>
              <a:rPr lang="en-US" altLang="zh-CN" sz="2400" b="1" dirty="0">
                <a:solidFill>
                  <a:srgbClr val="FF0000"/>
                </a:solidFill>
              </a:rPr>
              <a:t>pyspark</a:t>
            </a:r>
            <a:r>
              <a:rPr lang="zh-CN" altLang="en-US" sz="2400" b="1" dirty="0">
                <a:solidFill>
                  <a:srgbClr val="FF0000"/>
                </a:solidFill>
              </a:rPr>
              <a:t>中创建文件流</a:t>
            </a:r>
            <a:endParaRPr lang="zh-CN" altLang="en-US" sz="2400" dirty="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dirty="0" smtClean="0"/>
              <a:t>6.4.1 </a:t>
            </a:r>
            <a:r>
              <a:rPr lang="zh-CN" altLang="en-US" smtClean="0"/>
              <a:t>文件流</a:t>
            </a:r>
          </a:p>
        </p:txBody>
      </p:sp>
      <p:sp>
        <p:nvSpPr>
          <p:cNvPr id="32771" name="矩形 2"/>
          <p:cNvSpPr>
            <a:spLocks noChangeArrowheads="1"/>
          </p:cNvSpPr>
          <p:nvPr/>
        </p:nvSpPr>
        <p:spPr bwMode="auto">
          <a:xfrm>
            <a:off x="304912" y="1219200"/>
            <a:ext cx="8610374" cy="830263"/>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t>进入</a:t>
            </a:r>
            <a:r>
              <a:rPr lang="en-US" altLang="zh-CN" sz="2400" dirty="0"/>
              <a:t>pyspark</a:t>
            </a:r>
            <a:r>
              <a:rPr lang="zh-CN" altLang="en-US" sz="2400" dirty="0"/>
              <a:t>创建文件流。请另外打开一个终端窗口，启动进入</a:t>
            </a:r>
            <a:r>
              <a:rPr lang="en-US" altLang="zh-CN" sz="2400" dirty="0" smtClean="0"/>
              <a:t>pyspark</a:t>
            </a:r>
            <a:r>
              <a:rPr lang="zh-CN" altLang="en-US" sz="2400" dirty="0" smtClean="0"/>
              <a:t>：</a:t>
            </a:r>
            <a:endParaRPr lang="zh-CN" altLang="en-US" sz="2400" dirty="0"/>
          </a:p>
        </p:txBody>
      </p:sp>
      <p:sp>
        <p:nvSpPr>
          <p:cNvPr id="32772" name="矩形 3"/>
          <p:cNvSpPr>
            <a:spLocks noChangeArrowheads="1"/>
          </p:cNvSpPr>
          <p:nvPr/>
        </p:nvSpPr>
        <p:spPr bwMode="auto">
          <a:xfrm>
            <a:off x="304912" y="2270125"/>
            <a:ext cx="8610374" cy="378565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solidFill>
                  <a:schemeClr val="bg1"/>
                </a:solidFill>
              </a:rPr>
              <a:t>&gt;&gt;&gt; from </a:t>
            </a:r>
            <a:r>
              <a:rPr lang="en-US" altLang="zh-CN" sz="2000" dirty="0">
                <a:solidFill>
                  <a:schemeClr val="bg1"/>
                </a:solidFill>
              </a:rPr>
              <a:t>pyspark</a:t>
            </a:r>
            <a:r>
              <a:rPr lang="en-US" altLang="zh-CN" sz="2000" dirty="0">
                <a:solidFill>
                  <a:schemeClr val="bg1"/>
                </a:solidFill>
              </a:rPr>
              <a:t> import </a:t>
            </a:r>
            <a:r>
              <a:rPr lang="en-US" altLang="zh-CN" sz="2000" dirty="0">
                <a:solidFill>
                  <a:schemeClr val="bg1"/>
                </a:solidFill>
              </a:rPr>
              <a:t>SparkContext</a:t>
            </a:r>
            <a:endParaRPr lang="en-US" altLang="zh-CN" sz="2000" dirty="0">
              <a:solidFill>
                <a:schemeClr val="bg1"/>
              </a:solidFill>
            </a:endParaRPr>
          </a:p>
          <a:p>
            <a:pPr eaLnBrk="1" hangingPunct="1">
              <a:spcBef>
                <a:spcPct val="0"/>
              </a:spcBef>
              <a:buFontTx/>
              <a:buNone/>
            </a:pPr>
            <a:r>
              <a:rPr lang="en-US" altLang="zh-CN" sz="2000" dirty="0">
                <a:solidFill>
                  <a:schemeClr val="bg1"/>
                </a:solidFill>
              </a:rPr>
              <a:t>&gt;&gt;&gt; from </a:t>
            </a:r>
            <a:r>
              <a:rPr lang="en-US" altLang="zh-CN" sz="2000" dirty="0">
                <a:solidFill>
                  <a:schemeClr val="bg1"/>
                </a:solidFill>
              </a:rPr>
              <a:t>pyspark.streaming</a:t>
            </a:r>
            <a:r>
              <a:rPr lang="en-US" altLang="zh-CN" sz="2000" dirty="0">
                <a:solidFill>
                  <a:schemeClr val="bg1"/>
                </a:solidFill>
              </a:rPr>
              <a:t> import </a:t>
            </a:r>
            <a:r>
              <a:rPr lang="en-US" altLang="zh-CN" sz="2000" dirty="0">
                <a:solidFill>
                  <a:schemeClr val="bg1"/>
                </a:solidFill>
              </a:rPr>
              <a:t>StreamingContext</a:t>
            </a:r>
            <a:endParaRPr lang="en-US" altLang="zh-CN" sz="2000" dirty="0">
              <a:solidFill>
                <a:schemeClr val="bg1"/>
              </a:solidFill>
            </a:endParaRPr>
          </a:p>
          <a:p>
            <a:pPr eaLnBrk="1" hangingPunct="1">
              <a:spcBef>
                <a:spcPct val="0"/>
              </a:spcBef>
              <a:buFontTx/>
              <a:buNone/>
            </a:pPr>
            <a:r>
              <a:rPr lang="en-US" altLang="zh-CN" sz="2000" dirty="0">
                <a:solidFill>
                  <a:schemeClr val="bg1"/>
                </a:solidFill>
              </a:rPr>
              <a:t>&gt;&gt;&gt; </a:t>
            </a:r>
            <a:r>
              <a:rPr lang="en-US" altLang="zh-CN" sz="2000" dirty="0">
                <a:solidFill>
                  <a:schemeClr val="bg1"/>
                </a:solidFill>
              </a:rPr>
              <a:t>ssc</a:t>
            </a:r>
            <a:r>
              <a:rPr lang="en-US" altLang="zh-CN" sz="2000" dirty="0">
                <a:solidFill>
                  <a:schemeClr val="bg1"/>
                </a:solidFill>
              </a:rPr>
              <a:t> = </a:t>
            </a:r>
            <a:r>
              <a:rPr lang="en-US" altLang="zh-CN" sz="2000" dirty="0">
                <a:solidFill>
                  <a:schemeClr val="bg1"/>
                </a:solidFill>
              </a:rPr>
              <a:t>StreamingContext</a:t>
            </a:r>
            <a:r>
              <a:rPr lang="en-US" altLang="zh-CN" sz="2000" dirty="0">
                <a:solidFill>
                  <a:schemeClr val="bg1"/>
                </a:solidFill>
              </a:rPr>
              <a:t>(</a:t>
            </a:r>
            <a:r>
              <a:rPr lang="en-US" altLang="zh-CN" sz="2000" dirty="0">
                <a:solidFill>
                  <a:schemeClr val="bg1"/>
                </a:solidFill>
              </a:rPr>
              <a:t>sc</a:t>
            </a:r>
            <a:r>
              <a:rPr lang="en-US" altLang="zh-CN" sz="2000" dirty="0">
                <a:solidFill>
                  <a:schemeClr val="bg1"/>
                </a:solidFill>
              </a:rPr>
              <a:t>, 10)</a:t>
            </a:r>
          </a:p>
          <a:p>
            <a:pPr eaLnBrk="1" hangingPunct="1">
              <a:spcBef>
                <a:spcPct val="0"/>
              </a:spcBef>
              <a:buFontTx/>
              <a:buNone/>
            </a:pPr>
            <a:r>
              <a:rPr lang="en-US" altLang="zh-CN" sz="2000" dirty="0">
                <a:solidFill>
                  <a:schemeClr val="bg1"/>
                </a:solidFill>
              </a:rPr>
              <a:t>&gt;&gt;&gt; lines = </a:t>
            </a:r>
            <a:r>
              <a:rPr lang="en-US" altLang="zh-CN" sz="2000" dirty="0">
                <a:solidFill>
                  <a:schemeClr val="bg1"/>
                </a:solidFill>
              </a:rPr>
              <a:t>ssc</a:t>
            </a:r>
            <a:r>
              <a:rPr lang="en-US" altLang="zh-CN" sz="2000" dirty="0">
                <a:solidFill>
                  <a:schemeClr val="bg1"/>
                </a:solidFill>
              </a:rPr>
              <a:t>. \</a:t>
            </a:r>
          </a:p>
          <a:p>
            <a:pPr eaLnBrk="1" hangingPunct="1">
              <a:spcBef>
                <a:spcPct val="0"/>
              </a:spcBef>
              <a:buFontTx/>
              <a:buNone/>
            </a:pPr>
            <a:r>
              <a:rPr lang="en-US" altLang="zh-CN" sz="2000" dirty="0">
                <a:solidFill>
                  <a:schemeClr val="bg1"/>
                </a:solidFill>
              </a:rPr>
              <a:t>... </a:t>
            </a:r>
            <a:r>
              <a:rPr lang="en-US" altLang="zh-CN" sz="2000" dirty="0">
                <a:solidFill>
                  <a:schemeClr val="bg1"/>
                </a:solidFill>
              </a:rPr>
              <a:t>textFileStream</a:t>
            </a:r>
            <a:r>
              <a:rPr lang="en-US" altLang="zh-CN" sz="2000" dirty="0">
                <a:solidFill>
                  <a:schemeClr val="bg1"/>
                </a:solidFill>
              </a:rPr>
              <a:t>('file:///usr/local/spark/mycode/streaming/logfile')</a:t>
            </a:r>
          </a:p>
          <a:p>
            <a:pPr eaLnBrk="1" hangingPunct="1">
              <a:spcBef>
                <a:spcPct val="0"/>
              </a:spcBef>
              <a:buFontTx/>
              <a:buNone/>
            </a:pPr>
            <a:r>
              <a:rPr lang="en-US" altLang="zh-CN" sz="2000" dirty="0">
                <a:solidFill>
                  <a:schemeClr val="bg1"/>
                </a:solidFill>
              </a:rPr>
              <a:t>&gt;&gt;&gt; words = </a:t>
            </a:r>
            <a:r>
              <a:rPr lang="en-US" altLang="zh-CN" sz="2000" dirty="0">
                <a:solidFill>
                  <a:schemeClr val="bg1"/>
                </a:solidFill>
              </a:rPr>
              <a:t>lines.flatMap</a:t>
            </a:r>
            <a:r>
              <a:rPr lang="en-US" altLang="zh-CN" sz="2000" dirty="0">
                <a:solidFill>
                  <a:schemeClr val="bg1"/>
                </a:solidFill>
              </a:rPr>
              <a:t>(lambda line: </a:t>
            </a:r>
            <a:r>
              <a:rPr lang="en-US" altLang="zh-CN" sz="2000" dirty="0">
                <a:solidFill>
                  <a:schemeClr val="bg1"/>
                </a:solidFill>
              </a:rPr>
              <a:t>line.split</a:t>
            </a:r>
            <a:r>
              <a:rPr lang="en-US" altLang="zh-CN" sz="2000" dirty="0">
                <a:solidFill>
                  <a:schemeClr val="bg1"/>
                </a:solidFill>
              </a:rPr>
              <a:t>(' '))</a:t>
            </a:r>
          </a:p>
          <a:p>
            <a:pPr eaLnBrk="1" hangingPunct="1">
              <a:spcBef>
                <a:spcPct val="0"/>
              </a:spcBef>
              <a:buFontTx/>
              <a:buNone/>
            </a:pPr>
            <a:r>
              <a:rPr lang="en-US" altLang="zh-CN" sz="2000" dirty="0">
                <a:solidFill>
                  <a:schemeClr val="bg1"/>
                </a:solidFill>
              </a:rPr>
              <a:t>&gt;&gt;&gt; </a:t>
            </a:r>
            <a:r>
              <a:rPr lang="en-US" altLang="zh-CN" sz="2000" dirty="0">
                <a:solidFill>
                  <a:schemeClr val="bg1"/>
                </a:solidFill>
              </a:rPr>
              <a:t>wordCounts</a:t>
            </a:r>
            <a:r>
              <a:rPr lang="en-US" altLang="zh-CN" sz="2000" dirty="0">
                <a:solidFill>
                  <a:schemeClr val="bg1"/>
                </a:solidFill>
              </a:rPr>
              <a:t> = </a:t>
            </a:r>
            <a:r>
              <a:rPr lang="en-US" altLang="zh-CN" sz="2000" dirty="0">
                <a:solidFill>
                  <a:schemeClr val="bg1"/>
                </a:solidFill>
              </a:rPr>
              <a:t>words.map</a:t>
            </a:r>
            <a:r>
              <a:rPr lang="en-US" altLang="zh-CN" sz="2000" dirty="0">
                <a:solidFill>
                  <a:schemeClr val="bg1"/>
                </a:solidFill>
              </a:rPr>
              <a:t>(lambda x : (x,1)).</a:t>
            </a:r>
            <a:r>
              <a:rPr lang="en-US" altLang="zh-CN" sz="2000" dirty="0">
                <a:solidFill>
                  <a:schemeClr val="bg1"/>
                </a:solidFill>
              </a:rPr>
              <a:t>reduceByKey</a:t>
            </a:r>
            <a:r>
              <a:rPr lang="en-US" altLang="zh-CN" sz="2000" dirty="0">
                <a:solidFill>
                  <a:schemeClr val="bg1"/>
                </a:solidFill>
              </a:rPr>
              <a:t>(lambda </a:t>
            </a:r>
            <a:r>
              <a:rPr lang="en-US" altLang="zh-CN" sz="2000" dirty="0">
                <a:solidFill>
                  <a:schemeClr val="bg1"/>
                </a:solidFill>
              </a:rPr>
              <a:t>a,b:a+b</a:t>
            </a:r>
            <a:r>
              <a:rPr lang="en-US" altLang="zh-CN" sz="2000" dirty="0">
                <a:solidFill>
                  <a:schemeClr val="bg1"/>
                </a:solidFill>
              </a:rPr>
              <a:t>)</a:t>
            </a:r>
          </a:p>
          <a:p>
            <a:pPr eaLnBrk="1" hangingPunct="1">
              <a:spcBef>
                <a:spcPct val="0"/>
              </a:spcBef>
              <a:buFontTx/>
              <a:buNone/>
            </a:pPr>
            <a:r>
              <a:rPr lang="en-US" altLang="zh-CN" sz="2000" dirty="0">
                <a:solidFill>
                  <a:schemeClr val="bg1"/>
                </a:solidFill>
              </a:rPr>
              <a:t>&gt;&gt;&gt; </a:t>
            </a:r>
            <a:r>
              <a:rPr lang="en-US" altLang="zh-CN" sz="2000" dirty="0">
                <a:solidFill>
                  <a:schemeClr val="bg1"/>
                </a:solidFill>
              </a:rPr>
              <a:t>wordCounts.pprint</a:t>
            </a:r>
            <a:r>
              <a:rPr lang="en-US" altLang="zh-CN" sz="2000" dirty="0">
                <a:solidFill>
                  <a:schemeClr val="bg1"/>
                </a:solidFill>
              </a:rPr>
              <a:t>()</a:t>
            </a:r>
          </a:p>
          <a:p>
            <a:pPr eaLnBrk="1" hangingPunct="1">
              <a:spcBef>
                <a:spcPct val="0"/>
              </a:spcBef>
              <a:buFontTx/>
              <a:buNone/>
            </a:pPr>
            <a:r>
              <a:rPr lang="en-US" altLang="zh-CN" sz="2000" dirty="0">
                <a:solidFill>
                  <a:schemeClr val="bg1"/>
                </a:solidFill>
              </a:rPr>
              <a:t>&gt;&gt;&gt; </a:t>
            </a:r>
            <a:r>
              <a:rPr lang="en-US" altLang="zh-CN" sz="2000" dirty="0">
                <a:solidFill>
                  <a:schemeClr val="bg1"/>
                </a:solidFill>
              </a:rPr>
              <a:t>ssc.start</a:t>
            </a:r>
            <a:r>
              <a:rPr lang="en-US" altLang="zh-CN" sz="2000" dirty="0">
                <a:solidFill>
                  <a:schemeClr val="bg1"/>
                </a:solidFill>
              </a:rPr>
              <a:t>()</a:t>
            </a:r>
          </a:p>
          <a:p>
            <a:pPr eaLnBrk="1" hangingPunct="1">
              <a:spcBef>
                <a:spcPct val="0"/>
              </a:spcBef>
              <a:buFontTx/>
              <a:buNone/>
            </a:pPr>
            <a:r>
              <a:rPr lang="en-US" altLang="zh-CN" sz="2000" dirty="0">
                <a:solidFill>
                  <a:schemeClr val="bg1"/>
                </a:solidFill>
              </a:rPr>
              <a:t>&gt;&gt;&gt; </a:t>
            </a:r>
            <a:r>
              <a:rPr lang="en-US" altLang="zh-CN" sz="2000" dirty="0">
                <a:solidFill>
                  <a:schemeClr val="bg1"/>
                </a:solidFill>
              </a:rPr>
              <a:t>ssc.awaitTermination</a:t>
            </a:r>
            <a:r>
              <a:rPr lang="en-US" altLang="zh-CN" sz="2000" dirty="0">
                <a:solidFill>
                  <a:schemeClr val="bg1"/>
                </a:solidFill>
              </a:rPr>
              <a:t>()</a:t>
            </a:r>
          </a:p>
          <a:p>
            <a:pPr eaLnBrk="1" hangingPunct="1">
              <a:spcBef>
                <a:spcPct val="0"/>
              </a:spcBef>
              <a:buFontTx/>
              <a:buNone/>
            </a:pPr>
            <a:endParaRPr lang="en-US" altLang="zh-CN" sz="2000" dirty="0">
              <a:solidFill>
                <a:schemeClr val="bg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dirty="0" smtClean="0"/>
              <a:t>6.4.1 </a:t>
            </a:r>
            <a:r>
              <a:rPr lang="zh-CN" altLang="en-US" smtClean="0"/>
              <a:t>文件流</a:t>
            </a:r>
          </a:p>
        </p:txBody>
      </p:sp>
      <p:sp>
        <p:nvSpPr>
          <p:cNvPr id="33795" name="矩形 2"/>
          <p:cNvSpPr>
            <a:spLocks noChangeArrowheads="1"/>
          </p:cNvSpPr>
          <p:nvPr/>
        </p:nvSpPr>
        <p:spPr bwMode="auto">
          <a:xfrm>
            <a:off x="381110" y="2651063"/>
            <a:ext cx="8458084" cy="31400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1800" i="1" dirty="0">
                <a:solidFill>
                  <a:schemeClr val="bg1"/>
                </a:solidFill>
              </a:rPr>
              <a:t>-------------------------------------------</a:t>
            </a:r>
          </a:p>
          <a:p>
            <a:pPr eaLnBrk="1" hangingPunct="1">
              <a:spcBef>
                <a:spcPct val="0"/>
              </a:spcBef>
              <a:buFontTx/>
              <a:buNone/>
            </a:pPr>
            <a:r>
              <a:rPr lang="en-US" altLang="zh-CN" sz="1800" i="1" dirty="0">
                <a:solidFill>
                  <a:schemeClr val="bg1"/>
                </a:solidFill>
              </a:rPr>
              <a:t>Time: 2018-12-30 15:35:30</a:t>
            </a:r>
          </a:p>
          <a:p>
            <a:pPr eaLnBrk="1" hangingPunct="1">
              <a:spcBef>
                <a:spcPct val="0"/>
              </a:spcBef>
              <a:buFontTx/>
              <a:buNone/>
            </a:pPr>
            <a:r>
              <a:rPr lang="en-US" altLang="zh-CN" sz="1800" i="1" dirty="0">
                <a:solidFill>
                  <a:schemeClr val="bg1"/>
                </a:solidFill>
              </a:rPr>
              <a:t>-------------------------------------------</a:t>
            </a:r>
          </a:p>
          <a:p>
            <a:pPr eaLnBrk="1" hangingPunct="1">
              <a:spcBef>
                <a:spcPct val="0"/>
              </a:spcBef>
              <a:buFontTx/>
              <a:buNone/>
            </a:pPr>
            <a:endParaRPr lang="en-US" altLang="zh-CN" sz="1800" i="1" dirty="0">
              <a:solidFill>
                <a:schemeClr val="bg1"/>
              </a:solidFill>
            </a:endParaRPr>
          </a:p>
          <a:p>
            <a:pPr eaLnBrk="1" hangingPunct="1">
              <a:spcBef>
                <a:spcPct val="0"/>
              </a:spcBef>
              <a:buFontTx/>
              <a:buNone/>
            </a:pPr>
            <a:r>
              <a:rPr lang="en-US" altLang="zh-CN" sz="1800" i="1" dirty="0">
                <a:solidFill>
                  <a:schemeClr val="bg1"/>
                </a:solidFill>
              </a:rPr>
              <a:t>-------------------------------------------</a:t>
            </a:r>
          </a:p>
          <a:p>
            <a:pPr eaLnBrk="1" hangingPunct="1">
              <a:spcBef>
                <a:spcPct val="0"/>
              </a:spcBef>
              <a:buFontTx/>
              <a:buNone/>
            </a:pPr>
            <a:r>
              <a:rPr lang="en-US" altLang="zh-CN" sz="1800" i="1" dirty="0">
                <a:solidFill>
                  <a:schemeClr val="bg1"/>
                </a:solidFill>
              </a:rPr>
              <a:t>Time: 2018-12-30 15:35:40</a:t>
            </a:r>
          </a:p>
          <a:p>
            <a:pPr eaLnBrk="1" hangingPunct="1">
              <a:spcBef>
                <a:spcPct val="0"/>
              </a:spcBef>
              <a:buFontTx/>
              <a:buNone/>
            </a:pPr>
            <a:r>
              <a:rPr lang="en-US" altLang="zh-CN" sz="1800" i="1" dirty="0">
                <a:solidFill>
                  <a:schemeClr val="bg1"/>
                </a:solidFill>
              </a:rPr>
              <a:t>-------------------------------------------</a:t>
            </a:r>
          </a:p>
          <a:p>
            <a:pPr eaLnBrk="1" hangingPunct="1">
              <a:spcBef>
                <a:spcPct val="0"/>
              </a:spcBef>
              <a:buFontTx/>
              <a:buNone/>
            </a:pPr>
            <a:endParaRPr lang="en-US" altLang="zh-CN" sz="1800" i="1" dirty="0">
              <a:solidFill>
                <a:schemeClr val="bg1"/>
              </a:solidFill>
            </a:endParaRPr>
          </a:p>
          <a:p>
            <a:pPr eaLnBrk="1" hangingPunct="1">
              <a:spcBef>
                <a:spcPct val="0"/>
              </a:spcBef>
              <a:buFontTx/>
              <a:buNone/>
            </a:pPr>
            <a:r>
              <a:rPr lang="en-US" altLang="zh-CN" sz="1800" i="1" dirty="0">
                <a:solidFill>
                  <a:schemeClr val="bg1"/>
                </a:solidFill>
              </a:rPr>
              <a:t>-------------------------------------------</a:t>
            </a:r>
          </a:p>
          <a:p>
            <a:pPr eaLnBrk="1" hangingPunct="1">
              <a:spcBef>
                <a:spcPct val="0"/>
              </a:spcBef>
              <a:buFontTx/>
              <a:buNone/>
            </a:pPr>
            <a:r>
              <a:rPr lang="en-US" altLang="zh-CN" sz="1800" i="1" dirty="0">
                <a:solidFill>
                  <a:schemeClr val="bg1"/>
                </a:solidFill>
              </a:rPr>
              <a:t>Time: 2018-12-30 15:35:50</a:t>
            </a:r>
          </a:p>
          <a:p>
            <a:pPr eaLnBrk="1" hangingPunct="1">
              <a:spcBef>
                <a:spcPct val="0"/>
              </a:spcBef>
              <a:buFontTx/>
              <a:buNone/>
            </a:pPr>
            <a:r>
              <a:rPr lang="en-US" altLang="zh-CN" sz="1800" i="1" dirty="0">
                <a:solidFill>
                  <a:schemeClr val="bg1"/>
                </a:solidFill>
              </a:rPr>
              <a:t>-------------------------------------------</a:t>
            </a:r>
          </a:p>
        </p:txBody>
      </p:sp>
      <p:sp>
        <p:nvSpPr>
          <p:cNvPr id="33796" name="矩形 3"/>
          <p:cNvSpPr>
            <a:spLocks noChangeArrowheads="1"/>
          </p:cNvSpPr>
          <p:nvPr/>
        </p:nvSpPr>
        <p:spPr bwMode="auto">
          <a:xfrm>
            <a:off x="381110" y="1219200"/>
            <a:ext cx="8610374" cy="1200329"/>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t>上面在</a:t>
            </a:r>
            <a:r>
              <a:rPr lang="en-US" altLang="zh-CN" sz="2400" dirty="0"/>
              <a:t>pyspark</a:t>
            </a:r>
            <a:r>
              <a:rPr lang="zh-CN" altLang="en-US" sz="2400" dirty="0"/>
              <a:t>中执行的程序，一旦你输入</a:t>
            </a:r>
            <a:r>
              <a:rPr lang="en-US" altLang="zh-CN" sz="2400" dirty="0"/>
              <a:t>ssc.start</a:t>
            </a:r>
            <a:r>
              <a:rPr lang="en-US" altLang="zh-CN" sz="2400" dirty="0"/>
              <a:t>()</a:t>
            </a:r>
            <a:r>
              <a:rPr lang="zh-CN" altLang="en-US" sz="2400" dirty="0"/>
              <a:t>以后，程序就开始自动进入循环监听状态，屏幕上会显示一堆的信息，如下：</a:t>
            </a:r>
          </a:p>
        </p:txBody>
      </p:sp>
      <p:sp>
        <p:nvSpPr>
          <p:cNvPr id="33797" name="矩形 4"/>
          <p:cNvSpPr>
            <a:spLocks noChangeArrowheads="1"/>
          </p:cNvSpPr>
          <p:nvPr/>
        </p:nvSpPr>
        <p:spPr bwMode="auto">
          <a:xfrm>
            <a:off x="381110" y="5916556"/>
            <a:ext cx="8610374" cy="830997"/>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t>在</a:t>
            </a:r>
            <a:r>
              <a:rPr lang="en-US" altLang="zh-CN" sz="2400" dirty="0"/>
              <a:t>“/</a:t>
            </a:r>
            <a:r>
              <a:rPr lang="en-US" altLang="zh-CN" sz="2400" dirty="0"/>
              <a:t>usr</a:t>
            </a:r>
            <a:r>
              <a:rPr lang="en-US" altLang="zh-CN" sz="2400" dirty="0"/>
              <a:t>/local/spark/</a:t>
            </a:r>
            <a:r>
              <a:rPr lang="en-US" altLang="zh-CN" sz="2400" dirty="0"/>
              <a:t>mycode</a:t>
            </a:r>
            <a:r>
              <a:rPr lang="en-US" altLang="zh-CN" sz="2400" dirty="0"/>
              <a:t>/streaming/</a:t>
            </a:r>
            <a:r>
              <a:rPr lang="en-US" altLang="zh-CN" sz="2400" dirty="0"/>
              <a:t>logfile</a:t>
            </a:r>
            <a:r>
              <a:rPr lang="en-US" altLang="zh-CN" sz="2400" dirty="0"/>
              <a:t>”</a:t>
            </a:r>
            <a:r>
              <a:rPr lang="zh-CN" altLang="en-US" sz="2400" dirty="0"/>
              <a:t>目录下新建一个</a:t>
            </a:r>
            <a:r>
              <a:rPr lang="en-US" altLang="zh-CN" sz="2400" dirty="0"/>
              <a:t>log.txt</a:t>
            </a:r>
            <a:r>
              <a:rPr lang="zh-CN" altLang="en-US" sz="2400" dirty="0"/>
              <a:t>文件，就可以在监听窗口中显示词频统计结果</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dirty="0" smtClean="0"/>
              <a:t>6.4.1 </a:t>
            </a:r>
            <a:r>
              <a:rPr lang="zh-CN" altLang="en-US" smtClean="0"/>
              <a:t>文件流</a:t>
            </a:r>
          </a:p>
        </p:txBody>
      </p:sp>
      <p:sp>
        <p:nvSpPr>
          <p:cNvPr id="34819" name="矩形 2"/>
          <p:cNvSpPr>
            <a:spLocks noChangeArrowheads="1"/>
          </p:cNvSpPr>
          <p:nvPr/>
        </p:nvSpPr>
        <p:spPr bwMode="auto">
          <a:xfrm>
            <a:off x="567544" y="2057436"/>
            <a:ext cx="8119148" cy="15700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 cd /</a:t>
            </a:r>
            <a:r>
              <a:rPr lang="en-US" altLang="zh-CN" sz="2400" dirty="0">
                <a:solidFill>
                  <a:schemeClr val="bg1"/>
                </a:solidFill>
              </a:rPr>
              <a:t>usr</a:t>
            </a:r>
            <a:r>
              <a:rPr lang="en-US" altLang="zh-CN" sz="2400" dirty="0">
                <a:solidFill>
                  <a:schemeClr val="bg1"/>
                </a:solidFill>
              </a:rPr>
              <a:t>/local/spark/</a:t>
            </a:r>
            <a:r>
              <a:rPr lang="en-US" altLang="zh-CN" sz="2400" dirty="0">
                <a:solidFill>
                  <a:schemeClr val="bg1"/>
                </a:solidFill>
              </a:rPr>
              <a:t>mycode</a:t>
            </a:r>
            <a:endParaRPr lang="en-US" altLang="zh-CN" sz="2400" dirty="0">
              <a:solidFill>
                <a:schemeClr val="bg1"/>
              </a:solidFill>
            </a:endParaRPr>
          </a:p>
          <a:p>
            <a:pPr eaLnBrk="1" hangingPunct="1">
              <a:spcBef>
                <a:spcPct val="0"/>
              </a:spcBef>
              <a:buFontTx/>
              <a:buNone/>
            </a:pPr>
            <a:r>
              <a:rPr lang="en-US" altLang="zh-CN" sz="2400" dirty="0">
                <a:solidFill>
                  <a:schemeClr val="bg1"/>
                </a:solidFill>
              </a:rPr>
              <a:t>$ cd streaming</a:t>
            </a:r>
          </a:p>
          <a:p>
            <a:pPr eaLnBrk="1" hangingPunct="1">
              <a:spcBef>
                <a:spcPct val="0"/>
              </a:spcBef>
              <a:buFontTx/>
              <a:buNone/>
            </a:pPr>
            <a:r>
              <a:rPr lang="en-US" altLang="zh-CN" sz="2400" dirty="0">
                <a:solidFill>
                  <a:schemeClr val="bg1"/>
                </a:solidFill>
              </a:rPr>
              <a:t>$ cd </a:t>
            </a:r>
            <a:r>
              <a:rPr lang="en-US" altLang="zh-CN" sz="2400" dirty="0">
                <a:solidFill>
                  <a:schemeClr val="bg1"/>
                </a:solidFill>
              </a:rPr>
              <a:t>logfile</a:t>
            </a:r>
            <a:endParaRPr lang="en-US" altLang="zh-CN" sz="2400" dirty="0">
              <a:solidFill>
                <a:schemeClr val="bg1"/>
              </a:solidFill>
            </a:endParaRPr>
          </a:p>
          <a:p>
            <a:pPr eaLnBrk="1" hangingPunct="1">
              <a:spcBef>
                <a:spcPct val="0"/>
              </a:spcBef>
              <a:buFontTx/>
              <a:buNone/>
            </a:pPr>
            <a:r>
              <a:rPr lang="en-US" altLang="zh-CN" sz="2400" dirty="0">
                <a:solidFill>
                  <a:schemeClr val="bg1"/>
                </a:solidFill>
              </a:rPr>
              <a:t>$ vim FileStreaming.py</a:t>
            </a:r>
          </a:p>
        </p:txBody>
      </p:sp>
      <p:sp>
        <p:nvSpPr>
          <p:cNvPr id="34820" name="矩形 3"/>
          <p:cNvSpPr>
            <a:spLocks noChangeArrowheads="1"/>
          </p:cNvSpPr>
          <p:nvPr/>
        </p:nvSpPr>
        <p:spPr bwMode="auto">
          <a:xfrm>
            <a:off x="533506" y="1373981"/>
            <a:ext cx="800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b="1" dirty="0">
                <a:solidFill>
                  <a:srgbClr val="FF0000"/>
                </a:solidFill>
              </a:rPr>
              <a:t>2. </a:t>
            </a:r>
            <a:r>
              <a:rPr lang="zh-CN" altLang="en-US" sz="2400" b="1" dirty="0">
                <a:solidFill>
                  <a:srgbClr val="FF0000"/>
                </a:solidFill>
              </a:rPr>
              <a:t>采用独立应用程序方式创建文件流</a:t>
            </a:r>
            <a:endParaRPr lang="en-US" altLang="zh-CN" sz="2400" b="1" dirty="0">
              <a:solidFill>
                <a:srgbClr val="FF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dirty="0" smtClean="0"/>
              <a:t>6.4.1 </a:t>
            </a:r>
            <a:r>
              <a:rPr lang="zh-CN" altLang="en-US" smtClean="0"/>
              <a:t>文件流</a:t>
            </a:r>
          </a:p>
        </p:txBody>
      </p:sp>
      <p:sp>
        <p:nvSpPr>
          <p:cNvPr id="35843" name="矩形 2"/>
          <p:cNvSpPr>
            <a:spLocks noChangeArrowheads="1"/>
          </p:cNvSpPr>
          <p:nvPr/>
        </p:nvSpPr>
        <p:spPr bwMode="auto">
          <a:xfrm>
            <a:off x="152516" y="1145689"/>
            <a:ext cx="883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dirty="0"/>
              <a:t>用</a:t>
            </a:r>
            <a:r>
              <a:rPr lang="en-US" altLang="zh-CN" sz="2000" dirty="0"/>
              <a:t>vim</a:t>
            </a:r>
            <a:r>
              <a:rPr lang="zh-CN" altLang="en-US" sz="2000" dirty="0"/>
              <a:t>编辑器新建一个</a:t>
            </a:r>
            <a:r>
              <a:rPr lang="en-US" altLang="zh-CN" sz="2000" dirty="0"/>
              <a:t>FileStreaming.py</a:t>
            </a:r>
            <a:r>
              <a:rPr lang="zh-CN" altLang="en-US" sz="2000" dirty="0"/>
              <a:t>代码文件，请在里面输入以下代码：</a:t>
            </a:r>
          </a:p>
        </p:txBody>
      </p:sp>
      <p:sp>
        <p:nvSpPr>
          <p:cNvPr id="35844" name="矩形 3"/>
          <p:cNvSpPr>
            <a:spLocks noChangeArrowheads="1"/>
          </p:cNvSpPr>
          <p:nvPr/>
        </p:nvSpPr>
        <p:spPr bwMode="auto">
          <a:xfrm>
            <a:off x="152516" y="1674813"/>
            <a:ext cx="8915284" cy="501675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solidFill>
                  <a:schemeClr val="bg1"/>
                </a:solidFill>
              </a:rPr>
              <a:t>#!/</a:t>
            </a:r>
            <a:r>
              <a:rPr lang="en-US" altLang="zh-CN" sz="2000" dirty="0">
                <a:solidFill>
                  <a:schemeClr val="bg1"/>
                </a:solidFill>
              </a:rPr>
              <a:t>usr</a:t>
            </a:r>
            <a:r>
              <a:rPr lang="en-US" altLang="zh-CN" sz="2000" dirty="0">
                <a:solidFill>
                  <a:schemeClr val="bg1"/>
                </a:solidFill>
              </a:rPr>
              <a:t>/bin/</a:t>
            </a:r>
            <a:r>
              <a:rPr lang="en-US" altLang="zh-CN" sz="2000" dirty="0">
                <a:solidFill>
                  <a:schemeClr val="bg1"/>
                </a:solidFill>
              </a:rPr>
              <a:t>env</a:t>
            </a:r>
            <a:r>
              <a:rPr lang="en-US" altLang="zh-CN" sz="2000" dirty="0">
                <a:solidFill>
                  <a:schemeClr val="bg1"/>
                </a:solidFill>
              </a:rPr>
              <a:t> python3</a:t>
            </a:r>
          </a:p>
          <a:p>
            <a:pPr eaLnBrk="1" hangingPunct="1">
              <a:spcBef>
                <a:spcPct val="0"/>
              </a:spcBef>
              <a:buFontTx/>
              <a:buNone/>
            </a:pPr>
            <a:endParaRPr lang="en-US" altLang="zh-CN" sz="2000" dirty="0">
              <a:solidFill>
                <a:schemeClr val="bg1"/>
              </a:solidFill>
            </a:endParaRPr>
          </a:p>
          <a:p>
            <a:pPr eaLnBrk="1" hangingPunct="1">
              <a:spcBef>
                <a:spcPct val="0"/>
              </a:spcBef>
              <a:buFontTx/>
              <a:buNone/>
            </a:pPr>
            <a:r>
              <a:rPr lang="en-US" altLang="zh-CN" sz="2000" dirty="0">
                <a:solidFill>
                  <a:schemeClr val="bg1"/>
                </a:solidFill>
              </a:rPr>
              <a:t>from </a:t>
            </a:r>
            <a:r>
              <a:rPr lang="en-US" altLang="zh-CN" sz="2000" dirty="0">
                <a:solidFill>
                  <a:schemeClr val="bg1"/>
                </a:solidFill>
              </a:rPr>
              <a:t>pyspark</a:t>
            </a:r>
            <a:r>
              <a:rPr lang="en-US" altLang="zh-CN" sz="2000" dirty="0">
                <a:solidFill>
                  <a:schemeClr val="bg1"/>
                </a:solidFill>
              </a:rPr>
              <a:t> import </a:t>
            </a:r>
            <a:r>
              <a:rPr lang="en-US" altLang="zh-CN" sz="2000" dirty="0">
                <a:solidFill>
                  <a:schemeClr val="bg1"/>
                </a:solidFill>
              </a:rPr>
              <a:t>SparkContext</a:t>
            </a:r>
            <a:r>
              <a:rPr lang="en-US" altLang="zh-CN" sz="2000" dirty="0">
                <a:solidFill>
                  <a:schemeClr val="bg1"/>
                </a:solidFill>
              </a:rPr>
              <a:t>, </a:t>
            </a:r>
            <a:r>
              <a:rPr lang="en-US" altLang="zh-CN" sz="2000" dirty="0">
                <a:solidFill>
                  <a:schemeClr val="bg1"/>
                </a:solidFill>
              </a:rPr>
              <a:t>SparkConf</a:t>
            </a:r>
            <a:endParaRPr lang="en-US" altLang="zh-CN" sz="2000" dirty="0">
              <a:solidFill>
                <a:schemeClr val="bg1"/>
              </a:solidFill>
            </a:endParaRPr>
          </a:p>
          <a:p>
            <a:pPr eaLnBrk="1" hangingPunct="1">
              <a:spcBef>
                <a:spcPct val="0"/>
              </a:spcBef>
              <a:buFontTx/>
              <a:buNone/>
            </a:pPr>
            <a:r>
              <a:rPr lang="en-US" altLang="zh-CN" sz="2000" dirty="0">
                <a:solidFill>
                  <a:schemeClr val="bg1"/>
                </a:solidFill>
              </a:rPr>
              <a:t>from </a:t>
            </a:r>
            <a:r>
              <a:rPr lang="en-US" altLang="zh-CN" sz="2000" dirty="0">
                <a:solidFill>
                  <a:schemeClr val="bg1"/>
                </a:solidFill>
              </a:rPr>
              <a:t>pyspark.streaming</a:t>
            </a:r>
            <a:r>
              <a:rPr lang="en-US" altLang="zh-CN" sz="2000" dirty="0">
                <a:solidFill>
                  <a:schemeClr val="bg1"/>
                </a:solidFill>
              </a:rPr>
              <a:t> import </a:t>
            </a:r>
            <a:r>
              <a:rPr lang="en-US" altLang="zh-CN" sz="2000" dirty="0">
                <a:solidFill>
                  <a:schemeClr val="bg1"/>
                </a:solidFill>
              </a:rPr>
              <a:t>StreamingContext</a:t>
            </a:r>
            <a:endParaRPr lang="en-US" altLang="zh-CN" sz="2000" dirty="0">
              <a:solidFill>
                <a:schemeClr val="bg1"/>
              </a:solidFill>
            </a:endParaRPr>
          </a:p>
          <a:p>
            <a:pPr eaLnBrk="1" hangingPunct="1">
              <a:spcBef>
                <a:spcPct val="0"/>
              </a:spcBef>
              <a:buFontTx/>
              <a:buNone/>
            </a:pPr>
            <a:endParaRPr lang="en-US" altLang="zh-CN" sz="2000" dirty="0">
              <a:solidFill>
                <a:schemeClr val="bg1"/>
              </a:solidFill>
            </a:endParaRPr>
          </a:p>
          <a:p>
            <a:pPr eaLnBrk="1" hangingPunct="1">
              <a:spcBef>
                <a:spcPct val="0"/>
              </a:spcBef>
              <a:buFontTx/>
              <a:buNone/>
            </a:pPr>
            <a:r>
              <a:rPr lang="en-US" altLang="zh-CN" sz="2000" dirty="0">
                <a:solidFill>
                  <a:schemeClr val="bg1"/>
                </a:solidFill>
              </a:rPr>
              <a:t>conf</a:t>
            </a:r>
            <a:r>
              <a:rPr lang="en-US" altLang="zh-CN" sz="2000" dirty="0">
                <a:solidFill>
                  <a:schemeClr val="bg1"/>
                </a:solidFill>
              </a:rPr>
              <a:t> = </a:t>
            </a:r>
            <a:r>
              <a:rPr lang="en-US" altLang="zh-CN" sz="2000" dirty="0">
                <a:solidFill>
                  <a:schemeClr val="bg1"/>
                </a:solidFill>
              </a:rPr>
              <a:t>SparkConf</a:t>
            </a:r>
            <a:r>
              <a:rPr lang="en-US" altLang="zh-CN" sz="2000" dirty="0">
                <a:solidFill>
                  <a:schemeClr val="bg1"/>
                </a:solidFill>
              </a:rPr>
              <a:t>()</a:t>
            </a:r>
          </a:p>
          <a:p>
            <a:pPr eaLnBrk="1" hangingPunct="1">
              <a:spcBef>
                <a:spcPct val="0"/>
              </a:spcBef>
              <a:buFontTx/>
              <a:buNone/>
            </a:pPr>
            <a:r>
              <a:rPr lang="en-US" altLang="zh-CN" sz="2000" dirty="0">
                <a:solidFill>
                  <a:schemeClr val="bg1"/>
                </a:solidFill>
              </a:rPr>
              <a:t>conf.setAppName</a:t>
            </a:r>
            <a:r>
              <a:rPr lang="en-US" altLang="zh-CN" sz="2000" dirty="0">
                <a:solidFill>
                  <a:schemeClr val="bg1"/>
                </a:solidFill>
              </a:rPr>
              <a:t>('</a:t>
            </a:r>
            <a:r>
              <a:rPr lang="en-US" altLang="zh-CN" sz="2000" dirty="0">
                <a:solidFill>
                  <a:schemeClr val="bg1"/>
                </a:solidFill>
              </a:rPr>
              <a:t>TestDStream</a:t>
            </a:r>
            <a:r>
              <a:rPr lang="en-US" altLang="zh-CN" sz="2000" dirty="0">
                <a:solidFill>
                  <a:schemeClr val="bg1"/>
                </a:solidFill>
              </a:rPr>
              <a:t>')</a:t>
            </a:r>
          </a:p>
          <a:p>
            <a:pPr eaLnBrk="1" hangingPunct="1">
              <a:spcBef>
                <a:spcPct val="0"/>
              </a:spcBef>
              <a:buFontTx/>
              <a:buNone/>
            </a:pPr>
            <a:r>
              <a:rPr lang="en-US" altLang="zh-CN" sz="2000" dirty="0">
                <a:solidFill>
                  <a:schemeClr val="bg1"/>
                </a:solidFill>
              </a:rPr>
              <a:t>conf.setMaster</a:t>
            </a:r>
            <a:r>
              <a:rPr lang="en-US" altLang="zh-CN" sz="2000" dirty="0">
                <a:solidFill>
                  <a:schemeClr val="bg1"/>
                </a:solidFill>
              </a:rPr>
              <a:t>('local[2]')</a:t>
            </a:r>
          </a:p>
          <a:p>
            <a:pPr eaLnBrk="1" hangingPunct="1">
              <a:spcBef>
                <a:spcPct val="0"/>
              </a:spcBef>
              <a:buFontTx/>
              <a:buNone/>
            </a:pPr>
            <a:r>
              <a:rPr lang="en-US" altLang="zh-CN" sz="2000" dirty="0">
                <a:solidFill>
                  <a:schemeClr val="bg1"/>
                </a:solidFill>
              </a:rPr>
              <a:t>sc</a:t>
            </a:r>
            <a:r>
              <a:rPr lang="en-US" altLang="zh-CN" sz="2000" dirty="0">
                <a:solidFill>
                  <a:schemeClr val="bg1"/>
                </a:solidFill>
              </a:rPr>
              <a:t> = </a:t>
            </a:r>
            <a:r>
              <a:rPr lang="en-US" altLang="zh-CN" sz="2000" dirty="0">
                <a:solidFill>
                  <a:schemeClr val="bg1"/>
                </a:solidFill>
              </a:rPr>
              <a:t>SparkContext</a:t>
            </a:r>
            <a:r>
              <a:rPr lang="en-US" altLang="zh-CN" sz="2000" dirty="0">
                <a:solidFill>
                  <a:schemeClr val="bg1"/>
                </a:solidFill>
              </a:rPr>
              <a:t>(</a:t>
            </a:r>
            <a:r>
              <a:rPr lang="en-US" altLang="zh-CN" sz="2000" dirty="0">
                <a:solidFill>
                  <a:schemeClr val="bg1"/>
                </a:solidFill>
              </a:rPr>
              <a:t>conf</a:t>
            </a:r>
            <a:r>
              <a:rPr lang="en-US" altLang="zh-CN" sz="2000" dirty="0">
                <a:solidFill>
                  <a:schemeClr val="bg1"/>
                </a:solidFill>
              </a:rPr>
              <a:t> = </a:t>
            </a:r>
            <a:r>
              <a:rPr lang="en-US" altLang="zh-CN" sz="2000" dirty="0">
                <a:solidFill>
                  <a:schemeClr val="bg1"/>
                </a:solidFill>
              </a:rPr>
              <a:t>conf</a:t>
            </a:r>
            <a:r>
              <a:rPr lang="en-US" altLang="zh-CN" sz="2000" dirty="0">
                <a:solidFill>
                  <a:schemeClr val="bg1"/>
                </a:solidFill>
              </a:rPr>
              <a:t>)</a:t>
            </a:r>
          </a:p>
          <a:p>
            <a:pPr eaLnBrk="1" hangingPunct="1">
              <a:spcBef>
                <a:spcPct val="0"/>
              </a:spcBef>
              <a:buFontTx/>
              <a:buNone/>
            </a:pPr>
            <a:r>
              <a:rPr lang="en-US" altLang="zh-CN" sz="2000" dirty="0">
                <a:solidFill>
                  <a:schemeClr val="bg1"/>
                </a:solidFill>
              </a:rPr>
              <a:t>ssc</a:t>
            </a:r>
            <a:r>
              <a:rPr lang="en-US" altLang="zh-CN" sz="2000" dirty="0">
                <a:solidFill>
                  <a:schemeClr val="bg1"/>
                </a:solidFill>
              </a:rPr>
              <a:t> = </a:t>
            </a:r>
            <a:r>
              <a:rPr lang="en-US" altLang="zh-CN" sz="2000" dirty="0">
                <a:solidFill>
                  <a:schemeClr val="bg1"/>
                </a:solidFill>
              </a:rPr>
              <a:t>StreamingContext</a:t>
            </a:r>
            <a:r>
              <a:rPr lang="en-US" altLang="zh-CN" sz="2000" dirty="0">
                <a:solidFill>
                  <a:schemeClr val="bg1"/>
                </a:solidFill>
              </a:rPr>
              <a:t>(</a:t>
            </a:r>
            <a:r>
              <a:rPr lang="en-US" altLang="zh-CN" sz="2000" dirty="0">
                <a:solidFill>
                  <a:schemeClr val="bg1"/>
                </a:solidFill>
              </a:rPr>
              <a:t>sc</a:t>
            </a:r>
            <a:r>
              <a:rPr lang="en-US" altLang="zh-CN" sz="2000" dirty="0">
                <a:solidFill>
                  <a:schemeClr val="bg1"/>
                </a:solidFill>
              </a:rPr>
              <a:t>, 10)</a:t>
            </a:r>
          </a:p>
          <a:p>
            <a:pPr eaLnBrk="1" hangingPunct="1">
              <a:spcBef>
                <a:spcPct val="0"/>
              </a:spcBef>
              <a:buFontTx/>
              <a:buNone/>
            </a:pPr>
            <a:r>
              <a:rPr lang="en-US" altLang="zh-CN" sz="2000" dirty="0">
                <a:solidFill>
                  <a:schemeClr val="bg1"/>
                </a:solidFill>
              </a:rPr>
              <a:t>lines = </a:t>
            </a:r>
            <a:r>
              <a:rPr lang="en-US" altLang="zh-CN" sz="2000" dirty="0">
                <a:solidFill>
                  <a:schemeClr val="bg1"/>
                </a:solidFill>
              </a:rPr>
              <a:t>ssc.textFileStream</a:t>
            </a:r>
            <a:r>
              <a:rPr lang="en-US" altLang="zh-CN" sz="2000" dirty="0">
                <a:solidFill>
                  <a:schemeClr val="bg1"/>
                </a:solidFill>
              </a:rPr>
              <a:t>('file:///usr/local/spark/mycode/streaming/logfile')</a:t>
            </a:r>
          </a:p>
          <a:p>
            <a:pPr eaLnBrk="1" hangingPunct="1">
              <a:spcBef>
                <a:spcPct val="0"/>
              </a:spcBef>
              <a:buFontTx/>
              <a:buNone/>
            </a:pPr>
            <a:r>
              <a:rPr lang="en-US" altLang="zh-CN" sz="2000" dirty="0">
                <a:solidFill>
                  <a:schemeClr val="bg1"/>
                </a:solidFill>
              </a:rPr>
              <a:t>words = </a:t>
            </a:r>
            <a:r>
              <a:rPr lang="en-US" altLang="zh-CN" sz="2000" dirty="0">
                <a:solidFill>
                  <a:schemeClr val="bg1"/>
                </a:solidFill>
              </a:rPr>
              <a:t>lines.flatMap</a:t>
            </a:r>
            <a:r>
              <a:rPr lang="en-US" altLang="zh-CN" sz="2000" dirty="0">
                <a:solidFill>
                  <a:schemeClr val="bg1"/>
                </a:solidFill>
              </a:rPr>
              <a:t>(lambda line: </a:t>
            </a:r>
            <a:r>
              <a:rPr lang="en-US" altLang="zh-CN" sz="2000" dirty="0">
                <a:solidFill>
                  <a:schemeClr val="bg1"/>
                </a:solidFill>
              </a:rPr>
              <a:t>line.split</a:t>
            </a:r>
            <a:r>
              <a:rPr lang="en-US" altLang="zh-CN" sz="2000" dirty="0">
                <a:solidFill>
                  <a:schemeClr val="bg1"/>
                </a:solidFill>
              </a:rPr>
              <a:t>(' '))</a:t>
            </a:r>
          </a:p>
          <a:p>
            <a:pPr eaLnBrk="1" hangingPunct="1">
              <a:spcBef>
                <a:spcPct val="0"/>
              </a:spcBef>
              <a:buFontTx/>
              <a:buNone/>
            </a:pPr>
            <a:r>
              <a:rPr lang="en-US" altLang="zh-CN" sz="2000" dirty="0">
                <a:solidFill>
                  <a:schemeClr val="bg1"/>
                </a:solidFill>
              </a:rPr>
              <a:t>wordCounts</a:t>
            </a:r>
            <a:r>
              <a:rPr lang="en-US" altLang="zh-CN" sz="2000" dirty="0">
                <a:solidFill>
                  <a:schemeClr val="bg1"/>
                </a:solidFill>
              </a:rPr>
              <a:t> = </a:t>
            </a:r>
            <a:r>
              <a:rPr lang="en-US" altLang="zh-CN" sz="2000" dirty="0">
                <a:solidFill>
                  <a:schemeClr val="bg1"/>
                </a:solidFill>
              </a:rPr>
              <a:t>words.map</a:t>
            </a:r>
            <a:r>
              <a:rPr lang="en-US" altLang="zh-CN" sz="2000" dirty="0">
                <a:solidFill>
                  <a:schemeClr val="bg1"/>
                </a:solidFill>
              </a:rPr>
              <a:t>(lambda x : (x,1)).</a:t>
            </a:r>
            <a:r>
              <a:rPr lang="en-US" altLang="zh-CN" sz="2000" dirty="0">
                <a:solidFill>
                  <a:schemeClr val="bg1"/>
                </a:solidFill>
              </a:rPr>
              <a:t>reduceByKey</a:t>
            </a:r>
            <a:r>
              <a:rPr lang="en-US" altLang="zh-CN" sz="2000" dirty="0">
                <a:solidFill>
                  <a:schemeClr val="bg1"/>
                </a:solidFill>
              </a:rPr>
              <a:t>(lambda </a:t>
            </a:r>
            <a:r>
              <a:rPr lang="en-US" altLang="zh-CN" sz="2000" dirty="0">
                <a:solidFill>
                  <a:schemeClr val="bg1"/>
                </a:solidFill>
              </a:rPr>
              <a:t>a,b:a+b</a:t>
            </a:r>
            <a:r>
              <a:rPr lang="en-US" altLang="zh-CN" sz="2000" dirty="0">
                <a:solidFill>
                  <a:schemeClr val="bg1"/>
                </a:solidFill>
              </a:rPr>
              <a:t>)</a:t>
            </a:r>
          </a:p>
          <a:p>
            <a:pPr eaLnBrk="1" hangingPunct="1">
              <a:spcBef>
                <a:spcPct val="0"/>
              </a:spcBef>
              <a:buFontTx/>
              <a:buNone/>
            </a:pPr>
            <a:r>
              <a:rPr lang="en-US" altLang="zh-CN" sz="2000" dirty="0">
                <a:solidFill>
                  <a:schemeClr val="bg1"/>
                </a:solidFill>
              </a:rPr>
              <a:t>wordCounts.pprint</a:t>
            </a:r>
            <a:r>
              <a:rPr lang="en-US" altLang="zh-CN" sz="2000" dirty="0">
                <a:solidFill>
                  <a:schemeClr val="bg1"/>
                </a:solidFill>
              </a:rPr>
              <a:t>()</a:t>
            </a:r>
          </a:p>
          <a:p>
            <a:pPr eaLnBrk="1" hangingPunct="1">
              <a:spcBef>
                <a:spcPct val="0"/>
              </a:spcBef>
              <a:buFontTx/>
              <a:buNone/>
            </a:pPr>
            <a:r>
              <a:rPr lang="en-US" altLang="zh-CN" sz="2000" dirty="0">
                <a:solidFill>
                  <a:schemeClr val="bg1"/>
                </a:solidFill>
              </a:rPr>
              <a:t>ssc.start</a:t>
            </a:r>
            <a:r>
              <a:rPr lang="en-US" altLang="zh-CN" sz="2000" dirty="0">
                <a:solidFill>
                  <a:schemeClr val="bg1"/>
                </a:solidFill>
              </a:rPr>
              <a:t>()</a:t>
            </a:r>
          </a:p>
          <a:p>
            <a:pPr eaLnBrk="1" hangingPunct="1">
              <a:spcBef>
                <a:spcPct val="0"/>
              </a:spcBef>
              <a:buFontTx/>
              <a:buNone/>
            </a:pPr>
            <a:r>
              <a:rPr lang="en-US" altLang="zh-CN" sz="2000" dirty="0">
                <a:solidFill>
                  <a:schemeClr val="bg1"/>
                </a:solidFill>
              </a:rPr>
              <a:t>ssc.awaitTermination</a:t>
            </a:r>
            <a:r>
              <a:rPr lang="en-US" altLang="zh-CN" sz="2000" dirty="0" smtClean="0">
                <a:solidFill>
                  <a:schemeClr val="bg1"/>
                </a:solidFill>
              </a:rPr>
              <a:t>()</a:t>
            </a:r>
            <a:endParaRPr lang="en-US" altLang="zh-CN" sz="2000" dirty="0">
              <a:solidFill>
                <a:schemeClr val="bg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dirty="0" smtClean="0"/>
              <a:t>6.4.1 </a:t>
            </a:r>
            <a:r>
              <a:rPr lang="zh-CN" altLang="en-US" smtClean="0"/>
              <a:t>文件流</a:t>
            </a:r>
          </a:p>
        </p:txBody>
      </p:sp>
      <p:sp>
        <p:nvSpPr>
          <p:cNvPr id="36867" name="矩形 2"/>
          <p:cNvSpPr>
            <a:spLocks noChangeArrowheads="1"/>
          </p:cNvSpPr>
          <p:nvPr/>
        </p:nvSpPr>
        <p:spPr bwMode="auto">
          <a:xfrm>
            <a:off x="304912" y="1447852"/>
            <a:ext cx="8534176" cy="83099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 cd /</a:t>
            </a:r>
            <a:r>
              <a:rPr lang="en-US" altLang="zh-CN" sz="2400" dirty="0">
                <a:solidFill>
                  <a:schemeClr val="bg1"/>
                </a:solidFill>
              </a:rPr>
              <a:t>usr</a:t>
            </a:r>
            <a:r>
              <a:rPr lang="en-US" altLang="zh-CN" sz="2400" dirty="0">
                <a:solidFill>
                  <a:schemeClr val="bg1"/>
                </a:solidFill>
              </a:rPr>
              <a:t>/local/spark/</a:t>
            </a:r>
            <a:r>
              <a:rPr lang="en-US" altLang="zh-CN" sz="2400" dirty="0">
                <a:solidFill>
                  <a:schemeClr val="bg1"/>
                </a:solidFill>
              </a:rPr>
              <a:t>mycode</a:t>
            </a:r>
            <a:r>
              <a:rPr lang="en-US" altLang="zh-CN" sz="2400" dirty="0">
                <a:solidFill>
                  <a:schemeClr val="bg1"/>
                </a:solidFill>
              </a:rPr>
              <a:t>/streaming/</a:t>
            </a:r>
            <a:r>
              <a:rPr lang="en-US" altLang="zh-CN" sz="2400" dirty="0">
                <a:solidFill>
                  <a:schemeClr val="bg1"/>
                </a:solidFill>
              </a:rPr>
              <a:t>logfile</a:t>
            </a:r>
            <a:r>
              <a:rPr lang="en-US" altLang="zh-CN" sz="2400" dirty="0">
                <a:solidFill>
                  <a:schemeClr val="bg1"/>
                </a:solidFill>
              </a:rPr>
              <a:t>/</a:t>
            </a:r>
          </a:p>
          <a:p>
            <a:pPr eaLnBrk="1" hangingPunct="1">
              <a:spcBef>
                <a:spcPct val="0"/>
              </a:spcBef>
              <a:buFontTx/>
              <a:buNone/>
            </a:pPr>
            <a:r>
              <a:rPr lang="en-US" altLang="zh-CN" sz="2400" dirty="0">
                <a:solidFill>
                  <a:schemeClr val="bg1"/>
                </a:solidFill>
              </a:rPr>
              <a:t>$ /</a:t>
            </a:r>
            <a:r>
              <a:rPr lang="en-US" altLang="zh-CN" sz="2400" dirty="0">
                <a:solidFill>
                  <a:schemeClr val="bg1"/>
                </a:solidFill>
              </a:rPr>
              <a:t>usr</a:t>
            </a:r>
            <a:r>
              <a:rPr lang="en-US" altLang="zh-CN" sz="2400" dirty="0">
                <a:solidFill>
                  <a:schemeClr val="bg1"/>
                </a:solidFill>
              </a:rPr>
              <a:t>/local/spark/bin/spark-submit FileStreaming.py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dirty="0" smtClean="0"/>
              <a:t>6.4.2 </a:t>
            </a:r>
            <a:r>
              <a:rPr lang="zh-CN" altLang="en-US" smtClean="0"/>
              <a:t>套接字流</a:t>
            </a:r>
          </a:p>
        </p:txBody>
      </p:sp>
      <p:sp>
        <p:nvSpPr>
          <p:cNvPr id="37891" name="矩形 2"/>
          <p:cNvSpPr>
            <a:spLocks noChangeArrowheads="1"/>
          </p:cNvSpPr>
          <p:nvPr/>
        </p:nvSpPr>
        <p:spPr bwMode="auto">
          <a:xfrm>
            <a:off x="125706" y="1201271"/>
            <a:ext cx="3657504" cy="1015663"/>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en-US" altLang="zh-CN" sz="2000" dirty="0"/>
              <a:t>Spark Streaming</a:t>
            </a:r>
            <a:r>
              <a:rPr lang="zh-CN" altLang="en-US" sz="2000" dirty="0"/>
              <a:t>可以通过</a:t>
            </a:r>
            <a:r>
              <a:rPr lang="en-US" altLang="zh-CN" sz="2000" dirty="0"/>
              <a:t>Socket</a:t>
            </a:r>
            <a:r>
              <a:rPr lang="zh-CN" altLang="en-US" sz="2000" dirty="0"/>
              <a:t>端口监听并接收数据，然后进行相应处理</a:t>
            </a:r>
          </a:p>
        </p:txBody>
      </p:sp>
      <p:sp>
        <p:nvSpPr>
          <p:cNvPr id="37892" name="矩形 7"/>
          <p:cNvSpPr>
            <a:spLocks noChangeArrowheads="1"/>
          </p:cNvSpPr>
          <p:nvPr/>
        </p:nvSpPr>
        <p:spPr bwMode="auto">
          <a:xfrm>
            <a:off x="228714" y="2590822"/>
            <a:ext cx="22717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b="1" dirty="0">
                <a:solidFill>
                  <a:srgbClr val="FF0000"/>
                </a:solidFill>
              </a:rPr>
              <a:t>1.Socket</a:t>
            </a:r>
            <a:r>
              <a:rPr lang="zh-CN" altLang="en-US" sz="2000" b="1" dirty="0">
                <a:solidFill>
                  <a:srgbClr val="FF0000"/>
                </a:solidFill>
              </a:rPr>
              <a:t>工作原理</a:t>
            </a:r>
            <a:endParaRPr lang="zh-CN" altLang="en-US" sz="2000" dirty="0">
              <a:solidFill>
                <a:srgbClr val="FF0000"/>
              </a:solidFill>
            </a:endParaRPr>
          </a:p>
        </p:txBody>
      </p:sp>
      <p:pic>
        <p:nvPicPr>
          <p:cNvPr id="37893" name="图片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0650" y="1143000"/>
            <a:ext cx="4908550" cy="566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en-US" altLang="zh-CN" dirty="0" smtClean="0"/>
              <a:t>6.4.2 </a:t>
            </a:r>
            <a:r>
              <a:rPr lang="zh-CN" altLang="en-US" smtClean="0"/>
              <a:t>套接字流</a:t>
            </a:r>
          </a:p>
        </p:txBody>
      </p:sp>
      <p:sp>
        <p:nvSpPr>
          <p:cNvPr id="38915" name="矩形 3"/>
          <p:cNvSpPr>
            <a:spLocks noChangeArrowheads="1"/>
          </p:cNvSpPr>
          <p:nvPr/>
        </p:nvSpPr>
        <p:spPr bwMode="auto">
          <a:xfrm>
            <a:off x="304914" y="1979604"/>
            <a:ext cx="8534174" cy="193899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solidFill>
                  <a:schemeClr val="bg1"/>
                </a:solidFill>
              </a:rPr>
              <a:t>$ cd /</a:t>
            </a:r>
            <a:r>
              <a:rPr lang="en-US" altLang="zh-CN" sz="2000" dirty="0">
                <a:solidFill>
                  <a:schemeClr val="bg1"/>
                </a:solidFill>
              </a:rPr>
              <a:t>usr</a:t>
            </a:r>
            <a:r>
              <a:rPr lang="en-US" altLang="zh-CN" sz="2000" dirty="0">
                <a:solidFill>
                  <a:schemeClr val="bg1"/>
                </a:solidFill>
              </a:rPr>
              <a:t>/local/spark/</a:t>
            </a:r>
            <a:r>
              <a:rPr lang="en-US" altLang="zh-CN" sz="2000" dirty="0">
                <a:solidFill>
                  <a:schemeClr val="bg1"/>
                </a:solidFill>
              </a:rPr>
              <a:t>mycode</a:t>
            </a:r>
            <a:endParaRPr lang="en-US" altLang="zh-CN" sz="2000" dirty="0">
              <a:solidFill>
                <a:schemeClr val="bg1"/>
              </a:solidFill>
            </a:endParaRPr>
          </a:p>
          <a:p>
            <a:pPr eaLnBrk="1" hangingPunct="1">
              <a:spcBef>
                <a:spcPct val="0"/>
              </a:spcBef>
              <a:buFontTx/>
              <a:buNone/>
            </a:pPr>
            <a:r>
              <a:rPr lang="en-US" altLang="zh-CN" sz="2000" dirty="0">
                <a:solidFill>
                  <a:schemeClr val="bg1"/>
                </a:solidFill>
              </a:rPr>
              <a:t>$ </a:t>
            </a:r>
            <a:r>
              <a:rPr lang="en-US" altLang="zh-CN" sz="2000" dirty="0">
                <a:solidFill>
                  <a:schemeClr val="bg1"/>
                </a:solidFill>
              </a:rPr>
              <a:t>mkdir</a:t>
            </a:r>
            <a:r>
              <a:rPr lang="en-US" altLang="zh-CN" sz="2000" dirty="0">
                <a:solidFill>
                  <a:schemeClr val="bg1"/>
                </a:solidFill>
              </a:rPr>
              <a:t> streaming </a:t>
            </a:r>
            <a:r>
              <a:rPr lang="en-US" altLang="zh-CN" sz="2000" i="1" dirty="0">
                <a:solidFill>
                  <a:schemeClr val="bg1"/>
                </a:solidFill>
              </a:rPr>
              <a:t>#</a:t>
            </a:r>
            <a:r>
              <a:rPr lang="zh-CN" altLang="en-US" sz="2000" i="1" dirty="0">
                <a:solidFill>
                  <a:schemeClr val="bg1"/>
                </a:solidFill>
              </a:rPr>
              <a:t>如果已经存在该目录，则不用创建</a:t>
            </a:r>
            <a:endParaRPr lang="zh-CN" altLang="en-US" sz="2000" dirty="0">
              <a:solidFill>
                <a:schemeClr val="bg1"/>
              </a:solidFill>
            </a:endParaRPr>
          </a:p>
          <a:p>
            <a:pPr eaLnBrk="1" hangingPunct="1">
              <a:spcBef>
                <a:spcPct val="0"/>
              </a:spcBef>
              <a:buFontTx/>
              <a:buNone/>
            </a:pPr>
            <a:r>
              <a:rPr lang="en-US" altLang="zh-CN" sz="2000" dirty="0">
                <a:solidFill>
                  <a:schemeClr val="bg1"/>
                </a:solidFill>
              </a:rPr>
              <a:t>$ cd streaming</a:t>
            </a:r>
          </a:p>
          <a:p>
            <a:pPr eaLnBrk="1" hangingPunct="1">
              <a:spcBef>
                <a:spcPct val="0"/>
              </a:spcBef>
              <a:buFontTx/>
              <a:buNone/>
            </a:pPr>
            <a:r>
              <a:rPr lang="en-US" altLang="zh-CN" sz="2000" dirty="0">
                <a:solidFill>
                  <a:schemeClr val="bg1"/>
                </a:solidFill>
              </a:rPr>
              <a:t>$ </a:t>
            </a:r>
            <a:r>
              <a:rPr lang="en-US" altLang="zh-CN" sz="2000" dirty="0">
                <a:solidFill>
                  <a:schemeClr val="bg1"/>
                </a:solidFill>
              </a:rPr>
              <a:t>mkdir</a:t>
            </a:r>
            <a:r>
              <a:rPr lang="en-US" altLang="zh-CN" sz="2000" dirty="0">
                <a:solidFill>
                  <a:schemeClr val="bg1"/>
                </a:solidFill>
              </a:rPr>
              <a:t> socket</a:t>
            </a:r>
          </a:p>
          <a:p>
            <a:pPr eaLnBrk="1" hangingPunct="1">
              <a:spcBef>
                <a:spcPct val="0"/>
              </a:spcBef>
              <a:buFontTx/>
              <a:buNone/>
            </a:pPr>
            <a:r>
              <a:rPr lang="en-US" altLang="zh-CN" sz="2000" dirty="0">
                <a:solidFill>
                  <a:schemeClr val="bg1"/>
                </a:solidFill>
              </a:rPr>
              <a:t>$ cd socket</a:t>
            </a:r>
          </a:p>
          <a:p>
            <a:pPr eaLnBrk="1" hangingPunct="1">
              <a:spcBef>
                <a:spcPct val="0"/>
              </a:spcBef>
              <a:buFontTx/>
              <a:buNone/>
            </a:pPr>
            <a:r>
              <a:rPr lang="en-US" altLang="zh-CN" sz="2000" dirty="0">
                <a:solidFill>
                  <a:schemeClr val="bg1"/>
                </a:solidFill>
              </a:rPr>
              <a:t>$ vim NetworkWordCount.py</a:t>
            </a:r>
          </a:p>
        </p:txBody>
      </p:sp>
      <p:sp>
        <p:nvSpPr>
          <p:cNvPr id="38916" name="矩形 7"/>
          <p:cNvSpPr>
            <a:spLocks noChangeArrowheads="1"/>
          </p:cNvSpPr>
          <p:nvPr/>
        </p:nvSpPr>
        <p:spPr bwMode="auto">
          <a:xfrm>
            <a:off x="228714" y="1446204"/>
            <a:ext cx="32367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b="1" dirty="0">
                <a:solidFill>
                  <a:srgbClr val="FF0000"/>
                </a:solidFill>
              </a:rPr>
              <a:t>2.</a:t>
            </a:r>
            <a:r>
              <a:rPr lang="zh-CN" altLang="en-US" sz="2000" b="1">
                <a:solidFill>
                  <a:srgbClr val="FF0000"/>
                </a:solidFill>
              </a:rPr>
              <a:t>使用套接字流作为数据源</a:t>
            </a:r>
            <a:endParaRPr lang="zh-CN" altLang="en-US" sz="2000">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152516" y="76288"/>
            <a:ext cx="8001000" cy="914400"/>
          </a:xfrm>
        </p:spPr>
        <p:txBody>
          <a:bodyPr/>
          <a:lstStyle/>
          <a:p>
            <a:r>
              <a:rPr lang="en-US" altLang="zh-CN" dirty="0" smtClean="0"/>
              <a:t>6.4.2 </a:t>
            </a:r>
            <a:r>
              <a:rPr lang="zh-CN" altLang="en-US" dirty="0" smtClean="0"/>
              <a:t>套接字流</a:t>
            </a:r>
          </a:p>
        </p:txBody>
      </p:sp>
      <p:sp>
        <p:nvSpPr>
          <p:cNvPr id="3" name="矩形 2"/>
          <p:cNvSpPr/>
          <p:nvPr/>
        </p:nvSpPr>
        <p:spPr>
          <a:xfrm>
            <a:off x="152516" y="1676446"/>
            <a:ext cx="8762770" cy="5170646"/>
          </a:xfrm>
          <a:prstGeom prst="rect">
            <a:avLst/>
          </a:prstGeom>
          <a:solidFill>
            <a:schemeClr val="bg1">
              <a:lumMod val="95000"/>
            </a:schemeClr>
          </a:solidFill>
        </p:spPr>
        <p:txBody>
          <a:bodyPr wrap="square">
            <a:spAutoFit/>
          </a:bodyPr>
          <a:lstStyle/>
          <a:p>
            <a:pPr>
              <a:buFont typeface="Arial" charset="0"/>
              <a:buNone/>
              <a:defRPr/>
            </a:pPr>
            <a:r>
              <a:rPr lang="en-US" altLang="zh-CN" sz="1600" dirty="0">
                <a:latin typeface="Arial" charset="0"/>
                <a:ea typeface="宋体" charset="-122"/>
              </a:rPr>
              <a:t>#!/</a:t>
            </a:r>
            <a:r>
              <a:rPr lang="en-US" altLang="zh-CN" sz="1600" dirty="0">
                <a:latin typeface="Arial" charset="0"/>
                <a:ea typeface="宋体" charset="-122"/>
              </a:rPr>
              <a:t>usr</a:t>
            </a:r>
            <a:r>
              <a:rPr lang="en-US" altLang="zh-CN" sz="1600" dirty="0">
                <a:latin typeface="Arial" charset="0"/>
                <a:ea typeface="宋体" charset="-122"/>
              </a:rPr>
              <a:t>/bin/</a:t>
            </a:r>
            <a:r>
              <a:rPr lang="en-US" altLang="zh-CN" sz="1600" dirty="0">
                <a:latin typeface="Arial" charset="0"/>
                <a:ea typeface="宋体" charset="-122"/>
              </a:rPr>
              <a:t>env</a:t>
            </a:r>
            <a:r>
              <a:rPr lang="en-US" altLang="zh-CN" sz="1600" dirty="0">
                <a:latin typeface="Arial" charset="0"/>
                <a:ea typeface="宋体" charset="-122"/>
              </a:rPr>
              <a:t> python3</a:t>
            </a:r>
          </a:p>
          <a:p>
            <a:pPr>
              <a:buFont typeface="Arial" charset="0"/>
              <a:buNone/>
              <a:defRPr/>
            </a:pPr>
            <a:endParaRPr lang="en-US" altLang="zh-CN" sz="1600" dirty="0">
              <a:latin typeface="Arial" charset="0"/>
              <a:ea typeface="宋体" charset="-122"/>
            </a:endParaRPr>
          </a:p>
          <a:p>
            <a:pPr>
              <a:buFont typeface="Arial" charset="0"/>
              <a:buNone/>
              <a:defRPr/>
            </a:pPr>
            <a:r>
              <a:rPr lang="en-US" altLang="zh-CN" sz="1600" dirty="0">
                <a:latin typeface="Arial" charset="0"/>
                <a:ea typeface="宋体" charset="-122"/>
              </a:rPr>
              <a:t>from __future__ import </a:t>
            </a:r>
            <a:r>
              <a:rPr lang="en-US" altLang="zh-CN" sz="1600" dirty="0">
                <a:latin typeface="Arial" charset="0"/>
                <a:ea typeface="宋体" charset="-122"/>
              </a:rPr>
              <a:t>print_function</a:t>
            </a:r>
            <a:endParaRPr lang="en-US" altLang="zh-CN" sz="1600" dirty="0">
              <a:latin typeface="Arial" charset="0"/>
              <a:ea typeface="宋体" charset="-122"/>
            </a:endParaRPr>
          </a:p>
          <a:p>
            <a:pPr>
              <a:buFont typeface="Arial" charset="0"/>
              <a:buNone/>
              <a:defRPr/>
            </a:pPr>
            <a:r>
              <a:rPr lang="en-US" altLang="zh-CN" sz="1600" dirty="0">
                <a:latin typeface="Arial" charset="0"/>
                <a:ea typeface="宋体" charset="-122"/>
              </a:rPr>
              <a:t>import sys</a:t>
            </a:r>
          </a:p>
          <a:p>
            <a:pPr>
              <a:buFont typeface="Arial" charset="0"/>
              <a:buNone/>
              <a:defRPr/>
            </a:pPr>
            <a:r>
              <a:rPr lang="en-US" altLang="zh-CN" sz="1600" dirty="0">
                <a:latin typeface="Arial" charset="0"/>
                <a:ea typeface="宋体" charset="-122"/>
              </a:rPr>
              <a:t>from </a:t>
            </a:r>
            <a:r>
              <a:rPr lang="en-US" altLang="zh-CN" sz="1600" dirty="0">
                <a:latin typeface="Arial" charset="0"/>
                <a:ea typeface="宋体" charset="-122"/>
              </a:rPr>
              <a:t>pyspark</a:t>
            </a:r>
            <a:r>
              <a:rPr lang="en-US" altLang="zh-CN" sz="1600" dirty="0">
                <a:latin typeface="Arial" charset="0"/>
                <a:ea typeface="宋体" charset="-122"/>
              </a:rPr>
              <a:t> import </a:t>
            </a:r>
            <a:r>
              <a:rPr lang="en-US" altLang="zh-CN" sz="1600" dirty="0">
                <a:latin typeface="Arial" charset="0"/>
                <a:ea typeface="宋体" charset="-122"/>
              </a:rPr>
              <a:t>SparkContext</a:t>
            </a:r>
            <a:endParaRPr lang="en-US" altLang="zh-CN" sz="1600" dirty="0">
              <a:latin typeface="Arial" charset="0"/>
              <a:ea typeface="宋体" charset="-122"/>
            </a:endParaRPr>
          </a:p>
          <a:p>
            <a:pPr>
              <a:buFont typeface="Arial" charset="0"/>
              <a:buNone/>
              <a:defRPr/>
            </a:pPr>
            <a:r>
              <a:rPr lang="en-US" altLang="zh-CN" sz="1600" dirty="0">
                <a:latin typeface="Arial" charset="0"/>
                <a:ea typeface="宋体" charset="-122"/>
              </a:rPr>
              <a:t>from </a:t>
            </a:r>
            <a:r>
              <a:rPr lang="en-US" altLang="zh-CN" sz="1600" dirty="0">
                <a:latin typeface="Arial" charset="0"/>
                <a:ea typeface="宋体" charset="-122"/>
              </a:rPr>
              <a:t>pyspark.streaming</a:t>
            </a:r>
            <a:r>
              <a:rPr lang="en-US" altLang="zh-CN" sz="1600" dirty="0">
                <a:latin typeface="Arial" charset="0"/>
                <a:ea typeface="宋体" charset="-122"/>
              </a:rPr>
              <a:t> import </a:t>
            </a:r>
            <a:r>
              <a:rPr lang="en-US" altLang="zh-CN" sz="1600" dirty="0">
                <a:latin typeface="Arial" charset="0"/>
                <a:ea typeface="宋体" charset="-122"/>
              </a:rPr>
              <a:t>StreamingContext</a:t>
            </a:r>
            <a:endParaRPr lang="en-US" altLang="zh-CN" sz="1600" dirty="0">
              <a:latin typeface="Arial" charset="0"/>
              <a:ea typeface="宋体" charset="-122"/>
            </a:endParaRPr>
          </a:p>
          <a:p>
            <a:pPr>
              <a:buFont typeface="Arial" charset="0"/>
              <a:buNone/>
              <a:defRPr/>
            </a:pPr>
            <a:endParaRPr lang="en-US" altLang="zh-CN" sz="1600" dirty="0">
              <a:latin typeface="Arial" charset="0"/>
              <a:ea typeface="宋体" charset="-122"/>
            </a:endParaRPr>
          </a:p>
          <a:p>
            <a:pPr>
              <a:buFont typeface="Arial" charset="0"/>
              <a:buNone/>
              <a:defRPr/>
            </a:pPr>
            <a:r>
              <a:rPr lang="en-US" altLang="zh-CN" sz="1600" dirty="0">
                <a:latin typeface="Arial" charset="0"/>
                <a:ea typeface="宋体" charset="-122"/>
              </a:rPr>
              <a:t>if __name__ == "__main__":</a:t>
            </a:r>
          </a:p>
          <a:p>
            <a:pPr>
              <a:buFont typeface="Arial" charset="0"/>
              <a:buNone/>
              <a:defRPr/>
            </a:pPr>
            <a:r>
              <a:rPr lang="en-US" altLang="zh-CN" sz="1600" dirty="0">
                <a:latin typeface="Arial" charset="0"/>
                <a:ea typeface="宋体" charset="-122"/>
              </a:rPr>
              <a:t>    if </a:t>
            </a:r>
            <a:r>
              <a:rPr lang="en-US" altLang="zh-CN" sz="1600" dirty="0">
                <a:latin typeface="Arial" charset="0"/>
                <a:ea typeface="宋体" charset="-122"/>
              </a:rPr>
              <a:t>len</a:t>
            </a:r>
            <a:r>
              <a:rPr lang="en-US" altLang="zh-CN" sz="1600" dirty="0">
                <a:latin typeface="Arial" charset="0"/>
                <a:ea typeface="宋体" charset="-122"/>
              </a:rPr>
              <a:t>(</a:t>
            </a:r>
            <a:r>
              <a:rPr lang="en-US" altLang="zh-CN" sz="1600" dirty="0">
                <a:latin typeface="Arial" charset="0"/>
                <a:ea typeface="宋体" charset="-122"/>
              </a:rPr>
              <a:t>sys.argv</a:t>
            </a:r>
            <a:r>
              <a:rPr lang="en-US" altLang="zh-CN" sz="1600" dirty="0">
                <a:latin typeface="Arial" charset="0"/>
                <a:ea typeface="宋体" charset="-122"/>
              </a:rPr>
              <a:t>) != 3:</a:t>
            </a:r>
          </a:p>
          <a:p>
            <a:pPr>
              <a:buFont typeface="Arial" charset="0"/>
              <a:buNone/>
              <a:defRPr/>
            </a:pPr>
            <a:r>
              <a:rPr lang="en-US" altLang="zh-CN" sz="1600" dirty="0">
                <a:latin typeface="Arial" charset="0"/>
                <a:ea typeface="宋体" charset="-122"/>
              </a:rPr>
              <a:t>        print("Usage: NetworkWordCount.py &lt;hostname&gt; &lt;port&gt;", file=</a:t>
            </a:r>
            <a:r>
              <a:rPr lang="en-US" altLang="zh-CN" sz="1600" dirty="0">
                <a:latin typeface="Arial" charset="0"/>
                <a:ea typeface="宋体" charset="-122"/>
              </a:rPr>
              <a:t>sys.stderr</a:t>
            </a:r>
            <a:r>
              <a:rPr lang="en-US" altLang="zh-CN" sz="1600" dirty="0">
                <a:latin typeface="Arial" charset="0"/>
                <a:ea typeface="宋体" charset="-122"/>
              </a:rPr>
              <a:t>)</a:t>
            </a:r>
          </a:p>
          <a:p>
            <a:pPr>
              <a:buFont typeface="Arial" charset="0"/>
              <a:buNone/>
              <a:defRPr/>
            </a:pPr>
            <a:r>
              <a:rPr lang="en-US" altLang="zh-CN" sz="1600" dirty="0">
                <a:latin typeface="Arial" charset="0"/>
                <a:ea typeface="宋体" charset="-122"/>
              </a:rPr>
              <a:t>        exit(-1)</a:t>
            </a:r>
          </a:p>
          <a:p>
            <a:pPr>
              <a:buFont typeface="Arial" charset="0"/>
              <a:buNone/>
              <a:defRPr/>
            </a:pPr>
            <a:r>
              <a:rPr lang="en-US" altLang="zh-CN" sz="1600" dirty="0">
                <a:latin typeface="Arial" charset="0"/>
                <a:ea typeface="宋体" charset="-122"/>
              </a:rPr>
              <a:t>    sc = </a:t>
            </a:r>
            <a:r>
              <a:rPr lang="en-US" altLang="zh-CN" sz="1600" dirty="0">
                <a:latin typeface="Arial" charset="0"/>
                <a:ea typeface="宋体" charset="-122"/>
              </a:rPr>
              <a:t>SparkContext</a:t>
            </a:r>
            <a:r>
              <a:rPr lang="en-US" altLang="zh-CN" sz="1600" dirty="0">
                <a:latin typeface="Arial" charset="0"/>
                <a:ea typeface="宋体" charset="-122"/>
              </a:rPr>
              <a:t>(</a:t>
            </a:r>
            <a:r>
              <a:rPr lang="en-US" altLang="zh-CN" sz="1600" dirty="0">
                <a:latin typeface="Arial" charset="0"/>
                <a:ea typeface="宋体" charset="-122"/>
              </a:rPr>
              <a:t>appName</a:t>
            </a:r>
            <a:r>
              <a:rPr lang="en-US" altLang="zh-CN" sz="1600" dirty="0">
                <a:latin typeface="Arial" charset="0"/>
                <a:ea typeface="宋体" charset="-122"/>
              </a:rPr>
              <a:t>="</a:t>
            </a:r>
            <a:r>
              <a:rPr lang="en-US" altLang="zh-CN" sz="1600" dirty="0">
                <a:latin typeface="Arial" charset="0"/>
                <a:ea typeface="宋体" charset="-122"/>
              </a:rPr>
              <a:t>PythonStreamingNetworkWordCount</a:t>
            </a:r>
            <a:r>
              <a:rPr lang="en-US" altLang="zh-CN" sz="1600" dirty="0">
                <a:latin typeface="Arial" charset="0"/>
                <a:ea typeface="宋体" charset="-122"/>
              </a:rPr>
              <a:t>")</a:t>
            </a:r>
          </a:p>
          <a:p>
            <a:pPr>
              <a:buFont typeface="Arial" charset="0"/>
              <a:buNone/>
              <a:defRPr/>
            </a:pPr>
            <a:r>
              <a:rPr lang="en-US" altLang="zh-CN" sz="1600" dirty="0">
                <a:latin typeface="Arial" charset="0"/>
                <a:ea typeface="宋体" charset="-122"/>
              </a:rPr>
              <a:t>    </a:t>
            </a:r>
            <a:r>
              <a:rPr lang="en-US" altLang="zh-CN" sz="1600" dirty="0">
                <a:latin typeface="Arial" charset="0"/>
                <a:ea typeface="宋体" charset="-122"/>
              </a:rPr>
              <a:t>ssc</a:t>
            </a:r>
            <a:r>
              <a:rPr lang="en-US" altLang="zh-CN" sz="1600" dirty="0">
                <a:latin typeface="Arial" charset="0"/>
                <a:ea typeface="宋体" charset="-122"/>
              </a:rPr>
              <a:t> = </a:t>
            </a:r>
            <a:r>
              <a:rPr lang="en-US" altLang="zh-CN" sz="1600" dirty="0">
                <a:latin typeface="Arial" charset="0"/>
                <a:ea typeface="宋体" charset="-122"/>
              </a:rPr>
              <a:t>StreamingContext</a:t>
            </a:r>
            <a:r>
              <a:rPr lang="en-US" altLang="zh-CN" sz="1600" dirty="0">
                <a:latin typeface="Arial" charset="0"/>
                <a:ea typeface="宋体" charset="-122"/>
              </a:rPr>
              <a:t>(sc, 1)</a:t>
            </a:r>
          </a:p>
          <a:p>
            <a:pPr>
              <a:buFont typeface="Arial" charset="0"/>
              <a:buNone/>
              <a:defRPr/>
            </a:pPr>
            <a:r>
              <a:rPr lang="en-US" altLang="zh-CN" sz="1600" dirty="0">
                <a:latin typeface="Arial" charset="0"/>
                <a:ea typeface="宋体" charset="-122"/>
              </a:rPr>
              <a:t>    lines = </a:t>
            </a:r>
            <a:r>
              <a:rPr lang="en-US" altLang="zh-CN" sz="1600" dirty="0">
                <a:latin typeface="Arial" charset="0"/>
                <a:ea typeface="宋体" charset="-122"/>
              </a:rPr>
              <a:t>ssc.socketTextStream</a:t>
            </a:r>
            <a:r>
              <a:rPr lang="en-US" altLang="zh-CN" sz="1600" dirty="0">
                <a:latin typeface="Arial" charset="0"/>
                <a:ea typeface="宋体" charset="-122"/>
              </a:rPr>
              <a:t>(</a:t>
            </a:r>
            <a:r>
              <a:rPr lang="en-US" altLang="zh-CN" sz="1600" dirty="0">
                <a:latin typeface="Arial" charset="0"/>
                <a:ea typeface="宋体" charset="-122"/>
              </a:rPr>
              <a:t>sys.argv</a:t>
            </a:r>
            <a:r>
              <a:rPr lang="en-US" altLang="zh-CN" sz="1600" dirty="0">
                <a:latin typeface="Arial" charset="0"/>
                <a:ea typeface="宋体" charset="-122"/>
              </a:rPr>
              <a:t>[1], </a:t>
            </a:r>
            <a:r>
              <a:rPr lang="en-US" altLang="zh-CN" sz="1600" dirty="0">
                <a:latin typeface="Arial" charset="0"/>
                <a:ea typeface="宋体" charset="-122"/>
              </a:rPr>
              <a:t>int</a:t>
            </a:r>
            <a:r>
              <a:rPr lang="en-US" altLang="zh-CN" sz="1600" dirty="0">
                <a:latin typeface="Arial" charset="0"/>
                <a:ea typeface="宋体" charset="-122"/>
              </a:rPr>
              <a:t>(</a:t>
            </a:r>
            <a:r>
              <a:rPr lang="en-US" altLang="zh-CN" sz="1600" dirty="0">
                <a:latin typeface="Arial" charset="0"/>
                <a:ea typeface="宋体" charset="-122"/>
              </a:rPr>
              <a:t>sys.argv</a:t>
            </a:r>
            <a:r>
              <a:rPr lang="en-US" altLang="zh-CN" sz="1600" dirty="0">
                <a:latin typeface="Arial" charset="0"/>
                <a:ea typeface="宋体" charset="-122"/>
              </a:rPr>
              <a:t>[2]))</a:t>
            </a:r>
          </a:p>
          <a:p>
            <a:pPr>
              <a:buFont typeface="Arial" charset="0"/>
              <a:buNone/>
              <a:defRPr/>
            </a:pPr>
            <a:r>
              <a:rPr lang="en-US" altLang="zh-CN" sz="1600" dirty="0">
                <a:latin typeface="Arial" charset="0"/>
                <a:ea typeface="宋体" charset="-122"/>
              </a:rPr>
              <a:t>    counts = </a:t>
            </a:r>
            <a:r>
              <a:rPr lang="en-US" altLang="zh-CN" sz="1600" dirty="0">
                <a:latin typeface="Arial" charset="0"/>
                <a:ea typeface="宋体" charset="-122"/>
              </a:rPr>
              <a:t>lines.flatMap</a:t>
            </a:r>
            <a:r>
              <a:rPr lang="en-US" altLang="zh-CN" sz="1600" dirty="0">
                <a:latin typeface="Arial" charset="0"/>
                <a:ea typeface="宋体" charset="-122"/>
              </a:rPr>
              <a:t>(lambda line: </a:t>
            </a:r>
            <a:r>
              <a:rPr lang="en-US" altLang="zh-CN" sz="1600" dirty="0">
                <a:latin typeface="Arial" charset="0"/>
                <a:ea typeface="宋体" charset="-122"/>
              </a:rPr>
              <a:t>line.split</a:t>
            </a:r>
            <a:r>
              <a:rPr lang="en-US" altLang="zh-CN" sz="1600" dirty="0">
                <a:latin typeface="Arial" charset="0"/>
                <a:ea typeface="宋体" charset="-122"/>
              </a:rPr>
              <a:t>(" ")) \</a:t>
            </a:r>
          </a:p>
          <a:p>
            <a:pPr>
              <a:buFont typeface="Arial" charset="0"/>
              <a:buNone/>
              <a:defRPr/>
            </a:pPr>
            <a:r>
              <a:rPr lang="en-US" altLang="zh-CN" sz="1600" dirty="0">
                <a:latin typeface="Arial" charset="0"/>
                <a:ea typeface="宋体" charset="-122"/>
              </a:rPr>
              <a:t>                  .map(lambda word: (word, 1)) \</a:t>
            </a:r>
          </a:p>
          <a:p>
            <a:pPr>
              <a:buFont typeface="Arial" charset="0"/>
              <a:buNone/>
              <a:defRPr/>
            </a:pPr>
            <a:r>
              <a:rPr lang="en-US" altLang="zh-CN" sz="1600" dirty="0">
                <a:latin typeface="Arial" charset="0"/>
                <a:ea typeface="宋体" charset="-122"/>
              </a:rPr>
              <a:t>                  .</a:t>
            </a:r>
            <a:r>
              <a:rPr lang="en-US" altLang="zh-CN" sz="1600" dirty="0">
                <a:latin typeface="Arial" charset="0"/>
                <a:ea typeface="宋体" charset="-122"/>
              </a:rPr>
              <a:t>reduceByKey</a:t>
            </a:r>
            <a:r>
              <a:rPr lang="en-US" altLang="zh-CN" sz="1600" dirty="0">
                <a:latin typeface="Arial" charset="0"/>
                <a:ea typeface="宋体" charset="-122"/>
              </a:rPr>
              <a:t>(lambda a, b: </a:t>
            </a:r>
            <a:r>
              <a:rPr lang="en-US" altLang="zh-CN" sz="1600" dirty="0">
                <a:latin typeface="Arial" charset="0"/>
                <a:ea typeface="宋体" charset="-122"/>
              </a:rPr>
              <a:t>a+b</a:t>
            </a:r>
            <a:r>
              <a:rPr lang="en-US" altLang="zh-CN" sz="1600" dirty="0">
                <a:latin typeface="Arial" charset="0"/>
                <a:ea typeface="宋体" charset="-122"/>
              </a:rPr>
              <a:t>)</a:t>
            </a:r>
          </a:p>
          <a:p>
            <a:pPr>
              <a:buFont typeface="Arial" charset="0"/>
              <a:buNone/>
              <a:defRPr/>
            </a:pPr>
            <a:r>
              <a:rPr lang="en-US" altLang="zh-CN" sz="1600" dirty="0">
                <a:latin typeface="Arial" charset="0"/>
                <a:ea typeface="宋体" charset="-122"/>
              </a:rPr>
              <a:t>    </a:t>
            </a:r>
            <a:r>
              <a:rPr lang="en-US" altLang="zh-CN" sz="1600" dirty="0">
                <a:latin typeface="Arial" charset="0"/>
                <a:ea typeface="宋体" charset="-122"/>
              </a:rPr>
              <a:t>counts.pprint</a:t>
            </a:r>
            <a:r>
              <a:rPr lang="en-US" altLang="zh-CN" sz="1600" dirty="0">
                <a:latin typeface="Arial" charset="0"/>
                <a:ea typeface="宋体" charset="-122"/>
              </a:rPr>
              <a:t>()</a:t>
            </a:r>
          </a:p>
          <a:p>
            <a:pPr>
              <a:buFont typeface="Arial" charset="0"/>
              <a:buNone/>
              <a:defRPr/>
            </a:pPr>
            <a:r>
              <a:rPr lang="en-US" altLang="zh-CN" sz="1600" dirty="0">
                <a:latin typeface="Arial" charset="0"/>
                <a:ea typeface="宋体" charset="-122"/>
              </a:rPr>
              <a:t>    </a:t>
            </a:r>
            <a:r>
              <a:rPr lang="en-US" altLang="zh-CN" sz="1600" dirty="0">
                <a:latin typeface="Arial" charset="0"/>
                <a:ea typeface="宋体" charset="-122"/>
              </a:rPr>
              <a:t>ssc.start</a:t>
            </a:r>
            <a:r>
              <a:rPr lang="en-US" altLang="zh-CN" sz="1600" dirty="0">
                <a:latin typeface="Arial" charset="0"/>
                <a:ea typeface="宋体" charset="-122"/>
              </a:rPr>
              <a:t>()</a:t>
            </a:r>
          </a:p>
          <a:p>
            <a:pPr>
              <a:buFont typeface="Arial" charset="0"/>
              <a:buNone/>
              <a:defRPr/>
            </a:pPr>
            <a:r>
              <a:rPr lang="en-US" altLang="zh-CN" sz="1600" dirty="0">
                <a:latin typeface="Arial" charset="0"/>
                <a:ea typeface="宋体" charset="-122"/>
              </a:rPr>
              <a:t>    </a:t>
            </a:r>
            <a:r>
              <a:rPr lang="en-US" altLang="zh-CN" sz="1600" dirty="0">
                <a:latin typeface="Arial" charset="0"/>
                <a:ea typeface="宋体" charset="-122"/>
              </a:rPr>
              <a:t>ssc.awaitTermination</a:t>
            </a:r>
            <a:r>
              <a:rPr lang="en-US" altLang="zh-CN" sz="1600" dirty="0">
                <a:latin typeface="Arial" charset="0"/>
                <a:ea typeface="宋体" charset="-122"/>
              </a:rPr>
              <a:t>()</a:t>
            </a:r>
            <a:endParaRPr lang="zh-CN" altLang="en-US" sz="1600" dirty="0">
              <a:latin typeface="Arial" charset="0"/>
              <a:ea typeface="宋体" charset="-122"/>
            </a:endParaRPr>
          </a:p>
        </p:txBody>
      </p:sp>
      <p:sp>
        <p:nvSpPr>
          <p:cNvPr id="39940" name="矩形 4"/>
          <p:cNvSpPr>
            <a:spLocks noChangeArrowheads="1"/>
          </p:cNvSpPr>
          <p:nvPr/>
        </p:nvSpPr>
        <p:spPr bwMode="auto">
          <a:xfrm>
            <a:off x="152516" y="1191863"/>
            <a:ext cx="7696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dirty="0"/>
              <a:t>请在</a:t>
            </a:r>
            <a:r>
              <a:rPr lang="en-US" altLang="zh-CN" sz="2000" dirty="0"/>
              <a:t>NetworkWordCount.py</a:t>
            </a:r>
            <a:r>
              <a:rPr lang="zh-CN" altLang="en-US" sz="2000" dirty="0"/>
              <a:t>文件中输入如下内容：</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dirty="0" smtClean="0"/>
              <a:t>6.4.2 </a:t>
            </a:r>
            <a:r>
              <a:rPr lang="zh-CN" altLang="en-US" smtClean="0"/>
              <a:t>套接字流</a:t>
            </a:r>
          </a:p>
        </p:txBody>
      </p:sp>
      <p:sp>
        <p:nvSpPr>
          <p:cNvPr id="40963" name="矩形 3"/>
          <p:cNvSpPr>
            <a:spLocks noChangeArrowheads="1"/>
          </p:cNvSpPr>
          <p:nvPr/>
        </p:nvSpPr>
        <p:spPr bwMode="auto">
          <a:xfrm>
            <a:off x="228714" y="2590834"/>
            <a:ext cx="8686572" cy="83099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 cd /</a:t>
            </a:r>
            <a:r>
              <a:rPr lang="en-US" altLang="zh-CN" sz="2400" dirty="0">
                <a:solidFill>
                  <a:schemeClr val="bg1"/>
                </a:solidFill>
              </a:rPr>
              <a:t>usr</a:t>
            </a:r>
            <a:r>
              <a:rPr lang="en-US" altLang="zh-CN" sz="2400" dirty="0">
                <a:solidFill>
                  <a:schemeClr val="bg1"/>
                </a:solidFill>
              </a:rPr>
              <a:t>/local/spark/</a:t>
            </a:r>
            <a:r>
              <a:rPr lang="en-US" altLang="zh-CN" sz="2400" dirty="0">
                <a:solidFill>
                  <a:schemeClr val="bg1"/>
                </a:solidFill>
              </a:rPr>
              <a:t>mycode</a:t>
            </a:r>
            <a:r>
              <a:rPr lang="en-US" altLang="zh-CN" sz="2400" dirty="0">
                <a:solidFill>
                  <a:schemeClr val="bg1"/>
                </a:solidFill>
              </a:rPr>
              <a:t>/streaming/socket</a:t>
            </a:r>
          </a:p>
          <a:p>
            <a:pPr eaLnBrk="1" hangingPunct="1">
              <a:spcBef>
                <a:spcPct val="0"/>
              </a:spcBef>
              <a:buFontTx/>
              <a:buNone/>
            </a:pPr>
            <a:r>
              <a:rPr lang="en-US" altLang="zh-CN" sz="2400" dirty="0">
                <a:solidFill>
                  <a:schemeClr val="bg1"/>
                </a:solidFill>
              </a:rPr>
              <a:t>$ </a:t>
            </a:r>
            <a:r>
              <a:rPr lang="en-US" altLang="zh-CN" sz="2400" dirty="0" smtClean="0">
                <a:solidFill>
                  <a:schemeClr val="bg1"/>
                </a:solidFill>
              </a:rPr>
              <a:t>spark-submit NetworkWordCount.py </a:t>
            </a:r>
            <a:r>
              <a:rPr lang="en-US" altLang="zh-CN" sz="2400" dirty="0">
                <a:solidFill>
                  <a:schemeClr val="bg1"/>
                </a:solidFill>
              </a:rPr>
              <a:t>localhost 9999</a:t>
            </a:r>
          </a:p>
        </p:txBody>
      </p:sp>
      <p:sp>
        <p:nvSpPr>
          <p:cNvPr id="40964" name="TextBox 4"/>
          <p:cNvSpPr txBox="1">
            <a:spLocks noChangeArrowheads="1"/>
          </p:cNvSpPr>
          <p:nvPr/>
        </p:nvSpPr>
        <p:spPr bwMode="auto">
          <a:xfrm>
            <a:off x="304914" y="2133634"/>
            <a:ext cx="77925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2000" dirty="0"/>
              <a:t>再新建一个终端（记作</a:t>
            </a:r>
            <a:r>
              <a:rPr lang="en-US" altLang="zh-CN" sz="2000" dirty="0"/>
              <a:t>“</a:t>
            </a:r>
            <a:r>
              <a:rPr lang="zh-CN" altLang="zh-CN" sz="2000" dirty="0"/>
              <a:t>流计算终端</a:t>
            </a:r>
            <a:r>
              <a:rPr lang="en-US" altLang="zh-CN" sz="2000" dirty="0"/>
              <a:t>”</a:t>
            </a:r>
            <a:r>
              <a:rPr lang="zh-CN" altLang="zh-CN" sz="2000" dirty="0"/>
              <a:t>），执行如下代码启动流计算：</a:t>
            </a:r>
            <a:endParaRPr lang="zh-CN" altLang="en-US" sz="2000" dirty="0"/>
          </a:p>
        </p:txBody>
      </p:sp>
      <p:sp>
        <p:nvSpPr>
          <p:cNvPr id="40965" name="TextBox 5"/>
          <p:cNvSpPr txBox="1">
            <a:spLocks noChangeArrowheads="1"/>
          </p:cNvSpPr>
          <p:nvPr/>
        </p:nvSpPr>
        <p:spPr bwMode="auto">
          <a:xfrm>
            <a:off x="317614" y="4521234"/>
            <a:ext cx="8521474" cy="224676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solidFill>
                  <a:schemeClr val="bg1"/>
                </a:solidFill>
              </a:rPr>
              <a:t>-------------------------------------------</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Time: 2018-12-24 11:30:26</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('Spark', 1)</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('love', 1)</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('I', 1)</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(spark,1) </a:t>
            </a:r>
            <a:endParaRPr lang="zh-CN" altLang="en-US" sz="2000" dirty="0">
              <a:solidFill>
                <a:schemeClr val="bg1"/>
              </a:solidFill>
            </a:endParaRPr>
          </a:p>
        </p:txBody>
      </p:sp>
      <p:sp>
        <p:nvSpPr>
          <p:cNvPr id="40966" name="矩形 4"/>
          <p:cNvSpPr>
            <a:spLocks noChangeArrowheads="1"/>
          </p:cNvSpPr>
          <p:nvPr/>
        </p:nvSpPr>
        <p:spPr bwMode="auto">
          <a:xfrm>
            <a:off x="228714" y="3495709"/>
            <a:ext cx="868657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2000" dirty="0"/>
              <a:t>可以在</a:t>
            </a:r>
            <a:r>
              <a:rPr lang="en-US" altLang="zh-CN" sz="2000" dirty="0"/>
              <a:t>nc</a:t>
            </a:r>
            <a:r>
              <a:rPr lang="zh-CN" altLang="en-US" sz="2000" dirty="0"/>
              <a:t>窗口中随意输入一些单词，监听窗口就会自动获得单词数据流信息，在监听窗口每隔</a:t>
            </a:r>
            <a:r>
              <a:rPr lang="en-US" altLang="zh-CN" sz="2000" dirty="0"/>
              <a:t>1</a:t>
            </a:r>
            <a:r>
              <a:rPr lang="zh-CN" altLang="en-US" sz="2000" dirty="0"/>
              <a:t>秒就会打印出词频统计信息，大概会在屏幕上出现类似如下的结果：</a:t>
            </a:r>
          </a:p>
        </p:txBody>
      </p:sp>
      <p:sp>
        <p:nvSpPr>
          <p:cNvPr id="40967" name="矩形 2"/>
          <p:cNvSpPr>
            <a:spLocks noChangeArrowheads="1"/>
          </p:cNvSpPr>
          <p:nvPr/>
        </p:nvSpPr>
        <p:spPr bwMode="auto">
          <a:xfrm>
            <a:off x="337412" y="1143060"/>
            <a:ext cx="50866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dirty="0"/>
              <a:t>新打开一个窗口作为</a:t>
            </a:r>
            <a:r>
              <a:rPr lang="en-US" altLang="zh-CN" sz="2000" dirty="0"/>
              <a:t>nc</a:t>
            </a:r>
            <a:r>
              <a:rPr lang="zh-CN" altLang="en-US" sz="2000" dirty="0"/>
              <a:t>窗口，启动</a:t>
            </a:r>
            <a:r>
              <a:rPr lang="en-US" altLang="zh-CN" sz="2000" dirty="0"/>
              <a:t>nc</a:t>
            </a:r>
            <a:r>
              <a:rPr lang="zh-CN" altLang="en-US" sz="2000" dirty="0"/>
              <a:t>程序：</a:t>
            </a:r>
          </a:p>
        </p:txBody>
      </p:sp>
      <p:sp>
        <p:nvSpPr>
          <p:cNvPr id="40968" name="矩形 3"/>
          <p:cNvSpPr>
            <a:spLocks noChangeArrowheads="1"/>
          </p:cNvSpPr>
          <p:nvPr/>
        </p:nvSpPr>
        <p:spPr bwMode="auto">
          <a:xfrm>
            <a:off x="371347" y="1552049"/>
            <a:ext cx="8534172" cy="46166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 </a:t>
            </a:r>
            <a:r>
              <a:rPr lang="en-US" altLang="zh-CN" sz="2400" dirty="0">
                <a:solidFill>
                  <a:schemeClr val="bg1"/>
                </a:solidFill>
              </a:rPr>
              <a:t>nc</a:t>
            </a:r>
            <a:r>
              <a:rPr lang="en-US" altLang="zh-CN" sz="2400" dirty="0">
                <a:solidFill>
                  <a:schemeClr val="bg1"/>
                </a:solidFill>
              </a:rPr>
              <a:t> -</a:t>
            </a:r>
            <a:r>
              <a:rPr lang="en-US" altLang="zh-CN" sz="2400" dirty="0">
                <a:solidFill>
                  <a:schemeClr val="bg1"/>
                </a:solidFill>
              </a:rPr>
              <a:t>lk</a:t>
            </a:r>
            <a:r>
              <a:rPr lang="en-US" altLang="zh-CN" sz="2400" dirty="0">
                <a:solidFill>
                  <a:schemeClr val="bg1"/>
                </a:solidFill>
              </a:rPr>
              <a:t> 9999</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内容占位符 1"/>
          <p:cNvSpPr>
            <a:spLocks noGrp="1"/>
          </p:cNvSpPr>
          <p:nvPr>
            <p:ph/>
          </p:nvPr>
        </p:nvSpPr>
        <p:spPr>
          <a:xfrm>
            <a:off x="457200" y="1219201"/>
            <a:ext cx="8458086" cy="1524018"/>
          </a:xfrm>
        </p:spPr>
        <p:style>
          <a:lnRef idx="2">
            <a:schemeClr val="accent2"/>
          </a:lnRef>
          <a:fillRef idx="1">
            <a:schemeClr val="lt1"/>
          </a:fillRef>
          <a:effectRef idx="0">
            <a:schemeClr val="accent2"/>
          </a:effectRef>
          <a:fontRef idx="minor">
            <a:schemeClr val="dk1"/>
          </a:fontRef>
        </p:style>
        <p:txBody>
          <a:bodyPr/>
          <a:lstStyle/>
          <a:p>
            <a:pPr marL="0" indent="0">
              <a:buNone/>
            </a:pPr>
            <a:r>
              <a:rPr lang="zh-CN" altLang="zh-CN" sz="2400" dirty="0" smtClean="0"/>
              <a:t>很多企业为了支持决策分析而构建的数据仓库系统，其中存放的大量历史数据就是静态数据</a:t>
            </a:r>
            <a:r>
              <a:rPr lang="zh-CN" altLang="en-US" sz="2400" dirty="0" smtClean="0"/>
              <a:t>。</a:t>
            </a:r>
            <a:r>
              <a:rPr lang="zh-CN" altLang="zh-CN" sz="2400" dirty="0" smtClean="0"/>
              <a:t>技术人员</a:t>
            </a:r>
            <a:r>
              <a:rPr lang="zh-CN" altLang="en-US" sz="2400" dirty="0" smtClean="0"/>
              <a:t>可以</a:t>
            </a:r>
            <a:r>
              <a:rPr lang="zh-CN" altLang="zh-CN" sz="2400" dirty="0" smtClean="0"/>
              <a:t>利用数据挖掘和</a:t>
            </a:r>
            <a:r>
              <a:rPr lang="en-US" altLang="zh-CN" sz="2400" dirty="0" smtClean="0"/>
              <a:t>OLAP</a:t>
            </a:r>
            <a:r>
              <a:rPr lang="zh-CN" altLang="zh-CN" sz="2400" dirty="0" smtClean="0"/>
              <a:t>（</a:t>
            </a:r>
            <a:r>
              <a:rPr lang="en-US" altLang="zh-CN" sz="2400" dirty="0" smtClean="0"/>
              <a:t>On-Line Analytical Processing</a:t>
            </a:r>
            <a:r>
              <a:rPr lang="zh-CN" altLang="zh-CN" sz="2400" dirty="0" smtClean="0"/>
              <a:t>）分析工具从静态数据中找到对企业有价值的信息</a:t>
            </a:r>
            <a:r>
              <a:rPr lang="zh-CN" altLang="en-US" sz="2400" dirty="0" smtClean="0"/>
              <a:t>。</a:t>
            </a:r>
            <a:endParaRPr lang="en-US" altLang="zh-CN" sz="2400" dirty="0" smtClean="0"/>
          </a:p>
        </p:txBody>
      </p:sp>
      <p:sp>
        <p:nvSpPr>
          <p:cNvPr id="5123" name="标题 2"/>
          <p:cNvSpPr>
            <a:spLocks noGrp="1"/>
          </p:cNvSpPr>
          <p:nvPr>
            <p:ph type="title" idx="10"/>
          </p:nvPr>
        </p:nvSpPr>
        <p:spPr/>
        <p:txBody>
          <a:bodyPr/>
          <a:lstStyle/>
          <a:p>
            <a:r>
              <a:rPr lang="en-US" altLang="zh-CN" dirty="0" smtClean="0"/>
              <a:t>6.1.1 </a:t>
            </a:r>
            <a:r>
              <a:rPr lang="zh-CN" altLang="en-US" smtClean="0"/>
              <a:t>静态数据和流数据</a:t>
            </a:r>
          </a:p>
        </p:txBody>
      </p:sp>
      <p:pic>
        <p:nvPicPr>
          <p:cNvPr id="512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98" y="2895600"/>
            <a:ext cx="7772196" cy="3809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dirty="0" smtClean="0"/>
              <a:t>6.4.2 </a:t>
            </a:r>
            <a:r>
              <a:rPr lang="zh-CN" altLang="en-US" smtClean="0"/>
              <a:t>套接字流</a:t>
            </a:r>
          </a:p>
        </p:txBody>
      </p:sp>
      <p:sp>
        <p:nvSpPr>
          <p:cNvPr id="41987" name="矩形 2"/>
          <p:cNvSpPr>
            <a:spLocks noChangeArrowheads="1"/>
          </p:cNvSpPr>
          <p:nvPr/>
        </p:nvSpPr>
        <p:spPr bwMode="auto">
          <a:xfrm>
            <a:off x="304912" y="1876409"/>
            <a:ext cx="8610374" cy="830997"/>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2400" dirty="0" smtClean="0"/>
              <a:t>下面再</a:t>
            </a:r>
            <a:r>
              <a:rPr lang="zh-CN" altLang="en-US" sz="2400" dirty="0"/>
              <a:t>前进一步，把数据源头的产生方式修改一下，不要使用</a:t>
            </a:r>
            <a:r>
              <a:rPr lang="en-US" altLang="zh-CN" sz="2400" dirty="0"/>
              <a:t>nc</a:t>
            </a:r>
            <a:r>
              <a:rPr lang="zh-CN" altLang="en-US" sz="2400" dirty="0"/>
              <a:t>程序，而是采用自己编写的程序产生</a:t>
            </a:r>
            <a:r>
              <a:rPr lang="en-US" altLang="zh-CN" sz="2400" dirty="0"/>
              <a:t>Socket</a:t>
            </a:r>
            <a:r>
              <a:rPr lang="zh-CN" altLang="en-US" sz="2400" dirty="0"/>
              <a:t>数据源</a:t>
            </a:r>
          </a:p>
        </p:txBody>
      </p:sp>
      <p:sp>
        <p:nvSpPr>
          <p:cNvPr id="41988" name="矩形 3"/>
          <p:cNvSpPr>
            <a:spLocks noChangeArrowheads="1"/>
          </p:cNvSpPr>
          <p:nvPr/>
        </p:nvSpPr>
        <p:spPr bwMode="auto">
          <a:xfrm>
            <a:off x="381112" y="3206734"/>
            <a:ext cx="8305580" cy="8318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 cd /</a:t>
            </a:r>
            <a:r>
              <a:rPr lang="en-US" altLang="zh-CN" sz="2400" dirty="0">
                <a:solidFill>
                  <a:schemeClr val="bg1"/>
                </a:solidFill>
              </a:rPr>
              <a:t>usr</a:t>
            </a:r>
            <a:r>
              <a:rPr lang="en-US" altLang="zh-CN" sz="2400" dirty="0">
                <a:solidFill>
                  <a:schemeClr val="bg1"/>
                </a:solidFill>
              </a:rPr>
              <a:t>/local/spark/</a:t>
            </a:r>
            <a:r>
              <a:rPr lang="en-US" altLang="zh-CN" sz="2400" dirty="0">
                <a:solidFill>
                  <a:schemeClr val="bg1"/>
                </a:solidFill>
              </a:rPr>
              <a:t>mycode</a:t>
            </a:r>
            <a:r>
              <a:rPr lang="en-US" altLang="zh-CN" sz="2400" dirty="0">
                <a:solidFill>
                  <a:schemeClr val="bg1"/>
                </a:solidFill>
              </a:rPr>
              <a:t>/streaming/socket</a:t>
            </a:r>
          </a:p>
          <a:p>
            <a:pPr eaLnBrk="1" hangingPunct="1">
              <a:spcBef>
                <a:spcPct val="0"/>
              </a:spcBef>
              <a:buFontTx/>
              <a:buNone/>
            </a:pPr>
            <a:r>
              <a:rPr lang="en-US" altLang="zh-CN" sz="2400" dirty="0">
                <a:solidFill>
                  <a:schemeClr val="bg1"/>
                </a:solidFill>
              </a:rPr>
              <a:t>$ vim DataSourceSocket.py</a:t>
            </a:r>
          </a:p>
        </p:txBody>
      </p:sp>
      <p:sp>
        <p:nvSpPr>
          <p:cNvPr id="41989" name="矩形 6"/>
          <p:cNvSpPr>
            <a:spLocks noChangeArrowheads="1"/>
          </p:cNvSpPr>
          <p:nvPr/>
        </p:nvSpPr>
        <p:spPr bwMode="auto">
          <a:xfrm>
            <a:off x="381112" y="1266809"/>
            <a:ext cx="44069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b="1" dirty="0">
                <a:solidFill>
                  <a:srgbClr val="FF0000"/>
                </a:solidFill>
              </a:rPr>
              <a:t>3. </a:t>
            </a:r>
            <a:r>
              <a:rPr lang="zh-CN" altLang="en-US" sz="2000" b="1" dirty="0">
                <a:solidFill>
                  <a:srgbClr val="FF0000"/>
                </a:solidFill>
              </a:rPr>
              <a:t>使用</a:t>
            </a:r>
            <a:r>
              <a:rPr lang="en-US" altLang="zh-CN" sz="2000" b="1" dirty="0">
                <a:solidFill>
                  <a:srgbClr val="FF0000"/>
                </a:solidFill>
              </a:rPr>
              <a:t>Socket</a:t>
            </a:r>
            <a:r>
              <a:rPr lang="zh-CN" altLang="en-US" sz="2000" b="1" dirty="0">
                <a:solidFill>
                  <a:srgbClr val="FF0000"/>
                </a:solidFill>
              </a:rPr>
              <a:t>编程实现自定义数据源</a:t>
            </a:r>
            <a:endParaRPr lang="zh-CN" altLang="en-US" sz="2000" dirty="0">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152516" y="76288"/>
            <a:ext cx="8001000" cy="914400"/>
          </a:xfrm>
        </p:spPr>
        <p:txBody>
          <a:bodyPr/>
          <a:lstStyle/>
          <a:p>
            <a:r>
              <a:rPr lang="en-US" altLang="zh-CN" dirty="0" smtClean="0"/>
              <a:t>6.4.2 </a:t>
            </a:r>
            <a:r>
              <a:rPr lang="zh-CN" altLang="en-US" dirty="0" smtClean="0"/>
              <a:t>套接字流</a:t>
            </a:r>
          </a:p>
        </p:txBody>
      </p:sp>
      <p:sp>
        <p:nvSpPr>
          <p:cNvPr id="3" name="矩形 2"/>
          <p:cNvSpPr/>
          <p:nvPr/>
        </p:nvSpPr>
        <p:spPr>
          <a:xfrm>
            <a:off x="152516" y="1143000"/>
            <a:ext cx="8838968" cy="5262563"/>
          </a:xfrm>
          <a:prstGeom prst="rect">
            <a:avLst/>
          </a:prstGeom>
          <a:solidFill>
            <a:schemeClr val="bg1">
              <a:lumMod val="95000"/>
            </a:schemeClr>
          </a:solidFill>
        </p:spPr>
        <p:txBody>
          <a:bodyPr wrap="square">
            <a:spAutoFit/>
          </a:bodyPr>
          <a:lstStyle/>
          <a:p>
            <a:pPr>
              <a:buFont typeface="Arial" charset="0"/>
              <a:buNone/>
              <a:defRPr/>
            </a:pPr>
            <a:r>
              <a:rPr lang="en-US" altLang="zh-CN" sz="1600" dirty="0">
                <a:latin typeface="Arial" charset="0"/>
                <a:ea typeface="宋体" charset="-122"/>
              </a:rPr>
              <a:t>#!/</a:t>
            </a:r>
            <a:r>
              <a:rPr lang="en-US" altLang="zh-CN" sz="1600" dirty="0">
                <a:latin typeface="Arial" charset="0"/>
                <a:ea typeface="宋体" charset="-122"/>
              </a:rPr>
              <a:t>usr</a:t>
            </a:r>
            <a:r>
              <a:rPr lang="en-US" altLang="zh-CN" sz="1600" dirty="0">
                <a:latin typeface="Arial" charset="0"/>
                <a:ea typeface="宋体" charset="-122"/>
              </a:rPr>
              <a:t>/bin/</a:t>
            </a:r>
            <a:r>
              <a:rPr lang="en-US" altLang="zh-CN" sz="1600" dirty="0">
                <a:latin typeface="Arial" charset="0"/>
                <a:ea typeface="宋体" charset="-122"/>
              </a:rPr>
              <a:t>env</a:t>
            </a:r>
            <a:r>
              <a:rPr lang="en-US" altLang="zh-CN" sz="1600" dirty="0">
                <a:latin typeface="Arial" charset="0"/>
                <a:ea typeface="宋体" charset="-122"/>
              </a:rPr>
              <a:t> python3</a:t>
            </a:r>
          </a:p>
          <a:p>
            <a:pPr>
              <a:buFont typeface="Arial" charset="0"/>
              <a:buNone/>
              <a:defRPr/>
            </a:pPr>
            <a:r>
              <a:rPr lang="en-US" altLang="zh-CN" sz="1600" dirty="0">
                <a:latin typeface="Arial" charset="0"/>
                <a:ea typeface="宋体" charset="-122"/>
              </a:rPr>
              <a:t>import socket</a:t>
            </a:r>
          </a:p>
          <a:p>
            <a:pPr>
              <a:buFont typeface="Arial" charset="0"/>
              <a:buNone/>
              <a:defRPr/>
            </a:pPr>
            <a:r>
              <a:rPr lang="en-US" altLang="zh-CN" sz="1600" dirty="0">
                <a:latin typeface="Arial" charset="0"/>
                <a:ea typeface="宋体" charset="-122"/>
              </a:rPr>
              <a:t># </a:t>
            </a:r>
            <a:r>
              <a:rPr lang="zh-CN" altLang="en-US" sz="1600" dirty="0">
                <a:latin typeface="Arial" charset="0"/>
                <a:ea typeface="宋体" charset="-122"/>
              </a:rPr>
              <a:t>生成</a:t>
            </a:r>
            <a:r>
              <a:rPr lang="en-US" altLang="zh-CN" sz="1600" dirty="0">
                <a:latin typeface="Arial" charset="0"/>
                <a:ea typeface="宋体" charset="-122"/>
              </a:rPr>
              <a:t>socket</a:t>
            </a:r>
            <a:r>
              <a:rPr lang="zh-CN" altLang="en-US" sz="1600" dirty="0">
                <a:latin typeface="Arial" charset="0"/>
                <a:ea typeface="宋体" charset="-122"/>
              </a:rPr>
              <a:t>对象</a:t>
            </a:r>
          </a:p>
          <a:p>
            <a:pPr>
              <a:buFont typeface="Arial" charset="0"/>
              <a:buNone/>
              <a:defRPr/>
            </a:pPr>
            <a:r>
              <a:rPr lang="en-US" altLang="zh-CN" sz="1600" dirty="0">
                <a:latin typeface="Arial" charset="0"/>
                <a:ea typeface="宋体" charset="-122"/>
              </a:rPr>
              <a:t>server = </a:t>
            </a:r>
            <a:r>
              <a:rPr lang="en-US" altLang="zh-CN" sz="1600" dirty="0">
                <a:latin typeface="Arial" charset="0"/>
                <a:ea typeface="宋体" charset="-122"/>
              </a:rPr>
              <a:t>socket.socket</a:t>
            </a:r>
            <a:r>
              <a:rPr lang="en-US" altLang="zh-CN" sz="1600" dirty="0">
                <a:latin typeface="Arial" charset="0"/>
                <a:ea typeface="宋体" charset="-122"/>
              </a:rPr>
              <a:t>()</a:t>
            </a:r>
          </a:p>
          <a:p>
            <a:pPr>
              <a:buFont typeface="Arial" charset="0"/>
              <a:buNone/>
              <a:defRPr/>
            </a:pPr>
            <a:r>
              <a:rPr lang="en-US" altLang="zh-CN" sz="1600" dirty="0">
                <a:latin typeface="Arial" charset="0"/>
                <a:ea typeface="宋体" charset="-122"/>
              </a:rPr>
              <a:t># </a:t>
            </a:r>
            <a:r>
              <a:rPr lang="zh-CN" altLang="en-US" sz="1600" dirty="0">
                <a:latin typeface="Arial" charset="0"/>
                <a:ea typeface="宋体" charset="-122"/>
              </a:rPr>
              <a:t>绑定</a:t>
            </a:r>
            <a:r>
              <a:rPr lang="en-US" altLang="zh-CN" sz="1600" dirty="0">
                <a:latin typeface="Arial" charset="0"/>
                <a:ea typeface="宋体" charset="-122"/>
              </a:rPr>
              <a:t>ip</a:t>
            </a:r>
            <a:r>
              <a:rPr lang="zh-CN" altLang="en-US" sz="1600" dirty="0">
                <a:latin typeface="Arial" charset="0"/>
                <a:ea typeface="宋体" charset="-122"/>
              </a:rPr>
              <a:t>和端口</a:t>
            </a:r>
          </a:p>
          <a:p>
            <a:pPr>
              <a:buFont typeface="Arial" charset="0"/>
              <a:buNone/>
              <a:defRPr/>
            </a:pPr>
            <a:r>
              <a:rPr lang="en-US" altLang="zh-CN" sz="1600" dirty="0">
                <a:latin typeface="Arial" charset="0"/>
                <a:ea typeface="宋体" charset="-122"/>
              </a:rPr>
              <a:t>server.bind</a:t>
            </a:r>
            <a:r>
              <a:rPr lang="en-US" altLang="zh-CN" sz="1600" dirty="0">
                <a:latin typeface="Arial" charset="0"/>
                <a:ea typeface="宋体" charset="-122"/>
              </a:rPr>
              <a:t>(('localhost', 9999))</a:t>
            </a:r>
          </a:p>
          <a:p>
            <a:pPr>
              <a:buFont typeface="Arial" charset="0"/>
              <a:buNone/>
              <a:defRPr/>
            </a:pPr>
            <a:r>
              <a:rPr lang="en-US" altLang="zh-CN" sz="1600" dirty="0">
                <a:latin typeface="Arial" charset="0"/>
                <a:ea typeface="宋体" charset="-122"/>
              </a:rPr>
              <a:t># </a:t>
            </a:r>
            <a:r>
              <a:rPr lang="zh-CN" altLang="en-US" sz="1600" dirty="0">
                <a:latin typeface="Arial" charset="0"/>
                <a:ea typeface="宋体" charset="-122"/>
              </a:rPr>
              <a:t>监听绑定的端口</a:t>
            </a:r>
          </a:p>
          <a:p>
            <a:pPr>
              <a:buFont typeface="Arial" charset="0"/>
              <a:buNone/>
              <a:defRPr/>
            </a:pPr>
            <a:r>
              <a:rPr lang="en-US" altLang="zh-CN" sz="1600" dirty="0">
                <a:latin typeface="Arial" charset="0"/>
                <a:ea typeface="宋体" charset="-122"/>
              </a:rPr>
              <a:t>server.listen</a:t>
            </a:r>
            <a:r>
              <a:rPr lang="en-US" altLang="zh-CN" sz="1600" dirty="0">
                <a:latin typeface="Arial" charset="0"/>
                <a:ea typeface="宋体" charset="-122"/>
              </a:rPr>
              <a:t>(1)</a:t>
            </a:r>
          </a:p>
          <a:p>
            <a:pPr>
              <a:buFont typeface="Arial" charset="0"/>
              <a:buNone/>
              <a:defRPr/>
            </a:pPr>
            <a:r>
              <a:rPr lang="en-US" altLang="zh-CN" sz="1600" dirty="0">
                <a:latin typeface="Arial" charset="0"/>
                <a:ea typeface="宋体" charset="-122"/>
              </a:rPr>
              <a:t>while 1:</a:t>
            </a:r>
          </a:p>
          <a:p>
            <a:pPr>
              <a:buFont typeface="Arial" charset="0"/>
              <a:buNone/>
              <a:defRPr/>
            </a:pPr>
            <a:r>
              <a:rPr lang="en-US" altLang="zh-CN" sz="1600" dirty="0">
                <a:latin typeface="Arial" charset="0"/>
                <a:ea typeface="宋体" charset="-122"/>
              </a:rPr>
              <a:t>    # </a:t>
            </a:r>
            <a:r>
              <a:rPr lang="zh-CN" altLang="en-US" sz="1600" dirty="0">
                <a:latin typeface="Arial" charset="0"/>
                <a:ea typeface="宋体" charset="-122"/>
              </a:rPr>
              <a:t>为了方便识别，打印一个“我在等待”</a:t>
            </a:r>
          </a:p>
          <a:p>
            <a:pPr>
              <a:buFont typeface="Arial" charset="0"/>
              <a:buNone/>
              <a:defRPr/>
            </a:pPr>
            <a:r>
              <a:rPr lang="zh-CN" altLang="en-US" sz="1600" dirty="0">
                <a:latin typeface="Arial" charset="0"/>
                <a:ea typeface="宋体" charset="-122"/>
              </a:rPr>
              <a:t>    </a:t>
            </a:r>
            <a:r>
              <a:rPr lang="en-US" altLang="zh-CN" sz="1600" dirty="0">
                <a:latin typeface="Arial" charset="0"/>
                <a:ea typeface="宋体" charset="-122"/>
              </a:rPr>
              <a:t>print("I'm waiting the connect...")</a:t>
            </a:r>
          </a:p>
          <a:p>
            <a:pPr>
              <a:buFont typeface="Arial" charset="0"/>
              <a:buNone/>
              <a:defRPr/>
            </a:pPr>
            <a:r>
              <a:rPr lang="en-US" altLang="zh-CN" sz="1600" dirty="0">
                <a:latin typeface="Arial" charset="0"/>
                <a:ea typeface="宋体" charset="-122"/>
              </a:rPr>
              <a:t>    # </a:t>
            </a:r>
            <a:r>
              <a:rPr lang="zh-CN" altLang="en-US" sz="1600" dirty="0">
                <a:latin typeface="Arial" charset="0"/>
                <a:ea typeface="宋体" charset="-122"/>
              </a:rPr>
              <a:t>这里用两个值接受，因为连接上之后使用的是客户端发来请求的这个实例</a:t>
            </a:r>
          </a:p>
          <a:p>
            <a:pPr>
              <a:buFont typeface="Arial" charset="0"/>
              <a:buNone/>
              <a:defRPr/>
            </a:pPr>
            <a:r>
              <a:rPr lang="zh-CN" altLang="en-US" sz="1600" dirty="0">
                <a:latin typeface="Arial" charset="0"/>
                <a:ea typeface="宋体" charset="-122"/>
              </a:rPr>
              <a:t>    </a:t>
            </a:r>
            <a:r>
              <a:rPr lang="en-US" altLang="zh-CN" sz="1600" dirty="0">
                <a:latin typeface="Arial" charset="0"/>
                <a:ea typeface="宋体" charset="-122"/>
              </a:rPr>
              <a:t># </a:t>
            </a:r>
            <a:r>
              <a:rPr lang="zh-CN" altLang="en-US" sz="1600" dirty="0">
                <a:latin typeface="Arial" charset="0"/>
                <a:ea typeface="宋体" charset="-122"/>
              </a:rPr>
              <a:t>所以下面的传输要使用</a:t>
            </a:r>
            <a:r>
              <a:rPr lang="en-US" altLang="zh-CN" sz="1600" dirty="0">
                <a:latin typeface="Arial" charset="0"/>
                <a:ea typeface="宋体" charset="-122"/>
              </a:rPr>
              <a:t>conn</a:t>
            </a:r>
            <a:r>
              <a:rPr lang="zh-CN" altLang="en-US" sz="1600" dirty="0">
                <a:latin typeface="Arial" charset="0"/>
                <a:ea typeface="宋体" charset="-122"/>
              </a:rPr>
              <a:t>实例操作</a:t>
            </a:r>
          </a:p>
          <a:p>
            <a:pPr>
              <a:buFont typeface="Arial" charset="0"/>
              <a:buNone/>
              <a:defRPr/>
            </a:pPr>
            <a:r>
              <a:rPr lang="zh-CN" altLang="en-US" sz="1600" dirty="0">
                <a:latin typeface="Arial" charset="0"/>
                <a:ea typeface="宋体" charset="-122"/>
              </a:rPr>
              <a:t>    </a:t>
            </a:r>
            <a:r>
              <a:rPr lang="en-US" altLang="zh-CN" sz="1600" dirty="0">
                <a:latin typeface="Arial" charset="0"/>
                <a:ea typeface="宋体" charset="-122"/>
              </a:rPr>
              <a:t>conn,addr</a:t>
            </a:r>
            <a:r>
              <a:rPr lang="en-US" altLang="zh-CN" sz="1600" dirty="0">
                <a:latin typeface="Arial" charset="0"/>
                <a:ea typeface="宋体" charset="-122"/>
              </a:rPr>
              <a:t> = </a:t>
            </a:r>
            <a:r>
              <a:rPr lang="en-US" altLang="zh-CN" sz="1600" dirty="0">
                <a:latin typeface="Arial" charset="0"/>
                <a:ea typeface="宋体" charset="-122"/>
              </a:rPr>
              <a:t>server.accept</a:t>
            </a:r>
            <a:r>
              <a:rPr lang="en-US" altLang="zh-CN" sz="1600" dirty="0">
                <a:latin typeface="Arial" charset="0"/>
                <a:ea typeface="宋体" charset="-122"/>
              </a:rPr>
              <a:t>()</a:t>
            </a:r>
          </a:p>
          <a:p>
            <a:pPr>
              <a:buFont typeface="Arial" charset="0"/>
              <a:buNone/>
              <a:defRPr/>
            </a:pPr>
            <a:r>
              <a:rPr lang="en-US" altLang="zh-CN" sz="1600" dirty="0">
                <a:latin typeface="Arial" charset="0"/>
                <a:ea typeface="宋体" charset="-122"/>
              </a:rPr>
              <a:t>    # </a:t>
            </a:r>
            <a:r>
              <a:rPr lang="zh-CN" altLang="en-US" sz="1600" dirty="0">
                <a:latin typeface="Arial" charset="0"/>
                <a:ea typeface="宋体" charset="-122"/>
              </a:rPr>
              <a:t>打印连接成功</a:t>
            </a:r>
          </a:p>
          <a:p>
            <a:pPr>
              <a:buFont typeface="Arial" charset="0"/>
              <a:buNone/>
              <a:defRPr/>
            </a:pPr>
            <a:r>
              <a:rPr lang="zh-CN" altLang="en-US" sz="1600" dirty="0">
                <a:latin typeface="Arial" charset="0"/>
                <a:ea typeface="宋体" charset="-122"/>
              </a:rPr>
              <a:t>    </a:t>
            </a:r>
            <a:r>
              <a:rPr lang="en-US" altLang="zh-CN" sz="1600" dirty="0">
                <a:latin typeface="Arial" charset="0"/>
                <a:ea typeface="宋体" charset="-122"/>
              </a:rPr>
              <a:t>print("Connect success! Connection is from %s " % </a:t>
            </a:r>
            <a:r>
              <a:rPr lang="en-US" altLang="zh-CN" sz="1600" dirty="0">
                <a:latin typeface="Arial" charset="0"/>
                <a:ea typeface="宋体" charset="-122"/>
              </a:rPr>
              <a:t>addr</a:t>
            </a:r>
            <a:r>
              <a:rPr lang="en-US" altLang="zh-CN" sz="1600" dirty="0">
                <a:latin typeface="Arial" charset="0"/>
                <a:ea typeface="宋体" charset="-122"/>
              </a:rPr>
              <a:t>[0])</a:t>
            </a:r>
          </a:p>
          <a:p>
            <a:pPr>
              <a:buFont typeface="Arial" charset="0"/>
              <a:buNone/>
              <a:defRPr/>
            </a:pPr>
            <a:r>
              <a:rPr lang="en-US" altLang="zh-CN" sz="1600" dirty="0">
                <a:latin typeface="Arial" charset="0"/>
                <a:ea typeface="宋体" charset="-122"/>
              </a:rPr>
              <a:t>    # </a:t>
            </a:r>
            <a:r>
              <a:rPr lang="zh-CN" altLang="en-US" sz="1600" dirty="0">
                <a:latin typeface="Arial" charset="0"/>
                <a:ea typeface="宋体" charset="-122"/>
              </a:rPr>
              <a:t>打印正在发送数据</a:t>
            </a:r>
          </a:p>
          <a:p>
            <a:pPr>
              <a:buFont typeface="Arial" charset="0"/>
              <a:buNone/>
              <a:defRPr/>
            </a:pPr>
            <a:r>
              <a:rPr lang="en-US" altLang="zh-CN" sz="1600" dirty="0">
                <a:latin typeface="Arial" charset="0"/>
                <a:ea typeface="宋体" charset="-122"/>
              </a:rPr>
              <a:t>    print('Sending data...')</a:t>
            </a:r>
          </a:p>
          <a:p>
            <a:pPr>
              <a:buFont typeface="Arial" charset="0"/>
              <a:buNone/>
              <a:defRPr/>
            </a:pPr>
            <a:r>
              <a:rPr lang="en-US" altLang="zh-CN" sz="1600" dirty="0">
                <a:latin typeface="Arial" charset="0"/>
                <a:ea typeface="宋体" charset="-122"/>
              </a:rPr>
              <a:t>    </a:t>
            </a:r>
            <a:r>
              <a:rPr lang="en-US" altLang="zh-CN" sz="1600" dirty="0">
                <a:latin typeface="Arial" charset="0"/>
                <a:ea typeface="宋体" charset="-122"/>
              </a:rPr>
              <a:t>conn.send</a:t>
            </a:r>
            <a:r>
              <a:rPr lang="en-US" altLang="zh-CN" sz="1600" dirty="0">
                <a:latin typeface="Arial" charset="0"/>
                <a:ea typeface="宋体" charset="-122"/>
              </a:rPr>
              <a:t>('I love </a:t>
            </a:r>
            <a:r>
              <a:rPr lang="en-US" altLang="zh-CN" sz="1600" dirty="0">
                <a:latin typeface="Arial" charset="0"/>
                <a:ea typeface="宋体" charset="-122"/>
              </a:rPr>
              <a:t>hadoop</a:t>
            </a:r>
            <a:r>
              <a:rPr lang="en-US" altLang="zh-CN" sz="1600" dirty="0">
                <a:latin typeface="Arial" charset="0"/>
                <a:ea typeface="宋体" charset="-122"/>
              </a:rPr>
              <a:t> I love spark </a:t>
            </a:r>
            <a:r>
              <a:rPr lang="en-US" altLang="zh-CN" sz="1600" dirty="0">
                <a:latin typeface="Arial" charset="0"/>
                <a:ea typeface="宋体" charset="-122"/>
              </a:rPr>
              <a:t>hadoop</a:t>
            </a:r>
            <a:r>
              <a:rPr lang="en-US" altLang="zh-CN" sz="1600" dirty="0">
                <a:latin typeface="Arial" charset="0"/>
                <a:ea typeface="宋体" charset="-122"/>
              </a:rPr>
              <a:t> is good spark is </a:t>
            </a:r>
            <a:r>
              <a:rPr lang="en-US" altLang="zh-CN" sz="1600" dirty="0">
                <a:latin typeface="Arial" charset="0"/>
                <a:ea typeface="宋体" charset="-122"/>
              </a:rPr>
              <a:t>fast'.encode</a:t>
            </a:r>
            <a:r>
              <a:rPr lang="en-US" altLang="zh-CN" sz="1600" dirty="0">
                <a:latin typeface="Arial" charset="0"/>
                <a:ea typeface="宋体" charset="-122"/>
              </a:rPr>
              <a:t>())</a:t>
            </a:r>
          </a:p>
          <a:p>
            <a:pPr>
              <a:buFont typeface="Arial" charset="0"/>
              <a:buNone/>
              <a:defRPr/>
            </a:pPr>
            <a:r>
              <a:rPr lang="en-US" altLang="zh-CN" sz="1600" dirty="0">
                <a:latin typeface="Arial" charset="0"/>
                <a:ea typeface="宋体" charset="-122"/>
              </a:rPr>
              <a:t>    </a:t>
            </a:r>
            <a:r>
              <a:rPr lang="en-US" altLang="zh-CN" sz="1600" dirty="0">
                <a:latin typeface="Arial" charset="0"/>
                <a:ea typeface="宋体" charset="-122"/>
              </a:rPr>
              <a:t>conn.close</a:t>
            </a:r>
            <a:r>
              <a:rPr lang="en-US" altLang="zh-CN" sz="1600" dirty="0">
                <a:latin typeface="Arial" charset="0"/>
                <a:ea typeface="宋体" charset="-122"/>
              </a:rPr>
              <a:t>()</a:t>
            </a:r>
          </a:p>
          <a:p>
            <a:pPr>
              <a:buFont typeface="Arial" charset="0"/>
              <a:buNone/>
              <a:defRPr/>
            </a:pPr>
            <a:r>
              <a:rPr lang="en-US" altLang="zh-CN" sz="1600" dirty="0">
                <a:latin typeface="Arial" charset="0"/>
                <a:ea typeface="宋体" charset="-122"/>
              </a:rPr>
              <a:t>    print('Connection is broken.‘)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254636" y="76288"/>
            <a:ext cx="8001000" cy="914400"/>
          </a:xfrm>
        </p:spPr>
        <p:txBody>
          <a:bodyPr/>
          <a:lstStyle/>
          <a:p>
            <a:r>
              <a:rPr lang="en-US" altLang="zh-CN" dirty="0" smtClean="0"/>
              <a:t>6.4.2 </a:t>
            </a:r>
            <a:r>
              <a:rPr lang="zh-CN" altLang="en-US" dirty="0" smtClean="0"/>
              <a:t>套接字流</a:t>
            </a:r>
          </a:p>
        </p:txBody>
      </p:sp>
      <p:sp>
        <p:nvSpPr>
          <p:cNvPr id="44035" name="矩形 2"/>
          <p:cNvSpPr>
            <a:spLocks noChangeArrowheads="1"/>
          </p:cNvSpPr>
          <p:nvPr/>
        </p:nvSpPr>
        <p:spPr bwMode="auto">
          <a:xfrm>
            <a:off x="303327" y="1219200"/>
            <a:ext cx="36599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1800"/>
              <a:t>执行如下命令启动</a:t>
            </a:r>
            <a:r>
              <a:rPr lang="en-US" altLang="zh-CN" sz="1800" dirty="0"/>
              <a:t>Socket</a:t>
            </a:r>
            <a:r>
              <a:rPr lang="zh-CN" altLang="zh-CN" sz="1800"/>
              <a:t>服务端：</a:t>
            </a:r>
            <a:endParaRPr lang="zh-CN" altLang="en-US" sz="1800"/>
          </a:p>
        </p:txBody>
      </p:sp>
      <p:sp>
        <p:nvSpPr>
          <p:cNvPr id="44036" name="TextBox 3"/>
          <p:cNvSpPr txBox="1">
            <a:spLocks noChangeArrowheads="1"/>
          </p:cNvSpPr>
          <p:nvPr/>
        </p:nvSpPr>
        <p:spPr bwMode="auto">
          <a:xfrm>
            <a:off x="304914" y="1676400"/>
            <a:ext cx="7924800" cy="70788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solidFill>
                  <a:schemeClr val="bg1"/>
                </a:solidFill>
              </a:rPr>
              <a:t>$ cd  /</a:t>
            </a:r>
            <a:r>
              <a:rPr lang="en-US" altLang="zh-CN" sz="2000" dirty="0">
                <a:solidFill>
                  <a:schemeClr val="bg1"/>
                </a:solidFill>
              </a:rPr>
              <a:t>usr</a:t>
            </a:r>
            <a:r>
              <a:rPr lang="en-US" altLang="zh-CN" sz="2000" dirty="0">
                <a:solidFill>
                  <a:schemeClr val="bg1"/>
                </a:solidFill>
              </a:rPr>
              <a:t>/local/spark/</a:t>
            </a:r>
            <a:r>
              <a:rPr lang="en-US" altLang="zh-CN" sz="2000" dirty="0">
                <a:solidFill>
                  <a:schemeClr val="bg1"/>
                </a:solidFill>
              </a:rPr>
              <a:t>mycode</a:t>
            </a:r>
            <a:r>
              <a:rPr lang="en-US" altLang="zh-CN" sz="2000" dirty="0">
                <a:solidFill>
                  <a:schemeClr val="bg1"/>
                </a:solidFill>
              </a:rPr>
              <a:t>/streaming/socket</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a:t>
            </a:r>
            <a:r>
              <a:rPr lang="en-US" altLang="zh-CN" sz="2000" dirty="0">
                <a:solidFill>
                  <a:schemeClr val="bg1"/>
                </a:solidFill>
              </a:rPr>
              <a:t>usr</a:t>
            </a:r>
            <a:r>
              <a:rPr lang="en-US" altLang="zh-CN" sz="2000" dirty="0">
                <a:solidFill>
                  <a:schemeClr val="bg1"/>
                </a:solidFill>
              </a:rPr>
              <a:t>/local/spark/bin/spark-submit DataSourceSocket.py</a:t>
            </a:r>
            <a:endParaRPr lang="zh-CN" altLang="en-US" sz="2000" dirty="0">
              <a:solidFill>
                <a:schemeClr val="bg1"/>
              </a:solidFill>
            </a:endParaRPr>
          </a:p>
        </p:txBody>
      </p:sp>
      <p:sp>
        <p:nvSpPr>
          <p:cNvPr id="44037" name="矩形 4"/>
          <p:cNvSpPr>
            <a:spLocks noChangeArrowheads="1"/>
          </p:cNvSpPr>
          <p:nvPr/>
        </p:nvSpPr>
        <p:spPr bwMode="auto">
          <a:xfrm>
            <a:off x="228714" y="2438400"/>
            <a:ext cx="861037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1800" dirty="0"/>
              <a:t>启动客户端，即</a:t>
            </a:r>
            <a:r>
              <a:rPr lang="en-US" altLang="zh-CN" sz="1800" dirty="0"/>
              <a:t>NetworkWordCount</a:t>
            </a:r>
            <a:r>
              <a:rPr lang="zh-CN" altLang="zh-CN" sz="1800" dirty="0"/>
              <a:t>程序。新建一个终端（记作</a:t>
            </a:r>
            <a:r>
              <a:rPr lang="en-US" altLang="zh-CN" sz="1800" dirty="0"/>
              <a:t>“</a:t>
            </a:r>
            <a:r>
              <a:rPr lang="zh-CN" altLang="zh-CN" sz="1800" dirty="0"/>
              <a:t>流计算终端</a:t>
            </a:r>
            <a:r>
              <a:rPr lang="en-US" altLang="zh-CN" sz="1800" dirty="0"/>
              <a:t>”</a:t>
            </a:r>
            <a:r>
              <a:rPr lang="zh-CN" altLang="zh-CN" sz="1800" dirty="0"/>
              <a:t>），输入以下命令启动</a:t>
            </a:r>
            <a:r>
              <a:rPr lang="en-US" altLang="zh-CN" sz="1800" dirty="0"/>
              <a:t>NetworkWordCount</a:t>
            </a:r>
            <a:r>
              <a:rPr lang="zh-CN" altLang="zh-CN" sz="1800" dirty="0"/>
              <a:t>程序：</a:t>
            </a:r>
            <a:endParaRPr lang="zh-CN" altLang="en-US" sz="1800" dirty="0"/>
          </a:p>
        </p:txBody>
      </p:sp>
      <p:sp>
        <p:nvSpPr>
          <p:cNvPr id="44038" name="TextBox 6"/>
          <p:cNvSpPr txBox="1">
            <a:spLocks noChangeArrowheads="1"/>
          </p:cNvSpPr>
          <p:nvPr/>
        </p:nvSpPr>
        <p:spPr bwMode="auto">
          <a:xfrm>
            <a:off x="304914" y="3200400"/>
            <a:ext cx="7924800" cy="64633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1800" dirty="0">
                <a:solidFill>
                  <a:schemeClr val="bg1"/>
                </a:solidFill>
              </a:rPr>
              <a:t>$ cd  /</a:t>
            </a:r>
            <a:r>
              <a:rPr lang="en-US" altLang="zh-CN" sz="1800" dirty="0">
                <a:solidFill>
                  <a:schemeClr val="bg1"/>
                </a:solidFill>
              </a:rPr>
              <a:t>usr</a:t>
            </a:r>
            <a:r>
              <a:rPr lang="en-US" altLang="zh-CN" sz="1800" dirty="0">
                <a:solidFill>
                  <a:schemeClr val="bg1"/>
                </a:solidFill>
              </a:rPr>
              <a:t>/local/spark/</a:t>
            </a:r>
            <a:r>
              <a:rPr lang="en-US" altLang="zh-CN" sz="1800" dirty="0">
                <a:solidFill>
                  <a:schemeClr val="bg1"/>
                </a:solidFill>
              </a:rPr>
              <a:t>mycode</a:t>
            </a:r>
            <a:r>
              <a:rPr lang="en-US" altLang="zh-CN" sz="1800" dirty="0">
                <a:solidFill>
                  <a:schemeClr val="bg1"/>
                </a:solidFill>
              </a:rPr>
              <a:t>/streaming/socket</a:t>
            </a:r>
            <a:endParaRPr lang="zh-CN" altLang="zh-CN" sz="1800" dirty="0">
              <a:solidFill>
                <a:schemeClr val="bg1"/>
              </a:solidFill>
            </a:endParaRPr>
          </a:p>
          <a:p>
            <a:pPr eaLnBrk="1" hangingPunct="1">
              <a:spcBef>
                <a:spcPct val="0"/>
              </a:spcBef>
              <a:buFontTx/>
              <a:buNone/>
            </a:pPr>
            <a:r>
              <a:rPr lang="en-US" altLang="zh-CN" sz="1800" dirty="0">
                <a:solidFill>
                  <a:schemeClr val="bg1"/>
                </a:solidFill>
              </a:rPr>
              <a:t>$ /</a:t>
            </a:r>
            <a:r>
              <a:rPr lang="en-US" altLang="zh-CN" sz="1800" dirty="0">
                <a:solidFill>
                  <a:schemeClr val="bg1"/>
                </a:solidFill>
              </a:rPr>
              <a:t>usr</a:t>
            </a:r>
            <a:r>
              <a:rPr lang="en-US" altLang="zh-CN" sz="1800" dirty="0">
                <a:solidFill>
                  <a:schemeClr val="bg1"/>
                </a:solidFill>
              </a:rPr>
              <a:t>/local/spark/bin/spark-submit NetworkWordCount.py localhost 9999</a:t>
            </a:r>
            <a:endParaRPr lang="zh-CN" altLang="en-US" sz="1800" dirty="0">
              <a:solidFill>
                <a:schemeClr val="bg1"/>
              </a:solidFill>
            </a:endParaRPr>
          </a:p>
        </p:txBody>
      </p:sp>
      <p:sp>
        <p:nvSpPr>
          <p:cNvPr id="44039" name="TextBox 9"/>
          <p:cNvSpPr txBox="1">
            <a:spLocks noChangeArrowheads="1"/>
          </p:cNvSpPr>
          <p:nvPr/>
        </p:nvSpPr>
        <p:spPr bwMode="auto">
          <a:xfrm>
            <a:off x="304914" y="3962400"/>
            <a:ext cx="7924800" cy="25545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1600" dirty="0">
                <a:solidFill>
                  <a:schemeClr val="bg1"/>
                </a:solidFill>
              </a:rPr>
              <a:t>-------------------------------------------</a:t>
            </a:r>
            <a:endParaRPr lang="zh-CN" altLang="zh-CN" sz="1600" dirty="0">
              <a:solidFill>
                <a:schemeClr val="bg1"/>
              </a:solidFill>
            </a:endParaRPr>
          </a:p>
          <a:p>
            <a:pPr eaLnBrk="1" hangingPunct="1">
              <a:spcBef>
                <a:spcPct val="0"/>
              </a:spcBef>
              <a:buFontTx/>
              <a:buNone/>
            </a:pPr>
            <a:r>
              <a:rPr lang="en-US" altLang="zh-CN" sz="1600" dirty="0">
                <a:solidFill>
                  <a:schemeClr val="bg1"/>
                </a:solidFill>
              </a:rPr>
              <a:t>Time: 2018-12-30 15:16:17</a:t>
            </a:r>
            <a:endParaRPr lang="zh-CN" altLang="zh-CN" sz="1600" dirty="0">
              <a:solidFill>
                <a:schemeClr val="bg1"/>
              </a:solidFill>
            </a:endParaRPr>
          </a:p>
          <a:p>
            <a:pPr eaLnBrk="1" hangingPunct="1">
              <a:spcBef>
                <a:spcPct val="0"/>
              </a:spcBef>
              <a:buFontTx/>
              <a:buNone/>
            </a:pPr>
            <a:r>
              <a:rPr lang="en-US" altLang="zh-CN" sz="1600" dirty="0">
                <a:solidFill>
                  <a:schemeClr val="bg1"/>
                </a:solidFill>
              </a:rPr>
              <a:t>-------------------------------------------</a:t>
            </a:r>
            <a:endParaRPr lang="zh-CN" altLang="zh-CN" sz="1600" dirty="0">
              <a:solidFill>
                <a:schemeClr val="bg1"/>
              </a:solidFill>
            </a:endParaRPr>
          </a:p>
          <a:p>
            <a:pPr eaLnBrk="1" hangingPunct="1">
              <a:spcBef>
                <a:spcPct val="0"/>
              </a:spcBef>
              <a:buFontTx/>
              <a:buNone/>
            </a:pPr>
            <a:r>
              <a:rPr lang="en-US" altLang="zh-CN" sz="1600" dirty="0">
                <a:solidFill>
                  <a:schemeClr val="bg1"/>
                </a:solidFill>
              </a:rPr>
              <a:t>('good', 1)</a:t>
            </a:r>
            <a:endParaRPr lang="zh-CN" altLang="zh-CN" sz="1600" dirty="0">
              <a:solidFill>
                <a:schemeClr val="bg1"/>
              </a:solidFill>
            </a:endParaRPr>
          </a:p>
          <a:p>
            <a:pPr eaLnBrk="1" hangingPunct="1">
              <a:spcBef>
                <a:spcPct val="0"/>
              </a:spcBef>
              <a:buFontTx/>
              <a:buNone/>
            </a:pPr>
            <a:r>
              <a:rPr lang="en-US" altLang="zh-CN" sz="1600" dirty="0">
                <a:solidFill>
                  <a:schemeClr val="bg1"/>
                </a:solidFill>
              </a:rPr>
              <a:t>('</a:t>
            </a:r>
            <a:r>
              <a:rPr lang="en-US" altLang="zh-CN" sz="1600" dirty="0">
                <a:solidFill>
                  <a:schemeClr val="bg1"/>
                </a:solidFill>
              </a:rPr>
              <a:t>hadoop</a:t>
            </a:r>
            <a:r>
              <a:rPr lang="en-US" altLang="zh-CN" sz="1600" dirty="0">
                <a:solidFill>
                  <a:schemeClr val="bg1"/>
                </a:solidFill>
              </a:rPr>
              <a:t>', 2)</a:t>
            </a:r>
            <a:endParaRPr lang="zh-CN" altLang="zh-CN" sz="1600" dirty="0">
              <a:solidFill>
                <a:schemeClr val="bg1"/>
              </a:solidFill>
            </a:endParaRPr>
          </a:p>
          <a:p>
            <a:pPr eaLnBrk="1" hangingPunct="1">
              <a:spcBef>
                <a:spcPct val="0"/>
              </a:spcBef>
              <a:buFontTx/>
              <a:buNone/>
            </a:pPr>
            <a:r>
              <a:rPr lang="en-US" altLang="zh-CN" sz="1600" dirty="0">
                <a:solidFill>
                  <a:schemeClr val="bg1"/>
                </a:solidFill>
              </a:rPr>
              <a:t>('is', 2)</a:t>
            </a:r>
            <a:endParaRPr lang="zh-CN" altLang="zh-CN" sz="1600" dirty="0">
              <a:solidFill>
                <a:schemeClr val="bg1"/>
              </a:solidFill>
            </a:endParaRPr>
          </a:p>
          <a:p>
            <a:pPr eaLnBrk="1" hangingPunct="1">
              <a:spcBef>
                <a:spcPct val="0"/>
              </a:spcBef>
              <a:buFontTx/>
              <a:buNone/>
            </a:pPr>
            <a:r>
              <a:rPr lang="en-US" altLang="zh-CN" sz="1600" dirty="0">
                <a:solidFill>
                  <a:schemeClr val="bg1"/>
                </a:solidFill>
              </a:rPr>
              <a:t>('love', 2)</a:t>
            </a:r>
            <a:endParaRPr lang="zh-CN" altLang="zh-CN" sz="1600" dirty="0">
              <a:solidFill>
                <a:schemeClr val="bg1"/>
              </a:solidFill>
            </a:endParaRPr>
          </a:p>
          <a:p>
            <a:pPr eaLnBrk="1" hangingPunct="1">
              <a:spcBef>
                <a:spcPct val="0"/>
              </a:spcBef>
              <a:buFontTx/>
              <a:buNone/>
            </a:pPr>
            <a:r>
              <a:rPr lang="en-US" altLang="zh-CN" sz="1600" dirty="0">
                <a:solidFill>
                  <a:schemeClr val="bg1"/>
                </a:solidFill>
              </a:rPr>
              <a:t>('spark', 2)</a:t>
            </a:r>
            <a:endParaRPr lang="zh-CN" altLang="zh-CN" sz="1600" dirty="0">
              <a:solidFill>
                <a:schemeClr val="bg1"/>
              </a:solidFill>
            </a:endParaRPr>
          </a:p>
          <a:p>
            <a:pPr eaLnBrk="1" hangingPunct="1">
              <a:spcBef>
                <a:spcPct val="0"/>
              </a:spcBef>
              <a:buFontTx/>
              <a:buNone/>
            </a:pPr>
            <a:r>
              <a:rPr lang="en-US" altLang="zh-CN" sz="1600" dirty="0">
                <a:solidFill>
                  <a:schemeClr val="bg1"/>
                </a:solidFill>
              </a:rPr>
              <a:t>('I', 2)</a:t>
            </a:r>
            <a:endParaRPr lang="zh-CN" altLang="zh-CN" sz="1600" dirty="0">
              <a:solidFill>
                <a:schemeClr val="bg1"/>
              </a:solidFill>
            </a:endParaRPr>
          </a:p>
          <a:p>
            <a:pPr eaLnBrk="1" hangingPunct="1">
              <a:spcBef>
                <a:spcPct val="0"/>
              </a:spcBef>
              <a:buFontTx/>
              <a:buNone/>
            </a:pPr>
            <a:r>
              <a:rPr lang="en-US" altLang="zh-CN" sz="1600" dirty="0">
                <a:solidFill>
                  <a:schemeClr val="bg1"/>
                </a:solidFill>
              </a:rPr>
              <a:t>('fast', 1)</a:t>
            </a:r>
            <a:endParaRPr lang="zh-CN" altLang="en-US" sz="1600" dirty="0">
              <a:solidFill>
                <a:schemeClr val="bg1"/>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en-US" altLang="zh-CN" dirty="0" smtClean="0"/>
              <a:t>6.4.3 RDD</a:t>
            </a:r>
            <a:r>
              <a:rPr lang="zh-CN" altLang="en-US" smtClean="0"/>
              <a:t>队列流</a:t>
            </a:r>
          </a:p>
        </p:txBody>
      </p:sp>
      <p:sp>
        <p:nvSpPr>
          <p:cNvPr id="50179" name="矩形 2"/>
          <p:cNvSpPr>
            <a:spLocks noChangeArrowheads="1"/>
          </p:cNvSpPr>
          <p:nvPr/>
        </p:nvSpPr>
        <p:spPr bwMode="auto">
          <a:xfrm>
            <a:off x="304912" y="1219200"/>
            <a:ext cx="8610488" cy="1200150"/>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2400" dirty="0"/>
              <a:t>在调试</a:t>
            </a:r>
            <a:r>
              <a:rPr lang="en-US" altLang="zh-CN" sz="2400" dirty="0"/>
              <a:t>Spark Streaming</a:t>
            </a:r>
            <a:r>
              <a:rPr lang="zh-CN" altLang="en-US" sz="2400" dirty="0"/>
              <a:t>应用程序的时候，我们可以使用</a:t>
            </a:r>
            <a:r>
              <a:rPr lang="en-US" altLang="zh-CN" sz="2400" dirty="0"/>
              <a:t>streamingContext.queueStream</a:t>
            </a:r>
            <a:r>
              <a:rPr lang="en-US" altLang="zh-CN" sz="2400" dirty="0"/>
              <a:t>(</a:t>
            </a:r>
            <a:r>
              <a:rPr lang="en-US" altLang="zh-CN" sz="2400" dirty="0"/>
              <a:t>queueOfRDD</a:t>
            </a:r>
            <a:r>
              <a:rPr lang="en-US" altLang="zh-CN" sz="2400" dirty="0"/>
              <a:t>)</a:t>
            </a:r>
            <a:r>
              <a:rPr lang="zh-CN" altLang="en-US" sz="2400" dirty="0"/>
              <a:t>创建基于</a:t>
            </a:r>
            <a:r>
              <a:rPr lang="en-US" altLang="zh-CN" sz="2400" dirty="0"/>
              <a:t>RDD</a:t>
            </a:r>
            <a:r>
              <a:rPr lang="zh-CN" altLang="en-US" sz="2400" dirty="0"/>
              <a:t>队列的</a:t>
            </a:r>
            <a:r>
              <a:rPr lang="en-US" altLang="zh-CN" sz="2400" dirty="0" smtClean="0"/>
              <a:t>Dstream</a:t>
            </a:r>
            <a:r>
              <a:rPr lang="zh-CN" altLang="en-US" sz="2400" dirty="0" smtClean="0"/>
              <a:t>。</a:t>
            </a:r>
            <a:endParaRPr lang="zh-CN" altLang="en-US" sz="2400" dirty="0"/>
          </a:p>
        </p:txBody>
      </p:sp>
      <p:sp>
        <p:nvSpPr>
          <p:cNvPr id="50180" name="矩形 3"/>
          <p:cNvSpPr>
            <a:spLocks noChangeArrowheads="1"/>
          </p:cNvSpPr>
          <p:nvPr/>
        </p:nvSpPr>
        <p:spPr bwMode="auto">
          <a:xfrm>
            <a:off x="312116" y="2743218"/>
            <a:ext cx="8458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2400" dirty="0"/>
              <a:t>新建一个</a:t>
            </a:r>
            <a:r>
              <a:rPr lang="en-US" altLang="zh-CN" sz="2400" dirty="0"/>
              <a:t>RDDQueueStream.py</a:t>
            </a:r>
            <a:r>
              <a:rPr lang="zh-CN" altLang="en-US" sz="2400" dirty="0"/>
              <a:t>代码文件，功能是：每隔</a:t>
            </a:r>
            <a:r>
              <a:rPr lang="en-US" altLang="zh-CN" sz="2400" dirty="0"/>
              <a:t>1</a:t>
            </a:r>
            <a:r>
              <a:rPr lang="zh-CN" altLang="en-US" sz="2400" dirty="0"/>
              <a:t>秒创建一个</a:t>
            </a:r>
            <a:r>
              <a:rPr lang="en-US" altLang="zh-CN" sz="2400" dirty="0"/>
              <a:t>RDD</a:t>
            </a:r>
            <a:r>
              <a:rPr lang="zh-CN" altLang="en-US" sz="2400" dirty="0"/>
              <a:t>，</a:t>
            </a:r>
            <a:r>
              <a:rPr lang="en-US" altLang="zh-CN" sz="2400" dirty="0"/>
              <a:t>Streaming</a:t>
            </a:r>
            <a:r>
              <a:rPr lang="zh-CN" altLang="en-US" sz="2400" dirty="0"/>
              <a:t>每隔</a:t>
            </a:r>
            <a:r>
              <a:rPr lang="en-US" altLang="zh-CN" sz="2400" dirty="0"/>
              <a:t>2</a:t>
            </a:r>
            <a:r>
              <a:rPr lang="zh-CN" altLang="en-US" sz="2400" dirty="0"/>
              <a:t>秒就对数据进行处理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blinds(horizontal)">
                                      <p:cBhvr>
                                        <p:cTn id="7" dur="500"/>
                                        <p:tgtEl>
                                          <p:spTgt spid="50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180"/>
                                        </p:tgtEl>
                                        <p:attrNameLst>
                                          <p:attrName>style.visibility</p:attrName>
                                        </p:attrNameLst>
                                      </p:cBhvr>
                                      <p:to>
                                        <p:strVal val="visible"/>
                                      </p:to>
                                    </p:set>
                                    <p:animEffect transition="in" filter="blinds(horizontal)">
                                      <p:cBhvr>
                                        <p:cTn id="12" dur="5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nimBg="1"/>
      <p:bldP spid="5018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en-US" altLang="zh-CN" dirty="0" smtClean="0"/>
              <a:t>6.4.3 RDD</a:t>
            </a:r>
            <a:r>
              <a:rPr lang="zh-CN" altLang="en-US" smtClean="0"/>
              <a:t>队列流</a:t>
            </a:r>
          </a:p>
        </p:txBody>
      </p:sp>
      <p:sp>
        <p:nvSpPr>
          <p:cNvPr id="3" name="矩形 2"/>
          <p:cNvSpPr/>
          <p:nvPr/>
        </p:nvSpPr>
        <p:spPr>
          <a:xfrm>
            <a:off x="228714" y="1219200"/>
            <a:ext cx="8686572" cy="5262563"/>
          </a:xfrm>
          <a:prstGeom prst="rect">
            <a:avLst/>
          </a:prstGeom>
          <a:solidFill>
            <a:schemeClr val="bg1">
              <a:lumMod val="95000"/>
            </a:schemeClr>
          </a:solidFill>
        </p:spPr>
        <p:txBody>
          <a:bodyPr wrap="square">
            <a:spAutoFit/>
          </a:bodyPr>
          <a:lstStyle/>
          <a:p>
            <a:pPr>
              <a:defRPr/>
            </a:pPr>
            <a:r>
              <a:rPr lang="en-US" altLang="zh-CN" sz="1600" dirty="0"/>
              <a:t>#!/</a:t>
            </a:r>
            <a:r>
              <a:rPr lang="en-US" altLang="zh-CN" sz="1600" dirty="0"/>
              <a:t>usr</a:t>
            </a:r>
            <a:r>
              <a:rPr lang="en-US" altLang="zh-CN" sz="1600" dirty="0"/>
              <a:t>/bin/</a:t>
            </a:r>
            <a:r>
              <a:rPr lang="en-US" altLang="zh-CN" sz="1600" dirty="0"/>
              <a:t>env</a:t>
            </a:r>
            <a:r>
              <a:rPr lang="en-US" altLang="zh-CN" sz="1600" dirty="0"/>
              <a:t> python3</a:t>
            </a:r>
            <a:endParaRPr lang="zh-CN" altLang="zh-CN" sz="1600" dirty="0"/>
          </a:p>
          <a:p>
            <a:pPr>
              <a:defRPr/>
            </a:pPr>
            <a:r>
              <a:rPr lang="en-US" altLang="zh-CN" sz="1600" dirty="0"/>
              <a:t> </a:t>
            </a:r>
            <a:endParaRPr lang="zh-CN" altLang="zh-CN" sz="1600" dirty="0"/>
          </a:p>
          <a:p>
            <a:pPr>
              <a:defRPr/>
            </a:pPr>
            <a:r>
              <a:rPr lang="en-US" altLang="zh-CN" sz="1600" dirty="0"/>
              <a:t>import time</a:t>
            </a:r>
            <a:endParaRPr lang="zh-CN" altLang="zh-CN" sz="1600" dirty="0"/>
          </a:p>
          <a:p>
            <a:pPr>
              <a:defRPr/>
            </a:pPr>
            <a:r>
              <a:rPr lang="en-US" altLang="zh-CN" sz="1600" dirty="0"/>
              <a:t>from </a:t>
            </a:r>
            <a:r>
              <a:rPr lang="en-US" altLang="zh-CN" sz="1600" dirty="0"/>
              <a:t>pyspark</a:t>
            </a:r>
            <a:r>
              <a:rPr lang="en-US" altLang="zh-CN" sz="1600" dirty="0"/>
              <a:t> import </a:t>
            </a:r>
            <a:r>
              <a:rPr lang="en-US" altLang="zh-CN" sz="1600" dirty="0"/>
              <a:t>SparkContext</a:t>
            </a:r>
            <a:endParaRPr lang="zh-CN" altLang="zh-CN" sz="1600" dirty="0"/>
          </a:p>
          <a:p>
            <a:pPr>
              <a:defRPr/>
            </a:pPr>
            <a:r>
              <a:rPr lang="en-US" altLang="zh-CN" sz="1600" dirty="0"/>
              <a:t>from </a:t>
            </a:r>
            <a:r>
              <a:rPr lang="en-US" altLang="zh-CN" sz="1600" dirty="0"/>
              <a:t>pyspark.streaming</a:t>
            </a:r>
            <a:r>
              <a:rPr lang="en-US" altLang="zh-CN" sz="1600" dirty="0"/>
              <a:t> import </a:t>
            </a:r>
            <a:r>
              <a:rPr lang="en-US" altLang="zh-CN" sz="1600" dirty="0"/>
              <a:t>StreamingContext</a:t>
            </a:r>
            <a:endParaRPr lang="zh-CN" altLang="zh-CN" sz="1600" dirty="0"/>
          </a:p>
          <a:p>
            <a:pPr>
              <a:defRPr/>
            </a:pPr>
            <a:r>
              <a:rPr lang="en-US" altLang="zh-CN" sz="1600" dirty="0"/>
              <a:t> </a:t>
            </a:r>
            <a:endParaRPr lang="zh-CN" altLang="zh-CN" sz="1600" dirty="0"/>
          </a:p>
          <a:p>
            <a:pPr>
              <a:defRPr/>
            </a:pPr>
            <a:r>
              <a:rPr lang="en-US" altLang="zh-CN" sz="1600" dirty="0"/>
              <a:t>if __name__ == "__main__":</a:t>
            </a:r>
            <a:endParaRPr lang="zh-CN" altLang="zh-CN" sz="1600" dirty="0"/>
          </a:p>
          <a:p>
            <a:pPr>
              <a:defRPr/>
            </a:pPr>
            <a:r>
              <a:rPr lang="en-US" altLang="zh-CN" sz="1600" dirty="0"/>
              <a:t>    sc = </a:t>
            </a:r>
            <a:r>
              <a:rPr lang="en-US" altLang="zh-CN" sz="1600" dirty="0"/>
              <a:t>SparkContext</a:t>
            </a:r>
            <a:r>
              <a:rPr lang="en-US" altLang="zh-CN" sz="1600" dirty="0"/>
              <a:t>(</a:t>
            </a:r>
            <a:r>
              <a:rPr lang="en-US" altLang="zh-CN" sz="1600" dirty="0"/>
              <a:t>appName</a:t>
            </a:r>
            <a:r>
              <a:rPr lang="en-US" altLang="zh-CN" sz="1600" dirty="0"/>
              <a:t>="</a:t>
            </a:r>
            <a:r>
              <a:rPr lang="en-US" altLang="zh-CN" sz="1600" dirty="0"/>
              <a:t>PythonStreamingQueueStream</a:t>
            </a:r>
            <a:r>
              <a:rPr lang="en-US" altLang="zh-CN" sz="1600" dirty="0"/>
              <a:t>")</a:t>
            </a:r>
            <a:endParaRPr lang="zh-CN" altLang="zh-CN" sz="1600" dirty="0"/>
          </a:p>
          <a:p>
            <a:pPr>
              <a:defRPr/>
            </a:pPr>
            <a:r>
              <a:rPr lang="en-US" altLang="zh-CN" sz="1600" dirty="0"/>
              <a:t>    </a:t>
            </a:r>
            <a:r>
              <a:rPr lang="en-US" altLang="zh-CN" sz="1600" dirty="0"/>
              <a:t>ssc</a:t>
            </a:r>
            <a:r>
              <a:rPr lang="en-US" altLang="zh-CN" sz="1600" dirty="0"/>
              <a:t> = </a:t>
            </a:r>
            <a:r>
              <a:rPr lang="en-US" altLang="zh-CN" sz="1600" dirty="0"/>
              <a:t>StreamingContext</a:t>
            </a:r>
            <a:r>
              <a:rPr lang="en-US" altLang="zh-CN" sz="1600" dirty="0"/>
              <a:t>(sc, 2)</a:t>
            </a:r>
            <a:endParaRPr lang="zh-CN" altLang="zh-CN" sz="1600" dirty="0"/>
          </a:p>
          <a:p>
            <a:pPr>
              <a:defRPr/>
            </a:pPr>
            <a:r>
              <a:rPr lang="en-US" altLang="zh-CN" sz="1600" dirty="0"/>
              <a:t>    #</a:t>
            </a:r>
            <a:r>
              <a:rPr lang="zh-CN" altLang="zh-CN" sz="1600" dirty="0"/>
              <a:t>创建一个队列，通过该队列可以把</a:t>
            </a:r>
            <a:r>
              <a:rPr lang="en-US" altLang="zh-CN" sz="1600" dirty="0"/>
              <a:t>RDD</a:t>
            </a:r>
            <a:r>
              <a:rPr lang="zh-CN" altLang="zh-CN" sz="1600" dirty="0"/>
              <a:t>推给一个</a:t>
            </a:r>
            <a:r>
              <a:rPr lang="en-US" altLang="zh-CN" sz="1600" dirty="0"/>
              <a:t>RDD</a:t>
            </a:r>
            <a:r>
              <a:rPr lang="zh-CN" altLang="zh-CN" sz="1600" dirty="0"/>
              <a:t>队列流</a:t>
            </a:r>
          </a:p>
          <a:p>
            <a:pPr>
              <a:defRPr/>
            </a:pPr>
            <a:r>
              <a:rPr lang="en-US" altLang="zh-CN" sz="1600" dirty="0"/>
              <a:t>    </a:t>
            </a:r>
            <a:r>
              <a:rPr lang="en-US" altLang="zh-CN" sz="1600" dirty="0"/>
              <a:t>rddQueue</a:t>
            </a:r>
            <a:r>
              <a:rPr lang="en-US" altLang="zh-CN" sz="1600" dirty="0"/>
              <a:t> = []</a:t>
            </a:r>
            <a:endParaRPr lang="zh-CN" altLang="zh-CN" sz="1600" dirty="0"/>
          </a:p>
          <a:p>
            <a:pPr>
              <a:defRPr/>
            </a:pPr>
            <a:r>
              <a:rPr lang="en-US" altLang="zh-CN" sz="1600" dirty="0"/>
              <a:t>    for </a:t>
            </a:r>
            <a:r>
              <a:rPr lang="en-US" altLang="zh-CN" sz="1600" dirty="0"/>
              <a:t>i</a:t>
            </a:r>
            <a:r>
              <a:rPr lang="en-US" altLang="zh-CN" sz="1600" dirty="0"/>
              <a:t> in range(5):</a:t>
            </a:r>
            <a:endParaRPr lang="zh-CN" altLang="zh-CN" sz="1600" dirty="0"/>
          </a:p>
          <a:p>
            <a:pPr>
              <a:defRPr/>
            </a:pPr>
            <a:r>
              <a:rPr lang="en-US" altLang="zh-CN" sz="1600" dirty="0"/>
              <a:t>        </a:t>
            </a:r>
            <a:r>
              <a:rPr lang="en-US" altLang="zh-CN" sz="1600" dirty="0"/>
              <a:t>rddQueue</a:t>
            </a:r>
            <a:r>
              <a:rPr lang="en-US" altLang="zh-CN" sz="1600" dirty="0"/>
              <a:t> += [</a:t>
            </a:r>
            <a:r>
              <a:rPr lang="en-US" altLang="zh-CN" sz="1600" dirty="0"/>
              <a:t>ssc.sparkContext.parallelize</a:t>
            </a:r>
            <a:r>
              <a:rPr lang="en-US" altLang="zh-CN" sz="1600" dirty="0"/>
              <a:t>([j for j in range(1, 1001)], 10)]</a:t>
            </a:r>
            <a:endParaRPr lang="zh-CN" altLang="zh-CN" sz="1600" dirty="0"/>
          </a:p>
          <a:p>
            <a:pPr>
              <a:defRPr/>
            </a:pPr>
            <a:r>
              <a:rPr lang="en-US" altLang="zh-CN" sz="1600" dirty="0"/>
              <a:t>        </a:t>
            </a:r>
            <a:r>
              <a:rPr lang="en-US" altLang="zh-CN" sz="1600" dirty="0"/>
              <a:t>time.sleep</a:t>
            </a:r>
            <a:r>
              <a:rPr lang="en-US" altLang="zh-CN" sz="1600" dirty="0"/>
              <a:t>(1)</a:t>
            </a:r>
            <a:endParaRPr lang="zh-CN" altLang="zh-CN" sz="1600" dirty="0"/>
          </a:p>
          <a:p>
            <a:pPr>
              <a:defRPr/>
            </a:pPr>
            <a:r>
              <a:rPr lang="en-US" altLang="zh-CN" sz="1600" dirty="0"/>
              <a:t>    #</a:t>
            </a:r>
            <a:r>
              <a:rPr lang="zh-CN" altLang="zh-CN" sz="1600" dirty="0"/>
              <a:t>创建一个</a:t>
            </a:r>
            <a:r>
              <a:rPr lang="en-US" altLang="zh-CN" sz="1600" dirty="0"/>
              <a:t>RDD</a:t>
            </a:r>
            <a:r>
              <a:rPr lang="zh-CN" altLang="zh-CN" sz="1600" dirty="0"/>
              <a:t>队列流</a:t>
            </a:r>
          </a:p>
          <a:p>
            <a:pPr>
              <a:defRPr/>
            </a:pPr>
            <a:r>
              <a:rPr lang="en-US" altLang="zh-CN" sz="1600" dirty="0"/>
              <a:t>    </a:t>
            </a:r>
            <a:r>
              <a:rPr lang="en-US" altLang="zh-CN" sz="1600" dirty="0"/>
              <a:t>inputStream</a:t>
            </a:r>
            <a:r>
              <a:rPr lang="en-US" altLang="zh-CN" sz="1600" dirty="0"/>
              <a:t> = </a:t>
            </a:r>
            <a:r>
              <a:rPr lang="en-US" altLang="zh-CN" sz="1600" dirty="0"/>
              <a:t>ssc.queueStream</a:t>
            </a:r>
            <a:r>
              <a:rPr lang="en-US" altLang="zh-CN" sz="1600" dirty="0"/>
              <a:t>(</a:t>
            </a:r>
            <a:r>
              <a:rPr lang="en-US" altLang="zh-CN" sz="1600" dirty="0"/>
              <a:t>rddQueue</a:t>
            </a:r>
            <a:r>
              <a:rPr lang="en-US" altLang="zh-CN" sz="1600" dirty="0"/>
              <a:t>)</a:t>
            </a:r>
            <a:endParaRPr lang="zh-CN" altLang="zh-CN" sz="1600" dirty="0"/>
          </a:p>
          <a:p>
            <a:pPr>
              <a:defRPr/>
            </a:pPr>
            <a:r>
              <a:rPr lang="en-US" altLang="zh-CN" sz="1600" dirty="0"/>
              <a:t>    </a:t>
            </a:r>
            <a:r>
              <a:rPr lang="en-US" altLang="zh-CN" sz="1600" dirty="0"/>
              <a:t>mappedStream</a:t>
            </a:r>
            <a:r>
              <a:rPr lang="en-US" altLang="zh-CN" sz="1600" dirty="0"/>
              <a:t> = inputStream.map(lambda x: (x % 10, 1))</a:t>
            </a:r>
            <a:endParaRPr lang="zh-CN" altLang="zh-CN" sz="1600" dirty="0"/>
          </a:p>
          <a:p>
            <a:pPr>
              <a:defRPr/>
            </a:pPr>
            <a:r>
              <a:rPr lang="en-US" altLang="zh-CN" sz="1600" dirty="0"/>
              <a:t>    </a:t>
            </a:r>
            <a:r>
              <a:rPr lang="en-US" altLang="zh-CN" sz="1600" dirty="0"/>
              <a:t>reducedStream</a:t>
            </a:r>
            <a:r>
              <a:rPr lang="en-US" altLang="zh-CN" sz="1600" dirty="0"/>
              <a:t> = </a:t>
            </a:r>
            <a:r>
              <a:rPr lang="en-US" altLang="zh-CN" sz="1600" dirty="0"/>
              <a:t>mappedStream.reduceByKey</a:t>
            </a:r>
            <a:r>
              <a:rPr lang="en-US" altLang="zh-CN" sz="1600" dirty="0"/>
              <a:t>(lambda a, b: a + b)</a:t>
            </a:r>
            <a:endParaRPr lang="zh-CN" altLang="zh-CN" sz="1600" dirty="0"/>
          </a:p>
          <a:p>
            <a:pPr>
              <a:defRPr/>
            </a:pPr>
            <a:r>
              <a:rPr lang="en-US" altLang="zh-CN" sz="1600" dirty="0"/>
              <a:t>    </a:t>
            </a:r>
            <a:r>
              <a:rPr lang="en-US" altLang="zh-CN" sz="1600" dirty="0"/>
              <a:t>reducedStream.pprint</a:t>
            </a:r>
            <a:r>
              <a:rPr lang="en-US" altLang="zh-CN" sz="1600" dirty="0"/>
              <a:t>()</a:t>
            </a:r>
            <a:endParaRPr lang="zh-CN" altLang="zh-CN" sz="1600" dirty="0"/>
          </a:p>
          <a:p>
            <a:pPr>
              <a:defRPr/>
            </a:pPr>
            <a:r>
              <a:rPr lang="en-US" altLang="zh-CN" sz="1600" dirty="0"/>
              <a:t>    </a:t>
            </a:r>
            <a:r>
              <a:rPr lang="en-US" altLang="zh-CN" sz="1600" dirty="0"/>
              <a:t>ssc.start</a:t>
            </a:r>
            <a:r>
              <a:rPr lang="en-US" altLang="zh-CN" sz="1600" dirty="0"/>
              <a:t>()</a:t>
            </a:r>
            <a:endParaRPr lang="zh-CN" altLang="zh-CN" sz="1600" dirty="0"/>
          </a:p>
          <a:p>
            <a:pPr>
              <a:defRPr/>
            </a:pPr>
            <a:r>
              <a:rPr lang="en-US" altLang="zh-CN" sz="1600" dirty="0"/>
              <a:t>    </a:t>
            </a:r>
            <a:r>
              <a:rPr lang="en-US" altLang="zh-CN" sz="1600" dirty="0"/>
              <a:t>ssc.stop</a:t>
            </a:r>
            <a:r>
              <a:rPr lang="en-US" altLang="zh-CN" sz="1600" dirty="0"/>
              <a:t>(</a:t>
            </a:r>
            <a:r>
              <a:rPr lang="en-US" altLang="zh-CN" sz="1600" dirty="0"/>
              <a:t>stopSparkContext</a:t>
            </a:r>
            <a:r>
              <a:rPr lang="en-US" altLang="zh-CN" sz="1600" dirty="0"/>
              <a:t>=True, </a:t>
            </a:r>
            <a:r>
              <a:rPr lang="en-US" altLang="zh-CN" sz="1600" dirty="0"/>
              <a:t>stopGraceFully</a:t>
            </a:r>
            <a:r>
              <a:rPr lang="en-US" altLang="zh-CN" sz="1600" dirty="0"/>
              <a:t>=True)</a:t>
            </a:r>
            <a:endParaRPr lang="zh-CN" altLang="en-US" sz="1600" dirty="0">
              <a:latin typeface="Arial" charset="0"/>
              <a:ea typeface="宋体"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268215" y="152486"/>
            <a:ext cx="8001000" cy="914400"/>
          </a:xfrm>
        </p:spPr>
        <p:txBody>
          <a:bodyPr/>
          <a:lstStyle/>
          <a:p>
            <a:r>
              <a:rPr lang="en-US" altLang="zh-CN" dirty="0" smtClean="0"/>
              <a:t>6.4.3 RDD</a:t>
            </a:r>
            <a:r>
              <a:rPr lang="zh-CN" altLang="en-US" dirty="0" smtClean="0"/>
              <a:t>队列流</a:t>
            </a:r>
          </a:p>
        </p:txBody>
      </p:sp>
      <p:sp>
        <p:nvSpPr>
          <p:cNvPr id="47107" name="矩形 2"/>
          <p:cNvSpPr>
            <a:spLocks noChangeArrowheads="1"/>
          </p:cNvSpPr>
          <p:nvPr/>
        </p:nvSpPr>
        <p:spPr bwMode="auto">
          <a:xfrm>
            <a:off x="304912" y="1335005"/>
            <a:ext cx="37753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2000"/>
              <a:t>下面执行如下命令运行该程序：</a:t>
            </a:r>
            <a:endParaRPr lang="zh-CN" altLang="en-US" sz="2000"/>
          </a:p>
        </p:txBody>
      </p:sp>
      <p:sp>
        <p:nvSpPr>
          <p:cNvPr id="47108" name="TextBox 3"/>
          <p:cNvSpPr txBox="1">
            <a:spLocks noChangeArrowheads="1"/>
          </p:cNvSpPr>
          <p:nvPr/>
        </p:nvSpPr>
        <p:spPr bwMode="auto">
          <a:xfrm>
            <a:off x="317612" y="1944605"/>
            <a:ext cx="8597674" cy="83099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 cd  /</a:t>
            </a:r>
            <a:r>
              <a:rPr lang="en-US" altLang="zh-CN" sz="2400" dirty="0">
                <a:solidFill>
                  <a:schemeClr val="bg1"/>
                </a:solidFill>
              </a:rPr>
              <a:t>usr</a:t>
            </a:r>
            <a:r>
              <a:rPr lang="en-US" altLang="zh-CN" sz="2400" dirty="0">
                <a:solidFill>
                  <a:schemeClr val="bg1"/>
                </a:solidFill>
              </a:rPr>
              <a:t>/local/spark/</a:t>
            </a:r>
            <a:r>
              <a:rPr lang="en-US" altLang="zh-CN" sz="2400" dirty="0">
                <a:solidFill>
                  <a:schemeClr val="bg1"/>
                </a:solidFill>
              </a:rPr>
              <a:t>mycode</a:t>
            </a:r>
            <a:r>
              <a:rPr lang="en-US" altLang="zh-CN" sz="2400" dirty="0">
                <a:solidFill>
                  <a:schemeClr val="bg1"/>
                </a:solidFill>
              </a:rPr>
              <a:t>/streaming/</a:t>
            </a:r>
            <a:r>
              <a:rPr lang="en-US" altLang="zh-CN" sz="2400" dirty="0">
                <a:solidFill>
                  <a:schemeClr val="bg1"/>
                </a:solidFill>
              </a:rPr>
              <a:t>rddqueue</a:t>
            </a:r>
            <a:endParaRPr lang="zh-CN" altLang="zh-CN" sz="2400" dirty="0">
              <a:solidFill>
                <a:schemeClr val="bg1"/>
              </a:solidFill>
            </a:endParaRPr>
          </a:p>
          <a:p>
            <a:pPr eaLnBrk="1" hangingPunct="1">
              <a:spcBef>
                <a:spcPct val="0"/>
              </a:spcBef>
              <a:buFontTx/>
              <a:buNone/>
            </a:pPr>
            <a:r>
              <a:rPr lang="en-US" altLang="zh-CN" sz="2400" dirty="0">
                <a:solidFill>
                  <a:schemeClr val="bg1"/>
                </a:solidFill>
              </a:rPr>
              <a:t>$ /</a:t>
            </a:r>
            <a:r>
              <a:rPr lang="en-US" altLang="zh-CN" sz="2400" dirty="0">
                <a:solidFill>
                  <a:schemeClr val="bg1"/>
                </a:solidFill>
              </a:rPr>
              <a:t>usr</a:t>
            </a:r>
            <a:r>
              <a:rPr lang="en-US" altLang="zh-CN" sz="2400" dirty="0">
                <a:solidFill>
                  <a:schemeClr val="bg1"/>
                </a:solidFill>
              </a:rPr>
              <a:t>/local/spark/bin/spark-submit RDDQueueStream.py</a:t>
            </a:r>
            <a:endParaRPr lang="zh-CN" altLang="en-US" sz="2400" dirty="0">
              <a:solidFill>
                <a:schemeClr val="bg1"/>
              </a:solidFill>
            </a:endParaRPr>
          </a:p>
        </p:txBody>
      </p:sp>
      <p:sp>
        <p:nvSpPr>
          <p:cNvPr id="47109" name="TextBox 5"/>
          <p:cNvSpPr txBox="1">
            <a:spLocks noChangeArrowheads="1"/>
          </p:cNvSpPr>
          <p:nvPr/>
        </p:nvSpPr>
        <p:spPr bwMode="auto">
          <a:xfrm>
            <a:off x="368412" y="2743218"/>
            <a:ext cx="8470676"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t>-------------------------------------------                                     </a:t>
            </a:r>
            <a:endParaRPr lang="zh-CN" altLang="zh-CN" sz="2000" dirty="0"/>
          </a:p>
          <a:p>
            <a:pPr eaLnBrk="1" hangingPunct="1">
              <a:spcBef>
                <a:spcPct val="0"/>
              </a:spcBef>
              <a:buFontTx/>
              <a:buNone/>
            </a:pPr>
            <a:r>
              <a:rPr lang="en-US" altLang="zh-CN" sz="2000" dirty="0"/>
              <a:t>Time: 2018-12-31 15:42:15</a:t>
            </a:r>
            <a:endParaRPr lang="zh-CN" altLang="zh-CN" sz="2000" dirty="0"/>
          </a:p>
          <a:p>
            <a:pPr eaLnBrk="1" hangingPunct="1">
              <a:spcBef>
                <a:spcPct val="0"/>
              </a:spcBef>
              <a:buFontTx/>
              <a:buNone/>
            </a:pPr>
            <a:r>
              <a:rPr lang="en-US" altLang="zh-CN" sz="2000" dirty="0"/>
              <a:t>-------------------------------------------</a:t>
            </a:r>
            <a:endParaRPr lang="zh-CN" altLang="zh-CN" sz="2000" dirty="0"/>
          </a:p>
          <a:p>
            <a:pPr eaLnBrk="1" hangingPunct="1">
              <a:spcBef>
                <a:spcPct val="0"/>
              </a:spcBef>
              <a:buFontTx/>
              <a:buNone/>
            </a:pPr>
            <a:r>
              <a:rPr lang="en-US" altLang="zh-CN" sz="2000" dirty="0"/>
              <a:t>(0, 100)</a:t>
            </a:r>
            <a:endParaRPr lang="zh-CN" altLang="zh-CN" sz="2000" dirty="0"/>
          </a:p>
          <a:p>
            <a:pPr eaLnBrk="1" hangingPunct="1">
              <a:spcBef>
                <a:spcPct val="0"/>
              </a:spcBef>
              <a:buFontTx/>
              <a:buNone/>
            </a:pPr>
            <a:r>
              <a:rPr lang="en-US" altLang="zh-CN" sz="2000" dirty="0"/>
              <a:t>(8, 100)</a:t>
            </a:r>
            <a:endParaRPr lang="zh-CN" altLang="zh-CN" sz="2000" dirty="0"/>
          </a:p>
          <a:p>
            <a:pPr eaLnBrk="1" hangingPunct="1">
              <a:spcBef>
                <a:spcPct val="0"/>
              </a:spcBef>
              <a:buFontTx/>
              <a:buNone/>
            </a:pPr>
            <a:r>
              <a:rPr lang="en-US" altLang="zh-CN" sz="2000" dirty="0"/>
              <a:t>(2, 100)</a:t>
            </a:r>
            <a:endParaRPr lang="zh-CN" altLang="zh-CN" sz="2000" dirty="0"/>
          </a:p>
          <a:p>
            <a:pPr eaLnBrk="1" hangingPunct="1">
              <a:spcBef>
                <a:spcPct val="0"/>
              </a:spcBef>
              <a:buFontTx/>
              <a:buNone/>
            </a:pPr>
            <a:r>
              <a:rPr lang="en-US" altLang="zh-CN" sz="2000" dirty="0"/>
              <a:t>(4, 100)</a:t>
            </a:r>
            <a:endParaRPr lang="zh-CN" altLang="zh-CN" sz="2000" dirty="0"/>
          </a:p>
          <a:p>
            <a:pPr eaLnBrk="1" hangingPunct="1">
              <a:spcBef>
                <a:spcPct val="0"/>
              </a:spcBef>
              <a:buFontTx/>
              <a:buNone/>
            </a:pPr>
            <a:r>
              <a:rPr lang="en-US" altLang="zh-CN" sz="2000" dirty="0"/>
              <a:t>(6, 100)</a:t>
            </a:r>
            <a:endParaRPr lang="zh-CN" altLang="zh-CN" sz="2000" dirty="0"/>
          </a:p>
          <a:p>
            <a:pPr eaLnBrk="1" hangingPunct="1">
              <a:spcBef>
                <a:spcPct val="0"/>
              </a:spcBef>
              <a:buFontTx/>
              <a:buNone/>
            </a:pPr>
            <a:r>
              <a:rPr lang="en-US" altLang="zh-CN" sz="2000" dirty="0"/>
              <a:t>(1, 100)</a:t>
            </a:r>
            <a:endParaRPr lang="zh-CN" altLang="zh-CN" sz="2000" dirty="0"/>
          </a:p>
          <a:p>
            <a:pPr eaLnBrk="1" hangingPunct="1">
              <a:spcBef>
                <a:spcPct val="0"/>
              </a:spcBef>
              <a:buFontTx/>
              <a:buNone/>
            </a:pPr>
            <a:r>
              <a:rPr lang="en-US" altLang="zh-CN" sz="2000" dirty="0"/>
              <a:t>(3, 100)</a:t>
            </a:r>
            <a:endParaRPr lang="zh-CN" altLang="zh-CN" sz="2000" dirty="0"/>
          </a:p>
          <a:p>
            <a:pPr eaLnBrk="1" hangingPunct="1">
              <a:spcBef>
                <a:spcPct val="0"/>
              </a:spcBef>
              <a:buFontTx/>
              <a:buNone/>
            </a:pPr>
            <a:r>
              <a:rPr lang="en-US" altLang="zh-CN" sz="2000" dirty="0"/>
              <a:t>(9, 100)</a:t>
            </a:r>
            <a:endParaRPr lang="zh-CN" altLang="zh-CN" sz="2000" dirty="0"/>
          </a:p>
          <a:p>
            <a:pPr eaLnBrk="1" hangingPunct="1">
              <a:spcBef>
                <a:spcPct val="0"/>
              </a:spcBef>
              <a:buFontTx/>
              <a:buNone/>
            </a:pPr>
            <a:r>
              <a:rPr lang="en-US" altLang="zh-CN" sz="2000" dirty="0"/>
              <a:t>(5, 100)</a:t>
            </a:r>
            <a:endParaRPr lang="zh-CN" altLang="zh-CN" sz="2000" dirty="0"/>
          </a:p>
          <a:p>
            <a:pPr eaLnBrk="1" hangingPunct="1">
              <a:spcBef>
                <a:spcPct val="0"/>
              </a:spcBef>
              <a:buFontTx/>
              <a:buNone/>
            </a:pPr>
            <a:r>
              <a:rPr lang="en-US" altLang="zh-CN" sz="2000" dirty="0"/>
              <a:t>(7, 100)</a:t>
            </a:r>
            <a:endParaRPr lang="zh-CN" altLang="en-US" sz="20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381110" y="152486"/>
            <a:ext cx="8001000" cy="914400"/>
          </a:xfrm>
        </p:spPr>
        <p:txBody>
          <a:bodyPr/>
          <a:lstStyle/>
          <a:p>
            <a:r>
              <a:rPr lang="en-US" altLang="zh-CN" dirty="0" smtClean="0"/>
              <a:t>6.5 </a:t>
            </a:r>
            <a:r>
              <a:rPr lang="zh-CN" altLang="en-US" smtClean="0"/>
              <a:t>高级数据源</a:t>
            </a:r>
          </a:p>
        </p:txBody>
      </p:sp>
      <p:sp>
        <p:nvSpPr>
          <p:cNvPr id="48131" name="矩形 2"/>
          <p:cNvSpPr>
            <a:spLocks noChangeArrowheads="1"/>
          </p:cNvSpPr>
          <p:nvPr/>
        </p:nvSpPr>
        <p:spPr bwMode="auto">
          <a:xfrm>
            <a:off x="533506" y="1630368"/>
            <a:ext cx="7010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t>6.5.1 Kafka</a:t>
            </a:r>
            <a:r>
              <a:rPr lang="zh-CN" altLang="en-US" sz="2400"/>
              <a:t>简介</a:t>
            </a:r>
            <a:endParaRPr lang="en-US" altLang="zh-CN" sz="2400" dirty="0"/>
          </a:p>
          <a:p>
            <a:pPr eaLnBrk="1" hangingPunct="1">
              <a:spcBef>
                <a:spcPct val="0"/>
              </a:spcBef>
              <a:buFontTx/>
              <a:buNone/>
            </a:pPr>
            <a:r>
              <a:rPr lang="en-US" altLang="zh-CN" sz="2400" dirty="0"/>
              <a:t>6.5.2 Kafka</a:t>
            </a:r>
            <a:r>
              <a:rPr lang="zh-CN" altLang="en-US" sz="2400"/>
              <a:t>准备工作</a:t>
            </a:r>
            <a:endParaRPr lang="en-US" altLang="zh-CN" sz="2400" dirty="0"/>
          </a:p>
          <a:p>
            <a:pPr eaLnBrk="1" hangingPunct="1">
              <a:spcBef>
                <a:spcPct val="0"/>
              </a:spcBef>
              <a:buFontTx/>
              <a:buNone/>
            </a:pPr>
            <a:r>
              <a:rPr lang="en-US" altLang="zh-CN" sz="2400" dirty="0"/>
              <a:t>6.5.3 Spark</a:t>
            </a:r>
            <a:r>
              <a:rPr lang="zh-CN" altLang="en-US" sz="2400"/>
              <a:t>准备工作</a:t>
            </a:r>
            <a:endParaRPr lang="en-US" altLang="zh-CN" sz="2400" dirty="0"/>
          </a:p>
          <a:p>
            <a:pPr eaLnBrk="1" hangingPunct="1">
              <a:spcBef>
                <a:spcPct val="0"/>
              </a:spcBef>
              <a:buFontTx/>
              <a:buNone/>
            </a:pPr>
            <a:r>
              <a:rPr lang="en-US" altLang="zh-CN" sz="2400" dirty="0"/>
              <a:t>6.5.4 </a:t>
            </a:r>
            <a:r>
              <a:rPr lang="zh-CN" altLang="en-US" sz="2400"/>
              <a:t>编写</a:t>
            </a:r>
            <a:r>
              <a:rPr lang="en-US" altLang="zh-CN" sz="2400" dirty="0"/>
              <a:t>Spark Streaming</a:t>
            </a:r>
            <a:r>
              <a:rPr lang="zh-CN" altLang="en-US" sz="2400"/>
              <a:t>程序使用</a:t>
            </a:r>
            <a:r>
              <a:rPr lang="en-US" altLang="zh-CN" sz="2400" dirty="0"/>
              <a:t>Kafka</a:t>
            </a:r>
            <a:r>
              <a:rPr lang="zh-CN" altLang="en-US" sz="2400"/>
              <a:t>数据源</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en-US" altLang="zh-CN" dirty="0" smtClean="0"/>
              <a:t>6.5.1 Kafka</a:t>
            </a:r>
            <a:r>
              <a:rPr lang="zh-CN" altLang="en-US" smtClean="0"/>
              <a:t>简介</a:t>
            </a:r>
            <a:endParaRPr lang="en-US" altLang="zh-CN" dirty="0" smtClean="0"/>
          </a:p>
        </p:txBody>
      </p:sp>
      <p:sp>
        <p:nvSpPr>
          <p:cNvPr id="49155" name="矩形 3"/>
          <p:cNvSpPr>
            <a:spLocks noChangeArrowheads="1"/>
          </p:cNvSpPr>
          <p:nvPr/>
        </p:nvSpPr>
        <p:spPr bwMode="auto">
          <a:xfrm>
            <a:off x="228600" y="1244301"/>
            <a:ext cx="8762884" cy="1015663"/>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2000" dirty="0" smtClean="0"/>
              <a:t>（</a:t>
            </a:r>
            <a:r>
              <a:rPr lang="en-US" altLang="zh-CN" sz="2000" dirty="0" smtClean="0"/>
              <a:t>1</a:t>
            </a:r>
            <a:r>
              <a:rPr lang="zh-CN" altLang="en-US" sz="2000" dirty="0" smtClean="0"/>
              <a:t>）</a:t>
            </a:r>
            <a:r>
              <a:rPr lang="en-US" altLang="zh-CN" sz="2000" dirty="0" smtClean="0"/>
              <a:t>Kafka</a:t>
            </a:r>
            <a:r>
              <a:rPr lang="zh-CN" altLang="zh-CN" sz="2000" dirty="0"/>
              <a:t>是一种高吞吐量的分布式发布订阅消息系统，用户通过</a:t>
            </a:r>
            <a:r>
              <a:rPr lang="en-US" altLang="zh-CN" sz="2000" dirty="0"/>
              <a:t>Kafka</a:t>
            </a:r>
            <a:r>
              <a:rPr lang="zh-CN" altLang="zh-CN" sz="2000" dirty="0"/>
              <a:t>系统可以发布大量的消息，同时也能实时订阅消费消息</a:t>
            </a:r>
            <a:endParaRPr lang="en-US" altLang="zh-CN" sz="2000" dirty="0"/>
          </a:p>
          <a:p>
            <a:pPr eaLnBrk="1" hangingPunct="1">
              <a:spcBef>
                <a:spcPct val="0"/>
              </a:spcBef>
              <a:buNone/>
            </a:pPr>
            <a:r>
              <a:rPr lang="zh-CN" altLang="en-US" sz="2000" dirty="0" smtClean="0"/>
              <a:t>（</a:t>
            </a:r>
            <a:r>
              <a:rPr lang="en-US" altLang="zh-CN" sz="2000" dirty="0" smtClean="0"/>
              <a:t>2</a:t>
            </a:r>
            <a:r>
              <a:rPr lang="zh-CN" altLang="en-US" sz="2000" dirty="0" smtClean="0"/>
              <a:t>）</a:t>
            </a:r>
            <a:r>
              <a:rPr lang="en-US" altLang="zh-CN" sz="2000" dirty="0" smtClean="0"/>
              <a:t>Kafka</a:t>
            </a:r>
            <a:r>
              <a:rPr lang="zh-CN" altLang="zh-CN" sz="2000" dirty="0"/>
              <a:t>可以同时满足在线实时处理和批量离线处理</a:t>
            </a:r>
            <a:endParaRPr lang="zh-CN" altLang="en-US" sz="2000" dirty="0"/>
          </a:p>
        </p:txBody>
      </p:sp>
      <p:sp>
        <p:nvSpPr>
          <p:cNvPr id="49156" name="矩形 4"/>
          <p:cNvSpPr>
            <a:spLocks noChangeArrowheads="1"/>
          </p:cNvSpPr>
          <p:nvPr/>
        </p:nvSpPr>
        <p:spPr bwMode="auto">
          <a:xfrm>
            <a:off x="228600" y="2603432"/>
            <a:ext cx="2362200" cy="3416300"/>
          </a:xfrm>
          <a:prstGeom prst="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zh-CN" sz="1800" dirty="0"/>
              <a:t>在公司的大数据生态系统中，可以把</a:t>
            </a:r>
            <a:r>
              <a:rPr lang="en-US" altLang="zh-CN" sz="1800" dirty="0"/>
              <a:t>Kafka</a:t>
            </a:r>
            <a:r>
              <a:rPr lang="zh-CN" altLang="zh-CN" sz="1800" dirty="0"/>
              <a:t>作为数据交换枢纽，不同类型的分布式系统（关系数据库、</a:t>
            </a:r>
            <a:r>
              <a:rPr lang="en-US" altLang="zh-CN" sz="1800" dirty="0"/>
              <a:t>NoSQL</a:t>
            </a:r>
            <a:r>
              <a:rPr lang="zh-CN" altLang="zh-CN" sz="1800" dirty="0"/>
              <a:t>数据库、流处理系统、批处理系统等），可以统一接入到</a:t>
            </a:r>
            <a:r>
              <a:rPr lang="en-US" altLang="zh-CN" sz="1800" dirty="0"/>
              <a:t>Kafka</a:t>
            </a:r>
            <a:r>
              <a:rPr lang="zh-CN" altLang="zh-CN" sz="1800" dirty="0"/>
              <a:t>，实现和</a:t>
            </a:r>
            <a:r>
              <a:rPr lang="en-US" altLang="zh-CN" sz="1800" dirty="0"/>
              <a:t>Hadoop</a:t>
            </a:r>
            <a:r>
              <a:rPr lang="zh-CN" altLang="zh-CN" sz="1800" dirty="0"/>
              <a:t>各个组件之间的不同类型数据的实时高效交换</a:t>
            </a:r>
            <a:endParaRPr lang="zh-CN" altLang="en-US" sz="1800" dirty="0"/>
          </a:p>
        </p:txBody>
      </p:sp>
      <p:pic>
        <p:nvPicPr>
          <p:cNvPr id="491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438334"/>
            <a:ext cx="6248284"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矩形 6"/>
          <p:cNvSpPr>
            <a:spLocks noChangeArrowheads="1"/>
          </p:cNvSpPr>
          <p:nvPr/>
        </p:nvSpPr>
        <p:spPr bwMode="auto">
          <a:xfrm>
            <a:off x="4246494" y="6107032"/>
            <a:ext cx="2916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1800" dirty="0"/>
              <a:t>图</a:t>
            </a:r>
            <a:r>
              <a:rPr lang="en-US" altLang="zh-CN" sz="1800" dirty="0"/>
              <a:t> Kafka</a:t>
            </a:r>
            <a:r>
              <a:rPr lang="zh-CN" altLang="zh-CN" sz="1800" dirty="0"/>
              <a:t>作为数据交换枢纽</a:t>
            </a:r>
            <a:endParaRPr lang="zh-CN" altLang="en-US" sz="1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en-US" altLang="zh-CN" dirty="0" smtClean="0"/>
              <a:t>6.5.1 Kafka</a:t>
            </a:r>
            <a:r>
              <a:rPr lang="zh-CN" altLang="en-US" smtClean="0"/>
              <a:t>简介</a:t>
            </a:r>
            <a:endParaRPr lang="en-US" altLang="zh-CN" dirty="0" smtClean="0"/>
          </a:p>
        </p:txBody>
      </p:sp>
      <p:sp>
        <p:nvSpPr>
          <p:cNvPr id="58371" name="矩形 2"/>
          <p:cNvSpPr>
            <a:spLocks noChangeArrowheads="1"/>
          </p:cNvSpPr>
          <p:nvPr/>
        </p:nvSpPr>
        <p:spPr bwMode="auto">
          <a:xfrm>
            <a:off x="152516" y="1219200"/>
            <a:ext cx="8915166" cy="5110886"/>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50000"/>
              </a:lnSpc>
              <a:spcBef>
                <a:spcPct val="0"/>
              </a:spcBef>
              <a:buNone/>
            </a:pPr>
            <a:r>
              <a:rPr lang="zh-CN" altLang="en-US" sz="2000" dirty="0" smtClean="0"/>
              <a:t>（</a:t>
            </a:r>
            <a:r>
              <a:rPr lang="en-US" altLang="zh-CN" sz="2000" dirty="0" smtClean="0"/>
              <a:t>1</a:t>
            </a:r>
            <a:r>
              <a:rPr lang="zh-CN" altLang="en-US" sz="2000" dirty="0" smtClean="0"/>
              <a:t>）</a:t>
            </a:r>
            <a:r>
              <a:rPr lang="en-US" altLang="zh-CN" sz="2000" dirty="0" smtClean="0"/>
              <a:t>Broker</a:t>
            </a:r>
            <a:r>
              <a:rPr lang="zh-CN" altLang="en-US" sz="2000" dirty="0" smtClean="0"/>
              <a:t>：</a:t>
            </a:r>
            <a:r>
              <a:rPr lang="en-US" altLang="zh-CN" sz="2000" dirty="0" smtClean="0"/>
              <a:t>Kafka</a:t>
            </a:r>
            <a:r>
              <a:rPr lang="zh-CN" altLang="en-US" sz="2000" dirty="0"/>
              <a:t>集群包含一个或多个服务器，这种服务器被称为</a:t>
            </a:r>
            <a:r>
              <a:rPr lang="en-US" altLang="zh-CN" sz="2000" dirty="0" smtClean="0"/>
              <a:t>broker</a:t>
            </a:r>
            <a:r>
              <a:rPr lang="zh-CN" altLang="en-US" sz="2000" dirty="0" smtClean="0"/>
              <a:t>。</a:t>
            </a:r>
            <a:endParaRPr lang="en-US" altLang="zh-CN" sz="2000" dirty="0" smtClean="0"/>
          </a:p>
          <a:p>
            <a:pPr eaLnBrk="1" hangingPunct="1">
              <a:lnSpc>
                <a:spcPct val="150000"/>
              </a:lnSpc>
              <a:spcBef>
                <a:spcPct val="0"/>
              </a:spcBef>
              <a:buNone/>
            </a:pPr>
            <a:r>
              <a:rPr lang="zh-CN" altLang="en-US" sz="2000" dirty="0" smtClean="0"/>
              <a:t>（</a:t>
            </a:r>
            <a:r>
              <a:rPr lang="en-US" altLang="zh-CN" sz="2000" dirty="0" smtClean="0"/>
              <a:t>2</a:t>
            </a:r>
            <a:r>
              <a:rPr lang="zh-CN" altLang="en-US" sz="2000" dirty="0" smtClean="0"/>
              <a:t>）</a:t>
            </a:r>
            <a:r>
              <a:rPr lang="en-US" altLang="zh-CN" sz="2000" dirty="0" smtClean="0"/>
              <a:t>Topic</a:t>
            </a:r>
            <a:r>
              <a:rPr lang="zh-CN" altLang="en-US" sz="2000" dirty="0" smtClean="0"/>
              <a:t>：每</a:t>
            </a:r>
            <a:r>
              <a:rPr lang="zh-CN" altLang="en-US" sz="2000" dirty="0"/>
              <a:t>条发布到</a:t>
            </a:r>
            <a:r>
              <a:rPr lang="en-US" altLang="zh-CN" sz="2000" dirty="0"/>
              <a:t>Kafka</a:t>
            </a:r>
            <a:r>
              <a:rPr lang="zh-CN" altLang="en-US" sz="2000" dirty="0"/>
              <a:t>集群的消息都有一个类别，这个类别被称为</a:t>
            </a:r>
            <a:r>
              <a:rPr lang="en-US" altLang="zh-CN" sz="2000" dirty="0"/>
              <a:t>Topic</a:t>
            </a:r>
            <a:r>
              <a:rPr lang="zh-CN" altLang="en-US" sz="2000" dirty="0"/>
              <a:t>。（物理上不同</a:t>
            </a:r>
            <a:r>
              <a:rPr lang="en-US" altLang="zh-CN" sz="2000" dirty="0"/>
              <a:t>Topic</a:t>
            </a:r>
            <a:r>
              <a:rPr lang="zh-CN" altLang="en-US" sz="2000" dirty="0"/>
              <a:t>的消息分开存储，逻辑上一个</a:t>
            </a:r>
            <a:r>
              <a:rPr lang="en-US" altLang="zh-CN" sz="2000" dirty="0"/>
              <a:t>Topic</a:t>
            </a:r>
            <a:r>
              <a:rPr lang="zh-CN" altLang="en-US" sz="2000" dirty="0"/>
              <a:t>的消息虽然保存于一个或多个</a:t>
            </a:r>
            <a:r>
              <a:rPr lang="en-US" altLang="zh-CN" sz="2000" dirty="0"/>
              <a:t>broker</a:t>
            </a:r>
            <a:r>
              <a:rPr lang="zh-CN" altLang="en-US" sz="2000" dirty="0"/>
              <a:t>上，但用户只需指定消息的</a:t>
            </a:r>
            <a:r>
              <a:rPr lang="en-US" altLang="zh-CN" sz="2000" dirty="0"/>
              <a:t>Topic</a:t>
            </a:r>
            <a:r>
              <a:rPr lang="zh-CN" altLang="en-US" sz="2000" dirty="0"/>
              <a:t>即可生产或消费数据而不必关心数据存于何处</a:t>
            </a:r>
            <a:r>
              <a:rPr lang="zh-CN" altLang="en-US" sz="2000" dirty="0" smtClean="0"/>
              <a:t>）</a:t>
            </a:r>
            <a:endParaRPr lang="en-US" altLang="zh-CN" sz="2000" dirty="0" smtClean="0"/>
          </a:p>
          <a:p>
            <a:pPr eaLnBrk="1" hangingPunct="1">
              <a:lnSpc>
                <a:spcPct val="150000"/>
              </a:lnSpc>
              <a:spcBef>
                <a:spcPct val="0"/>
              </a:spcBef>
              <a:buNone/>
            </a:pPr>
            <a:r>
              <a:rPr lang="zh-CN" altLang="en-US" sz="2000" dirty="0" smtClean="0"/>
              <a:t>（</a:t>
            </a:r>
            <a:r>
              <a:rPr lang="en-US" altLang="zh-CN" sz="2000" dirty="0" smtClean="0"/>
              <a:t>3</a:t>
            </a:r>
            <a:r>
              <a:rPr lang="zh-CN" altLang="en-US" sz="2000" dirty="0" smtClean="0"/>
              <a:t>）</a:t>
            </a:r>
            <a:r>
              <a:rPr lang="en-US" altLang="zh-CN" sz="2000" dirty="0" smtClean="0"/>
              <a:t>Partition</a:t>
            </a:r>
            <a:r>
              <a:rPr lang="zh-CN" altLang="en-US" sz="2000" dirty="0" smtClean="0"/>
              <a:t>：</a:t>
            </a:r>
            <a:r>
              <a:rPr lang="en-US" altLang="zh-CN" sz="2000" dirty="0" smtClean="0"/>
              <a:t>Partition</a:t>
            </a:r>
            <a:r>
              <a:rPr lang="zh-CN" altLang="en-US" sz="2000" dirty="0"/>
              <a:t>是物理上的概念，每个</a:t>
            </a:r>
            <a:r>
              <a:rPr lang="en-US" altLang="zh-CN" sz="2000" dirty="0"/>
              <a:t>Topic</a:t>
            </a:r>
            <a:r>
              <a:rPr lang="zh-CN" altLang="en-US" sz="2000" dirty="0"/>
              <a:t>包含一个或多个</a:t>
            </a:r>
            <a:r>
              <a:rPr lang="en-US" altLang="zh-CN" sz="2000" dirty="0"/>
              <a:t>Partition</a:t>
            </a:r>
            <a:r>
              <a:rPr lang="en-US" altLang="zh-CN" sz="2000" dirty="0" smtClean="0"/>
              <a:t>.</a:t>
            </a:r>
          </a:p>
          <a:p>
            <a:pPr eaLnBrk="1" hangingPunct="1">
              <a:lnSpc>
                <a:spcPct val="150000"/>
              </a:lnSpc>
              <a:spcBef>
                <a:spcPct val="0"/>
              </a:spcBef>
              <a:buNone/>
            </a:pPr>
            <a:r>
              <a:rPr lang="zh-CN" altLang="en-US" sz="2000" dirty="0" smtClean="0"/>
              <a:t>（</a:t>
            </a:r>
            <a:r>
              <a:rPr lang="en-US" altLang="zh-CN" sz="2000" dirty="0" smtClean="0"/>
              <a:t>4</a:t>
            </a:r>
            <a:r>
              <a:rPr lang="zh-CN" altLang="en-US" sz="2000" dirty="0" smtClean="0"/>
              <a:t>）</a:t>
            </a:r>
            <a:r>
              <a:rPr lang="en-US" altLang="zh-CN" sz="2000" dirty="0" smtClean="0"/>
              <a:t>Producer</a:t>
            </a:r>
            <a:r>
              <a:rPr lang="zh-CN" altLang="en-US" sz="2000" dirty="0" smtClean="0"/>
              <a:t>：负责</a:t>
            </a:r>
            <a:r>
              <a:rPr lang="zh-CN" altLang="en-US" sz="2000" dirty="0"/>
              <a:t>发布消息到</a:t>
            </a:r>
            <a:r>
              <a:rPr lang="en-US" altLang="zh-CN" sz="2000" dirty="0"/>
              <a:t>Kafka </a:t>
            </a:r>
            <a:r>
              <a:rPr lang="en-US" altLang="zh-CN" sz="2000" dirty="0" smtClean="0"/>
              <a:t>broker</a:t>
            </a:r>
            <a:r>
              <a:rPr lang="zh-CN" altLang="en-US" sz="2000" dirty="0" smtClean="0"/>
              <a:t>。</a:t>
            </a:r>
            <a:endParaRPr lang="en-US" altLang="zh-CN" sz="2000" dirty="0" smtClean="0"/>
          </a:p>
          <a:p>
            <a:pPr eaLnBrk="1" hangingPunct="1">
              <a:lnSpc>
                <a:spcPct val="150000"/>
              </a:lnSpc>
              <a:spcBef>
                <a:spcPct val="0"/>
              </a:spcBef>
              <a:buNone/>
            </a:pPr>
            <a:r>
              <a:rPr lang="zh-CN" altLang="en-US" sz="2000" dirty="0" smtClean="0"/>
              <a:t>（</a:t>
            </a:r>
            <a:r>
              <a:rPr lang="en-US" altLang="zh-CN" sz="2000" dirty="0" smtClean="0"/>
              <a:t>5</a:t>
            </a:r>
            <a:r>
              <a:rPr lang="zh-CN" altLang="en-US" sz="2000" dirty="0" smtClean="0"/>
              <a:t>）</a:t>
            </a:r>
            <a:r>
              <a:rPr lang="en-US" altLang="zh-CN" sz="2000" dirty="0" smtClean="0"/>
              <a:t>Consumer</a:t>
            </a:r>
            <a:r>
              <a:rPr lang="zh-CN" altLang="en-US" sz="2000" dirty="0" smtClean="0"/>
              <a:t>：消息</a:t>
            </a:r>
            <a:r>
              <a:rPr lang="zh-CN" altLang="en-US" sz="2000" dirty="0"/>
              <a:t>消费者，向</a:t>
            </a:r>
            <a:r>
              <a:rPr lang="en-US" altLang="zh-CN" sz="2000" dirty="0"/>
              <a:t>Kafka broker</a:t>
            </a:r>
            <a:r>
              <a:rPr lang="zh-CN" altLang="en-US" sz="2000" dirty="0"/>
              <a:t>读取消息的客户端</a:t>
            </a:r>
            <a:r>
              <a:rPr lang="zh-CN" altLang="en-US" sz="2000" dirty="0" smtClean="0"/>
              <a:t>。</a:t>
            </a:r>
            <a:endParaRPr lang="en-US" altLang="zh-CN" sz="2000" dirty="0" smtClean="0"/>
          </a:p>
          <a:p>
            <a:pPr eaLnBrk="1" hangingPunct="1">
              <a:lnSpc>
                <a:spcPct val="150000"/>
              </a:lnSpc>
              <a:spcBef>
                <a:spcPct val="0"/>
              </a:spcBef>
              <a:buNone/>
            </a:pPr>
            <a:r>
              <a:rPr lang="zh-CN" altLang="en-US" sz="2000" dirty="0" smtClean="0"/>
              <a:t>（</a:t>
            </a:r>
            <a:r>
              <a:rPr lang="en-US" altLang="zh-CN" sz="2000" dirty="0" smtClean="0"/>
              <a:t>6</a:t>
            </a:r>
            <a:r>
              <a:rPr lang="zh-CN" altLang="en-US" sz="2000" dirty="0" smtClean="0"/>
              <a:t>）</a:t>
            </a:r>
            <a:r>
              <a:rPr lang="en-US" altLang="zh-CN" sz="2000" dirty="0" smtClean="0"/>
              <a:t>Consumer Group</a:t>
            </a:r>
            <a:r>
              <a:rPr lang="zh-CN" altLang="en-US" sz="2000" dirty="0" smtClean="0"/>
              <a:t>：每个</a:t>
            </a:r>
            <a:r>
              <a:rPr lang="en-US" altLang="zh-CN" sz="2000" dirty="0"/>
              <a:t>Consumer</a:t>
            </a:r>
            <a:r>
              <a:rPr lang="zh-CN" altLang="en-US" sz="2000" dirty="0"/>
              <a:t>属于一个特定的</a:t>
            </a:r>
            <a:r>
              <a:rPr lang="en-US" altLang="zh-CN" sz="2000" dirty="0"/>
              <a:t>Consumer Group</a:t>
            </a:r>
            <a:r>
              <a:rPr lang="zh-CN" altLang="en-US" sz="2000" dirty="0"/>
              <a:t>（可为每个</a:t>
            </a:r>
            <a:r>
              <a:rPr lang="en-US" altLang="zh-CN" sz="2000" dirty="0"/>
              <a:t>Consumer</a:t>
            </a:r>
            <a:r>
              <a:rPr lang="zh-CN" altLang="en-US" sz="2000" dirty="0"/>
              <a:t>指定</a:t>
            </a:r>
            <a:r>
              <a:rPr lang="en-US" altLang="zh-CN" sz="2000" dirty="0"/>
              <a:t>group name</a:t>
            </a:r>
            <a:r>
              <a:rPr lang="zh-CN" altLang="en-US" sz="2000" dirty="0"/>
              <a:t>，若不指定</a:t>
            </a:r>
            <a:r>
              <a:rPr lang="en-US" altLang="zh-CN" sz="2000" dirty="0"/>
              <a:t>group name</a:t>
            </a:r>
            <a:r>
              <a:rPr lang="zh-CN" altLang="en-US" sz="2000" dirty="0"/>
              <a:t>则属于默认的</a:t>
            </a:r>
            <a:r>
              <a:rPr lang="en-US" altLang="zh-CN" sz="2000" dirty="0"/>
              <a:t>group</a:t>
            </a:r>
            <a:r>
              <a:rPr lang="zh-CN" altLang="en-US" sz="2000" dirty="0" smtClean="0"/>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Effect transition="in" filter="blinds(horizontal)">
                                      <p:cBhvr>
                                        <p:cTn id="7" dur="500"/>
                                        <p:tgtEl>
                                          <p:spTgt spid="58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en-US" altLang="zh-CN" dirty="0" smtClean="0"/>
              <a:t>6.5.1 Kafka</a:t>
            </a:r>
            <a:r>
              <a:rPr lang="zh-CN" altLang="en-US" smtClean="0"/>
              <a:t>简介</a:t>
            </a:r>
            <a:endParaRPr lang="en-US" altLang="zh-CN" dirty="0" smtClean="0"/>
          </a:p>
        </p:txBody>
      </p:sp>
      <p:pic>
        <p:nvPicPr>
          <p:cNvPr id="51203" name="Picture 4" descr="https://imgsa.baidu.com/baike/crop%3D57%2C0%2C558%2C369%3Bc0%3Dbaike80%2C5%2C5%2C80%2C26/sign=603e4a579482d158afcd03f1bd3f2ef4/32fa828ba61ea8d34c28b8bd9f0a304e251f58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912" y="1428526"/>
            <a:ext cx="838178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TextBox 3"/>
          <p:cNvSpPr txBox="1">
            <a:spLocks noChangeArrowheads="1"/>
          </p:cNvSpPr>
          <p:nvPr/>
        </p:nvSpPr>
        <p:spPr bwMode="auto">
          <a:xfrm>
            <a:off x="304912" y="5791200"/>
            <a:ext cx="8381780" cy="707886"/>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t>Kafka</a:t>
            </a:r>
            <a:r>
              <a:rPr lang="zh-CN" altLang="en-US" sz="2000" dirty="0"/>
              <a:t>的运行依赖于</a:t>
            </a:r>
            <a:r>
              <a:rPr lang="en-US" altLang="zh-CN" sz="2000" dirty="0"/>
              <a:t>Zookeeper</a:t>
            </a:r>
            <a:r>
              <a:rPr lang="zh-CN" altLang="en-US" sz="2000" dirty="0"/>
              <a:t>。</a:t>
            </a:r>
            <a:r>
              <a:rPr lang="en-US" altLang="zh-CN" sz="2000" dirty="0"/>
              <a:t>Topic</a:t>
            </a:r>
            <a:r>
              <a:rPr lang="zh-CN" altLang="en-US" sz="2000" dirty="0"/>
              <a:t>、</a:t>
            </a:r>
            <a:r>
              <a:rPr lang="en-US" altLang="zh-CN" sz="2000" dirty="0"/>
              <a:t>Consumer</a:t>
            </a:r>
            <a:r>
              <a:rPr lang="zh-CN" altLang="en-US" sz="2000" dirty="0"/>
              <a:t>、</a:t>
            </a:r>
            <a:r>
              <a:rPr lang="en-US" altLang="zh-CN" sz="2000" dirty="0"/>
              <a:t>Patition</a:t>
            </a:r>
            <a:r>
              <a:rPr lang="zh-CN" altLang="en-US" sz="2000" dirty="0"/>
              <a:t>、</a:t>
            </a:r>
            <a:r>
              <a:rPr lang="en-US" altLang="zh-CN" sz="2000" dirty="0"/>
              <a:t>Broker</a:t>
            </a:r>
            <a:r>
              <a:rPr lang="zh-CN" altLang="en-US" sz="2000" dirty="0"/>
              <a:t>等注册信息都存储在</a:t>
            </a:r>
            <a:r>
              <a:rPr lang="en-US" altLang="zh-CN" sz="2000" dirty="0"/>
              <a:t>ZooKeeper</a:t>
            </a:r>
            <a:r>
              <a:rPr lang="zh-CN" altLang="en-US" sz="2000" dirty="0"/>
              <a:t>中。</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1"/>
          <p:cNvSpPr>
            <a:spLocks noGrp="1"/>
          </p:cNvSpPr>
          <p:nvPr>
            <p:ph/>
          </p:nvPr>
        </p:nvSpPr>
        <p:spPr>
          <a:xfrm>
            <a:off x="457200" y="1371600"/>
            <a:ext cx="8381888" cy="1752600"/>
          </a:xfrm>
        </p:spPr>
        <p:style>
          <a:lnRef idx="2">
            <a:schemeClr val="accent2"/>
          </a:lnRef>
          <a:fillRef idx="1">
            <a:schemeClr val="lt1"/>
          </a:fillRef>
          <a:effectRef idx="0">
            <a:schemeClr val="accent2"/>
          </a:effectRef>
          <a:fontRef idx="minor">
            <a:schemeClr val="dk1"/>
          </a:fontRef>
        </p:style>
        <p:txBody>
          <a:bodyPr/>
          <a:lstStyle/>
          <a:p>
            <a:pPr marL="0" indent="0">
              <a:buNone/>
            </a:pPr>
            <a:r>
              <a:rPr lang="zh-CN" altLang="zh-CN" sz="2400" dirty="0" smtClean="0"/>
              <a:t>近年来，在</a:t>
            </a:r>
            <a:r>
              <a:rPr lang="en-US" altLang="zh-CN" sz="2400" dirty="0" smtClean="0"/>
              <a:t>Web</a:t>
            </a:r>
            <a:r>
              <a:rPr lang="zh-CN" altLang="zh-CN" sz="2400" dirty="0" smtClean="0"/>
              <a:t>应用、网络监控、传感监测等领域，兴起了一种新的数据密集型应用</a:t>
            </a:r>
            <a:r>
              <a:rPr lang="en-US" altLang="zh-CN" sz="2400" dirty="0" smtClean="0"/>
              <a:t>——</a:t>
            </a:r>
            <a:r>
              <a:rPr lang="zh-CN" altLang="zh-CN" sz="2400" dirty="0" smtClean="0"/>
              <a:t>流数据，即数据以大量、快速、时变的流形式持续到达</a:t>
            </a:r>
            <a:r>
              <a:rPr lang="zh-CN" altLang="en-US" sz="2400" dirty="0" smtClean="0"/>
              <a:t>。</a:t>
            </a:r>
            <a:endParaRPr lang="en-US" altLang="zh-CN" sz="2400" dirty="0" smtClean="0"/>
          </a:p>
          <a:p>
            <a:pPr marL="0" indent="0">
              <a:buNone/>
            </a:pPr>
            <a:r>
              <a:rPr lang="zh-CN" altLang="en-US" sz="2400" dirty="0" smtClean="0"/>
              <a:t>实例：</a:t>
            </a:r>
            <a:r>
              <a:rPr lang="en-US" altLang="zh-CN" sz="2400" dirty="0" smtClean="0"/>
              <a:t>PM2.5</a:t>
            </a:r>
            <a:r>
              <a:rPr lang="zh-CN" altLang="en-US" sz="2400" dirty="0" smtClean="0"/>
              <a:t>检测、电子商务网站用户点击流</a:t>
            </a:r>
            <a:endParaRPr lang="en-US" altLang="zh-CN" sz="2400" dirty="0" smtClean="0"/>
          </a:p>
        </p:txBody>
      </p:sp>
      <p:sp>
        <p:nvSpPr>
          <p:cNvPr id="6147" name="标题 2"/>
          <p:cNvSpPr>
            <a:spLocks noGrp="1"/>
          </p:cNvSpPr>
          <p:nvPr>
            <p:ph type="title" idx="10"/>
          </p:nvPr>
        </p:nvSpPr>
        <p:spPr/>
        <p:txBody>
          <a:bodyPr/>
          <a:lstStyle/>
          <a:p>
            <a:r>
              <a:rPr lang="en-US" altLang="zh-CN" dirty="0" smtClean="0"/>
              <a:t>6.1.1 </a:t>
            </a:r>
            <a:r>
              <a:rPr lang="zh-CN" altLang="en-US" smtClean="0"/>
              <a:t>静态数据和流数据</a:t>
            </a:r>
          </a:p>
        </p:txBody>
      </p:sp>
      <p:sp>
        <p:nvSpPr>
          <p:cNvPr id="4" name="矩形 3"/>
          <p:cNvSpPr>
            <a:spLocks noChangeArrowheads="1"/>
          </p:cNvSpPr>
          <p:nvPr/>
        </p:nvSpPr>
        <p:spPr bwMode="auto">
          <a:xfrm>
            <a:off x="457308" y="3352802"/>
            <a:ext cx="8305582" cy="3046412"/>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2400" dirty="0"/>
              <a:t>流数据具有如下特征：</a:t>
            </a:r>
          </a:p>
          <a:p>
            <a:pPr lvl="1" eaLnBrk="1" hangingPunct="1">
              <a:spcBef>
                <a:spcPct val="0"/>
              </a:spcBef>
              <a:buFont typeface="Arial" pitchFamily="34" charset="0"/>
              <a:buChar char="•"/>
            </a:pPr>
            <a:r>
              <a:rPr lang="zh-CN" altLang="zh-CN" sz="2400" dirty="0"/>
              <a:t>数据快速持续到达，潜在大小也许是无穷无尽的</a:t>
            </a:r>
          </a:p>
          <a:p>
            <a:pPr lvl="1" eaLnBrk="1" hangingPunct="1">
              <a:spcBef>
                <a:spcPct val="0"/>
              </a:spcBef>
              <a:buFont typeface="Arial" pitchFamily="34" charset="0"/>
              <a:buChar char="•"/>
            </a:pPr>
            <a:r>
              <a:rPr lang="zh-CN" altLang="zh-CN" sz="2400" dirty="0"/>
              <a:t>数据来源众多，格式复杂</a:t>
            </a:r>
          </a:p>
          <a:p>
            <a:pPr lvl="1" eaLnBrk="1" hangingPunct="1">
              <a:spcBef>
                <a:spcPct val="0"/>
              </a:spcBef>
              <a:buFont typeface="Arial" pitchFamily="34" charset="0"/>
              <a:buChar char="•"/>
            </a:pPr>
            <a:r>
              <a:rPr lang="zh-CN" altLang="zh-CN" sz="2400" dirty="0"/>
              <a:t>数据量大，但是不十分关注存储，一旦经过处理，</a:t>
            </a:r>
            <a:r>
              <a:rPr lang="zh-CN" altLang="zh-CN" sz="2400" dirty="0" smtClean="0"/>
              <a:t>要么</a:t>
            </a:r>
            <a:endParaRPr lang="en-US" altLang="zh-CN" sz="2400" dirty="0" smtClean="0"/>
          </a:p>
          <a:p>
            <a:pPr lvl="1" eaLnBrk="1" hangingPunct="1">
              <a:spcBef>
                <a:spcPct val="0"/>
              </a:spcBef>
              <a:buNone/>
            </a:pPr>
            <a:r>
              <a:rPr lang="en-US" altLang="zh-CN" sz="2400" dirty="0"/>
              <a:t> </a:t>
            </a:r>
            <a:r>
              <a:rPr lang="en-US" altLang="zh-CN" sz="2400" dirty="0" smtClean="0"/>
              <a:t> </a:t>
            </a:r>
            <a:r>
              <a:rPr lang="zh-CN" altLang="zh-CN" sz="2400" dirty="0" smtClean="0"/>
              <a:t>被</a:t>
            </a:r>
            <a:r>
              <a:rPr lang="zh-CN" altLang="zh-CN" sz="2400" dirty="0"/>
              <a:t>丢弃，要么被归档存储</a:t>
            </a:r>
          </a:p>
          <a:p>
            <a:pPr lvl="1" eaLnBrk="1" hangingPunct="1">
              <a:spcBef>
                <a:spcPct val="0"/>
              </a:spcBef>
              <a:buFont typeface="Arial" pitchFamily="34" charset="0"/>
              <a:buChar char="•"/>
            </a:pPr>
            <a:r>
              <a:rPr lang="zh-CN" altLang="zh-CN" sz="2400" dirty="0"/>
              <a:t>注重数据的整体价值，不过分关注个别数据</a:t>
            </a:r>
          </a:p>
          <a:p>
            <a:pPr lvl="1" eaLnBrk="1" hangingPunct="1">
              <a:spcBef>
                <a:spcPct val="0"/>
              </a:spcBef>
              <a:buFont typeface="Arial" pitchFamily="34" charset="0"/>
              <a:buChar char="•"/>
            </a:pPr>
            <a:r>
              <a:rPr lang="zh-CN" altLang="zh-CN" sz="2400" dirty="0"/>
              <a:t>数据顺序颠倒，或者不完整，系统无法控制将要处理</a:t>
            </a:r>
            <a:r>
              <a:rPr lang="zh-CN" altLang="zh-CN" sz="2400" dirty="0" smtClean="0"/>
              <a:t>的</a:t>
            </a:r>
            <a:endParaRPr lang="en-US" altLang="zh-CN" sz="2400" dirty="0" smtClean="0"/>
          </a:p>
          <a:p>
            <a:pPr lvl="1" eaLnBrk="1" hangingPunct="1">
              <a:spcBef>
                <a:spcPct val="0"/>
              </a:spcBef>
              <a:buNone/>
            </a:pPr>
            <a:r>
              <a:rPr lang="en-US" altLang="zh-CN" sz="2400" dirty="0"/>
              <a:t> </a:t>
            </a:r>
            <a:r>
              <a:rPr lang="en-US" altLang="zh-CN" sz="2400" dirty="0" smtClean="0"/>
              <a:t> </a:t>
            </a:r>
            <a:r>
              <a:rPr lang="zh-CN" altLang="zh-CN" sz="2400" dirty="0" smtClean="0"/>
              <a:t>新</a:t>
            </a:r>
            <a:r>
              <a:rPr lang="zh-CN" altLang="zh-CN" sz="2400" dirty="0"/>
              <a:t>到达的数据元素的顺序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8">
                                            <p:bg/>
                                          </p:spTgt>
                                        </p:tgtEl>
                                        <p:attrNameLst>
                                          <p:attrName>style.visibility</p:attrName>
                                        </p:attrNameLst>
                                      </p:cBhvr>
                                      <p:to>
                                        <p:strVal val="visible"/>
                                      </p:to>
                                    </p:set>
                                    <p:animEffect transition="in" filter="blinds(horizontal)">
                                      <p:cBhvr>
                                        <p:cTn id="7" dur="500"/>
                                        <p:tgtEl>
                                          <p:spTgt spid="9218">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8">
                                            <p:txEl>
                                              <p:pRg st="0" end="0"/>
                                            </p:txEl>
                                          </p:spTgt>
                                        </p:tgtEl>
                                        <p:attrNameLst>
                                          <p:attrName>style.visibility</p:attrName>
                                        </p:attrNameLst>
                                      </p:cBhvr>
                                      <p:to>
                                        <p:strVal val="visible"/>
                                      </p:to>
                                    </p:set>
                                    <p:animEffect transition="in" filter="blinds(horizontal)">
                                      <p:cBhvr>
                                        <p:cTn id="12" dur="500"/>
                                        <p:tgtEl>
                                          <p:spTgt spid="921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8">
                                            <p:txEl>
                                              <p:pRg st="1" end="1"/>
                                            </p:txEl>
                                          </p:spTgt>
                                        </p:tgtEl>
                                        <p:attrNameLst>
                                          <p:attrName>style.visibility</p:attrName>
                                        </p:attrNameLst>
                                      </p:cBhvr>
                                      <p:to>
                                        <p:strVal val="visible"/>
                                      </p:to>
                                    </p:set>
                                    <p:animEffect transition="in" filter="blinds(horizontal)">
                                      <p:cBhvr>
                                        <p:cTn id="17" dur="500"/>
                                        <p:tgtEl>
                                          <p:spTgt spid="921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animBg="1"/>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en-US" altLang="zh-CN" dirty="0" smtClean="0"/>
              <a:t>6.5.2 Kafka</a:t>
            </a:r>
            <a:r>
              <a:rPr lang="zh-CN" altLang="zh-CN" smtClean="0"/>
              <a:t>准备工作</a:t>
            </a:r>
            <a:endParaRPr lang="zh-CN" altLang="en-US" smtClean="0"/>
          </a:p>
        </p:txBody>
      </p:sp>
      <p:sp>
        <p:nvSpPr>
          <p:cNvPr id="52227" name="矩形 2"/>
          <p:cNvSpPr>
            <a:spLocks noChangeArrowheads="1"/>
          </p:cNvSpPr>
          <p:nvPr/>
        </p:nvSpPr>
        <p:spPr bwMode="auto">
          <a:xfrm>
            <a:off x="1143000" y="1447800"/>
            <a:ext cx="37560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b="1" dirty="0"/>
              <a:t>1.</a:t>
            </a:r>
            <a:r>
              <a:rPr lang="zh-CN" altLang="en-US" sz="2400" b="1"/>
              <a:t>安装</a:t>
            </a:r>
            <a:r>
              <a:rPr lang="en-US" altLang="zh-CN" sz="2400" b="1" dirty="0"/>
              <a:t>Kafka</a:t>
            </a:r>
          </a:p>
          <a:p>
            <a:pPr eaLnBrk="1" hangingPunct="1">
              <a:spcBef>
                <a:spcPct val="0"/>
              </a:spcBef>
              <a:buFontTx/>
              <a:buNone/>
            </a:pPr>
            <a:r>
              <a:rPr lang="en-US" altLang="zh-CN" sz="2400" b="1" dirty="0"/>
              <a:t>2.</a:t>
            </a:r>
            <a:r>
              <a:rPr lang="zh-CN" altLang="en-US" sz="2400" b="1"/>
              <a:t>启动</a:t>
            </a:r>
            <a:r>
              <a:rPr lang="en-US" altLang="zh-CN" sz="2400" b="1" dirty="0"/>
              <a:t>Kafka</a:t>
            </a:r>
          </a:p>
          <a:p>
            <a:pPr eaLnBrk="1" hangingPunct="1">
              <a:spcBef>
                <a:spcPct val="0"/>
              </a:spcBef>
              <a:buFontTx/>
              <a:buNone/>
            </a:pPr>
            <a:r>
              <a:rPr lang="en-US" altLang="zh-CN" sz="2400" b="1" dirty="0"/>
              <a:t>3.</a:t>
            </a:r>
            <a:r>
              <a:rPr lang="zh-CN" altLang="en-US" sz="2400" b="1"/>
              <a:t>测试</a:t>
            </a:r>
            <a:r>
              <a:rPr lang="en-US" altLang="zh-CN" sz="2400" b="1" dirty="0"/>
              <a:t>Kafka</a:t>
            </a:r>
            <a:r>
              <a:rPr lang="zh-CN" altLang="en-US" sz="2400" b="1"/>
              <a:t>是否正常工作</a:t>
            </a:r>
            <a:endParaRPr lang="zh-CN" altLang="en-US" sz="240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en-US" altLang="zh-CN" dirty="0" smtClean="0"/>
              <a:t>6.5.2 Kafka</a:t>
            </a:r>
            <a:r>
              <a:rPr lang="zh-CN" altLang="zh-CN" smtClean="0"/>
              <a:t>准备工作</a:t>
            </a:r>
            <a:endParaRPr lang="zh-CN" altLang="en-US" smtClean="0"/>
          </a:p>
        </p:txBody>
      </p:sp>
      <p:sp>
        <p:nvSpPr>
          <p:cNvPr id="54275" name="矩形 3"/>
          <p:cNvSpPr>
            <a:spLocks noChangeArrowheads="1"/>
          </p:cNvSpPr>
          <p:nvPr/>
        </p:nvSpPr>
        <p:spPr bwMode="auto">
          <a:xfrm>
            <a:off x="533400" y="1916113"/>
            <a:ext cx="8458084" cy="1569660"/>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t>说明：本课程下载的安装文件为</a:t>
            </a:r>
            <a:r>
              <a:rPr lang="en-US" altLang="zh-CN" sz="2400" dirty="0"/>
              <a:t>Kafka_2.11-0.8.2.2.tgz</a:t>
            </a:r>
            <a:r>
              <a:rPr lang="zh-CN" altLang="en-US" sz="2400" dirty="0"/>
              <a:t>，前面的</a:t>
            </a:r>
            <a:r>
              <a:rPr lang="en-US" altLang="zh-CN" sz="2400" dirty="0"/>
              <a:t>2.11</a:t>
            </a:r>
            <a:r>
              <a:rPr lang="zh-CN" altLang="en-US" sz="2400" dirty="0"/>
              <a:t>就是该</a:t>
            </a:r>
            <a:r>
              <a:rPr lang="en-US" altLang="zh-CN" sz="2400" dirty="0"/>
              <a:t>Kafka</a:t>
            </a:r>
            <a:r>
              <a:rPr lang="zh-CN" altLang="en-US" sz="2400" dirty="0"/>
              <a:t>所支持的</a:t>
            </a:r>
            <a:r>
              <a:rPr lang="en-US" altLang="zh-CN" sz="2400" dirty="0"/>
              <a:t>Scala</a:t>
            </a:r>
            <a:r>
              <a:rPr lang="zh-CN" altLang="en-US" sz="2400" dirty="0"/>
              <a:t>版本号，后面的</a:t>
            </a:r>
            <a:r>
              <a:rPr lang="en-US" altLang="zh-CN" sz="2400" dirty="0"/>
              <a:t>0.8.2.2</a:t>
            </a:r>
            <a:r>
              <a:rPr lang="zh-CN" altLang="en-US" sz="2400" dirty="0"/>
              <a:t>是</a:t>
            </a:r>
            <a:r>
              <a:rPr lang="en-US" altLang="zh-CN" sz="2400" dirty="0"/>
              <a:t>Kafka</a:t>
            </a:r>
            <a:r>
              <a:rPr lang="zh-CN" altLang="en-US" sz="2400" dirty="0"/>
              <a:t>自身的</a:t>
            </a:r>
            <a:r>
              <a:rPr lang="zh-CN" altLang="en-US" sz="2400" dirty="0" smtClean="0"/>
              <a:t>版本号。</a:t>
            </a:r>
            <a:endParaRPr lang="en-US" altLang="zh-CN" sz="2400" dirty="0" smtClean="0"/>
          </a:p>
          <a:p>
            <a:pPr eaLnBrk="1" hangingPunct="1">
              <a:spcBef>
                <a:spcPct val="0"/>
              </a:spcBef>
              <a:buNone/>
            </a:pPr>
            <a:r>
              <a:rPr lang="zh-CN" altLang="en-US" sz="2400" dirty="0"/>
              <a:t>这里假设已经成功安装</a:t>
            </a:r>
            <a:r>
              <a:rPr lang="en-US" altLang="zh-CN" sz="2400" dirty="0"/>
              <a:t>Kafka</a:t>
            </a:r>
            <a:r>
              <a:rPr lang="zh-CN" altLang="en-US" sz="2400" dirty="0"/>
              <a:t>到“</a:t>
            </a:r>
            <a:r>
              <a:rPr lang="en-US" altLang="zh-CN" sz="2400" dirty="0"/>
              <a:t>/</a:t>
            </a:r>
            <a:r>
              <a:rPr lang="en-US" altLang="zh-CN" sz="2400" dirty="0"/>
              <a:t>usr</a:t>
            </a:r>
            <a:r>
              <a:rPr lang="en-US" altLang="zh-CN" sz="2400" dirty="0"/>
              <a:t>/local/</a:t>
            </a:r>
            <a:r>
              <a:rPr lang="en-US" altLang="zh-CN" sz="2400" dirty="0"/>
              <a:t>kafka</a:t>
            </a:r>
            <a:r>
              <a:rPr lang="zh-CN" altLang="en-US" sz="2400" dirty="0"/>
              <a:t>”目录</a:t>
            </a:r>
            <a:r>
              <a:rPr lang="zh-CN" altLang="en-US" sz="2400" dirty="0" smtClean="0"/>
              <a:t>下。</a:t>
            </a:r>
            <a:endParaRPr lang="zh-CN" altLang="en-US" sz="2400" dirty="0"/>
          </a:p>
        </p:txBody>
      </p:sp>
      <p:sp>
        <p:nvSpPr>
          <p:cNvPr id="54276" name="矩形 6"/>
          <p:cNvSpPr>
            <a:spLocks noChangeArrowheads="1"/>
          </p:cNvSpPr>
          <p:nvPr/>
        </p:nvSpPr>
        <p:spPr bwMode="auto">
          <a:xfrm>
            <a:off x="533400" y="1355155"/>
            <a:ext cx="1900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b="1" dirty="0">
                <a:solidFill>
                  <a:srgbClr val="FF0000"/>
                </a:solidFill>
              </a:rPr>
              <a:t>1.</a:t>
            </a:r>
            <a:r>
              <a:rPr lang="zh-CN" altLang="en-US" sz="2400" b="1" dirty="0">
                <a:solidFill>
                  <a:srgbClr val="FF0000"/>
                </a:solidFill>
              </a:rPr>
              <a:t>安装</a:t>
            </a:r>
            <a:r>
              <a:rPr lang="en-US" altLang="zh-CN" sz="2400" b="1" dirty="0">
                <a:solidFill>
                  <a:srgbClr val="FF0000"/>
                </a:solidFill>
              </a:rPr>
              <a:t>Kafka</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en-US" altLang="zh-CN" dirty="0" smtClean="0"/>
              <a:t>6.5.2 Kafka</a:t>
            </a:r>
            <a:r>
              <a:rPr lang="zh-CN" altLang="zh-CN" smtClean="0"/>
              <a:t>准备工作</a:t>
            </a:r>
            <a:endParaRPr lang="zh-CN" altLang="en-US" smtClean="0"/>
          </a:p>
        </p:txBody>
      </p:sp>
      <p:sp>
        <p:nvSpPr>
          <p:cNvPr id="55299" name="矩形 4"/>
          <p:cNvSpPr>
            <a:spLocks noChangeArrowheads="1"/>
          </p:cNvSpPr>
          <p:nvPr/>
        </p:nvSpPr>
        <p:spPr bwMode="auto">
          <a:xfrm>
            <a:off x="292277" y="1905040"/>
            <a:ext cx="7772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t>打开一个终端，输入下面命令启动</a:t>
            </a:r>
            <a:r>
              <a:rPr lang="en-US" altLang="zh-CN" sz="2400" dirty="0"/>
              <a:t>Zookeeper</a:t>
            </a:r>
            <a:r>
              <a:rPr lang="zh-CN" altLang="en-US" sz="2400" dirty="0"/>
              <a:t>服务：</a:t>
            </a:r>
          </a:p>
        </p:txBody>
      </p:sp>
      <p:sp>
        <p:nvSpPr>
          <p:cNvPr id="55300" name="矩形 5"/>
          <p:cNvSpPr>
            <a:spLocks noChangeArrowheads="1"/>
          </p:cNvSpPr>
          <p:nvPr/>
        </p:nvSpPr>
        <p:spPr bwMode="auto">
          <a:xfrm>
            <a:off x="304800" y="2530475"/>
            <a:ext cx="8610600" cy="8302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 cd /</a:t>
            </a:r>
            <a:r>
              <a:rPr lang="en-US" altLang="zh-CN" sz="2400" dirty="0">
                <a:solidFill>
                  <a:schemeClr val="bg1"/>
                </a:solidFill>
              </a:rPr>
              <a:t>usr</a:t>
            </a:r>
            <a:r>
              <a:rPr lang="en-US" altLang="zh-CN" sz="2400" dirty="0">
                <a:solidFill>
                  <a:schemeClr val="bg1"/>
                </a:solidFill>
              </a:rPr>
              <a:t>/local/</a:t>
            </a:r>
            <a:r>
              <a:rPr lang="en-US" altLang="zh-CN" sz="2400" dirty="0">
                <a:solidFill>
                  <a:schemeClr val="bg1"/>
                </a:solidFill>
              </a:rPr>
              <a:t>kafka</a:t>
            </a:r>
            <a:endParaRPr lang="en-US" altLang="zh-CN" sz="2400" dirty="0">
              <a:solidFill>
                <a:schemeClr val="bg1"/>
              </a:solidFill>
            </a:endParaRPr>
          </a:p>
          <a:p>
            <a:pPr eaLnBrk="1" hangingPunct="1">
              <a:spcBef>
                <a:spcPct val="0"/>
              </a:spcBef>
              <a:buFontTx/>
              <a:buNone/>
            </a:pPr>
            <a:r>
              <a:rPr lang="en-US" altLang="zh-CN" sz="2400" dirty="0">
                <a:solidFill>
                  <a:schemeClr val="bg1"/>
                </a:solidFill>
              </a:rPr>
              <a:t>$ ./bin/zookeeper-server-start.sh </a:t>
            </a:r>
            <a:r>
              <a:rPr lang="en-US" altLang="zh-CN" sz="2400" dirty="0">
                <a:solidFill>
                  <a:schemeClr val="bg1"/>
                </a:solidFill>
              </a:rPr>
              <a:t>config</a:t>
            </a:r>
            <a:r>
              <a:rPr lang="en-US" altLang="zh-CN" sz="2400" dirty="0">
                <a:solidFill>
                  <a:schemeClr val="bg1"/>
                </a:solidFill>
              </a:rPr>
              <a:t>/</a:t>
            </a:r>
            <a:r>
              <a:rPr lang="en-US" altLang="zh-CN" sz="2400" dirty="0">
                <a:solidFill>
                  <a:schemeClr val="bg1"/>
                </a:solidFill>
              </a:rPr>
              <a:t>zookeeper.properties</a:t>
            </a:r>
            <a:endParaRPr lang="zh-CN" altLang="en-US" sz="2400" dirty="0">
              <a:solidFill>
                <a:schemeClr val="bg1"/>
              </a:solidFill>
            </a:endParaRPr>
          </a:p>
        </p:txBody>
      </p:sp>
      <p:sp>
        <p:nvSpPr>
          <p:cNvPr id="55301" name="矩形 6"/>
          <p:cNvSpPr>
            <a:spLocks noChangeArrowheads="1"/>
          </p:cNvSpPr>
          <p:nvPr/>
        </p:nvSpPr>
        <p:spPr bwMode="auto">
          <a:xfrm>
            <a:off x="329940" y="3733792"/>
            <a:ext cx="8585459" cy="830263"/>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t>千万不要关闭这个终端窗口，一旦关闭，</a:t>
            </a:r>
            <a:r>
              <a:rPr lang="en-US" altLang="zh-CN" sz="2400" dirty="0"/>
              <a:t>Zookeeper</a:t>
            </a:r>
            <a:r>
              <a:rPr lang="zh-CN" altLang="en-US" sz="2400" dirty="0"/>
              <a:t>服务就停止了</a:t>
            </a:r>
          </a:p>
        </p:txBody>
      </p:sp>
      <p:sp>
        <p:nvSpPr>
          <p:cNvPr id="55302" name="矩形 6"/>
          <p:cNvSpPr>
            <a:spLocks noChangeArrowheads="1"/>
          </p:cNvSpPr>
          <p:nvPr/>
        </p:nvSpPr>
        <p:spPr bwMode="auto">
          <a:xfrm>
            <a:off x="304800" y="1371654"/>
            <a:ext cx="18998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b="1" dirty="0">
                <a:solidFill>
                  <a:srgbClr val="FF0000"/>
                </a:solidFill>
              </a:rPr>
              <a:t>2.</a:t>
            </a:r>
            <a:r>
              <a:rPr lang="zh-CN" altLang="en-US" sz="2400" b="1" dirty="0">
                <a:solidFill>
                  <a:srgbClr val="FF0000"/>
                </a:solidFill>
              </a:rPr>
              <a:t>启动</a:t>
            </a:r>
            <a:r>
              <a:rPr lang="en-US" altLang="zh-CN" sz="2400" b="1" dirty="0">
                <a:solidFill>
                  <a:srgbClr val="FF0000"/>
                </a:solidFill>
              </a:rPr>
              <a:t>Kafka</a:t>
            </a:r>
            <a:endParaRPr lang="zh-CN" altLang="en-US" sz="2400" dirty="0">
              <a:solidFill>
                <a:srgbClr val="FF0000"/>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380900" y="76288"/>
            <a:ext cx="8001000" cy="914400"/>
          </a:xfrm>
        </p:spPr>
        <p:txBody>
          <a:bodyPr/>
          <a:lstStyle/>
          <a:p>
            <a:r>
              <a:rPr lang="en-US" altLang="zh-CN" dirty="0" smtClean="0"/>
              <a:t>6.5.2 Kafka</a:t>
            </a:r>
            <a:r>
              <a:rPr lang="zh-CN" altLang="zh-CN" dirty="0" smtClean="0"/>
              <a:t>准备工作</a:t>
            </a:r>
            <a:endParaRPr lang="zh-CN" altLang="en-US" dirty="0" smtClean="0"/>
          </a:p>
        </p:txBody>
      </p:sp>
      <p:sp>
        <p:nvSpPr>
          <p:cNvPr id="56323" name="矩形 2"/>
          <p:cNvSpPr>
            <a:spLocks noChangeArrowheads="1"/>
          </p:cNvSpPr>
          <p:nvPr/>
        </p:nvSpPr>
        <p:spPr bwMode="auto">
          <a:xfrm>
            <a:off x="304912" y="1295400"/>
            <a:ext cx="7239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a:t>打开第二个终端，然后输入下面命令启动</a:t>
            </a:r>
            <a:r>
              <a:rPr lang="en-US" altLang="zh-CN" sz="2400" dirty="0"/>
              <a:t>Kafka</a:t>
            </a:r>
            <a:r>
              <a:rPr lang="zh-CN" altLang="en-US" sz="2400"/>
              <a:t>服务：</a:t>
            </a:r>
          </a:p>
        </p:txBody>
      </p:sp>
      <p:sp>
        <p:nvSpPr>
          <p:cNvPr id="56324" name="矩形 3"/>
          <p:cNvSpPr>
            <a:spLocks noChangeArrowheads="1"/>
          </p:cNvSpPr>
          <p:nvPr/>
        </p:nvSpPr>
        <p:spPr bwMode="auto">
          <a:xfrm>
            <a:off x="304912" y="1912938"/>
            <a:ext cx="8457978" cy="8302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 cd /</a:t>
            </a:r>
            <a:r>
              <a:rPr lang="en-US" altLang="zh-CN" sz="2400" dirty="0">
                <a:solidFill>
                  <a:schemeClr val="bg1"/>
                </a:solidFill>
              </a:rPr>
              <a:t>usr</a:t>
            </a:r>
            <a:r>
              <a:rPr lang="en-US" altLang="zh-CN" sz="2400" dirty="0">
                <a:solidFill>
                  <a:schemeClr val="bg1"/>
                </a:solidFill>
              </a:rPr>
              <a:t>/local/</a:t>
            </a:r>
            <a:r>
              <a:rPr lang="en-US" altLang="zh-CN" sz="2400" dirty="0">
                <a:solidFill>
                  <a:schemeClr val="bg1"/>
                </a:solidFill>
              </a:rPr>
              <a:t>kafka</a:t>
            </a:r>
            <a:endParaRPr lang="en-US" altLang="zh-CN" sz="2400" dirty="0">
              <a:solidFill>
                <a:schemeClr val="bg1"/>
              </a:solidFill>
            </a:endParaRPr>
          </a:p>
          <a:p>
            <a:pPr eaLnBrk="1" hangingPunct="1">
              <a:spcBef>
                <a:spcPct val="0"/>
              </a:spcBef>
              <a:buFontTx/>
              <a:buNone/>
            </a:pPr>
            <a:r>
              <a:rPr lang="en-US" altLang="zh-CN" sz="2400" dirty="0">
                <a:solidFill>
                  <a:schemeClr val="bg1"/>
                </a:solidFill>
              </a:rPr>
              <a:t>$ bin/kafka-server-start.sh </a:t>
            </a:r>
            <a:r>
              <a:rPr lang="en-US" altLang="zh-CN" sz="2400" dirty="0">
                <a:solidFill>
                  <a:schemeClr val="bg1"/>
                </a:solidFill>
              </a:rPr>
              <a:t>config</a:t>
            </a:r>
            <a:r>
              <a:rPr lang="en-US" altLang="zh-CN" sz="2400" dirty="0">
                <a:solidFill>
                  <a:schemeClr val="bg1"/>
                </a:solidFill>
              </a:rPr>
              <a:t>/</a:t>
            </a:r>
            <a:r>
              <a:rPr lang="en-US" altLang="zh-CN" sz="2400" dirty="0">
                <a:solidFill>
                  <a:schemeClr val="bg1"/>
                </a:solidFill>
              </a:rPr>
              <a:t>server.properties</a:t>
            </a:r>
            <a:endParaRPr lang="zh-CN" altLang="en-US" sz="2400" dirty="0">
              <a:solidFill>
                <a:schemeClr val="bg1"/>
              </a:solidFill>
            </a:endParaRPr>
          </a:p>
        </p:txBody>
      </p:sp>
      <p:sp>
        <p:nvSpPr>
          <p:cNvPr id="56325" name="矩形 4"/>
          <p:cNvSpPr>
            <a:spLocks noChangeArrowheads="1"/>
          </p:cNvSpPr>
          <p:nvPr/>
        </p:nvSpPr>
        <p:spPr bwMode="auto">
          <a:xfrm>
            <a:off x="304912" y="3043533"/>
            <a:ext cx="8457978" cy="461665"/>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t>千万不要关闭这个终端窗口，一旦关闭，</a:t>
            </a:r>
            <a:r>
              <a:rPr lang="en-US" altLang="zh-CN" sz="2400" dirty="0"/>
              <a:t>Kafka</a:t>
            </a:r>
            <a:r>
              <a:rPr lang="zh-CN" altLang="en-US" sz="2400" dirty="0"/>
              <a:t>服务就停止了</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685912" y="76200"/>
            <a:ext cx="8001000" cy="914400"/>
          </a:xfrm>
        </p:spPr>
        <p:txBody>
          <a:bodyPr/>
          <a:lstStyle/>
          <a:p>
            <a:r>
              <a:rPr lang="en-US" altLang="zh-CN" dirty="0" smtClean="0"/>
              <a:t>6.5.2 Kafka</a:t>
            </a:r>
            <a:r>
              <a:rPr lang="zh-CN" altLang="zh-CN" smtClean="0"/>
              <a:t>准备工作</a:t>
            </a:r>
            <a:endParaRPr lang="zh-CN" altLang="en-US" smtClean="0"/>
          </a:p>
        </p:txBody>
      </p:sp>
      <p:sp>
        <p:nvSpPr>
          <p:cNvPr id="57347" name="矩形 2"/>
          <p:cNvSpPr>
            <a:spLocks noChangeArrowheads="1"/>
          </p:cNvSpPr>
          <p:nvPr/>
        </p:nvSpPr>
        <p:spPr bwMode="auto">
          <a:xfrm>
            <a:off x="304912" y="1219200"/>
            <a:ext cx="3756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b="1" dirty="0">
                <a:solidFill>
                  <a:srgbClr val="FF0000"/>
                </a:solidFill>
              </a:rPr>
              <a:t>3.</a:t>
            </a:r>
            <a:r>
              <a:rPr lang="zh-CN" altLang="en-US" sz="2400" b="1">
                <a:solidFill>
                  <a:srgbClr val="FF0000"/>
                </a:solidFill>
              </a:rPr>
              <a:t>测试</a:t>
            </a:r>
            <a:r>
              <a:rPr lang="en-US" altLang="zh-CN" sz="2400" b="1" dirty="0">
                <a:solidFill>
                  <a:srgbClr val="FF0000"/>
                </a:solidFill>
              </a:rPr>
              <a:t>Kafka</a:t>
            </a:r>
            <a:r>
              <a:rPr lang="zh-CN" altLang="en-US" sz="2400" b="1">
                <a:solidFill>
                  <a:srgbClr val="FF0000"/>
                </a:solidFill>
              </a:rPr>
              <a:t>是否正常工作</a:t>
            </a:r>
            <a:endParaRPr lang="zh-CN" altLang="en-US" sz="2400">
              <a:solidFill>
                <a:srgbClr val="FF0000"/>
              </a:solidFill>
            </a:endParaRPr>
          </a:p>
        </p:txBody>
      </p:sp>
      <p:sp>
        <p:nvSpPr>
          <p:cNvPr id="57348" name="矩形 3"/>
          <p:cNvSpPr>
            <a:spLocks noChangeArrowheads="1"/>
          </p:cNvSpPr>
          <p:nvPr/>
        </p:nvSpPr>
        <p:spPr bwMode="auto">
          <a:xfrm>
            <a:off x="381112" y="1752600"/>
            <a:ext cx="861037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dirty="0"/>
              <a:t>再打开第三个终端，然后输入下面命令创建一个自定义名称为</a:t>
            </a:r>
            <a:r>
              <a:rPr lang="en-US" altLang="zh-CN" sz="2000" dirty="0"/>
              <a:t>“</a:t>
            </a:r>
            <a:r>
              <a:rPr lang="en-US" altLang="zh-CN" sz="2000" dirty="0"/>
              <a:t>wordsendertest</a:t>
            </a:r>
            <a:r>
              <a:rPr lang="en-US" altLang="zh-CN" sz="2000" dirty="0"/>
              <a:t>”</a:t>
            </a:r>
            <a:r>
              <a:rPr lang="zh-CN" altLang="en-US" sz="2000" dirty="0"/>
              <a:t>的</a:t>
            </a:r>
            <a:r>
              <a:rPr lang="en-US" altLang="zh-CN" sz="2000" dirty="0"/>
              <a:t>Topic</a:t>
            </a:r>
            <a:r>
              <a:rPr lang="zh-CN" altLang="en-US" sz="2000" dirty="0"/>
              <a:t>：</a:t>
            </a:r>
          </a:p>
        </p:txBody>
      </p:sp>
      <p:sp>
        <p:nvSpPr>
          <p:cNvPr id="57349" name="TextBox 5"/>
          <p:cNvSpPr txBox="1">
            <a:spLocks noChangeArrowheads="1"/>
          </p:cNvSpPr>
          <p:nvPr/>
        </p:nvSpPr>
        <p:spPr bwMode="auto">
          <a:xfrm>
            <a:off x="457312" y="2590800"/>
            <a:ext cx="8381776" cy="163121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solidFill>
                  <a:schemeClr val="bg1"/>
                </a:solidFill>
              </a:rPr>
              <a:t>$ cd  /</a:t>
            </a:r>
            <a:r>
              <a:rPr lang="en-US" altLang="zh-CN" sz="2000" dirty="0">
                <a:solidFill>
                  <a:schemeClr val="bg1"/>
                </a:solidFill>
              </a:rPr>
              <a:t>usr</a:t>
            </a:r>
            <a:r>
              <a:rPr lang="en-US" altLang="zh-CN" sz="2000" dirty="0">
                <a:solidFill>
                  <a:schemeClr val="bg1"/>
                </a:solidFill>
              </a:rPr>
              <a:t>/local/</a:t>
            </a:r>
            <a:r>
              <a:rPr lang="en-US" altLang="zh-CN" sz="2000" dirty="0">
                <a:solidFill>
                  <a:schemeClr val="bg1"/>
                </a:solidFill>
              </a:rPr>
              <a:t>kafka</a:t>
            </a:r>
            <a:endParaRPr lang="zh-CN" altLang="en-US" sz="2000" dirty="0">
              <a:solidFill>
                <a:schemeClr val="bg1"/>
              </a:solidFill>
            </a:endParaRPr>
          </a:p>
          <a:p>
            <a:pPr eaLnBrk="1" hangingPunct="1">
              <a:spcBef>
                <a:spcPct val="0"/>
              </a:spcBef>
              <a:buFontTx/>
              <a:buNone/>
            </a:pPr>
            <a:r>
              <a:rPr lang="en-US" altLang="zh-CN" sz="2000" dirty="0">
                <a:solidFill>
                  <a:schemeClr val="bg1"/>
                </a:solidFill>
              </a:rPr>
              <a:t>$ ./bin/kafka-topics.sh  --create  --zookeeper  localhost:2181  \</a:t>
            </a:r>
            <a:endParaRPr lang="zh-CN" altLang="en-US" sz="2000" dirty="0">
              <a:solidFill>
                <a:schemeClr val="bg1"/>
              </a:solidFill>
            </a:endParaRPr>
          </a:p>
          <a:p>
            <a:pPr eaLnBrk="1" hangingPunct="1">
              <a:spcBef>
                <a:spcPct val="0"/>
              </a:spcBef>
              <a:buFontTx/>
              <a:buNone/>
            </a:pPr>
            <a:r>
              <a:rPr lang="en-US" altLang="zh-CN" sz="2000" dirty="0">
                <a:solidFill>
                  <a:schemeClr val="bg1"/>
                </a:solidFill>
              </a:rPr>
              <a:t>&gt;--replication-factor  1  --partitions  1  --topic  </a:t>
            </a:r>
            <a:r>
              <a:rPr lang="en-US" altLang="zh-CN" sz="2000" dirty="0">
                <a:solidFill>
                  <a:schemeClr val="bg1"/>
                </a:solidFill>
              </a:rPr>
              <a:t>wordsendertest</a:t>
            </a:r>
            <a:endParaRPr lang="zh-CN" altLang="en-US" sz="2000" dirty="0">
              <a:solidFill>
                <a:schemeClr val="bg1"/>
              </a:solidFill>
            </a:endParaRPr>
          </a:p>
          <a:p>
            <a:pPr eaLnBrk="1" hangingPunct="1">
              <a:spcBef>
                <a:spcPct val="0"/>
              </a:spcBef>
              <a:buFontTx/>
              <a:buNone/>
            </a:pPr>
            <a:r>
              <a:rPr lang="en-US" altLang="zh-CN" sz="2000" dirty="0">
                <a:solidFill>
                  <a:schemeClr val="bg1"/>
                </a:solidFill>
              </a:rPr>
              <a:t>#</a:t>
            </a:r>
            <a:r>
              <a:rPr lang="zh-CN" altLang="en-US" sz="2000" dirty="0">
                <a:solidFill>
                  <a:schemeClr val="bg1"/>
                </a:solidFill>
              </a:rPr>
              <a:t>可以用</a:t>
            </a:r>
            <a:r>
              <a:rPr lang="en-US" altLang="zh-CN" sz="2000" dirty="0">
                <a:solidFill>
                  <a:schemeClr val="bg1"/>
                </a:solidFill>
              </a:rPr>
              <a:t>list</a:t>
            </a:r>
            <a:r>
              <a:rPr lang="zh-CN" altLang="en-US" sz="2000" dirty="0">
                <a:solidFill>
                  <a:schemeClr val="bg1"/>
                </a:solidFill>
              </a:rPr>
              <a:t>列出所有创建的</a:t>
            </a:r>
            <a:r>
              <a:rPr lang="en-US" altLang="zh-CN" sz="2000" dirty="0">
                <a:solidFill>
                  <a:schemeClr val="bg1"/>
                </a:solidFill>
              </a:rPr>
              <a:t>Topic</a:t>
            </a:r>
            <a:r>
              <a:rPr lang="zh-CN" altLang="en-US" sz="2000" dirty="0">
                <a:solidFill>
                  <a:schemeClr val="bg1"/>
                </a:solidFill>
              </a:rPr>
              <a:t>，验证是否创建成功</a:t>
            </a:r>
            <a:endParaRPr lang="en-US" altLang="zh-CN" sz="2000" dirty="0">
              <a:solidFill>
                <a:schemeClr val="bg1"/>
              </a:solidFill>
            </a:endParaRPr>
          </a:p>
          <a:p>
            <a:pPr eaLnBrk="1" hangingPunct="1">
              <a:spcBef>
                <a:spcPct val="0"/>
              </a:spcBef>
              <a:buFontTx/>
              <a:buNone/>
            </a:pPr>
            <a:r>
              <a:rPr lang="en-US" altLang="zh-CN" sz="2000" dirty="0">
                <a:solidFill>
                  <a:schemeClr val="bg1"/>
                </a:solidFill>
              </a:rPr>
              <a:t>$ ./bin/kafka-topics.sh  --list  --zookeeper  localhost:2181</a:t>
            </a:r>
            <a:endParaRPr lang="zh-CN" altLang="en-US" sz="2000" dirty="0">
              <a:solidFill>
                <a:schemeClr val="bg1"/>
              </a:solidFill>
            </a:endParaRPr>
          </a:p>
        </p:txBody>
      </p:sp>
      <p:sp>
        <p:nvSpPr>
          <p:cNvPr id="57350" name="TextBox 5"/>
          <p:cNvSpPr txBox="1">
            <a:spLocks noChangeArrowheads="1"/>
          </p:cNvSpPr>
          <p:nvPr/>
        </p:nvSpPr>
        <p:spPr bwMode="auto">
          <a:xfrm>
            <a:off x="457312" y="4419574"/>
            <a:ext cx="6021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t>replication-factor</a:t>
            </a:r>
            <a:r>
              <a:rPr lang="zh-CN" altLang="en-US" sz="2400" dirty="0"/>
              <a:t>：每个</a:t>
            </a:r>
            <a:r>
              <a:rPr lang="en-US" altLang="zh-CN" sz="2400" dirty="0"/>
              <a:t>partition</a:t>
            </a:r>
            <a:r>
              <a:rPr lang="zh-CN" altLang="en-US" sz="2400" dirty="0"/>
              <a:t>的副本个数</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533514" y="76200"/>
            <a:ext cx="8001000" cy="914400"/>
          </a:xfrm>
        </p:spPr>
        <p:txBody>
          <a:bodyPr/>
          <a:lstStyle/>
          <a:p>
            <a:r>
              <a:rPr lang="en-US" altLang="zh-CN" dirty="0" smtClean="0"/>
              <a:t>6.5.2 Kafka</a:t>
            </a:r>
            <a:r>
              <a:rPr lang="zh-CN" altLang="zh-CN" smtClean="0"/>
              <a:t>准备工作</a:t>
            </a:r>
            <a:endParaRPr lang="zh-CN" altLang="en-US" smtClean="0"/>
          </a:p>
        </p:txBody>
      </p:sp>
      <p:sp>
        <p:nvSpPr>
          <p:cNvPr id="58371" name="矩形 2"/>
          <p:cNvSpPr>
            <a:spLocks noChangeArrowheads="1"/>
          </p:cNvSpPr>
          <p:nvPr/>
        </p:nvSpPr>
        <p:spPr bwMode="auto">
          <a:xfrm>
            <a:off x="228714" y="1295400"/>
            <a:ext cx="876277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dirty="0"/>
              <a:t>下面用生产者（</a:t>
            </a:r>
            <a:r>
              <a:rPr lang="en-US" altLang="zh-CN" sz="2000" dirty="0"/>
              <a:t>Producer</a:t>
            </a:r>
            <a:r>
              <a:rPr lang="zh-CN" altLang="en-US" sz="2000" dirty="0"/>
              <a:t>）来产生一些数据，请在当前终端（记作“数据源终端”）内继续输入下面命令：</a:t>
            </a:r>
          </a:p>
        </p:txBody>
      </p:sp>
      <p:sp>
        <p:nvSpPr>
          <p:cNvPr id="58372" name="TextBox 4"/>
          <p:cNvSpPr txBox="1">
            <a:spLocks noChangeArrowheads="1"/>
          </p:cNvSpPr>
          <p:nvPr/>
        </p:nvSpPr>
        <p:spPr bwMode="auto">
          <a:xfrm>
            <a:off x="381114" y="2286000"/>
            <a:ext cx="76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2000"/>
          </a:p>
        </p:txBody>
      </p:sp>
      <p:sp>
        <p:nvSpPr>
          <p:cNvPr id="58373" name="TextBox 5"/>
          <p:cNvSpPr txBox="1">
            <a:spLocks noChangeArrowheads="1"/>
          </p:cNvSpPr>
          <p:nvPr/>
        </p:nvSpPr>
        <p:spPr bwMode="auto">
          <a:xfrm>
            <a:off x="228714" y="2286000"/>
            <a:ext cx="8762770" cy="83099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 ./bin/kafka-console-producer.sh  --broker-list  localhost:9092 \</a:t>
            </a:r>
            <a:endParaRPr lang="zh-CN" altLang="en-US" sz="2400" dirty="0">
              <a:solidFill>
                <a:schemeClr val="bg1"/>
              </a:solidFill>
            </a:endParaRPr>
          </a:p>
          <a:p>
            <a:pPr eaLnBrk="1" hangingPunct="1">
              <a:spcBef>
                <a:spcPct val="0"/>
              </a:spcBef>
              <a:buFontTx/>
              <a:buNone/>
            </a:pPr>
            <a:r>
              <a:rPr lang="en-US" altLang="zh-CN" sz="2400" dirty="0">
                <a:solidFill>
                  <a:schemeClr val="bg1"/>
                </a:solidFill>
              </a:rPr>
              <a:t>&gt;  --topic  </a:t>
            </a:r>
            <a:r>
              <a:rPr lang="en-US" altLang="zh-CN" sz="2400" dirty="0">
                <a:solidFill>
                  <a:schemeClr val="bg1"/>
                </a:solidFill>
              </a:rPr>
              <a:t>wordsendertest</a:t>
            </a:r>
            <a:endParaRPr lang="zh-CN" altLang="en-US" sz="2400" dirty="0">
              <a:solidFill>
                <a:schemeClr val="bg1"/>
              </a:solidFill>
            </a:endParaRPr>
          </a:p>
        </p:txBody>
      </p:sp>
      <p:sp>
        <p:nvSpPr>
          <p:cNvPr id="58374" name="矩形 6"/>
          <p:cNvSpPr>
            <a:spLocks noChangeArrowheads="1"/>
          </p:cNvSpPr>
          <p:nvPr/>
        </p:nvSpPr>
        <p:spPr bwMode="auto">
          <a:xfrm>
            <a:off x="304914" y="3635470"/>
            <a:ext cx="853417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dirty="0"/>
              <a:t>上面命令执行后，就可以在当前终端内用键盘输入一些英文单词，比如可以输入：</a:t>
            </a:r>
          </a:p>
        </p:txBody>
      </p:sp>
      <p:sp>
        <p:nvSpPr>
          <p:cNvPr id="58375" name="TextBox 8"/>
          <p:cNvSpPr txBox="1">
            <a:spLocks noChangeArrowheads="1"/>
          </p:cNvSpPr>
          <p:nvPr/>
        </p:nvSpPr>
        <p:spPr bwMode="auto">
          <a:xfrm>
            <a:off x="381114" y="4397470"/>
            <a:ext cx="16546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t>hello </a:t>
            </a:r>
            <a:r>
              <a:rPr lang="en-US" altLang="zh-CN" sz="2000" dirty="0"/>
              <a:t>hadoop</a:t>
            </a:r>
            <a:endParaRPr lang="zh-CN" altLang="en-US" sz="2000" dirty="0"/>
          </a:p>
          <a:p>
            <a:pPr eaLnBrk="1" hangingPunct="1">
              <a:spcBef>
                <a:spcPct val="0"/>
              </a:spcBef>
              <a:buFontTx/>
              <a:buNone/>
            </a:pPr>
            <a:r>
              <a:rPr lang="en-US" altLang="zh-CN" sz="2000" dirty="0"/>
              <a:t>hello spark</a:t>
            </a:r>
            <a:endParaRPr lang="zh-CN" altLang="en-US" sz="20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685914" y="76200"/>
            <a:ext cx="8001000" cy="914400"/>
          </a:xfrm>
        </p:spPr>
        <p:txBody>
          <a:bodyPr/>
          <a:lstStyle/>
          <a:p>
            <a:r>
              <a:rPr lang="en-US" altLang="zh-CN" dirty="0" smtClean="0"/>
              <a:t>6.5.2 Kafka</a:t>
            </a:r>
            <a:r>
              <a:rPr lang="zh-CN" altLang="zh-CN" smtClean="0"/>
              <a:t>准备工作</a:t>
            </a:r>
            <a:endParaRPr lang="zh-CN" altLang="en-US" smtClean="0"/>
          </a:p>
        </p:txBody>
      </p:sp>
      <p:sp>
        <p:nvSpPr>
          <p:cNvPr id="59395" name="矩形 2"/>
          <p:cNvSpPr>
            <a:spLocks noChangeArrowheads="1"/>
          </p:cNvSpPr>
          <p:nvPr/>
        </p:nvSpPr>
        <p:spPr bwMode="auto">
          <a:xfrm>
            <a:off x="228714" y="1295400"/>
            <a:ext cx="876277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dirty="0"/>
              <a:t>现在可以启动一个消费者，来查看刚才生产者产生的数据。请另外打开第四个终端，输入下面命令：</a:t>
            </a:r>
          </a:p>
        </p:txBody>
      </p:sp>
      <p:sp>
        <p:nvSpPr>
          <p:cNvPr id="59396" name="TextBox 3"/>
          <p:cNvSpPr txBox="1">
            <a:spLocks noChangeArrowheads="1"/>
          </p:cNvSpPr>
          <p:nvPr/>
        </p:nvSpPr>
        <p:spPr bwMode="auto">
          <a:xfrm>
            <a:off x="152516" y="2209800"/>
            <a:ext cx="8915166" cy="120032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 cd /</a:t>
            </a:r>
            <a:r>
              <a:rPr lang="en-US" altLang="zh-CN" sz="2400" dirty="0">
                <a:solidFill>
                  <a:schemeClr val="bg1"/>
                </a:solidFill>
              </a:rPr>
              <a:t>usr</a:t>
            </a:r>
            <a:r>
              <a:rPr lang="en-US" altLang="zh-CN" sz="2400" dirty="0">
                <a:solidFill>
                  <a:schemeClr val="bg1"/>
                </a:solidFill>
              </a:rPr>
              <a:t>/local/</a:t>
            </a:r>
            <a:r>
              <a:rPr lang="en-US" altLang="zh-CN" sz="2400" dirty="0">
                <a:solidFill>
                  <a:schemeClr val="bg1"/>
                </a:solidFill>
              </a:rPr>
              <a:t>kafka</a:t>
            </a:r>
            <a:endParaRPr lang="zh-CN" altLang="en-US" sz="2400" dirty="0">
              <a:solidFill>
                <a:schemeClr val="bg1"/>
              </a:solidFill>
            </a:endParaRPr>
          </a:p>
          <a:p>
            <a:pPr eaLnBrk="1" hangingPunct="1">
              <a:spcBef>
                <a:spcPct val="0"/>
              </a:spcBef>
              <a:buFontTx/>
              <a:buNone/>
            </a:pPr>
            <a:r>
              <a:rPr lang="en-US" altLang="zh-CN" sz="2400" dirty="0">
                <a:solidFill>
                  <a:schemeClr val="bg1"/>
                </a:solidFill>
              </a:rPr>
              <a:t>$./bin/kafka-console-consumer.sh  --zookeeper  localhost:2181  \</a:t>
            </a:r>
            <a:endParaRPr lang="zh-CN" altLang="en-US" sz="2400" dirty="0">
              <a:solidFill>
                <a:schemeClr val="bg1"/>
              </a:solidFill>
            </a:endParaRPr>
          </a:p>
          <a:p>
            <a:pPr eaLnBrk="1" hangingPunct="1">
              <a:spcBef>
                <a:spcPct val="0"/>
              </a:spcBef>
              <a:buFontTx/>
              <a:buNone/>
            </a:pPr>
            <a:r>
              <a:rPr lang="en-US" altLang="zh-CN" sz="2400" dirty="0">
                <a:solidFill>
                  <a:schemeClr val="bg1"/>
                </a:solidFill>
              </a:rPr>
              <a:t>&gt; --topic  </a:t>
            </a:r>
            <a:r>
              <a:rPr lang="en-US" altLang="zh-CN" sz="2400" dirty="0">
                <a:solidFill>
                  <a:schemeClr val="bg1"/>
                </a:solidFill>
              </a:rPr>
              <a:t>wordsendertest</a:t>
            </a:r>
            <a:r>
              <a:rPr lang="en-US" altLang="zh-CN" sz="2400" dirty="0">
                <a:solidFill>
                  <a:schemeClr val="bg1"/>
                </a:solidFill>
              </a:rPr>
              <a:t>  --from-beginning</a:t>
            </a:r>
            <a:endParaRPr lang="zh-CN" altLang="en-US" sz="2400" dirty="0">
              <a:solidFill>
                <a:schemeClr val="bg1"/>
              </a:solidFill>
            </a:endParaRPr>
          </a:p>
        </p:txBody>
      </p:sp>
      <p:sp>
        <p:nvSpPr>
          <p:cNvPr id="59397" name="矩形 4"/>
          <p:cNvSpPr>
            <a:spLocks noChangeArrowheads="1"/>
          </p:cNvSpPr>
          <p:nvPr/>
        </p:nvSpPr>
        <p:spPr bwMode="auto">
          <a:xfrm>
            <a:off x="228714" y="3697241"/>
            <a:ext cx="876277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a:t>可以看到，屏幕上会显示出如下结果，也就是刚才在另外一个终端里面输入的内容：</a:t>
            </a:r>
          </a:p>
        </p:txBody>
      </p:sp>
      <p:sp>
        <p:nvSpPr>
          <p:cNvPr id="59398" name="TextBox 5"/>
          <p:cNvSpPr txBox="1">
            <a:spLocks noChangeArrowheads="1"/>
          </p:cNvSpPr>
          <p:nvPr/>
        </p:nvSpPr>
        <p:spPr bwMode="auto">
          <a:xfrm>
            <a:off x="228714" y="4535441"/>
            <a:ext cx="186545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t>hello </a:t>
            </a:r>
            <a:r>
              <a:rPr lang="en-US" altLang="zh-CN" sz="2000" dirty="0"/>
              <a:t>hadoop</a:t>
            </a:r>
            <a:endParaRPr lang="zh-CN" altLang="en-US" sz="2000" dirty="0"/>
          </a:p>
          <a:p>
            <a:pPr eaLnBrk="1" hangingPunct="1">
              <a:spcBef>
                <a:spcPct val="0"/>
              </a:spcBef>
              <a:buFontTx/>
              <a:buNone/>
            </a:pPr>
            <a:r>
              <a:rPr lang="en-US" altLang="zh-CN" sz="2000" dirty="0"/>
              <a:t>hello spark</a:t>
            </a:r>
            <a:endParaRPr lang="zh-CN" altLang="en-US" sz="20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762112" y="76200"/>
            <a:ext cx="8001000" cy="914400"/>
          </a:xfrm>
        </p:spPr>
        <p:txBody>
          <a:bodyPr/>
          <a:lstStyle/>
          <a:p>
            <a:r>
              <a:rPr lang="en-US" altLang="zh-CN" dirty="0" smtClean="0"/>
              <a:t>6.5.3 Spark</a:t>
            </a:r>
            <a:r>
              <a:rPr lang="zh-CN" altLang="en-US" smtClean="0"/>
              <a:t>准备工作</a:t>
            </a:r>
          </a:p>
        </p:txBody>
      </p:sp>
      <p:sp>
        <p:nvSpPr>
          <p:cNvPr id="60419" name="矩形 2"/>
          <p:cNvSpPr>
            <a:spLocks noChangeArrowheads="1"/>
          </p:cNvSpPr>
          <p:nvPr/>
        </p:nvSpPr>
        <p:spPr bwMode="auto">
          <a:xfrm>
            <a:off x="304912" y="2014440"/>
            <a:ext cx="8686572" cy="2862322"/>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50000"/>
              </a:lnSpc>
              <a:spcBef>
                <a:spcPct val="0"/>
              </a:spcBef>
              <a:buFontTx/>
              <a:buNone/>
            </a:pPr>
            <a:r>
              <a:rPr lang="zh-CN" altLang="en-US" sz="2000" dirty="0" smtClean="0"/>
              <a:t>（</a:t>
            </a:r>
            <a:r>
              <a:rPr lang="en-US" altLang="zh-CN" sz="2000" dirty="0" smtClean="0"/>
              <a:t>1</a:t>
            </a:r>
            <a:r>
              <a:rPr lang="zh-CN" altLang="en-US" sz="2000" dirty="0" smtClean="0"/>
              <a:t>）</a:t>
            </a:r>
            <a:r>
              <a:rPr lang="en-US" altLang="zh-CN" sz="2000" dirty="0" smtClean="0"/>
              <a:t>Kafka</a:t>
            </a:r>
            <a:r>
              <a:rPr lang="zh-CN" altLang="en-US" sz="2000" dirty="0"/>
              <a:t>和</a:t>
            </a:r>
            <a:r>
              <a:rPr lang="en-US" altLang="zh-CN" sz="2000" dirty="0"/>
              <a:t>Flume</a:t>
            </a:r>
            <a:r>
              <a:rPr lang="zh-CN" altLang="en-US" sz="2000" dirty="0"/>
              <a:t>等高级输入源，需要依赖独立的库（</a:t>
            </a:r>
            <a:r>
              <a:rPr lang="en-US" altLang="zh-CN" sz="2000" dirty="0"/>
              <a:t>jar</a:t>
            </a:r>
            <a:r>
              <a:rPr lang="zh-CN" altLang="en-US" sz="2000" dirty="0"/>
              <a:t>文件</a:t>
            </a:r>
            <a:r>
              <a:rPr lang="zh-CN" altLang="en-US" sz="2000" dirty="0" smtClean="0"/>
              <a:t>）。</a:t>
            </a:r>
            <a:endParaRPr lang="en-US" altLang="zh-CN" sz="2000" dirty="0" smtClean="0"/>
          </a:p>
          <a:p>
            <a:pPr eaLnBrk="1" hangingPunct="1">
              <a:lnSpc>
                <a:spcPct val="150000"/>
              </a:lnSpc>
              <a:spcBef>
                <a:spcPct val="0"/>
              </a:spcBef>
              <a:buNone/>
            </a:pPr>
            <a:r>
              <a:rPr lang="zh-CN" altLang="en-US" sz="2000" dirty="0"/>
              <a:t>（</a:t>
            </a:r>
            <a:r>
              <a:rPr lang="en-US" altLang="zh-CN" sz="2000" dirty="0"/>
              <a:t>2</a:t>
            </a:r>
            <a:r>
              <a:rPr lang="zh-CN" altLang="en-US" sz="2000" dirty="0"/>
              <a:t>）对于</a:t>
            </a:r>
            <a:r>
              <a:rPr lang="en-US" altLang="zh-CN" sz="2000" dirty="0"/>
              <a:t>Spark2.4.0</a:t>
            </a:r>
            <a:r>
              <a:rPr lang="zh-CN" altLang="en-US" sz="2000" dirty="0"/>
              <a:t>版本，如果要使用</a:t>
            </a:r>
            <a:r>
              <a:rPr lang="en-US" altLang="zh-CN" sz="2000" dirty="0"/>
              <a:t>Kafka</a:t>
            </a:r>
            <a:r>
              <a:rPr lang="zh-CN" altLang="en-US" sz="2000" dirty="0"/>
              <a:t>，则需要下载</a:t>
            </a:r>
            <a:r>
              <a:rPr lang="en-US" altLang="zh-CN" sz="2000" dirty="0"/>
              <a:t>spark-streaming-kafka-0-8_2.11</a:t>
            </a:r>
            <a:r>
              <a:rPr lang="zh-CN" altLang="en-US" sz="2000" dirty="0"/>
              <a:t>相关</a:t>
            </a:r>
            <a:r>
              <a:rPr lang="en-US" altLang="zh-CN" sz="2000" dirty="0"/>
              <a:t>jar</a:t>
            </a:r>
            <a:r>
              <a:rPr lang="zh-CN" altLang="en-US" sz="2000" dirty="0"/>
              <a:t>包</a:t>
            </a:r>
            <a:r>
              <a:rPr lang="zh-CN" altLang="en-US" sz="2000" dirty="0" smtClean="0"/>
              <a:t>。</a:t>
            </a:r>
            <a:endParaRPr lang="en-US" altLang="zh-CN" sz="2000" dirty="0" smtClean="0"/>
          </a:p>
          <a:p>
            <a:pPr eaLnBrk="1" hangingPunct="1">
              <a:lnSpc>
                <a:spcPct val="150000"/>
              </a:lnSpc>
              <a:spcBef>
                <a:spcPct val="0"/>
              </a:spcBef>
              <a:buNone/>
            </a:pPr>
            <a:r>
              <a:rPr lang="zh-CN" altLang="en-US" sz="2000" dirty="0" smtClean="0"/>
              <a:t>（</a:t>
            </a:r>
            <a:r>
              <a:rPr lang="en-US" altLang="zh-CN" sz="2000" dirty="0" smtClean="0"/>
              <a:t>3</a:t>
            </a:r>
            <a:r>
              <a:rPr lang="zh-CN" altLang="en-US" sz="2000" dirty="0" smtClean="0"/>
              <a:t>）</a:t>
            </a:r>
            <a:r>
              <a:rPr lang="en-US" altLang="zh-CN" sz="2000" dirty="0" smtClean="0"/>
              <a:t>spark-streaming-kafka-0-8_2.11-2.4.0.jar</a:t>
            </a:r>
            <a:r>
              <a:rPr lang="zh-CN" altLang="en-US" sz="2000" dirty="0" smtClean="0"/>
              <a:t>下载地址：</a:t>
            </a:r>
            <a:endParaRPr lang="en-US" altLang="zh-CN" sz="2000" dirty="0" smtClean="0"/>
          </a:p>
          <a:p>
            <a:pPr eaLnBrk="1" hangingPunct="1">
              <a:lnSpc>
                <a:spcPct val="150000"/>
              </a:lnSpc>
              <a:spcBef>
                <a:spcPct val="0"/>
              </a:spcBef>
              <a:buNone/>
            </a:pPr>
            <a:r>
              <a:rPr lang="en-US" altLang="zh-CN" sz="2000" dirty="0"/>
              <a:t>http://</a:t>
            </a:r>
            <a:r>
              <a:rPr lang="en-US" altLang="zh-CN" sz="2000" dirty="0" smtClean="0"/>
              <a:t>mvnrepository.com/artifact/org.apache.spark/spark-streaming-kafka-0-8_2.11/2.4.0</a:t>
            </a:r>
            <a:endParaRPr lang="zh-CN" altLang="en-US" sz="2000" dirty="0"/>
          </a:p>
        </p:txBody>
      </p:sp>
      <p:sp>
        <p:nvSpPr>
          <p:cNvPr id="60422" name="矩形 7"/>
          <p:cNvSpPr>
            <a:spLocks noChangeArrowheads="1"/>
          </p:cNvSpPr>
          <p:nvPr/>
        </p:nvSpPr>
        <p:spPr bwMode="auto">
          <a:xfrm>
            <a:off x="304912" y="1326259"/>
            <a:ext cx="23647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b="1" dirty="0">
                <a:solidFill>
                  <a:srgbClr val="FF0000"/>
                </a:solidFill>
              </a:rPr>
              <a:t>1.</a:t>
            </a:r>
            <a:r>
              <a:rPr lang="zh-CN" altLang="en-US" sz="2400" b="1" dirty="0">
                <a:solidFill>
                  <a:srgbClr val="FF0000"/>
                </a:solidFill>
              </a:rPr>
              <a:t>添加相关</a:t>
            </a:r>
            <a:r>
              <a:rPr lang="en-US" altLang="zh-CN" sz="2400" b="1" dirty="0">
                <a:solidFill>
                  <a:srgbClr val="FF0000"/>
                </a:solidFill>
              </a:rPr>
              <a:t>jar</a:t>
            </a:r>
            <a:r>
              <a:rPr lang="zh-CN" altLang="en-US" sz="2400" b="1" dirty="0">
                <a:solidFill>
                  <a:srgbClr val="FF0000"/>
                </a:solidFill>
              </a:rPr>
              <a:t>包</a:t>
            </a:r>
            <a:endParaRPr lang="en-US" altLang="zh-CN" sz="2400" b="1" dirty="0">
              <a:solidFill>
                <a:srgbClr val="FF0000"/>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en-US" altLang="zh-CN" dirty="0" smtClean="0"/>
              <a:t>6.5.3 Spark</a:t>
            </a:r>
            <a:r>
              <a:rPr lang="zh-CN" altLang="en-US" smtClean="0"/>
              <a:t>准备工作</a:t>
            </a:r>
          </a:p>
        </p:txBody>
      </p:sp>
      <p:sp>
        <p:nvSpPr>
          <p:cNvPr id="63491" name="矩形 2"/>
          <p:cNvSpPr>
            <a:spLocks noChangeArrowheads="1"/>
          </p:cNvSpPr>
          <p:nvPr/>
        </p:nvSpPr>
        <p:spPr bwMode="auto">
          <a:xfrm>
            <a:off x="381112" y="1730375"/>
            <a:ext cx="8305686" cy="23082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 cd /</a:t>
            </a:r>
            <a:r>
              <a:rPr lang="en-US" altLang="zh-CN" sz="2400" dirty="0">
                <a:solidFill>
                  <a:schemeClr val="bg1"/>
                </a:solidFill>
              </a:rPr>
              <a:t>usr</a:t>
            </a:r>
            <a:r>
              <a:rPr lang="en-US" altLang="zh-CN" sz="2400" dirty="0">
                <a:solidFill>
                  <a:schemeClr val="bg1"/>
                </a:solidFill>
              </a:rPr>
              <a:t>/local/spark/jars</a:t>
            </a:r>
          </a:p>
          <a:p>
            <a:pPr eaLnBrk="1" hangingPunct="1">
              <a:spcBef>
                <a:spcPct val="0"/>
              </a:spcBef>
              <a:buFontTx/>
              <a:buNone/>
            </a:pPr>
            <a:r>
              <a:rPr lang="en-US" altLang="zh-CN" sz="2400" dirty="0">
                <a:solidFill>
                  <a:schemeClr val="bg1"/>
                </a:solidFill>
              </a:rPr>
              <a:t>$ </a:t>
            </a:r>
            <a:r>
              <a:rPr lang="en-US" altLang="zh-CN" sz="2400" dirty="0">
                <a:solidFill>
                  <a:schemeClr val="bg1"/>
                </a:solidFill>
              </a:rPr>
              <a:t>mkdir</a:t>
            </a:r>
            <a:r>
              <a:rPr lang="en-US" altLang="zh-CN" sz="2400" dirty="0">
                <a:solidFill>
                  <a:schemeClr val="bg1"/>
                </a:solidFill>
              </a:rPr>
              <a:t> </a:t>
            </a:r>
            <a:r>
              <a:rPr lang="en-US" altLang="zh-CN" sz="2400" dirty="0">
                <a:solidFill>
                  <a:schemeClr val="bg1"/>
                </a:solidFill>
              </a:rPr>
              <a:t>kafka</a:t>
            </a:r>
            <a:endParaRPr lang="en-US" altLang="zh-CN" sz="2400" dirty="0">
              <a:solidFill>
                <a:schemeClr val="bg1"/>
              </a:solidFill>
            </a:endParaRPr>
          </a:p>
          <a:p>
            <a:pPr eaLnBrk="1" hangingPunct="1">
              <a:spcBef>
                <a:spcPct val="0"/>
              </a:spcBef>
              <a:buFontTx/>
              <a:buNone/>
            </a:pPr>
            <a:r>
              <a:rPr lang="en-US" altLang="zh-CN" sz="2400" dirty="0">
                <a:solidFill>
                  <a:schemeClr val="bg1"/>
                </a:solidFill>
              </a:rPr>
              <a:t>$ cd ~</a:t>
            </a:r>
          </a:p>
          <a:p>
            <a:pPr eaLnBrk="1" hangingPunct="1">
              <a:spcBef>
                <a:spcPct val="0"/>
              </a:spcBef>
              <a:buFontTx/>
              <a:buNone/>
            </a:pPr>
            <a:r>
              <a:rPr lang="en-US" altLang="zh-CN" sz="2400" dirty="0">
                <a:solidFill>
                  <a:schemeClr val="bg1"/>
                </a:solidFill>
              </a:rPr>
              <a:t>$ cd </a:t>
            </a:r>
            <a:r>
              <a:rPr lang="zh-CN" altLang="en-US" sz="2400" dirty="0">
                <a:solidFill>
                  <a:schemeClr val="bg1"/>
                </a:solidFill>
              </a:rPr>
              <a:t>下载</a:t>
            </a:r>
          </a:p>
          <a:p>
            <a:pPr eaLnBrk="1" hangingPunct="1">
              <a:spcBef>
                <a:spcPct val="0"/>
              </a:spcBef>
              <a:buFontTx/>
              <a:buNone/>
            </a:pPr>
            <a:r>
              <a:rPr lang="en-US" altLang="zh-CN" sz="2400" dirty="0">
                <a:solidFill>
                  <a:schemeClr val="bg1"/>
                </a:solidFill>
              </a:rPr>
              <a:t>$ </a:t>
            </a:r>
            <a:r>
              <a:rPr lang="en-US" altLang="zh-CN" sz="2400" dirty="0">
                <a:solidFill>
                  <a:schemeClr val="bg1"/>
                </a:solidFill>
              </a:rPr>
              <a:t>cp</a:t>
            </a:r>
            <a:r>
              <a:rPr lang="en-US" altLang="zh-CN" sz="2400" dirty="0">
                <a:solidFill>
                  <a:schemeClr val="bg1"/>
                </a:solidFill>
              </a:rPr>
              <a:t> ./spark-streaming-kafka-0-8_2.11-2.4.0.jar /</a:t>
            </a:r>
            <a:r>
              <a:rPr lang="en-US" altLang="zh-CN" sz="2400" dirty="0">
                <a:solidFill>
                  <a:schemeClr val="bg1"/>
                </a:solidFill>
              </a:rPr>
              <a:t>usr</a:t>
            </a:r>
            <a:r>
              <a:rPr lang="en-US" altLang="zh-CN" sz="2400" dirty="0">
                <a:solidFill>
                  <a:schemeClr val="bg1"/>
                </a:solidFill>
              </a:rPr>
              <a:t>/local/spark/jars/</a:t>
            </a:r>
            <a:r>
              <a:rPr lang="en-US" altLang="zh-CN" sz="2400" dirty="0">
                <a:solidFill>
                  <a:schemeClr val="bg1"/>
                </a:solidFill>
              </a:rPr>
              <a:t>kafka</a:t>
            </a:r>
            <a:endParaRPr lang="zh-CN" altLang="en-US" sz="2400" dirty="0">
              <a:solidFill>
                <a:schemeClr val="bg1"/>
              </a:solidFill>
            </a:endParaRPr>
          </a:p>
        </p:txBody>
      </p:sp>
      <p:sp>
        <p:nvSpPr>
          <p:cNvPr id="63492" name="矩形 3"/>
          <p:cNvSpPr>
            <a:spLocks noChangeArrowheads="1"/>
          </p:cNvSpPr>
          <p:nvPr/>
        </p:nvSpPr>
        <p:spPr bwMode="auto">
          <a:xfrm>
            <a:off x="304912" y="1143000"/>
            <a:ext cx="6019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a:t>把</a:t>
            </a:r>
            <a:r>
              <a:rPr lang="en-US" altLang="zh-CN" sz="2400" dirty="0"/>
              <a:t>jar</a:t>
            </a:r>
            <a:r>
              <a:rPr lang="zh-CN" altLang="en-US" sz="2400"/>
              <a:t>文件复制到</a:t>
            </a:r>
            <a:r>
              <a:rPr lang="en-US" altLang="zh-CN" sz="2400" dirty="0"/>
              <a:t>Spark</a:t>
            </a:r>
            <a:r>
              <a:rPr lang="zh-CN" altLang="en-US" sz="2400"/>
              <a:t>目录的</a:t>
            </a:r>
            <a:r>
              <a:rPr lang="en-US" altLang="zh-CN" sz="2400" dirty="0"/>
              <a:t>jars</a:t>
            </a:r>
            <a:r>
              <a:rPr lang="zh-CN" altLang="en-US" sz="2400"/>
              <a:t>目录下</a:t>
            </a:r>
          </a:p>
        </p:txBody>
      </p:sp>
      <p:sp>
        <p:nvSpPr>
          <p:cNvPr id="63493" name="矩形 4"/>
          <p:cNvSpPr>
            <a:spLocks noChangeArrowheads="1"/>
          </p:cNvSpPr>
          <p:nvPr/>
        </p:nvSpPr>
        <p:spPr bwMode="auto">
          <a:xfrm>
            <a:off x="304912" y="4191000"/>
            <a:ext cx="876277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t>继续把</a:t>
            </a:r>
            <a:r>
              <a:rPr lang="en-US" altLang="zh-CN" sz="2400" dirty="0"/>
              <a:t>Kafka</a:t>
            </a:r>
            <a:r>
              <a:rPr lang="zh-CN" altLang="en-US" sz="2400" dirty="0"/>
              <a:t>安装目录的</a:t>
            </a:r>
            <a:r>
              <a:rPr lang="en-US" altLang="zh-CN" sz="2400" dirty="0"/>
              <a:t>libs</a:t>
            </a:r>
            <a:r>
              <a:rPr lang="zh-CN" altLang="en-US" sz="2400" dirty="0"/>
              <a:t>目录下的所有</a:t>
            </a:r>
            <a:r>
              <a:rPr lang="en-US" altLang="zh-CN" sz="2400" dirty="0"/>
              <a:t>jar</a:t>
            </a:r>
            <a:r>
              <a:rPr lang="zh-CN" altLang="en-US" sz="2400" dirty="0"/>
              <a:t>文件复制到“</a:t>
            </a:r>
            <a:r>
              <a:rPr lang="en-US" altLang="zh-CN" sz="2400" dirty="0"/>
              <a:t>/</a:t>
            </a:r>
            <a:r>
              <a:rPr lang="en-US" altLang="zh-CN" sz="2400" dirty="0"/>
              <a:t>usr</a:t>
            </a:r>
            <a:r>
              <a:rPr lang="en-US" altLang="zh-CN" sz="2400" dirty="0"/>
              <a:t>/local/spark/jars/</a:t>
            </a:r>
            <a:r>
              <a:rPr lang="en-US" altLang="zh-CN" sz="2400" dirty="0"/>
              <a:t>kafka</a:t>
            </a:r>
            <a:r>
              <a:rPr lang="en-US" altLang="zh-CN" sz="2400" dirty="0"/>
              <a:t>”</a:t>
            </a:r>
            <a:r>
              <a:rPr lang="zh-CN" altLang="en-US" sz="2400" dirty="0"/>
              <a:t>目录下，请在终端中执行下面命令：</a:t>
            </a:r>
          </a:p>
        </p:txBody>
      </p:sp>
      <p:sp>
        <p:nvSpPr>
          <p:cNvPr id="63494" name="矩形 5"/>
          <p:cNvSpPr>
            <a:spLocks noChangeArrowheads="1"/>
          </p:cNvSpPr>
          <p:nvPr/>
        </p:nvSpPr>
        <p:spPr bwMode="auto">
          <a:xfrm>
            <a:off x="381112" y="5257752"/>
            <a:ext cx="8305686" cy="8318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 cd /</a:t>
            </a:r>
            <a:r>
              <a:rPr lang="en-US" altLang="zh-CN" sz="2400" dirty="0">
                <a:solidFill>
                  <a:schemeClr val="bg1"/>
                </a:solidFill>
              </a:rPr>
              <a:t>usr</a:t>
            </a:r>
            <a:r>
              <a:rPr lang="en-US" altLang="zh-CN" sz="2400" dirty="0">
                <a:solidFill>
                  <a:schemeClr val="bg1"/>
                </a:solidFill>
              </a:rPr>
              <a:t>/local/</a:t>
            </a:r>
            <a:r>
              <a:rPr lang="en-US" altLang="zh-CN" sz="2400" dirty="0">
                <a:solidFill>
                  <a:schemeClr val="bg1"/>
                </a:solidFill>
              </a:rPr>
              <a:t>kafka</a:t>
            </a:r>
            <a:r>
              <a:rPr lang="en-US" altLang="zh-CN" sz="2400" dirty="0">
                <a:solidFill>
                  <a:schemeClr val="bg1"/>
                </a:solidFill>
              </a:rPr>
              <a:t>/libs</a:t>
            </a:r>
          </a:p>
          <a:p>
            <a:pPr eaLnBrk="1" hangingPunct="1">
              <a:spcBef>
                <a:spcPct val="0"/>
              </a:spcBef>
              <a:buFontTx/>
              <a:buNone/>
            </a:pPr>
            <a:r>
              <a:rPr lang="en-US" altLang="zh-CN" sz="2400" dirty="0">
                <a:solidFill>
                  <a:schemeClr val="bg1"/>
                </a:solidFill>
              </a:rPr>
              <a:t>$ </a:t>
            </a:r>
            <a:r>
              <a:rPr lang="en-US" altLang="zh-CN" sz="2400" dirty="0">
                <a:solidFill>
                  <a:schemeClr val="bg1"/>
                </a:solidFill>
              </a:rPr>
              <a:t>cp</a:t>
            </a:r>
            <a:r>
              <a:rPr lang="en-US" altLang="zh-CN" sz="2400" dirty="0">
                <a:solidFill>
                  <a:schemeClr val="bg1"/>
                </a:solidFill>
              </a:rPr>
              <a:t> ./* /</a:t>
            </a:r>
            <a:r>
              <a:rPr lang="en-US" altLang="zh-CN" sz="2400" dirty="0">
                <a:solidFill>
                  <a:schemeClr val="bg1"/>
                </a:solidFill>
              </a:rPr>
              <a:t>usr</a:t>
            </a:r>
            <a:r>
              <a:rPr lang="en-US" altLang="zh-CN" sz="2400" dirty="0">
                <a:solidFill>
                  <a:schemeClr val="bg1"/>
                </a:solidFill>
              </a:rPr>
              <a:t>/local/spark/jars/</a:t>
            </a:r>
            <a:r>
              <a:rPr lang="en-US" altLang="zh-CN" sz="2400" dirty="0">
                <a:solidFill>
                  <a:schemeClr val="bg1"/>
                </a:solidFill>
              </a:rPr>
              <a:t>kafka</a:t>
            </a:r>
            <a:endParaRPr lang="zh-CN" altLang="en-US" sz="2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1"/>
                                        </p:tgtEl>
                                        <p:attrNameLst>
                                          <p:attrName>style.visibility</p:attrName>
                                        </p:attrNameLst>
                                      </p:cBhvr>
                                      <p:to>
                                        <p:strVal val="visible"/>
                                      </p:to>
                                    </p:set>
                                    <p:animEffect transition="in" filter="blinds(horizontal)">
                                      <p:cBhvr>
                                        <p:cTn id="7" dur="500"/>
                                        <p:tgtEl>
                                          <p:spTgt spid="6349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3492"/>
                                        </p:tgtEl>
                                        <p:attrNameLst>
                                          <p:attrName>style.visibility</p:attrName>
                                        </p:attrNameLst>
                                      </p:cBhvr>
                                      <p:to>
                                        <p:strVal val="visible"/>
                                      </p:to>
                                    </p:set>
                                    <p:animEffect transition="in" filter="blinds(horizontal)">
                                      <p:cBhvr>
                                        <p:cTn id="10" dur="500"/>
                                        <p:tgtEl>
                                          <p:spTgt spid="6349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3493"/>
                                        </p:tgtEl>
                                        <p:attrNameLst>
                                          <p:attrName>style.visibility</p:attrName>
                                        </p:attrNameLst>
                                      </p:cBhvr>
                                      <p:to>
                                        <p:strVal val="visible"/>
                                      </p:to>
                                    </p:set>
                                    <p:animEffect transition="in" filter="blinds(horizontal)">
                                      <p:cBhvr>
                                        <p:cTn id="15" dur="500"/>
                                        <p:tgtEl>
                                          <p:spTgt spid="6349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3494"/>
                                        </p:tgtEl>
                                        <p:attrNameLst>
                                          <p:attrName>style.visibility</p:attrName>
                                        </p:attrNameLst>
                                      </p:cBhvr>
                                      <p:to>
                                        <p:strVal val="visible"/>
                                      </p:to>
                                    </p:set>
                                    <p:animEffect transition="in" filter="blinds(horizontal)">
                                      <p:cBhvr>
                                        <p:cTn id="18" dur="500"/>
                                        <p:tgtEl>
                                          <p:spTgt spid="63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nimBg="1"/>
      <p:bldP spid="63492" grpId="0"/>
      <p:bldP spid="63493" grpId="0"/>
      <p:bldP spid="6349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533510" y="76200"/>
            <a:ext cx="8001000" cy="914400"/>
          </a:xfrm>
        </p:spPr>
        <p:txBody>
          <a:bodyPr/>
          <a:lstStyle/>
          <a:p>
            <a:r>
              <a:rPr lang="en-US" altLang="zh-CN" dirty="0" smtClean="0"/>
              <a:t>6.5.3 Spark</a:t>
            </a:r>
            <a:r>
              <a:rPr lang="zh-CN" altLang="en-US" smtClean="0"/>
              <a:t>准备工作</a:t>
            </a:r>
          </a:p>
        </p:txBody>
      </p:sp>
      <p:sp>
        <p:nvSpPr>
          <p:cNvPr id="62467" name="矩形 2"/>
          <p:cNvSpPr>
            <a:spLocks noChangeArrowheads="1"/>
          </p:cNvSpPr>
          <p:nvPr/>
        </p:nvSpPr>
        <p:spPr bwMode="auto">
          <a:xfrm>
            <a:off x="398573" y="1219200"/>
            <a:ext cx="47019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2000"/>
              <a:t>然后，修改</a:t>
            </a:r>
            <a:r>
              <a:rPr lang="en-US" altLang="zh-CN" sz="2000" dirty="0"/>
              <a:t>Spark</a:t>
            </a:r>
            <a:r>
              <a:rPr lang="zh-CN" altLang="zh-CN" sz="2000"/>
              <a:t>配置文件，命令如下：</a:t>
            </a:r>
            <a:endParaRPr lang="zh-CN" altLang="en-US" sz="2000"/>
          </a:p>
        </p:txBody>
      </p:sp>
      <p:sp>
        <p:nvSpPr>
          <p:cNvPr id="62468" name="TextBox 3"/>
          <p:cNvSpPr txBox="1">
            <a:spLocks noChangeArrowheads="1"/>
          </p:cNvSpPr>
          <p:nvPr/>
        </p:nvSpPr>
        <p:spPr bwMode="auto">
          <a:xfrm>
            <a:off x="516048" y="1828800"/>
            <a:ext cx="8170644" cy="8302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 cd  /</a:t>
            </a:r>
            <a:r>
              <a:rPr lang="en-US" altLang="zh-CN" sz="2400" dirty="0">
                <a:solidFill>
                  <a:schemeClr val="bg1"/>
                </a:solidFill>
              </a:rPr>
              <a:t>usr</a:t>
            </a:r>
            <a:r>
              <a:rPr lang="en-US" altLang="zh-CN" sz="2400" dirty="0">
                <a:solidFill>
                  <a:schemeClr val="bg1"/>
                </a:solidFill>
              </a:rPr>
              <a:t>/local/spark/</a:t>
            </a:r>
            <a:r>
              <a:rPr lang="en-US" altLang="zh-CN" sz="2400" dirty="0">
                <a:solidFill>
                  <a:schemeClr val="bg1"/>
                </a:solidFill>
              </a:rPr>
              <a:t>conf</a:t>
            </a:r>
            <a:endParaRPr lang="zh-CN" altLang="zh-CN" sz="2400" dirty="0">
              <a:solidFill>
                <a:schemeClr val="bg1"/>
              </a:solidFill>
            </a:endParaRPr>
          </a:p>
          <a:p>
            <a:pPr eaLnBrk="1" hangingPunct="1">
              <a:spcBef>
                <a:spcPct val="0"/>
              </a:spcBef>
              <a:buFontTx/>
              <a:buNone/>
            </a:pPr>
            <a:r>
              <a:rPr lang="en-US" altLang="zh-CN" sz="2400" dirty="0">
                <a:solidFill>
                  <a:schemeClr val="bg1"/>
                </a:solidFill>
              </a:rPr>
              <a:t>$ vim spark-env.sh</a:t>
            </a:r>
            <a:endParaRPr lang="zh-CN" altLang="en-US" sz="2400" dirty="0">
              <a:solidFill>
                <a:schemeClr val="bg1"/>
              </a:solidFill>
            </a:endParaRPr>
          </a:p>
        </p:txBody>
      </p:sp>
      <p:sp>
        <p:nvSpPr>
          <p:cNvPr id="62469" name="TextBox 4"/>
          <p:cNvSpPr txBox="1">
            <a:spLocks noChangeArrowheads="1"/>
          </p:cNvSpPr>
          <p:nvPr/>
        </p:nvSpPr>
        <p:spPr bwMode="auto">
          <a:xfrm>
            <a:off x="381110" y="2797312"/>
            <a:ext cx="830558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2000" dirty="0"/>
              <a:t>把</a:t>
            </a:r>
            <a:r>
              <a:rPr lang="en-US" altLang="zh-CN" sz="2000" dirty="0"/>
              <a:t>Kafka</a:t>
            </a:r>
            <a:r>
              <a:rPr lang="zh-CN" altLang="zh-CN" sz="2000" dirty="0"/>
              <a:t>相关</a:t>
            </a:r>
            <a:r>
              <a:rPr lang="en-US" altLang="zh-CN" sz="2000" dirty="0"/>
              <a:t>jar</a:t>
            </a:r>
            <a:r>
              <a:rPr lang="zh-CN" altLang="zh-CN" sz="2000" dirty="0"/>
              <a:t>包的路径信息增加到</a:t>
            </a:r>
            <a:r>
              <a:rPr lang="en-US" altLang="zh-CN" sz="2000" dirty="0"/>
              <a:t>spark-env.sh</a:t>
            </a:r>
            <a:r>
              <a:rPr lang="zh-CN" altLang="zh-CN" sz="2000" dirty="0"/>
              <a:t>，修改后的</a:t>
            </a:r>
            <a:r>
              <a:rPr lang="en-US" altLang="zh-CN" sz="2000" dirty="0"/>
              <a:t>spark-env.sh</a:t>
            </a:r>
            <a:r>
              <a:rPr lang="zh-CN" altLang="zh-CN" sz="2000" dirty="0"/>
              <a:t>类似如下：</a:t>
            </a:r>
            <a:endParaRPr lang="zh-CN" altLang="en-US" sz="2000" dirty="0"/>
          </a:p>
        </p:txBody>
      </p:sp>
      <p:sp>
        <p:nvSpPr>
          <p:cNvPr id="6" name="TextBox 5"/>
          <p:cNvSpPr txBox="1"/>
          <p:nvPr/>
        </p:nvSpPr>
        <p:spPr>
          <a:xfrm>
            <a:off x="228714" y="3657600"/>
            <a:ext cx="8762770" cy="1323439"/>
          </a:xfrm>
          <a:prstGeom prst="rect">
            <a:avLst/>
          </a:prstGeom>
          <a:solidFill>
            <a:schemeClr val="bg1">
              <a:lumMod val="95000"/>
            </a:schemeClr>
          </a:solidFill>
        </p:spPr>
        <p:txBody>
          <a:bodyPr wrap="square">
            <a:spAutoFit/>
          </a:bodyPr>
          <a:lstStyle/>
          <a:p>
            <a:pPr>
              <a:defRPr/>
            </a:pPr>
            <a:r>
              <a:rPr lang="en-US" altLang="zh-CN" sz="2000" dirty="0"/>
              <a:t>export SPARK_DIST_CLASSPATH=$(/</a:t>
            </a:r>
            <a:r>
              <a:rPr lang="en-US" altLang="zh-CN" sz="2000" dirty="0"/>
              <a:t>usr</a:t>
            </a:r>
            <a:r>
              <a:rPr lang="en-US" altLang="zh-CN" sz="2000" dirty="0"/>
              <a:t>/local/</a:t>
            </a:r>
            <a:r>
              <a:rPr lang="en-US" altLang="zh-CN" sz="2000" dirty="0"/>
              <a:t>hadoop</a:t>
            </a:r>
            <a:r>
              <a:rPr lang="en-US" altLang="zh-CN" sz="2000" dirty="0"/>
              <a:t>/bin/</a:t>
            </a:r>
            <a:r>
              <a:rPr lang="en-US" altLang="zh-CN" sz="2000" dirty="0"/>
              <a:t>hadoop</a:t>
            </a:r>
            <a:r>
              <a:rPr lang="en-US" altLang="zh-CN" sz="2000" dirty="0"/>
              <a:t> </a:t>
            </a:r>
            <a:r>
              <a:rPr lang="en-US" altLang="zh-CN" sz="2000" dirty="0"/>
              <a:t>classpath</a:t>
            </a:r>
            <a:r>
              <a:rPr lang="en-US" altLang="zh-CN" sz="2000" dirty="0"/>
              <a:t>):$(/</a:t>
            </a:r>
            <a:r>
              <a:rPr lang="en-US" altLang="zh-CN" sz="2000" dirty="0"/>
              <a:t>usr</a:t>
            </a:r>
            <a:r>
              <a:rPr lang="en-US" altLang="zh-CN" sz="2000" dirty="0"/>
              <a:t>/local/</a:t>
            </a:r>
            <a:r>
              <a:rPr lang="en-US" altLang="zh-CN" sz="2000" dirty="0"/>
              <a:t>hbase</a:t>
            </a:r>
            <a:r>
              <a:rPr lang="en-US" altLang="zh-CN" sz="2000" dirty="0"/>
              <a:t>/bin/</a:t>
            </a:r>
            <a:r>
              <a:rPr lang="en-US" altLang="zh-CN" sz="2000" dirty="0"/>
              <a:t>hbase</a:t>
            </a:r>
            <a:r>
              <a:rPr lang="en-US" altLang="zh-CN" sz="2000" dirty="0"/>
              <a:t> </a:t>
            </a:r>
            <a:r>
              <a:rPr lang="en-US" altLang="zh-CN" sz="2000" dirty="0"/>
              <a:t>classpath</a:t>
            </a:r>
            <a:r>
              <a:rPr lang="en-US" altLang="zh-CN" sz="2000" dirty="0"/>
              <a:t>):/</a:t>
            </a:r>
            <a:r>
              <a:rPr lang="en-US" altLang="zh-CN" sz="2000" dirty="0"/>
              <a:t>usr</a:t>
            </a:r>
            <a:r>
              <a:rPr lang="en-US" altLang="zh-CN" sz="2000" dirty="0"/>
              <a:t>/local/spark/jars/</a:t>
            </a:r>
            <a:r>
              <a:rPr lang="en-US" altLang="zh-CN" sz="2000" dirty="0"/>
              <a:t>hbase</a:t>
            </a:r>
            <a:r>
              <a:rPr lang="en-US" altLang="zh-CN" sz="2000" dirty="0"/>
              <a:t>/*:/</a:t>
            </a:r>
            <a:r>
              <a:rPr lang="en-US" altLang="zh-CN" sz="2000" dirty="0"/>
              <a:t>usr</a:t>
            </a:r>
            <a:r>
              <a:rPr lang="en-US" altLang="zh-CN" sz="2000" dirty="0"/>
              <a:t>/local/spark/examples/jars/*:/</a:t>
            </a:r>
            <a:r>
              <a:rPr lang="en-US" altLang="zh-CN" sz="2000" dirty="0"/>
              <a:t>usr</a:t>
            </a:r>
            <a:r>
              <a:rPr lang="en-US" altLang="zh-CN" sz="2000" dirty="0"/>
              <a:t>/local/spark/jars/</a:t>
            </a:r>
            <a:r>
              <a:rPr lang="en-US" altLang="zh-CN" sz="2000" dirty="0"/>
              <a:t>kafka</a:t>
            </a:r>
            <a:r>
              <a:rPr lang="en-US" altLang="zh-CN" sz="2000" dirty="0" smtClean="0"/>
              <a:t>/*</a:t>
            </a:r>
            <a:endParaRPr lang="zh-CN" alt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p:cNvSpPr>
          <p:nvPr>
            <p:ph/>
          </p:nvPr>
        </p:nvSpPr>
        <p:spPr>
          <a:xfrm>
            <a:off x="228601" y="1219200"/>
            <a:ext cx="8715374" cy="914434"/>
          </a:xfrm>
        </p:spPr>
        <p:style>
          <a:lnRef idx="2">
            <a:schemeClr val="accent2"/>
          </a:lnRef>
          <a:fillRef idx="1">
            <a:schemeClr val="lt1"/>
          </a:fillRef>
          <a:effectRef idx="0">
            <a:schemeClr val="accent2"/>
          </a:effectRef>
          <a:fontRef idx="minor">
            <a:schemeClr val="dk1"/>
          </a:fontRef>
        </p:style>
        <p:txBody>
          <a:bodyPr/>
          <a:lstStyle/>
          <a:p>
            <a:pPr marL="0" indent="0">
              <a:buNone/>
            </a:pPr>
            <a:r>
              <a:rPr lang="zh-CN" altLang="zh-CN" sz="2400" dirty="0" smtClean="0"/>
              <a:t>对静态数据和流数据的处理，对应着两种截然不同的计算模式：批量计算和实时计算</a:t>
            </a:r>
            <a:r>
              <a:rPr lang="zh-CN" altLang="en-US" sz="2400" dirty="0" smtClean="0"/>
              <a:t>。</a:t>
            </a:r>
            <a:endParaRPr lang="zh-CN" altLang="zh-CN" sz="2400" dirty="0" smtClean="0"/>
          </a:p>
        </p:txBody>
      </p:sp>
      <p:sp>
        <p:nvSpPr>
          <p:cNvPr id="7171" name="标题 2"/>
          <p:cNvSpPr>
            <a:spLocks noGrp="1"/>
          </p:cNvSpPr>
          <p:nvPr>
            <p:ph type="title" idx="10"/>
          </p:nvPr>
        </p:nvSpPr>
        <p:spPr/>
        <p:txBody>
          <a:bodyPr/>
          <a:lstStyle/>
          <a:p>
            <a:r>
              <a:rPr lang="en-US" altLang="zh-CN" dirty="0" smtClean="0"/>
              <a:t>6.1.2 </a:t>
            </a:r>
            <a:r>
              <a:rPr lang="zh-CN" altLang="en-US" smtClean="0"/>
              <a:t>批量计算和实时计算</a:t>
            </a:r>
          </a:p>
        </p:txBody>
      </p:sp>
      <p:sp>
        <p:nvSpPr>
          <p:cNvPr id="7172" name="文本框 2"/>
          <p:cNvSpPr txBox="1">
            <a:spLocks noChangeArrowheads="1"/>
          </p:cNvSpPr>
          <p:nvPr/>
        </p:nvSpPr>
        <p:spPr bwMode="auto">
          <a:xfrm>
            <a:off x="5181600" y="6096000"/>
            <a:ext cx="2819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a:t>图</a:t>
            </a:r>
            <a:r>
              <a:rPr lang="en-US" altLang="zh-CN" sz="2000" dirty="0"/>
              <a:t> </a:t>
            </a:r>
            <a:r>
              <a:rPr lang="zh-CN" altLang="en-US" sz="2000"/>
              <a:t>数据的两种处理模型</a:t>
            </a:r>
          </a:p>
        </p:txBody>
      </p:sp>
      <p:pic>
        <p:nvPicPr>
          <p:cNvPr id="7173"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438400"/>
            <a:ext cx="4448175" cy="363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Box 5"/>
          <p:cNvSpPr txBox="1">
            <a:spLocks noChangeArrowheads="1"/>
          </p:cNvSpPr>
          <p:nvPr/>
        </p:nvSpPr>
        <p:spPr bwMode="auto">
          <a:xfrm>
            <a:off x="152400" y="2514600"/>
            <a:ext cx="4343400" cy="3477875"/>
          </a:xfrm>
          <a:prstGeom prst="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2000" dirty="0" smtClean="0"/>
              <a:t>（</a:t>
            </a:r>
            <a:r>
              <a:rPr lang="en-US" altLang="zh-CN" sz="2000" dirty="0" smtClean="0"/>
              <a:t>1</a:t>
            </a:r>
            <a:r>
              <a:rPr lang="zh-CN" altLang="en-US" sz="2000" dirty="0" smtClean="0"/>
              <a:t>）批量</a:t>
            </a:r>
            <a:r>
              <a:rPr lang="zh-CN" altLang="en-US" sz="2000" dirty="0"/>
              <a:t>计算：充裕时间处理静态数据，如</a:t>
            </a:r>
            <a:r>
              <a:rPr lang="en-US" altLang="zh-CN" sz="2000" dirty="0"/>
              <a:t>Hadoop</a:t>
            </a:r>
          </a:p>
          <a:p>
            <a:pPr eaLnBrk="1" hangingPunct="1">
              <a:spcBef>
                <a:spcPct val="0"/>
              </a:spcBef>
              <a:buNone/>
            </a:pP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2</a:t>
            </a:r>
            <a:r>
              <a:rPr lang="zh-CN" altLang="en-US" sz="2000" dirty="0" smtClean="0">
                <a:latin typeface="Times New Roman" pitchFamily="18" charset="0"/>
                <a:cs typeface="Times New Roman" pitchFamily="18" charset="0"/>
              </a:rPr>
              <a:t>）</a:t>
            </a:r>
            <a:r>
              <a:rPr lang="zh-CN" altLang="zh-CN" sz="2000" dirty="0" smtClean="0">
                <a:latin typeface="Times New Roman" pitchFamily="18" charset="0"/>
                <a:cs typeface="Times New Roman" pitchFamily="18" charset="0"/>
              </a:rPr>
              <a:t>流</a:t>
            </a:r>
            <a:r>
              <a:rPr lang="zh-CN" altLang="zh-CN" sz="2000" dirty="0">
                <a:latin typeface="Times New Roman" pitchFamily="18" charset="0"/>
                <a:cs typeface="Times New Roman" pitchFamily="18" charset="0"/>
              </a:rPr>
              <a:t>数据</a:t>
            </a:r>
            <a:r>
              <a:rPr lang="zh-CN" altLang="en-US" sz="2000" dirty="0">
                <a:latin typeface="Times New Roman" pitchFamily="18" charset="0"/>
                <a:cs typeface="Times New Roman" pitchFamily="18" charset="0"/>
              </a:rPr>
              <a:t>不适合采用批量计算，因为流数据不适合用传统的关系模型</a:t>
            </a:r>
            <a:r>
              <a:rPr lang="zh-CN" altLang="en-US" sz="2000" dirty="0" smtClean="0">
                <a:latin typeface="Times New Roman" pitchFamily="18" charset="0"/>
                <a:cs typeface="Times New Roman" pitchFamily="18" charset="0"/>
              </a:rPr>
              <a:t>建模。流</a:t>
            </a:r>
            <a:r>
              <a:rPr lang="zh-CN" altLang="en-US" sz="2000" dirty="0">
                <a:latin typeface="Times New Roman" pitchFamily="18" charset="0"/>
                <a:cs typeface="Times New Roman" pitchFamily="18" charset="0"/>
              </a:rPr>
              <a:t>数据必须采用实时计算，响应时间为秒</a:t>
            </a:r>
            <a:r>
              <a:rPr lang="zh-CN" altLang="en-US" sz="2000" dirty="0" smtClean="0">
                <a:latin typeface="Times New Roman" pitchFamily="18" charset="0"/>
                <a:cs typeface="Times New Roman" pitchFamily="18" charset="0"/>
              </a:rPr>
              <a:t>级。</a:t>
            </a:r>
            <a:endParaRPr lang="en-US" altLang="zh-CN" sz="2000" dirty="0">
              <a:latin typeface="Times New Roman" pitchFamily="18" charset="0"/>
              <a:cs typeface="Times New Roman" pitchFamily="18" charset="0"/>
            </a:endParaRPr>
          </a:p>
          <a:p>
            <a:pPr eaLnBrk="1" hangingPunct="1">
              <a:spcBef>
                <a:spcPct val="0"/>
              </a:spcBef>
              <a:buNone/>
            </a:pPr>
            <a:r>
              <a:rPr lang="zh-CN" altLang="en-US" sz="2000" dirty="0" smtClean="0">
                <a:latin typeface="Times New Roman" pitchFamily="18" charset="0"/>
                <a:cs typeface="Times New Roman" pitchFamily="18" charset="0"/>
              </a:rPr>
              <a:t>（</a:t>
            </a:r>
            <a:r>
              <a:rPr lang="en-US" altLang="zh-CN" sz="2000" dirty="0">
                <a:latin typeface="Times New Roman" pitchFamily="18" charset="0"/>
                <a:cs typeface="Times New Roman" pitchFamily="18" charset="0"/>
              </a:rPr>
              <a:t>3</a:t>
            </a:r>
            <a:r>
              <a:rPr lang="zh-CN" altLang="en-US" sz="2000" dirty="0" smtClean="0">
                <a:latin typeface="Times New Roman" pitchFamily="18" charset="0"/>
                <a:cs typeface="Times New Roman" pitchFamily="18" charset="0"/>
              </a:rPr>
              <a:t>）数据</a:t>
            </a:r>
            <a:r>
              <a:rPr lang="zh-CN" altLang="en-US" sz="2000" dirty="0">
                <a:latin typeface="Times New Roman" pitchFamily="18" charset="0"/>
                <a:cs typeface="Times New Roman" pitchFamily="18" charset="0"/>
              </a:rPr>
              <a:t>量少时，不是问题，但是，</a:t>
            </a:r>
            <a:r>
              <a:rPr lang="zh-CN" altLang="zh-CN" sz="2000" dirty="0">
                <a:latin typeface="Times New Roman" pitchFamily="18" charset="0"/>
                <a:cs typeface="Times New Roman" pitchFamily="18" charset="0"/>
              </a:rPr>
              <a:t>在大数据时代</a:t>
            </a:r>
            <a:r>
              <a:rPr lang="zh-CN" altLang="en-US" sz="2000" dirty="0">
                <a:latin typeface="Times New Roman" pitchFamily="18" charset="0"/>
                <a:cs typeface="Times New Roman" pitchFamily="18" charset="0"/>
              </a:rPr>
              <a:t>，</a:t>
            </a:r>
            <a:r>
              <a:rPr lang="zh-CN" altLang="zh-CN" sz="2000" dirty="0">
                <a:latin typeface="Times New Roman" pitchFamily="18" charset="0"/>
                <a:cs typeface="Times New Roman" pitchFamily="18" charset="0"/>
              </a:rPr>
              <a:t>数据格式复杂、来源众多</a:t>
            </a:r>
            <a:r>
              <a:rPr lang="zh-CN" altLang="en-US" sz="2000" dirty="0">
                <a:latin typeface="Times New Roman" pitchFamily="18" charset="0"/>
                <a:cs typeface="Times New Roman" pitchFamily="18" charset="0"/>
              </a:rPr>
              <a:t>、</a:t>
            </a:r>
            <a:r>
              <a:rPr lang="zh-CN" altLang="zh-CN" sz="2000" dirty="0">
                <a:latin typeface="Times New Roman" pitchFamily="18" charset="0"/>
                <a:cs typeface="Times New Roman" pitchFamily="18" charset="0"/>
              </a:rPr>
              <a:t>数据量巨大，对实时计算提出了很大的挑战。因此，针对流数据的实时计算</a:t>
            </a:r>
            <a:r>
              <a:rPr lang="en-US" altLang="zh-CN" sz="2000" dirty="0">
                <a:latin typeface="Times New Roman" pitchFamily="18" charset="0"/>
                <a:cs typeface="Times New Roman" pitchFamily="18" charset="0"/>
              </a:rPr>
              <a:t>——</a:t>
            </a:r>
            <a:r>
              <a:rPr lang="zh-CN" altLang="zh-CN" sz="2000" dirty="0">
                <a:latin typeface="Times New Roman" pitchFamily="18" charset="0"/>
                <a:cs typeface="Times New Roman" pitchFamily="18" charset="0"/>
              </a:rPr>
              <a:t>流计算，</a:t>
            </a:r>
            <a:r>
              <a:rPr lang="zh-CN" altLang="zh-CN" sz="2000" dirty="0" smtClean="0">
                <a:latin typeface="Times New Roman" pitchFamily="18" charset="0"/>
                <a:cs typeface="Times New Roman" pitchFamily="18" charset="0"/>
              </a:rPr>
              <a:t>应运而生</a:t>
            </a:r>
            <a:r>
              <a:rPr lang="zh-CN" altLang="en-US" sz="2000" dirty="0">
                <a:latin typeface="Times New Roman" pitchFamily="18" charset="0"/>
                <a:cs typeface="Times New Roman" pitchFamily="18" charset="0"/>
              </a:rPr>
              <a:t>。</a:t>
            </a:r>
            <a:endParaRPr lang="en-US" altLang="zh-C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685912" y="76200"/>
            <a:ext cx="8001000" cy="914400"/>
          </a:xfrm>
        </p:spPr>
        <p:txBody>
          <a:bodyPr/>
          <a:lstStyle/>
          <a:p>
            <a:r>
              <a:rPr lang="en-US" altLang="zh-CN" sz="2800" dirty="0" smtClean="0"/>
              <a:t>6.5.4 </a:t>
            </a:r>
            <a:r>
              <a:rPr lang="zh-CN" altLang="en-US" sz="2800" smtClean="0"/>
              <a:t>编写</a:t>
            </a:r>
            <a:r>
              <a:rPr lang="en-US" altLang="zh-CN" sz="2800" dirty="0" smtClean="0"/>
              <a:t>Spark Streaming</a:t>
            </a:r>
            <a:r>
              <a:rPr lang="zh-CN" altLang="en-US" sz="2800" smtClean="0"/>
              <a:t>程序使用</a:t>
            </a:r>
            <a:r>
              <a:rPr lang="en-US" altLang="zh-CN" sz="2800" dirty="0" smtClean="0"/>
              <a:t>Kafka</a:t>
            </a:r>
            <a:r>
              <a:rPr lang="zh-CN" altLang="en-US" sz="2800" smtClean="0"/>
              <a:t>数据源</a:t>
            </a:r>
          </a:p>
        </p:txBody>
      </p:sp>
      <p:sp>
        <p:nvSpPr>
          <p:cNvPr id="63491" name="矩形 3"/>
          <p:cNvSpPr>
            <a:spLocks noChangeArrowheads="1"/>
          </p:cNvSpPr>
          <p:nvPr/>
        </p:nvSpPr>
        <p:spPr bwMode="auto">
          <a:xfrm>
            <a:off x="228714" y="1143060"/>
            <a:ext cx="2244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1800" dirty="0"/>
              <a:t>KafkaWordCount.py</a:t>
            </a:r>
            <a:endParaRPr lang="zh-CN" altLang="en-US" sz="1800" dirty="0"/>
          </a:p>
        </p:txBody>
      </p:sp>
      <p:sp>
        <p:nvSpPr>
          <p:cNvPr id="5" name="TextBox 4"/>
          <p:cNvSpPr txBox="1"/>
          <p:nvPr/>
        </p:nvSpPr>
        <p:spPr>
          <a:xfrm>
            <a:off x="304912" y="1519149"/>
            <a:ext cx="8610374" cy="5262563"/>
          </a:xfrm>
          <a:prstGeom prst="rect">
            <a:avLst/>
          </a:prstGeom>
          <a:solidFill>
            <a:schemeClr val="bg2">
              <a:lumMod val="20000"/>
              <a:lumOff val="80000"/>
            </a:schemeClr>
          </a:solidFill>
        </p:spPr>
        <p:txBody>
          <a:bodyPr wrap="square">
            <a:spAutoFit/>
          </a:bodyPr>
          <a:lstStyle/>
          <a:p>
            <a:pPr>
              <a:defRPr/>
            </a:pPr>
            <a:r>
              <a:rPr lang="en-US" altLang="zh-CN" sz="1400" dirty="0"/>
              <a:t>#!/</a:t>
            </a:r>
            <a:r>
              <a:rPr lang="en-US" altLang="zh-CN" sz="1400" dirty="0"/>
              <a:t>usr</a:t>
            </a:r>
            <a:r>
              <a:rPr lang="en-US" altLang="zh-CN" sz="1400" dirty="0"/>
              <a:t>/bin/</a:t>
            </a:r>
            <a:r>
              <a:rPr lang="en-US" altLang="zh-CN" sz="1400" dirty="0"/>
              <a:t>env</a:t>
            </a:r>
            <a:r>
              <a:rPr lang="en-US" altLang="zh-CN" sz="1400" dirty="0"/>
              <a:t> python3</a:t>
            </a:r>
            <a:endParaRPr lang="zh-CN" altLang="zh-CN" sz="1400" dirty="0"/>
          </a:p>
          <a:p>
            <a:pPr>
              <a:defRPr/>
            </a:pPr>
            <a:r>
              <a:rPr lang="en-US" altLang="zh-CN" sz="1400" dirty="0"/>
              <a:t> </a:t>
            </a:r>
            <a:endParaRPr lang="zh-CN" altLang="zh-CN" sz="1400" dirty="0"/>
          </a:p>
          <a:p>
            <a:pPr>
              <a:defRPr/>
            </a:pPr>
            <a:r>
              <a:rPr lang="en-US" altLang="zh-CN" sz="1400" dirty="0"/>
              <a:t>from __future__ import </a:t>
            </a:r>
            <a:r>
              <a:rPr lang="en-US" altLang="zh-CN" sz="1400" dirty="0"/>
              <a:t>print_function</a:t>
            </a:r>
            <a:endParaRPr lang="zh-CN" altLang="zh-CN" sz="1400" dirty="0"/>
          </a:p>
          <a:p>
            <a:pPr>
              <a:defRPr/>
            </a:pPr>
            <a:r>
              <a:rPr lang="en-US" altLang="zh-CN" sz="1400" dirty="0"/>
              <a:t>import sys</a:t>
            </a:r>
            <a:endParaRPr lang="zh-CN" altLang="zh-CN" sz="1400" dirty="0"/>
          </a:p>
          <a:p>
            <a:pPr>
              <a:defRPr/>
            </a:pPr>
            <a:r>
              <a:rPr lang="en-US" altLang="zh-CN" sz="1400" dirty="0"/>
              <a:t>from </a:t>
            </a:r>
            <a:r>
              <a:rPr lang="en-US" altLang="zh-CN" sz="1400" dirty="0"/>
              <a:t>pyspark</a:t>
            </a:r>
            <a:r>
              <a:rPr lang="en-US" altLang="zh-CN" sz="1400" dirty="0"/>
              <a:t> import </a:t>
            </a:r>
            <a:r>
              <a:rPr lang="en-US" altLang="zh-CN" sz="1400" dirty="0"/>
              <a:t>SparkContext</a:t>
            </a:r>
            <a:endParaRPr lang="zh-CN" altLang="zh-CN" sz="1400" dirty="0"/>
          </a:p>
          <a:p>
            <a:pPr>
              <a:defRPr/>
            </a:pPr>
            <a:r>
              <a:rPr lang="en-US" altLang="zh-CN" sz="1400" dirty="0"/>
              <a:t>from </a:t>
            </a:r>
            <a:r>
              <a:rPr lang="en-US" altLang="zh-CN" sz="1400" dirty="0"/>
              <a:t>pyspark.streaming</a:t>
            </a:r>
            <a:r>
              <a:rPr lang="en-US" altLang="zh-CN" sz="1400" dirty="0"/>
              <a:t> import </a:t>
            </a:r>
            <a:r>
              <a:rPr lang="en-US" altLang="zh-CN" sz="1400" dirty="0"/>
              <a:t>StreamingContext</a:t>
            </a:r>
            <a:endParaRPr lang="zh-CN" altLang="zh-CN" sz="1400" dirty="0"/>
          </a:p>
          <a:p>
            <a:pPr>
              <a:defRPr/>
            </a:pPr>
            <a:r>
              <a:rPr lang="en-US" altLang="zh-CN" sz="1400" dirty="0"/>
              <a:t>from </a:t>
            </a:r>
            <a:r>
              <a:rPr lang="en-US" altLang="zh-CN" sz="1400" dirty="0"/>
              <a:t>pyspark.streaming.kafka</a:t>
            </a:r>
            <a:r>
              <a:rPr lang="en-US" altLang="zh-CN" sz="1400" dirty="0"/>
              <a:t> import </a:t>
            </a:r>
            <a:r>
              <a:rPr lang="en-US" altLang="zh-CN" sz="1400" dirty="0"/>
              <a:t>KafkaUtils</a:t>
            </a:r>
            <a:r>
              <a:rPr lang="en-US" altLang="zh-CN" sz="1400" dirty="0"/>
              <a:t> </a:t>
            </a:r>
            <a:endParaRPr lang="zh-CN" altLang="zh-CN" sz="1400" dirty="0"/>
          </a:p>
          <a:p>
            <a:pPr>
              <a:defRPr/>
            </a:pPr>
            <a:r>
              <a:rPr lang="en-US" altLang="zh-CN" sz="1400" dirty="0"/>
              <a:t> </a:t>
            </a:r>
            <a:endParaRPr lang="zh-CN" altLang="zh-CN" sz="1400" dirty="0"/>
          </a:p>
          <a:p>
            <a:pPr>
              <a:defRPr/>
            </a:pPr>
            <a:r>
              <a:rPr lang="en-US" altLang="zh-CN" sz="1400" dirty="0"/>
              <a:t>if __name__ == "__main__":</a:t>
            </a:r>
            <a:endParaRPr lang="zh-CN" altLang="zh-CN" sz="1400" dirty="0"/>
          </a:p>
          <a:p>
            <a:pPr>
              <a:defRPr/>
            </a:pPr>
            <a:r>
              <a:rPr lang="en-US" altLang="zh-CN" sz="1400" dirty="0"/>
              <a:t>    if </a:t>
            </a:r>
            <a:r>
              <a:rPr lang="en-US" altLang="zh-CN" sz="1400" dirty="0"/>
              <a:t>len</a:t>
            </a:r>
            <a:r>
              <a:rPr lang="en-US" altLang="zh-CN" sz="1400" dirty="0"/>
              <a:t>(</a:t>
            </a:r>
            <a:r>
              <a:rPr lang="en-US" altLang="zh-CN" sz="1400" dirty="0"/>
              <a:t>sys.argv</a:t>
            </a:r>
            <a:r>
              <a:rPr lang="en-US" altLang="zh-CN" sz="1400" dirty="0"/>
              <a:t>) != 3:</a:t>
            </a:r>
            <a:endParaRPr lang="zh-CN" altLang="zh-CN" sz="1400" dirty="0"/>
          </a:p>
          <a:p>
            <a:pPr>
              <a:defRPr/>
            </a:pPr>
            <a:r>
              <a:rPr lang="en-US" altLang="zh-CN" sz="1400" dirty="0"/>
              <a:t>        print("Usage: KafkaWordCount.py &lt;</a:t>
            </a:r>
            <a:r>
              <a:rPr lang="en-US" altLang="zh-CN" sz="1400" dirty="0"/>
              <a:t>zk</a:t>
            </a:r>
            <a:r>
              <a:rPr lang="en-US" altLang="zh-CN" sz="1400" dirty="0"/>
              <a:t>&gt; &lt;topic&gt;", file=</a:t>
            </a:r>
            <a:r>
              <a:rPr lang="en-US" altLang="zh-CN" sz="1400" dirty="0"/>
              <a:t>sys.stderr</a:t>
            </a:r>
            <a:r>
              <a:rPr lang="en-US" altLang="zh-CN" sz="1400" dirty="0"/>
              <a:t>)</a:t>
            </a:r>
            <a:endParaRPr lang="zh-CN" altLang="zh-CN" sz="1400" dirty="0"/>
          </a:p>
          <a:p>
            <a:pPr>
              <a:defRPr/>
            </a:pPr>
            <a:r>
              <a:rPr lang="en-US" altLang="zh-CN" sz="1400" dirty="0"/>
              <a:t>        exit(-1)</a:t>
            </a:r>
            <a:endParaRPr lang="zh-CN" altLang="zh-CN" sz="1400" dirty="0"/>
          </a:p>
          <a:p>
            <a:pPr>
              <a:defRPr/>
            </a:pPr>
            <a:r>
              <a:rPr lang="en-US" altLang="zh-CN" sz="1400" dirty="0"/>
              <a:t>    sc = </a:t>
            </a:r>
            <a:r>
              <a:rPr lang="en-US" altLang="zh-CN" sz="1400" dirty="0"/>
              <a:t>SparkContext</a:t>
            </a:r>
            <a:r>
              <a:rPr lang="en-US" altLang="zh-CN" sz="1400" dirty="0"/>
              <a:t>(</a:t>
            </a:r>
            <a:r>
              <a:rPr lang="en-US" altLang="zh-CN" sz="1400" dirty="0"/>
              <a:t>appName</a:t>
            </a:r>
            <a:r>
              <a:rPr lang="en-US" altLang="zh-CN" sz="1400" dirty="0"/>
              <a:t>="</a:t>
            </a:r>
            <a:r>
              <a:rPr lang="en-US" altLang="zh-CN" sz="1400" dirty="0"/>
              <a:t>PythonStreamingKafkaWordCount</a:t>
            </a:r>
            <a:r>
              <a:rPr lang="en-US" altLang="zh-CN" sz="1400" dirty="0"/>
              <a:t>")</a:t>
            </a:r>
            <a:endParaRPr lang="zh-CN" altLang="zh-CN" sz="1400" dirty="0"/>
          </a:p>
          <a:p>
            <a:pPr>
              <a:defRPr/>
            </a:pPr>
            <a:r>
              <a:rPr lang="en-US" altLang="zh-CN" sz="1400" dirty="0"/>
              <a:t>    </a:t>
            </a:r>
            <a:r>
              <a:rPr lang="en-US" altLang="zh-CN" sz="1400" dirty="0"/>
              <a:t>ssc</a:t>
            </a:r>
            <a:r>
              <a:rPr lang="en-US" altLang="zh-CN" sz="1400" dirty="0"/>
              <a:t> = </a:t>
            </a:r>
            <a:r>
              <a:rPr lang="en-US" altLang="zh-CN" sz="1400" dirty="0"/>
              <a:t>StreamingContext</a:t>
            </a:r>
            <a:r>
              <a:rPr lang="en-US" altLang="zh-CN" sz="1400" dirty="0"/>
              <a:t>(sc, 1)</a:t>
            </a:r>
            <a:endParaRPr lang="zh-CN" altLang="zh-CN" sz="1400" dirty="0"/>
          </a:p>
          <a:p>
            <a:pPr>
              <a:defRPr/>
            </a:pPr>
            <a:r>
              <a:rPr lang="en-US" altLang="zh-CN" sz="1400" dirty="0"/>
              <a:t>    </a:t>
            </a:r>
            <a:r>
              <a:rPr lang="en-US" altLang="zh-CN" sz="1400" dirty="0"/>
              <a:t>zkQuorum</a:t>
            </a:r>
            <a:r>
              <a:rPr lang="en-US" altLang="zh-CN" sz="1400" dirty="0"/>
              <a:t>, topic = </a:t>
            </a:r>
            <a:r>
              <a:rPr lang="en-US" altLang="zh-CN" sz="1400" dirty="0"/>
              <a:t>sys.argv</a:t>
            </a:r>
            <a:r>
              <a:rPr lang="en-US" altLang="zh-CN" sz="1400" dirty="0"/>
              <a:t>[1:]</a:t>
            </a:r>
            <a:endParaRPr lang="zh-CN" altLang="zh-CN" sz="1400" dirty="0"/>
          </a:p>
          <a:p>
            <a:pPr>
              <a:defRPr/>
            </a:pPr>
            <a:r>
              <a:rPr lang="en-US" altLang="zh-CN" sz="1400" dirty="0"/>
              <a:t>    </a:t>
            </a:r>
            <a:r>
              <a:rPr lang="en-US" altLang="zh-CN" sz="1400" dirty="0"/>
              <a:t>kvs</a:t>
            </a:r>
            <a:r>
              <a:rPr lang="en-US" altLang="zh-CN" sz="1400" dirty="0"/>
              <a:t> = </a:t>
            </a:r>
            <a:r>
              <a:rPr lang="en-US" altLang="zh-CN" sz="1400" dirty="0"/>
              <a:t>KafkaUtils</a:t>
            </a:r>
            <a:r>
              <a:rPr lang="en-US" altLang="zh-CN" sz="1400" dirty="0"/>
              <a:t>. \</a:t>
            </a:r>
            <a:endParaRPr lang="zh-CN" altLang="zh-CN" sz="1400" dirty="0"/>
          </a:p>
          <a:p>
            <a:pPr>
              <a:defRPr/>
            </a:pPr>
            <a:r>
              <a:rPr lang="en-US" altLang="zh-CN" sz="1400" dirty="0"/>
              <a:t>        </a:t>
            </a:r>
            <a:r>
              <a:rPr lang="en-US" altLang="zh-CN" sz="1400" dirty="0"/>
              <a:t>createStream</a:t>
            </a:r>
            <a:r>
              <a:rPr lang="en-US" altLang="zh-CN" sz="1400" dirty="0"/>
              <a:t>(</a:t>
            </a:r>
            <a:r>
              <a:rPr lang="en-US" altLang="zh-CN" sz="1400" dirty="0"/>
              <a:t>ssc</a:t>
            </a:r>
            <a:r>
              <a:rPr lang="en-US" altLang="zh-CN" sz="1400" dirty="0"/>
              <a:t>, </a:t>
            </a:r>
            <a:r>
              <a:rPr lang="en-US" altLang="zh-CN" sz="1400" dirty="0"/>
              <a:t>zkQuorum</a:t>
            </a:r>
            <a:r>
              <a:rPr lang="en-US" altLang="zh-CN" sz="1400" dirty="0"/>
              <a:t>, "spark-streaming-consumer", {topic: 1})</a:t>
            </a:r>
            <a:endParaRPr lang="zh-CN" altLang="zh-CN" sz="1400" dirty="0"/>
          </a:p>
          <a:p>
            <a:pPr>
              <a:defRPr/>
            </a:pPr>
            <a:r>
              <a:rPr lang="en-US" altLang="zh-CN" sz="1400" dirty="0"/>
              <a:t>    lines = kvs.map(lambda x: x[1])</a:t>
            </a:r>
            <a:endParaRPr lang="zh-CN" altLang="zh-CN" sz="1400" dirty="0"/>
          </a:p>
          <a:p>
            <a:pPr>
              <a:defRPr/>
            </a:pPr>
            <a:r>
              <a:rPr lang="en-US" altLang="zh-CN" sz="1400" dirty="0"/>
              <a:t>    counts = </a:t>
            </a:r>
            <a:r>
              <a:rPr lang="en-US" altLang="zh-CN" sz="1400" dirty="0"/>
              <a:t>lines.flatMap</a:t>
            </a:r>
            <a:r>
              <a:rPr lang="en-US" altLang="zh-CN" sz="1400" dirty="0"/>
              <a:t>(lambda line: </a:t>
            </a:r>
            <a:r>
              <a:rPr lang="en-US" altLang="zh-CN" sz="1400" dirty="0"/>
              <a:t>line.split</a:t>
            </a:r>
            <a:r>
              <a:rPr lang="en-US" altLang="zh-CN" sz="1400" dirty="0"/>
              <a:t>(" ")) \</a:t>
            </a:r>
            <a:endParaRPr lang="zh-CN" altLang="zh-CN" sz="1400" dirty="0"/>
          </a:p>
          <a:p>
            <a:pPr>
              <a:defRPr/>
            </a:pPr>
            <a:r>
              <a:rPr lang="en-US" altLang="zh-CN" sz="1400" dirty="0"/>
              <a:t>        .map(lambda word: (word, 1)) \</a:t>
            </a:r>
            <a:endParaRPr lang="zh-CN" altLang="zh-CN" sz="1400" dirty="0"/>
          </a:p>
          <a:p>
            <a:pPr>
              <a:defRPr/>
            </a:pPr>
            <a:r>
              <a:rPr lang="en-US" altLang="zh-CN" sz="1400" dirty="0"/>
              <a:t>        .</a:t>
            </a:r>
            <a:r>
              <a:rPr lang="en-US" altLang="zh-CN" sz="1400" dirty="0"/>
              <a:t>reduceByKey</a:t>
            </a:r>
            <a:r>
              <a:rPr lang="en-US" altLang="zh-CN" sz="1400" dirty="0"/>
              <a:t>(lambda a, b: </a:t>
            </a:r>
            <a:r>
              <a:rPr lang="en-US" altLang="zh-CN" sz="1400" dirty="0"/>
              <a:t>a+b</a:t>
            </a:r>
            <a:r>
              <a:rPr lang="en-US" altLang="zh-CN" sz="1400" dirty="0"/>
              <a:t>)</a:t>
            </a:r>
            <a:endParaRPr lang="zh-CN" altLang="zh-CN" sz="1400" dirty="0"/>
          </a:p>
          <a:p>
            <a:pPr>
              <a:defRPr/>
            </a:pPr>
            <a:r>
              <a:rPr lang="en-US" altLang="zh-CN" sz="1400" dirty="0"/>
              <a:t>    </a:t>
            </a:r>
            <a:r>
              <a:rPr lang="en-US" altLang="zh-CN" sz="1400" dirty="0"/>
              <a:t>counts.pprint</a:t>
            </a:r>
            <a:r>
              <a:rPr lang="en-US" altLang="zh-CN" sz="1400" dirty="0"/>
              <a:t>()</a:t>
            </a:r>
            <a:endParaRPr lang="zh-CN" altLang="zh-CN" sz="1400" dirty="0"/>
          </a:p>
          <a:p>
            <a:pPr>
              <a:defRPr/>
            </a:pPr>
            <a:r>
              <a:rPr lang="en-US" altLang="zh-CN" sz="1400" dirty="0"/>
              <a:t>    </a:t>
            </a:r>
            <a:r>
              <a:rPr lang="en-US" altLang="zh-CN" sz="1400" dirty="0"/>
              <a:t>ssc.start</a:t>
            </a:r>
            <a:r>
              <a:rPr lang="en-US" altLang="zh-CN" sz="1400" dirty="0"/>
              <a:t>()</a:t>
            </a:r>
            <a:endParaRPr lang="zh-CN" altLang="zh-CN" sz="1400" dirty="0"/>
          </a:p>
          <a:p>
            <a:pPr>
              <a:defRPr/>
            </a:pPr>
            <a:r>
              <a:rPr lang="en-US" altLang="zh-CN" sz="1400" dirty="0"/>
              <a:t>    </a:t>
            </a:r>
            <a:r>
              <a:rPr lang="en-US" altLang="zh-CN" sz="1400" dirty="0"/>
              <a:t>ssc.awaitTermination</a:t>
            </a:r>
            <a:r>
              <a:rPr lang="en-US" altLang="zh-CN" sz="1400" dirty="0"/>
              <a:t>()</a:t>
            </a:r>
            <a:endParaRPr lang="zh-CN" altLang="en-US" sz="14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a:xfrm>
            <a:off x="762110" y="76200"/>
            <a:ext cx="8001000" cy="914400"/>
          </a:xfrm>
        </p:spPr>
        <p:txBody>
          <a:bodyPr/>
          <a:lstStyle/>
          <a:p>
            <a:r>
              <a:rPr lang="en-US" altLang="zh-CN" sz="2800" dirty="0" smtClean="0"/>
              <a:t>6.5.4 </a:t>
            </a:r>
            <a:r>
              <a:rPr lang="zh-CN" altLang="en-US" sz="2800" smtClean="0"/>
              <a:t>编写</a:t>
            </a:r>
            <a:r>
              <a:rPr lang="en-US" altLang="zh-CN" sz="2800" dirty="0" smtClean="0"/>
              <a:t>Spark Streaming</a:t>
            </a:r>
            <a:r>
              <a:rPr lang="zh-CN" altLang="en-US" sz="2800" smtClean="0"/>
              <a:t>程序使用</a:t>
            </a:r>
            <a:r>
              <a:rPr lang="en-US" altLang="zh-CN" sz="2800" dirty="0" smtClean="0"/>
              <a:t>Kafka</a:t>
            </a:r>
            <a:r>
              <a:rPr lang="zh-CN" altLang="en-US" sz="2800" smtClean="0"/>
              <a:t>数据源</a:t>
            </a:r>
          </a:p>
        </p:txBody>
      </p:sp>
      <p:sp>
        <p:nvSpPr>
          <p:cNvPr id="64515" name="矩形 2"/>
          <p:cNvSpPr>
            <a:spLocks noChangeArrowheads="1"/>
          </p:cNvSpPr>
          <p:nvPr/>
        </p:nvSpPr>
        <p:spPr bwMode="auto">
          <a:xfrm>
            <a:off x="381110" y="1143000"/>
            <a:ext cx="838178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2000" dirty="0"/>
              <a:t>然后，新建一个终端（记作“流计算终端”），执行</a:t>
            </a:r>
            <a:r>
              <a:rPr lang="en-US" altLang="zh-CN" sz="2000" dirty="0"/>
              <a:t>KafkaWordCount.py</a:t>
            </a:r>
            <a:r>
              <a:rPr lang="zh-CN" altLang="zh-CN" sz="2000" dirty="0"/>
              <a:t>，命令如下：</a:t>
            </a:r>
            <a:endParaRPr lang="zh-CN" altLang="en-US" sz="2000" dirty="0"/>
          </a:p>
        </p:txBody>
      </p:sp>
      <p:sp>
        <p:nvSpPr>
          <p:cNvPr id="64516" name="TextBox 3"/>
          <p:cNvSpPr txBox="1">
            <a:spLocks noChangeArrowheads="1"/>
          </p:cNvSpPr>
          <p:nvPr/>
        </p:nvSpPr>
        <p:spPr bwMode="auto">
          <a:xfrm>
            <a:off x="457310" y="1879614"/>
            <a:ext cx="8381778" cy="120032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 cd  /</a:t>
            </a:r>
            <a:r>
              <a:rPr lang="en-US" altLang="zh-CN" sz="2400" dirty="0">
                <a:solidFill>
                  <a:schemeClr val="bg1"/>
                </a:solidFill>
              </a:rPr>
              <a:t>usr</a:t>
            </a:r>
            <a:r>
              <a:rPr lang="en-US" altLang="zh-CN" sz="2400" dirty="0">
                <a:solidFill>
                  <a:schemeClr val="bg1"/>
                </a:solidFill>
              </a:rPr>
              <a:t>/local/spark/</a:t>
            </a:r>
            <a:r>
              <a:rPr lang="en-US" altLang="zh-CN" sz="2400" dirty="0">
                <a:solidFill>
                  <a:schemeClr val="bg1"/>
                </a:solidFill>
              </a:rPr>
              <a:t>mycode</a:t>
            </a:r>
            <a:r>
              <a:rPr lang="en-US" altLang="zh-CN" sz="2400" dirty="0">
                <a:solidFill>
                  <a:schemeClr val="bg1"/>
                </a:solidFill>
              </a:rPr>
              <a:t>/streaming/</a:t>
            </a:r>
            <a:r>
              <a:rPr lang="en-US" altLang="zh-CN" sz="2400" dirty="0">
                <a:solidFill>
                  <a:schemeClr val="bg1"/>
                </a:solidFill>
              </a:rPr>
              <a:t>kafka</a:t>
            </a:r>
            <a:r>
              <a:rPr lang="en-US" altLang="zh-CN" sz="2400" dirty="0">
                <a:solidFill>
                  <a:schemeClr val="bg1"/>
                </a:solidFill>
              </a:rPr>
              <a:t>/</a:t>
            </a:r>
            <a:endParaRPr lang="zh-CN" altLang="zh-CN" sz="2400" dirty="0">
              <a:solidFill>
                <a:schemeClr val="bg1"/>
              </a:solidFill>
            </a:endParaRPr>
          </a:p>
          <a:p>
            <a:pPr eaLnBrk="1" hangingPunct="1">
              <a:spcBef>
                <a:spcPct val="0"/>
              </a:spcBef>
              <a:buFontTx/>
              <a:buNone/>
            </a:pPr>
            <a:r>
              <a:rPr lang="en-US" altLang="zh-CN" sz="2400" dirty="0">
                <a:solidFill>
                  <a:schemeClr val="bg1"/>
                </a:solidFill>
              </a:rPr>
              <a:t>$ /</a:t>
            </a:r>
            <a:r>
              <a:rPr lang="en-US" altLang="zh-CN" sz="2400" dirty="0">
                <a:solidFill>
                  <a:schemeClr val="bg1"/>
                </a:solidFill>
              </a:rPr>
              <a:t>usr</a:t>
            </a:r>
            <a:r>
              <a:rPr lang="en-US" altLang="zh-CN" sz="2400" dirty="0">
                <a:solidFill>
                  <a:schemeClr val="bg1"/>
                </a:solidFill>
              </a:rPr>
              <a:t>/local/spark/bin/spark-submit  \</a:t>
            </a:r>
            <a:endParaRPr lang="zh-CN" altLang="zh-CN" sz="2400" dirty="0">
              <a:solidFill>
                <a:schemeClr val="bg1"/>
              </a:solidFill>
            </a:endParaRPr>
          </a:p>
          <a:p>
            <a:pPr eaLnBrk="1" hangingPunct="1">
              <a:spcBef>
                <a:spcPct val="0"/>
              </a:spcBef>
              <a:buFontTx/>
              <a:buNone/>
            </a:pPr>
            <a:r>
              <a:rPr lang="en-US" altLang="zh-CN" sz="2400" dirty="0">
                <a:solidFill>
                  <a:schemeClr val="bg1"/>
                </a:solidFill>
              </a:rPr>
              <a:t>&gt; ./KafkaWordCount.py localhost:2181 </a:t>
            </a:r>
            <a:r>
              <a:rPr lang="en-US" altLang="zh-CN" sz="2400" dirty="0">
                <a:solidFill>
                  <a:schemeClr val="bg1"/>
                </a:solidFill>
              </a:rPr>
              <a:t>wordsendertest</a:t>
            </a:r>
            <a:endParaRPr lang="zh-CN" altLang="en-US" sz="2400" dirty="0">
              <a:solidFill>
                <a:schemeClr val="bg1"/>
              </a:solidFill>
            </a:endParaRPr>
          </a:p>
        </p:txBody>
      </p:sp>
      <p:sp>
        <p:nvSpPr>
          <p:cNvPr id="64517" name="矩形 4"/>
          <p:cNvSpPr>
            <a:spLocks noChangeArrowheads="1"/>
          </p:cNvSpPr>
          <p:nvPr/>
        </p:nvSpPr>
        <p:spPr bwMode="auto">
          <a:xfrm>
            <a:off x="381110" y="3330698"/>
            <a:ext cx="861037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zh-CN" sz="2000" dirty="0"/>
              <a:t>这时再切换到之前已经打开的“数据源终端”，用键盘手动敲入一些英文</a:t>
            </a:r>
            <a:r>
              <a:rPr lang="zh-CN" altLang="zh-CN" sz="2000" dirty="0" smtClean="0"/>
              <a:t>单词</a:t>
            </a:r>
            <a:r>
              <a:rPr lang="zh-CN" altLang="en-US" sz="2000" dirty="0" smtClean="0"/>
              <a:t>，</a:t>
            </a:r>
            <a:r>
              <a:rPr lang="zh-CN" altLang="zh-CN" sz="2000" dirty="0"/>
              <a:t>在流计算终端内就可以看到类似如下的词频统计动态</a:t>
            </a:r>
            <a:r>
              <a:rPr lang="zh-CN" altLang="zh-CN" sz="2000" dirty="0" smtClean="0"/>
              <a:t>结果</a:t>
            </a:r>
            <a:r>
              <a:rPr lang="zh-CN" altLang="en-US" sz="2000" dirty="0"/>
              <a:t>：</a:t>
            </a:r>
            <a:endParaRPr lang="zh-CN" altLang="en-US" sz="2000" dirty="0"/>
          </a:p>
        </p:txBody>
      </p:sp>
      <p:sp>
        <p:nvSpPr>
          <p:cNvPr id="64519" name="TextBox 6"/>
          <p:cNvSpPr txBox="1">
            <a:spLocks noChangeArrowheads="1"/>
          </p:cNvSpPr>
          <p:nvPr/>
        </p:nvSpPr>
        <p:spPr bwMode="auto">
          <a:xfrm>
            <a:off x="457310" y="4119476"/>
            <a:ext cx="8305580" cy="25860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1800" dirty="0">
                <a:solidFill>
                  <a:schemeClr val="bg1"/>
                </a:solidFill>
              </a:rPr>
              <a:t>-------------------------------------------</a:t>
            </a:r>
            <a:endParaRPr lang="zh-CN" altLang="zh-CN" sz="1800" dirty="0">
              <a:solidFill>
                <a:schemeClr val="bg1"/>
              </a:solidFill>
            </a:endParaRPr>
          </a:p>
          <a:p>
            <a:pPr eaLnBrk="1" hangingPunct="1">
              <a:spcBef>
                <a:spcPct val="0"/>
              </a:spcBef>
              <a:buFontTx/>
              <a:buNone/>
            </a:pPr>
            <a:r>
              <a:rPr lang="en-US" altLang="zh-CN" sz="1800" dirty="0">
                <a:solidFill>
                  <a:schemeClr val="bg1"/>
                </a:solidFill>
              </a:rPr>
              <a:t>Time: 2018-12-31 10:40:42</a:t>
            </a:r>
            <a:endParaRPr lang="zh-CN" altLang="zh-CN" sz="1800" dirty="0">
              <a:solidFill>
                <a:schemeClr val="bg1"/>
              </a:solidFill>
            </a:endParaRPr>
          </a:p>
          <a:p>
            <a:pPr eaLnBrk="1" hangingPunct="1">
              <a:spcBef>
                <a:spcPct val="0"/>
              </a:spcBef>
              <a:buFontTx/>
              <a:buNone/>
            </a:pPr>
            <a:r>
              <a:rPr lang="en-US" altLang="zh-CN" sz="1800" dirty="0">
                <a:solidFill>
                  <a:schemeClr val="bg1"/>
                </a:solidFill>
              </a:rPr>
              <a:t>-------------------------------------------</a:t>
            </a:r>
            <a:endParaRPr lang="zh-CN" altLang="zh-CN" sz="1800" dirty="0">
              <a:solidFill>
                <a:schemeClr val="bg1"/>
              </a:solidFill>
            </a:endParaRPr>
          </a:p>
          <a:p>
            <a:pPr eaLnBrk="1" hangingPunct="1">
              <a:spcBef>
                <a:spcPct val="0"/>
              </a:spcBef>
              <a:buFontTx/>
              <a:buNone/>
            </a:pPr>
            <a:r>
              <a:rPr lang="en-US" altLang="zh-CN" sz="1800" dirty="0">
                <a:solidFill>
                  <a:schemeClr val="bg1"/>
                </a:solidFill>
              </a:rPr>
              <a:t>('</a:t>
            </a:r>
            <a:r>
              <a:rPr lang="en-US" altLang="zh-CN" sz="1800" dirty="0">
                <a:solidFill>
                  <a:schemeClr val="bg1"/>
                </a:solidFill>
              </a:rPr>
              <a:t>hadoop</a:t>
            </a:r>
            <a:r>
              <a:rPr lang="en-US" altLang="zh-CN" sz="1800" dirty="0">
                <a:solidFill>
                  <a:schemeClr val="bg1"/>
                </a:solidFill>
              </a:rPr>
              <a:t>', 1)</a:t>
            </a:r>
            <a:endParaRPr lang="zh-CN" altLang="zh-CN" sz="1800" dirty="0">
              <a:solidFill>
                <a:schemeClr val="bg1"/>
              </a:solidFill>
            </a:endParaRPr>
          </a:p>
          <a:p>
            <a:pPr eaLnBrk="1" hangingPunct="1">
              <a:spcBef>
                <a:spcPct val="0"/>
              </a:spcBef>
              <a:buFontTx/>
              <a:buNone/>
            </a:pPr>
            <a:r>
              <a:rPr lang="en-US" altLang="zh-CN" sz="1800" dirty="0">
                <a:solidFill>
                  <a:schemeClr val="bg1"/>
                </a:solidFill>
              </a:rPr>
              <a:t> </a:t>
            </a:r>
            <a:endParaRPr lang="zh-CN" altLang="zh-CN" sz="1800" dirty="0">
              <a:solidFill>
                <a:schemeClr val="bg1"/>
              </a:solidFill>
            </a:endParaRPr>
          </a:p>
          <a:p>
            <a:pPr eaLnBrk="1" hangingPunct="1">
              <a:spcBef>
                <a:spcPct val="0"/>
              </a:spcBef>
              <a:buFontTx/>
              <a:buNone/>
            </a:pPr>
            <a:r>
              <a:rPr lang="en-US" altLang="zh-CN" sz="1800" dirty="0">
                <a:solidFill>
                  <a:schemeClr val="bg1"/>
                </a:solidFill>
              </a:rPr>
              <a:t>-------------------------------------------</a:t>
            </a:r>
            <a:endParaRPr lang="zh-CN" altLang="zh-CN" sz="1800" dirty="0">
              <a:solidFill>
                <a:schemeClr val="bg1"/>
              </a:solidFill>
            </a:endParaRPr>
          </a:p>
          <a:p>
            <a:pPr eaLnBrk="1" hangingPunct="1">
              <a:spcBef>
                <a:spcPct val="0"/>
              </a:spcBef>
              <a:buFontTx/>
              <a:buNone/>
            </a:pPr>
            <a:r>
              <a:rPr lang="en-US" altLang="zh-CN" sz="1800" dirty="0">
                <a:solidFill>
                  <a:schemeClr val="bg1"/>
                </a:solidFill>
              </a:rPr>
              <a:t>Time: 2018-12-31 10:40:43</a:t>
            </a:r>
            <a:endParaRPr lang="zh-CN" altLang="zh-CN" sz="1800" dirty="0">
              <a:solidFill>
                <a:schemeClr val="bg1"/>
              </a:solidFill>
            </a:endParaRPr>
          </a:p>
          <a:p>
            <a:pPr eaLnBrk="1" hangingPunct="1">
              <a:spcBef>
                <a:spcPct val="0"/>
              </a:spcBef>
              <a:buFontTx/>
              <a:buNone/>
            </a:pPr>
            <a:r>
              <a:rPr lang="en-US" altLang="zh-CN" sz="1800" dirty="0">
                <a:solidFill>
                  <a:schemeClr val="bg1"/>
                </a:solidFill>
              </a:rPr>
              <a:t>-------------------------------------------</a:t>
            </a:r>
            <a:endParaRPr lang="zh-CN" altLang="zh-CN" sz="1800" dirty="0">
              <a:solidFill>
                <a:schemeClr val="bg1"/>
              </a:solidFill>
            </a:endParaRPr>
          </a:p>
          <a:p>
            <a:pPr eaLnBrk="1" hangingPunct="1">
              <a:spcBef>
                <a:spcPct val="0"/>
              </a:spcBef>
              <a:buFontTx/>
              <a:buNone/>
            </a:pPr>
            <a:r>
              <a:rPr lang="en-US" altLang="zh-CN" sz="1800" dirty="0">
                <a:solidFill>
                  <a:schemeClr val="bg1"/>
                </a:solidFill>
              </a:rPr>
              <a:t>('spark', 1)</a:t>
            </a:r>
            <a:endParaRPr lang="zh-CN" altLang="en-US" sz="1800" dirty="0">
              <a:solidFill>
                <a:schemeClr val="bg1"/>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en-US" altLang="zh-CN" dirty="0" smtClean="0"/>
              <a:t>6.6 </a:t>
            </a:r>
            <a:r>
              <a:rPr lang="zh-CN" altLang="en-US" smtClean="0"/>
              <a:t>转换操作</a:t>
            </a:r>
          </a:p>
        </p:txBody>
      </p:sp>
      <p:sp>
        <p:nvSpPr>
          <p:cNvPr id="65539" name="矩形 2"/>
          <p:cNvSpPr>
            <a:spLocks noChangeArrowheads="1"/>
          </p:cNvSpPr>
          <p:nvPr/>
        </p:nvSpPr>
        <p:spPr bwMode="auto">
          <a:xfrm>
            <a:off x="1143000" y="1447800"/>
            <a:ext cx="50165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800" dirty="0"/>
              <a:t>6.6.1 </a:t>
            </a:r>
            <a:r>
              <a:rPr lang="en-US" altLang="zh-CN" sz="2800" dirty="0"/>
              <a:t>DStream</a:t>
            </a:r>
            <a:r>
              <a:rPr lang="zh-CN" altLang="en-US" sz="2800" dirty="0"/>
              <a:t>无状态转换操作</a:t>
            </a:r>
            <a:endParaRPr lang="en-US" altLang="zh-CN" sz="2800" dirty="0"/>
          </a:p>
          <a:p>
            <a:pPr eaLnBrk="1" hangingPunct="1">
              <a:spcBef>
                <a:spcPct val="0"/>
              </a:spcBef>
              <a:buFontTx/>
              <a:buNone/>
            </a:pPr>
            <a:r>
              <a:rPr lang="en-US" altLang="zh-CN" sz="2800" dirty="0"/>
              <a:t>6.6.2 </a:t>
            </a:r>
            <a:r>
              <a:rPr lang="en-US" altLang="zh-CN" sz="2800" dirty="0"/>
              <a:t>DStream</a:t>
            </a:r>
            <a:r>
              <a:rPr lang="zh-CN" altLang="en-US" sz="2800" dirty="0"/>
              <a:t>有状态转换操作</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en-US" altLang="zh-CN" dirty="0" smtClean="0"/>
              <a:t>6.6.1 </a:t>
            </a:r>
            <a:r>
              <a:rPr lang="en-US" altLang="zh-CN" dirty="0" smtClean="0"/>
              <a:t>DStream</a:t>
            </a:r>
            <a:r>
              <a:rPr lang="zh-CN" altLang="en-US" dirty="0" smtClean="0"/>
              <a:t>无状态转换操作</a:t>
            </a:r>
          </a:p>
        </p:txBody>
      </p:sp>
      <p:sp>
        <p:nvSpPr>
          <p:cNvPr id="79875" name="矩形 2"/>
          <p:cNvSpPr>
            <a:spLocks noChangeArrowheads="1"/>
          </p:cNvSpPr>
          <p:nvPr/>
        </p:nvSpPr>
        <p:spPr bwMode="auto">
          <a:xfrm>
            <a:off x="304800" y="1295400"/>
            <a:ext cx="8686684" cy="4893647"/>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2400" dirty="0" smtClean="0"/>
              <a:t>（</a:t>
            </a:r>
            <a:r>
              <a:rPr lang="en-US" altLang="zh-CN" sz="2400" dirty="0" smtClean="0"/>
              <a:t>1</a:t>
            </a:r>
            <a:r>
              <a:rPr lang="zh-CN" altLang="en-US" sz="2400" dirty="0" smtClean="0"/>
              <a:t>）</a:t>
            </a:r>
            <a:r>
              <a:rPr lang="en-US" altLang="zh-CN" sz="2400" dirty="0" smtClean="0"/>
              <a:t>map(</a:t>
            </a:r>
            <a:r>
              <a:rPr lang="en-US" altLang="zh-CN" sz="2400" dirty="0" smtClean="0"/>
              <a:t>func</a:t>
            </a:r>
            <a:r>
              <a:rPr lang="en-US" altLang="zh-CN" sz="2400" dirty="0"/>
              <a:t>) </a:t>
            </a:r>
            <a:r>
              <a:rPr lang="zh-CN" altLang="en-US" sz="2400" dirty="0"/>
              <a:t>：对源</a:t>
            </a:r>
            <a:r>
              <a:rPr lang="en-US" altLang="zh-CN" sz="2400" dirty="0"/>
              <a:t>DStream</a:t>
            </a:r>
            <a:r>
              <a:rPr lang="zh-CN" altLang="en-US" sz="2400" dirty="0"/>
              <a:t>的每个元素，采用</a:t>
            </a:r>
            <a:r>
              <a:rPr lang="en-US" altLang="zh-CN" sz="2400" dirty="0"/>
              <a:t>func</a:t>
            </a:r>
            <a:r>
              <a:rPr lang="zh-CN" altLang="en-US" sz="2400" dirty="0"/>
              <a:t>函数进行转换，得到一个新的</a:t>
            </a:r>
            <a:r>
              <a:rPr lang="en-US" altLang="zh-CN" sz="2400" dirty="0" smtClean="0"/>
              <a:t>Dstream</a:t>
            </a:r>
            <a:endParaRPr lang="en-US" altLang="zh-CN" sz="2400" dirty="0" smtClean="0"/>
          </a:p>
          <a:p>
            <a:pPr eaLnBrk="1" hangingPunct="1">
              <a:spcBef>
                <a:spcPct val="0"/>
              </a:spcBef>
              <a:buNone/>
            </a:pPr>
            <a:r>
              <a:rPr lang="zh-CN" altLang="en-US" sz="2400" dirty="0" smtClean="0"/>
              <a:t>（</a:t>
            </a:r>
            <a:r>
              <a:rPr lang="en-US" altLang="zh-CN" sz="2400" dirty="0" smtClean="0"/>
              <a:t>2</a:t>
            </a:r>
            <a:r>
              <a:rPr lang="zh-CN" altLang="en-US" sz="2400" dirty="0" smtClean="0"/>
              <a:t>）</a:t>
            </a:r>
            <a:r>
              <a:rPr lang="en-US" altLang="zh-CN" sz="2400" dirty="0" smtClean="0"/>
              <a:t>flatMap</a:t>
            </a:r>
            <a:r>
              <a:rPr lang="en-US" altLang="zh-CN" sz="2400" dirty="0" smtClean="0"/>
              <a:t>(</a:t>
            </a:r>
            <a:r>
              <a:rPr lang="en-US" altLang="zh-CN" sz="2400" dirty="0" smtClean="0"/>
              <a:t>func</a:t>
            </a:r>
            <a:r>
              <a:rPr lang="en-US" altLang="zh-CN" sz="2400" dirty="0"/>
              <a:t>)</a:t>
            </a:r>
            <a:r>
              <a:rPr lang="zh-CN" altLang="en-US" sz="2400" dirty="0"/>
              <a:t>： 与</a:t>
            </a:r>
            <a:r>
              <a:rPr lang="en-US" altLang="zh-CN" sz="2400" dirty="0"/>
              <a:t>map</a:t>
            </a:r>
            <a:r>
              <a:rPr lang="zh-CN" altLang="en-US" sz="2400" dirty="0"/>
              <a:t>相似，但是每个输入项可用被映射为</a:t>
            </a:r>
            <a:r>
              <a:rPr lang="en-US" altLang="zh-CN" sz="2400" dirty="0"/>
              <a:t>0</a:t>
            </a:r>
            <a:r>
              <a:rPr lang="zh-CN" altLang="en-US" sz="2400" dirty="0"/>
              <a:t>个或者多个输出</a:t>
            </a:r>
            <a:r>
              <a:rPr lang="zh-CN" altLang="en-US" sz="2400" dirty="0" smtClean="0"/>
              <a:t>项</a:t>
            </a:r>
            <a:endParaRPr lang="en-US" altLang="zh-CN" sz="2400" dirty="0" smtClean="0"/>
          </a:p>
          <a:p>
            <a:pPr eaLnBrk="1" hangingPunct="1">
              <a:spcBef>
                <a:spcPct val="0"/>
              </a:spcBef>
              <a:buNone/>
            </a:pPr>
            <a:r>
              <a:rPr lang="zh-CN" altLang="en-US" sz="2400" dirty="0" smtClean="0"/>
              <a:t>（</a:t>
            </a:r>
            <a:r>
              <a:rPr lang="en-US" altLang="zh-CN" sz="2400" dirty="0" smtClean="0"/>
              <a:t>3</a:t>
            </a:r>
            <a:r>
              <a:rPr lang="zh-CN" altLang="en-US" sz="2400" dirty="0" smtClean="0"/>
              <a:t>）</a:t>
            </a:r>
            <a:r>
              <a:rPr lang="en-US" altLang="zh-CN" sz="2400" dirty="0" smtClean="0"/>
              <a:t>filter(</a:t>
            </a:r>
            <a:r>
              <a:rPr lang="en-US" altLang="zh-CN" sz="2400" dirty="0" smtClean="0"/>
              <a:t>func</a:t>
            </a:r>
            <a:r>
              <a:rPr lang="en-US" altLang="zh-CN" sz="2400" dirty="0"/>
              <a:t>)</a:t>
            </a:r>
            <a:r>
              <a:rPr lang="zh-CN" altLang="en-US" sz="2400" dirty="0"/>
              <a:t>： 返回一个新的</a:t>
            </a:r>
            <a:r>
              <a:rPr lang="en-US" altLang="zh-CN" sz="2400" dirty="0"/>
              <a:t>DStream</a:t>
            </a:r>
            <a:r>
              <a:rPr lang="zh-CN" altLang="en-US" sz="2400" dirty="0"/>
              <a:t>，仅包含源</a:t>
            </a:r>
            <a:r>
              <a:rPr lang="en-US" altLang="zh-CN" sz="2400" dirty="0"/>
              <a:t>DStream</a:t>
            </a:r>
            <a:r>
              <a:rPr lang="zh-CN" altLang="en-US" sz="2400" dirty="0"/>
              <a:t>中满足函数</a:t>
            </a:r>
            <a:r>
              <a:rPr lang="en-US" altLang="zh-CN" sz="2400" dirty="0"/>
              <a:t>func</a:t>
            </a:r>
            <a:r>
              <a:rPr lang="zh-CN" altLang="en-US" sz="2400" dirty="0"/>
              <a:t>的项</a:t>
            </a:r>
            <a:endParaRPr lang="en-US" altLang="zh-CN" sz="2400" dirty="0"/>
          </a:p>
          <a:p>
            <a:pPr eaLnBrk="1" hangingPunct="1">
              <a:spcBef>
                <a:spcPct val="0"/>
              </a:spcBef>
              <a:buNone/>
            </a:pPr>
            <a:r>
              <a:rPr lang="zh-CN" altLang="en-US" sz="2400" dirty="0" smtClean="0"/>
              <a:t>（</a:t>
            </a:r>
            <a:r>
              <a:rPr lang="en-US" altLang="zh-CN" sz="2400" dirty="0" smtClean="0"/>
              <a:t>4</a:t>
            </a:r>
            <a:r>
              <a:rPr lang="zh-CN" altLang="en-US" sz="2400" dirty="0" smtClean="0"/>
              <a:t>）</a:t>
            </a:r>
            <a:r>
              <a:rPr lang="en-US" altLang="zh-CN" sz="2400" dirty="0" smtClean="0"/>
              <a:t>repartition(</a:t>
            </a:r>
            <a:r>
              <a:rPr lang="en-US" altLang="zh-CN" sz="2400" dirty="0" smtClean="0"/>
              <a:t>numPartitions</a:t>
            </a:r>
            <a:r>
              <a:rPr lang="en-US" altLang="zh-CN" sz="2400" dirty="0"/>
              <a:t>)</a:t>
            </a:r>
            <a:r>
              <a:rPr lang="zh-CN" altLang="en-US" sz="2400" dirty="0"/>
              <a:t>： 通过创建更多或者更少的分区改变</a:t>
            </a:r>
            <a:r>
              <a:rPr lang="en-US" altLang="zh-CN" sz="2400" dirty="0"/>
              <a:t>DStream</a:t>
            </a:r>
            <a:r>
              <a:rPr lang="zh-CN" altLang="en-US" sz="2400" dirty="0"/>
              <a:t>的并行程度</a:t>
            </a:r>
            <a:endParaRPr lang="en-US" altLang="zh-CN" sz="2400" dirty="0"/>
          </a:p>
          <a:p>
            <a:pPr eaLnBrk="1" hangingPunct="1">
              <a:spcBef>
                <a:spcPct val="0"/>
              </a:spcBef>
              <a:buNone/>
            </a:pPr>
            <a:r>
              <a:rPr lang="zh-CN" altLang="en-US" sz="2400" dirty="0" smtClean="0"/>
              <a:t>（</a:t>
            </a:r>
            <a:r>
              <a:rPr lang="en-US" altLang="zh-CN" sz="2400" dirty="0" smtClean="0"/>
              <a:t>5</a:t>
            </a:r>
            <a:r>
              <a:rPr lang="zh-CN" altLang="en-US" sz="2400" dirty="0" smtClean="0"/>
              <a:t>）</a:t>
            </a:r>
            <a:r>
              <a:rPr lang="en-US" altLang="zh-CN" sz="2400" dirty="0" smtClean="0"/>
              <a:t>reduce(</a:t>
            </a:r>
            <a:r>
              <a:rPr lang="en-US" altLang="zh-CN" sz="2400" dirty="0" smtClean="0"/>
              <a:t>func</a:t>
            </a:r>
            <a:r>
              <a:rPr lang="en-US" altLang="zh-CN" sz="2400" dirty="0"/>
              <a:t>)</a:t>
            </a:r>
            <a:r>
              <a:rPr lang="zh-CN" altLang="en-US" sz="2400" dirty="0"/>
              <a:t>：利用函数</a:t>
            </a:r>
            <a:r>
              <a:rPr lang="en-US" altLang="zh-CN" sz="2400" dirty="0"/>
              <a:t>func</a:t>
            </a:r>
            <a:r>
              <a:rPr lang="zh-CN" altLang="en-US" sz="2400" dirty="0"/>
              <a:t>聚集源</a:t>
            </a:r>
            <a:r>
              <a:rPr lang="en-US" altLang="zh-CN" sz="2400" dirty="0"/>
              <a:t>DStream</a:t>
            </a:r>
            <a:r>
              <a:rPr lang="zh-CN" altLang="en-US" sz="2400" dirty="0"/>
              <a:t>中每个</a:t>
            </a:r>
            <a:r>
              <a:rPr lang="en-US" altLang="zh-CN" sz="2400" dirty="0"/>
              <a:t>RDD</a:t>
            </a:r>
            <a:r>
              <a:rPr lang="zh-CN" altLang="en-US" sz="2400" dirty="0"/>
              <a:t>的元素，返回一个包含单元素</a:t>
            </a:r>
            <a:r>
              <a:rPr lang="en-US" altLang="zh-CN" sz="2400" dirty="0"/>
              <a:t>RDDs</a:t>
            </a:r>
            <a:r>
              <a:rPr lang="zh-CN" altLang="en-US" sz="2400" dirty="0"/>
              <a:t>的新</a:t>
            </a:r>
            <a:r>
              <a:rPr lang="en-US" altLang="zh-CN" sz="2400" dirty="0"/>
              <a:t>DStream</a:t>
            </a:r>
            <a:endParaRPr lang="zh-CN" altLang="en-US" sz="2400" dirty="0"/>
          </a:p>
          <a:p>
            <a:pPr eaLnBrk="1" hangingPunct="1">
              <a:spcBef>
                <a:spcPct val="0"/>
              </a:spcBef>
              <a:buNone/>
            </a:pPr>
            <a:r>
              <a:rPr lang="zh-CN" altLang="en-US" sz="2400" dirty="0" smtClean="0"/>
              <a:t>（</a:t>
            </a:r>
            <a:r>
              <a:rPr lang="en-US" altLang="zh-CN" sz="2400" dirty="0" smtClean="0"/>
              <a:t>6</a:t>
            </a:r>
            <a:r>
              <a:rPr lang="zh-CN" altLang="en-US" sz="2400" dirty="0" smtClean="0"/>
              <a:t>）</a:t>
            </a:r>
            <a:r>
              <a:rPr lang="en-US" altLang="zh-CN" sz="2400" dirty="0" smtClean="0"/>
              <a:t>count</a:t>
            </a:r>
            <a:r>
              <a:rPr lang="en-US" altLang="zh-CN" sz="2400" dirty="0"/>
              <a:t>()</a:t>
            </a:r>
            <a:r>
              <a:rPr lang="zh-CN" altLang="en-US" sz="2400" dirty="0"/>
              <a:t>：统计源</a:t>
            </a:r>
            <a:r>
              <a:rPr lang="en-US" altLang="zh-CN" sz="2400" dirty="0"/>
              <a:t>DStream</a:t>
            </a:r>
            <a:r>
              <a:rPr lang="zh-CN" altLang="en-US" sz="2400" dirty="0"/>
              <a:t>中每个</a:t>
            </a:r>
            <a:r>
              <a:rPr lang="en-US" altLang="zh-CN" sz="2400" dirty="0"/>
              <a:t>RDD</a:t>
            </a:r>
            <a:r>
              <a:rPr lang="zh-CN" altLang="en-US" sz="2400" dirty="0"/>
              <a:t>的元素</a:t>
            </a:r>
            <a:r>
              <a:rPr lang="zh-CN" altLang="en-US" sz="2400" dirty="0" smtClean="0"/>
              <a:t>数量</a:t>
            </a:r>
            <a:endParaRPr lang="en-US" altLang="zh-CN" sz="2400" dirty="0" smtClean="0"/>
          </a:p>
          <a:p>
            <a:pPr eaLnBrk="1" hangingPunct="1">
              <a:spcBef>
                <a:spcPct val="0"/>
              </a:spcBef>
              <a:buNone/>
            </a:pPr>
            <a:r>
              <a:rPr lang="zh-CN" altLang="en-US" sz="2400" dirty="0" smtClean="0"/>
              <a:t>（</a:t>
            </a:r>
            <a:r>
              <a:rPr lang="en-US" altLang="zh-CN" sz="2400" dirty="0" smtClean="0"/>
              <a:t>7</a:t>
            </a:r>
            <a:r>
              <a:rPr lang="zh-CN" altLang="en-US" sz="2400" dirty="0" smtClean="0"/>
              <a:t>）</a:t>
            </a:r>
            <a:r>
              <a:rPr lang="en-US" altLang="zh-CN" sz="2400" dirty="0" smtClean="0"/>
              <a:t>union(</a:t>
            </a:r>
            <a:r>
              <a:rPr lang="en-US" altLang="zh-CN" sz="2400" dirty="0" smtClean="0"/>
              <a:t>otherStream</a:t>
            </a:r>
            <a:r>
              <a:rPr lang="en-US" altLang="zh-CN" sz="2400" dirty="0"/>
              <a:t>)</a:t>
            </a:r>
            <a:r>
              <a:rPr lang="zh-CN" altLang="en-US" sz="2400" dirty="0"/>
              <a:t>： 返回一个新的</a:t>
            </a:r>
            <a:r>
              <a:rPr lang="en-US" altLang="zh-CN" sz="2400" dirty="0"/>
              <a:t>DStream</a:t>
            </a:r>
            <a:r>
              <a:rPr lang="zh-CN" altLang="en-US" sz="2400" dirty="0"/>
              <a:t>，包含源</a:t>
            </a:r>
            <a:r>
              <a:rPr lang="en-US" altLang="zh-CN" sz="2400" dirty="0"/>
              <a:t>DStream</a:t>
            </a:r>
            <a:r>
              <a:rPr lang="zh-CN" altLang="en-US" sz="2400" dirty="0"/>
              <a:t>和其他</a:t>
            </a:r>
            <a:r>
              <a:rPr lang="en-US" altLang="zh-CN" sz="2400" dirty="0"/>
              <a:t>DStream</a:t>
            </a:r>
            <a:r>
              <a:rPr lang="zh-CN" altLang="en-US" sz="2400" dirty="0"/>
              <a:t>的</a:t>
            </a:r>
            <a:r>
              <a:rPr lang="zh-CN" altLang="en-US" sz="2400" dirty="0" smtClean="0"/>
              <a:t>元素</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75"/>
                                        </p:tgtEl>
                                        <p:attrNameLst>
                                          <p:attrName>style.visibility</p:attrName>
                                        </p:attrNameLst>
                                      </p:cBhvr>
                                      <p:to>
                                        <p:strVal val="visible"/>
                                      </p:to>
                                    </p:set>
                                    <p:animEffect transition="in" filter="blinds(horizontal)">
                                      <p:cBhvr>
                                        <p:cTn id="7" dur="500"/>
                                        <p:tgtEl>
                                          <p:spTgt spid="79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en-US" altLang="zh-CN" dirty="0" smtClean="0"/>
              <a:t>6.6.1 </a:t>
            </a:r>
            <a:r>
              <a:rPr lang="en-US" altLang="zh-CN" dirty="0" smtClean="0"/>
              <a:t>DStream</a:t>
            </a:r>
            <a:r>
              <a:rPr lang="zh-CN" altLang="en-US" dirty="0" smtClean="0"/>
              <a:t>无状态转换操作</a:t>
            </a:r>
          </a:p>
        </p:txBody>
      </p:sp>
      <p:sp>
        <p:nvSpPr>
          <p:cNvPr id="80899" name="矩形 2"/>
          <p:cNvSpPr>
            <a:spLocks noChangeArrowheads="1"/>
          </p:cNvSpPr>
          <p:nvPr/>
        </p:nvSpPr>
        <p:spPr bwMode="auto">
          <a:xfrm>
            <a:off x="76318" y="1143060"/>
            <a:ext cx="8991364" cy="5085238"/>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ts val="2800"/>
              </a:lnSpc>
              <a:spcBef>
                <a:spcPct val="0"/>
              </a:spcBef>
              <a:buNone/>
            </a:pPr>
            <a:r>
              <a:rPr lang="zh-CN" altLang="en-US" sz="2000" dirty="0" smtClean="0"/>
              <a:t>（</a:t>
            </a:r>
            <a:r>
              <a:rPr lang="en-US" altLang="zh-CN" sz="2000" dirty="0" smtClean="0"/>
              <a:t>8</a:t>
            </a:r>
            <a:r>
              <a:rPr lang="zh-CN" altLang="en-US" sz="2000" dirty="0" smtClean="0"/>
              <a:t>）</a:t>
            </a:r>
            <a:r>
              <a:rPr lang="en-US" altLang="zh-CN" sz="2000" dirty="0" smtClean="0"/>
              <a:t>countByValue</a:t>
            </a:r>
            <a:r>
              <a:rPr lang="en-US" altLang="zh-CN" sz="2000" dirty="0"/>
              <a:t>()</a:t>
            </a:r>
            <a:r>
              <a:rPr lang="zh-CN" altLang="en-US" sz="2000" dirty="0"/>
              <a:t>：应用于元素类型为</a:t>
            </a:r>
            <a:r>
              <a:rPr lang="en-US" altLang="zh-CN" sz="2000" dirty="0"/>
              <a:t>K</a:t>
            </a:r>
            <a:r>
              <a:rPr lang="zh-CN" altLang="en-US" sz="2000" dirty="0"/>
              <a:t>的</a:t>
            </a:r>
            <a:r>
              <a:rPr lang="en-US" altLang="zh-CN" sz="2000" dirty="0"/>
              <a:t>DStream</a:t>
            </a:r>
            <a:r>
              <a:rPr lang="zh-CN" altLang="en-US" sz="2000" dirty="0"/>
              <a:t>上，返回一个（</a:t>
            </a:r>
            <a:r>
              <a:rPr lang="en-US" altLang="zh-CN" sz="2000" dirty="0"/>
              <a:t>K</a:t>
            </a:r>
            <a:r>
              <a:rPr lang="zh-CN" altLang="en-US" sz="2000" dirty="0"/>
              <a:t>，</a:t>
            </a:r>
            <a:r>
              <a:rPr lang="en-US" altLang="zh-CN" sz="2000" dirty="0"/>
              <a:t>V</a:t>
            </a:r>
            <a:r>
              <a:rPr lang="zh-CN" altLang="en-US" sz="2000" dirty="0"/>
              <a:t>）键值对类型的新</a:t>
            </a:r>
            <a:r>
              <a:rPr lang="en-US" altLang="zh-CN" sz="2000" dirty="0"/>
              <a:t>DStream</a:t>
            </a:r>
            <a:r>
              <a:rPr lang="zh-CN" altLang="en-US" sz="2000" dirty="0"/>
              <a:t>，每个键的值是在原</a:t>
            </a:r>
            <a:r>
              <a:rPr lang="en-US" altLang="zh-CN" sz="2000" dirty="0"/>
              <a:t>DStream</a:t>
            </a:r>
            <a:r>
              <a:rPr lang="zh-CN" altLang="en-US" sz="2000" dirty="0"/>
              <a:t>的每个</a:t>
            </a:r>
            <a:r>
              <a:rPr lang="en-US" altLang="zh-CN" sz="2000" dirty="0"/>
              <a:t>RDD</a:t>
            </a:r>
            <a:r>
              <a:rPr lang="zh-CN" altLang="en-US" sz="2000" dirty="0"/>
              <a:t>中的出现</a:t>
            </a:r>
            <a:r>
              <a:rPr lang="zh-CN" altLang="en-US" sz="2000" dirty="0" smtClean="0"/>
              <a:t>次数</a:t>
            </a:r>
            <a:endParaRPr lang="en-US" altLang="zh-CN" sz="2000" dirty="0" smtClean="0"/>
          </a:p>
          <a:p>
            <a:pPr eaLnBrk="1" hangingPunct="1">
              <a:lnSpc>
                <a:spcPts val="2800"/>
              </a:lnSpc>
              <a:spcBef>
                <a:spcPct val="0"/>
              </a:spcBef>
              <a:buNone/>
            </a:pPr>
            <a:r>
              <a:rPr lang="zh-CN" altLang="en-US" sz="2000" dirty="0" smtClean="0"/>
              <a:t>（</a:t>
            </a:r>
            <a:r>
              <a:rPr lang="en-US" altLang="zh-CN" sz="2000" dirty="0" smtClean="0"/>
              <a:t>9</a:t>
            </a:r>
            <a:r>
              <a:rPr lang="zh-CN" altLang="en-US" sz="2000" dirty="0" smtClean="0"/>
              <a:t>）</a:t>
            </a:r>
            <a:r>
              <a:rPr lang="en-US" altLang="zh-CN" sz="2000" dirty="0" smtClean="0"/>
              <a:t>reduceByKey</a:t>
            </a:r>
            <a:r>
              <a:rPr lang="en-US" altLang="zh-CN" sz="2000" dirty="0" smtClean="0"/>
              <a:t>(</a:t>
            </a:r>
            <a:r>
              <a:rPr lang="en-US" altLang="zh-CN" sz="2000" dirty="0" smtClean="0"/>
              <a:t>func</a:t>
            </a:r>
            <a:r>
              <a:rPr lang="en-US" altLang="zh-CN" sz="2000" dirty="0"/>
              <a:t>, [</a:t>
            </a:r>
            <a:r>
              <a:rPr lang="en-US" altLang="zh-CN" sz="2000" dirty="0"/>
              <a:t>numTasks</a:t>
            </a:r>
            <a:r>
              <a:rPr lang="en-US" altLang="zh-CN" sz="2000" dirty="0"/>
              <a:t>])</a:t>
            </a:r>
            <a:r>
              <a:rPr lang="zh-CN" altLang="en-US" sz="2000" dirty="0"/>
              <a:t>：当在一个由</a:t>
            </a:r>
            <a:r>
              <a:rPr lang="en-US" altLang="zh-CN" sz="2000" dirty="0"/>
              <a:t>(K,V)</a:t>
            </a:r>
            <a:r>
              <a:rPr lang="zh-CN" altLang="en-US" sz="2000" dirty="0"/>
              <a:t>键值对组成的</a:t>
            </a:r>
            <a:r>
              <a:rPr lang="en-US" altLang="zh-CN" sz="2000" dirty="0"/>
              <a:t>DStream</a:t>
            </a:r>
            <a:r>
              <a:rPr lang="zh-CN" altLang="en-US" sz="2000" dirty="0"/>
              <a:t>上执行该操作时，返回一个新的由</a:t>
            </a:r>
            <a:r>
              <a:rPr lang="en-US" altLang="zh-CN" sz="2000" dirty="0"/>
              <a:t>(K,V)</a:t>
            </a:r>
            <a:r>
              <a:rPr lang="zh-CN" altLang="en-US" sz="2000" dirty="0"/>
              <a:t>键值对组成的</a:t>
            </a:r>
            <a:r>
              <a:rPr lang="en-US" altLang="zh-CN" sz="2000" dirty="0"/>
              <a:t>DStream</a:t>
            </a:r>
            <a:r>
              <a:rPr lang="zh-CN" altLang="en-US" sz="2000" dirty="0"/>
              <a:t>，每一个</a:t>
            </a:r>
            <a:r>
              <a:rPr lang="en-US" altLang="zh-CN" sz="2000" dirty="0"/>
              <a:t>key</a:t>
            </a:r>
            <a:r>
              <a:rPr lang="zh-CN" altLang="en-US" sz="2000" dirty="0"/>
              <a:t>的值均由给定的</a:t>
            </a:r>
            <a:r>
              <a:rPr lang="en-US" altLang="zh-CN" sz="2000" dirty="0"/>
              <a:t>recuce</a:t>
            </a:r>
            <a:r>
              <a:rPr lang="zh-CN" altLang="en-US" sz="2000" dirty="0"/>
              <a:t>函数（</a:t>
            </a:r>
            <a:r>
              <a:rPr lang="en-US" altLang="zh-CN" sz="2000" dirty="0"/>
              <a:t>func</a:t>
            </a:r>
            <a:r>
              <a:rPr lang="zh-CN" altLang="en-US" sz="2000" dirty="0"/>
              <a:t>）聚集</a:t>
            </a:r>
            <a:r>
              <a:rPr lang="zh-CN" altLang="en-US" sz="2000" dirty="0" smtClean="0"/>
              <a:t>起来</a:t>
            </a:r>
            <a:endParaRPr lang="en-US" altLang="zh-CN" sz="2000" dirty="0" smtClean="0"/>
          </a:p>
          <a:p>
            <a:pPr eaLnBrk="1" hangingPunct="1">
              <a:lnSpc>
                <a:spcPts val="2800"/>
              </a:lnSpc>
              <a:spcBef>
                <a:spcPct val="0"/>
              </a:spcBef>
              <a:buNone/>
            </a:pPr>
            <a:r>
              <a:rPr lang="zh-CN" altLang="en-US" sz="2000" dirty="0" smtClean="0"/>
              <a:t>（</a:t>
            </a:r>
            <a:r>
              <a:rPr lang="en-US" altLang="zh-CN" sz="2000" dirty="0" smtClean="0"/>
              <a:t>10</a:t>
            </a:r>
            <a:r>
              <a:rPr lang="zh-CN" altLang="en-US" sz="2000" dirty="0" smtClean="0"/>
              <a:t>）</a:t>
            </a:r>
            <a:r>
              <a:rPr lang="en-US" altLang="zh-CN" sz="2000" dirty="0" smtClean="0"/>
              <a:t>join(</a:t>
            </a:r>
            <a:r>
              <a:rPr lang="en-US" altLang="zh-CN" sz="2000" dirty="0" smtClean="0"/>
              <a:t>otherStream</a:t>
            </a:r>
            <a:r>
              <a:rPr lang="en-US" altLang="zh-CN" sz="2000" dirty="0"/>
              <a:t>, [</a:t>
            </a:r>
            <a:r>
              <a:rPr lang="en-US" altLang="zh-CN" sz="2000" dirty="0"/>
              <a:t>numTasks</a:t>
            </a:r>
            <a:r>
              <a:rPr lang="en-US" altLang="zh-CN" sz="2000" dirty="0"/>
              <a:t>])</a:t>
            </a:r>
            <a:r>
              <a:rPr lang="zh-CN" altLang="en-US" sz="2000" dirty="0"/>
              <a:t>：当应用于两个</a:t>
            </a:r>
            <a:r>
              <a:rPr lang="en-US" altLang="zh-CN" sz="2000" dirty="0"/>
              <a:t>DStream</a:t>
            </a:r>
            <a:r>
              <a:rPr lang="zh-CN" altLang="en-US" sz="2000" dirty="0"/>
              <a:t>（一个包含（</a:t>
            </a:r>
            <a:r>
              <a:rPr lang="en-US" altLang="zh-CN" sz="2000" dirty="0"/>
              <a:t>K,V</a:t>
            </a:r>
            <a:r>
              <a:rPr lang="zh-CN" altLang="en-US" sz="2000" dirty="0"/>
              <a:t>）键值对</a:t>
            </a:r>
            <a:r>
              <a:rPr lang="en-US" altLang="zh-CN" sz="2000" dirty="0"/>
              <a:t>,</a:t>
            </a:r>
            <a:r>
              <a:rPr lang="zh-CN" altLang="en-US" sz="2000" dirty="0"/>
              <a:t>一个包含</a:t>
            </a:r>
            <a:r>
              <a:rPr lang="en-US" altLang="zh-CN" sz="2000" dirty="0"/>
              <a:t>(K,W)</a:t>
            </a:r>
            <a:r>
              <a:rPr lang="zh-CN" altLang="en-US" sz="2000" dirty="0"/>
              <a:t>键值对），返回一个包含</a:t>
            </a:r>
            <a:r>
              <a:rPr lang="en-US" altLang="zh-CN" sz="2000" dirty="0"/>
              <a:t>(K, (V, W))</a:t>
            </a:r>
            <a:r>
              <a:rPr lang="zh-CN" altLang="en-US" sz="2000" dirty="0"/>
              <a:t>键值对的新</a:t>
            </a:r>
            <a:r>
              <a:rPr lang="en-US" altLang="zh-CN" sz="2000" dirty="0" smtClean="0"/>
              <a:t>Dstream</a:t>
            </a:r>
            <a:endParaRPr lang="en-US" altLang="zh-CN" sz="2000" dirty="0" smtClean="0"/>
          </a:p>
          <a:p>
            <a:pPr eaLnBrk="1" hangingPunct="1">
              <a:lnSpc>
                <a:spcPts val="2800"/>
              </a:lnSpc>
              <a:spcBef>
                <a:spcPct val="0"/>
              </a:spcBef>
              <a:buNone/>
            </a:pPr>
            <a:r>
              <a:rPr lang="zh-CN" altLang="en-US" sz="2000" dirty="0" smtClean="0"/>
              <a:t>（</a:t>
            </a:r>
            <a:r>
              <a:rPr lang="en-US" altLang="zh-CN" sz="2000" dirty="0" smtClean="0"/>
              <a:t>11</a:t>
            </a:r>
            <a:r>
              <a:rPr lang="zh-CN" altLang="en-US" sz="2000" dirty="0" smtClean="0"/>
              <a:t>）</a:t>
            </a:r>
            <a:r>
              <a:rPr lang="en-US" altLang="zh-CN" sz="2000" dirty="0" smtClean="0"/>
              <a:t>cogroup</a:t>
            </a:r>
            <a:r>
              <a:rPr lang="en-US" altLang="zh-CN" sz="2000" dirty="0" smtClean="0"/>
              <a:t>(</a:t>
            </a:r>
            <a:r>
              <a:rPr lang="en-US" altLang="zh-CN" sz="2000" dirty="0" smtClean="0"/>
              <a:t>otherStream</a:t>
            </a:r>
            <a:r>
              <a:rPr lang="en-US" altLang="zh-CN" sz="2000" dirty="0"/>
              <a:t>, [</a:t>
            </a:r>
            <a:r>
              <a:rPr lang="en-US" altLang="zh-CN" sz="2000" dirty="0"/>
              <a:t>numTasks</a:t>
            </a:r>
            <a:r>
              <a:rPr lang="en-US" altLang="zh-CN" sz="2000" dirty="0"/>
              <a:t>])</a:t>
            </a:r>
            <a:r>
              <a:rPr lang="zh-CN" altLang="en-US" sz="2000" dirty="0"/>
              <a:t>：当应用于两个</a:t>
            </a:r>
            <a:r>
              <a:rPr lang="en-US" altLang="zh-CN" sz="2000" dirty="0"/>
              <a:t>DStream</a:t>
            </a:r>
            <a:r>
              <a:rPr lang="zh-CN" altLang="en-US" sz="2000" dirty="0"/>
              <a:t>（一个包含（</a:t>
            </a:r>
            <a:r>
              <a:rPr lang="en-US" altLang="zh-CN" sz="2000" dirty="0"/>
              <a:t>K,V</a:t>
            </a:r>
            <a:r>
              <a:rPr lang="zh-CN" altLang="en-US" sz="2000" dirty="0"/>
              <a:t>）键值对</a:t>
            </a:r>
            <a:r>
              <a:rPr lang="en-US" altLang="zh-CN" sz="2000" dirty="0"/>
              <a:t>,</a:t>
            </a:r>
            <a:r>
              <a:rPr lang="zh-CN" altLang="en-US" sz="2000" dirty="0"/>
              <a:t>一个包含</a:t>
            </a:r>
            <a:r>
              <a:rPr lang="en-US" altLang="zh-CN" sz="2000" dirty="0"/>
              <a:t>(K,W)</a:t>
            </a:r>
            <a:r>
              <a:rPr lang="zh-CN" altLang="en-US" sz="2000" dirty="0"/>
              <a:t>键值对），返回一个包含</a:t>
            </a:r>
            <a:r>
              <a:rPr lang="en-US" altLang="zh-CN" sz="2000" dirty="0"/>
              <a:t>(K, </a:t>
            </a:r>
            <a:r>
              <a:rPr lang="en-US" altLang="zh-CN" sz="2000" dirty="0"/>
              <a:t>Seq</a:t>
            </a:r>
            <a:r>
              <a:rPr lang="en-US" altLang="zh-CN" sz="2000" dirty="0"/>
              <a:t>[V], </a:t>
            </a:r>
            <a:r>
              <a:rPr lang="en-US" altLang="zh-CN" sz="2000" dirty="0"/>
              <a:t>Seq</a:t>
            </a:r>
            <a:r>
              <a:rPr lang="en-US" altLang="zh-CN" sz="2000" dirty="0"/>
              <a:t>[W])</a:t>
            </a:r>
            <a:r>
              <a:rPr lang="zh-CN" altLang="en-US" sz="2000" dirty="0"/>
              <a:t>的元组</a:t>
            </a:r>
            <a:endParaRPr lang="en-US" altLang="zh-CN" sz="2000" dirty="0"/>
          </a:p>
          <a:p>
            <a:pPr eaLnBrk="1" hangingPunct="1">
              <a:lnSpc>
                <a:spcPts val="2800"/>
              </a:lnSpc>
              <a:spcBef>
                <a:spcPct val="0"/>
              </a:spcBef>
              <a:buNone/>
            </a:pPr>
            <a:r>
              <a:rPr lang="zh-CN" altLang="en-US" sz="2000" dirty="0" smtClean="0"/>
              <a:t>（</a:t>
            </a:r>
            <a:r>
              <a:rPr lang="en-US" altLang="zh-CN" sz="2000" dirty="0" smtClean="0"/>
              <a:t>12</a:t>
            </a:r>
            <a:r>
              <a:rPr lang="zh-CN" altLang="en-US" sz="2000" dirty="0" smtClean="0"/>
              <a:t>）</a:t>
            </a:r>
            <a:r>
              <a:rPr lang="en-US" altLang="zh-CN" sz="2000" dirty="0" smtClean="0"/>
              <a:t>transform(</a:t>
            </a:r>
            <a:r>
              <a:rPr lang="en-US" altLang="zh-CN" sz="2000" dirty="0" smtClean="0"/>
              <a:t>func</a:t>
            </a:r>
            <a:r>
              <a:rPr lang="en-US" altLang="zh-CN" sz="2000" dirty="0"/>
              <a:t>)</a:t>
            </a:r>
            <a:r>
              <a:rPr lang="zh-CN" altLang="en-US" sz="2000" dirty="0"/>
              <a:t>：通过对源</a:t>
            </a:r>
            <a:r>
              <a:rPr lang="en-US" altLang="zh-CN" sz="2000" dirty="0"/>
              <a:t>DStream</a:t>
            </a:r>
            <a:r>
              <a:rPr lang="zh-CN" altLang="en-US" sz="2000" dirty="0"/>
              <a:t>的每个</a:t>
            </a:r>
            <a:r>
              <a:rPr lang="en-US" altLang="zh-CN" sz="2000" dirty="0"/>
              <a:t>RDD</a:t>
            </a:r>
            <a:r>
              <a:rPr lang="zh-CN" altLang="en-US" sz="2000" dirty="0"/>
              <a:t>应用</a:t>
            </a:r>
            <a:r>
              <a:rPr lang="en-US" altLang="zh-CN" sz="2000" dirty="0"/>
              <a:t>RDD-to-RDD</a:t>
            </a:r>
            <a:r>
              <a:rPr lang="zh-CN" altLang="en-US" sz="2000" dirty="0"/>
              <a:t>函数，创建一个新的</a:t>
            </a:r>
            <a:r>
              <a:rPr lang="en-US" altLang="zh-CN" sz="2000" dirty="0"/>
              <a:t>DStream</a:t>
            </a:r>
            <a:r>
              <a:rPr lang="zh-CN" altLang="en-US" sz="2000" dirty="0"/>
              <a:t>。支持在新的</a:t>
            </a:r>
            <a:r>
              <a:rPr lang="en-US" altLang="zh-CN" sz="2000" dirty="0"/>
              <a:t>DStream</a:t>
            </a:r>
            <a:r>
              <a:rPr lang="zh-CN" altLang="en-US" sz="2000" dirty="0"/>
              <a:t>中做任何</a:t>
            </a:r>
            <a:r>
              <a:rPr lang="en-US" altLang="zh-CN" sz="2000" dirty="0"/>
              <a:t>RDD</a:t>
            </a:r>
            <a:r>
              <a:rPr lang="zh-CN" altLang="en-US" sz="2000" dirty="0" smtClean="0"/>
              <a:t>操作</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899"/>
                                        </p:tgtEl>
                                        <p:attrNameLst>
                                          <p:attrName>style.visibility</p:attrName>
                                        </p:attrNameLst>
                                      </p:cBhvr>
                                      <p:to>
                                        <p:strVal val="visible"/>
                                      </p:to>
                                    </p:set>
                                    <p:animEffect transition="in" filter="blinds(horizontal)">
                                      <p:cBhvr>
                                        <p:cTn id="7" dur="500"/>
                                        <p:tgtEl>
                                          <p:spTgt spid="80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228714" y="76288"/>
            <a:ext cx="8001000" cy="914400"/>
          </a:xfrm>
        </p:spPr>
        <p:txBody>
          <a:bodyPr/>
          <a:lstStyle/>
          <a:p>
            <a:r>
              <a:rPr lang="en-US" altLang="zh-CN" dirty="0" smtClean="0"/>
              <a:t>6.6.1 </a:t>
            </a:r>
            <a:r>
              <a:rPr lang="en-US" altLang="zh-CN" dirty="0" smtClean="0"/>
              <a:t>DStream</a:t>
            </a:r>
            <a:r>
              <a:rPr lang="zh-CN" altLang="en-US" dirty="0" smtClean="0"/>
              <a:t>无状态转换操作</a:t>
            </a:r>
          </a:p>
        </p:txBody>
      </p:sp>
      <p:sp>
        <p:nvSpPr>
          <p:cNvPr id="68611" name="矩形 2"/>
          <p:cNvSpPr>
            <a:spLocks noChangeArrowheads="1"/>
          </p:cNvSpPr>
          <p:nvPr/>
        </p:nvSpPr>
        <p:spPr bwMode="auto">
          <a:xfrm>
            <a:off x="381110" y="1295400"/>
            <a:ext cx="8534176" cy="1570038"/>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t>无状态转换操作实例：</a:t>
            </a:r>
            <a:endParaRPr lang="en-US" altLang="zh-CN" sz="2400" dirty="0"/>
          </a:p>
          <a:p>
            <a:pPr eaLnBrk="1" hangingPunct="1">
              <a:spcBef>
                <a:spcPct val="0"/>
              </a:spcBef>
              <a:buFontTx/>
              <a:buNone/>
            </a:pPr>
            <a:r>
              <a:rPr lang="zh-CN" altLang="en-US" sz="2400" dirty="0" smtClean="0"/>
              <a:t>        之前</a:t>
            </a:r>
            <a:r>
              <a:rPr lang="zh-CN" altLang="en-US" sz="2400" dirty="0"/>
              <a:t>“套接字流”部分介绍的词频统计，就是采用无状态转换，每次统计，都是只统计当前批次到达的单词的词频，和之前批次无关，不会进行</a:t>
            </a:r>
            <a:r>
              <a:rPr lang="zh-CN" altLang="en-US" sz="2400" dirty="0" smtClean="0"/>
              <a:t>累计</a:t>
            </a:r>
            <a:r>
              <a:rPr lang="zh-CN" altLang="en-US" sz="2400" dirty="0"/>
              <a:t>。</a:t>
            </a:r>
            <a:endParaRPr lang="zh-CN" altLang="en-US" sz="24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en-US" altLang="zh-CN" dirty="0" smtClean="0"/>
              <a:t>6.6.2 </a:t>
            </a:r>
            <a:r>
              <a:rPr lang="en-US" altLang="zh-CN" dirty="0" smtClean="0"/>
              <a:t>DStream</a:t>
            </a:r>
            <a:r>
              <a:rPr lang="zh-CN" altLang="en-US" dirty="0" smtClean="0"/>
              <a:t>有状态转换操作</a:t>
            </a:r>
          </a:p>
        </p:txBody>
      </p:sp>
      <p:sp>
        <p:nvSpPr>
          <p:cNvPr id="69635" name="矩形 2"/>
          <p:cNvSpPr>
            <a:spLocks noChangeArrowheads="1"/>
          </p:cNvSpPr>
          <p:nvPr/>
        </p:nvSpPr>
        <p:spPr bwMode="auto">
          <a:xfrm>
            <a:off x="990600" y="1600200"/>
            <a:ext cx="38973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AutoNum type="arabicPeriod"/>
            </a:pPr>
            <a:r>
              <a:rPr lang="zh-CN" altLang="en-US" sz="2400" dirty="0"/>
              <a:t>滑动窗口转换操作</a:t>
            </a:r>
            <a:endParaRPr lang="en-US" altLang="zh-CN" sz="2400" dirty="0"/>
          </a:p>
          <a:p>
            <a:pPr eaLnBrk="1" hangingPunct="1">
              <a:spcBef>
                <a:spcPct val="0"/>
              </a:spcBef>
              <a:buFontTx/>
              <a:buAutoNum type="arabicPeriod"/>
            </a:pPr>
            <a:r>
              <a:rPr lang="en-US" altLang="zh-CN" sz="2400" dirty="0"/>
              <a:t>updateStateByKey</a:t>
            </a:r>
            <a:r>
              <a:rPr lang="zh-CN" altLang="en-US" sz="2400" dirty="0"/>
              <a:t>操作</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685916" y="76200"/>
            <a:ext cx="8001000" cy="914400"/>
          </a:xfrm>
        </p:spPr>
        <p:txBody>
          <a:bodyPr/>
          <a:lstStyle/>
          <a:p>
            <a:r>
              <a:rPr lang="en-US" altLang="zh-CN" dirty="0" smtClean="0"/>
              <a:t>6.6.2 </a:t>
            </a:r>
            <a:r>
              <a:rPr lang="en-US" altLang="zh-CN" dirty="0" smtClean="0"/>
              <a:t>DStream</a:t>
            </a:r>
            <a:r>
              <a:rPr lang="zh-CN" altLang="en-US" dirty="0" smtClean="0"/>
              <a:t>有状态转换操作</a:t>
            </a:r>
          </a:p>
        </p:txBody>
      </p:sp>
      <p:pic>
        <p:nvPicPr>
          <p:cNvPr id="70659" name="Picture 2" descr="http://dblab.xmu.edu.cn/blog/wp-content/uploads/2016/11/SparkStreaming%E6%BB%91%E5%8A%A8%E7%AA%97%E5%8F%A3%E8%BD%AC%E6%8D%A2%E6%93%8D%E4%BD%9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16" y="3730539"/>
            <a:ext cx="8915166"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0" name="矩形 3"/>
          <p:cNvSpPr>
            <a:spLocks noChangeArrowheads="1"/>
          </p:cNvSpPr>
          <p:nvPr/>
        </p:nvSpPr>
        <p:spPr bwMode="auto">
          <a:xfrm>
            <a:off x="228716" y="1674813"/>
            <a:ext cx="8838966" cy="1938992"/>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Char char="•"/>
            </a:pPr>
            <a:r>
              <a:rPr lang="zh-CN" altLang="en-US" sz="2000" dirty="0"/>
              <a:t>事先设定一个滑动窗口的长度（也就是窗口的持续时间）</a:t>
            </a:r>
            <a:endParaRPr lang="en-US" altLang="zh-CN" sz="2000" dirty="0"/>
          </a:p>
          <a:p>
            <a:pPr eaLnBrk="1" hangingPunct="1">
              <a:spcBef>
                <a:spcPct val="0"/>
              </a:spcBef>
              <a:buFontTx/>
              <a:buChar char="•"/>
            </a:pPr>
            <a:r>
              <a:rPr lang="zh-CN" altLang="en-US" sz="2000" dirty="0"/>
              <a:t>设定滑动窗口的时间间隔（每隔多长时间执行一次计算），让窗口按照指定时间间隔在源</a:t>
            </a:r>
            <a:r>
              <a:rPr lang="en-US" altLang="zh-CN" sz="2000" dirty="0"/>
              <a:t>DStream</a:t>
            </a:r>
            <a:r>
              <a:rPr lang="zh-CN" altLang="en-US" sz="2000" dirty="0"/>
              <a:t>上滑动</a:t>
            </a:r>
            <a:endParaRPr lang="en-US" altLang="zh-CN" sz="2000" dirty="0"/>
          </a:p>
          <a:p>
            <a:pPr eaLnBrk="1" hangingPunct="1">
              <a:spcBef>
                <a:spcPct val="0"/>
              </a:spcBef>
              <a:buFontTx/>
              <a:buChar char="•"/>
            </a:pPr>
            <a:r>
              <a:rPr lang="zh-CN" altLang="en-US" sz="2000" dirty="0"/>
              <a:t>每次窗口停放的位置上，都会有一部分</a:t>
            </a:r>
            <a:r>
              <a:rPr lang="en-US" altLang="zh-CN" sz="2000" dirty="0"/>
              <a:t>Dstream</a:t>
            </a:r>
            <a:r>
              <a:rPr lang="zh-CN" altLang="en-US" sz="2000" dirty="0"/>
              <a:t>（或者一部分</a:t>
            </a:r>
            <a:r>
              <a:rPr lang="en-US" altLang="zh-CN" sz="2000" dirty="0"/>
              <a:t>RDD</a:t>
            </a:r>
            <a:r>
              <a:rPr lang="zh-CN" altLang="en-US" sz="2000" dirty="0"/>
              <a:t>）被框入窗口内，形成一个小段的</a:t>
            </a:r>
            <a:r>
              <a:rPr lang="en-US" altLang="zh-CN" sz="2000" dirty="0"/>
              <a:t>Dstream</a:t>
            </a:r>
            <a:endParaRPr lang="en-US" altLang="zh-CN" sz="2000" dirty="0"/>
          </a:p>
          <a:p>
            <a:pPr eaLnBrk="1" hangingPunct="1">
              <a:spcBef>
                <a:spcPct val="0"/>
              </a:spcBef>
              <a:buFontTx/>
              <a:buChar char="•"/>
            </a:pPr>
            <a:r>
              <a:rPr lang="zh-CN" altLang="en-US" sz="2000" dirty="0"/>
              <a:t>可以启动对这个小段</a:t>
            </a:r>
            <a:r>
              <a:rPr lang="en-US" altLang="zh-CN" sz="2000" dirty="0"/>
              <a:t>DStream</a:t>
            </a:r>
            <a:r>
              <a:rPr lang="zh-CN" altLang="en-US" sz="2000" dirty="0"/>
              <a:t>的计算</a:t>
            </a:r>
          </a:p>
        </p:txBody>
      </p:sp>
      <p:sp>
        <p:nvSpPr>
          <p:cNvPr id="70661" name="矩形 4"/>
          <p:cNvSpPr>
            <a:spLocks noChangeArrowheads="1"/>
          </p:cNvSpPr>
          <p:nvPr/>
        </p:nvSpPr>
        <p:spPr bwMode="auto">
          <a:xfrm>
            <a:off x="152516" y="1143000"/>
            <a:ext cx="2710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AutoNum type="arabicPeriod"/>
            </a:pPr>
            <a:r>
              <a:rPr lang="zh-CN" altLang="en-US" sz="2000" b="1" dirty="0">
                <a:solidFill>
                  <a:srgbClr val="FF0000"/>
                </a:solidFill>
              </a:rPr>
              <a:t>滑动窗口转换操作</a:t>
            </a:r>
            <a:endParaRPr lang="en-US" altLang="zh-CN" sz="2000" b="1" dirty="0">
              <a:solidFill>
                <a:srgbClr val="FF0000"/>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en-US" altLang="zh-CN" dirty="0" smtClean="0"/>
              <a:t>6.6.2 </a:t>
            </a:r>
            <a:r>
              <a:rPr lang="en-US" altLang="zh-CN" dirty="0" smtClean="0"/>
              <a:t>DStream</a:t>
            </a:r>
            <a:r>
              <a:rPr lang="zh-CN" altLang="en-US" dirty="0" smtClean="0"/>
              <a:t>有状态转换操作</a:t>
            </a:r>
          </a:p>
        </p:txBody>
      </p:sp>
      <p:sp>
        <p:nvSpPr>
          <p:cNvPr id="71683" name="矩形 2"/>
          <p:cNvSpPr>
            <a:spLocks noChangeArrowheads="1"/>
          </p:cNvSpPr>
          <p:nvPr/>
        </p:nvSpPr>
        <p:spPr bwMode="auto">
          <a:xfrm>
            <a:off x="152516" y="2011455"/>
            <a:ext cx="8915166" cy="4708981"/>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50000"/>
              </a:lnSpc>
              <a:spcBef>
                <a:spcPct val="0"/>
              </a:spcBef>
              <a:buNone/>
            </a:pPr>
            <a:r>
              <a:rPr lang="zh-CN" altLang="en-US" sz="2000" dirty="0" smtClean="0"/>
              <a:t>（</a:t>
            </a:r>
            <a:r>
              <a:rPr lang="en-US" altLang="zh-CN" sz="2000" dirty="0" smtClean="0"/>
              <a:t>1</a:t>
            </a:r>
            <a:r>
              <a:rPr lang="zh-CN" altLang="en-US" sz="2000" dirty="0" smtClean="0"/>
              <a:t>）</a:t>
            </a:r>
            <a:r>
              <a:rPr lang="en-US" altLang="zh-CN" sz="2000" dirty="0" smtClean="0"/>
              <a:t>window(</a:t>
            </a:r>
            <a:r>
              <a:rPr lang="en-US" altLang="zh-CN" sz="2000" dirty="0" smtClean="0"/>
              <a:t>windowLength</a:t>
            </a:r>
            <a:r>
              <a:rPr lang="en-US" altLang="zh-CN" sz="2000" dirty="0"/>
              <a:t>, </a:t>
            </a:r>
            <a:r>
              <a:rPr lang="en-US" altLang="zh-CN" sz="2000" dirty="0"/>
              <a:t>slideInterval</a:t>
            </a:r>
            <a:r>
              <a:rPr lang="en-US" altLang="zh-CN" sz="2000" dirty="0"/>
              <a:t>) </a:t>
            </a:r>
            <a:r>
              <a:rPr lang="zh-CN" altLang="en-US" sz="2000" dirty="0"/>
              <a:t>基于源</a:t>
            </a:r>
            <a:r>
              <a:rPr lang="en-US" altLang="zh-CN" sz="2000" dirty="0"/>
              <a:t>DStream</a:t>
            </a:r>
            <a:r>
              <a:rPr lang="zh-CN" altLang="en-US" sz="2000" dirty="0"/>
              <a:t>产生的窗口化的批数据，计算得到一个新的</a:t>
            </a:r>
            <a:r>
              <a:rPr lang="en-US" altLang="zh-CN" sz="2000" dirty="0" smtClean="0"/>
              <a:t>Dstream</a:t>
            </a:r>
            <a:r>
              <a:rPr lang="zh-CN" altLang="en-US" sz="2000" dirty="0"/>
              <a:t>。</a:t>
            </a:r>
            <a:endParaRPr lang="en-US" altLang="zh-CN" sz="2000" dirty="0" smtClean="0"/>
          </a:p>
          <a:p>
            <a:pPr eaLnBrk="1" hangingPunct="1">
              <a:lnSpc>
                <a:spcPct val="150000"/>
              </a:lnSpc>
              <a:spcBef>
                <a:spcPct val="0"/>
              </a:spcBef>
              <a:buNone/>
            </a:pPr>
            <a:r>
              <a:rPr lang="zh-CN" altLang="en-US" sz="2000" dirty="0" smtClean="0"/>
              <a:t>（</a:t>
            </a:r>
            <a:r>
              <a:rPr lang="en-US" altLang="zh-CN" sz="2000" dirty="0" smtClean="0"/>
              <a:t>2</a:t>
            </a:r>
            <a:r>
              <a:rPr lang="zh-CN" altLang="en-US" sz="2000" dirty="0" smtClean="0"/>
              <a:t>）</a:t>
            </a:r>
            <a:r>
              <a:rPr lang="en-US" altLang="zh-CN" sz="2000" dirty="0" smtClean="0"/>
              <a:t>countByWindow</a:t>
            </a:r>
            <a:r>
              <a:rPr lang="en-US" altLang="zh-CN" sz="2000" dirty="0" smtClean="0"/>
              <a:t>(</a:t>
            </a:r>
            <a:r>
              <a:rPr lang="en-US" altLang="zh-CN" sz="2000" dirty="0" smtClean="0"/>
              <a:t>windowLength</a:t>
            </a:r>
            <a:r>
              <a:rPr lang="en-US" altLang="zh-CN" sz="2000" dirty="0"/>
              <a:t>, </a:t>
            </a:r>
            <a:r>
              <a:rPr lang="en-US" altLang="zh-CN" sz="2000" dirty="0"/>
              <a:t>slideInterval</a:t>
            </a:r>
            <a:r>
              <a:rPr lang="en-US" altLang="zh-CN" sz="2000" dirty="0"/>
              <a:t>) </a:t>
            </a:r>
            <a:r>
              <a:rPr lang="zh-CN" altLang="en-US" sz="2000" dirty="0"/>
              <a:t>返回流中元素的一个滑动窗口</a:t>
            </a:r>
            <a:r>
              <a:rPr lang="zh-CN" altLang="en-US" sz="2000" dirty="0" smtClean="0"/>
              <a:t>数</a:t>
            </a:r>
            <a:r>
              <a:rPr lang="zh-CN" altLang="en-US" sz="2000" dirty="0"/>
              <a:t>。</a:t>
            </a:r>
            <a:endParaRPr lang="en-US" altLang="zh-CN" sz="2000" dirty="0" smtClean="0"/>
          </a:p>
          <a:p>
            <a:pPr eaLnBrk="1" hangingPunct="1">
              <a:lnSpc>
                <a:spcPct val="150000"/>
              </a:lnSpc>
              <a:spcBef>
                <a:spcPct val="0"/>
              </a:spcBef>
              <a:buNone/>
            </a:pPr>
            <a:r>
              <a:rPr lang="zh-CN" altLang="en-US" sz="2000" dirty="0" smtClean="0"/>
              <a:t>（</a:t>
            </a:r>
            <a:r>
              <a:rPr lang="en-US" altLang="zh-CN" sz="2000" dirty="0" smtClean="0"/>
              <a:t>3</a:t>
            </a:r>
            <a:r>
              <a:rPr lang="zh-CN" altLang="en-US" sz="2000" dirty="0" smtClean="0"/>
              <a:t>）</a:t>
            </a:r>
            <a:r>
              <a:rPr lang="en-US" altLang="zh-CN" sz="2000" dirty="0" smtClean="0"/>
              <a:t>reduceByWindow</a:t>
            </a:r>
            <a:r>
              <a:rPr lang="en-US" altLang="zh-CN" sz="2000" dirty="0" smtClean="0"/>
              <a:t>(</a:t>
            </a:r>
            <a:r>
              <a:rPr lang="en-US" altLang="zh-CN" sz="2000" dirty="0" smtClean="0"/>
              <a:t>func</a:t>
            </a:r>
            <a:r>
              <a:rPr lang="en-US" altLang="zh-CN" sz="2000" dirty="0"/>
              <a:t>, </a:t>
            </a:r>
            <a:r>
              <a:rPr lang="en-US" altLang="zh-CN" sz="2000" dirty="0"/>
              <a:t>windowLength</a:t>
            </a:r>
            <a:r>
              <a:rPr lang="en-US" altLang="zh-CN" sz="2000" dirty="0"/>
              <a:t>, </a:t>
            </a:r>
            <a:r>
              <a:rPr lang="en-US" altLang="zh-CN" sz="2000" dirty="0"/>
              <a:t>slideInterval</a:t>
            </a:r>
            <a:r>
              <a:rPr lang="en-US" altLang="zh-CN" sz="2000" dirty="0"/>
              <a:t>) </a:t>
            </a:r>
            <a:r>
              <a:rPr lang="zh-CN" altLang="en-US" sz="2000" dirty="0"/>
              <a:t>返回一个单元素流。利用函数</a:t>
            </a:r>
            <a:r>
              <a:rPr lang="en-US" altLang="zh-CN" sz="2000" dirty="0"/>
              <a:t>func</a:t>
            </a:r>
            <a:r>
              <a:rPr lang="zh-CN" altLang="en-US" sz="2000" dirty="0"/>
              <a:t>聚集滑动时间间隔的流的元素创建这个单元素流。函数</a:t>
            </a:r>
            <a:r>
              <a:rPr lang="en-US" altLang="zh-CN" sz="2000" dirty="0"/>
              <a:t>func</a:t>
            </a:r>
            <a:r>
              <a:rPr lang="zh-CN" altLang="en-US" sz="2000" dirty="0"/>
              <a:t>必须满足结合律，从而可以支持</a:t>
            </a:r>
            <a:r>
              <a:rPr lang="zh-CN" altLang="en-US" sz="2000" dirty="0" smtClean="0"/>
              <a:t>并行计算</a:t>
            </a:r>
            <a:r>
              <a:rPr lang="zh-CN" altLang="en-US" sz="2000" dirty="0"/>
              <a:t>。</a:t>
            </a:r>
            <a:endParaRPr lang="en-US" altLang="zh-CN" sz="2000" dirty="0" smtClean="0"/>
          </a:p>
          <a:p>
            <a:pPr eaLnBrk="1" hangingPunct="1">
              <a:lnSpc>
                <a:spcPct val="150000"/>
              </a:lnSpc>
              <a:spcBef>
                <a:spcPct val="0"/>
              </a:spcBef>
              <a:buNone/>
            </a:pPr>
            <a:r>
              <a:rPr lang="zh-CN" altLang="en-US" sz="2000" dirty="0" smtClean="0"/>
              <a:t>（</a:t>
            </a:r>
            <a:r>
              <a:rPr lang="en-US" altLang="zh-CN" sz="2000" dirty="0" smtClean="0"/>
              <a:t>4</a:t>
            </a:r>
            <a:r>
              <a:rPr lang="zh-CN" altLang="en-US" sz="2000" dirty="0" smtClean="0"/>
              <a:t>）</a:t>
            </a:r>
            <a:r>
              <a:rPr lang="en-US" altLang="zh-CN" sz="2000" dirty="0" smtClean="0"/>
              <a:t>countByValueAndWindow</a:t>
            </a:r>
            <a:r>
              <a:rPr lang="en-US" altLang="zh-CN" sz="2000" dirty="0" smtClean="0"/>
              <a:t>(</a:t>
            </a:r>
            <a:r>
              <a:rPr lang="en-US" altLang="zh-CN" sz="2000" dirty="0" smtClean="0"/>
              <a:t>windowLength</a:t>
            </a:r>
            <a:r>
              <a:rPr lang="en-US" altLang="zh-CN" sz="2000" dirty="0"/>
              <a:t>, </a:t>
            </a:r>
            <a:r>
              <a:rPr lang="en-US" altLang="zh-CN" sz="2000" dirty="0"/>
              <a:t>slideInterval</a:t>
            </a:r>
            <a:r>
              <a:rPr lang="en-US" altLang="zh-CN" sz="2000" dirty="0"/>
              <a:t>, [</a:t>
            </a:r>
            <a:r>
              <a:rPr lang="en-US" altLang="zh-CN" sz="2000" dirty="0"/>
              <a:t>numTasks</a:t>
            </a:r>
            <a:r>
              <a:rPr lang="en-US" altLang="zh-CN" sz="2000" dirty="0"/>
              <a:t>]) </a:t>
            </a:r>
            <a:r>
              <a:rPr lang="zh-CN" altLang="en-US" sz="2000" dirty="0"/>
              <a:t>当应用到一个</a:t>
            </a:r>
            <a:r>
              <a:rPr lang="en-US" altLang="zh-CN" sz="2000" dirty="0"/>
              <a:t>(K,V)</a:t>
            </a:r>
            <a:r>
              <a:rPr lang="zh-CN" altLang="en-US" sz="2000" dirty="0"/>
              <a:t>键值对组成的</a:t>
            </a:r>
            <a:r>
              <a:rPr lang="en-US" altLang="zh-CN" sz="2000" dirty="0"/>
              <a:t>DStream</a:t>
            </a:r>
            <a:r>
              <a:rPr lang="zh-CN" altLang="en-US" sz="2000" dirty="0"/>
              <a:t>上，返回一个由</a:t>
            </a:r>
            <a:r>
              <a:rPr lang="en-US" altLang="zh-CN" sz="2000" dirty="0"/>
              <a:t>(K,V)</a:t>
            </a:r>
            <a:r>
              <a:rPr lang="zh-CN" altLang="en-US" sz="2000" dirty="0"/>
              <a:t>键值对组成的新的</a:t>
            </a:r>
            <a:r>
              <a:rPr lang="en-US" altLang="zh-CN" sz="2000" dirty="0"/>
              <a:t>DStream</a:t>
            </a:r>
            <a:r>
              <a:rPr lang="zh-CN" altLang="en-US" sz="2000" dirty="0"/>
              <a:t>。每个</a:t>
            </a:r>
            <a:r>
              <a:rPr lang="en-US" altLang="zh-CN" sz="2000" dirty="0"/>
              <a:t>key</a:t>
            </a:r>
            <a:r>
              <a:rPr lang="zh-CN" altLang="en-US" sz="2000" dirty="0"/>
              <a:t>的值都是它们在滑动窗口中出现的</a:t>
            </a:r>
            <a:r>
              <a:rPr lang="zh-CN" altLang="en-US" sz="2000" dirty="0" smtClean="0"/>
              <a:t>频率</a:t>
            </a:r>
            <a:endParaRPr lang="zh-CN" altLang="en-US" sz="2000" dirty="0"/>
          </a:p>
        </p:txBody>
      </p:sp>
      <p:sp>
        <p:nvSpPr>
          <p:cNvPr id="71684" name="矩形 3"/>
          <p:cNvSpPr>
            <a:spLocks noChangeArrowheads="1"/>
          </p:cNvSpPr>
          <p:nvPr/>
        </p:nvSpPr>
        <p:spPr bwMode="auto">
          <a:xfrm>
            <a:off x="228716" y="1523992"/>
            <a:ext cx="3262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b="1" dirty="0"/>
              <a:t>一些窗口转换操作的含义：</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a:xfrm>
            <a:off x="304912" y="76288"/>
            <a:ext cx="8001000" cy="914400"/>
          </a:xfrm>
        </p:spPr>
        <p:txBody>
          <a:bodyPr/>
          <a:lstStyle/>
          <a:p>
            <a:r>
              <a:rPr lang="en-US" altLang="zh-CN" dirty="0" smtClean="0"/>
              <a:t>6.6.2 </a:t>
            </a:r>
            <a:r>
              <a:rPr lang="en-US" altLang="zh-CN" dirty="0" smtClean="0"/>
              <a:t>DStream</a:t>
            </a:r>
            <a:r>
              <a:rPr lang="zh-CN" altLang="en-US" dirty="0" smtClean="0"/>
              <a:t>有状态转换操作</a:t>
            </a:r>
          </a:p>
        </p:txBody>
      </p:sp>
      <p:sp>
        <p:nvSpPr>
          <p:cNvPr id="72709" name="矩形 6"/>
          <p:cNvSpPr>
            <a:spLocks noChangeArrowheads="1"/>
          </p:cNvSpPr>
          <p:nvPr/>
        </p:nvSpPr>
        <p:spPr bwMode="auto">
          <a:xfrm>
            <a:off x="152516" y="1371654"/>
            <a:ext cx="8915166" cy="5170646"/>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50000"/>
              </a:lnSpc>
              <a:spcBef>
                <a:spcPct val="0"/>
              </a:spcBef>
              <a:buNone/>
            </a:pPr>
            <a:r>
              <a:rPr lang="zh-CN" altLang="en-US" sz="2000" dirty="0" smtClean="0"/>
              <a:t>（</a:t>
            </a:r>
            <a:r>
              <a:rPr lang="en-US" altLang="zh-CN" sz="2000" dirty="0" smtClean="0"/>
              <a:t>5</a:t>
            </a:r>
            <a:r>
              <a:rPr lang="zh-CN" altLang="en-US" sz="2000" dirty="0" smtClean="0"/>
              <a:t>）</a:t>
            </a:r>
            <a:r>
              <a:rPr lang="en-US" altLang="zh-CN" sz="2000" dirty="0" smtClean="0"/>
              <a:t>reduceByKeyAndWindow</a:t>
            </a:r>
            <a:r>
              <a:rPr lang="en-US" altLang="zh-CN" sz="2000" dirty="0" smtClean="0"/>
              <a:t>(</a:t>
            </a:r>
            <a:r>
              <a:rPr lang="en-US" altLang="zh-CN" sz="2000" dirty="0" smtClean="0"/>
              <a:t>func</a:t>
            </a:r>
            <a:r>
              <a:rPr lang="en-US" altLang="zh-CN" sz="2000" dirty="0"/>
              <a:t>, </a:t>
            </a:r>
            <a:r>
              <a:rPr lang="en-US" altLang="zh-CN" sz="2000" dirty="0"/>
              <a:t>windowLength</a:t>
            </a:r>
            <a:r>
              <a:rPr lang="en-US" altLang="zh-CN" sz="2000" dirty="0"/>
              <a:t>, </a:t>
            </a:r>
            <a:r>
              <a:rPr lang="en-US" altLang="zh-CN" sz="2000" dirty="0"/>
              <a:t>slideInterval</a:t>
            </a:r>
            <a:r>
              <a:rPr lang="en-US" altLang="zh-CN" sz="2000" dirty="0"/>
              <a:t>, [</a:t>
            </a:r>
            <a:r>
              <a:rPr lang="en-US" altLang="zh-CN" sz="2000" dirty="0"/>
              <a:t>numTasks</a:t>
            </a:r>
            <a:r>
              <a:rPr lang="en-US" altLang="zh-CN" sz="2000" dirty="0"/>
              <a:t>]) </a:t>
            </a:r>
            <a:r>
              <a:rPr lang="zh-CN" altLang="en-US" sz="2000" dirty="0"/>
              <a:t>应用到一个</a:t>
            </a:r>
            <a:r>
              <a:rPr lang="en-US" altLang="zh-CN" sz="2000" dirty="0"/>
              <a:t>(K,V)</a:t>
            </a:r>
            <a:r>
              <a:rPr lang="zh-CN" altLang="en-US" sz="2000" dirty="0"/>
              <a:t>键值对组成的</a:t>
            </a:r>
            <a:r>
              <a:rPr lang="en-US" altLang="zh-CN" sz="2000" dirty="0"/>
              <a:t>DStream</a:t>
            </a:r>
            <a:r>
              <a:rPr lang="zh-CN" altLang="en-US" sz="2000" dirty="0"/>
              <a:t>上时，会返回一个由</a:t>
            </a:r>
            <a:r>
              <a:rPr lang="en-US" altLang="zh-CN" sz="2000" dirty="0"/>
              <a:t>(K,V)</a:t>
            </a:r>
            <a:r>
              <a:rPr lang="zh-CN" altLang="en-US" sz="2000" dirty="0"/>
              <a:t>键值对组成的新的</a:t>
            </a:r>
            <a:r>
              <a:rPr lang="en-US" altLang="zh-CN" sz="2000" dirty="0"/>
              <a:t>DStream</a:t>
            </a:r>
            <a:r>
              <a:rPr lang="zh-CN" altLang="en-US" sz="2000" dirty="0"/>
              <a:t>。每一个</a:t>
            </a:r>
            <a:r>
              <a:rPr lang="en-US" altLang="zh-CN" sz="2000" dirty="0"/>
              <a:t>key</a:t>
            </a:r>
            <a:r>
              <a:rPr lang="zh-CN" altLang="en-US" sz="2000" dirty="0"/>
              <a:t>的值均由给定的</a:t>
            </a:r>
            <a:r>
              <a:rPr lang="en-US" altLang="zh-CN" sz="2000" dirty="0"/>
              <a:t>reduce</a:t>
            </a:r>
            <a:r>
              <a:rPr lang="zh-CN" altLang="en-US" sz="2000" dirty="0"/>
              <a:t>函数</a:t>
            </a:r>
            <a:r>
              <a:rPr lang="en-US" altLang="zh-CN" sz="2000" dirty="0"/>
              <a:t>(</a:t>
            </a:r>
            <a:r>
              <a:rPr lang="en-US" altLang="zh-CN" sz="2000" dirty="0"/>
              <a:t>func</a:t>
            </a:r>
            <a:r>
              <a:rPr lang="zh-CN" altLang="en-US" sz="2000" dirty="0"/>
              <a:t>函数</a:t>
            </a:r>
            <a:r>
              <a:rPr lang="en-US" altLang="zh-CN" sz="2000" dirty="0"/>
              <a:t>)</a:t>
            </a:r>
            <a:r>
              <a:rPr lang="zh-CN" altLang="en-US" sz="2000" dirty="0"/>
              <a:t>进行聚合计算。注意：在默认情况下，这个算子利用了</a:t>
            </a:r>
            <a:r>
              <a:rPr lang="en-US" altLang="zh-CN" sz="2000" dirty="0"/>
              <a:t>Spark</a:t>
            </a:r>
            <a:r>
              <a:rPr lang="zh-CN" altLang="en-US" sz="2000" dirty="0"/>
              <a:t>默认的并发任务数去分组。可以通过</a:t>
            </a:r>
            <a:r>
              <a:rPr lang="en-US" altLang="zh-CN" sz="2000" dirty="0"/>
              <a:t>numTasks</a:t>
            </a:r>
            <a:r>
              <a:rPr lang="zh-CN" altLang="en-US" sz="2000" dirty="0"/>
              <a:t>参数的设置来指定不同的任务</a:t>
            </a:r>
            <a:r>
              <a:rPr lang="zh-CN" altLang="en-US" sz="2000" dirty="0" smtClean="0"/>
              <a:t>数</a:t>
            </a:r>
            <a:r>
              <a:rPr lang="zh-CN" altLang="en-US" sz="2000" dirty="0"/>
              <a:t>。</a:t>
            </a:r>
            <a:endParaRPr lang="en-US" altLang="zh-CN" sz="2000" dirty="0" smtClean="0"/>
          </a:p>
          <a:p>
            <a:pPr eaLnBrk="1" hangingPunct="1">
              <a:lnSpc>
                <a:spcPct val="150000"/>
              </a:lnSpc>
              <a:spcBef>
                <a:spcPct val="0"/>
              </a:spcBef>
              <a:buNone/>
            </a:pPr>
            <a:r>
              <a:rPr lang="zh-CN" altLang="en-US" sz="2000" dirty="0" smtClean="0"/>
              <a:t>（</a:t>
            </a:r>
            <a:r>
              <a:rPr lang="en-US" altLang="zh-CN" sz="2000" dirty="0" smtClean="0"/>
              <a:t>6</a:t>
            </a:r>
            <a:r>
              <a:rPr lang="zh-CN" altLang="en-US" sz="2000" dirty="0" smtClean="0"/>
              <a:t>）</a:t>
            </a:r>
            <a:r>
              <a:rPr lang="en-US" altLang="zh-CN" sz="2000" dirty="0" smtClean="0"/>
              <a:t>reduceByKeyAndWindow</a:t>
            </a:r>
            <a:r>
              <a:rPr lang="en-US" altLang="zh-CN" sz="2000" dirty="0" smtClean="0"/>
              <a:t>(</a:t>
            </a:r>
            <a:r>
              <a:rPr lang="en-US" altLang="zh-CN" sz="2000" dirty="0" smtClean="0"/>
              <a:t>func</a:t>
            </a:r>
            <a:r>
              <a:rPr lang="en-US" altLang="zh-CN" sz="2000" dirty="0"/>
              <a:t>, </a:t>
            </a:r>
            <a:r>
              <a:rPr lang="en-US" altLang="zh-CN" sz="2000" dirty="0"/>
              <a:t>invFunc</a:t>
            </a:r>
            <a:r>
              <a:rPr lang="en-US" altLang="zh-CN" sz="2000" dirty="0"/>
              <a:t>, </a:t>
            </a:r>
            <a:r>
              <a:rPr lang="en-US" altLang="zh-CN" sz="2000" dirty="0"/>
              <a:t>windowLength</a:t>
            </a:r>
            <a:r>
              <a:rPr lang="en-US" altLang="zh-CN" sz="2000" dirty="0"/>
              <a:t>, </a:t>
            </a:r>
            <a:r>
              <a:rPr lang="en-US" altLang="zh-CN" sz="2000" dirty="0"/>
              <a:t>slideInterval</a:t>
            </a:r>
            <a:r>
              <a:rPr lang="en-US" altLang="zh-CN" sz="2000" dirty="0"/>
              <a:t>, [</a:t>
            </a:r>
            <a:r>
              <a:rPr lang="en-US" altLang="zh-CN" sz="2000" dirty="0"/>
              <a:t>numTasks</a:t>
            </a:r>
            <a:r>
              <a:rPr lang="en-US" altLang="zh-CN" sz="2000" dirty="0"/>
              <a:t>]) </a:t>
            </a:r>
            <a:r>
              <a:rPr lang="zh-CN" altLang="en-US" sz="2000" dirty="0"/>
              <a:t>更加高效的</a:t>
            </a:r>
            <a:r>
              <a:rPr lang="en-US" altLang="zh-CN" sz="2000" dirty="0"/>
              <a:t>reduceByKeyAndWindow</a:t>
            </a:r>
            <a:r>
              <a:rPr lang="zh-CN" altLang="en-US" sz="2000" dirty="0"/>
              <a:t>，每个窗口的</a:t>
            </a:r>
            <a:r>
              <a:rPr lang="en-US" altLang="zh-CN" sz="2000" dirty="0"/>
              <a:t>reduce</a:t>
            </a:r>
            <a:r>
              <a:rPr lang="zh-CN" altLang="en-US" sz="2000" dirty="0"/>
              <a:t>值，是基于先前窗口的</a:t>
            </a:r>
            <a:r>
              <a:rPr lang="en-US" altLang="zh-CN" sz="2000" dirty="0"/>
              <a:t>reduce</a:t>
            </a:r>
            <a:r>
              <a:rPr lang="zh-CN" altLang="en-US" sz="2000" dirty="0"/>
              <a:t>值进行增量计算得到的；它会对进入滑动窗口的新数据进行</a:t>
            </a:r>
            <a:r>
              <a:rPr lang="en-US" altLang="zh-CN" sz="2000" dirty="0"/>
              <a:t>reduce</a:t>
            </a:r>
            <a:r>
              <a:rPr lang="zh-CN" altLang="en-US" sz="2000" dirty="0"/>
              <a:t>操作，并对离开窗口的老数据进行“逆向</a:t>
            </a:r>
            <a:r>
              <a:rPr lang="en-US" altLang="zh-CN" sz="2000" dirty="0"/>
              <a:t>reduce”</a:t>
            </a:r>
            <a:r>
              <a:rPr lang="zh-CN" altLang="en-US" sz="2000" dirty="0"/>
              <a:t>操作。但是，只能用于“可逆</a:t>
            </a:r>
            <a:r>
              <a:rPr lang="en-US" altLang="zh-CN" sz="2000" dirty="0"/>
              <a:t>reduce</a:t>
            </a:r>
            <a:r>
              <a:rPr lang="zh-CN" altLang="en-US" sz="2000" dirty="0"/>
              <a:t>函数”，即那些</a:t>
            </a:r>
            <a:r>
              <a:rPr lang="en-US" altLang="zh-CN" sz="2000" dirty="0"/>
              <a:t>reduce</a:t>
            </a:r>
            <a:r>
              <a:rPr lang="zh-CN" altLang="en-US" sz="2000" dirty="0"/>
              <a:t>函数都有一个对应的“逆向</a:t>
            </a:r>
            <a:r>
              <a:rPr lang="en-US" altLang="zh-CN" sz="2000" dirty="0"/>
              <a:t>reduce</a:t>
            </a:r>
            <a:r>
              <a:rPr lang="zh-CN" altLang="en-US" sz="2000" dirty="0"/>
              <a:t>函数”（以</a:t>
            </a:r>
            <a:r>
              <a:rPr lang="en-US" altLang="zh-CN" sz="2000" dirty="0"/>
              <a:t>InvFunc</a:t>
            </a:r>
            <a:r>
              <a:rPr lang="zh-CN" altLang="en-US" sz="2000" dirty="0"/>
              <a:t>参数传入</a:t>
            </a:r>
            <a:r>
              <a:rPr lang="zh-CN" altLang="en-US" sz="2000" dirty="0" smtClean="0"/>
              <a:t>）。</a:t>
            </a:r>
            <a:endParaRPr lang="en-US" altLang="zh-CN"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1"/>
          <p:cNvSpPr>
            <a:spLocks noGrp="1"/>
          </p:cNvSpPr>
          <p:nvPr>
            <p:ph/>
          </p:nvPr>
        </p:nvSpPr>
        <p:spPr>
          <a:xfrm>
            <a:off x="457200" y="1371601"/>
            <a:ext cx="8458086" cy="914430"/>
          </a:xfrm>
        </p:spPr>
        <p:style>
          <a:lnRef idx="2">
            <a:schemeClr val="accent2"/>
          </a:lnRef>
          <a:fillRef idx="1">
            <a:schemeClr val="lt1"/>
          </a:fillRef>
          <a:effectRef idx="0">
            <a:schemeClr val="accent2"/>
          </a:effectRef>
          <a:fontRef idx="minor">
            <a:schemeClr val="dk1"/>
          </a:fontRef>
        </p:style>
        <p:txBody>
          <a:bodyPr/>
          <a:lstStyle/>
          <a:p>
            <a:pPr marL="0" indent="0">
              <a:buNone/>
            </a:pPr>
            <a:r>
              <a:rPr lang="zh-CN" altLang="zh-CN" sz="2400" dirty="0" smtClean="0"/>
              <a:t>流计算</a:t>
            </a:r>
            <a:r>
              <a:rPr lang="zh-CN" altLang="en-US" sz="2400" dirty="0" smtClean="0"/>
              <a:t>：</a:t>
            </a:r>
            <a:r>
              <a:rPr lang="zh-CN" altLang="zh-CN" sz="2400" dirty="0" smtClean="0"/>
              <a:t>实时获取来自不同数据源的海量数据，经过实时分析处理，获得有价值的信息</a:t>
            </a:r>
            <a:r>
              <a:rPr lang="zh-CN" altLang="en-US" sz="2400" dirty="0" smtClean="0"/>
              <a:t>。</a:t>
            </a:r>
            <a:endParaRPr lang="zh-CN" altLang="zh-CN" sz="2000" dirty="0" smtClean="0"/>
          </a:p>
        </p:txBody>
      </p:sp>
      <p:sp>
        <p:nvSpPr>
          <p:cNvPr id="8195" name="标题 2"/>
          <p:cNvSpPr>
            <a:spLocks noGrp="1"/>
          </p:cNvSpPr>
          <p:nvPr>
            <p:ph type="title" idx="10"/>
          </p:nvPr>
        </p:nvSpPr>
        <p:spPr/>
        <p:txBody>
          <a:bodyPr/>
          <a:lstStyle/>
          <a:p>
            <a:r>
              <a:rPr lang="en-US" altLang="zh-CN" dirty="0" smtClean="0"/>
              <a:t>6.1.3 </a:t>
            </a:r>
            <a:r>
              <a:rPr lang="zh-CN" altLang="en-US" smtClean="0"/>
              <a:t>流计算概念</a:t>
            </a:r>
          </a:p>
        </p:txBody>
      </p:sp>
      <p:sp>
        <p:nvSpPr>
          <p:cNvPr id="8196" name="文本框 6"/>
          <p:cNvSpPr txBox="1">
            <a:spLocks noChangeArrowheads="1"/>
          </p:cNvSpPr>
          <p:nvPr/>
        </p:nvSpPr>
        <p:spPr bwMode="auto">
          <a:xfrm>
            <a:off x="3505200" y="6073775"/>
            <a:ext cx="2051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a:t>图</a:t>
            </a:r>
            <a:r>
              <a:rPr lang="en-US" altLang="zh-CN" sz="2000" dirty="0"/>
              <a:t> </a:t>
            </a:r>
            <a:r>
              <a:rPr lang="zh-CN" altLang="en-US" sz="2000"/>
              <a:t>流计算示意图</a:t>
            </a:r>
          </a:p>
        </p:txBody>
      </p:sp>
      <p:pic>
        <p:nvPicPr>
          <p:cNvPr id="8197"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2438400"/>
            <a:ext cx="685800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a:xfrm>
            <a:off x="685914" y="76200"/>
            <a:ext cx="8001000" cy="914400"/>
          </a:xfrm>
        </p:spPr>
        <p:txBody>
          <a:bodyPr/>
          <a:lstStyle/>
          <a:p>
            <a:r>
              <a:rPr lang="en-US" altLang="zh-CN" dirty="0" smtClean="0"/>
              <a:t>6.6.2 </a:t>
            </a:r>
            <a:r>
              <a:rPr lang="en-US" altLang="zh-CN" dirty="0" smtClean="0"/>
              <a:t>DStream</a:t>
            </a:r>
            <a:r>
              <a:rPr lang="zh-CN" altLang="en-US" dirty="0" smtClean="0"/>
              <a:t>有状态转换操作</a:t>
            </a:r>
          </a:p>
        </p:txBody>
      </p:sp>
      <p:sp>
        <p:nvSpPr>
          <p:cNvPr id="73731" name="矩形 5"/>
          <p:cNvSpPr>
            <a:spLocks noChangeArrowheads="1"/>
          </p:cNvSpPr>
          <p:nvPr/>
        </p:nvSpPr>
        <p:spPr bwMode="auto">
          <a:xfrm>
            <a:off x="304914" y="1143000"/>
            <a:ext cx="39583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t>WindowedNetworkWordCount.py</a:t>
            </a:r>
            <a:endParaRPr lang="zh-CN" altLang="en-US" sz="2000" dirty="0"/>
          </a:p>
        </p:txBody>
      </p:sp>
      <p:sp>
        <p:nvSpPr>
          <p:cNvPr id="7" name="TextBox 6"/>
          <p:cNvSpPr txBox="1"/>
          <p:nvPr/>
        </p:nvSpPr>
        <p:spPr>
          <a:xfrm>
            <a:off x="228714" y="1690606"/>
            <a:ext cx="8762770" cy="4893647"/>
          </a:xfrm>
          <a:prstGeom prst="rect">
            <a:avLst/>
          </a:prstGeom>
          <a:solidFill>
            <a:schemeClr val="bg2">
              <a:lumMod val="20000"/>
              <a:lumOff val="80000"/>
            </a:schemeClr>
          </a:solidFill>
        </p:spPr>
        <p:txBody>
          <a:bodyPr wrap="square">
            <a:spAutoFit/>
          </a:bodyPr>
          <a:lstStyle/>
          <a:p>
            <a:pPr>
              <a:defRPr/>
            </a:pPr>
            <a:r>
              <a:rPr lang="en-US" altLang="zh-CN" sz="1600" dirty="0"/>
              <a:t>#!/</a:t>
            </a:r>
            <a:r>
              <a:rPr lang="en-US" altLang="zh-CN" sz="1600" dirty="0"/>
              <a:t>usr</a:t>
            </a:r>
            <a:r>
              <a:rPr lang="en-US" altLang="zh-CN" sz="1600" dirty="0"/>
              <a:t>/bin/</a:t>
            </a:r>
            <a:r>
              <a:rPr lang="en-US" altLang="zh-CN" sz="1600" dirty="0"/>
              <a:t>env</a:t>
            </a:r>
            <a:r>
              <a:rPr lang="en-US" altLang="zh-CN" sz="1600" dirty="0"/>
              <a:t> python3 </a:t>
            </a:r>
            <a:endParaRPr lang="zh-CN" altLang="zh-CN" sz="1600" dirty="0"/>
          </a:p>
          <a:p>
            <a:pPr>
              <a:defRPr/>
            </a:pPr>
            <a:r>
              <a:rPr lang="en-US" altLang="zh-CN" sz="1600" dirty="0"/>
              <a:t>from __future__ import </a:t>
            </a:r>
            <a:r>
              <a:rPr lang="en-US" altLang="zh-CN" sz="1600" dirty="0"/>
              <a:t>print_function</a:t>
            </a:r>
            <a:endParaRPr lang="zh-CN" altLang="zh-CN" sz="1600" dirty="0"/>
          </a:p>
          <a:p>
            <a:pPr>
              <a:defRPr/>
            </a:pPr>
            <a:r>
              <a:rPr lang="en-US" altLang="zh-CN" sz="1600" dirty="0"/>
              <a:t>import sys</a:t>
            </a:r>
            <a:endParaRPr lang="zh-CN" altLang="zh-CN" sz="1600" dirty="0"/>
          </a:p>
          <a:p>
            <a:pPr>
              <a:defRPr/>
            </a:pPr>
            <a:r>
              <a:rPr lang="en-US" altLang="zh-CN" sz="1600" dirty="0"/>
              <a:t>from </a:t>
            </a:r>
            <a:r>
              <a:rPr lang="en-US" altLang="zh-CN" sz="1600" dirty="0"/>
              <a:t>pyspark</a:t>
            </a:r>
            <a:r>
              <a:rPr lang="en-US" altLang="zh-CN" sz="1600" dirty="0"/>
              <a:t> import </a:t>
            </a:r>
            <a:r>
              <a:rPr lang="en-US" altLang="zh-CN" sz="1600" dirty="0"/>
              <a:t>SparkContext</a:t>
            </a:r>
            <a:endParaRPr lang="zh-CN" altLang="zh-CN" sz="1600" dirty="0"/>
          </a:p>
          <a:p>
            <a:pPr>
              <a:defRPr/>
            </a:pPr>
            <a:r>
              <a:rPr lang="en-US" altLang="zh-CN" sz="1600" dirty="0"/>
              <a:t>from </a:t>
            </a:r>
            <a:r>
              <a:rPr lang="en-US" altLang="zh-CN" sz="1600" dirty="0"/>
              <a:t>pyspark.streaming</a:t>
            </a:r>
            <a:r>
              <a:rPr lang="en-US" altLang="zh-CN" sz="1600" dirty="0"/>
              <a:t> import </a:t>
            </a:r>
            <a:r>
              <a:rPr lang="en-US" altLang="zh-CN" sz="1600" dirty="0"/>
              <a:t>StreamingContext</a:t>
            </a:r>
            <a:r>
              <a:rPr lang="en-US" altLang="zh-CN" sz="1600" dirty="0"/>
              <a:t> </a:t>
            </a:r>
            <a:endParaRPr lang="zh-CN" altLang="zh-CN" sz="1600" dirty="0"/>
          </a:p>
          <a:p>
            <a:pPr>
              <a:defRPr/>
            </a:pPr>
            <a:r>
              <a:rPr lang="en-US" altLang="zh-CN" sz="1600" dirty="0"/>
              <a:t>if __name__ == "__main__":</a:t>
            </a:r>
            <a:endParaRPr lang="zh-CN" altLang="zh-CN" sz="1600" dirty="0"/>
          </a:p>
          <a:p>
            <a:pPr>
              <a:defRPr/>
            </a:pPr>
            <a:r>
              <a:rPr lang="en-US" altLang="zh-CN" sz="1600" dirty="0"/>
              <a:t>    if </a:t>
            </a:r>
            <a:r>
              <a:rPr lang="en-US" altLang="zh-CN" sz="1600" dirty="0"/>
              <a:t>len</a:t>
            </a:r>
            <a:r>
              <a:rPr lang="en-US" altLang="zh-CN" sz="1600" dirty="0"/>
              <a:t>(</a:t>
            </a:r>
            <a:r>
              <a:rPr lang="en-US" altLang="zh-CN" sz="1600" dirty="0"/>
              <a:t>sys.argv</a:t>
            </a:r>
            <a:r>
              <a:rPr lang="en-US" altLang="zh-CN" sz="1600" dirty="0"/>
              <a:t>) != 3:</a:t>
            </a:r>
            <a:endParaRPr lang="zh-CN" altLang="zh-CN" sz="1600" dirty="0"/>
          </a:p>
          <a:p>
            <a:pPr>
              <a:defRPr/>
            </a:pPr>
            <a:r>
              <a:rPr lang="en-US" altLang="zh-CN" sz="1600" dirty="0"/>
              <a:t>        print("Usage: WindowedNetworkWordCount.py &lt;hostname&gt; &lt;port&gt;", file=</a:t>
            </a:r>
            <a:r>
              <a:rPr lang="en-US" altLang="zh-CN" sz="1600" dirty="0"/>
              <a:t>sys.stderr</a:t>
            </a:r>
            <a:r>
              <a:rPr lang="en-US" altLang="zh-CN" sz="1600" dirty="0"/>
              <a:t>)</a:t>
            </a:r>
            <a:endParaRPr lang="zh-CN" altLang="zh-CN" sz="1600" dirty="0"/>
          </a:p>
          <a:p>
            <a:pPr>
              <a:defRPr/>
            </a:pPr>
            <a:r>
              <a:rPr lang="en-US" altLang="zh-CN" sz="1600" dirty="0"/>
              <a:t>        exit(-1)</a:t>
            </a:r>
            <a:endParaRPr lang="zh-CN" altLang="zh-CN" sz="1600" dirty="0"/>
          </a:p>
          <a:p>
            <a:pPr>
              <a:defRPr/>
            </a:pPr>
            <a:r>
              <a:rPr lang="en-US" altLang="zh-CN" sz="1600" dirty="0"/>
              <a:t>    sc = </a:t>
            </a:r>
            <a:r>
              <a:rPr lang="en-US" altLang="zh-CN" sz="1600" dirty="0"/>
              <a:t>SparkContext</a:t>
            </a:r>
            <a:r>
              <a:rPr lang="en-US" altLang="zh-CN" sz="1600" dirty="0"/>
              <a:t>(</a:t>
            </a:r>
            <a:r>
              <a:rPr lang="en-US" altLang="zh-CN" sz="1600" dirty="0"/>
              <a:t>appName</a:t>
            </a:r>
            <a:r>
              <a:rPr lang="en-US" altLang="zh-CN" sz="1600" dirty="0"/>
              <a:t>="</a:t>
            </a:r>
            <a:r>
              <a:rPr lang="en-US" altLang="zh-CN" sz="1600" dirty="0"/>
              <a:t>PythonStreamingWindowedNetworkWordCount</a:t>
            </a:r>
            <a:r>
              <a:rPr lang="en-US" altLang="zh-CN" sz="1600" dirty="0"/>
              <a:t>")</a:t>
            </a:r>
            <a:endParaRPr lang="zh-CN" altLang="zh-CN" sz="1600" dirty="0"/>
          </a:p>
          <a:p>
            <a:pPr>
              <a:defRPr/>
            </a:pPr>
            <a:r>
              <a:rPr lang="en-US" altLang="zh-CN" sz="1600" dirty="0"/>
              <a:t>    </a:t>
            </a:r>
            <a:r>
              <a:rPr lang="en-US" altLang="zh-CN" sz="1600" dirty="0"/>
              <a:t>ssc</a:t>
            </a:r>
            <a:r>
              <a:rPr lang="en-US" altLang="zh-CN" sz="1600" dirty="0"/>
              <a:t> = </a:t>
            </a:r>
            <a:r>
              <a:rPr lang="en-US" altLang="zh-CN" sz="1600" dirty="0"/>
              <a:t>StreamingContext</a:t>
            </a:r>
            <a:r>
              <a:rPr lang="en-US" altLang="zh-CN" sz="1600" dirty="0"/>
              <a:t>(sc, 10)</a:t>
            </a:r>
            <a:endParaRPr lang="zh-CN" altLang="zh-CN" sz="1600" dirty="0"/>
          </a:p>
          <a:p>
            <a:pPr>
              <a:defRPr/>
            </a:pPr>
            <a:r>
              <a:rPr lang="en-US" altLang="zh-CN" sz="1600" dirty="0"/>
              <a:t>    </a:t>
            </a:r>
            <a:r>
              <a:rPr lang="en-US" altLang="zh-CN" sz="1600" dirty="0"/>
              <a:t>ssc.checkpoint</a:t>
            </a:r>
            <a:r>
              <a:rPr lang="en-US" altLang="zh-CN" sz="1600" dirty="0"/>
              <a:t>("file:///usr/local/spark/mycode/streaming/socket/checkpoint")</a:t>
            </a:r>
            <a:endParaRPr lang="zh-CN" altLang="zh-CN" sz="1600" dirty="0"/>
          </a:p>
          <a:p>
            <a:pPr>
              <a:defRPr/>
            </a:pPr>
            <a:r>
              <a:rPr lang="en-US" altLang="zh-CN" sz="1600" dirty="0"/>
              <a:t>    lines = </a:t>
            </a:r>
            <a:r>
              <a:rPr lang="en-US" altLang="zh-CN" sz="1600" dirty="0"/>
              <a:t>ssc.socketTextStream</a:t>
            </a:r>
            <a:r>
              <a:rPr lang="en-US" altLang="zh-CN" sz="1600" dirty="0"/>
              <a:t>(</a:t>
            </a:r>
            <a:r>
              <a:rPr lang="en-US" altLang="zh-CN" sz="1600" dirty="0"/>
              <a:t>sys.argv</a:t>
            </a:r>
            <a:r>
              <a:rPr lang="en-US" altLang="zh-CN" sz="1600" dirty="0"/>
              <a:t>[1], </a:t>
            </a:r>
            <a:r>
              <a:rPr lang="en-US" altLang="zh-CN" sz="1600" dirty="0"/>
              <a:t>int</a:t>
            </a:r>
            <a:r>
              <a:rPr lang="en-US" altLang="zh-CN" sz="1600" dirty="0"/>
              <a:t>(</a:t>
            </a:r>
            <a:r>
              <a:rPr lang="en-US" altLang="zh-CN" sz="1600" dirty="0"/>
              <a:t>sys.argv</a:t>
            </a:r>
            <a:r>
              <a:rPr lang="en-US" altLang="zh-CN" sz="1600" dirty="0"/>
              <a:t>[2]))</a:t>
            </a:r>
            <a:endParaRPr lang="zh-CN" altLang="zh-CN" sz="1600" dirty="0"/>
          </a:p>
          <a:p>
            <a:pPr>
              <a:defRPr/>
            </a:pPr>
            <a:r>
              <a:rPr lang="en-US" altLang="zh-CN" sz="1600" dirty="0"/>
              <a:t>    counts = </a:t>
            </a:r>
            <a:r>
              <a:rPr lang="en-US" altLang="zh-CN" sz="1600" dirty="0"/>
              <a:t>lines.flatMap</a:t>
            </a:r>
            <a:r>
              <a:rPr lang="en-US" altLang="zh-CN" sz="1600" dirty="0"/>
              <a:t>(lambda line: </a:t>
            </a:r>
            <a:r>
              <a:rPr lang="en-US" altLang="zh-CN" sz="1600" dirty="0"/>
              <a:t>line.split</a:t>
            </a:r>
            <a:r>
              <a:rPr lang="en-US" altLang="zh-CN" sz="1600" dirty="0"/>
              <a:t>(" "))\</a:t>
            </a:r>
            <a:endParaRPr lang="zh-CN" altLang="zh-CN" sz="1600" dirty="0"/>
          </a:p>
          <a:p>
            <a:pPr>
              <a:defRPr/>
            </a:pPr>
            <a:r>
              <a:rPr lang="en-US" altLang="zh-CN" sz="1600" dirty="0"/>
              <a:t>                  .map(lambda word: (word, 1))\</a:t>
            </a:r>
            <a:endParaRPr lang="zh-CN" altLang="zh-CN" sz="1600" dirty="0"/>
          </a:p>
          <a:p>
            <a:pPr>
              <a:defRPr/>
            </a:pPr>
            <a:r>
              <a:rPr lang="en-US" altLang="zh-CN" sz="1600" dirty="0"/>
              <a:t>                  . </a:t>
            </a:r>
            <a:r>
              <a:rPr lang="en-US" altLang="zh-CN" sz="1600" dirty="0"/>
              <a:t>reduceByKeyAndWindow</a:t>
            </a:r>
            <a:r>
              <a:rPr lang="en-US" altLang="zh-CN" sz="1600" dirty="0"/>
              <a:t>(lambda x, y: x + y, lambda x, y: x - y, 30, 10)</a:t>
            </a:r>
            <a:endParaRPr lang="zh-CN" altLang="zh-CN" sz="1600" dirty="0"/>
          </a:p>
          <a:p>
            <a:pPr>
              <a:defRPr/>
            </a:pPr>
            <a:r>
              <a:rPr lang="en-US" altLang="zh-CN" sz="1600" dirty="0"/>
              <a:t>    </a:t>
            </a:r>
            <a:r>
              <a:rPr lang="en-US" altLang="zh-CN" sz="1600" dirty="0"/>
              <a:t>counts.pprint</a:t>
            </a:r>
            <a:r>
              <a:rPr lang="en-US" altLang="zh-CN" sz="1600" dirty="0"/>
              <a:t>()</a:t>
            </a:r>
            <a:endParaRPr lang="zh-CN" altLang="zh-CN" sz="1600" dirty="0"/>
          </a:p>
          <a:p>
            <a:pPr>
              <a:defRPr/>
            </a:pPr>
            <a:r>
              <a:rPr lang="en-US" altLang="zh-CN" sz="1600" dirty="0"/>
              <a:t>    </a:t>
            </a:r>
            <a:r>
              <a:rPr lang="en-US" altLang="zh-CN" sz="1600" dirty="0"/>
              <a:t>ssc.start</a:t>
            </a:r>
            <a:r>
              <a:rPr lang="en-US" altLang="zh-CN" sz="1600" dirty="0"/>
              <a:t>()</a:t>
            </a:r>
            <a:endParaRPr lang="zh-CN" altLang="zh-CN" sz="1600" dirty="0"/>
          </a:p>
          <a:p>
            <a:pPr>
              <a:defRPr/>
            </a:pPr>
            <a:r>
              <a:rPr lang="en-US" altLang="zh-CN" sz="1600" dirty="0"/>
              <a:t>    </a:t>
            </a:r>
            <a:r>
              <a:rPr lang="en-US" altLang="zh-CN" sz="1600" dirty="0"/>
              <a:t>ssc.awaitTermination</a:t>
            </a:r>
            <a:r>
              <a:rPr lang="en-US" altLang="zh-CN" sz="1600" dirty="0"/>
              <a:t>()</a:t>
            </a:r>
            <a:endParaRPr lang="zh-CN" altLang="en-US" sz="16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en-US" altLang="zh-CN" dirty="0" smtClean="0"/>
              <a:t>6.6.2 </a:t>
            </a:r>
            <a:r>
              <a:rPr lang="en-US" altLang="zh-CN" dirty="0" smtClean="0"/>
              <a:t>DStream</a:t>
            </a:r>
            <a:r>
              <a:rPr lang="zh-CN" altLang="en-US" dirty="0" smtClean="0"/>
              <a:t>有状态转换操作</a:t>
            </a:r>
          </a:p>
        </p:txBody>
      </p:sp>
      <p:sp>
        <p:nvSpPr>
          <p:cNvPr id="74755" name="矩形 3"/>
          <p:cNvSpPr>
            <a:spLocks noChangeArrowheads="1"/>
          </p:cNvSpPr>
          <p:nvPr/>
        </p:nvSpPr>
        <p:spPr bwMode="auto">
          <a:xfrm>
            <a:off x="76200" y="5943600"/>
            <a:ext cx="5486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800" dirty="0"/>
              <a:t>图</a:t>
            </a:r>
            <a:r>
              <a:rPr lang="en-US" altLang="zh-CN" sz="1800" dirty="0"/>
              <a:t> </a:t>
            </a:r>
            <a:r>
              <a:rPr lang="en-US" altLang="zh-CN" sz="1800" dirty="0"/>
              <a:t>reduceByKeyAndWindow</a:t>
            </a:r>
            <a:r>
              <a:rPr lang="zh-CN" altLang="en-US" sz="1800" dirty="0"/>
              <a:t>操作过程示意图</a:t>
            </a:r>
          </a:p>
        </p:txBody>
      </p:sp>
      <p:grpSp>
        <p:nvGrpSpPr>
          <p:cNvPr id="74756" name="组合 4"/>
          <p:cNvGrpSpPr>
            <a:grpSpLocks/>
          </p:cNvGrpSpPr>
          <p:nvPr/>
        </p:nvGrpSpPr>
        <p:grpSpPr bwMode="auto">
          <a:xfrm>
            <a:off x="207963" y="1143000"/>
            <a:ext cx="8555037" cy="468313"/>
            <a:chOff x="1346778" y="1083750"/>
            <a:chExt cx="9704279" cy="468000"/>
          </a:xfrm>
        </p:grpSpPr>
        <p:sp>
          <p:nvSpPr>
            <p:cNvPr id="14" name="TextBox 7"/>
            <p:cNvSpPr txBox="1"/>
            <p:nvPr/>
          </p:nvSpPr>
          <p:spPr>
            <a:xfrm>
              <a:off x="1346778" y="1083750"/>
              <a:ext cx="9704279" cy="468000"/>
            </a:xfrm>
            <a:prstGeom prst="roundRect">
              <a:avLst/>
            </a:prstGeom>
            <a:solidFill>
              <a:srgbClr val="E7E6E6"/>
            </a:solidFill>
          </p:spPr>
          <p:txBody>
            <a:bodyPr>
              <a:spAutoFit/>
            </a:bodyPr>
            <a:lstStyle/>
            <a:p>
              <a:pPr fontAlgn="auto">
                <a:spcBef>
                  <a:spcPts val="0"/>
                </a:spcBef>
                <a:spcAft>
                  <a:spcPts val="0"/>
                </a:spcAft>
                <a:buFontTx/>
                <a:buNone/>
                <a:defRPr/>
              </a:pPr>
              <a:endParaRPr lang="en-US" sz="1100" kern="0" dirty="0">
                <a:solidFill>
                  <a:srgbClr val="262626">
                    <a:lumMod val="50000"/>
                    <a:lumOff val="50000"/>
                  </a:srgbClr>
                </a:solidFill>
                <a:latin typeface="Roboto Condensed"/>
              </a:endParaRPr>
            </a:p>
          </p:txBody>
        </p:sp>
        <p:sp>
          <p:nvSpPr>
            <p:cNvPr id="74763" name="矩形 6"/>
            <p:cNvSpPr>
              <a:spLocks noChangeArrowheads="1"/>
            </p:cNvSpPr>
            <p:nvPr/>
          </p:nvSpPr>
          <p:spPr bwMode="auto">
            <a:xfrm>
              <a:off x="1586751" y="1133581"/>
              <a:ext cx="8955741" cy="36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1800" dirty="0"/>
                <a:t>reduceByKeyAndWindow</a:t>
              </a:r>
              <a:r>
                <a:rPr lang="en-US" altLang="zh-CN" sz="1800" dirty="0"/>
                <a:t>(lambda x, y: x + y, lambda x, y: x - y, 30, 10)</a:t>
              </a:r>
              <a:endParaRPr lang="zh-CN" altLang="en-US" sz="1800" dirty="0"/>
            </a:p>
          </p:txBody>
        </p:sp>
      </p:grpSp>
      <p:grpSp>
        <p:nvGrpSpPr>
          <p:cNvPr id="74757" name="组合 7"/>
          <p:cNvGrpSpPr>
            <a:grpSpLocks/>
          </p:cNvGrpSpPr>
          <p:nvPr/>
        </p:nvGrpSpPr>
        <p:grpSpPr bwMode="auto">
          <a:xfrm>
            <a:off x="207963" y="1677988"/>
            <a:ext cx="8956675" cy="4889500"/>
            <a:chOff x="1631584" y="1574650"/>
            <a:chExt cx="8955733" cy="4888898"/>
          </a:xfrm>
        </p:grpSpPr>
        <p:pic>
          <p:nvPicPr>
            <p:cNvPr id="74759" name="图片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543" y="1574650"/>
              <a:ext cx="7227086" cy="4888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60" name="TextBox 9"/>
            <p:cNvSpPr txBox="1">
              <a:spLocks noChangeArrowheads="1"/>
            </p:cNvSpPr>
            <p:nvPr/>
          </p:nvSpPr>
          <p:spPr bwMode="auto">
            <a:xfrm>
              <a:off x="1631584" y="4365812"/>
              <a:ext cx="18736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800">
                  <a:latin typeface="微软雅黑" pitchFamily="34" charset="-122"/>
                  <a:ea typeface="微软雅黑" pitchFamily="34" charset="-122"/>
                </a:rPr>
                <a:t>从统计结果中</a:t>
              </a:r>
              <a:endParaRPr lang="en-US" altLang="zh-CN" sz="1800" dirty="0">
                <a:latin typeface="微软雅黑" pitchFamily="34" charset="-122"/>
                <a:ea typeface="微软雅黑" pitchFamily="34" charset="-122"/>
              </a:endParaRPr>
            </a:p>
            <a:p>
              <a:pPr eaLnBrk="1" hangingPunct="1">
                <a:spcBef>
                  <a:spcPct val="0"/>
                </a:spcBef>
                <a:buFontTx/>
                <a:buNone/>
              </a:pPr>
              <a:r>
                <a:rPr lang="zh-CN" altLang="en-US" sz="1800">
                  <a:latin typeface="微软雅黑" pitchFamily="34" charset="-122"/>
                  <a:ea typeface="微软雅黑" pitchFamily="34" charset="-122"/>
                </a:rPr>
                <a:t>减掉离开的数据</a:t>
              </a:r>
            </a:p>
          </p:txBody>
        </p:sp>
        <p:sp>
          <p:nvSpPr>
            <p:cNvPr id="74761" name="TextBox 10"/>
            <p:cNvSpPr txBox="1">
              <a:spLocks noChangeArrowheads="1"/>
            </p:cNvSpPr>
            <p:nvPr/>
          </p:nvSpPr>
          <p:spPr bwMode="auto">
            <a:xfrm>
              <a:off x="8570257" y="4365811"/>
              <a:ext cx="20170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800">
                  <a:latin typeface="微软雅黑" pitchFamily="34" charset="-122"/>
                  <a:ea typeface="微软雅黑" pitchFamily="34" charset="-122"/>
                </a:rPr>
                <a:t>把新增的数据</a:t>
              </a:r>
              <a:endParaRPr lang="en-US" altLang="zh-CN" sz="1800" dirty="0">
                <a:latin typeface="微软雅黑" pitchFamily="34" charset="-122"/>
                <a:ea typeface="微软雅黑" pitchFamily="34" charset="-122"/>
              </a:endParaRPr>
            </a:p>
            <a:p>
              <a:pPr eaLnBrk="1" hangingPunct="1">
                <a:spcBef>
                  <a:spcPct val="0"/>
                </a:spcBef>
                <a:buFontTx/>
                <a:buNone/>
              </a:pPr>
              <a:r>
                <a:rPr lang="zh-CN" altLang="en-US" sz="1800">
                  <a:latin typeface="微软雅黑" pitchFamily="34" charset="-122"/>
                  <a:ea typeface="微软雅黑" pitchFamily="34" charset="-122"/>
                </a:rPr>
                <a:t>加入到统计结果中</a:t>
              </a:r>
            </a:p>
          </p:txBody>
        </p:sp>
      </p:grpSp>
      <p:sp>
        <p:nvSpPr>
          <p:cNvPr id="74758" name="TextBox 11"/>
          <p:cNvSpPr txBox="1">
            <a:spLocks noChangeArrowheads="1"/>
          </p:cNvSpPr>
          <p:nvPr/>
        </p:nvSpPr>
        <p:spPr bwMode="auto">
          <a:xfrm>
            <a:off x="-23813" y="1754188"/>
            <a:ext cx="1568451"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800">
                <a:latin typeface="微软雅黑" pitchFamily="34" charset="-122"/>
                <a:ea typeface="微软雅黑" pitchFamily="34" charset="-122"/>
              </a:rPr>
              <a:t>实现增量计算</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a:xfrm>
            <a:off x="533512" y="76200"/>
            <a:ext cx="8001000" cy="914400"/>
          </a:xfrm>
        </p:spPr>
        <p:txBody>
          <a:bodyPr/>
          <a:lstStyle/>
          <a:p>
            <a:r>
              <a:rPr lang="en-US" altLang="zh-CN" dirty="0" smtClean="0"/>
              <a:t>6.6.2 </a:t>
            </a:r>
            <a:r>
              <a:rPr lang="en-US" altLang="zh-CN" dirty="0" smtClean="0"/>
              <a:t>DStream</a:t>
            </a:r>
            <a:r>
              <a:rPr lang="zh-CN" altLang="en-US" dirty="0" smtClean="0"/>
              <a:t>有状态转换操作</a:t>
            </a:r>
          </a:p>
        </p:txBody>
      </p:sp>
      <p:sp>
        <p:nvSpPr>
          <p:cNvPr id="75779" name="矩形 2"/>
          <p:cNvSpPr>
            <a:spLocks noChangeArrowheads="1"/>
          </p:cNvSpPr>
          <p:nvPr/>
        </p:nvSpPr>
        <p:spPr bwMode="auto">
          <a:xfrm>
            <a:off x="304912" y="1143060"/>
            <a:ext cx="8534176" cy="707886"/>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2000" dirty="0"/>
              <a:t>为了测试程序的运行效果，首先新建一个终端（记作“数据源终端”），执行如下命令运行</a:t>
            </a:r>
            <a:r>
              <a:rPr lang="en-US" altLang="zh-CN" sz="2000" dirty="0"/>
              <a:t>nc</a:t>
            </a:r>
            <a:r>
              <a:rPr lang="zh-CN" altLang="zh-CN" sz="2000" dirty="0"/>
              <a:t>程序：</a:t>
            </a:r>
            <a:endParaRPr lang="zh-CN" altLang="en-US" sz="2000" dirty="0"/>
          </a:p>
        </p:txBody>
      </p:sp>
      <p:sp>
        <p:nvSpPr>
          <p:cNvPr id="75780" name="TextBox 4"/>
          <p:cNvSpPr txBox="1">
            <a:spLocks noChangeArrowheads="1"/>
          </p:cNvSpPr>
          <p:nvPr/>
        </p:nvSpPr>
        <p:spPr bwMode="auto">
          <a:xfrm>
            <a:off x="304912" y="1958995"/>
            <a:ext cx="8153186" cy="7080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solidFill>
                  <a:schemeClr val="bg1"/>
                </a:solidFill>
              </a:rPr>
              <a:t>$ cd /</a:t>
            </a:r>
            <a:r>
              <a:rPr lang="en-US" altLang="zh-CN" sz="2000" dirty="0">
                <a:solidFill>
                  <a:schemeClr val="bg1"/>
                </a:solidFill>
              </a:rPr>
              <a:t>usr</a:t>
            </a:r>
            <a:r>
              <a:rPr lang="en-US" altLang="zh-CN" sz="2000" dirty="0">
                <a:solidFill>
                  <a:schemeClr val="bg1"/>
                </a:solidFill>
              </a:rPr>
              <a:t>/local/spark/</a:t>
            </a:r>
            <a:r>
              <a:rPr lang="en-US" altLang="zh-CN" sz="2000" dirty="0">
                <a:solidFill>
                  <a:schemeClr val="bg1"/>
                </a:solidFill>
              </a:rPr>
              <a:t>mycode</a:t>
            </a:r>
            <a:r>
              <a:rPr lang="en-US" altLang="zh-CN" sz="2000" dirty="0">
                <a:solidFill>
                  <a:schemeClr val="bg1"/>
                </a:solidFill>
              </a:rPr>
              <a:t>/streaming/socket/</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a:t>
            </a:r>
            <a:r>
              <a:rPr lang="en-US" altLang="zh-CN" sz="2000" dirty="0">
                <a:solidFill>
                  <a:schemeClr val="bg1"/>
                </a:solidFill>
              </a:rPr>
              <a:t>nc</a:t>
            </a:r>
            <a:r>
              <a:rPr lang="en-US" altLang="zh-CN" sz="2000" dirty="0">
                <a:solidFill>
                  <a:schemeClr val="bg1"/>
                </a:solidFill>
              </a:rPr>
              <a:t> -</a:t>
            </a:r>
            <a:r>
              <a:rPr lang="en-US" altLang="zh-CN" sz="2000" dirty="0">
                <a:solidFill>
                  <a:schemeClr val="bg1"/>
                </a:solidFill>
              </a:rPr>
              <a:t>lk</a:t>
            </a:r>
            <a:r>
              <a:rPr lang="en-US" altLang="zh-CN" sz="2000" dirty="0">
                <a:solidFill>
                  <a:schemeClr val="bg1"/>
                </a:solidFill>
              </a:rPr>
              <a:t> 9999</a:t>
            </a:r>
            <a:endParaRPr lang="zh-CN" altLang="en-US" sz="2000" dirty="0">
              <a:solidFill>
                <a:schemeClr val="bg1"/>
              </a:solidFill>
            </a:endParaRPr>
          </a:p>
        </p:txBody>
      </p:sp>
      <p:sp>
        <p:nvSpPr>
          <p:cNvPr id="75781" name="矩形 5"/>
          <p:cNvSpPr>
            <a:spLocks noChangeArrowheads="1"/>
          </p:cNvSpPr>
          <p:nvPr/>
        </p:nvSpPr>
        <p:spPr bwMode="auto">
          <a:xfrm>
            <a:off x="304912" y="2895614"/>
            <a:ext cx="8534176" cy="707886"/>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2000" dirty="0"/>
              <a:t>再新建一个终端（记作“流计算终端”），运行客户端程序</a:t>
            </a:r>
            <a:r>
              <a:rPr lang="en-US" altLang="zh-CN" sz="2000" dirty="0"/>
              <a:t>WindowedNetworkWordCount.py</a:t>
            </a:r>
            <a:r>
              <a:rPr lang="zh-CN" altLang="zh-CN" sz="2000" dirty="0"/>
              <a:t>，命令如下：</a:t>
            </a:r>
            <a:endParaRPr lang="zh-CN" altLang="en-US" sz="2000" dirty="0"/>
          </a:p>
        </p:txBody>
      </p:sp>
      <p:sp>
        <p:nvSpPr>
          <p:cNvPr id="75782" name="TextBox 6"/>
          <p:cNvSpPr txBox="1">
            <a:spLocks noChangeArrowheads="1"/>
          </p:cNvSpPr>
          <p:nvPr/>
        </p:nvSpPr>
        <p:spPr bwMode="auto">
          <a:xfrm>
            <a:off x="308087" y="3697218"/>
            <a:ext cx="8150011" cy="120032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 cd /</a:t>
            </a:r>
            <a:r>
              <a:rPr lang="en-US" altLang="zh-CN" sz="2400" dirty="0">
                <a:solidFill>
                  <a:schemeClr val="bg1"/>
                </a:solidFill>
              </a:rPr>
              <a:t>usr</a:t>
            </a:r>
            <a:r>
              <a:rPr lang="en-US" altLang="zh-CN" sz="2400" dirty="0">
                <a:solidFill>
                  <a:schemeClr val="bg1"/>
                </a:solidFill>
              </a:rPr>
              <a:t>/local/spark/</a:t>
            </a:r>
            <a:r>
              <a:rPr lang="en-US" altLang="zh-CN" sz="2400" dirty="0">
                <a:solidFill>
                  <a:schemeClr val="bg1"/>
                </a:solidFill>
              </a:rPr>
              <a:t>mycode</a:t>
            </a:r>
            <a:r>
              <a:rPr lang="en-US" altLang="zh-CN" sz="2400" dirty="0">
                <a:solidFill>
                  <a:schemeClr val="bg1"/>
                </a:solidFill>
              </a:rPr>
              <a:t>/streaming/socket/</a:t>
            </a:r>
            <a:endParaRPr lang="zh-CN" altLang="zh-CN" sz="2400" dirty="0">
              <a:solidFill>
                <a:schemeClr val="bg1"/>
              </a:solidFill>
            </a:endParaRPr>
          </a:p>
          <a:p>
            <a:pPr eaLnBrk="1" hangingPunct="1">
              <a:spcBef>
                <a:spcPct val="0"/>
              </a:spcBef>
              <a:buFontTx/>
              <a:buNone/>
            </a:pPr>
            <a:r>
              <a:rPr lang="en-US" altLang="zh-CN" sz="2400" dirty="0">
                <a:solidFill>
                  <a:schemeClr val="bg1"/>
                </a:solidFill>
              </a:rPr>
              <a:t>$ /</a:t>
            </a:r>
            <a:r>
              <a:rPr lang="en-US" altLang="zh-CN" sz="2400" dirty="0">
                <a:solidFill>
                  <a:schemeClr val="bg1"/>
                </a:solidFill>
              </a:rPr>
              <a:t>usr</a:t>
            </a:r>
            <a:r>
              <a:rPr lang="en-US" altLang="zh-CN" sz="2400" dirty="0">
                <a:solidFill>
                  <a:schemeClr val="bg1"/>
                </a:solidFill>
              </a:rPr>
              <a:t>/local/spark/bin/spark-submit  \</a:t>
            </a:r>
          </a:p>
          <a:p>
            <a:pPr eaLnBrk="1" hangingPunct="1">
              <a:spcBef>
                <a:spcPct val="0"/>
              </a:spcBef>
              <a:buFontTx/>
              <a:buNone/>
            </a:pPr>
            <a:r>
              <a:rPr lang="en-US" altLang="zh-CN" sz="2400" dirty="0">
                <a:solidFill>
                  <a:schemeClr val="bg1"/>
                </a:solidFill>
              </a:rPr>
              <a:t>&gt; WindowedNetworkWordCount.py localhost 9999</a:t>
            </a:r>
            <a:endParaRPr lang="zh-CN" altLang="en-US" sz="2400" dirty="0">
              <a:solidFill>
                <a:schemeClr val="bg1"/>
              </a:solidFill>
            </a:endParaRPr>
          </a:p>
        </p:txBody>
      </p:sp>
      <p:sp>
        <p:nvSpPr>
          <p:cNvPr id="75783" name="TextBox 7"/>
          <p:cNvSpPr txBox="1">
            <a:spLocks noChangeArrowheads="1"/>
          </p:cNvSpPr>
          <p:nvPr/>
        </p:nvSpPr>
        <p:spPr bwMode="auto">
          <a:xfrm>
            <a:off x="304912" y="5105356"/>
            <a:ext cx="8686572" cy="1323439"/>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2000" dirty="0"/>
              <a:t>在数据源终端内，用键盘连续敲入</a:t>
            </a:r>
            <a:r>
              <a:rPr lang="en-US" altLang="zh-CN" sz="2000" dirty="0"/>
              <a:t>10</a:t>
            </a:r>
            <a:r>
              <a:rPr lang="zh-CN" altLang="zh-CN" sz="2000" dirty="0"/>
              <a:t>个“</a:t>
            </a:r>
            <a:r>
              <a:rPr lang="en-US" altLang="zh-CN" sz="2000" dirty="0"/>
              <a:t>hadoop</a:t>
            </a:r>
            <a:r>
              <a:rPr lang="zh-CN" altLang="zh-CN" sz="2000" dirty="0"/>
              <a:t>”，每个</a:t>
            </a:r>
            <a:r>
              <a:rPr lang="en-US" altLang="zh-CN" sz="2000" dirty="0"/>
              <a:t>hadoop</a:t>
            </a:r>
            <a:r>
              <a:rPr lang="zh-CN" altLang="zh-CN" sz="2000" dirty="0"/>
              <a:t>单独占一行（即输入一个</a:t>
            </a:r>
            <a:r>
              <a:rPr lang="en-US" altLang="zh-CN" sz="2000" dirty="0"/>
              <a:t>hadoop</a:t>
            </a:r>
            <a:r>
              <a:rPr lang="zh-CN" altLang="zh-CN" sz="2000" dirty="0"/>
              <a:t>就回车），再用键盘连续敲入</a:t>
            </a:r>
            <a:r>
              <a:rPr lang="en-US" altLang="zh-CN" sz="2000" dirty="0"/>
              <a:t>10</a:t>
            </a:r>
            <a:r>
              <a:rPr lang="zh-CN" altLang="zh-CN" sz="2000" dirty="0"/>
              <a:t>个“</a:t>
            </a:r>
            <a:r>
              <a:rPr lang="en-US" altLang="zh-CN" sz="2000" dirty="0"/>
              <a:t>spark</a:t>
            </a:r>
            <a:r>
              <a:rPr lang="zh-CN" altLang="zh-CN" sz="2000" dirty="0"/>
              <a:t>”，每个</a:t>
            </a:r>
            <a:r>
              <a:rPr lang="en-US" altLang="zh-CN" sz="2000" dirty="0"/>
              <a:t>spark</a:t>
            </a:r>
            <a:r>
              <a:rPr lang="zh-CN" altLang="zh-CN" sz="2000" dirty="0"/>
              <a:t>单独占一行。这时，可以查看流计算终端内显示的词频动态统计结果，可以看到，随着时间的流逝，词频统计结果会发生动态变化。</a:t>
            </a:r>
            <a:endParaRPr lang="zh-CN" altLang="en-US" sz="20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a:xfrm>
            <a:off x="685914" y="76200"/>
            <a:ext cx="8001000" cy="914400"/>
          </a:xfrm>
        </p:spPr>
        <p:txBody>
          <a:bodyPr/>
          <a:lstStyle/>
          <a:p>
            <a:r>
              <a:rPr lang="en-US" altLang="zh-CN" dirty="0" smtClean="0"/>
              <a:t>6.6.2 </a:t>
            </a:r>
            <a:r>
              <a:rPr lang="en-US" altLang="zh-CN" dirty="0" smtClean="0"/>
              <a:t>DStream</a:t>
            </a:r>
            <a:r>
              <a:rPr lang="zh-CN" altLang="en-US" dirty="0" smtClean="0"/>
              <a:t>有状态转换操作</a:t>
            </a:r>
          </a:p>
        </p:txBody>
      </p:sp>
      <p:sp>
        <p:nvSpPr>
          <p:cNvPr id="76803" name="矩形 2"/>
          <p:cNvSpPr>
            <a:spLocks noChangeArrowheads="1"/>
          </p:cNvSpPr>
          <p:nvPr/>
        </p:nvSpPr>
        <p:spPr bwMode="auto">
          <a:xfrm>
            <a:off x="228714" y="1916113"/>
            <a:ext cx="8610374" cy="400110"/>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dirty="0"/>
              <a:t>需要在跨批次之间维护状态时，就必须使用</a:t>
            </a:r>
            <a:r>
              <a:rPr lang="en-US" altLang="zh-CN" sz="2000" dirty="0"/>
              <a:t>updateStateByKey</a:t>
            </a:r>
            <a:r>
              <a:rPr lang="zh-CN" altLang="en-US" sz="2000" dirty="0"/>
              <a:t>操作</a:t>
            </a:r>
          </a:p>
        </p:txBody>
      </p:sp>
      <p:sp>
        <p:nvSpPr>
          <p:cNvPr id="76804" name="TextBox 3"/>
          <p:cNvSpPr txBox="1">
            <a:spLocks noChangeArrowheads="1"/>
          </p:cNvSpPr>
          <p:nvPr/>
        </p:nvSpPr>
        <p:spPr bwMode="auto">
          <a:xfrm>
            <a:off x="228714" y="2794317"/>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a:t>词频统计实例：</a:t>
            </a:r>
          </a:p>
        </p:txBody>
      </p:sp>
      <p:sp>
        <p:nvSpPr>
          <p:cNvPr id="76805" name="矩形 4"/>
          <p:cNvSpPr>
            <a:spLocks noChangeArrowheads="1"/>
          </p:cNvSpPr>
          <p:nvPr/>
        </p:nvSpPr>
        <p:spPr bwMode="auto">
          <a:xfrm>
            <a:off x="228714" y="3175317"/>
            <a:ext cx="861037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dirty="0"/>
              <a:t>对于有状态转换操作而言，本批次的词频统计，会在之前批次的词频统计结果的基础上进行不断累加，所以，最终统计得到的词频，是所有批次的单词的总的词频统计</a:t>
            </a:r>
            <a:r>
              <a:rPr lang="zh-CN" altLang="en-US" sz="2000" dirty="0" smtClean="0"/>
              <a:t>结果。</a:t>
            </a:r>
            <a:endParaRPr lang="zh-CN" altLang="en-US" sz="2000" dirty="0"/>
          </a:p>
        </p:txBody>
      </p:sp>
      <p:sp>
        <p:nvSpPr>
          <p:cNvPr id="76806" name="矩形 8"/>
          <p:cNvSpPr>
            <a:spLocks noChangeArrowheads="1"/>
          </p:cNvSpPr>
          <p:nvPr/>
        </p:nvSpPr>
        <p:spPr bwMode="auto">
          <a:xfrm>
            <a:off x="304914" y="1219200"/>
            <a:ext cx="32528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b="1" dirty="0">
                <a:solidFill>
                  <a:srgbClr val="FF0000"/>
                </a:solidFill>
              </a:rPr>
              <a:t>2. </a:t>
            </a:r>
            <a:r>
              <a:rPr lang="en-US" altLang="zh-CN" sz="2000" b="1" dirty="0">
                <a:solidFill>
                  <a:srgbClr val="FF0000"/>
                </a:solidFill>
              </a:rPr>
              <a:t>updateStateByKey</a:t>
            </a:r>
            <a:r>
              <a:rPr lang="zh-CN" altLang="en-US" sz="2000" b="1" dirty="0">
                <a:solidFill>
                  <a:srgbClr val="FF0000"/>
                </a:solidFill>
              </a:rPr>
              <a:t>操作</a:t>
            </a:r>
            <a:endParaRPr lang="zh-CN" altLang="en-US" sz="2000" dirty="0">
              <a:solidFill>
                <a:srgbClr val="FF0000"/>
              </a:solidFil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a:xfrm>
            <a:off x="533518" y="76200"/>
            <a:ext cx="8001000" cy="914400"/>
          </a:xfrm>
        </p:spPr>
        <p:txBody>
          <a:bodyPr/>
          <a:lstStyle/>
          <a:p>
            <a:r>
              <a:rPr lang="en-US" altLang="zh-CN" dirty="0" smtClean="0"/>
              <a:t>6.6.2 </a:t>
            </a:r>
            <a:r>
              <a:rPr lang="en-US" altLang="zh-CN" dirty="0" smtClean="0"/>
              <a:t>DStream</a:t>
            </a:r>
            <a:r>
              <a:rPr lang="zh-CN" altLang="en-US" dirty="0" smtClean="0"/>
              <a:t>有状态转换操作</a:t>
            </a:r>
          </a:p>
        </p:txBody>
      </p:sp>
      <p:sp>
        <p:nvSpPr>
          <p:cNvPr id="77827" name="TextBox 2"/>
          <p:cNvSpPr txBox="1">
            <a:spLocks noChangeArrowheads="1"/>
          </p:cNvSpPr>
          <p:nvPr/>
        </p:nvSpPr>
        <p:spPr bwMode="auto">
          <a:xfrm>
            <a:off x="76318" y="1066862"/>
            <a:ext cx="3284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1800" dirty="0"/>
              <a:t>NetworkWordCountStateful.py</a:t>
            </a:r>
            <a:endParaRPr lang="zh-CN" altLang="en-US" sz="1800" dirty="0"/>
          </a:p>
        </p:txBody>
      </p:sp>
      <p:sp>
        <p:nvSpPr>
          <p:cNvPr id="77828" name="TextBox 3"/>
          <p:cNvSpPr txBox="1">
            <a:spLocks noChangeArrowheads="1"/>
          </p:cNvSpPr>
          <p:nvPr/>
        </p:nvSpPr>
        <p:spPr bwMode="auto">
          <a:xfrm>
            <a:off x="195381" y="1447852"/>
            <a:ext cx="8796103" cy="5478423"/>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1400" dirty="0"/>
              <a:t>#!/</a:t>
            </a:r>
            <a:r>
              <a:rPr lang="en-US" altLang="zh-CN" sz="1400" dirty="0"/>
              <a:t>usr</a:t>
            </a:r>
            <a:r>
              <a:rPr lang="en-US" altLang="zh-CN" sz="1400" dirty="0"/>
              <a:t>/bin/</a:t>
            </a:r>
            <a:r>
              <a:rPr lang="en-US" altLang="zh-CN" sz="1400" dirty="0"/>
              <a:t>env</a:t>
            </a:r>
            <a:r>
              <a:rPr lang="en-US" altLang="zh-CN" sz="1400" dirty="0"/>
              <a:t> python3 </a:t>
            </a:r>
            <a:endParaRPr lang="zh-CN" altLang="zh-CN" sz="1400" dirty="0"/>
          </a:p>
          <a:p>
            <a:pPr eaLnBrk="1" hangingPunct="1">
              <a:spcBef>
                <a:spcPct val="0"/>
              </a:spcBef>
              <a:buFontTx/>
              <a:buNone/>
            </a:pPr>
            <a:r>
              <a:rPr lang="en-US" altLang="zh-CN" sz="1400" dirty="0"/>
              <a:t>from __future__ import </a:t>
            </a:r>
            <a:r>
              <a:rPr lang="en-US" altLang="zh-CN" sz="1400" dirty="0"/>
              <a:t>print_function</a:t>
            </a:r>
            <a:endParaRPr lang="zh-CN" altLang="zh-CN" sz="1400" dirty="0"/>
          </a:p>
          <a:p>
            <a:pPr eaLnBrk="1" hangingPunct="1">
              <a:spcBef>
                <a:spcPct val="0"/>
              </a:spcBef>
              <a:buFontTx/>
              <a:buNone/>
            </a:pPr>
            <a:r>
              <a:rPr lang="en-US" altLang="zh-CN" sz="1400" dirty="0"/>
              <a:t>import sys</a:t>
            </a:r>
            <a:endParaRPr lang="zh-CN" altLang="zh-CN" sz="1400" dirty="0"/>
          </a:p>
          <a:p>
            <a:pPr eaLnBrk="1" hangingPunct="1">
              <a:spcBef>
                <a:spcPct val="0"/>
              </a:spcBef>
              <a:buFontTx/>
              <a:buNone/>
            </a:pPr>
            <a:r>
              <a:rPr lang="en-US" altLang="zh-CN" sz="1400" dirty="0"/>
              <a:t>from </a:t>
            </a:r>
            <a:r>
              <a:rPr lang="en-US" altLang="zh-CN" sz="1400" dirty="0"/>
              <a:t>pyspark</a:t>
            </a:r>
            <a:r>
              <a:rPr lang="en-US" altLang="zh-CN" sz="1400" dirty="0"/>
              <a:t> import </a:t>
            </a:r>
            <a:r>
              <a:rPr lang="en-US" altLang="zh-CN" sz="1400" dirty="0"/>
              <a:t>SparkContext</a:t>
            </a:r>
            <a:endParaRPr lang="zh-CN" altLang="zh-CN" sz="1400" dirty="0"/>
          </a:p>
          <a:p>
            <a:pPr eaLnBrk="1" hangingPunct="1">
              <a:spcBef>
                <a:spcPct val="0"/>
              </a:spcBef>
              <a:buFontTx/>
              <a:buNone/>
            </a:pPr>
            <a:r>
              <a:rPr lang="en-US" altLang="zh-CN" sz="1400" dirty="0"/>
              <a:t>from </a:t>
            </a:r>
            <a:r>
              <a:rPr lang="en-US" altLang="zh-CN" sz="1400" dirty="0"/>
              <a:t>pyspark.streaming</a:t>
            </a:r>
            <a:r>
              <a:rPr lang="en-US" altLang="zh-CN" sz="1400" dirty="0"/>
              <a:t> import </a:t>
            </a:r>
            <a:r>
              <a:rPr lang="en-US" altLang="zh-CN" sz="1400" dirty="0"/>
              <a:t>StreamingContext</a:t>
            </a:r>
            <a:r>
              <a:rPr lang="en-US" altLang="zh-CN" sz="1400" dirty="0"/>
              <a:t> </a:t>
            </a:r>
            <a:endParaRPr lang="zh-CN" altLang="zh-CN" sz="1400" dirty="0"/>
          </a:p>
          <a:p>
            <a:pPr eaLnBrk="1" hangingPunct="1">
              <a:spcBef>
                <a:spcPct val="0"/>
              </a:spcBef>
              <a:buFontTx/>
              <a:buNone/>
            </a:pPr>
            <a:r>
              <a:rPr lang="en-US" altLang="zh-CN" sz="1400" dirty="0"/>
              <a:t>if __name__ == "__main__":</a:t>
            </a:r>
            <a:endParaRPr lang="zh-CN" altLang="zh-CN" sz="1400" dirty="0"/>
          </a:p>
          <a:p>
            <a:pPr eaLnBrk="1" hangingPunct="1">
              <a:spcBef>
                <a:spcPct val="0"/>
              </a:spcBef>
              <a:buFontTx/>
              <a:buNone/>
            </a:pPr>
            <a:r>
              <a:rPr lang="en-US" altLang="zh-CN" sz="1400" dirty="0"/>
              <a:t>    if </a:t>
            </a:r>
            <a:r>
              <a:rPr lang="en-US" altLang="zh-CN" sz="1400" dirty="0"/>
              <a:t>len</a:t>
            </a:r>
            <a:r>
              <a:rPr lang="en-US" altLang="zh-CN" sz="1400" dirty="0"/>
              <a:t>(</a:t>
            </a:r>
            <a:r>
              <a:rPr lang="en-US" altLang="zh-CN" sz="1400" dirty="0"/>
              <a:t>sys.argv</a:t>
            </a:r>
            <a:r>
              <a:rPr lang="en-US" altLang="zh-CN" sz="1400" dirty="0"/>
              <a:t>) != 3:</a:t>
            </a:r>
            <a:endParaRPr lang="zh-CN" altLang="zh-CN" sz="1400" dirty="0"/>
          </a:p>
          <a:p>
            <a:pPr eaLnBrk="1" hangingPunct="1">
              <a:spcBef>
                <a:spcPct val="0"/>
              </a:spcBef>
              <a:buFontTx/>
              <a:buNone/>
            </a:pPr>
            <a:r>
              <a:rPr lang="en-US" altLang="zh-CN" sz="1400" dirty="0"/>
              <a:t>        print("Usage: NetworkWordCountStateful.py &lt;hostname&gt; &lt;port&gt;", file=</a:t>
            </a:r>
            <a:r>
              <a:rPr lang="en-US" altLang="zh-CN" sz="1400" dirty="0"/>
              <a:t>sys.stderr</a:t>
            </a:r>
            <a:r>
              <a:rPr lang="en-US" altLang="zh-CN" sz="1400" dirty="0"/>
              <a:t>)</a:t>
            </a:r>
            <a:endParaRPr lang="zh-CN" altLang="zh-CN" sz="1400" dirty="0"/>
          </a:p>
          <a:p>
            <a:pPr eaLnBrk="1" hangingPunct="1">
              <a:spcBef>
                <a:spcPct val="0"/>
              </a:spcBef>
              <a:buFontTx/>
              <a:buNone/>
            </a:pPr>
            <a:r>
              <a:rPr lang="en-US" altLang="zh-CN" sz="1400" dirty="0"/>
              <a:t>        exit(-1)</a:t>
            </a:r>
            <a:endParaRPr lang="zh-CN" altLang="zh-CN" sz="1400" dirty="0"/>
          </a:p>
          <a:p>
            <a:pPr eaLnBrk="1" hangingPunct="1">
              <a:spcBef>
                <a:spcPct val="0"/>
              </a:spcBef>
              <a:buFontTx/>
              <a:buNone/>
            </a:pPr>
            <a:r>
              <a:rPr lang="en-US" altLang="zh-CN" sz="1400" dirty="0"/>
              <a:t>    </a:t>
            </a:r>
            <a:r>
              <a:rPr lang="en-US" altLang="zh-CN" sz="1400" dirty="0"/>
              <a:t>sc</a:t>
            </a:r>
            <a:r>
              <a:rPr lang="en-US" altLang="zh-CN" sz="1400" dirty="0"/>
              <a:t> = </a:t>
            </a:r>
            <a:r>
              <a:rPr lang="en-US" altLang="zh-CN" sz="1400" dirty="0"/>
              <a:t>SparkContext</a:t>
            </a:r>
            <a:r>
              <a:rPr lang="en-US" altLang="zh-CN" sz="1400" dirty="0"/>
              <a:t>(</a:t>
            </a:r>
            <a:r>
              <a:rPr lang="en-US" altLang="zh-CN" sz="1400" dirty="0"/>
              <a:t>appName</a:t>
            </a:r>
            <a:r>
              <a:rPr lang="en-US" altLang="zh-CN" sz="1400" dirty="0"/>
              <a:t>="</a:t>
            </a:r>
            <a:r>
              <a:rPr lang="en-US" altLang="zh-CN" sz="1400" dirty="0"/>
              <a:t>PythonStreamingStatefulNetworkWordCount</a:t>
            </a:r>
            <a:r>
              <a:rPr lang="en-US" altLang="zh-CN" sz="1400" dirty="0"/>
              <a:t>")</a:t>
            </a:r>
            <a:endParaRPr lang="zh-CN" altLang="zh-CN" sz="1400" dirty="0"/>
          </a:p>
          <a:p>
            <a:pPr eaLnBrk="1" hangingPunct="1">
              <a:spcBef>
                <a:spcPct val="0"/>
              </a:spcBef>
              <a:buFontTx/>
              <a:buNone/>
            </a:pPr>
            <a:r>
              <a:rPr lang="en-US" altLang="zh-CN" sz="1400" dirty="0"/>
              <a:t>    </a:t>
            </a:r>
            <a:r>
              <a:rPr lang="en-US" altLang="zh-CN" sz="1400" dirty="0"/>
              <a:t>ssc</a:t>
            </a:r>
            <a:r>
              <a:rPr lang="en-US" altLang="zh-CN" sz="1400" dirty="0"/>
              <a:t> = </a:t>
            </a:r>
            <a:r>
              <a:rPr lang="en-US" altLang="zh-CN" sz="1400" dirty="0"/>
              <a:t>StreamingContext</a:t>
            </a:r>
            <a:r>
              <a:rPr lang="en-US" altLang="zh-CN" sz="1400" dirty="0"/>
              <a:t>(</a:t>
            </a:r>
            <a:r>
              <a:rPr lang="en-US" altLang="zh-CN" sz="1400" dirty="0"/>
              <a:t>sc</a:t>
            </a:r>
            <a:r>
              <a:rPr lang="en-US" altLang="zh-CN" sz="1400" dirty="0"/>
              <a:t>, 1)</a:t>
            </a:r>
            <a:endParaRPr lang="zh-CN" altLang="zh-CN" sz="1400" dirty="0"/>
          </a:p>
          <a:p>
            <a:pPr eaLnBrk="1" hangingPunct="1">
              <a:spcBef>
                <a:spcPct val="0"/>
              </a:spcBef>
              <a:buFontTx/>
              <a:buNone/>
            </a:pPr>
            <a:r>
              <a:rPr lang="en-US" altLang="zh-CN" sz="1400" dirty="0"/>
              <a:t>    </a:t>
            </a:r>
            <a:r>
              <a:rPr lang="en-US" altLang="zh-CN" sz="1400" dirty="0"/>
              <a:t>ssc.checkpoint</a:t>
            </a:r>
            <a:r>
              <a:rPr lang="en-US" altLang="zh-CN" sz="1400" dirty="0"/>
              <a:t>("file:///usr/local/spark/mycode/streaming/stateful/") </a:t>
            </a:r>
            <a:endParaRPr lang="zh-CN" altLang="zh-CN" sz="1400" dirty="0"/>
          </a:p>
          <a:p>
            <a:pPr eaLnBrk="1" hangingPunct="1">
              <a:spcBef>
                <a:spcPct val="0"/>
              </a:spcBef>
              <a:buFontTx/>
              <a:buNone/>
            </a:pPr>
            <a:r>
              <a:rPr lang="en-US" altLang="zh-CN" sz="1400" dirty="0"/>
              <a:t>    # RDD with initial state (key, value) pairs</a:t>
            </a:r>
            <a:endParaRPr lang="zh-CN" altLang="zh-CN" sz="1400" dirty="0"/>
          </a:p>
          <a:p>
            <a:pPr eaLnBrk="1" hangingPunct="1">
              <a:spcBef>
                <a:spcPct val="0"/>
              </a:spcBef>
              <a:buFontTx/>
              <a:buNone/>
            </a:pPr>
            <a:r>
              <a:rPr lang="en-US" altLang="zh-CN" sz="1400" dirty="0"/>
              <a:t>    </a:t>
            </a:r>
            <a:r>
              <a:rPr lang="en-US" altLang="zh-CN" sz="1400" dirty="0"/>
              <a:t>initialStateRDD</a:t>
            </a:r>
            <a:r>
              <a:rPr lang="en-US" altLang="zh-CN" sz="1400" dirty="0"/>
              <a:t> = </a:t>
            </a:r>
            <a:r>
              <a:rPr lang="en-US" altLang="zh-CN" sz="1400" dirty="0"/>
              <a:t>sc.parallelize</a:t>
            </a:r>
            <a:r>
              <a:rPr lang="en-US" altLang="zh-CN" sz="1400" dirty="0"/>
              <a:t>([(</a:t>
            </a:r>
            <a:r>
              <a:rPr lang="en-US" altLang="zh-CN" sz="1400" dirty="0"/>
              <a:t>u'hello</a:t>
            </a:r>
            <a:r>
              <a:rPr lang="en-US" altLang="zh-CN" sz="1400" dirty="0"/>
              <a:t>', 1), (</a:t>
            </a:r>
            <a:r>
              <a:rPr lang="en-US" altLang="zh-CN" sz="1400" dirty="0"/>
              <a:t>u'world</a:t>
            </a:r>
            <a:r>
              <a:rPr lang="en-US" altLang="zh-CN" sz="1400" dirty="0"/>
              <a:t>', 1)])</a:t>
            </a:r>
            <a:endParaRPr lang="zh-CN" altLang="zh-CN" sz="1400" dirty="0"/>
          </a:p>
          <a:p>
            <a:pPr eaLnBrk="1" hangingPunct="1">
              <a:spcBef>
                <a:spcPct val="0"/>
              </a:spcBef>
              <a:buFontTx/>
              <a:buNone/>
            </a:pPr>
            <a:r>
              <a:rPr lang="en-US" altLang="zh-CN" sz="1400" dirty="0"/>
              <a:t> </a:t>
            </a:r>
            <a:endParaRPr lang="zh-CN" altLang="zh-CN" sz="1400" dirty="0"/>
          </a:p>
          <a:p>
            <a:pPr eaLnBrk="1" hangingPunct="1">
              <a:spcBef>
                <a:spcPct val="0"/>
              </a:spcBef>
              <a:buFontTx/>
              <a:buNone/>
            </a:pPr>
            <a:r>
              <a:rPr lang="en-US" altLang="zh-CN" sz="1400" dirty="0"/>
              <a:t>    </a:t>
            </a:r>
            <a:r>
              <a:rPr lang="en-US" altLang="zh-CN" sz="1400" dirty="0"/>
              <a:t>def</a:t>
            </a:r>
            <a:r>
              <a:rPr lang="en-US" altLang="zh-CN" sz="1400" dirty="0"/>
              <a:t> </a:t>
            </a:r>
            <a:r>
              <a:rPr lang="en-US" altLang="zh-CN" sz="1400" dirty="0"/>
              <a:t>updateFunc</a:t>
            </a:r>
            <a:r>
              <a:rPr lang="en-US" altLang="zh-CN" sz="1400" dirty="0"/>
              <a:t>(</a:t>
            </a:r>
            <a:r>
              <a:rPr lang="en-US" altLang="zh-CN" sz="1400" dirty="0"/>
              <a:t>new_values</a:t>
            </a:r>
            <a:r>
              <a:rPr lang="en-US" altLang="zh-CN" sz="1400" dirty="0"/>
              <a:t>, </a:t>
            </a:r>
            <a:r>
              <a:rPr lang="en-US" altLang="zh-CN" sz="1400" dirty="0"/>
              <a:t>last_sum</a:t>
            </a:r>
            <a:r>
              <a:rPr lang="en-US" altLang="zh-CN" sz="1400" dirty="0"/>
              <a:t>):</a:t>
            </a:r>
            <a:endParaRPr lang="zh-CN" altLang="zh-CN" sz="1400" dirty="0"/>
          </a:p>
          <a:p>
            <a:pPr eaLnBrk="1" hangingPunct="1">
              <a:spcBef>
                <a:spcPct val="0"/>
              </a:spcBef>
              <a:buFontTx/>
              <a:buNone/>
            </a:pPr>
            <a:r>
              <a:rPr lang="en-US" altLang="zh-CN" sz="1400" dirty="0"/>
              <a:t>        return sum(</a:t>
            </a:r>
            <a:r>
              <a:rPr lang="en-US" altLang="zh-CN" sz="1400" dirty="0"/>
              <a:t>new_values</a:t>
            </a:r>
            <a:r>
              <a:rPr lang="en-US" altLang="zh-CN" sz="1400" dirty="0"/>
              <a:t>) + (</a:t>
            </a:r>
            <a:r>
              <a:rPr lang="en-US" altLang="zh-CN" sz="1400" dirty="0"/>
              <a:t>last_sum</a:t>
            </a:r>
            <a:r>
              <a:rPr lang="en-US" altLang="zh-CN" sz="1400" dirty="0"/>
              <a:t> or 0) </a:t>
            </a:r>
            <a:endParaRPr lang="zh-CN" altLang="zh-CN" sz="1400" dirty="0"/>
          </a:p>
          <a:p>
            <a:pPr eaLnBrk="1" hangingPunct="1">
              <a:spcBef>
                <a:spcPct val="0"/>
              </a:spcBef>
              <a:buFontTx/>
              <a:buNone/>
            </a:pPr>
            <a:r>
              <a:rPr lang="en-US" altLang="zh-CN" sz="1400" dirty="0"/>
              <a:t> </a:t>
            </a:r>
            <a:endParaRPr lang="zh-CN" altLang="zh-CN" sz="1400" dirty="0"/>
          </a:p>
          <a:p>
            <a:pPr eaLnBrk="1" hangingPunct="1">
              <a:spcBef>
                <a:spcPct val="0"/>
              </a:spcBef>
              <a:buFontTx/>
              <a:buNone/>
            </a:pPr>
            <a:r>
              <a:rPr lang="en-US" altLang="zh-CN" sz="1400" dirty="0"/>
              <a:t>    lines = </a:t>
            </a:r>
            <a:r>
              <a:rPr lang="en-US" altLang="zh-CN" sz="1400" dirty="0"/>
              <a:t>ssc.socketTextStream</a:t>
            </a:r>
            <a:r>
              <a:rPr lang="en-US" altLang="zh-CN" sz="1400" dirty="0"/>
              <a:t>(</a:t>
            </a:r>
            <a:r>
              <a:rPr lang="en-US" altLang="zh-CN" sz="1400" dirty="0"/>
              <a:t>sys.argv</a:t>
            </a:r>
            <a:r>
              <a:rPr lang="en-US" altLang="zh-CN" sz="1400" dirty="0"/>
              <a:t>[1], </a:t>
            </a:r>
            <a:r>
              <a:rPr lang="en-US" altLang="zh-CN" sz="1400" dirty="0"/>
              <a:t>int</a:t>
            </a:r>
            <a:r>
              <a:rPr lang="en-US" altLang="zh-CN" sz="1400" dirty="0"/>
              <a:t>(</a:t>
            </a:r>
            <a:r>
              <a:rPr lang="en-US" altLang="zh-CN" sz="1400" dirty="0"/>
              <a:t>sys.argv</a:t>
            </a:r>
            <a:r>
              <a:rPr lang="en-US" altLang="zh-CN" sz="1400" dirty="0"/>
              <a:t>[2]))</a:t>
            </a:r>
            <a:endParaRPr lang="zh-CN" altLang="zh-CN" sz="1400" dirty="0"/>
          </a:p>
          <a:p>
            <a:pPr eaLnBrk="1" hangingPunct="1">
              <a:spcBef>
                <a:spcPct val="0"/>
              </a:spcBef>
              <a:buFontTx/>
              <a:buNone/>
            </a:pPr>
            <a:r>
              <a:rPr lang="en-US" altLang="zh-CN" sz="1400" dirty="0"/>
              <a:t>    </a:t>
            </a:r>
            <a:r>
              <a:rPr lang="en-US" altLang="zh-CN" sz="1400" dirty="0"/>
              <a:t>running_counts</a:t>
            </a:r>
            <a:r>
              <a:rPr lang="en-US" altLang="zh-CN" sz="1400" dirty="0"/>
              <a:t> = </a:t>
            </a:r>
            <a:r>
              <a:rPr lang="en-US" altLang="zh-CN" sz="1400" dirty="0"/>
              <a:t>lines.flatMap</a:t>
            </a:r>
            <a:r>
              <a:rPr lang="en-US" altLang="zh-CN" sz="1400" dirty="0"/>
              <a:t>(lambda line: </a:t>
            </a:r>
            <a:r>
              <a:rPr lang="en-US" altLang="zh-CN" sz="1400" dirty="0"/>
              <a:t>line.split</a:t>
            </a:r>
            <a:r>
              <a:rPr lang="en-US" altLang="zh-CN" sz="1400" dirty="0"/>
              <a:t>(" "))\</a:t>
            </a:r>
            <a:endParaRPr lang="zh-CN" altLang="zh-CN" sz="1400" dirty="0"/>
          </a:p>
          <a:p>
            <a:pPr eaLnBrk="1" hangingPunct="1">
              <a:spcBef>
                <a:spcPct val="0"/>
              </a:spcBef>
              <a:buFontTx/>
              <a:buNone/>
            </a:pPr>
            <a:r>
              <a:rPr lang="en-US" altLang="zh-CN" sz="1400" dirty="0"/>
              <a:t>                          .map(lambda word: (word, 1))\</a:t>
            </a:r>
            <a:endParaRPr lang="zh-CN" altLang="zh-CN" sz="1400" dirty="0"/>
          </a:p>
          <a:p>
            <a:pPr eaLnBrk="1" hangingPunct="1">
              <a:spcBef>
                <a:spcPct val="0"/>
              </a:spcBef>
              <a:buFontTx/>
              <a:buNone/>
            </a:pPr>
            <a:r>
              <a:rPr lang="en-US" altLang="zh-CN" sz="1400" dirty="0"/>
              <a:t>                          .</a:t>
            </a:r>
            <a:r>
              <a:rPr lang="en-US" altLang="zh-CN" sz="1400" dirty="0"/>
              <a:t>updateStateByKey</a:t>
            </a:r>
            <a:r>
              <a:rPr lang="en-US" altLang="zh-CN" sz="1400" dirty="0"/>
              <a:t>(</a:t>
            </a:r>
            <a:r>
              <a:rPr lang="en-US" altLang="zh-CN" sz="1400" dirty="0"/>
              <a:t>updateFunc</a:t>
            </a:r>
            <a:r>
              <a:rPr lang="en-US" altLang="zh-CN" sz="1400" dirty="0"/>
              <a:t>, </a:t>
            </a:r>
            <a:r>
              <a:rPr lang="en-US" altLang="zh-CN" sz="1400" dirty="0"/>
              <a:t>initialRDD</a:t>
            </a:r>
            <a:r>
              <a:rPr lang="en-US" altLang="zh-CN" sz="1400" dirty="0"/>
              <a:t>=</a:t>
            </a:r>
            <a:r>
              <a:rPr lang="en-US" altLang="zh-CN" sz="1400" dirty="0"/>
              <a:t>initialStateRDD</a:t>
            </a:r>
            <a:r>
              <a:rPr lang="en-US" altLang="zh-CN" sz="1400" dirty="0"/>
              <a:t>) </a:t>
            </a:r>
            <a:endParaRPr lang="zh-CN" altLang="zh-CN" sz="1400" dirty="0"/>
          </a:p>
          <a:p>
            <a:pPr eaLnBrk="1" hangingPunct="1">
              <a:spcBef>
                <a:spcPct val="0"/>
              </a:spcBef>
              <a:buFontTx/>
              <a:buNone/>
            </a:pPr>
            <a:r>
              <a:rPr lang="en-US" altLang="zh-CN" sz="1400" dirty="0"/>
              <a:t>    </a:t>
            </a:r>
            <a:r>
              <a:rPr lang="en-US" altLang="zh-CN" sz="1400" dirty="0"/>
              <a:t>running_counts.pprint</a:t>
            </a:r>
            <a:r>
              <a:rPr lang="en-US" altLang="zh-CN" sz="1400" dirty="0"/>
              <a:t>()</a:t>
            </a:r>
            <a:endParaRPr lang="zh-CN" altLang="zh-CN" sz="1400" dirty="0"/>
          </a:p>
          <a:p>
            <a:pPr eaLnBrk="1" hangingPunct="1">
              <a:spcBef>
                <a:spcPct val="0"/>
              </a:spcBef>
              <a:buFontTx/>
              <a:buNone/>
            </a:pPr>
            <a:r>
              <a:rPr lang="en-US" altLang="zh-CN" sz="1400" dirty="0"/>
              <a:t>    </a:t>
            </a:r>
            <a:r>
              <a:rPr lang="en-US" altLang="zh-CN" sz="1400" dirty="0"/>
              <a:t>ssc.start</a:t>
            </a:r>
            <a:r>
              <a:rPr lang="en-US" altLang="zh-CN" sz="1400" dirty="0"/>
              <a:t>()</a:t>
            </a:r>
            <a:endParaRPr lang="zh-CN" altLang="zh-CN" sz="1400" dirty="0"/>
          </a:p>
          <a:p>
            <a:pPr eaLnBrk="1" hangingPunct="1">
              <a:spcBef>
                <a:spcPct val="0"/>
              </a:spcBef>
              <a:buFontTx/>
              <a:buNone/>
            </a:pPr>
            <a:r>
              <a:rPr lang="en-US" altLang="zh-CN" sz="1400" dirty="0"/>
              <a:t>    </a:t>
            </a:r>
            <a:r>
              <a:rPr lang="en-US" altLang="zh-CN" sz="1400" dirty="0"/>
              <a:t>ssc.awaitTermination</a:t>
            </a:r>
            <a:r>
              <a:rPr lang="en-US" altLang="zh-CN" sz="1400" dirty="0"/>
              <a:t>()</a:t>
            </a:r>
            <a:endParaRPr lang="zh-CN" altLang="en-US" sz="14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a:xfrm>
            <a:off x="457312" y="76200"/>
            <a:ext cx="8001000" cy="914400"/>
          </a:xfrm>
        </p:spPr>
        <p:txBody>
          <a:bodyPr/>
          <a:lstStyle/>
          <a:p>
            <a:r>
              <a:rPr lang="en-US" altLang="zh-CN" dirty="0" smtClean="0"/>
              <a:t>6.6.2 </a:t>
            </a:r>
            <a:r>
              <a:rPr lang="en-US" altLang="zh-CN" dirty="0" smtClean="0"/>
              <a:t>DStream</a:t>
            </a:r>
            <a:r>
              <a:rPr lang="zh-CN" altLang="en-US" dirty="0" smtClean="0"/>
              <a:t>有状态转换操作</a:t>
            </a:r>
          </a:p>
        </p:txBody>
      </p:sp>
      <p:sp>
        <p:nvSpPr>
          <p:cNvPr id="78851" name="矩形 2"/>
          <p:cNvSpPr>
            <a:spLocks noChangeArrowheads="1"/>
          </p:cNvSpPr>
          <p:nvPr/>
        </p:nvSpPr>
        <p:spPr bwMode="auto">
          <a:xfrm>
            <a:off x="304912" y="1143000"/>
            <a:ext cx="83055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2000" dirty="0"/>
              <a:t>新建一个终端（记作</a:t>
            </a:r>
            <a:r>
              <a:rPr lang="en-US" altLang="zh-CN" sz="2000" dirty="0"/>
              <a:t>“</a:t>
            </a:r>
            <a:r>
              <a:rPr lang="zh-CN" altLang="zh-CN" sz="2000" dirty="0"/>
              <a:t>数据源终端</a:t>
            </a:r>
            <a:r>
              <a:rPr lang="en-US" altLang="zh-CN" sz="2000" dirty="0"/>
              <a:t>”</a:t>
            </a:r>
            <a:r>
              <a:rPr lang="zh-CN" altLang="zh-CN" sz="2000" dirty="0"/>
              <a:t>），执行如下命令启动</a:t>
            </a:r>
            <a:r>
              <a:rPr lang="en-US" altLang="zh-CN" sz="2000" dirty="0"/>
              <a:t>nc</a:t>
            </a:r>
            <a:r>
              <a:rPr lang="zh-CN" altLang="zh-CN" sz="2000" dirty="0"/>
              <a:t>程序：</a:t>
            </a:r>
            <a:endParaRPr lang="zh-CN" altLang="en-US" sz="2000" dirty="0"/>
          </a:p>
        </p:txBody>
      </p:sp>
      <p:sp>
        <p:nvSpPr>
          <p:cNvPr id="78852" name="矩形 3"/>
          <p:cNvSpPr>
            <a:spLocks noChangeArrowheads="1"/>
          </p:cNvSpPr>
          <p:nvPr/>
        </p:nvSpPr>
        <p:spPr bwMode="auto">
          <a:xfrm>
            <a:off x="423974" y="1600182"/>
            <a:ext cx="7957925" cy="40011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solidFill>
                  <a:schemeClr val="bg1"/>
                </a:solidFill>
              </a:rPr>
              <a:t>$ </a:t>
            </a:r>
            <a:r>
              <a:rPr lang="en-US" altLang="zh-CN" sz="2000" dirty="0">
                <a:solidFill>
                  <a:schemeClr val="bg1"/>
                </a:solidFill>
              </a:rPr>
              <a:t>nc</a:t>
            </a:r>
            <a:r>
              <a:rPr lang="en-US" altLang="zh-CN" sz="2000" dirty="0">
                <a:solidFill>
                  <a:schemeClr val="bg1"/>
                </a:solidFill>
              </a:rPr>
              <a:t>  -</a:t>
            </a:r>
            <a:r>
              <a:rPr lang="en-US" altLang="zh-CN" sz="2000" dirty="0">
                <a:solidFill>
                  <a:schemeClr val="bg1"/>
                </a:solidFill>
              </a:rPr>
              <a:t>lk</a:t>
            </a:r>
            <a:r>
              <a:rPr lang="en-US" altLang="zh-CN" sz="2000" dirty="0">
                <a:solidFill>
                  <a:schemeClr val="bg1"/>
                </a:solidFill>
              </a:rPr>
              <a:t>  9999</a:t>
            </a:r>
            <a:endParaRPr lang="zh-CN" altLang="en-US" sz="2000" dirty="0">
              <a:solidFill>
                <a:schemeClr val="bg1"/>
              </a:solidFill>
            </a:endParaRPr>
          </a:p>
        </p:txBody>
      </p:sp>
      <p:sp>
        <p:nvSpPr>
          <p:cNvPr id="78853" name="矩形 4"/>
          <p:cNvSpPr>
            <a:spLocks noChangeArrowheads="1"/>
          </p:cNvSpPr>
          <p:nvPr/>
        </p:nvSpPr>
        <p:spPr bwMode="auto">
          <a:xfrm>
            <a:off x="304912" y="2150961"/>
            <a:ext cx="8610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2000" dirty="0"/>
              <a:t>新建一个</a:t>
            </a:r>
            <a:r>
              <a:rPr lang="en-US" altLang="zh-CN" sz="2000" dirty="0"/>
              <a:t>Linux</a:t>
            </a:r>
            <a:r>
              <a:rPr lang="zh-CN" altLang="zh-CN" sz="2000" dirty="0"/>
              <a:t>终端（记作</a:t>
            </a:r>
            <a:r>
              <a:rPr lang="en-US" altLang="zh-CN" sz="2000" dirty="0"/>
              <a:t>“</a:t>
            </a:r>
            <a:r>
              <a:rPr lang="zh-CN" altLang="zh-CN" sz="2000" dirty="0"/>
              <a:t>流计算终端</a:t>
            </a:r>
            <a:r>
              <a:rPr lang="en-US" altLang="zh-CN" sz="2000" dirty="0"/>
              <a:t>”</a:t>
            </a:r>
            <a:r>
              <a:rPr lang="zh-CN" altLang="zh-CN" sz="2000" dirty="0"/>
              <a:t>），执行如下命令提交运行程序：</a:t>
            </a:r>
            <a:endParaRPr lang="zh-CN" altLang="en-US" sz="2000" dirty="0"/>
          </a:p>
        </p:txBody>
      </p:sp>
      <p:sp>
        <p:nvSpPr>
          <p:cNvPr id="78854" name="TextBox 5"/>
          <p:cNvSpPr txBox="1">
            <a:spLocks noChangeArrowheads="1"/>
          </p:cNvSpPr>
          <p:nvPr/>
        </p:nvSpPr>
        <p:spPr bwMode="auto">
          <a:xfrm>
            <a:off x="416037" y="2644673"/>
            <a:ext cx="7965863" cy="10156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solidFill>
                  <a:schemeClr val="bg1"/>
                </a:solidFill>
              </a:rPr>
              <a:t>$ cd /</a:t>
            </a:r>
            <a:r>
              <a:rPr lang="en-US" altLang="zh-CN" sz="2000" dirty="0">
                <a:solidFill>
                  <a:schemeClr val="bg1"/>
                </a:solidFill>
              </a:rPr>
              <a:t>usr</a:t>
            </a:r>
            <a:r>
              <a:rPr lang="en-US" altLang="zh-CN" sz="2000" dirty="0">
                <a:solidFill>
                  <a:schemeClr val="bg1"/>
                </a:solidFill>
              </a:rPr>
              <a:t>/local/spark/</a:t>
            </a:r>
            <a:r>
              <a:rPr lang="en-US" altLang="zh-CN" sz="2000" dirty="0">
                <a:solidFill>
                  <a:schemeClr val="bg1"/>
                </a:solidFill>
              </a:rPr>
              <a:t>mycode</a:t>
            </a:r>
            <a:r>
              <a:rPr lang="en-US" altLang="zh-CN" sz="2000" dirty="0">
                <a:solidFill>
                  <a:schemeClr val="bg1"/>
                </a:solidFill>
              </a:rPr>
              <a:t>/streaming/</a:t>
            </a:r>
            <a:r>
              <a:rPr lang="en-US" altLang="zh-CN" sz="2000" dirty="0">
                <a:solidFill>
                  <a:schemeClr val="bg1"/>
                </a:solidFill>
              </a:rPr>
              <a:t>stateful</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a:t>
            </a:r>
            <a:r>
              <a:rPr lang="en-US" altLang="zh-CN" sz="2000" dirty="0">
                <a:solidFill>
                  <a:schemeClr val="bg1"/>
                </a:solidFill>
              </a:rPr>
              <a:t>usr</a:t>
            </a:r>
            <a:r>
              <a:rPr lang="en-US" altLang="zh-CN" sz="2000" dirty="0">
                <a:solidFill>
                  <a:schemeClr val="bg1"/>
                </a:solidFill>
              </a:rPr>
              <a:t>/local/spark/bin/spark-submit \</a:t>
            </a:r>
          </a:p>
          <a:p>
            <a:pPr eaLnBrk="1" hangingPunct="1">
              <a:spcBef>
                <a:spcPct val="0"/>
              </a:spcBef>
              <a:buFontTx/>
              <a:buNone/>
            </a:pPr>
            <a:r>
              <a:rPr lang="en-US" altLang="zh-CN" sz="2000" dirty="0">
                <a:solidFill>
                  <a:schemeClr val="bg1"/>
                </a:solidFill>
              </a:rPr>
              <a:t>&gt; NetworkWordCountStateful.py localhost 9999</a:t>
            </a:r>
            <a:endParaRPr lang="zh-CN" altLang="en-US" sz="2000" dirty="0">
              <a:solidFill>
                <a:schemeClr val="bg1"/>
              </a:solidFill>
            </a:endParaRPr>
          </a:p>
        </p:txBody>
      </p:sp>
      <p:sp>
        <p:nvSpPr>
          <p:cNvPr id="78855" name="矩形 6"/>
          <p:cNvSpPr>
            <a:spLocks noChangeArrowheads="1"/>
          </p:cNvSpPr>
          <p:nvPr/>
        </p:nvSpPr>
        <p:spPr bwMode="auto">
          <a:xfrm>
            <a:off x="304912" y="3751157"/>
            <a:ext cx="815318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2000" dirty="0"/>
              <a:t>在数据源终端内手动输入一些单词并回车，再切换到流计算终端，可以看到已经输出了类似如下的词频统计信息：</a:t>
            </a:r>
            <a:endParaRPr lang="zh-CN" altLang="en-US" sz="2000" dirty="0"/>
          </a:p>
        </p:txBody>
      </p:sp>
      <p:sp>
        <p:nvSpPr>
          <p:cNvPr id="78856" name="TextBox 7"/>
          <p:cNvSpPr txBox="1">
            <a:spLocks noChangeArrowheads="1"/>
          </p:cNvSpPr>
          <p:nvPr/>
        </p:nvSpPr>
        <p:spPr bwMode="auto">
          <a:xfrm>
            <a:off x="381112" y="4473487"/>
            <a:ext cx="8000788" cy="23082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1800" dirty="0">
                <a:solidFill>
                  <a:schemeClr val="bg1"/>
                </a:solidFill>
              </a:rPr>
              <a:t>-------------------------------------------</a:t>
            </a:r>
            <a:endParaRPr lang="zh-CN" altLang="zh-CN" sz="1800" dirty="0">
              <a:solidFill>
                <a:schemeClr val="bg1"/>
              </a:solidFill>
            </a:endParaRPr>
          </a:p>
          <a:p>
            <a:pPr eaLnBrk="1" hangingPunct="1">
              <a:spcBef>
                <a:spcPct val="0"/>
              </a:spcBef>
              <a:buFontTx/>
              <a:buNone/>
            </a:pPr>
            <a:r>
              <a:rPr lang="en-US" altLang="zh-CN" sz="1800" dirty="0">
                <a:solidFill>
                  <a:schemeClr val="bg1"/>
                </a:solidFill>
              </a:rPr>
              <a:t>Time: 2018-12-30 20:53:02</a:t>
            </a:r>
            <a:endParaRPr lang="zh-CN" altLang="zh-CN" sz="1800" dirty="0">
              <a:solidFill>
                <a:schemeClr val="bg1"/>
              </a:solidFill>
            </a:endParaRPr>
          </a:p>
          <a:p>
            <a:pPr eaLnBrk="1" hangingPunct="1">
              <a:spcBef>
                <a:spcPct val="0"/>
              </a:spcBef>
              <a:buFontTx/>
              <a:buNone/>
            </a:pPr>
            <a:r>
              <a:rPr lang="en-US" altLang="zh-CN" sz="1800" dirty="0">
                <a:solidFill>
                  <a:schemeClr val="bg1"/>
                </a:solidFill>
              </a:rPr>
              <a:t>-------------------------------------------</a:t>
            </a:r>
            <a:endParaRPr lang="zh-CN" altLang="zh-CN" sz="1800" dirty="0">
              <a:solidFill>
                <a:schemeClr val="bg1"/>
              </a:solidFill>
            </a:endParaRPr>
          </a:p>
          <a:p>
            <a:pPr eaLnBrk="1" hangingPunct="1">
              <a:spcBef>
                <a:spcPct val="0"/>
              </a:spcBef>
              <a:buFontTx/>
              <a:buNone/>
            </a:pPr>
            <a:r>
              <a:rPr lang="en-US" altLang="zh-CN" sz="1800" dirty="0">
                <a:solidFill>
                  <a:schemeClr val="bg1"/>
                </a:solidFill>
              </a:rPr>
              <a:t>('</a:t>
            </a:r>
            <a:r>
              <a:rPr lang="en-US" altLang="zh-CN" sz="1800" dirty="0">
                <a:solidFill>
                  <a:schemeClr val="bg1"/>
                </a:solidFill>
              </a:rPr>
              <a:t>hadoop</a:t>
            </a:r>
            <a:r>
              <a:rPr lang="en-US" altLang="zh-CN" sz="1800" dirty="0">
                <a:solidFill>
                  <a:schemeClr val="bg1"/>
                </a:solidFill>
              </a:rPr>
              <a:t>', 1)</a:t>
            </a:r>
            <a:endParaRPr lang="zh-CN" altLang="zh-CN" sz="1800" dirty="0">
              <a:solidFill>
                <a:schemeClr val="bg1"/>
              </a:solidFill>
            </a:endParaRPr>
          </a:p>
          <a:p>
            <a:pPr eaLnBrk="1" hangingPunct="1">
              <a:spcBef>
                <a:spcPct val="0"/>
              </a:spcBef>
              <a:buFontTx/>
              <a:buNone/>
            </a:pPr>
            <a:r>
              <a:rPr lang="en-US" altLang="zh-CN" sz="1800" dirty="0">
                <a:solidFill>
                  <a:schemeClr val="bg1"/>
                </a:solidFill>
              </a:rPr>
              <a:t>('world', 1)</a:t>
            </a:r>
            <a:endParaRPr lang="zh-CN" altLang="zh-CN" sz="1800" dirty="0">
              <a:solidFill>
                <a:schemeClr val="bg1"/>
              </a:solidFill>
            </a:endParaRPr>
          </a:p>
          <a:p>
            <a:pPr eaLnBrk="1" hangingPunct="1">
              <a:spcBef>
                <a:spcPct val="0"/>
              </a:spcBef>
              <a:buFontTx/>
              <a:buNone/>
            </a:pPr>
            <a:r>
              <a:rPr lang="en-US" altLang="zh-CN" sz="1800" dirty="0">
                <a:solidFill>
                  <a:schemeClr val="bg1"/>
                </a:solidFill>
              </a:rPr>
              <a:t>('hello', 1)</a:t>
            </a:r>
            <a:endParaRPr lang="zh-CN" altLang="zh-CN" sz="1800" dirty="0">
              <a:solidFill>
                <a:schemeClr val="bg1"/>
              </a:solidFill>
            </a:endParaRPr>
          </a:p>
          <a:p>
            <a:pPr eaLnBrk="1" hangingPunct="1">
              <a:spcBef>
                <a:spcPct val="0"/>
              </a:spcBef>
              <a:buFontTx/>
              <a:buNone/>
            </a:pPr>
            <a:r>
              <a:rPr lang="en-US" altLang="zh-CN" sz="1800" dirty="0">
                <a:solidFill>
                  <a:schemeClr val="bg1"/>
                </a:solidFill>
              </a:rPr>
              <a:t>('spark', 1)</a:t>
            </a:r>
            <a:endParaRPr lang="zh-CN" altLang="zh-CN" sz="1800" dirty="0">
              <a:solidFill>
                <a:schemeClr val="bg1"/>
              </a:solidFill>
            </a:endParaRPr>
          </a:p>
          <a:p>
            <a:pPr eaLnBrk="1" hangingPunct="1">
              <a:spcBef>
                <a:spcPct val="0"/>
              </a:spcBef>
              <a:buFontTx/>
              <a:buNone/>
            </a:pPr>
            <a:r>
              <a:rPr lang="en-US" altLang="zh-CN" sz="1800" dirty="0">
                <a:solidFill>
                  <a:schemeClr val="bg1"/>
                </a:solidFill>
              </a:rPr>
              <a:t>-------------------------------------------</a:t>
            </a:r>
            <a:endParaRPr lang="zh-CN" altLang="zh-CN" sz="1800" dirty="0">
              <a:solidFill>
                <a:schemeClr val="bg1"/>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a:xfrm>
            <a:off x="685692" y="76288"/>
            <a:ext cx="8001000" cy="914400"/>
          </a:xfrm>
        </p:spPr>
        <p:txBody>
          <a:bodyPr/>
          <a:lstStyle/>
          <a:p>
            <a:r>
              <a:rPr lang="en-US" altLang="zh-CN" dirty="0" smtClean="0"/>
              <a:t>6.7 </a:t>
            </a:r>
            <a:r>
              <a:rPr lang="zh-CN" altLang="en-US" dirty="0" smtClean="0"/>
              <a:t>输出操作</a:t>
            </a:r>
          </a:p>
        </p:txBody>
      </p:sp>
      <p:sp>
        <p:nvSpPr>
          <p:cNvPr id="79876" name="矩形 4"/>
          <p:cNvSpPr>
            <a:spLocks noChangeArrowheads="1"/>
          </p:cNvSpPr>
          <p:nvPr/>
        </p:nvSpPr>
        <p:spPr bwMode="auto">
          <a:xfrm>
            <a:off x="685902" y="1531937"/>
            <a:ext cx="565731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50000"/>
              </a:lnSpc>
              <a:spcBef>
                <a:spcPct val="0"/>
              </a:spcBef>
              <a:buFontTx/>
              <a:buNone/>
            </a:pPr>
            <a:r>
              <a:rPr lang="en-US" altLang="zh-CN" sz="2400" dirty="0"/>
              <a:t>6.7.1 </a:t>
            </a:r>
            <a:r>
              <a:rPr lang="zh-CN" altLang="en-US" sz="2400" dirty="0"/>
              <a:t>把</a:t>
            </a:r>
            <a:r>
              <a:rPr lang="en-US" altLang="zh-CN" sz="2400" dirty="0"/>
              <a:t>DStream</a:t>
            </a:r>
            <a:r>
              <a:rPr lang="zh-CN" altLang="en-US" sz="2400" dirty="0"/>
              <a:t>输出到文本文件中</a:t>
            </a:r>
            <a:endParaRPr lang="en-US" altLang="zh-CN" sz="2400" dirty="0"/>
          </a:p>
          <a:p>
            <a:pPr eaLnBrk="1" hangingPunct="1">
              <a:lnSpc>
                <a:spcPct val="150000"/>
              </a:lnSpc>
              <a:spcBef>
                <a:spcPct val="0"/>
              </a:spcBef>
              <a:buFontTx/>
              <a:buNone/>
            </a:pPr>
            <a:r>
              <a:rPr lang="en-US" altLang="zh-CN" sz="2400" dirty="0"/>
              <a:t>6.7.2 </a:t>
            </a:r>
            <a:r>
              <a:rPr lang="zh-CN" altLang="en-US" sz="2400" dirty="0"/>
              <a:t>把</a:t>
            </a:r>
            <a:r>
              <a:rPr lang="en-US" altLang="zh-CN" sz="2400" dirty="0"/>
              <a:t>DStream</a:t>
            </a:r>
            <a:r>
              <a:rPr lang="zh-CN" altLang="en-US" sz="2400" dirty="0"/>
              <a:t>写入到</a:t>
            </a:r>
            <a:r>
              <a:rPr lang="en-US" altLang="zh-CN" sz="2400" dirty="0"/>
              <a:t>MySQL</a:t>
            </a:r>
            <a:r>
              <a:rPr lang="zh-CN" altLang="en-US" sz="2400" dirty="0"/>
              <a:t>数据库中</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en-US" altLang="zh-CN" dirty="0" smtClean="0"/>
              <a:t>6.7.1 </a:t>
            </a:r>
            <a:r>
              <a:rPr lang="zh-CN" altLang="en-US" dirty="0" smtClean="0"/>
              <a:t>把</a:t>
            </a:r>
            <a:r>
              <a:rPr lang="en-US" altLang="zh-CN" dirty="0" smtClean="0"/>
              <a:t>DStream</a:t>
            </a:r>
            <a:r>
              <a:rPr lang="zh-CN" altLang="en-US" dirty="0" smtClean="0"/>
              <a:t>输出到文本文件中</a:t>
            </a:r>
          </a:p>
        </p:txBody>
      </p:sp>
      <p:sp>
        <p:nvSpPr>
          <p:cNvPr id="80899" name="矩形 3"/>
          <p:cNvSpPr>
            <a:spLocks noChangeArrowheads="1"/>
          </p:cNvSpPr>
          <p:nvPr/>
        </p:nvSpPr>
        <p:spPr bwMode="auto">
          <a:xfrm>
            <a:off x="228600" y="1228725"/>
            <a:ext cx="7688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a:t>请在</a:t>
            </a:r>
            <a:r>
              <a:rPr lang="en-US" altLang="zh-CN" sz="2000" dirty="0"/>
              <a:t>NetworkWordCountStatefulText.py</a:t>
            </a:r>
            <a:r>
              <a:rPr lang="zh-CN" altLang="en-US" sz="2000"/>
              <a:t>代码文件中输入以下内容：</a:t>
            </a:r>
          </a:p>
        </p:txBody>
      </p:sp>
      <p:sp>
        <p:nvSpPr>
          <p:cNvPr id="80900" name="TextBox 7"/>
          <p:cNvSpPr txBox="1">
            <a:spLocks noChangeArrowheads="1"/>
          </p:cNvSpPr>
          <p:nvPr/>
        </p:nvSpPr>
        <p:spPr bwMode="auto">
          <a:xfrm>
            <a:off x="260350" y="1718602"/>
            <a:ext cx="85025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t>#!/</a:t>
            </a:r>
            <a:r>
              <a:rPr lang="en-US" altLang="zh-CN" sz="2000" dirty="0"/>
              <a:t>usr</a:t>
            </a:r>
            <a:r>
              <a:rPr lang="en-US" altLang="zh-CN" sz="2000" dirty="0"/>
              <a:t>/bin/</a:t>
            </a:r>
            <a:r>
              <a:rPr lang="en-US" altLang="zh-CN" sz="2000" dirty="0"/>
              <a:t>env</a:t>
            </a:r>
            <a:r>
              <a:rPr lang="en-US" altLang="zh-CN" sz="2000" dirty="0"/>
              <a:t> python3</a:t>
            </a:r>
            <a:endParaRPr lang="zh-CN" altLang="zh-CN" sz="2000" dirty="0"/>
          </a:p>
          <a:p>
            <a:pPr eaLnBrk="1" hangingPunct="1">
              <a:spcBef>
                <a:spcPct val="0"/>
              </a:spcBef>
              <a:buFontTx/>
              <a:buNone/>
            </a:pPr>
            <a:r>
              <a:rPr lang="en-US" altLang="zh-CN" sz="2000" dirty="0"/>
              <a:t> </a:t>
            </a:r>
            <a:endParaRPr lang="zh-CN" altLang="zh-CN" sz="2000" dirty="0"/>
          </a:p>
          <a:p>
            <a:pPr eaLnBrk="1" hangingPunct="1">
              <a:spcBef>
                <a:spcPct val="0"/>
              </a:spcBef>
              <a:buFontTx/>
              <a:buNone/>
            </a:pPr>
            <a:r>
              <a:rPr lang="en-US" altLang="zh-CN" sz="2000" dirty="0"/>
              <a:t>from __future__ import </a:t>
            </a:r>
            <a:r>
              <a:rPr lang="en-US" altLang="zh-CN" sz="2000" dirty="0"/>
              <a:t>print_function</a:t>
            </a:r>
            <a:endParaRPr lang="zh-CN" altLang="zh-CN" sz="2000" dirty="0"/>
          </a:p>
          <a:p>
            <a:pPr eaLnBrk="1" hangingPunct="1">
              <a:spcBef>
                <a:spcPct val="0"/>
              </a:spcBef>
              <a:buFontTx/>
              <a:buNone/>
            </a:pPr>
            <a:r>
              <a:rPr lang="en-US" altLang="zh-CN" sz="2000" dirty="0"/>
              <a:t>import sys</a:t>
            </a:r>
            <a:endParaRPr lang="zh-CN" altLang="zh-CN" sz="2000" dirty="0"/>
          </a:p>
          <a:p>
            <a:pPr eaLnBrk="1" hangingPunct="1">
              <a:spcBef>
                <a:spcPct val="0"/>
              </a:spcBef>
              <a:buFontTx/>
              <a:buNone/>
            </a:pPr>
            <a:r>
              <a:rPr lang="en-US" altLang="zh-CN" sz="2000" dirty="0"/>
              <a:t>from </a:t>
            </a:r>
            <a:r>
              <a:rPr lang="en-US" altLang="zh-CN" sz="2000" dirty="0"/>
              <a:t>pyspark</a:t>
            </a:r>
            <a:r>
              <a:rPr lang="en-US" altLang="zh-CN" sz="2000" dirty="0"/>
              <a:t> import </a:t>
            </a:r>
            <a:r>
              <a:rPr lang="en-US" altLang="zh-CN" sz="2000" dirty="0"/>
              <a:t>SparkContext</a:t>
            </a:r>
            <a:endParaRPr lang="zh-CN" altLang="zh-CN" sz="2000" dirty="0"/>
          </a:p>
          <a:p>
            <a:pPr eaLnBrk="1" hangingPunct="1">
              <a:spcBef>
                <a:spcPct val="0"/>
              </a:spcBef>
              <a:buFontTx/>
              <a:buNone/>
            </a:pPr>
            <a:r>
              <a:rPr lang="en-US" altLang="zh-CN" sz="2000" dirty="0"/>
              <a:t>from </a:t>
            </a:r>
            <a:r>
              <a:rPr lang="en-US" altLang="zh-CN" sz="2000" dirty="0"/>
              <a:t>pyspark.streaming</a:t>
            </a:r>
            <a:r>
              <a:rPr lang="en-US" altLang="zh-CN" sz="2000" dirty="0"/>
              <a:t> import </a:t>
            </a:r>
            <a:r>
              <a:rPr lang="en-US" altLang="zh-CN" sz="2000" dirty="0"/>
              <a:t>StreamingContext</a:t>
            </a:r>
            <a:r>
              <a:rPr lang="en-US" altLang="zh-CN" sz="2000" dirty="0"/>
              <a:t> </a:t>
            </a:r>
            <a:endParaRPr lang="zh-CN" altLang="zh-CN" sz="20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r>
              <a:rPr lang="en-US" altLang="zh-CN" dirty="0" smtClean="0"/>
              <a:t>6.7.1 </a:t>
            </a:r>
            <a:r>
              <a:rPr lang="zh-CN" altLang="en-US" dirty="0" smtClean="0"/>
              <a:t>把</a:t>
            </a:r>
            <a:r>
              <a:rPr lang="en-US" altLang="zh-CN" dirty="0" smtClean="0"/>
              <a:t>DStream</a:t>
            </a:r>
            <a:r>
              <a:rPr lang="zh-CN" altLang="en-US" dirty="0" smtClean="0"/>
              <a:t>输出到文本文件中</a:t>
            </a:r>
          </a:p>
        </p:txBody>
      </p:sp>
      <p:sp>
        <p:nvSpPr>
          <p:cNvPr id="81923" name="TextBox 7"/>
          <p:cNvSpPr txBox="1">
            <a:spLocks noChangeArrowheads="1"/>
          </p:cNvSpPr>
          <p:nvPr/>
        </p:nvSpPr>
        <p:spPr bwMode="auto">
          <a:xfrm>
            <a:off x="31750" y="1219200"/>
            <a:ext cx="9416922"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1800" dirty="0"/>
              <a:t>if __name__ == "__main__":</a:t>
            </a:r>
            <a:endParaRPr lang="zh-CN" altLang="zh-CN" sz="1800" dirty="0"/>
          </a:p>
          <a:p>
            <a:pPr eaLnBrk="1" hangingPunct="1">
              <a:spcBef>
                <a:spcPct val="0"/>
              </a:spcBef>
              <a:buFontTx/>
              <a:buNone/>
            </a:pPr>
            <a:r>
              <a:rPr lang="en-US" altLang="zh-CN" sz="1800" dirty="0"/>
              <a:t>    if </a:t>
            </a:r>
            <a:r>
              <a:rPr lang="en-US" altLang="zh-CN" sz="1800" dirty="0"/>
              <a:t>len</a:t>
            </a:r>
            <a:r>
              <a:rPr lang="en-US" altLang="zh-CN" sz="1800" dirty="0"/>
              <a:t>(</a:t>
            </a:r>
            <a:r>
              <a:rPr lang="en-US" altLang="zh-CN" sz="1800" dirty="0"/>
              <a:t>sys.argv</a:t>
            </a:r>
            <a:r>
              <a:rPr lang="en-US" altLang="zh-CN" sz="1800" dirty="0"/>
              <a:t>) != 3:</a:t>
            </a:r>
            <a:endParaRPr lang="zh-CN" altLang="zh-CN" sz="1800" dirty="0"/>
          </a:p>
          <a:p>
            <a:pPr eaLnBrk="1" hangingPunct="1">
              <a:spcBef>
                <a:spcPct val="0"/>
              </a:spcBef>
              <a:buFontTx/>
              <a:buNone/>
            </a:pPr>
            <a:r>
              <a:rPr lang="en-US" altLang="zh-CN" sz="1800" dirty="0"/>
              <a:t>        print("Usage: NetworkWordCountStateful.py &lt;hostname&gt; &lt;port&gt;", file=</a:t>
            </a:r>
            <a:r>
              <a:rPr lang="en-US" altLang="zh-CN" sz="1800" dirty="0"/>
              <a:t>sys.stderr</a:t>
            </a:r>
            <a:r>
              <a:rPr lang="en-US" altLang="zh-CN" sz="1800" dirty="0"/>
              <a:t>)</a:t>
            </a:r>
            <a:endParaRPr lang="zh-CN" altLang="zh-CN" sz="1800" dirty="0"/>
          </a:p>
          <a:p>
            <a:pPr eaLnBrk="1" hangingPunct="1">
              <a:spcBef>
                <a:spcPct val="0"/>
              </a:spcBef>
              <a:buFontTx/>
              <a:buNone/>
            </a:pPr>
            <a:r>
              <a:rPr lang="en-US" altLang="zh-CN" sz="1800" dirty="0"/>
              <a:t>        exit(-1)</a:t>
            </a:r>
            <a:endParaRPr lang="zh-CN" altLang="zh-CN" sz="1800" dirty="0"/>
          </a:p>
          <a:p>
            <a:pPr eaLnBrk="1" hangingPunct="1">
              <a:spcBef>
                <a:spcPct val="0"/>
              </a:spcBef>
              <a:buFontTx/>
              <a:buNone/>
            </a:pPr>
            <a:r>
              <a:rPr lang="en-US" altLang="zh-CN" sz="1800" dirty="0"/>
              <a:t>    </a:t>
            </a:r>
            <a:r>
              <a:rPr lang="en-US" altLang="zh-CN" sz="1800" dirty="0"/>
              <a:t>sc</a:t>
            </a:r>
            <a:r>
              <a:rPr lang="en-US" altLang="zh-CN" sz="1800" dirty="0"/>
              <a:t> = </a:t>
            </a:r>
            <a:r>
              <a:rPr lang="en-US" altLang="zh-CN" sz="1800" dirty="0"/>
              <a:t>SparkContext</a:t>
            </a:r>
            <a:r>
              <a:rPr lang="en-US" altLang="zh-CN" sz="1800" dirty="0"/>
              <a:t>(</a:t>
            </a:r>
            <a:r>
              <a:rPr lang="en-US" altLang="zh-CN" sz="1800" dirty="0"/>
              <a:t>appName</a:t>
            </a:r>
            <a:r>
              <a:rPr lang="en-US" altLang="zh-CN" sz="1800" dirty="0"/>
              <a:t>="</a:t>
            </a:r>
            <a:r>
              <a:rPr lang="en-US" altLang="zh-CN" sz="1800" dirty="0"/>
              <a:t>PythonStreamingStatefulNetworkWordCount</a:t>
            </a:r>
            <a:r>
              <a:rPr lang="en-US" altLang="zh-CN" sz="1800" dirty="0"/>
              <a:t>")</a:t>
            </a:r>
            <a:endParaRPr lang="zh-CN" altLang="zh-CN" sz="1800" dirty="0"/>
          </a:p>
          <a:p>
            <a:pPr eaLnBrk="1" hangingPunct="1">
              <a:spcBef>
                <a:spcPct val="0"/>
              </a:spcBef>
              <a:buFontTx/>
              <a:buNone/>
            </a:pPr>
            <a:r>
              <a:rPr lang="en-US" altLang="zh-CN" sz="1800" dirty="0"/>
              <a:t>    </a:t>
            </a:r>
            <a:r>
              <a:rPr lang="en-US" altLang="zh-CN" sz="1800" dirty="0"/>
              <a:t>ssc</a:t>
            </a:r>
            <a:r>
              <a:rPr lang="en-US" altLang="zh-CN" sz="1800" dirty="0"/>
              <a:t> = </a:t>
            </a:r>
            <a:r>
              <a:rPr lang="en-US" altLang="zh-CN" sz="1800" dirty="0"/>
              <a:t>StreamingContext</a:t>
            </a:r>
            <a:r>
              <a:rPr lang="en-US" altLang="zh-CN" sz="1800" dirty="0"/>
              <a:t>(</a:t>
            </a:r>
            <a:r>
              <a:rPr lang="en-US" altLang="zh-CN" sz="1800" dirty="0"/>
              <a:t>sc</a:t>
            </a:r>
            <a:r>
              <a:rPr lang="en-US" altLang="zh-CN" sz="1800" dirty="0"/>
              <a:t>, 1)</a:t>
            </a:r>
            <a:endParaRPr lang="zh-CN" altLang="zh-CN" sz="1800" dirty="0"/>
          </a:p>
          <a:p>
            <a:pPr eaLnBrk="1" hangingPunct="1">
              <a:spcBef>
                <a:spcPct val="0"/>
              </a:spcBef>
              <a:buFontTx/>
              <a:buNone/>
            </a:pPr>
            <a:r>
              <a:rPr lang="en-US" altLang="zh-CN" sz="1800" dirty="0"/>
              <a:t>    </a:t>
            </a:r>
            <a:r>
              <a:rPr lang="en-US" altLang="zh-CN" sz="1800" dirty="0"/>
              <a:t>ssc.checkpoint</a:t>
            </a:r>
            <a:r>
              <a:rPr lang="en-US" altLang="zh-CN" sz="1800" dirty="0"/>
              <a:t>("file:///usr/local/spark/mycode/streaming/stateful/")</a:t>
            </a:r>
            <a:endParaRPr lang="zh-CN" altLang="zh-CN" sz="1800" dirty="0"/>
          </a:p>
          <a:p>
            <a:pPr eaLnBrk="1" hangingPunct="1">
              <a:spcBef>
                <a:spcPct val="0"/>
              </a:spcBef>
              <a:buFontTx/>
              <a:buNone/>
            </a:pPr>
            <a:r>
              <a:rPr lang="en-US" altLang="zh-CN" sz="1800" dirty="0"/>
              <a:t>    # RDD with initial state (key, value) pairs</a:t>
            </a:r>
            <a:endParaRPr lang="zh-CN" altLang="zh-CN" sz="1800" dirty="0"/>
          </a:p>
          <a:p>
            <a:pPr eaLnBrk="1" hangingPunct="1">
              <a:spcBef>
                <a:spcPct val="0"/>
              </a:spcBef>
              <a:buFontTx/>
              <a:buNone/>
            </a:pPr>
            <a:r>
              <a:rPr lang="en-US" altLang="zh-CN" sz="1800" dirty="0"/>
              <a:t>    </a:t>
            </a:r>
            <a:r>
              <a:rPr lang="en-US" altLang="zh-CN" sz="1800" dirty="0"/>
              <a:t>initialStateRDD</a:t>
            </a:r>
            <a:r>
              <a:rPr lang="en-US" altLang="zh-CN" sz="1800" dirty="0"/>
              <a:t> = </a:t>
            </a:r>
            <a:r>
              <a:rPr lang="en-US" altLang="zh-CN" sz="1800" dirty="0"/>
              <a:t>sc.parallelize</a:t>
            </a:r>
            <a:r>
              <a:rPr lang="en-US" altLang="zh-CN" sz="1800" dirty="0"/>
              <a:t>([(</a:t>
            </a:r>
            <a:r>
              <a:rPr lang="en-US" altLang="zh-CN" sz="1800" dirty="0"/>
              <a:t>u'hello</a:t>
            </a:r>
            <a:r>
              <a:rPr lang="en-US" altLang="zh-CN" sz="1800" dirty="0"/>
              <a:t>', 1), (</a:t>
            </a:r>
            <a:r>
              <a:rPr lang="en-US" altLang="zh-CN" sz="1800" dirty="0"/>
              <a:t>u'world</a:t>
            </a:r>
            <a:r>
              <a:rPr lang="en-US" altLang="zh-CN" sz="1800" dirty="0"/>
              <a:t>', 1)])</a:t>
            </a:r>
            <a:endParaRPr lang="zh-CN" altLang="zh-CN" sz="1800" dirty="0"/>
          </a:p>
          <a:p>
            <a:pPr eaLnBrk="1" hangingPunct="1">
              <a:spcBef>
                <a:spcPct val="0"/>
              </a:spcBef>
              <a:buFontTx/>
              <a:buNone/>
            </a:pPr>
            <a:r>
              <a:rPr lang="en-US" altLang="zh-CN" sz="1800" dirty="0"/>
              <a:t>    </a:t>
            </a:r>
            <a:r>
              <a:rPr lang="en-US" altLang="zh-CN" sz="1800" dirty="0"/>
              <a:t>def</a:t>
            </a:r>
            <a:r>
              <a:rPr lang="en-US" altLang="zh-CN" sz="1800" dirty="0"/>
              <a:t> </a:t>
            </a:r>
            <a:r>
              <a:rPr lang="en-US" altLang="zh-CN" sz="1800" dirty="0"/>
              <a:t>updateFunc</a:t>
            </a:r>
            <a:r>
              <a:rPr lang="en-US" altLang="zh-CN" sz="1800" dirty="0"/>
              <a:t>(</a:t>
            </a:r>
            <a:r>
              <a:rPr lang="en-US" altLang="zh-CN" sz="1800" dirty="0"/>
              <a:t>new_values</a:t>
            </a:r>
            <a:r>
              <a:rPr lang="en-US" altLang="zh-CN" sz="1800" dirty="0"/>
              <a:t>, </a:t>
            </a:r>
            <a:r>
              <a:rPr lang="en-US" altLang="zh-CN" sz="1800" dirty="0"/>
              <a:t>last_sum</a:t>
            </a:r>
            <a:r>
              <a:rPr lang="en-US" altLang="zh-CN" sz="1800" dirty="0"/>
              <a:t>):</a:t>
            </a:r>
            <a:endParaRPr lang="zh-CN" altLang="zh-CN" sz="1800" dirty="0"/>
          </a:p>
          <a:p>
            <a:pPr eaLnBrk="1" hangingPunct="1">
              <a:spcBef>
                <a:spcPct val="0"/>
              </a:spcBef>
              <a:buFontTx/>
              <a:buNone/>
            </a:pPr>
            <a:r>
              <a:rPr lang="en-US" altLang="zh-CN" sz="1800" dirty="0"/>
              <a:t>        return sum(</a:t>
            </a:r>
            <a:r>
              <a:rPr lang="en-US" altLang="zh-CN" sz="1800" dirty="0"/>
              <a:t>new_values</a:t>
            </a:r>
            <a:r>
              <a:rPr lang="en-US" altLang="zh-CN" sz="1800" dirty="0"/>
              <a:t>) + (</a:t>
            </a:r>
            <a:r>
              <a:rPr lang="en-US" altLang="zh-CN" sz="1800" dirty="0"/>
              <a:t>last_sum</a:t>
            </a:r>
            <a:r>
              <a:rPr lang="en-US" altLang="zh-CN" sz="1800" dirty="0"/>
              <a:t> or 0)</a:t>
            </a:r>
            <a:endParaRPr lang="zh-CN" altLang="zh-CN" sz="1800" dirty="0"/>
          </a:p>
          <a:p>
            <a:pPr eaLnBrk="1" hangingPunct="1">
              <a:spcBef>
                <a:spcPct val="0"/>
              </a:spcBef>
              <a:buFontTx/>
              <a:buNone/>
            </a:pPr>
            <a:r>
              <a:rPr lang="en-US" altLang="zh-CN" sz="1800" dirty="0"/>
              <a:t>    lines = </a:t>
            </a:r>
            <a:r>
              <a:rPr lang="en-US" altLang="zh-CN" sz="1800" dirty="0"/>
              <a:t>ssc.socketTextStream</a:t>
            </a:r>
            <a:r>
              <a:rPr lang="en-US" altLang="zh-CN" sz="1800" dirty="0"/>
              <a:t>(</a:t>
            </a:r>
            <a:r>
              <a:rPr lang="en-US" altLang="zh-CN" sz="1800" dirty="0"/>
              <a:t>sys.argv</a:t>
            </a:r>
            <a:r>
              <a:rPr lang="en-US" altLang="zh-CN" sz="1800" dirty="0"/>
              <a:t>[1], </a:t>
            </a:r>
            <a:r>
              <a:rPr lang="en-US" altLang="zh-CN" sz="1800" dirty="0"/>
              <a:t>int</a:t>
            </a:r>
            <a:r>
              <a:rPr lang="en-US" altLang="zh-CN" sz="1800" dirty="0"/>
              <a:t>(</a:t>
            </a:r>
            <a:r>
              <a:rPr lang="en-US" altLang="zh-CN" sz="1800" dirty="0"/>
              <a:t>sys.argv</a:t>
            </a:r>
            <a:r>
              <a:rPr lang="en-US" altLang="zh-CN" sz="1800" dirty="0"/>
              <a:t>[2]))</a:t>
            </a:r>
            <a:endParaRPr lang="zh-CN" altLang="zh-CN" sz="1800" dirty="0"/>
          </a:p>
          <a:p>
            <a:pPr eaLnBrk="1" hangingPunct="1">
              <a:spcBef>
                <a:spcPct val="0"/>
              </a:spcBef>
              <a:buFontTx/>
              <a:buNone/>
            </a:pPr>
            <a:r>
              <a:rPr lang="en-US" altLang="zh-CN" sz="1800" dirty="0"/>
              <a:t>    </a:t>
            </a:r>
            <a:r>
              <a:rPr lang="en-US" altLang="zh-CN" sz="1800" dirty="0"/>
              <a:t>running_counts</a:t>
            </a:r>
            <a:r>
              <a:rPr lang="en-US" altLang="zh-CN" sz="1800" dirty="0"/>
              <a:t> = </a:t>
            </a:r>
            <a:r>
              <a:rPr lang="en-US" altLang="zh-CN" sz="1800" dirty="0"/>
              <a:t>lines.flatMap</a:t>
            </a:r>
            <a:r>
              <a:rPr lang="en-US" altLang="zh-CN" sz="1800" dirty="0"/>
              <a:t>(lambda line: </a:t>
            </a:r>
            <a:r>
              <a:rPr lang="en-US" altLang="zh-CN" sz="1800" dirty="0"/>
              <a:t>line.split</a:t>
            </a:r>
            <a:r>
              <a:rPr lang="en-US" altLang="zh-CN" sz="1800" dirty="0"/>
              <a:t>(" "))\</a:t>
            </a:r>
            <a:endParaRPr lang="zh-CN" altLang="zh-CN" sz="1800" dirty="0"/>
          </a:p>
          <a:p>
            <a:pPr eaLnBrk="1" hangingPunct="1">
              <a:spcBef>
                <a:spcPct val="0"/>
              </a:spcBef>
              <a:buFontTx/>
              <a:buNone/>
            </a:pPr>
            <a:r>
              <a:rPr lang="en-US" altLang="zh-CN" sz="1800" dirty="0"/>
              <a:t>                          .map(lambda word: (word, 1))\</a:t>
            </a:r>
            <a:endParaRPr lang="zh-CN" altLang="zh-CN" sz="1800" dirty="0"/>
          </a:p>
          <a:p>
            <a:pPr eaLnBrk="1" hangingPunct="1">
              <a:spcBef>
                <a:spcPct val="0"/>
              </a:spcBef>
              <a:buFontTx/>
              <a:buNone/>
            </a:pPr>
            <a:r>
              <a:rPr lang="en-US" altLang="zh-CN" sz="1800" dirty="0"/>
              <a:t>                          .</a:t>
            </a:r>
            <a:r>
              <a:rPr lang="en-US" altLang="zh-CN" sz="1800" dirty="0"/>
              <a:t>updateStateByKey</a:t>
            </a:r>
            <a:r>
              <a:rPr lang="en-US" altLang="zh-CN" sz="1800" dirty="0"/>
              <a:t>(</a:t>
            </a:r>
            <a:r>
              <a:rPr lang="en-US" altLang="zh-CN" sz="1800" dirty="0"/>
              <a:t>updateFunc</a:t>
            </a:r>
            <a:r>
              <a:rPr lang="en-US" altLang="zh-CN" sz="1800" dirty="0"/>
              <a:t>, </a:t>
            </a:r>
            <a:r>
              <a:rPr lang="en-US" altLang="zh-CN" sz="1800" dirty="0"/>
              <a:t>initialRDD</a:t>
            </a:r>
            <a:r>
              <a:rPr lang="en-US" altLang="zh-CN" sz="1800" dirty="0"/>
              <a:t>=</a:t>
            </a:r>
            <a:r>
              <a:rPr lang="en-US" altLang="zh-CN" sz="1800" dirty="0"/>
              <a:t>initialStateRDD</a:t>
            </a:r>
            <a:r>
              <a:rPr lang="en-US" altLang="zh-CN" sz="1800" dirty="0"/>
              <a:t>)</a:t>
            </a:r>
            <a:endParaRPr lang="zh-CN" altLang="zh-CN" sz="1800" dirty="0"/>
          </a:p>
          <a:p>
            <a:pPr eaLnBrk="1" hangingPunct="1">
              <a:spcBef>
                <a:spcPct val="0"/>
              </a:spcBef>
              <a:buFontTx/>
              <a:buNone/>
            </a:pPr>
            <a:r>
              <a:rPr lang="en-US" altLang="zh-CN" sz="1800" dirty="0"/>
              <a:t>    </a:t>
            </a:r>
            <a:r>
              <a:rPr lang="en-US" altLang="zh-CN" sz="1800" dirty="0"/>
              <a:t>running_counts.saveAsTextFiles</a:t>
            </a:r>
            <a:r>
              <a:rPr lang="en-US" altLang="zh-CN" sz="1800" dirty="0"/>
              <a:t>("file:///usr/local/spark/mycode/streaming/stateful/output")</a:t>
            </a:r>
            <a:endParaRPr lang="zh-CN" altLang="zh-CN" sz="1800" dirty="0"/>
          </a:p>
          <a:p>
            <a:pPr eaLnBrk="1" hangingPunct="1">
              <a:spcBef>
                <a:spcPct val="0"/>
              </a:spcBef>
              <a:buFontTx/>
              <a:buNone/>
            </a:pPr>
            <a:r>
              <a:rPr lang="en-US" altLang="zh-CN" sz="1800" dirty="0"/>
              <a:t>    </a:t>
            </a:r>
            <a:r>
              <a:rPr lang="en-US" altLang="zh-CN" sz="1800" dirty="0"/>
              <a:t>running_counts.pprint</a:t>
            </a:r>
            <a:r>
              <a:rPr lang="en-US" altLang="zh-CN" sz="1800" dirty="0"/>
              <a:t>()</a:t>
            </a:r>
            <a:endParaRPr lang="zh-CN" altLang="zh-CN" sz="1800" dirty="0"/>
          </a:p>
          <a:p>
            <a:pPr eaLnBrk="1" hangingPunct="1">
              <a:spcBef>
                <a:spcPct val="0"/>
              </a:spcBef>
              <a:buFontTx/>
              <a:buNone/>
            </a:pPr>
            <a:r>
              <a:rPr lang="en-US" altLang="zh-CN" sz="1800" dirty="0"/>
              <a:t>    </a:t>
            </a:r>
            <a:r>
              <a:rPr lang="en-US" altLang="zh-CN" sz="1800" dirty="0"/>
              <a:t>ssc.start</a:t>
            </a:r>
            <a:r>
              <a:rPr lang="en-US" altLang="zh-CN" sz="1800" dirty="0"/>
              <a:t>()</a:t>
            </a:r>
            <a:endParaRPr lang="zh-CN" altLang="zh-CN" sz="1800" dirty="0"/>
          </a:p>
          <a:p>
            <a:pPr eaLnBrk="1" hangingPunct="1">
              <a:spcBef>
                <a:spcPct val="0"/>
              </a:spcBef>
              <a:buFontTx/>
              <a:buNone/>
            </a:pPr>
            <a:r>
              <a:rPr lang="en-US" altLang="zh-CN" sz="1800" dirty="0"/>
              <a:t>    </a:t>
            </a:r>
            <a:r>
              <a:rPr lang="en-US" altLang="zh-CN" sz="1800" dirty="0"/>
              <a:t>ssc.awaitTermination</a:t>
            </a:r>
            <a:r>
              <a:rPr lang="en-US" altLang="zh-CN" sz="1800" dirty="0"/>
              <a:t>()</a:t>
            </a:r>
            <a:endParaRPr lang="zh-CN" altLang="zh-CN" sz="18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a:xfrm>
            <a:off x="609714" y="76200"/>
            <a:ext cx="8001000" cy="914400"/>
          </a:xfrm>
        </p:spPr>
        <p:txBody>
          <a:bodyPr/>
          <a:lstStyle/>
          <a:p>
            <a:r>
              <a:rPr lang="en-US" altLang="zh-CN" dirty="0" smtClean="0"/>
              <a:t>6.7.2 </a:t>
            </a:r>
            <a:r>
              <a:rPr lang="zh-CN" altLang="en-US" dirty="0" smtClean="0"/>
              <a:t>把</a:t>
            </a:r>
            <a:r>
              <a:rPr lang="en-US" altLang="zh-CN" dirty="0" smtClean="0"/>
              <a:t>DStream</a:t>
            </a:r>
            <a:r>
              <a:rPr lang="zh-CN" altLang="en-US" dirty="0" smtClean="0"/>
              <a:t>写入到</a:t>
            </a:r>
            <a:r>
              <a:rPr lang="en-US" altLang="zh-CN" dirty="0" smtClean="0"/>
              <a:t>MySQL</a:t>
            </a:r>
            <a:r>
              <a:rPr lang="zh-CN" altLang="en-US" dirty="0" smtClean="0"/>
              <a:t>数据库中</a:t>
            </a:r>
          </a:p>
        </p:txBody>
      </p:sp>
      <p:sp>
        <p:nvSpPr>
          <p:cNvPr id="82947" name="矩形 2"/>
          <p:cNvSpPr>
            <a:spLocks noChangeArrowheads="1"/>
          </p:cNvSpPr>
          <p:nvPr/>
        </p:nvSpPr>
        <p:spPr bwMode="auto">
          <a:xfrm>
            <a:off x="228714" y="1219200"/>
            <a:ext cx="6629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a:t>启动</a:t>
            </a:r>
            <a:r>
              <a:rPr lang="en-US" altLang="zh-CN" sz="2400" dirty="0"/>
              <a:t>MySQL</a:t>
            </a:r>
            <a:r>
              <a:rPr lang="zh-CN" altLang="en-US" sz="2400"/>
              <a:t>数据库，并完成数据库和表的创建：</a:t>
            </a:r>
          </a:p>
        </p:txBody>
      </p:sp>
      <p:sp>
        <p:nvSpPr>
          <p:cNvPr id="82948" name="矩形 3"/>
          <p:cNvSpPr>
            <a:spLocks noChangeArrowheads="1"/>
          </p:cNvSpPr>
          <p:nvPr/>
        </p:nvSpPr>
        <p:spPr bwMode="auto">
          <a:xfrm>
            <a:off x="304914" y="1752600"/>
            <a:ext cx="8534174" cy="12001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 service </a:t>
            </a:r>
            <a:r>
              <a:rPr lang="en-US" altLang="zh-CN" sz="2400" dirty="0">
                <a:solidFill>
                  <a:schemeClr val="bg1"/>
                </a:solidFill>
              </a:rPr>
              <a:t>mysql</a:t>
            </a:r>
            <a:r>
              <a:rPr lang="en-US" altLang="zh-CN" sz="2400" dirty="0">
                <a:solidFill>
                  <a:schemeClr val="bg1"/>
                </a:solidFill>
              </a:rPr>
              <a:t> start</a:t>
            </a:r>
          </a:p>
          <a:p>
            <a:pPr eaLnBrk="1" hangingPunct="1">
              <a:spcBef>
                <a:spcPct val="0"/>
              </a:spcBef>
              <a:buFontTx/>
              <a:buNone/>
            </a:pPr>
            <a:r>
              <a:rPr lang="en-US" altLang="zh-CN" sz="2400" dirty="0">
                <a:solidFill>
                  <a:schemeClr val="bg1"/>
                </a:solidFill>
              </a:rPr>
              <a:t>$ </a:t>
            </a:r>
            <a:r>
              <a:rPr lang="en-US" altLang="zh-CN" sz="2400" dirty="0">
                <a:solidFill>
                  <a:schemeClr val="bg1"/>
                </a:solidFill>
              </a:rPr>
              <a:t>mysql</a:t>
            </a:r>
            <a:r>
              <a:rPr lang="en-US" altLang="zh-CN" sz="2400" dirty="0">
                <a:solidFill>
                  <a:schemeClr val="bg1"/>
                </a:solidFill>
              </a:rPr>
              <a:t> -u root -p</a:t>
            </a:r>
          </a:p>
          <a:p>
            <a:pPr eaLnBrk="1" hangingPunct="1">
              <a:spcBef>
                <a:spcPct val="0"/>
              </a:spcBef>
              <a:buFontTx/>
              <a:buNone/>
            </a:pPr>
            <a:r>
              <a:rPr lang="en-US" altLang="zh-CN" sz="2400" dirty="0">
                <a:solidFill>
                  <a:schemeClr val="bg1"/>
                </a:solidFill>
              </a:rPr>
              <a:t>$ #</a:t>
            </a:r>
            <a:r>
              <a:rPr lang="zh-CN" altLang="en-US" sz="2400" dirty="0">
                <a:solidFill>
                  <a:schemeClr val="bg1"/>
                </a:solidFill>
              </a:rPr>
              <a:t>屏幕会提示你输入密码</a:t>
            </a:r>
          </a:p>
        </p:txBody>
      </p:sp>
      <p:sp>
        <p:nvSpPr>
          <p:cNvPr id="82949" name="矩形 4"/>
          <p:cNvSpPr>
            <a:spLocks noChangeArrowheads="1"/>
          </p:cNvSpPr>
          <p:nvPr/>
        </p:nvSpPr>
        <p:spPr bwMode="auto">
          <a:xfrm>
            <a:off x="228714" y="3264142"/>
            <a:ext cx="8610374"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a:t>在此前已经创建好的“</a:t>
            </a:r>
            <a:r>
              <a:rPr lang="en-US" altLang="zh-CN" sz="2400" dirty="0"/>
              <a:t>spark”</a:t>
            </a:r>
            <a:r>
              <a:rPr lang="zh-CN" altLang="en-US" sz="2400" dirty="0"/>
              <a:t>数据库中创建一个名称为“</a:t>
            </a:r>
            <a:r>
              <a:rPr lang="en-US" altLang="zh-CN" sz="2400" dirty="0"/>
              <a:t>wordcount</a:t>
            </a:r>
            <a:r>
              <a:rPr lang="en-US" altLang="zh-CN" sz="2400" dirty="0"/>
              <a:t>”</a:t>
            </a:r>
            <a:r>
              <a:rPr lang="zh-CN" altLang="en-US" sz="2400" dirty="0"/>
              <a:t>的表：</a:t>
            </a:r>
          </a:p>
        </p:txBody>
      </p:sp>
      <p:sp>
        <p:nvSpPr>
          <p:cNvPr id="82950" name="矩形 5"/>
          <p:cNvSpPr>
            <a:spLocks noChangeArrowheads="1"/>
          </p:cNvSpPr>
          <p:nvPr/>
        </p:nvSpPr>
        <p:spPr bwMode="auto">
          <a:xfrm>
            <a:off x="304914" y="4198161"/>
            <a:ext cx="8534174" cy="83099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mysql</a:t>
            </a:r>
            <a:r>
              <a:rPr lang="en-US" altLang="zh-CN" sz="2400" dirty="0">
                <a:solidFill>
                  <a:schemeClr val="bg1"/>
                </a:solidFill>
              </a:rPr>
              <a:t>&gt; use spark</a:t>
            </a:r>
          </a:p>
          <a:p>
            <a:pPr eaLnBrk="1" hangingPunct="1">
              <a:spcBef>
                <a:spcPct val="0"/>
              </a:spcBef>
              <a:buFontTx/>
              <a:buNone/>
            </a:pPr>
            <a:r>
              <a:rPr lang="en-US" altLang="zh-CN" sz="2400" dirty="0">
                <a:solidFill>
                  <a:schemeClr val="bg1"/>
                </a:solidFill>
              </a:rPr>
              <a:t>mysql</a:t>
            </a:r>
            <a:r>
              <a:rPr lang="en-US" altLang="zh-CN" sz="2400" dirty="0">
                <a:solidFill>
                  <a:schemeClr val="bg1"/>
                </a:solidFill>
              </a:rPr>
              <a:t>&gt; create table </a:t>
            </a:r>
            <a:r>
              <a:rPr lang="en-US" altLang="zh-CN" sz="2400" dirty="0">
                <a:solidFill>
                  <a:schemeClr val="bg1"/>
                </a:solidFill>
              </a:rPr>
              <a:t>wordcount</a:t>
            </a:r>
            <a:r>
              <a:rPr lang="en-US" altLang="zh-CN" sz="2400" dirty="0">
                <a:solidFill>
                  <a:schemeClr val="bg1"/>
                </a:solidFill>
              </a:rPr>
              <a:t> (word char(20), count </a:t>
            </a:r>
            <a:r>
              <a:rPr lang="en-US" altLang="zh-CN" sz="2400" dirty="0">
                <a:solidFill>
                  <a:schemeClr val="bg1"/>
                </a:solidFill>
              </a:rPr>
              <a:t>int</a:t>
            </a:r>
            <a:r>
              <a:rPr lang="en-US" altLang="zh-CN" sz="2400" dirty="0">
                <a:solidFill>
                  <a:schemeClr val="bg1"/>
                </a:solidFill>
              </a:rPr>
              <a:t>(4));</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1"/>
          <p:cNvSpPr>
            <a:spLocks noGrp="1"/>
          </p:cNvSpPr>
          <p:nvPr>
            <p:ph/>
          </p:nvPr>
        </p:nvSpPr>
        <p:spPr>
          <a:xfrm>
            <a:off x="381000" y="1371600"/>
            <a:ext cx="8534286" cy="1524014"/>
          </a:xfrm>
        </p:spPr>
        <p:style>
          <a:lnRef idx="2">
            <a:schemeClr val="accent2"/>
          </a:lnRef>
          <a:fillRef idx="1">
            <a:schemeClr val="lt1"/>
          </a:fillRef>
          <a:effectRef idx="0">
            <a:schemeClr val="accent2"/>
          </a:effectRef>
          <a:fontRef idx="minor">
            <a:schemeClr val="dk1"/>
          </a:fontRef>
        </p:style>
        <p:txBody>
          <a:bodyPr/>
          <a:lstStyle/>
          <a:p>
            <a:pPr marL="0" indent="0">
              <a:buNone/>
            </a:pPr>
            <a:r>
              <a:rPr lang="zh-CN" altLang="zh-CN" sz="2400" dirty="0" smtClean="0"/>
              <a:t>流计算秉承一个基本理念，即</a:t>
            </a:r>
            <a:r>
              <a:rPr lang="zh-CN" altLang="zh-CN" sz="2400" b="1" dirty="0" smtClean="0"/>
              <a:t>数据的价值随着时间的流逝而降低</a:t>
            </a:r>
            <a:r>
              <a:rPr lang="zh-CN" altLang="en-US" sz="2400" b="1" dirty="0" smtClean="0"/>
              <a:t>，</a:t>
            </a:r>
            <a:r>
              <a:rPr lang="zh-CN" altLang="en-US" sz="2400" dirty="0" smtClean="0"/>
              <a:t>如用户点击流</a:t>
            </a:r>
            <a:r>
              <a:rPr lang="zh-CN" altLang="zh-CN" sz="2400" dirty="0" smtClean="0"/>
              <a:t>。因此，当事件出现时就应该立即进行处理，而不是缓存起来进行批量处理。为了及时处理流数据，就需要一个低延迟、可扩展、高可靠的处理引擎</a:t>
            </a:r>
            <a:r>
              <a:rPr lang="zh-CN" altLang="en-US" sz="2400" dirty="0" smtClean="0"/>
              <a:t>。</a:t>
            </a:r>
            <a:endParaRPr lang="en-US" altLang="zh-CN" sz="2400" dirty="0" smtClean="0"/>
          </a:p>
        </p:txBody>
      </p:sp>
      <p:sp>
        <p:nvSpPr>
          <p:cNvPr id="9219" name="标题 2"/>
          <p:cNvSpPr>
            <a:spLocks noGrp="1"/>
          </p:cNvSpPr>
          <p:nvPr>
            <p:ph type="title" idx="10"/>
          </p:nvPr>
        </p:nvSpPr>
        <p:spPr/>
        <p:txBody>
          <a:bodyPr/>
          <a:lstStyle/>
          <a:p>
            <a:r>
              <a:rPr lang="en-US" altLang="zh-CN" dirty="0" smtClean="0"/>
              <a:t>6.1.3 </a:t>
            </a:r>
            <a:r>
              <a:rPr lang="zh-CN" altLang="en-US" smtClean="0"/>
              <a:t>流计算概念</a:t>
            </a:r>
          </a:p>
        </p:txBody>
      </p:sp>
      <p:sp>
        <p:nvSpPr>
          <p:cNvPr id="13316" name="矩形 3"/>
          <p:cNvSpPr>
            <a:spLocks noChangeArrowheads="1"/>
          </p:cNvSpPr>
          <p:nvPr/>
        </p:nvSpPr>
        <p:spPr bwMode="auto">
          <a:xfrm>
            <a:off x="457308" y="3048000"/>
            <a:ext cx="8457978" cy="3416320"/>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2400" dirty="0"/>
              <a:t>对于一个流计算系统来说，它应达到如下需求</a:t>
            </a:r>
            <a:r>
              <a:rPr lang="zh-CN" altLang="zh-CN" sz="2400" dirty="0" smtClean="0"/>
              <a:t>：</a:t>
            </a:r>
            <a:endParaRPr lang="en-US" altLang="zh-CN" sz="2400" dirty="0"/>
          </a:p>
          <a:p>
            <a:pPr eaLnBrk="1" hangingPunct="1">
              <a:spcBef>
                <a:spcPct val="0"/>
              </a:spcBef>
              <a:buFontTx/>
              <a:buNone/>
            </a:pPr>
            <a:r>
              <a:rPr lang="zh-CN" altLang="en-US" sz="2400" dirty="0" smtClean="0"/>
              <a:t>（</a:t>
            </a:r>
            <a:r>
              <a:rPr lang="en-US" altLang="zh-CN" sz="2400" dirty="0" smtClean="0"/>
              <a:t>1</a:t>
            </a:r>
            <a:r>
              <a:rPr lang="zh-CN" altLang="en-US" sz="2400" dirty="0" smtClean="0"/>
              <a:t>）</a:t>
            </a:r>
            <a:r>
              <a:rPr lang="zh-CN" altLang="zh-CN" sz="2400" dirty="0" smtClean="0"/>
              <a:t>高性能</a:t>
            </a:r>
            <a:r>
              <a:rPr lang="zh-CN" altLang="zh-CN" sz="2400" dirty="0"/>
              <a:t>：处理大数据的基本要求，如每秒处理</a:t>
            </a:r>
            <a:r>
              <a:rPr lang="zh-CN" altLang="zh-CN" sz="2400" dirty="0" smtClean="0"/>
              <a:t>几十万</a:t>
            </a:r>
            <a:endParaRPr lang="en-US" altLang="zh-CN" sz="2400" dirty="0" smtClean="0"/>
          </a:p>
          <a:p>
            <a:pPr eaLnBrk="1" hangingPunct="1">
              <a:spcBef>
                <a:spcPct val="0"/>
              </a:spcBef>
              <a:buFontTx/>
              <a:buNone/>
            </a:pPr>
            <a:r>
              <a:rPr lang="en-US" altLang="zh-CN" sz="2400" dirty="0"/>
              <a:t> </a:t>
            </a:r>
            <a:r>
              <a:rPr lang="en-US" altLang="zh-CN" sz="2400" dirty="0" smtClean="0"/>
              <a:t>        </a:t>
            </a:r>
            <a:r>
              <a:rPr lang="zh-CN" altLang="zh-CN" sz="2400" dirty="0" smtClean="0"/>
              <a:t>条数据</a:t>
            </a:r>
            <a:endParaRPr lang="en-US" altLang="zh-CN" sz="2400" dirty="0" smtClean="0"/>
          </a:p>
          <a:p>
            <a:pPr eaLnBrk="1" hangingPunct="1">
              <a:spcBef>
                <a:spcPct val="0"/>
              </a:spcBef>
              <a:buFontTx/>
              <a:buNone/>
            </a:pPr>
            <a:r>
              <a:rPr lang="zh-CN" altLang="en-US" sz="2400" dirty="0" smtClean="0"/>
              <a:t>（</a:t>
            </a:r>
            <a:r>
              <a:rPr lang="en-US" altLang="zh-CN" sz="2400" dirty="0" smtClean="0"/>
              <a:t>2</a:t>
            </a:r>
            <a:r>
              <a:rPr lang="zh-CN" altLang="en-US" sz="2400" dirty="0" smtClean="0"/>
              <a:t>）</a:t>
            </a:r>
            <a:r>
              <a:rPr lang="zh-CN" altLang="zh-CN" sz="2400" dirty="0" smtClean="0"/>
              <a:t>海量</a:t>
            </a:r>
            <a:r>
              <a:rPr lang="zh-CN" altLang="zh-CN" sz="2400" dirty="0"/>
              <a:t>式：支持</a:t>
            </a:r>
            <a:r>
              <a:rPr lang="en-US" altLang="zh-CN" sz="2400" dirty="0"/>
              <a:t>TB</a:t>
            </a:r>
            <a:r>
              <a:rPr lang="zh-CN" altLang="zh-CN" sz="2400" dirty="0"/>
              <a:t>级甚至是</a:t>
            </a:r>
            <a:r>
              <a:rPr lang="en-US" altLang="zh-CN" sz="2400" dirty="0"/>
              <a:t>PB</a:t>
            </a:r>
            <a:r>
              <a:rPr lang="zh-CN" altLang="zh-CN" sz="2400" dirty="0"/>
              <a:t>级的数据</a:t>
            </a:r>
            <a:r>
              <a:rPr lang="zh-CN" altLang="zh-CN" sz="2400" dirty="0" smtClean="0"/>
              <a:t>规模</a:t>
            </a:r>
            <a:endParaRPr lang="en-US" altLang="zh-CN" sz="2400" dirty="0" smtClean="0"/>
          </a:p>
          <a:p>
            <a:pPr eaLnBrk="1" hangingPunct="1">
              <a:spcBef>
                <a:spcPct val="0"/>
              </a:spcBef>
              <a:buFontTx/>
              <a:buNone/>
            </a:pPr>
            <a:r>
              <a:rPr lang="zh-CN" altLang="en-US" sz="2400" dirty="0" smtClean="0"/>
              <a:t>（</a:t>
            </a:r>
            <a:r>
              <a:rPr lang="en-US" altLang="zh-CN" sz="2400" dirty="0" smtClean="0"/>
              <a:t>3</a:t>
            </a:r>
            <a:r>
              <a:rPr lang="zh-CN" altLang="en-US" sz="2400" dirty="0" smtClean="0"/>
              <a:t>）</a:t>
            </a:r>
            <a:r>
              <a:rPr lang="zh-CN" altLang="zh-CN" sz="2400" dirty="0" smtClean="0"/>
              <a:t>实时</a:t>
            </a:r>
            <a:r>
              <a:rPr lang="zh-CN" altLang="zh-CN" sz="2400" dirty="0"/>
              <a:t>性：保证较低的延迟时间，达到秒级别，甚至</a:t>
            </a:r>
            <a:r>
              <a:rPr lang="zh-CN" altLang="zh-CN" sz="2400" dirty="0" smtClean="0"/>
              <a:t>是</a:t>
            </a:r>
            <a:endParaRPr lang="en-US" altLang="zh-CN" sz="2400" dirty="0" smtClean="0"/>
          </a:p>
          <a:p>
            <a:pPr eaLnBrk="1" hangingPunct="1">
              <a:spcBef>
                <a:spcPct val="0"/>
              </a:spcBef>
              <a:buFontTx/>
              <a:buNone/>
            </a:pPr>
            <a:r>
              <a:rPr lang="en-US" altLang="zh-CN" sz="2400" dirty="0"/>
              <a:t> </a:t>
            </a:r>
            <a:r>
              <a:rPr lang="en-US" altLang="zh-CN" sz="2400" dirty="0" smtClean="0"/>
              <a:t>        </a:t>
            </a:r>
            <a:r>
              <a:rPr lang="zh-CN" altLang="zh-CN" sz="2400" dirty="0" smtClean="0"/>
              <a:t>毫秒级别</a:t>
            </a:r>
            <a:endParaRPr lang="en-US" altLang="zh-CN" sz="2400" dirty="0" smtClean="0"/>
          </a:p>
          <a:p>
            <a:pPr eaLnBrk="1" hangingPunct="1">
              <a:spcBef>
                <a:spcPct val="0"/>
              </a:spcBef>
              <a:buFontTx/>
              <a:buNone/>
            </a:pPr>
            <a:r>
              <a:rPr lang="zh-CN" altLang="en-US" sz="2400" dirty="0" smtClean="0"/>
              <a:t>（</a:t>
            </a:r>
            <a:r>
              <a:rPr lang="en-US" altLang="zh-CN" sz="2400" dirty="0" smtClean="0"/>
              <a:t>4</a:t>
            </a:r>
            <a:r>
              <a:rPr lang="zh-CN" altLang="en-US" sz="2400" dirty="0" smtClean="0"/>
              <a:t>）</a:t>
            </a:r>
            <a:r>
              <a:rPr lang="zh-CN" altLang="zh-CN" sz="2400" dirty="0" smtClean="0"/>
              <a:t>分布式</a:t>
            </a:r>
            <a:r>
              <a:rPr lang="zh-CN" altLang="zh-CN" sz="2400" dirty="0"/>
              <a:t>：支持大数据的基本架构，必须能够平滑</a:t>
            </a:r>
            <a:r>
              <a:rPr lang="zh-CN" altLang="zh-CN" sz="2400" dirty="0" smtClean="0"/>
              <a:t>扩展</a:t>
            </a:r>
            <a:endParaRPr lang="en-US" altLang="zh-CN" sz="2400" dirty="0" smtClean="0"/>
          </a:p>
          <a:p>
            <a:pPr eaLnBrk="1" hangingPunct="1">
              <a:spcBef>
                <a:spcPct val="0"/>
              </a:spcBef>
              <a:buFontTx/>
              <a:buNone/>
            </a:pPr>
            <a:r>
              <a:rPr lang="zh-CN" altLang="en-US" sz="2400" dirty="0" smtClean="0"/>
              <a:t>（</a:t>
            </a:r>
            <a:r>
              <a:rPr lang="en-US" altLang="zh-CN" sz="2400" dirty="0" smtClean="0"/>
              <a:t>5</a:t>
            </a:r>
            <a:r>
              <a:rPr lang="zh-CN" altLang="en-US" sz="2400" dirty="0" smtClean="0"/>
              <a:t>）</a:t>
            </a:r>
            <a:r>
              <a:rPr lang="zh-CN" altLang="zh-CN" sz="2400" dirty="0" smtClean="0"/>
              <a:t>易</a:t>
            </a:r>
            <a:r>
              <a:rPr lang="zh-CN" altLang="zh-CN" sz="2400" dirty="0"/>
              <a:t>用性：能够快速进行开发和</a:t>
            </a:r>
            <a:r>
              <a:rPr lang="zh-CN" altLang="zh-CN" sz="2400" dirty="0" smtClean="0"/>
              <a:t>部署</a:t>
            </a:r>
            <a:endParaRPr lang="en-US" altLang="zh-CN" sz="2400" dirty="0" smtClean="0"/>
          </a:p>
          <a:p>
            <a:pPr eaLnBrk="1" hangingPunct="1">
              <a:spcBef>
                <a:spcPct val="0"/>
              </a:spcBef>
              <a:buFontTx/>
              <a:buNone/>
            </a:pPr>
            <a:r>
              <a:rPr lang="zh-CN" altLang="en-US" sz="2400" dirty="0" smtClean="0"/>
              <a:t>（</a:t>
            </a:r>
            <a:r>
              <a:rPr lang="en-US" altLang="zh-CN" sz="2400" dirty="0" smtClean="0"/>
              <a:t>6</a:t>
            </a:r>
            <a:r>
              <a:rPr lang="zh-CN" altLang="en-US" sz="2400" dirty="0" smtClean="0"/>
              <a:t>）</a:t>
            </a:r>
            <a:r>
              <a:rPr lang="zh-CN" altLang="zh-CN" sz="2400" dirty="0" smtClean="0"/>
              <a:t>可靠性</a:t>
            </a:r>
            <a:r>
              <a:rPr lang="zh-CN" altLang="zh-CN" sz="2400" dirty="0"/>
              <a:t>：能可靠地处理流数据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4">
                                            <p:bg/>
                                          </p:spTgt>
                                        </p:tgtEl>
                                        <p:attrNameLst>
                                          <p:attrName>style.visibility</p:attrName>
                                        </p:attrNameLst>
                                      </p:cBhvr>
                                      <p:to>
                                        <p:strVal val="visible"/>
                                      </p:to>
                                    </p:set>
                                    <p:animEffect transition="in" filter="blinds(horizontal)">
                                      <p:cBhvr>
                                        <p:cTn id="7" dur="500"/>
                                        <p:tgtEl>
                                          <p:spTgt spid="13314">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4">
                                            <p:txEl>
                                              <p:pRg st="0" end="0"/>
                                            </p:txEl>
                                          </p:spTgt>
                                        </p:tgtEl>
                                        <p:attrNameLst>
                                          <p:attrName>style.visibility</p:attrName>
                                        </p:attrNameLst>
                                      </p:cBhvr>
                                      <p:to>
                                        <p:strVal val="visible"/>
                                      </p:to>
                                    </p:set>
                                    <p:animEffect transition="in" filter="blinds(horizontal)">
                                      <p:cBhvr>
                                        <p:cTn id="12" dur="500"/>
                                        <p:tgtEl>
                                          <p:spTgt spid="1331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16"/>
                                        </p:tgtEl>
                                        <p:attrNameLst>
                                          <p:attrName>style.visibility</p:attrName>
                                        </p:attrNameLst>
                                      </p:cBhvr>
                                      <p:to>
                                        <p:strVal val="visible"/>
                                      </p:to>
                                    </p:set>
                                    <p:animEffect transition="in" filter="blinds(horizontal)">
                                      <p:cBhvr>
                                        <p:cTn id="17"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animBg="1"/>
      <p:bldP spid="1331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a:xfrm>
            <a:off x="609716" y="76200"/>
            <a:ext cx="8001000" cy="914400"/>
          </a:xfrm>
        </p:spPr>
        <p:txBody>
          <a:bodyPr/>
          <a:lstStyle/>
          <a:p>
            <a:r>
              <a:rPr lang="en-US" altLang="zh-CN" dirty="0" smtClean="0"/>
              <a:t>6.7.2 </a:t>
            </a:r>
            <a:r>
              <a:rPr lang="zh-CN" altLang="en-US" dirty="0" smtClean="0"/>
              <a:t>把</a:t>
            </a:r>
            <a:r>
              <a:rPr lang="en-US" altLang="zh-CN" dirty="0" smtClean="0"/>
              <a:t>DStream</a:t>
            </a:r>
            <a:r>
              <a:rPr lang="zh-CN" altLang="en-US" dirty="0" smtClean="0"/>
              <a:t>写入到</a:t>
            </a:r>
            <a:r>
              <a:rPr lang="en-US" altLang="zh-CN" dirty="0" smtClean="0"/>
              <a:t>MySQL</a:t>
            </a:r>
            <a:r>
              <a:rPr lang="zh-CN" altLang="en-US" dirty="0" smtClean="0"/>
              <a:t>数据库中</a:t>
            </a:r>
          </a:p>
        </p:txBody>
      </p:sp>
      <p:sp>
        <p:nvSpPr>
          <p:cNvPr id="83971" name="矩形 2"/>
          <p:cNvSpPr>
            <a:spLocks noChangeArrowheads="1"/>
          </p:cNvSpPr>
          <p:nvPr/>
        </p:nvSpPr>
        <p:spPr bwMode="auto">
          <a:xfrm>
            <a:off x="152516" y="1295400"/>
            <a:ext cx="8686568" cy="1200150"/>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zh-CN" sz="2400" dirty="0"/>
              <a:t>由于需要让</a:t>
            </a:r>
            <a:r>
              <a:rPr lang="en-US" altLang="zh-CN" sz="2400" dirty="0"/>
              <a:t>Python</a:t>
            </a:r>
            <a:r>
              <a:rPr lang="zh-CN" altLang="zh-CN" sz="2400" dirty="0"/>
              <a:t>连接数据库</a:t>
            </a:r>
            <a:r>
              <a:rPr lang="en-US" altLang="zh-CN" sz="2400" dirty="0"/>
              <a:t>MySQL</a:t>
            </a:r>
            <a:r>
              <a:rPr lang="zh-CN" altLang="zh-CN" sz="2400" dirty="0"/>
              <a:t>，所以，需要首先安装</a:t>
            </a:r>
            <a:r>
              <a:rPr lang="en-US" altLang="zh-CN" sz="2400" dirty="0"/>
              <a:t>Python</a:t>
            </a:r>
            <a:r>
              <a:rPr lang="zh-CN" altLang="zh-CN" sz="2400" dirty="0"/>
              <a:t>连接</a:t>
            </a:r>
            <a:r>
              <a:rPr lang="en-US" altLang="zh-CN" sz="2400" dirty="0"/>
              <a:t>MySQL</a:t>
            </a:r>
            <a:r>
              <a:rPr lang="zh-CN" altLang="zh-CN" sz="2400" dirty="0"/>
              <a:t>的模块</a:t>
            </a:r>
            <a:r>
              <a:rPr lang="en-US" altLang="zh-CN" sz="2400" dirty="0"/>
              <a:t>PyMySQL</a:t>
            </a:r>
            <a:r>
              <a:rPr lang="zh-CN" altLang="zh-CN" sz="2400" dirty="0"/>
              <a:t>，请在</a:t>
            </a:r>
            <a:r>
              <a:rPr lang="en-US" altLang="zh-CN" sz="2400" dirty="0"/>
              <a:t>Linux</a:t>
            </a:r>
            <a:r>
              <a:rPr lang="zh-CN" altLang="zh-CN" sz="2400" dirty="0"/>
              <a:t>终端中执行如下命令：</a:t>
            </a:r>
            <a:endParaRPr lang="zh-CN" altLang="en-US" sz="2400" dirty="0"/>
          </a:p>
        </p:txBody>
      </p:sp>
      <p:sp>
        <p:nvSpPr>
          <p:cNvPr id="83972" name="TextBox 4"/>
          <p:cNvSpPr txBox="1">
            <a:spLocks noChangeArrowheads="1"/>
          </p:cNvSpPr>
          <p:nvPr/>
        </p:nvSpPr>
        <p:spPr bwMode="auto">
          <a:xfrm>
            <a:off x="152516" y="2620942"/>
            <a:ext cx="8686568" cy="15700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dirty="0">
                <a:solidFill>
                  <a:schemeClr val="bg1"/>
                </a:solidFill>
              </a:rPr>
              <a:t>$ </a:t>
            </a:r>
            <a:r>
              <a:rPr lang="en-US" altLang="zh-CN" sz="2400" dirty="0">
                <a:solidFill>
                  <a:schemeClr val="bg1"/>
                </a:solidFill>
              </a:rPr>
              <a:t>sudo</a:t>
            </a:r>
            <a:r>
              <a:rPr lang="en-US" altLang="zh-CN" sz="2400" dirty="0">
                <a:solidFill>
                  <a:schemeClr val="bg1"/>
                </a:solidFill>
              </a:rPr>
              <a:t> apt-get update</a:t>
            </a:r>
            <a:endParaRPr lang="zh-CN" altLang="zh-CN" sz="2400" dirty="0">
              <a:solidFill>
                <a:schemeClr val="bg1"/>
              </a:solidFill>
            </a:endParaRPr>
          </a:p>
          <a:p>
            <a:pPr eaLnBrk="1" hangingPunct="1">
              <a:spcBef>
                <a:spcPct val="0"/>
              </a:spcBef>
              <a:buFontTx/>
              <a:buNone/>
            </a:pPr>
            <a:r>
              <a:rPr lang="en-US" altLang="zh-CN" sz="2400" dirty="0">
                <a:solidFill>
                  <a:schemeClr val="bg1"/>
                </a:solidFill>
              </a:rPr>
              <a:t>$ </a:t>
            </a:r>
            <a:r>
              <a:rPr lang="en-US" altLang="zh-CN" sz="2400" dirty="0">
                <a:solidFill>
                  <a:schemeClr val="bg1"/>
                </a:solidFill>
              </a:rPr>
              <a:t>sudo</a:t>
            </a:r>
            <a:r>
              <a:rPr lang="en-US" altLang="zh-CN" sz="2400" dirty="0">
                <a:solidFill>
                  <a:schemeClr val="bg1"/>
                </a:solidFill>
              </a:rPr>
              <a:t> apt-get install python3-pip</a:t>
            </a:r>
            <a:endParaRPr lang="zh-CN" altLang="zh-CN" sz="2400" dirty="0">
              <a:solidFill>
                <a:schemeClr val="bg1"/>
              </a:solidFill>
            </a:endParaRPr>
          </a:p>
          <a:p>
            <a:pPr eaLnBrk="1" hangingPunct="1">
              <a:spcBef>
                <a:spcPct val="0"/>
              </a:spcBef>
              <a:buFontTx/>
              <a:buNone/>
            </a:pPr>
            <a:r>
              <a:rPr lang="en-US" altLang="zh-CN" sz="2400" dirty="0">
                <a:solidFill>
                  <a:schemeClr val="bg1"/>
                </a:solidFill>
              </a:rPr>
              <a:t>$ pip3 -V</a:t>
            </a:r>
            <a:endParaRPr lang="zh-CN" altLang="zh-CN" sz="2400" dirty="0">
              <a:solidFill>
                <a:schemeClr val="bg1"/>
              </a:solidFill>
            </a:endParaRPr>
          </a:p>
          <a:p>
            <a:pPr eaLnBrk="1" hangingPunct="1">
              <a:spcBef>
                <a:spcPct val="0"/>
              </a:spcBef>
              <a:buFontTx/>
              <a:buNone/>
            </a:pPr>
            <a:r>
              <a:rPr lang="en-US" altLang="zh-CN" sz="2400" dirty="0">
                <a:solidFill>
                  <a:schemeClr val="bg1"/>
                </a:solidFill>
              </a:rPr>
              <a:t>$ </a:t>
            </a:r>
            <a:r>
              <a:rPr lang="en-US" altLang="zh-CN" sz="2400" dirty="0">
                <a:solidFill>
                  <a:schemeClr val="bg1"/>
                </a:solidFill>
              </a:rPr>
              <a:t>sudo</a:t>
            </a:r>
            <a:r>
              <a:rPr lang="en-US" altLang="zh-CN" sz="2400" dirty="0">
                <a:solidFill>
                  <a:schemeClr val="bg1"/>
                </a:solidFill>
              </a:rPr>
              <a:t> pip3 install </a:t>
            </a:r>
            <a:r>
              <a:rPr lang="en-US" altLang="zh-CN" sz="2400" dirty="0" smtClean="0">
                <a:solidFill>
                  <a:schemeClr val="bg1"/>
                </a:solidFill>
              </a:rPr>
              <a:t>PyMySQL</a:t>
            </a:r>
            <a:r>
              <a:rPr lang="en-US" altLang="zh-CN" sz="2400" dirty="0" smtClean="0">
                <a:solidFill>
                  <a:schemeClr val="bg1"/>
                </a:solidFill>
              </a:rPr>
              <a:t>==0.10.1</a:t>
            </a:r>
            <a:endParaRPr lang="zh-CN" altLang="en-US" sz="2400" dirty="0">
              <a:solidFill>
                <a:schemeClr val="bg1"/>
              </a:solidFill>
            </a:endParaRPr>
          </a:p>
        </p:txBody>
      </p:sp>
      <p:sp>
        <p:nvSpPr>
          <p:cNvPr id="5" name="矩形 2"/>
          <p:cNvSpPr>
            <a:spLocks noChangeArrowheads="1"/>
          </p:cNvSpPr>
          <p:nvPr/>
        </p:nvSpPr>
        <p:spPr bwMode="auto">
          <a:xfrm>
            <a:off x="173135" y="4343376"/>
            <a:ext cx="8665949" cy="461665"/>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dirty="0" smtClean="0"/>
              <a:t>最后一个语句的</a:t>
            </a:r>
            <a:r>
              <a:rPr lang="en-US" altLang="zh-CN" sz="2400" dirty="0" smtClean="0"/>
              <a:t>PyMySQL</a:t>
            </a:r>
            <a:r>
              <a:rPr lang="zh-CN" altLang="en-US" sz="2400" dirty="0" smtClean="0"/>
              <a:t>的版本号是针对</a:t>
            </a:r>
            <a:r>
              <a:rPr lang="en-US" altLang="zh-CN" sz="2400" dirty="0" smtClean="0"/>
              <a:t>Python3.5</a:t>
            </a:r>
            <a:endParaRPr lang="zh-CN" altLang="en-US" sz="24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a:xfrm>
            <a:off x="228714" y="76288"/>
            <a:ext cx="8001000" cy="914400"/>
          </a:xfrm>
        </p:spPr>
        <p:txBody>
          <a:bodyPr/>
          <a:lstStyle/>
          <a:p>
            <a:r>
              <a:rPr lang="en-US" altLang="zh-CN" dirty="0" smtClean="0"/>
              <a:t>6.7.2 </a:t>
            </a:r>
            <a:r>
              <a:rPr lang="zh-CN" altLang="en-US" dirty="0" smtClean="0"/>
              <a:t>把</a:t>
            </a:r>
            <a:r>
              <a:rPr lang="en-US" altLang="zh-CN" dirty="0" smtClean="0"/>
              <a:t>DStream</a:t>
            </a:r>
            <a:r>
              <a:rPr lang="zh-CN" altLang="en-US" dirty="0" smtClean="0"/>
              <a:t>写入到</a:t>
            </a:r>
            <a:r>
              <a:rPr lang="en-US" altLang="zh-CN" dirty="0" smtClean="0"/>
              <a:t>MySQL</a:t>
            </a:r>
            <a:r>
              <a:rPr lang="zh-CN" altLang="en-US" dirty="0" smtClean="0"/>
              <a:t>数据库中</a:t>
            </a:r>
          </a:p>
        </p:txBody>
      </p:sp>
      <p:sp>
        <p:nvSpPr>
          <p:cNvPr id="84995" name="矩形 2"/>
          <p:cNvSpPr>
            <a:spLocks noChangeArrowheads="1"/>
          </p:cNvSpPr>
          <p:nvPr/>
        </p:nvSpPr>
        <p:spPr bwMode="auto">
          <a:xfrm>
            <a:off x="228714" y="1143000"/>
            <a:ext cx="39855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dirty="0"/>
              <a:t>NetworkWordCountStatefulDB.py</a:t>
            </a:r>
            <a:endParaRPr lang="zh-CN" altLang="en-US" sz="2000" dirty="0"/>
          </a:p>
        </p:txBody>
      </p:sp>
      <p:sp>
        <p:nvSpPr>
          <p:cNvPr id="4" name="TextBox 3"/>
          <p:cNvSpPr txBox="1"/>
          <p:nvPr/>
        </p:nvSpPr>
        <p:spPr>
          <a:xfrm>
            <a:off x="152516" y="1751804"/>
            <a:ext cx="8838316" cy="4801314"/>
          </a:xfrm>
          <a:prstGeom prst="rect">
            <a:avLst/>
          </a:prstGeom>
          <a:solidFill>
            <a:schemeClr val="bg1">
              <a:lumMod val="95000"/>
            </a:schemeClr>
          </a:solidFill>
        </p:spPr>
        <p:txBody>
          <a:bodyPr wrap="square">
            <a:spAutoFit/>
          </a:bodyPr>
          <a:lstStyle/>
          <a:p>
            <a:pPr>
              <a:defRPr/>
            </a:pPr>
            <a:r>
              <a:rPr lang="en-US" altLang="zh-CN" dirty="0"/>
              <a:t>#!/</a:t>
            </a:r>
            <a:r>
              <a:rPr lang="en-US" altLang="zh-CN" dirty="0"/>
              <a:t>usr</a:t>
            </a:r>
            <a:r>
              <a:rPr lang="en-US" altLang="zh-CN" dirty="0"/>
              <a:t>/bin/</a:t>
            </a:r>
            <a:r>
              <a:rPr lang="en-US" altLang="zh-CN" dirty="0"/>
              <a:t>env</a:t>
            </a:r>
            <a:r>
              <a:rPr lang="en-US" altLang="zh-CN" dirty="0"/>
              <a:t> python3</a:t>
            </a:r>
            <a:endParaRPr lang="zh-CN" altLang="zh-CN" dirty="0"/>
          </a:p>
          <a:p>
            <a:pPr>
              <a:defRPr/>
            </a:pPr>
            <a:r>
              <a:rPr lang="en-US" altLang="zh-CN" dirty="0"/>
              <a:t> </a:t>
            </a:r>
            <a:endParaRPr lang="zh-CN" altLang="zh-CN" dirty="0"/>
          </a:p>
          <a:p>
            <a:pPr>
              <a:defRPr/>
            </a:pPr>
            <a:r>
              <a:rPr lang="en-US" altLang="zh-CN" dirty="0"/>
              <a:t>from __future__ import </a:t>
            </a:r>
            <a:r>
              <a:rPr lang="en-US" altLang="zh-CN" dirty="0"/>
              <a:t>print_function</a:t>
            </a:r>
            <a:r>
              <a:rPr lang="en-US" altLang="zh-CN" dirty="0"/>
              <a:t> </a:t>
            </a:r>
            <a:endParaRPr lang="zh-CN" altLang="zh-CN" dirty="0"/>
          </a:p>
          <a:p>
            <a:pPr>
              <a:defRPr/>
            </a:pPr>
            <a:r>
              <a:rPr lang="en-US" altLang="zh-CN" dirty="0"/>
              <a:t>import sys </a:t>
            </a:r>
            <a:endParaRPr lang="zh-CN" altLang="zh-CN" dirty="0"/>
          </a:p>
          <a:p>
            <a:pPr>
              <a:defRPr/>
            </a:pPr>
            <a:r>
              <a:rPr lang="en-US" altLang="zh-CN" dirty="0"/>
              <a:t>import </a:t>
            </a:r>
            <a:r>
              <a:rPr lang="en-US" altLang="zh-CN" dirty="0"/>
              <a:t>pymysql</a:t>
            </a:r>
            <a:r>
              <a:rPr lang="en-US" altLang="zh-CN" dirty="0"/>
              <a:t> </a:t>
            </a:r>
            <a:endParaRPr lang="zh-CN" altLang="zh-CN" dirty="0"/>
          </a:p>
          <a:p>
            <a:pPr>
              <a:defRPr/>
            </a:pPr>
            <a:r>
              <a:rPr lang="en-US" altLang="zh-CN" dirty="0"/>
              <a:t>from </a:t>
            </a:r>
            <a:r>
              <a:rPr lang="en-US" altLang="zh-CN" dirty="0"/>
              <a:t>pyspark</a:t>
            </a:r>
            <a:r>
              <a:rPr lang="en-US" altLang="zh-CN" dirty="0"/>
              <a:t> import </a:t>
            </a:r>
            <a:r>
              <a:rPr lang="en-US" altLang="zh-CN" dirty="0"/>
              <a:t>SparkContext</a:t>
            </a:r>
            <a:endParaRPr lang="zh-CN" altLang="zh-CN" dirty="0"/>
          </a:p>
          <a:p>
            <a:pPr>
              <a:defRPr/>
            </a:pPr>
            <a:r>
              <a:rPr lang="en-US" altLang="zh-CN" dirty="0"/>
              <a:t>from </a:t>
            </a:r>
            <a:r>
              <a:rPr lang="en-US" altLang="zh-CN" dirty="0"/>
              <a:t>pyspark.streaming</a:t>
            </a:r>
            <a:r>
              <a:rPr lang="en-US" altLang="zh-CN" dirty="0"/>
              <a:t> import </a:t>
            </a:r>
            <a:r>
              <a:rPr lang="en-US" altLang="zh-CN" dirty="0"/>
              <a:t>StreamingContext</a:t>
            </a:r>
            <a:r>
              <a:rPr lang="en-US" altLang="zh-CN" dirty="0"/>
              <a:t> </a:t>
            </a:r>
            <a:endParaRPr lang="zh-CN" altLang="zh-CN" dirty="0"/>
          </a:p>
          <a:p>
            <a:pPr>
              <a:defRPr/>
            </a:pPr>
            <a:r>
              <a:rPr lang="en-US" altLang="zh-CN" dirty="0"/>
              <a:t> </a:t>
            </a:r>
            <a:endParaRPr lang="zh-CN" altLang="zh-CN" dirty="0"/>
          </a:p>
          <a:p>
            <a:pPr>
              <a:defRPr/>
            </a:pPr>
            <a:r>
              <a:rPr lang="en-US" altLang="zh-CN" dirty="0"/>
              <a:t>if __name__ == "__main__":</a:t>
            </a:r>
            <a:endParaRPr lang="zh-CN" altLang="zh-CN" dirty="0"/>
          </a:p>
          <a:p>
            <a:pPr>
              <a:defRPr/>
            </a:pPr>
            <a:r>
              <a:rPr lang="en-US" altLang="zh-CN" dirty="0"/>
              <a:t>    if </a:t>
            </a:r>
            <a:r>
              <a:rPr lang="en-US" altLang="zh-CN" dirty="0"/>
              <a:t>len</a:t>
            </a:r>
            <a:r>
              <a:rPr lang="en-US" altLang="zh-CN" dirty="0"/>
              <a:t>(</a:t>
            </a:r>
            <a:r>
              <a:rPr lang="en-US" altLang="zh-CN" dirty="0"/>
              <a:t>sys.argv</a:t>
            </a:r>
            <a:r>
              <a:rPr lang="en-US" altLang="zh-CN" dirty="0"/>
              <a:t>) != 3:</a:t>
            </a:r>
            <a:endParaRPr lang="zh-CN" altLang="zh-CN" dirty="0"/>
          </a:p>
          <a:p>
            <a:pPr>
              <a:defRPr/>
            </a:pPr>
            <a:r>
              <a:rPr lang="en-US" altLang="zh-CN" dirty="0"/>
              <a:t>        print("Usage: </a:t>
            </a:r>
            <a:r>
              <a:rPr lang="en-US" altLang="zh-CN" dirty="0"/>
              <a:t>NetworkWordCountStateful</a:t>
            </a:r>
            <a:r>
              <a:rPr lang="en-US" altLang="zh-CN" dirty="0"/>
              <a:t> &lt;hostname&gt; &lt;port&gt;", file=</a:t>
            </a:r>
            <a:r>
              <a:rPr lang="en-US" altLang="zh-CN" dirty="0"/>
              <a:t>sys.stderr</a:t>
            </a:r>
            <a:r>
              <a:rPr lang="en-US" altLang="zh-CN" dirty="0"/>
              <a:t>)</a:t>
            </a:r>
            <a:endParaRPr lang="zh-CN" altLang="zh-CN" dirty="0"/>
          </a:p>
          <a:p>
            <a:pPr>
              <a:defRPr/>
            </a:pPr>
            <a:r>
              <a:rPr lang="en-US" altLang="zh-CN" dirty="0"/>
              <a:t>        exit(-1)</a:t>
            </a:r>
            <a:endParaRPr lang="zh-CN" altLang="zh-CN" dirty="0"/>
          </a:p>
          <a:p>
            <a:pPr>
              <a:defRPr/>
            </a:pPr>
            <a:r>
              <a:rPr lang="en-US" altLang="zh-CN" dirty="0"/>
              <a:t>    sc = </a:t>
            </a:r>
            <a:r>
              <a:rPr lang="en-US" altLang="zh-CN" dirty="0"/>
              <a:t>SparkContext</a:t>
            </a:r>
            <a:r>
              <a:rPr lang="en-US" altLang="zh-CN" dirty="0"/>
              <a:t>(</a:t>
            </a:r>
            <a:r>
              <a:rPr lang="en-US" altLang="zh-CN" dirty="0"/>
              <a:t>appName</a:t>
            </a:r>
            <a:r>
              <a:rPr lang="en-US" altLang="zh-CN" dirty="0"/>
              <a:t>="</a:t>
            </a:r>
            <a:r>
              <a:rPr lang="en-US" altLang="zh-CN" dirty="0"/>
              <a:t>PythonStreamingStatefulNetworkWordCount</a:t>
            </a:r>
            <a:r>
              <a:rPr lang="en-US" altLang="zh-CN" dirty="0"/>
              <a:t>")</a:t>
            </a:r>
            <a:endParaRPr lang="zh-CN" altLang="zh-CN" dirty="0"/>
          </a:p>
          <a:p>
            <a:pPr>
              <a:defRPr/>
            </a:pPr>
            <a:r>
              <a:rPr lang="en-US" altLang="zh-CN" dirty="0"/>
              <a:t>    </a:t>
            </a:r>
            <a:r>
              <a:rPr lang="en-US" altLang="zh-CN" dirty="0"/>
              <a:t>ssc</a:t>
            </a:r>
            <a:r>
              <a:rPr lang="en-US" altLang="zh-CN" dirty="0"/>
              <a:t> = </a:t>
            </a:r>
            <a:r>
              <a:rPr lang="en-US" altLang="zh-CN" dirty="0"/>
              <a:t>StreamingContext</a:t>
            </a:r>
            <a:r>
              <a:rPr lang="en-US" altLang="zh-CN" dirty="0"/>
              <a:t>(sc, 1)</a:t>
            </a:r>
            <a:endParaRPr lang="zh-CN" altLang="zh-CN" dirty="0"/>
          </a:p>
          <a:p>
            <a:pPr>
              <a:defRPr/>
            </a:pPr>
            <a:r>
              <a:rPr lang="en-US" altLang="zh-CN" dirty="0"/>
              <a:t>    </a:t>
            </a:r>
            <a:r>
              <a:rPr lang="en-US" altLang="zh-CN" dirty="0"/>
              <a:t>ssc.checkpoint</a:t>
            </a:r>
            <a:r>
              <a:rPr lang="en-US" altLang="zh-CN" dirty="0"/>
              <a:t>("file:///usr/local/spark/mycode/streaming/stateful") </a:t>
            </a:r>
            <a:endParaRPr lang="zh-CN" altLang="zh-CN" dirty="0"/>
          </a:p>
          <a:p>
            <a:pPr>
              <a:defRPr/>
            </a:pPr>
            <a:r>
              <a:rPr lang="en-US" altLang="zh-CN" dirty="0"/>
              <a:t>    # RDD with initial state (key, value) pairs</a:t>
            </a:r>
            <a:endParaRPr lang="zh-CN" altLang="zh-CN" dirty="0"/>
          </a:p>
          <a:p>
            <a:pPr>
              <a:defRPr/>
            </a:pPr>
            <a:r>
              <a:rPr lang="en-US" altLang="zh-CN" dirty="0"/>
              <a:t>    </a:t>
            </a:r>
            <a:r>
              <a:rPr lang="en-US" altLang="zh-CN" dirty="0"/>
              <a:t>initialStateRDD</a:t>
            </a:r>
            <a:r>
              <a:rPr lang="en-US" altLang="zh-CN" dirty="0"/>
              <a:t> = </a:t>
            </a:r>
            <a:r>
              <a:rPr lang="en-US" altLang="zh-CN" dirty="0"/>
              <a:t>sc.parallelize</a:t>
            </a:r>
            <a:r>
              <a:rPr lang="en-US" altLang="zh-CN" dirty="0"/>
              <a:t>([(</a:t>
            </a:r>
            <a:r>
              <a:rPr lang="en-US" altLang="zh-CN" dirty="0"/>
              <a:t>u'hello</a:t>
            </a:r>
            <a:r>
              <a:rPr lang="en-US" altLang="zh-CN" dirty="0"/>
              <a:t>', 1), (</a:t>
            </a:r>
            <a:r>
              <a:rPr lang="en-US" altLang="zh-CN" dirty="0"/>
              <a:t>u'world</a:t>
            </a:r>
            <a:r>
              <a:rPr lang="en-US" altLang="zh-CN" dirty="0"/>
              <a:t>', 1)])</a:t>
            </a:r>
            <a:endParaRPr lang="zh-CN" alt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a:xfrm>
            <a:off x="152516" y="76288"/>
            <a:ext cx="8001000" cy="914400"/>
          </a:xfrm>
        </p:spPr>
        <p:txBody>
          <a:bodyPr/>
          <a:lstStyle/>
          <a:p>
            <a:r>
              <a:rPr lang="en-US" altLang="zh-CN" dirty="0" smtClean="0"/>
              <a:t>6.7.2 </a:t>
            </a:r>
            <a:r>
              <a:rPr lang="zh-CN" altLang="en-US" dirty="0" smtClean="0"/>
              <a:t>把</a:t>
            </a:r>
            <a:r>
              <a:rPr lang="en-US" altLang="zh-CN" dirty="0" smtClean="0"/>
              <a:t>DStream</a:t>
            </a:r>
            <a:r>
              <a:rPr lang="zh-CN" altLang="en-US" dirty="0" smtClean="0"/>
              <a:t>写入到</a:t>
            </a:r>
            <a:r>
              <a:rPr lang="en-US" altLang="zh-CN" dirty="0" smtClean="0"/>
              <a:t>MySQL</a:t>
            </a:r>
            <a:r>
              <a:rPr lang="zh-CN" altLang="en-US" dirty="0" smtClean="0"/>
              <a:t>数据库中</a:t>
            </a:r>
          </a:p>
        </p:txBody>
      </p:sp>
      <p:sp>
        <p:nvSpPr>
          <p:cNvPr id="3" name="TextBox 2"/>
          <p:cNvSpPr txBox="1"/>
          <p:nvPr/>
        </p:nvSpPr>
        <p:spPr>
          <a:xfrm>
            <a:off x="152516" y="1300163"/>
            <a:ext cx="8915166" cy="2862322"/>
          </a:xfrm>
          <a:prstGeom prst="rect">
            <a:avLst/>
          </a:prstGeom>
          <a:solidFill>
            <a:schemeClr val="bg1">
              <a:lumMod val="95000"/>
            </a:schemeClr>
          </a:solidFill>
        </p:spPr>
        <p:txBody>
          <a:bodyPr wrap="square">
            <a:spAutoFit/>
          </a:bodyPr>
          <a:lstStyle/>
          <a:p>
            <a:pPr>
              <a:defRPr/>
            </a:pPr>
            <a:r>
              <a:rPr lang="en-US" altLang="zh-CN" sz="2000" dirty="0"/>
              <a:t> </a:t>
            </a:r>
            <a:endParaRPr lang="zh-CN" altLang="zh-CN" sz="2000" dirty="0"/>
          </a:p>
          <a:p>
            <a:pPr>
              <a:defRPr/>
            </a:pPr>
            <a:r>
              <a:rPr lang="en-US" altLang="zh-CN" sz="2000" dirty="0"/>
              <a:t>    def </a:t>
            </a:r>
            <a:r>
              <a:rPr lang="en-US" altLang="zh-CN" sz="2000" dirty="0"/>
              <a:t>updateFunc</a:t>
            </a:r>
            <a:r>
              <a:rPr lang="en-US" altLang="zh-CN" sz="2000" dirty="0"/>
              <a:t>(</a:t>
            </a:r>
            <a:r>
              <a:rPr lang="en-US" altLang="zh-CN" sz="2000" dirty="0"/>
              <a:t>new_values</a:t>
            </a:r>
            <a:r>
              <a:rPr lang="en-US" altLang="zh-CN" sz="2000" dirty="0"/>
              <a:t>, </a:t>
            </a:r>
            <a:r>
              <a:rPr lang="en-US" altLang="zh-CN" sz="2000" dirty="0"/>
              <a:t>last_sum</a:t>
            </a:r>
            <a:r>
              <a:rPr lang="en-US" altLang="zh-CN" sz="2000" dirty="0"/>
              <a:t>):</a:t>
            </a:r>
            <a:endParaRPr lang="zh-CN" altLang="zh-CN" sz="2000" dirty="0"/>
          </a:p>
          <a:p>
            <a:pPr>
              <a:defRPr/>
            </a:pPr>
            <a:r>
              <a:rPr lang="en-US" altLang="zh-CN" sz="2000" dirty="0"/>
              <a:t>        return sum(</a:t>
            </a:r>
            <a:r>
              <a:rPr lang="en-US" altLang="zh-CN" sz="2000" dirty="0"/>
              <a:t>new_values</a:t>
            </a:r>
            <a:r>
              <a:rPr lang="en-US" altLang="zh-CN" sz="2000" dirty="0"/>
              <a:t>) + (</a:t>
            </a:r>
            <a:r>
              <a:rPr lang="en-US" altLang="zh-CN" sz="2000" dirty="0"/>
              <a:t>last_sum</a:t>
            </a:r>
            <a:r>
              <a:rPr lang="en-US" altLang="zh-CN" sz="2000" dirty="0"/>
              <a:t> or 0) </a:t>
            </a:r>
            <a:endParaRPr lang="zh-CN" altLang="zh-CN" sz="2000" dirty="0"/>
          </a:p>
          <a:p>
            <a:pPr>
              <a:defRPr/>
            </a:pPr>
            <a:r>
              <a:rPr lang="en-US" altLang="zh-CN" sz="2000" dirty="0"/>
              <a:t> </a:t>
            </a:r>
            <a:endParaRPr lang="zh-CN" altLang="zh-CN" sz="2000" dirty="0"/>
          </a:p>
          <a:p>
            <a:pPr>
              <a:defRPr/>
            </a:pPr>
            <a:r>
              <a:rPr lang="en-US" altLang="zh-CN" sz="2000" dirty="0"/>
              <a:t>    lines = </a:t>
            </a:r>
            <a:r>
              <a:rPr lang="en-US" altLang="zh-CN" sz="2000" dirty="0"/>
              <a:t>ssc.socketTextStream</a:t>
            </a:r>
            <a:r>
              <a:rPr lang="en-US" altLang="zh-CN" sz="2000" dirty="0"/>
              <a:t>(</a:t>
            </a:r>
            <a:r>
              <a:rPr lang="en-US" altLang="zh-CN" sz="2000" dirty="0"/>
              <a:t>sys.argv</a:t>
            </a:r>
            <a:r>
              <a:rPr lang="en-US" altLang="zh-CN" sz="2000" dirty="0"/>
              <a:t>[1], </a:t>
            </a:r>
            <a:r>
              <a:rPr lang="en-US" altLang="zh-CN" sz="2000" dirty="0"/>
              <a:t>int</a:t>
            </a:r>
            <a:r>
              <a:rPr lang="en-US" altLang="zh-CN" sz="2000" dirty="0"/>
              <a:t>(</a:t>
            </a:r>
            <a:r>
              <a:rPr lang="en-US" altLang="zh-CN" sz="2000" dirty="0"/>
              <a:t>sys.argv</a:t>
            </a:r>
            <a:r>
              <a:rPr lang="en-US" altLang="zh-CN" sz="2000" dirty="0"/>
              <a:t>[2]))</a:t>
            </a:r>
            <a:endParaRPr lang="zh-CN" altLang="zh-CN" sz="2000" dirty="0"/>
          </a:p>
          <a:p>
            <a:pPr>
              <a:defRPr/>
            </a:pPr>
            <a:r>
              <a:rPr lang="en-US" altLang="zh-CN" sz="2000" dirty="0"/>
              <a:t>    </a:t>
            </a:r>
            <a:r>
              <a:rPr lang="en-US" altLang="zh-CN" sz="2000" dirty="0"/>
              <a:t>running_counts</a:t>
            </a:r>
            <a:r>
              <a:rPr lang="en-US" altLang="zh-CN" sz="2000" dirty="0"/>
              <a:t> = </a:t>
            </a:r>
            <a:r>
              <a:rPr lang="en-US" altLang="zh-CN" sz="2000" dirty="0"/>
              <a:t>lines.flatMap</a:t>
            </a:r>
            <a:r>
              <a:rPr lang="en-US" altLang="zh-CN" sz="2000" dirty="0"/>
              <a:t>(lambda line: </a:t>
            </a:r>
            <a:r>
              <a:rPr lang="en-US" altLang="zh-CN" sz="2000" dirty="0"/>
              <a:t>line.split</a:t>
            </a:r>
            <a:r>
              <a:rPr lang="en-US" altLang="zh-CN" sz="2000" dirty="0"/>
              <a:t>(" "))\</a:t>
            </a:r>
            <a:endParaRPr lang="zh-CN" altLang="zh-CN" sz="2000" dirty="0"/>
          </a:p>
          <a:p>
            <a:pPr>
              <a:defRPr/>
            </a:pPr>
            <a:r>
              <a:rPr lang="en-US" altLang="zh-CN" sz="2000" dirty="0"/>
              <a:t>                          .map(lambda word: (word, 1))\</a:t>
            </a:r>
            <a:endParaRPr lang="zh-CN" altLang="zh-CN" sz="2000" dirty="0"/>
          </a:p>
          <a:p>
            <a:pPr>
              <a:defRPr/>
            </a:pPr>
            <a:r>
              <a:rPr lang="en-US" altLang="zh-CN" sz="2000" dirty="0"/>
              <a:t>                          .</a:t>
            </a:r>
            <a:r>
              <a:rPr lang="en-US" altLang="zh-CN" sz="2000" dirty="0"/>
              <a:t>updateStateByKey</a:t>
            </a:r>
            <a:r>
              <a:rPr lang="en-US" altLang="zh-CN" sz="2000" dirty="0"/>
              <a:t>(</a:t>
            </a:r>
            <a:r>
              <a:rPr lang="en-US" altLang="zh-CN" sz="2000" dirty="0"/>
              <a:t>updateFunc</a:t>
            </a:r>
            <a:r>
              <a:rPr lang="en-US" altLang="zh-CN" sz="2000" dirty="0"/>
              <a:t>, </a:t>
            </a:r>
            <a:r>
              <a:rPr lang="en-US" altLang="zh-CN" sz="2000" dirty="0"/>
              <a:t>initialRDD</a:t>
            </a:r>
            <a:r>
              <a:rPr lang="en-US" altLang="zh-CN" sz="2000" dirty="0"/>
              <a:t>=</a:t>
            </a:r>
            <a:r>
              <a:rPr lang="en-US" altLang="zh-CN" sz="2000" dirty="0"/>
              <a:t>initialStateRDD</a:t>
            </a:r>
            <a:r>
              <a:rPr lang="en-US" altLang="zh-CN" sz="2000" dirty="0"/>
              <a:t>) </a:t>
            </a:r>
            <a:endParaRPr lang="zh-CN" altLang="zh-CN" sz="2000" dirty="0"/>
          </a:p>
          <a:p>
            <a:pPr>
              <a:defRPr/>
            </a:pPr>
            <a:r>
              <a:rPr lang="en-US" altLang="zh-CN" sz="2000" dirty="0"/>
              <a:t>    </a:t>
            </a:r>
            <a:r>
              <a:rPr lang="en-US" altLang="zh-CN" sz="2000" dirty="0"/>
              <a:t>running_counts.pprint</a:t>
            </a:r>
            <a:r>
              <a:rPr lang="en-US" altLang="zh-CN" sz="2000" dirty="0"/>
              <a:t>()     </a:t>
            </a:r>
            <a:endParaRPr lang="zh-CN" altLang="en-US" sz="20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a:xfrm>
            <a:off x="228714" y="76288"/>
            <a:ext cx="8001000" cy="914400"/>
          </a:xfrm>
        </p:spPr>
        <p:txBody>
          <a:bodyPr/>
          <a:lstStyle/>
          <a:p>
            <a:r>
              <a:rPr lang="en-US" altLang="zh-CN" dirty="0" smtClean="0"/>
              <a:t>6.7.2 </a:t>
            </a:r>
            <a:r>
              <a:rPr lang="zh-CN" altLang="en-US" dirty="0" smtClean="0"/>
              <a:t>把</a:t>
            </a:r>
            <a:r>
              <a:rPr lang="en-US" altLang="zh-CN" dirty="0" smtClean="0"/>
              <a:t>DStream</a:t>
            </a:r>
            <a:r>
              <a:rPr lang="zh-CN" altLang="en-US" dirty="0" smtClean="0"/>
              <a:t>写入到</a:t>
            </a:r>
            <a:r>
              <a:rPr lang="en-US" altLang="zh-CN" dirty="0" smtClean="0"/>
              <a:t>MySQL</a:t>
            </a:r>
            <a:r>
              <a:rPr lang="zh-CN" altLang="en-US" dirty="0" smtClean="0"/>
              <a:t>数据库中</a:t>
            </a:r>
          </a:p>
        </p:txBody>
      </p:sp>
      <p:sp>
        <p:nvSpPr>
          <p:cNvPr id="3" name="矩形 2"/>
          <p:cNvSpPr/>
          <p:nvPr/>
        </p:nvSpPr>
        <p:spPr>
          <a:xfrm>
            <a:off x="152516" y="1411288"/>
            <a:ext cx="8991484" cy="4062651"/>
          </a:xfrm>
          <a:prstGeom prst="rect">
            <a:avLst/>
          </a:prstGeom>
          <a:solidFill>
            <a:schemeClr val="bg1">
              <a:lumMod val="95000"/>
            </a:schemeClr>
          </a:solidFill>
        </p:spPr>
        <p:txBody>
          <a:bodyPr wrap="square">
            <a:spAutoFit/>
          </a:bodyPr>
          <a:lstStyle/>
          <a:p>
            <a:pPr>
              <a:defRPr/>
            </a:pPr>
            <a:r>
              <a:rPr lang="en-US" altLang="zh-CN" sz="2000" dirty="0"/>
              <a:t>def </a:t>
            </a:r>
            <a:r>
              <a:rPr lang="en-US" altLang="zh-CN" sz="2000" dirty="0"/>
              <a:t>dbfunc</a:t>
            </a:r>
            <a:r>
              <a:rPr lang="en-US" altLang="zh-CN" sz="2000" dirty="0"/>
              <a:t>(records):</a:t>
            </a:r>
            <a:endParaRPr lang="zh-CN" altLang="zh-CN" sz="2000" dirty="0"/>
          </a:p>
          <a:p>
            <a:pPr>
              <a:defRPr/>
            </a:pPr>
            <a:r>
              <a:rPr lang="en-US" altLang="zh-CN" sz="2000" dirty="0"/>
              <a:t>        db = </a:t>
            </a:r>
            <a:r>
              <a:rPr lang="en-US" altLang="zh-CN" sz="2000" dirty="0"/>
              <a:t>pymysql.connect</a:t>
            </a:r>
            <a:r>
              <a:rPr lang="en-US" altLang="zh-CN" sz="2000" dirty="0"/>
              <a:t>("localhost","root","123456","spark")</a:t>
            </a:r>
            <a:endParaRPr lang="zh-CN" altLang="zh-CN" sz="2000" dirty="0"/>
          </a:p>
          <a:p>
            <a:pPr>
              <a:defRPr/>
            </a:pPr>
            <a:r>
              <a:rPr lang="en-US" altLang="zh-CN" sz="2000" dirty="0"/>
              <a:t>        cursor = </a:t>
            </a:r>
            <a:r>
              <a:rPr lang="en-US" altLang="zh-CN" sz="2000" dirty="0"/>
              <a:t>db.cursor</a:t>
            </a:r>
            <a:r>
              <a:rPr lang="en-US" altLang="zh-CN" sz="2000" dirty="0"/>
              <a:t>() </a:t>
            </a:r>
            <a:endParaRPr lang="zh-CN" altLang="zh-CN" sz="2000" dirty="0"/>
          </a:p>
          <a:p>
            <a:pPr>
              <a:defRPr/>
            </a:pPr>
            <a:r>
              <a:rPr lang="en-US" altLang="zh-CN" sz="2000" dirty="0"/>
              <a:t>        def </a:t>
            </a:r>
            <a:r>
              <a:rPr lang="en-US" altLang="zh-CN" sz="2000" dirty="0"/>
              <a:t>doinsert</a:t>
            </a:r>
            <a:r>
              <a:rPr lang="en-US" altLang="zh-CN" sz="2000" dirty="0"/>
              <a:t>(p):</a:t>
            </a:r>
            <a:endParaRPr lang="zh-CN" altLang="zh-CN" sz="2000" dirty="0"/>
          </a:p>
          <a:p>
            <a:pPr>
              <a:defRPr/>
            </a:pPr>
            <a:r>
              <a:rPr lang="en-US" altLang="zh-CN" sz="2000" dirty="0"/>
              <a:t>            </a:t>
            </a:r>
            <a:r>
              <a:rPr lang="en-US" altLang="zh-CN" sz="2000" dirty="0"/>
              <a:t>sql</a:t>
            </a:r>
            <a:r>
              <a:rPr lang="en-US" altLang="zh-CN" sz="2000" dirty="0"/>
              <a:t> = "insert into </a:t>
            </a:r>
            <a:r>
              <a:rPr lang="en-US" altLang="zh-CN" sz="2000" dirty="0"/>
              <a:t>wordcount</a:t>
            </a:r>
            <a:r>
              <a:rPr lang="en-US" altLang="zh-CN" sz="2000" dirty="0"/>
              <a:t>(</a:t>
            </a:r>
            <a:r>
              <a:rPr lang="en-US" altLang="zh-CN" sz="2000" dirty="0"/>
              <a:t>word,count</a:t>
            </a:r>
            <a:r>
              <a:rPr lang="en-US" altLang="zh-CN" sz="2000" dirty="0"/>
              <a:t>) values ('%s', '%s')" % (</a:t>
            </a:r>
            <a:r>
              <a:rPr lang="en-US" altLang="zh-CN" sz="2000" dirty="0"/>
              <a:t>str</a:t>
            </a:r>
            <a:r>
              <a:rPr lang="en-US" altLang="zh-CN" sz="2000" dirty="0"/>
              <a:t>(p[0]), </a:t>
            </a:r>
            <a:r>
              <a:rPr lang="en-US" altLang="zh-CN" sz="2000" dirty="0"/>
              <a:t>str</a:t>
            </a:r>
            <a:r>
              <a:rPr lang="en-US" altLang="zh-CN" sz="2000" dirty="0"/>
              <a:t>(p[1]))</a:t>
            </a:r>
            <a:endParaRPr lang="zh-CN" altLang="zh-CN" sz="2000" dirty="0"/>
          </a:p>
          <a:p>
            <a:pPr>
              <a:defRPr/>
            </a:pPr>
            <a:r>
              <a:rPr lang="en-US" altLang="zh-CN" sz="2000" dirty="0"/>
              <a:t>            try:</a:t>
            </a:r>
            <a:endParaRPr lang="zh-CN" altLang="zh-CN" sz="2000" dirty="0"/>
          </a:p>
          <a:p>
            <a:pPr>
              <a:defRPr/>
            </a:pPr>
            <a:r>
              <a:rPr lang="en-US" altLang="zh-CN" sz="2000" dirty="0"/>
              <a:t>                </a:t>
            </a:r>
            <a:r>
              <a:rPr lang="en-US" altLang="zh-CN" sz="2000" dirty="0"/>
              <a:t>cursor.execute</a:t>
            </a:r>
            <a:r>
              <a:rPr lang="en-US" altLang="zh-CN" sz="2000" dirty="0"/>
              <a:t>(</a:t>
            </a:r>
            <a:r>
              <a:rPr lang="en-US" altLang="zh-CN" sz="2000" dirty="0"/>
              <a:t>sql</a:t>
            </a:r>
            <a:r>
              <a:rPr lang="en-US" altLang="zh-CN" sz="2000" dirty="0"/>
              <a:t>)</a:t>
            </a:r>
            <a:endParaRPr lang="zh-CN" altLang="zh-CN" sz="2000" dirty="0"/>
          </a:p>
          <a:p>
            <a:pPr>
              <a:defRPr/>
            </a:pPr>
            <a:r>
              <a:rPr lang="en-US" altLang="zh-CN" sz="2000" dirty="0"/>
              <a:t>                </a:t>
            </a:r>
            <a:r>
              <a:rPr lang="en-US" altLang="zh-CN" sz="2000" dirty="0"/>
              <a:t>db.commit</a:t>
            </a:r>
            <a:r>
              <a:rPr lang="en-US" altLang="zh-CN" sz="2000" dirty="0"/>
              <a:t>()</a:t>
            </a:r>
            <a:endParaRPr lang="zh-CN" altLang="zh-CN" sz="2000" dirty="0"/>
          </a:p>
          <a:p>
            <a:pPr>
              <a:defRPr/>
            </a:pPr>
            <a:r>
              <a:rPr lang="en-US" altLang="zh-CN" sz="2000" dirty="0"/>
              <a:t>            except:</a:t>
            </a:r>
            <a:endParaRPr lang="zh-CN" altLang="zh-CN" sz="2000" dirty="0"/>
          </a:p>
          <a:p>
            <a:pPr>
              <a:defRPr/>
            </a:pPr>
            <a:r>
              <a:rPr lang="en-US" altLang="zh-CN" sz="2000" dirty="0"/>
              <a:t>                </a:t>
            </a:r>
            <a:r>
              <a:rPr lang="en-US" altLang="zh-CN" sz="2000" dirty="0"/>
              <a:t>db.rollback</a:t>
            </a:r>
            <a:r>
              <a:rPr lang="en-US" altLang="zh-CN" sz="2000" dirty="0"/>
              <a:t>()</a:t>
            </a:r>
            <a:endParaRPr lang="zh-CN" altLang="zh-CN" sz="2000" dirty="0"/>
          </a:p>
          <a:p>
            <a:pPr>
              <a:defRPr/>
            </a:pPr>
            <a:r>
              <a:rPr lang="en-US" altLang="zh-CN" sz="2000" dirty="0"/>
              <a:t>        for item in records:</a:t>
            </a:r>
            <a:endParaRPr lang="zh-CN" altLang="zh-CN" sz="2000" dirty="0"/>
          </a:p>
          <a:p>
            <a:pPr>
              <a:defRPr/>
            </a:pPr>
            <a:r>
              <a:rPr lang="en-US" altLang="zh-CN" sz="2000" dirty="0"/>
              <a:t>            </a:t>
            </a:r>
            <a:r>
              <a:rPr lang="en-US" altLang="zh-CN" sz="2000" dirty="0"/>
              <a:t>doinsert</a:t>
            </a:r>
            <a:r>
              <a:rPr lang="en-US" altLang="zh-CN" sz="2000" dirty="0"/>
              <a:t>(item)  </a:t>
            </a:r>
            <a:endParaRPr lang="zh-CN" altLang="zh-CN" sz="20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a:xfrm>
            <a:off x="304912" y="76288"/>
            <a:ext cx="8001000" cy="914400"/>
          </a:xfrm>
        </p:spPr>
        <p:txBody>
          <a:bodyPr/>
          <a:lstStyle/>
          <a:p>
            <a:r>
              <a:rPr lang="en-US" altLang="zh-CN" dirty="0" smtClean="0"/>
              <a:t>6.7.2 </a:t>
            </a:r>
            <a:r>
              <a:rPr lang="zh-CN" altLang="en-US" dirty="0" smtClean="0"/>
              <a:t>把</a:t>
            </a:r>
            <a:r>
              <a:rPr lang="en-US" altLang="zh-CN" dirty="0" smtClean="0"/>
              <a:t>DStream</a:t>
            </a:r>
            <a:r>
              <a:rPr lang="zh-CN" altLang="en-US" dirty="0" smtClean="0"/>
              <a:t>写入到</a:t>
            </a:r>
            <a:r>
              <a:rPr lang="en-US" altLang="zh-CN" dirty="0" smtClean="0"/>
              <a:t>MySQL</a:t>
            </a:r>
            <a:r>
              <a:rPr lang="zh-CN" altLang="en-US" dirty="0" smtClean="0"/>
              <a:t>数据库中</a:t>
            </a:r>
          </a:p>
        </p:txBody>
      </p:sp>
      <p:sp>
        <p:nvSpPr>
          <p:cNvPr id="3" name="矩形 2"/>
          <p:cNvSpPr/>
          <p:nvPr/>
        </p:nvSpPr>
        <p:spPr>
          <a:xfrm>
            <a:off x="152516" y="1524000"/>
            <a:ext cx="8686572" cy="2246769"/>
          </a:xfrm>
          <a:prstGeom prst="rect">
            <a:avLst/>
          </a:prstGeom>
          <a:solidFill>
            <a:schemeClr val="bg1">
              <a:lumMod val="95000"/>
            </a:schemeClr>
          </a:solidFill>
        </p:spPr>
        <p:txBody>
          <a:bodyPr wrap="square">
            <a:spAutoFit/>
          </a:bodyPr>
          <a:lstStyle/>
          <a:p>
            <a:pPr>
              <a:defRPr/>
            </a:pPr>
            <a:r>
              <a:rPr lang="en-US" altLang="zh-CN" sz="2000" dirty="0"/>
              <a:t> def </a:t>
            </a:r>
            <a:r>
              <a:rPr lang="en-US" altLang="zh-CN" sz="2000" dirty="0"/>
              <a:t>func</a:t>
            </a:r>
            <a:r>
              <a:rPr lang="en-US" altLang="zh-CN" sz="2000" dirty="0"/>
              <a:t>(</a:t>
            </a:r>
            <a:r>
              <a:rPr lang="en-US" altLang="zh-CN" sz="2000" dirty="0"/>
              <a:t>rdd</a:t>
            </a:r>
            <a:r>
              <a:rPr lang="en-US" altLang="zh-CN" sz="2000" dirty="0"/>
              <a:t>):</a:t>
            </a:r>
            <a:endParaRPr lang="zh-CN" altLang="zh-CN" sz="2000" dirty="0"/>
          </a:p>
          <a:p>
            <a:pPr>
              <a:defRPr/>
            </a:pPr>
            <a:r>
              <a:rPr lang="en-US" altLang="zh-CN" sz="2000" dirty="0"/>
              <a:t>        </a:t>
            </a:r>
            <a:r>
              <a:rPr lang="en-US" altLang="zh-CN" sz="2000" dirty="0"/>
              <a:t>repartitionedRDD</a:t>
            </a:r>
            <a:r>
              <a:rPr lang="en-US" altLang="zh-CN" sz="2000" dirty="0"/>
              <a:t> = </a:t>
            </a:r>
            <a:r>
              <a:rPr lang="en-US" altLang="zh-CN" sz="2000" dirty="0"/>
              <a:t>rdd.repartition</a:t>
            </a:r>
            <a:r>
              <a:rPr lang="en-US" altLang="zh-CN" sz="2000" dirty="0"/>
              <a:t>(3)</a:t>
            </a:r>
            <a:endParaRPr lang="zh-CN" altLang="zh-CN" sz="2000" dirty="0"/>
          </a:p>
          <a:p>
            <a:pPr>
              <a:defRPr/>
            </a:pPr>
            <a:r>
              <a:rPr lang="en-US" altLang="zh-CN" sz="2000" dirty="0"/>
              <a:t>        </a:t>
            </a:r>
            <a:r>
              <a:rPr lang="en-US" altLang="zh-CN" sz="2000" dirty="0"/>
              <a:t>repartitionedRDD.foreachPartition</a:t>
            </a:r>
            <a:r>
              <a:rPr lang="en-US" altLang="zh-CN" sz="2000" dirty="0"/>
              <a:t>(</a:t>
            </a:r>
            <a:r>
              <a:rPr lang="en-US" altLang="zh-CN" sz="2000" dirty="0"/>
              <a:t>dbfunc</a:t>
            </a:r>
            <a:r>
              <a:rPr lang="en-US" altLang="zh-CN" sz="2000" dirty="0"/>
              <a:t>)</a:t>
            </a:r>
            <a:endParaRPr lang="zh-CN" altLang="zh-CN" sz="2000" dirty="0"/>
          </a:p>
          <a:p>
            <a:pPr>
              <a:defRPr/>
            </a:pPr>
            <a:r>
              <a:rPr lang="en-US" altLang="zh-CN" sz="2000" dirty="0"/>
              <a:t> </a:t>
            </a:r>
            <a:endParaRPr lang="zh-CN" altLang="zh-CN" sz="2000" dirty="0"/>
          </a:p>
          <a:p>
            <a:pPr>
              <a:defRPr/>
            </a:pPr>
            <a:r>
              <a:rPr lang="en-US" altLang="zh-CN" sz="2000" dirty="0"/>
              <a:t>    </a:t>
            </a:r>
            <a:r>
              <a:rPr lang="en-US" altLang="zh-CN" sz="2000" dirty="0"/>
              <a:t>running_counts.foreachRDD</a:t>
            </a:r>
            <a:r>
              <a:rPr lang="en-US" altLang="zh-CN" sz="2000" dirty="0"/>
              <a:t>(</a:t>
            </a:r>
            <a:r>
              <a:rPr lang="en-US" altLang="zh-CN" sz="2000" dirty="0"/>
              <a:t>func</a:t>
            </a:r>
            <a:r>
              <a:rPr lang="en-US" altLang="zh-CN" sz="2000" dirty="0"/>
              <a:t>)</a:t>
            </a:r>
            <a:endParaRPr lang="zh-CN" altLang="zh-CN" sz="2000" dirty="0"/>
          </a:p>
          <a:p>
            <a:pPr>
              <a:defRPr/>
            </a:pPr>
            <a:r>
              <a:rPr lang="en-US" altLang="zh-CN" sz="2000" dirty="0"/>
              <a:t>    </a:t>
            </a:r>
            <a:r>
              <a:rPr lang="en-US" altLang="zh-CN" sz="2000" dirty="0"/>
              <a:t>ssc.start</a:t>
            </a:r>
            <a:r>
              <a:rPr lang="en-US" altLang="zh-CN" sz="2000" dirty="0"/>
              <a:t>()</a:t>
            </a:r>
            <a:endParaRPr lang="zh-CN" altLang="zh-CN" sz="2000" dirty="0"/>
          </a:p>
          <a:p>
            <a:pPr>
              <a:defRPr/>
            </a:pPr>
            <a:r>
              <a:rPr lang="en-US" altLang="zh-CN" sz="2000" dirty="0"/>
              <a:t>    </a:t>
            </a:r>
            <a:r>
              <a:rPr lang="en-US" altLang="zh-CN" sz="2000" dirty="0"/>
              <a:t>ssc.awaitTermination</a:t>
            </a:r>
            <a:r>
              <a:rPr lang="en-US" altLang="zh-CN" sz="2000" dirty="0"/>
              <a:t>()</a:t>
            </a:r>
            <a:endParaRPr lang="zh-CN" alt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1"/>
          <p:cNvSpPr>
            <a:spLocks noGrp="1"/>
          </p:cNvSpPr>
          <p:nvPr>
            <p:ph/>
          </p:nvPr>
        </p:nvSpPr>
        <p:spPr>
          <a:xfrm>
            <a:off x="304800" y="1143000"/>
            <a:ext cx="8610486" cy="5562514"/>
          </a:xfrm>
        </p:spPr>
        <p:style>
          <a:lnRef idx="2">
            <a:schemeClr val="accent2"/>
          </a:lnRef>
          <a:fillRef idx="1">
            <a:schemeClr val="lt1"/>
          </a:fillRef>
          <a:effectRef idx="0">
            <a:schemeClr val="accent2"/>
          </a:effectRef>
          <a:fontRef idx="minor">
            <a:schemeClr val="dk1"/>
          </a:fontRef>
        </p:style>
        <p:txBody>
          <a:bodyPr/>
          <a:lstStyle/>
          <a:p>
            <a:pPr marL="0" indent="0">
              <a:buNone/>
            </a:pPr>
            <a:r>
              <a:rPr lang="zh-CN" altLang="en-US" sz="2400" dirty="0" smtClean="0"/>
              <a:t>目前有三类常见的流计算框架和平台：商业级</a:t>
            </a:r>
            <a:r>
              <a:rPr lang="zh-CN" altLang="zh-CN" sz="2400" dirty="0" smtClean="0"/>
              <a:t>的流计算平台</a:t>
            </a:r>
            <a:r>
              <a:rPr lang="zh-CN" altLang="en-US" sz="2400" dirty="0" smtClean="0"/>
              <a:t>、开源流计算框架、公司为支持自身业务开发的流计算框架。</a:t>
            </a:r>
            <a:endParaRPr lang="en-US" altLang="zh-CN" sz="2400" dirty="0" smtClean="0"/>
          </a:p>
          <a:p>
            <a:pPr marL="0" indent="0">
              <a:buNone/>
            </a:pPr>
            <a:r>
              <a:rPr lang="zh-CN" altLang="en-US" sz="2400" dirty="0" smtClean="0"/>
              <a:t>（</a:t>
            </a:r>
            <a:r>
              <a:rPr lang="en-US" altLang="zh-CN" sz="2400" dirty="0" smtClean="0"/>
              <a:t>1</a:t>
            </a:r>
            <a:r>
              <a:rPr lang="zh-CN" altLang="en-US" sz="2400" dirty="0" smtClean="0"/>
              <a:t>）商业级：</a:t>
            </a:r>
            <a:r>
              <a:rPr lang="en-US" altLang="zh-CN" sz="2400" dirty="0" smtClean="0"/>
              <a:t>IBM </a:t>
            </a:r>
            <a:r>
              <a:rPr lang="en-US" altLang="zh-CN" sz="2400" dirty="0" smtClean="0"/>
              <a:t>InfoSphere</a:t>
            </a:r>
            <a:r>
              <a:rPr lang="en-US" altLang="zh-CN" sz="2400" dirty="0" smtClean="0"/>
              <a:t> Streams</a:t>
            </a:r>
            <a:r>
              <a:rPr lang="zh-CN" altLang="en-US" sz="2400" dirty="0" smtClean="0"/>
              <a:t>和</a:t>
            </a:r>
            <a:r>
              <a:rPr lang="en-US" altLang="zh-CN" sz="2400" dirty="0" smtClean="0"/>
              <a:t>IBM </a:t>
            </a:r>
            <a:r>
              <a:rPr lang="en-US" altLang="zh-CN" sz="2400" dirty="0" smtClean="0"/>
              <a:t>StreamBase</a:t>
            </a:r>
            <a:endParaRPr lang="en-US" altLang="zh-CN" sz="2400" dirty="0" smtClean="0"/>
          </a:p>
          <a:p>
            <a:pPr marL="0" indent="0">
              <a:buNone/>
            </a:pPr>
            <a:r>
              <a:rPr lang="zh-CN" altLang="en-US" sz="2400" dirty="0" smtClean="0"/>
              <a:t>（</a:t>
            </a:r>
            <a:r>
              <a:rPr lang="en-US" altLang="zh-CN" sz="2400" dirty="0" smtClean="0"/>
              <a:t>2</a:t>
            </a:r>
            <a:r>
              <a:rPr lang="zh-CN" altLang="en-US" sz="2400" dirty="0" smtClean="0"/>
              <a:t>）较为常见的是开源流计算框架，代表如下：</a:t>
            </a:r>
            <a:endParaRPr lang="en-US" altLang="zh-CN" sz="2400" dirty="0" smtClean="0"/>
          </a:p>
          <a:p>
            <a:pPr lvl="1"/>
            <a:r>
              <a:rPr lang="en-US" altLang="zh-CN" sz="2400" dirty="0" smtClean="0"/>
              <a:t>Twitter Storm</a:t>
            </a:r>
            <a:r>
              <a:rPr lang="zh-CN" altLang="zh-CN" sz="2400" dirty="0" smtClean="0"/>
              <a:t>：免费、开源的分布式实时计算系统，可简单、高效、可靠地处理大量的流数据</a:t>
            </a:r>
          </a:p>
          <a:p>
            <a:pPr lvl="1"/>
            <a:r>
              <a:rPr lang="en-US" altLang="zh-CN" sz="2400" dirty="0" smtClean="0"/>
              <a:t>Yahoo! S4</a:t>
            </a:r>
            <a:r>
              <a:rPr lang="zh-CN" altLang="zh-CN" sz="2400" dirty="0" smtClean="0"/>
              <a:t>（</a:t>
            </a:r>
            <a:r>
              <a:rPr lang="en-US" altLang="zh-CN" sz="2400" dirty="0" smtClean="0"/>
              <a:t>Simple Scalable Streaming System</a:t>
            </a:r>
            <a:r>
              <a:rPr lang="zh-CN" altLang="zh-CN" sz="2400" dirty="0" smtClean="0"/>
              <a:t>）：开源流计算平台，是通用的、分布式的、可扩展的、分区容错的、可插拔的流式系统</a:t>
            </a:r>
            <a:endParaRPr lang="en-US" altLang="zh-CN" sz="2400" dirty="0" smtClean="0"/>
          </a:p>
          <a:p>
            <a:pPr marL="0" indent="0">
              <a:buNone/>
            </a:pPr>
            <a:r>
              <a:rPr lang="zh-CN" altLang="en-US" sz="2400" dirty="0" smtClean="0"/>
              <a:t>（</a:t>
            </a:r>
            <a:r>
              <a:rPr lang="en-US" altLang="zh-CN" sz="2400" dirty="0" smtClean="0"/>
              <a:t>3</a:t>
            </a:r>
            <a:r>
              <a:rPr lang="zh-CN" altLang="en-US" sz="2400" dirty="0" smtClean="0"/>
              <a:t>）公司为支持自身业务开发的流计算框架：</a:t>
            </a:r>
            <a:endParaRPr lang="en-US" altLang="zh-CN" sz="2400" dirty="0" smtClean="0"/>
          </a:p>
          <a:p>
            <a:pPr lvl="1"/>
            <a:r>
              <a:rPr lang="en-US" altLang="zh-CN" sz="2400" dirty="0" smtClean="0"/>
              <a:t>Facebook Puma</a:t>
            </a:r>
          </a:p>
          <a:p>
            <a:pPr lvl="1"/>
            <a:r>
              <a:rPr lang="en-US" altLang="zh-CN" sz="2400" dirty="0" smtClean="0"/>
              <a:t>Dstream</a:t>
            </a:r>
            <a:r>
              <a:rPr lang="zh-CN" altLang="en-US" sz="2400" dirty="0" smtClean="0"/>
              <a:t>（百度）</a:t>
            </a:r>
            <a:endParaRPr lang="en-US" altLang="zh-CN" sz="2400" dirty="0" smtClean="0"/>
          </a:p>
          <a:p>
            <a:pPr lvl="1"/>
            <a:r>
              <a:rPr lang="zh-CN" altLang="en-US" sz="2400" dirty="0" smtClean="0"/>
              <a:t>银河流数据处理平台（淘宝）</a:t>
            </a:r>
            <a:endParaRPr lang="en-US" altLang="zh-CN" sz="2400" dirty="0" smtClean="0"/>
          </a:p>
        </p:txBody>
      </p:sp>
      <p:sp>
        <p:nvSpPr>
          <p:cNvPr id="10243" name="标题 2"/>
          <p:cNvSpPr>
            <a:spLocks noGrp="1"/>
          </p:cNvSpPr>
          <p:nvPr>
            <p:ph type="title" idx="10"/>
          </p:nvPr>
        </p:nvSpPr>
        <p:spPr/>
        <p:txBody>
          <a:bodyPr/>
          <a:lstStyle/>
          <a:p>
            <a:r>
              <a:rPr lang="en-US" altLang="zh-CN" dirty="0" smtClean="0"/>
              <a:t>6.1.4 </a:t>
            </a:r>
            <a:r>
              <a:rPr lang="zh-CN" altLang="en-US" smtClean="0"/>
              <a:t>流计算框架</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1743</TotalTime>
  <Words>5920</Words>
  <Application>Microsoft Office PowerPoint</Application>
  <PresentationFormat>全屏显示(4:3)</PresentationFormat>
  <Paragraphs>705</Paragraphs>
  <Slides>84</Slides>
  <Notes>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84</vt:i4>
      </vt:variant>
    </vt:vector>
  </HeadingPairs>
  <TitlesOfParts>
    <vt:vector size="86" baseType="lpstr">
      <vt:lpstr>默认设计模板</vt:lpstr>
      <vt:lpstr>Visio.Drawing.15</vt:lpstr>
      <vt:lpstr>  6、Spark Streaming </vt:lpstr>
      <vt:lpstr>提纲</vt:lpstr>
      <vt:lpstr>6.1 流计算概述</vt:lpstr>
      <vt:lpstr>6.1.1 静态数据和流数据</vt:lpstr>
      <vt:lpstr>6.1.1 静态数据和流数据</vt:lpstr>
      <vt:lpstr>6.1.2 批量计算和实时计算</vt:lpstr>
      <vt:lpstr>6.1.3 流计算概念</vt:lpstr>
      <vt:lpstr>6.1.3 流计算概念</vt:lpstr>
      <vt:lpstr>6.1.4 流计算框架</vt:lpstr>
      <vt:lpstr>6.1.5  流计算处理流程</vt:lpstr>
      <vt:lpstr>6.1.5  流计算处理流程</vt:lpstr>
      <vt:lpstr>6.1.5  流计算处理流程</vt:lpstr>
      <vt:lpstr>6.1.5  流计算处理流程</vt:lpstr>
      <vt:lpstr>6.1.5  流计算处理流程</vt:lpstr>
      <vt:lpstr>6.1.5  流计算处理流程</vt:lpstr>
      <vt:lpstr>6.1.5  流计算处理流程</vt:lpstr>
      <vt:lpstr>6.2 Spark Streaming</vt:lpstr>
      <vt:lpstr>6.2.1 Spark Streaming设计</vt:lpstr>
      <vt:lpstr>6.2.1 Spark Streaming设计</vt:lpstr>
      <vt:lpstr>6.2.1 Spark Streaming设计</vt:lpstr>
      <vt:lpstr>6.2.2 Spark Streaming与Storm的对比</vt:lpstr>
      <vt:lpstr>6.2.3 从“Hadoop+Storm”架构转向Spark架构</vt:lpstr>
      <vt:lpstr>6.2.3 从“Hadoop+Storm”架构转向Spark架构</vt:lpstr>
      <vt:lpstr>6.3 DStream操作概述</vt:lpstr>
      <vt:lpstr>6.3.1 Spark Streaming工作机制</vt:lpstr>
      <vt:lpstr>6.3.2 Spark Streaming程序的基本步骤</vt:lpstr>
      <vt:lpstr>6.3.3 创建StreamingContext对象</vt:lpstr>
      <vt:lpstr>6.3.3 创建StreamingContext对象</vt:lpstr>
      <vt:lpstr>6.4 基本输入源</vt:lpstr>
      <vt:lpstr>6.4.1 文件流</vt:lpstr>
      <vt:lpstr>6.4.1 文件流</vt:lpstr>
      <vt:lpstr>6.4.1 文件流</vt:lpstr>
      <vt:lpstr>6.4.1 文件流</vt:lpstr>
      <vt:lpstr>6.4.1 文件流</vt:lpstr>
      <vt:lpstr>6.4.1 文件流</vt:lpstr>
      <vt:lpstr>6.4.2 套接字流</vt:lpstr>
      <vt:lpstr>6.4.2 套接字流</vt:lpstr>
      <vt:lpstr>6.4.2 套接字流</vt:lpstr>
      <vt:lpstr>6.4.2 套接字流</vt:lpstr>
      <vt:lpstr>6.4.2 套接字流</vt:lpstr>
      <vt:lpstr>6.4.2 套接字流</vt:lpstr>
      <vt:lpstr>6.4.2 套接字流</vt:lpstr>
      <vt:lpstr>6.4.3 RDD队列流</vt:lpstr>
      <vt:lpstr>6.4.3 RDD队列流</vt:lpstr>
      <vt:lpstr>6.4.3 RDD队列流</vt:lpstr>
      <vt:lpstr>6.5 高级数据源</vt:lpstr>
      <vt:lpstr>6.5.1 Kafka简介</vt:lpstr>
      <vt:lpstr>6.5.1 Kafka简介</vt:lpstr>
      <vt:lpstr>6.5.1 Kafka简介</vt:lpstr>
      <vt:lpstr>6.5.2 Kafka准备工作</vt:lpstr>
      <vt:lpstr>6.5.2 Kafka准备工作</vt:lpstr>
      <vt:lpstr>6.5.2 Kafka准备工作</vt:lpstr>
      <vt:lpstr>6.5.2 Kafka准备工作</vt:lpstr>
      <vt:lpstr>6.5.2 Kafka准备工作</vt:lpstr>
      <vt:lpstr>6.5.2 Kafka准备工作</vt:lpstr>
      <vt:lpstr>6.5.2 Kafka准备工作</vt:lpstr>
      <vt:lpstr>6.5.3 Spark准备工作</vt:lpstr>
      <vt:lpstr>6.5.3 Spark准备工作</vt:lpstr>
      <vt:lpstr>6.5.3 Spark准备工作</vt:lpstr>
      <vt:lpstr>6.5.4 编写Spark Streaming程序使用Kafka数据源</vt:lpstr>
      <vt:lpstr>6.5.4 编写Spark Streaming程序使用Kafka数据源</vt:lpstr>
      <vt:lpstr>6.6 转换操作</vt:lpstr>
      <vt:lpstr>6.6.1 DStream无状态转换操作</vt:lpstr>
      <vt:lpstr>6.6.1 DStream无状态转换操作</vt:lpstr>
      <vt:lpstr>6.6.1 DStream无状态转换操作</vt:lpstr>
      <vt:lpstr>6.6.2 DStream有状态转换操作</vt:lpstr>
      <vt:lpstr>6.6.2 DStream有状态转换操作</vt:lpstr>
      <vt:lpstr>6.6.2 DStream有状态转换操作</vt:lpstr>
      <vt:lpstr>6.6.2 DStream有状态转换操作</vt:lpstr>
      <vt:lpstr>6.6.2 DStream有状态转换操作</vt:lpstr>
      <vt:lpstr>6.6.2 DStream有状态转换操作</vt:lpstr>
      <vt:lpstr>6.6.2 DStream有状态转换操作</vt:lpstr>
      <vt:lpstr>6.6.2 DStream有状态转换操作</vt:lpstr>
      <vt:lpstr>6.6.2 DStream有状态转换操作</vt:lpstr>
      <vt:lpstr>6.6.2 DStream有状态转换操作</vt:lpstr>
      <vt:lpstr>6.7 输出操作</vt:lpstr>
      <vt:lpstr>6.7.1 把DStream输出到文本文件中</vt:lpstr>
      <vt:lpstr>6.7.1 把DStream输出到文本文件中</vt:lpstr>
      <vt:lpstr>6.7.2 把DStream写入到MySQL数据库中</vt:lpstr>
      <vt:lpstr>6.7.2 把DStream写入到MySQL数据库中</vt:lpstr>
      <vt:lpstr>6.7.2 把DStream写入到MySQL数据库中</vt:lpstr>
      <vt:lpstr>6.7.2 把DStream写入到MySQL数据库中</vt:lpstr>
      <vt:lpstr>6.7.2 把DStream写入到MySQL数据库中</vt:lpstr>
      <vt:lpstr>6.7.2 把DStream写入到MySQL数据库中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大数据技术原理与应用</dc:title>
  <dc:creator>厦门大学-林子雨-编著</dc:creator>
  <dc:description>http://dblab.xmu.edu.cn/post/bigdata</dc:description>
  <cp:lastModifiedBy>马国兵</cp:lastModifiedBy>
  <cp:revision>648</cp:revision>
  <dcterms:modified xsi:type="dcterms:W3CDTF">2021-12-07T15:32:18Z</dcterms:modified>
</cp:coreProperties>
</file>