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1"/>
  </p:notesMasterIdLst>
  <p:sldIdLst>
    <p:sldId id="256" r:id="rId2"/>
    <p:sldId id="562" r:id="rId3"/>
    <p:sldId id="563" r:id="rId4"/>
    <p:sldId id="564" r:id="rId5"/>
    <p:sldId id="568" r:id="rId6"/>
    <p:sldId id="569" r:id="rId7"/>
    <p:sldId id="740" r:id="rId8"/>
    <p:sldId id="570" r:id="rId9"/>
    <p:sldId id="571" r:id="rId10"/>
    <p:sldId id="572" r:id="rId11"/>
    <p:sldId id="573" r:id="rId12"/>
    <p:sldId id="574" r:id="rId13"/>
    <p:sldId id="575" r:id="rId14"/>
    <p:sldId id="576" r:id="rId15"/>
    <p:sldId id="577" r:id="rId16"/>
    <p:sldId id="578" r:id="rId17"/>
    <p:sldId id="579" r:id="rId18"/>
    <p:sldId id="580" r:id="rId19"/>
    <p:sldId id="581" r:id="rId20"/>
    <p:sldId id="582" r:id="rId21"/>
    <p:sldId id="583" r:id="rId22"/>
    <p:sldId id="584" r:id="rId23"/>
    <p:sldId id="585" r:id="rId24"/>
    <p:sldId id="586" r:id="rId25"/>
    <p:sldId id="587" r:id="rId26"/>
    <p:sldId id="588" r:id="rId27"/>
    <p:sldId id="589" r:id="rId28"/>
    <p:sldId id="590" r:id="rId29"/>
    <p:sldId id="591" r:id="rId30"/>
    <p:sldId id="592" r:id="rId31"/>
    <p:sldId id="593" r:id="rId32"/>
    <p:sldId id="594" r:id="rId33"/>
    <p:sldId id="595" r:id="rId34"/>
    <p:sldId id="596" r:id="rId35"/>
    <p:sldId id="609" r:id="rId36"/>
    <p:sldId id="610" r:id="rId37"/>
    <p:sldId id="611" r:id="rId38"/>
    <p:sldId id="612" r:id="rId39"/>
    <p:sldId id="613" r:id="rId40"/>
    <p:sldId id="614" r:id="rId41"/>
    <p:sldId id="616" r:id="rId42"/>
    <p:sldId id="741" r:id="rId43"/>
    <p:sldId id="742" r:id="rId44"/>
    <p:sldId id="743" r:id="rId45"/>
    <p:sldId id="744" r:id="rId46"/>
    <p:sldId id="745" r:id="rId47"/>
    <p:sldId id="636" r:id="rId48"/>
    <p:sldId id="637" r:id="rId49"/>
    <p:sldId id="639" r:id="rId50"/>
    <p:sldId id="641" r:id="rId51"/>
    <p:sldId id="642" r:id="rId52"/>
    <p:sldId id="643" r:id="rId53"/>
    <p:sldId id="645" r:id="rId54"/>
    <p:sldId id="646" r:id="rId55"/>
    <p:sldId id="647" r:id="rId56"/>
    <p:sldId id="648" r:id="rId57"/>
    <p:sldId id="649" r:id="rId58"/>
    <p:sldId id="650" r:id="rId59"/>
    <p:sldId id="651" r:id="rId60"/>
    <p:sldId id="654" r:id="rId61"/>
    <p:sldId id="658" r:id="rId62"/>
    <p:sldId id="659" r:id="rId63"/>
    <p:sldId id="660" r:id="rId64"/>
    <p:sldId id="661" r:id="rId65"/>
    <p:sldId id="662" r:id="rId66"/>
    <p:sldId id="663" r:id="rId67"/>
    <p:sldId id="664" r:id="rId68"/>
    <p:sldId id="665" r:id="rId69"/>
    <p:sldId id="714" r:id="rId70"/>
  </p:sldIdLst>
  <p:sldSz cx="9144000" cy="6858000" type="screen4x3"/>
  <p:notesSz cx="6858000" cy="9144000"/>
  <p:defaultTextStyle>
    <a:defPPr>
      <a:defRPr lang="zh-CN"/>
    </a:defPPr>
    <a:lvl1pPr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666633"/>
    <a:srgbClr val="CC6600"/>
    <a:srgbClr val="EAEAEA"/>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424" autoAdjust="0"/>
  </p:normalViewPr>
  <p:slideViewPr>
    <p:cSldViewPr>
      <p:cViewPr varScale="1">
        <p:scale>
          <a:sx n="55" d="100"/>
          <a:sy n="55" d="100"/>
        </p:scale>
        <p:origin x="-1596" y="-76"/>
      </p:cViewPr>
      <p:guideLst>
        <p:guide orient="horz" pos="2159"/>
        <p:guide pos="2880"/>
      </p:guideLst>
    </p:cSldViewPr>
  </p:slideViewPr>
  <p:notesTextViewPr>
    <p:cViewPr>
      <p:scale>
        <a:sx n="100" d="100"/>
        <a:sy n="100" d="100"/>
      </p:scale>
      <p:origin x="0" y="0"/>
    </p:cViewPr>
  </p:notesTextViewPr>
  <p:gridSpacing cx="76198" cy="7619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buFont typeface="Arial" pitchFamily="34" charset="0"/>
              <a:buNone/>
              <a:defRPr sz="1200">
                <a:latin typeface="Arial" pitchFamily="34" charset="0"/>
                <a:ea typeface="宋体" pitchFamily="2" charset="-122"/>
              </a:defRPr>
            </a:lvl1pPr>
          </a:lstStyle>
          <a:p>
            <a:pPr>
              <a:defRPr/>
            </a:pPr>
            <a:endParaRPr lang="en-US" dirty="0"/>
          </a:p>
        </p:txBody>
      </p:sp>
      <p:sp>
        <p:nvSpPr>
          <p:cNvPr id="2051" name="Rectangle 3"/>
          <p:cNvSpPr>
            <a:spLocks noGrp="1" noChangeArrowheads="1"/>
          </p:cNvSpPr>
          <p:nvPr>
            <p:ph type="dt" idx="1"/>
          </p:nvPr>
        </p:nvSpPr>
        <p:spPr bwMode="auto">
          <a:xfrm>
            <a:off x="3884613"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buFont typeface="Arial" pitchFamily="34" charset="0"/>
              <a:buNone/>
              <a:defRPr sz="1200">
                <a:latin typeface="Arial" pitchFamily="34" charset="0"/>
                <a:ea typeface="宋体" pitchFamily="2" charset="-122"/>
              </a:defRPr>
            </a:lvl1pPr>
          </a:lstStyle>
          <a:p>
            <a:pPr>
              <a:defRPr/>
            </a:pPr>
            <a:endParaRPr lang="en-US" dirty="0"/>
          </a:p>
        </p:txBody>
      </p:sp>
      <p:sp>
        <p:nvSpPr>
          <p:cNvPr id="72708" name="Rectangle 4"/>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05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buFont typeface="Arial" pitchFamily="34" charset="0"/>
              <a:buNone/>
              <a:defRPr sz="1200">
                <a:latin typeface="Arial" pitchFamily="34" charset="0"/>
                <a:ea typeface="宋体" pitchFamily="2" charset="-122"/>
              </a:defRPr>
            </a:lvl1pPr>
          </a:lstStyle>
          <a:p>
            <a:pPr>
              <a:defRPr/>
            </a:pPr>
            <a:endParaRPr lang="en-US" dirty="0"/>
          </a:p>
        </p:txBody>
      </p:sp>
      <p:sp>
        <p:nvSpPr>
          <p:cNvPr id="205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buFont typeface="Arial" pitchFamily="34" charset="0"/>
              <a:buNone/>
              <a:defRPr sz="1200">
                <a:latin typeface="Arial" pitchFamily="34" charset="0"/>
                <a:ea typeface="宋体" pitchFamily="2" charset="-122"/>
              </a:defRPr>
            </a:lvl1pPr>
          </a:lstStyle>
          <a:p>
            <a:pPr>
              <a:defRPr/>
            </a:pPr>
            <a:fld id="{F3D3DE2C-F8C0-4D47-983C-BEBFE2A7B398}" type="slidenum">
              <a:rPr lang="en-US"/>
              <a:pPr>
                <a:defRPr/>
              </a:pPr>
              <a:t>‹#›</a:t>
            </a:fld>
            <a:endParaRPr lang="en-US" dirty="0"/>
          </a:p>
        </p:txBody>
      </p:sp>
    </p:spTree>
    <p:extLst>
      <p:ext uri="{BB962C8B-B14F-4D97-AF65-F5344CB8AC3E}">
        <p14:creationId xmlns:p14="http://schemas.microsoft.com/office/powerpoint/2010/main" val="322179785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幻灯片图像占位符 1"/>
          <p:cNvSpPr>
            <a:spLocks noGrp="1" noRot="1" noChangeAspect="1" noTextEdit="1"/>
          </p:cNvSpPr>
          <p:nvPr>
            <p:ph type="sldImg"/>
          </p:nvPr>
        </p:nvSpPr>
        <p:spPr/>
      </p:sp>
      <p:sp>
        <p:nvSpPr>
          <p:cNvPr id="7373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7373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itchFamily="34" charset="0"/>
                <a:ea typeface="宋体" pitchFamily="2" charset="-122"/>
              </a:defRPr>
            </a:lvl1pPr>
            <a:lvl2pPr marL="742950" indent="-285750" eaLnBrk="0" hangingPunct="0">
              <a:spcBef>
                <a:spcPct val="30000"/>
              </a:spcBef>
              <a:defRPr sz="1200">
                <a:solidFill>
                  <a:schemeClr val="tx1"/>
                </a:solidFill>
                <a:latin typeface="Arial" pitchFamily="34" charset="0"/>
                <a:ea typeface="宋体" pitchFamily="2" charset="-122"/>
              </a:defRPr>
            </a:lvl2pPr>
            <a:lvl3pPr marL="1143000" indent="-228600" eaLnBrk="0" hangingPunct="0">
              <a:spcBef>
                <a:spcPct val="30000"/>
              </a:spcBef>
              <a:defRPr sz="1200">
                <a:solidFill>
                  <a:schemeClr val="tx1"/>
                </a:solidFill>
                <a:latin typeface="Arial" pitchFamily="34" charset="0"/>
                <a:ea typeface="宋体" pitchFamily="2" charset="-122"/>
              </a:defRPr>
            </a:lvl3pPr>
            <a:lvl4pPr marL="1600200" indent="-228600" eaLnBrk="0" hangingPunct="0">
              <a:spcBef>
                <a:spcPct val="30000"/>
              </a:spcBef>
              <a:defRPr sz="1200">
                <a:solidFill>
                  <a:schemeClr val="tx1"/>
                </a:solidFill>
                <a:latin typeface="Arial" pitchFamily="34" charset="0"/>
                <a:ea typeface="宋体" pitchFamily="2" charset="-122"/>
              </a:defRPr>
            </a:lvl4pPr>
            <a:lvl5pPr marL="2057400" indent="-228600" eaLnBrk="0" hangingPunct="0">
              <a:spcBef>
                <a:spcPct val="30000"/>
              </a:spcBef>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pPr eaLnBrk="1" hangingPunct="1">
              <a:spcBef>
                <a:spcPct val="0"/>
              </a:spcBef>
              <a:buFontTx/>
              <a:buNone/>
            </a:pPr>
            <a:fld id="{3133E6C7-71F9-48F5-8C63-4FACE1ED5059}" type="slidenum">
              <a:rPr lang="en-US" altLang="zh-CN" smtClean="0"/>
              <a:pPr eaLnBrk="1" hangingPunct="1">
                <a:spcBef>
                  <a:spcPct val="0"/>
                </a:spcBef>
                <a:buFontTx/>
                <a:buNone/>
              </a:pPr>
              <a:t>1</a:t>
            </a:fld>
            <a:endParaRPr lang="en-US" altLang="zh-CN"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幻灯片图像占位符 1"/>
          <p:cNvSpPr>
            <a:spLocks noGrp="1" noRot="1" noChangeAspect="1" noTextEdit="1"/>
          </p:cNvSpPr>
          <p:nvPr>
            <p:ph type="sldImg"/>
          </p:nvPr>
        </p:nvSpPr>
        <p:spPr/>
      </p:sp>
      <p:sp>
        <p:nvSpPr>
          <p:cNvPr id="8294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此处 </a:t>
            </a:r>
            <a:r>
              <a:rPr lang="en-US" altLang="zh-CN" dirty="0" smtClean="0"/>
              <a:t>|D||D|</a:t>
            </a:r>
            <a:r>
              <a:rPr lang="zh-CN" altLang="en-US" smtClean="0"/>
              <a:t> 是语料库中总的文档数。公式中使用</a:t>
            </a:r>
            <a:r>
              <a:rPr lang="en-US" altLang="zh-CN" dirty="0" smtClean="0"/>
              <a:t>log</a:t>
            </a:r>
            <a:r>
              <a:rPr lang="zh-CN" altLang="en-US" smtClean="0"/>
              <a:t>函数，当词出现在所有文档中时，它的</a:t>
            </a:r>
            <a:r>
              <a:rPr lang="en-US" altLang="zh-CN" dirty="0" smtClean="0"/>
              <a:t>IDF</a:t>
            </a:r>
            <a:r>
              <a:rPr lang="zh-CN" altLang="en-US" smtClean="0"/>
              <a:t>值变为</a:t>
            </a:r>
            <a:r>
              <a:rPr lang="en-US" altLang="zh-CN" dirty="0" smtClean="0"/>
              <a:t>0</a:t>
            </a:r>
            <a:r>
              <a:rPr lang="zh-CN" altLang="en-US" smtClean="0"/>
              <a:t>。加</a:t>
            </a:r>
            <a:r>
              <a:rPr lang="en-US" altLang="zh-CN" dirty="0" smtClean="0"/>
              <a:t>1</a:t>
            </a:r>
            <a:r>
              <a:rPr lang="zh-CN" altLang="en-US" smtClean="0"/>
              <a:t>是为了避免分母为</a:t>
            </a:r>
            <a:r>
              <a:rPr lang="en-US" altLang="zh-CN" dirty="0" smtClean="0"/>
              <a:t>0</a:t>
            </a:r>
            <a:r>
              <a:rPr lang="zh-CN" altLang="en-US" smtClean="0"/>
              <a:t>的情况。</a:t>
            </a:r>
          </a:p>
        </p:txBody>
      </p:sp>
      <p:sp>
        <p:nvSpPr>
          <p:cNvPr id="8294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itchFamily="34" charset="0"/>
                <a:ea typeface="宋体" pitchFamily="2" charset="-122"/>
              </a:defRPr>
            </a:lvl1pPr>
            <a:lvl2pPr marL="742950" indent="-285750" eaLnBrk="0" hangingPunct="0">
              <a:spcBef>
                <a:spcPct val="30000"/>
              </a:spcBef>
              <a:defRPr sz="1200">
                <a:solidFill>
                  <a:schemeClr val="tx1"/>
                </a:solidFill>
                <a:latin typeface="Arial" pitchFamily="34" charset="0"/>
                <a:ea typeface="宋体" pitchFamily="2" charset="-122"/>
              </a:defRPr>
            </a:lvl2pPr>
            <a:lvl3pPr marL="1143000" indent="-228600" eaLnBrk="0" hangingPunct="0">
              <a:spcBef>
                <a:spcPct val="30000"/>
              </a:spcBef>
              <a:defRPr sz="1200">
                <a:solidFill>
                  <a:schemeClr val="tx1"/>
                </a:solidFill>
                <a:latin typeface="Arial" pitchFamily="34" charset="0"/>
                <a:ea typeface="宋体" pitchFamily="2" charset="-122"/>
              </a:defRPr>
            </a:lvl3pPr>
            <a:lvl4pPr marL="1600200" indent="-228600" eaLnBrk="0" hangingPunct="0">
              <a:spcBef>
                <a:spcPct val="30000"/>
              </a:spcBef>
              <a:defRPr sz="1200">
                <a:solidFill>
                  <a:schemeClr val="tx1"/>
                </a:solidFill>
                <a:latin typeface="Arial" pitchFamily="34" charset="0"/>
                <a:ea typeface="宋体" pitchFamily="2" charset="-122"/>
              </a:defRPr>
            </a:lvl4pPr>
            <a:lvl5pPr marL="2057400" indent="-228600" eaLnBrk="0" hangingPunct="0">
              <a:spcBef>
                <a:spcPct val="30000"/>
              </a:spcBef>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pPr eaLnBrk="1" hangingPunct="1">
              <a:spcBef>
                <a:spcPct val="0"/>
              </a:spcBef>
              <a:buFontTx/>
              <a:buNone/>
            </a:pPr>
            <a:fld id="{0E236659-D66F-41C0-90C2-B416190DCCE2}" type="slidenum">
              <a:rPr lang="en-US" altLang="zh-CN" smtClean="0"/>
              <a:pPr eaLnBrk="1" hangingPunct="1">
                <a:spcBef>
                  <a:spcPct val="0"/>
                </a:spcBef>
                <a:buFontTx/>
                <a:buNone/>
              </a:pPr>
              <a:t>27</a:t>
            </a:fld>
            <a:endParaRPr lang="en-US" altLang="zh-CN"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幻灯片图像占位符 1"/>
          <p:cNvSpPr>
            <a:spLocks noGrp="1" noRot="1" noChangeAspect="1" noTextEdit="1"/>
          </p:cNvSpPr>
          <p:nvPr>
            <p:ph type="sldImg"/>
          </p:nvPr>
        </p:nvSpPr>
        <p:spPr/>
      </p:sp>
      <p:sp>
        <p:nvSpPr>
          <p:cNvPr id="839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smtClean="0"/>
              <a:t>Spark.mllib </a:t>
            </a:r>
            <a:r>
              <a:rPr lang="zh-CN" altLang="en-US" dirty="0" smtClean="0"/>
              <a:t>中实现词频率统计使用特征</a:t>
            </a:r>
            <a:r>
              <a:rPr lang="en-US" altLang="zh-CN" dirty="0" smtClean="0"/>
              <a:t>hash</a:t>
            </a:r>
            <a:r>
              <a:rPr lang="zh-CN" altLang="en-US" dirty="0" smtClean="0"/>
              <a:t>的方式，原始特征通过</a:t>
            </a:r>
            <a:r>
              <a:rPr lang="en-US" altLang="zh-CN" dirty="0" smtClean="0"/>
              <a:t>hash</a:t>
            </a:r>
            <a:r>
              <a:rPr lang="zh-CN" altLang="en-US" dirty="0" smtClean="0"/>
              <a:t>函数，映射到一个索引值。后面只需要统计这些索引值的频率，就可以知道对应词的频率。这种方式避免设计一个全局</a:t>
            </a:r>
            <a:r>
              <a:rPr lang="en-US" altLang="zh-CN" dirty="0" smtClean="0"/>
              <a:t>1</a:t>
            </a:r>
            <a:r>
              <a:rPr lang="zh-CN" altLang="en-US" dirty="0" smtClean="0"/>
              <a:t>对</a:t>
            </a:r>
            <a:r>
              <a:rPr lang="en-US" altLang="zh-CN" dirty="0" smtClean="0"/>
              <a:t>1</a:t>
            </a:r>
            <a:r>
              <a:rPr lang="zh-CN" altLang="en-US" dirty="0" smtClean="0"/>
              <a:t>的词到索引的映射，这个映射在映射大量语料库时需要花费更长的时间。但需要注意，通过</a:t>
            </a:r>
            <a:r>
              <a:rPr lang="en-US" altLang="zh-CN" dirty="0" smtClean="0"/>
              <a:t>hash</a:t>
            </a:r>
            <a:r>
              <a:rPr lang="zh-CN" altLang="en-US" dirty="0" smtClean="0"/>
              <a:t>的方式可能会映射到同一个值的情况，即不同的原始特征通过</a:t>
            </a:r>
            <a:r>
              <a:rPr lang="en-US" altLang="zh-CN" dirty="0" smtClean="0"/>
              <a:t>Hash</a:t>
            </a:r>
            <a:r>
              <a:rPr lang="zh-CN" altLang="en-US" dirty="0" smtClean="0"/>
              <a:t>映射后是同一个值。为了降低这种情况出现的概率，我们只能对特征向量升维。</a:t>
            </a:r>
            <a:r>
              <a:rPr lang="en-US" altLang="zh-CN" dirty="0" smtClean="0"/>
              <a:t>i.e., </a:t>
            </a:r>
            <a:r>
              <a:rPr lang="zh-CN" altLang="en-US" dirty="0" smtClean="0"/>
              <a:t>提高</a:t>
            </a:r>
            <a:r>
              <a:rPr lang="en-US" altLang="zh-CN" dirty="0" smtClean="0"/>
              <a:t>hash</a:t>
            </a:r>
            <a:r>
              <a:rPr lang="zh-CN" altLang="en-US" dirty="0" smtClean="0"/>
              <a:t>表的桶数，默认特征维度是 </a:t>
            </a:r>
            <a:r>
              <a:rPr lang="en-US" altLang="zh-CN" dirty="0" smtClean="0"/>
              <a:t>2^20 = 1,048,576.</a:t>
            </a:r>
            <a:endParaRPr lang="zh-CN" altLang="en-US" dirty="0" smtClean="0"/>
          </a:p>
        </p:txBody>
      </p:sp>
      <p:sp>
        <p:nvSpPr>
          <p:cNvPr id="8397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itchFamily="34" charset="0"/>
                <a:ea typeface="宋体" pitchFamily="2" charset="-122"/>
              </a:defRPr>
            </a:lvl1pPr>
            <a:lvl2pPr marL="742950" indent="-285750" eaLnBrk="0" hangingPunct="0">
              <a:spcBef>
                <a:spcPct val="30000"/>
              </a:spcBef>
              <a:defRPr sz="1200">
                <a:solidFill>
                  <a:schemeClr val="tx1"/>
                </a:solidFill>
                <a:latin typeface="Arial" pitchFamily="34" charset="0"/>
                <a:ea typeface="宋体" pitchFamily="2" charset="-122"/>
              </a:defRPr>
            </a:lvl2pPr>
            <a:lvl3pPr marL="1143000" indent="-228600" eaLnBrk="0" hangingPunct="0">
              <a:spcBef>
                <a:spcPct val="30000"/>
              </a:spcBef>
              <a:defRPr sz="1200">
                <a:solidFill>
                  <a:schemeClr val="tx1"/>
                </a:solidFill>
                <a:latin typeface="Arial" pitchFamily="34" charset="0"/>
                <a:ea typeface="宋体" pitchFamily="2" charset="-122"/>
              </a:defRPr>
            </a:lvl3pPr>
            <a:lvl4pPr marL="1600200" indent="-228600" eaLnBrk="0" hangingPunct="0">
              <a:spcBef>
                <a:spcPct val="30000"/>
              </a:spcBef>
              <a:defRPr sz="1200">
                <a:solidFill>
                  <a:schemeClr val="tx1"/>
                </a:solidFill>
                <a:latin typeface="Arial" pitchFamily="34" charset="0"/>
                <a:ea typeface="宋体" pitchFamily="2" charset="-122"/>
              </a:defRPr>
            </a:lvl4pPr>
            <a:lvl5pPr marL="2057400" indent="-228600" eaLnBrk="0" hangingPunct="0">
              <a:spcBef>
                <a:spcPct val="30000"/>
              </a:spcBef>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pPr eaLnBrk="1" hangingPunct="1">
              <a:spcBef>
                <a:spcPct val="0"/>
              </a:spcBef>
              <a:buFontTx/>
              <a:buNone/>
            </a:pPr>
            <a:fld id="{D6871A92-5513-4C06-998D-978A21DD2855}" type="slidenum">
              <a:rPr lang="en-US" altLang="zh-CN" smtClean="0"/>
              <a:pPr eaLnBrk="1" hangingPunct="1">
                <a:spcBef>
                  <a:spcPct val="0"/>
                </a:spcBef>
                <a:buFontTx/>
                <a:buNone/>
              </a:pPr>
              <a:t>28</a:t>
            </a:fld>
            <a:endParaRPr lang="en-US" altLang="zh-CN"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p:sp>
      <p:sp>
        <p:nvSpPr>
          <p:cNvPr id="8499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可以看到，分词序列被变换成一个稀疏特征向量，其中每个单词都被散列成了一个不同的索引值，特征向量在某一维度上的值即该词汇在文档中出现的次数。</a:t>
            </a:r>
          </a:p>
        </p:txBody>
      </p:sp>
      <p:sp>
        <p:nvSpPr>
          <p:cNvPr id="8499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itchFamily="34" charset="0"/>
                <a:ea typeface="宋体" pitchFamily="2" charset="-122"/>
              </a:defRPr>
            </a:lvl1pPr>
            <a:lvl2pPr marL="742950" indent="-285750" eaLnBrk="0" hangingPunct="0">
              <a:spcBef>
                <a:spcPct val="30000"/>
              </a:spcBef>
              <a:defRPr sz="1200">
                <a:solidFill>
                  <a:schemeClr val="tx1"/>
                </a:solidFill>
                <a:latin typeface="Arial" pitchFamily="34" charset="0"/>
                <a:ea typeface="宋体" pitchFamily="2" charset="-122"/>
              </a:defRPr>
            </a:lvl2pPr>
            <a:lvl3pPr marL="1143000" indent="-228600" eaLnBrk="0" hangingPunct="0">
              <a:spcBef>
                <a:spcPct val="30000"/>
              </a:spcBef>
              <a:defRPr sz="1200">
                <a:solidFill>
                  <a:schemeClr val="tx1"/>
                </a:solidFill>
                <a:latin typeface="Arial" pitchFamily="34" charset="0"/>
                <a:ea typeface="宋体" pitchFamily="2" charset="-122"/>
              </a:defRPr>
            </a:lvl3pPr>
            <a:lvl4pPr marL="1600200" indent="-228600" eaLnBrk="0" hangingPunct="0">
              <a:spcBef>
                <a:spcPct val="30000"/>
              </a:spcBef>
              <a:defRPr sz="1200">
                <a:solidFill>
                  <a:schemeClr val="tx1"/>
                </a:solidFill>
                <a:latin typeface="Arial" pitchFamily="34" charset="0"/>
                <a:ea typeface="宋体" pitchFamily="2" charset="-122"/>
              </a:defRPr>
            </a:lvl4pPr>
            <a:lvl5pPr marL="2057400" indent="-228600" eaLnBrk="0" hangingPunct="0">
              <a:spcBef>
                <a:spcPct val="30000"/>
              </a:spcBef>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pPr eaLnBrk="1" hangingPunct="1">
              <a:spcBef>
                <a:spcPct val="0"/>
              </a:spcBef>
              <a:buFontTx/>
              <a:buNone/>
            </a:pPr>
            <a:fld id="{12C222F1-F5EC-49BF-B0D7-56C77C21966B}" type="slidenum">
              <a:rPr lang="en-US" altLang="zh-CN" smtClean="0"/>
              <a:pPr eaLnBrk="1" hangingPunct="1">
                <a:spcBef>
                  <a:spcPct val="0"/>
                </a:spcBef>
                <a:buFontTx/>
                <a:buNone/>
              </a:pPr>
              <a:t>32</a:t>
            </a:fld>
            <a:endParaRPr lang="en-US" altLang="zh-CN"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p:sp>
      <p:sp>
        <p:nvSpPr>
          <p:cNvPr id="8601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可以看到，特征向量已经被其在语料库中出现的总次数进行了修正，通过</a:t>
            </a:r>
            <a:r>
              <a:rPr lang="en-US" altLang="zh-CN" dirty="0" smtClean="0"/>
              <a:t>TF-IDF</a:t>
            </a:r>
            <a:r>
              <a:rPr lang="zh-CN" altLang="en-US" smtClean="0"/>
              <a:t>得到的特征向量，在接下来可以被应用到相关的机器学习方法中。</a:t>
            </a:r>
          </a:p>
        </p:txBody>
      </p:sp>
      <p:sp>
        <p:nvSpPr>
          <p:cNvPr id="8602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itchFamily="34" charset="0"/>
                <a:ea typeface="宋体" pitchFamily="2" charset="-122"/>
              </a:defRPr>
            </a:lvl1pPr>
            <a:lvl2pPr marL="742950" indent="-285750" eaLnBrk="0" hangingPunct="0">
              <a:spcBef>
                <a:spcPct val="30000"/>
              </a:spcBef>
              <a:defRPr sz="1200">
                <a:solidFill>
                  <a:schemeClr val="tx1"/>
                </a:solidFill>
                <a:latin typeface="Arial" pitchFamily="34" charset="0"/>
                <a:ea typeface="宋体" pitchFamily="2" charset="-122"/>
              </a:defRPr>
            </a:lvl2pPr>
            <a:lvl3pPr marL="1143000" indent="-228600" eaLnBrk="0" hangingPunct="0">
              <a:spcBef>
                <a:spcPct val="30000"/>
              </a:spcBef>
              <a:defRPr sz="1200">
                <a:solidFill>
                  <a:schemeClr val="tx1"/>
                </a:solidFill>
                <a:latin typeface="Arial" pitchFamily="34" charset="0"/>
                <a:ea typeface="宋体" pitchFamily="2" charset="-122"/>
              </a:defRPr>
            </a:lvl3pPr>
            <a:lvl4pPr marL="1600200" indent="-228600" eaLnBrk="0" hangingPunct="0">
              <a:spcBef>
                <a:spcPct val="30000"/>
              </a:spcBef>
              <a:defRPr sz="1200">
                <a:solidFill>
                  <a:schemeClr val="tx1"/>
                </a:solidFill>
                <a:latin typeface="Arial" pitchFamily="34" charset="0"/>
                <a:ea typeface="宋体" pitchFamily="2" charset="-122"/>
              </a:defRPr>
            </a:lvl4pPr>
            <a:lvl5pPr marL="2057400" indent="-228600" eaLnBrk="0" hangingPunct="0">
              <a:spcBef>
                <a:spcPct val="30000"/>
              </a:spcBef>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pPr eaLnBrk="1" hangingPunct="1">
              <a:spcBef>
                <a:spcPct val="0"/>
              </a:spcBef>
              <a:buFontTx/>
              <a:buNone/>
            </a:pPr>
            <a:fld id="{E96093A4-AB82-4D53-A29D-4D14F9AF8133}" type="slidenum">
              <a:rPr lang="en-US" altLang="zh-CN" smtClean="0"/>
              <a:pPr eaLnBrk="1" hangingPunct="1">
                <a:spcBef>
                  <a:spcPct val="0"/>
                </a:spcBef>
                <a:buFontTx/>
                <a:buNone/>
              </a:pPr>
              <a:t>34</a:t>
            </a:fld>
            <a:endParaRPr lang="en-US" altLang="zh-CN"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p:sp>
      <p:sp>
        <p:nvSpPr>
          <p:cNvPr id="870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smtClean="0"/>
              <a:t>参数估计的方法是在给定训练样本点和已知的公式后，对于一个或多个未知参数枚举参数的所有可能取值，找到最符合样本点分布的参数（或参数组合）。</a:t>
            </a:r>
            <a:endParaRPr lang="zh-CN" altLang="en-US" smtClean="0"/>
          </a:p>
          <a:p>
            <a:endParaRPr kumimoji="1" lang="zh-CN" altLang="en-US" smtClean="0"/>
          </a:p>
        </p:txBody>
      </p:sp>
      <p:sp>
        <p:nvSpPr>
          <p:cNvPr id="87044"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itchFamily="34" charset="0"/>
                <a:ea typeface="宋体" pitchFamily="2" charset="-122"/>
              </a:defRPr>
            </a:lvl1pPr>
            <a:lvl2pPr marL="742950" indent="-285750" eaLnBrk="0" hangingPunct="0">
              <a:spcBef>
                <a:spcPct val="30000"/>
              </a:spcBef>
              <a:defRPr sz="1200">
                <a:solidFill>
                  <a:schemeClr val="tx1"/>
                </a:solidFill>
                <a:latin typeface="Arial" pitchFamily="34" charset="0"/>
                <a:ea typeface="宋体" pitchFamily="2" charset="-122"/>
              </a:defRPr>
            </a:lvl2pPr>
            <a:lvl3pPr marL="1143000" indent="-228600" eaLnBrk="0" hangingPunct="0">
              <a:spcBef>
                <a:spcPct val="30000"/>
              </a:spcBef>
              <a:defRPr sz="1200">
                <a:solidFill>
                  <a:schemeClr val="tx1"/>
                </a:solidFill>
                <a:latin typeface="Arial" pitchFamily="34" charset="0"/>
                <a:ea typeface="宋体" pitchFamily="2" charset="-122"/>
              </a:defRPr>
            </a:lvl3pPr>
            <a:lvl4pPr marL="1600200" indent="-228600" eaLnBrk="0" hangingPunct="0">
              <a:spcBef>
                <a:spcPct val="30000"/>
              </a:spcBef>
              <a:defRPr sz="1200">
                <a:solidFill>
                  <a:schemeClr val="tx1"/>
                </a:solidFill>
                <a:latin typeface="Arial" pitchFamily="34" charset="0"/>
                <a:ea typeface="宋体" pitchFamily="2" charset="-122"/>
              </a:defRPr>
            </a:lvl4pPr>
            <a:lvl5pPr marL="2057400" indent="-228600" eaLnBrk="0" hangingPunct="0">
              <a:spcBef>
                <a:spcPct val="30000"/>
              </a:spcBef>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pPr eaLnBrk="1" hangingPunct="1">
              <a:spcBef>
                <a:spcPct val="0"/>
              </a:spcBef>
              <a:buFontTx/>
              <a:buNone/>
            </a:pPr>
            <a:fld id="{EE814CFC-8D02-486A-ADFF-3A09BCFD1A1F}" type="slidenum">
              <a:rPr lang="en-US" altLang="zh-CN" smtClean="0"/>
              <a:pPr eaLnBrk="1" hangingPunct="1">
                <a:spcBef>
                  <a:spcPct val="0"/>
                </a:spcBef>
                <a:buFontTx/>
                <a:buNone/>
              </a:pPr>
              <a:t>48</a:t>
            </a:fld>
            <a:endParaRPr lang="en-US" altLang="zh-CN"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幻灯片图像占位符 1"/>
          <p:cNvSpPr>
            <a:spLocks noGrp="1" noRot="1" noChangeAspect="1" noTextEdit="1"/>
          </p:cNvSpPr>
          <p:nvPr>
            <p:ph type="sldImg"/>
          </p:nvPr>
        </p:nvSpPr>
        <p:spPr/>
      </p:sp>
      <p:sp>
        <p:nvSpPr>
          <p:cNvPr id="8806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导入</a:t>
            </a:r>
            <a:r>
              <a:rPr lang="en-US" altLang="zh-CN" dirty="0" smtClean="0"/>
              <a:t>spark.implicits._</a:t>
            </a:r>
            <a:r>
              <a:rPr lang="zh-CN" altLang="en-US" dirty="0" smtClean="0"/>
              <a:t>，使其支持把一个</a:t>
            </a:r>
            <a:r>
              <a:rPr lang="en-US" altLang="zh-CN" dirty="0" smtClean="0"/>
              <a:t>RDD</a:t>
            </a:r>
            <a:r>
              <a:rPr lang="zh-CN" altLang="en-US" dirty="0" smtClean="0"/>
              <a:t>隐式转换为一个</a:t>
            </a:r>
            <a:r>
              <a:rPr lang="en-US" altLang="zh-CN" dirty="0" smtClean="0"/>
              <a:t>DataFrame</a:t>
            </a:r>
            <a:r>
              <a:rPr lang="zh-CN" altLang="en-US" dirty="0" smtClean="0"/>
              <a:t>。我们用</a:t>
            </a:r>
            <a:r>
              <a:rPr lang="en-US" altLang="zh-CN" dirty="0" smtClean="0"/>
              <a:t>case class</a:t>
            </a:r>
            <a:r>
              <a:rPr lang="zh-CN" altLang="en-US" dirty="0" smtClean="0"/>
              <a:t>定义一个</a:t>
            </a:r>
            <a:r>
              <a:rPr lang="en-US" altLang="zh-CN" dirty="0" smtClean="0"/>
              <a:t>schema:Iris</a:t>
            </a:r>
            <a:r>
              <a:rPr lang="zh-CN" altLang="en-US" dirty="0" smtClean="0"/>
              <a:t>，</a:t>
            </a:r>
            <a:r>
              <a:rPr lang="en-US" altLang="zh-CN" dirty="0" smtClean="0"/>
              <a:t>Iris</a:t>
            </a:r>
            <a:r>
              <a:rPr lang="zh-CN" altLang="en-US" dirty="0" smtClean="0"/>
              <a:t>就是我们需要的数据的结构；然后读取文本文件，第一个</a:t>
            </a:r>
            <a:r>
              <a:rPr lang="en-US" altLang="zh-CN" dirty="0" smtClean="0"/>
              <a:t>map</a:t>
            </a:r>
            <a:r>
              <a:rPr lang="zh-CN" altLang="en-US" dirty="0" smtClean="0"/>
              <a:t>把每行的数据用“</a:t>
            </a:r>
            <a:r>
              <a:rPr lang="en-US" altLang="zh-CN" dirty="0" smtClean="0"/>
              <a:t>,”</a:t>
            </a:r>
            <a:r>
              <a:rPr lang="zh-CN" altLang="en-US" dirty="0" smtClean="0"/>
              <a:t>隔开，比如在我们的数据集中，每行被分成了</a:t>
            </a:r>
            <a:r>
              <a:rPr lang="en-US" altLang="zh-CN" dirty="0" smtClean="0"/>
              <a:t>5</a:t>
            </a:r>
            <a:r>
              <a:rPr lang="zh-CN" altLang="en-US" dirty="0" smtClean="0"/>
              <a:t>部分，前</a:t>
            </a:r>
            <a:r>
              <a:rPr lang="en-US" altLang="zh-CN" dirty="0" smtClean="0"/>
              <a:t>4</a:t>
            </a:r>
            <a:r>
              <a:rPr lang="zh-CN" altLang="en-US" dirty="0" smtClean="0"/>
              <a:t>部分是鸢尾花的</a:t>
            </a:r>
            <a:r>
              <a:rPr lang="en-US" altLang="zh-CN" dirty="0" smtClean="0"/>
              <a:t>4</a:t>
            </a:r>
            <a:r>
              <a:rPr lang="zh-CN" altLang="en-US" dirty="0" smtClean="0"/>
              <a:t>个特征，最后一部分是鸢尾花的分类；我们这里把特征存储在</a:t>
            </a:r>
            <a:r>
              <a:rPr lang="en-US" altLang="zh-CN" dirty="0" smtClean="0"/>
              <a:t>Vector</a:t>
            </a:r>
            <a:r>
              <a:rPr lang="zh-CN" altLang="en-US" dirty="0" smtClean="0"/>
              <a:t>中，创建一个</a:t>
            </a:r>
            <a:r>
              <a:rPr lang="en-US" altLang="zh-CN" dirty="0" smtClean="0"/>
              <a:t>Iris</a:t>
            </a:r>
            <a:r>
              <a:rPr lang="zh-CN" altLang="en-US" dirty="0" smtClean="0"/>
              <a:t>模式的</a:t>
            </a:r>
            <a:r>
              <a:rPr lang="en-US" altLang="zh-CN" dirty="0" smtClean="0"/>
              <a:t>RDD</a:t>
            </a:r>
            <a:r>
              <a:rPr lang="zh-CN" altLang="en-US" dirty="0" smtClean="0"/>
              <a:t>，然后转化成</a:t>
            </a:r>
            <a:r>
              <a:rPr lang="en-US" altLang="zh-CN" dirty="0" smtClean="0"/>
              <a:t>dataframe</a:t>
            </a:r>
            <a:r>
              <a:rPr lang="zh-CN" altLang="en-US" dirty="0" smtClean="0"/>
              <a:t>；最后调用</a:t>
            </a:r>
            <a:r>
              <a:rPr lang="en-US" altLang="zh-CN" dirty="0" smtClean="0"/>
              <a:t>show()</a:t>
            </a:r>
            <a:r>
              <a:rPr lang="zh-CN" altLang="en-US" dirty="0" smtClean="0"/>
              <a:t>方法来查看一下部分数据。</a:t>
            </a:r>
          </a:p>
        </p:txBody>
      </p:sp>
      <p:sp>
        <p:nvSpPr>
          <p:cNvPr id="8806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itchFamily="34" charset="0"/>
                <a:ea typeface="宋体" pitchFamily="2" charset="-122"/>
              </a:defRPr>
            </a:lvl1pPr>
            <a:lvl2pPr marL="742950" indent="-285750" eaLnBrk="0" hangingPunct="0">
              <a:spcBef>
                <a:spcPct val="30000"/>
              </a:spcBef>
              <a:defRPr sz="1200">
                <a:solidFill>
                  <a:schemeClr val="tx1"/>
                </a:solidFill>
                <a:latin typeface="Arial" pitchFamily="34" charset="0"/>
                <a:ea typeface="宋体" pitchFamily="2" charset="-122"/>
              </a:defRPr>
            </a:lvl2pPr>
            <a:lvl3pPr marL="1143000" indent="-228600" eaLnBrk="0" hangingPunct="0">
              <a:spcBef>
                <a:spcPct val="30000"/>
              </a:spcBef>
              <a:defRPr sz="1200">
                <a:solidFill>
                  <a:schemeClr val="tx1"/>
                </a:solidFill>
                <a:latin typeface="Arial" pitchFamily="34" charset="0"/>
                <a:ea typeface="宋体" pitchFamily="2" charset="-122"/>
              </a:defRPr>
            </a:lvl3pPr>
            <a:lvl4pPr marL="1600200" indent="-228600" eaLnBrk="0" hangingPunct="0">
              <a:spcBef>
                <a:spcPct val="30000"/>
              </a:spcBef>
              <a:defRPr sz="1200">
                <a:solidFill>
                  <a:schemeClr val="tx1"/>
                </a:solidFill>
                <a:latin typeface="Arial" pitchFamily="34" charset="0"/>
                <a:ea typeface="宋体" pitchFamily="2" charset="-122"/>
              </a:defRPr>
            </a:lvl4pPr>
            <a:lvl5pPr marL="2057400" indent="-228600" eaLnBrk="0" hangingPunct="0">
              <a:spcBef>
                <a:spcPct val="30000"/>
              </a:spcBef>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pPr eaLnBrk="1" hangingPunct="1">
              <a:spcBef>
                <a:spcPct val="0"/>
              </a:spcBef>
              <a:buFontTx/>
              <a:buNone/>
            </a:pPr>
            <a:fld id="{A6BD4B2D-9B8C-4EB0-8B16-D8F7929DD4D8}" type="slidenum">
              <a:rPr lang="en-US" altLang="zh-CN" smtClean="0"/>
              <a:pPr eaLnBrk="1" hangingPunct="1">
                <a:spcBef>
                  <a:spcPct val="0"/>
                </a:spcBef>
                <a:buFontTx/>
                <a:buNone/>
              </a:pPr>
              <a:t>51</a:t>
            </a:fld>
            <a:endParaRPr lang="en-US" altLang="zh-CN"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p:cNvSpPr>
            <a:spLocks noGrp="1" noRot="1" noChangeAspect="1" noTextEdit="1"/>
          </p:cNvSpPr>
          <p:nvPr>
            <p:ph type="sldImg"/>
          </p:nvPr>
        </p:nvSpPr>
        <p:spPr/>
      </p:sp>
      <p:sp>
        <p:nvSpPr>
          <p:cNvPr id="8909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8909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itchFamily="34" charset="0"/>
                <a:ea typeface="宋体" pitchFamily="2" charset="-122"/>
              </a:defRPr>
            </a:lvl1pPr>
            <a:lvl2pPr marL="742950" indent="-285750" eaLnBrk="0" hangingPunct="0">
              <a:spcBef>
                <a:spcPct val="30000"/>
              </a:spcBef>
              <a:defRPr sz="1200">
                <a:solidFill>
                  <a:schemeClr val="tx1"/>
                </a:solidFill>
                <a:latin typeface="Arial" pitchFamily="34" charset="0"/>
                <a:ea typeface="宋体" pitchFamily="2" charset="-122"/>
              </a:defRPr>
            </a:lvl2pPr>
            <a:lvl3pPr marL="1143000" indent="-228600" eaLnBrk="0" hangingPunct="0">
              <a:spcBef>
                <a:spcPct val="30000"/>
              </a:spcBef>
              <a:defRPr sz="1200">
                <a:solidFill>
                  <a:schemeClr val="tx1"/>
                </a:solidFill>
                <a:latin typeface="Arial" pitchFamily="34" charset="0"/>
                <a:ea typeface="宋体" pitchFamily="2" charset="-122"/>
              </a:defRPr>
            </a:lvl3pPr>
            <a:lvl4pPr marL="1600200" indent="-228600" eaLnBrk="0" hangingPunct="0">
              <a:spcBef>
                <a:spcPct val="30000"/>
              </a:spcBef>
              <a:defRPr sz="1200">
                <a:solidFill>
                  <a:schemeClr val="tx1"/>
                </a:solidFill>
                <a:latin typeface="Arial" pitchFamily="34" charset="0"/>
                <a:ea typeface="宋体" pitchFamily="2" charset="-122"/>
              </a:defRPr>
            </a:lvl4pPr>
            <a:lvl5pPr marL="2057400" indent="-228600" eaLnBrk="0" hangingPunct="0">
              <a:spcBef>
                <a:spcPct val="30000"/>
              </a:spcBef>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pPr eaLnBrk="1" hangingPunct="1">
              <a:spcBef>
                <a:spcPct val="0"/>
              </a:spcBef>
              <a:buFontTx/>
              <a:buNone/>
            </a:pPr>
            <a:fld id="{7C1B525C-5A4E-42E3-8C94-EDC25B4F4A16}" type="slidenum">
              <a:rPr lang="en-US" altLang="zh-CN" smtClean="0"/>
              <a:pPr eaLnBrk="1" hangingPunct="1">
                <a:spcBef>
                  <a:spcPct val="0"/>
                </a:spcBef>
                <a:buFontTx/>
                <a:buNone/>
              </a:pPr>
              <a:t>59</a:t>
            </a:fld>
            <a:endParaRPr lang="en-US" altLang="zh-CN"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幻灯片图像占位符 1"/>
          <p:cNvSpPr>
            <a:spLocks noGrp="1" noRot="1" noChangeAspect="1" noTextEdit="1"/>
          </p:cNvSpPr>
          <p:nvPr>
            <p:ph type="sldImg"/>
          </p:nvPr>
        </p:nvSpPr>
        <p:spPr/>
      </p:sp>
      <p:sp>
        <p:nvSpPr>
          <p:cNvPr id="901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导入</a:t>
            </a:r>
            <a:r>
              <a:rPr lang="en-US" altLang="zh-CN" dirty="0" smtClean="0"/>
              <a:t>spark.implicits._</a:t>
            </a:r>
            <a:r>
              <a:rPr lang="zh-CN" altLang="en-US" dirty="0" smtClean="0"/>
              <a:t>，使其支持把一个</a:t>
            </a:r>
            <a:r>
              <a:rPr lang="en-US" altLang="zh-CN" dirty="0" smtClean="0"/>
              <a:t>RDD</a:t>
            </a:r>
            <a:r>
              <a:rPr lang="zh-CN" altLang="en-US" dirty="0" smtClean="0"/>
              <a:t>隐式转换为一个</a:t>
            </a:r>
            <a:r>
              <a:rPr lang="en-US" altLang="zh-CN" dirty="0" smtClean="0"/>
              <a:t>DataFrame</a:t>
            </a:r>
            <a:r>
              <a:rPr lang="zh-CN" altLang="en-US" dirty="0" smtClean="0"/>
              <a:t>。我们用</a:t>
            </a:r>
            <a:r>
              <a:rPr lang="en-US" altLang="zh-CN" dirty="0" smtClean="0"/>
              <a:t>case class</a:t>
            </a:r>
            <a:r>
              <a:rPr lang="zh-CN" altLang="en-US" dirty="0" smtClean="0"/>
              <a:t>定义一个</a:t>
            </a:r>
            <a:r>
              <a:rPr lang="en-US" altLang="zh-CN" dirty="0" smtClean="0"/>
              <a:t>schema:Iris</a:t>
            </a:r>
            <a:r>
              <a:rPr lang="zh-CN" altLang="en-US" dirty="0" smtClean="0"/>
              <a:t>，</a:t>
            </a:r>
            <a:r>
              <a:rPr lang="en-US" altLang="zh-CN" dirty="0" smtClean="0"/>
              <a:t>Iris</a:t>
            </a:r>
            <a:r>
              <a:rPr lang="zh-CN" altLang="en-US" dirty="0" smtClean="0"/>
              <a:t>就是我们需要的数据的结构；然后读取文本文件，第一个</a:t>
            </a:r>
            <a:r>
              <a:rPr lang="en-US" altLang="zh-CN" dirty="0" smtClean="0"/>
              <a:t>map</a:t>
            </a:r>
            <a:r>
              <a:rPr lang="zh-CN" altLang="en-US" dirty="0" smtClean="0"/>
              <a:t>把每行的数据用“</a:t>
            </a:r>
            <a:r>
              <a:rPr lang="en-US" altLang="zh-CN" dirty="0" smtClean="0"/>
              <a:t>,”</a:t>
            </a:r>
            <a:r>
              <a:rPr lang="zh-CN" altLang="en-US" dirty="0" smtClean="0"/>
              <a:t>隔开，比如在我们的数据集中，每行被分成了</a:t>
            </a:r>
            <a:r>
              <a:rPr lang="en-US" altLang="zh-CN" dirty="0" smtClean="0"/>
              <a:t>5</a:t>
            </a:r>
            <a:r>
              <a:rPr lang="zh-CN" altLang="en-US" dirty="0" smtClean="0"/>
              <a:t>部分，前</a:t>
            </a:r>
            <a:r>
              <a:rPr lang="en-US" altLang="zh-CN" dirty="0" smtClean="0"/>
              <a:t>4</a:t>
            </a:r>
            <a:r>
              <a:rPr lang="zh-CN" altLang="en-US" dirty="0" smtClean="0"/>
              <a:t>部分是鸢尾花的</a:t>
            </a:r>
            <a:r>
              <a:rPr lang="en-US" altLang="zh-CN" dirty="0" smtClean="0"/>
              <a:t>4</a:t>
            </a:r>
            <a:r>
              <a:rPr lang="zh-CN" altLang="en-US" dirty="0" smtClean="0"/>
              <a:t>个特征，最后一部分是鸢尾花的分类；我们这里把特征存储在</a:t>
            </a:r>
            <a:r>
              <a:rPr lang="en-US" altLang="zh-CN" dirty="0" smtClean="0"/>
              <a:t>Vector</a:t>
            </a:r>
            <a:r>
              <a:rPr lang="zh-CN" altLang="en-US" dirty="0" smtClean="0"/>
              <a:t>中，创建一个</a:t>
            </a:r>
            <a:r>
              <a:rPr lang="en-US" altLang="zh-CN" dirty="0" smtClean="0"/>
              <a:t>Iris</a:t>
            </a:r>
            <a:r>
              <a:rPr lang="zh-CN" altLang="en-US" dirty="0" smtClean="0"/>
              <a:t>模式的</a:t>
            </a:r>
            <a:r>
              <a:rPr lang="en-US" altLang="zh-CN" dirty="0" smtClean="0"/>
              <a:t>RDD</a:t>
            </a:r>
            <a:r>
              <a:rPr lang="zh-CN" altLang="en-US" dirty="0" smtClean="0"/>
              <a:t>，然后转化成</a:t>
            </a:r>
            <a:r>
              <a:rPr lang="en-US" altLang="zh-CN" dirty="0" smtClean="0"/>
              <a:t>dataframe</a:t>
            </a:r>
            <a:r>
              <a:rPr lang="zh-CN" altLang="en-US" dirty="0" smtClean="0"/>
              <a:t>；然后把刚刚得到的数据注册成一个表</a:t>
            </a:r>
            <a:r>
              <a:rPr lang="en-US" altLang="zh-CN" dirty="0" smtClean="0"/>
              <a:t>iris</a:t>
            </a:r>
            <a:r>
              <a:rPr lang="zh-CN" altLang="en-US" dirty="0" smtClean="0"/>
              <a:t>，注册成这个表之后，我们就可以通过</a:t>
            </a:r>
            <a:r>
              <a:rPr lang="en-US" altLang="zh-CN" dirty="0" smtClean="0"/>
              <a:t>sql</a:t>
            </a:r>
            <a:r>
              <a:rPr lang="zh-CN" altLang="en-US" dirty="0" smtClean="0"/>
              <a:t>语句进行数据查询；选出我们需要的数据后，我们可以把结果打印出来查看一下数据。</a:t>
            </a:r>
          </a:p>
        </p:txBody>
      </p:sp>
      <p:sp>
        <p:nvSpPr>
          <p:cNvPr id="9011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itchFamily="34" charset="0"/>
                <a:ea typeface="宋体" pitchFamily="2" charset="-122"/>
              </a:defRPr>
            </a:lvl1pPr>
            <a:lvl2pPr marL="742950" indent="-285750" eaLnBrk="0" hangingPunct="0">
              <a:spcBef>
                <a:spcPct val="30000"/>
              </a:spcBef>
              <a:defRPr sz="1200">
                <a:solidFill>
                  <a:schemeClr val="tx1"/>
                </a:solidFill>
                <a:latin typeface="Arial" pitchFamily="34" charset="0"/>
                <a:ea typeface="宋体" pitchFamily="2" charset="-122"/>
              </a:defRPr>
            </a:lvl2pPr>
            <a:lvl3pPr marL="1143000" indent="-228600" eaLnBrk="0" hangingPunct="0">
              <a:spcBef>
                <a:spcPct val="30000"/>
              </a:spcBef>
              <a:defRPr sz="1200">
                <a:solidFill>
                  <a:schemeClr val="tx1"/>
                </a:solidFill>
                <a:latin typeface="Arial" pitchFamily="34" charset="0"/>
                <a:ea typeface="宋体" pitchFamily="2" charset="-122"/>
              </a:defRPr>
            </a:lvl3pPr>
            <a:lvl4pPr marL="1600200" indent="-228600" eaLnBrk="0" hangingPunct="0">
              <a:spcBef>
                <a:spcPct val="30000"/>
              </a:spcBef>
              <a:defRPr sz="1200">
                <a:solidFill>
                  <a:schemeClr val="tx1"/>
                </a:solidFill>
                <a:latin typeface="Arial" pitchFamily="34" charset="0"/>
                <a:ea typeface="宋体" pitchFamily="2" charset="-122"/>
              </a:defRPr>
            </a:lvl4pPr>
            <a:lvl5pPr marL="2057400" indent="-228600" eaLnBrk="0" hangingPunct="0">
              <a:spcBef>
                <a:spcPct val="30000"/>
              </a:spcBef>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pPr eaLnBrk="1" hangingPunct="1">
              <a:spcBef>
                <a:spcPct val="0"/>
              </a:spcBef>
              <a:buFontTx/>
              <a:buNone/>
            </a:pPr>
            <a:fld id="{0AC1639F-9A26-47D1-9F63-FBAF263EBD1B}" type="slidenum">
              <a:rPr lang="en-US" altLang="zh-CN" smtClean="0"/>
              <a:pPr eaLnBrk="1" hangingPunct="1">
                <a:spcBef>
                  <a:spcPct val="0"/>
                </a:spcBef>
                <a:buFontTx/>
                <a:buNone/>
              </a:pPr>
              <a:t>63</a:t>
            </a:fld>
            <a:endParaRPr lang="en-US" altLang="zh-CN"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p:sp>
      <p:sp>
        <p:nvSpPr>
          <p:cNvPr id="747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机器学习强调三个关键词：算法、经验、性能，其处理过程如上图所示。在数据的基础上，通过算法构建出模型并对模型进行评估。评估的性能如果达到要求，就用该模型来测试其他的数据；如果达不到要求，就要调整算法来重新建立模型，再次进行评估。如此循环往复，最终获得满意的经验来处理其他的数据。</a:t>
            </a:r>
          </a:p>
        </p:txBody>
      </p:sp>
      <p:sp>
        <p:nvSpPr>
          <p:cNvPr id="747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itchFamily="34" charset="0"/>
                <a:ea typeface="宋体" pitchFamily="2" charset="-122"/>
              </a:defRPr>
            </a:lvl1pPr>
            <a:lvl2pPr marL="742950" indent="-285750" eaLnBrk="0" hangingPunct="0">
              <a:spcBef>
                <a:spcPct val="30000"/>
              </a:spcBef>
              <a:defRPr sz="1200">
                <a:solidFill>
                  <a:schemeClr val="tx1"/>
                </a:solidFill>
                <a:latin typeface="Arial" pitchFamily="34" charset="0"/>
                <a:ea typeface="宋体" pitchFamily="2" charset="-122"/>
              </a:defRPr>
            </a:lvl2pPr>
            <a:lvl3pPr marL="1143000" indent="-228600" eaLnBrk="0" hangingPunct="0">
              <a:spcBef>
                <a:spcPct val="30000"/>
              </a:spcBef>
              <a:defRPr sz="1200">
                <a:solidFill>
                  <a:schemeClr val="tx1"/>
                </a:solidFill>
                <a:latin typeface="Arial" pitchFamily="34" charset="0"/>
                <a:ea typeface="宋体" pitchFamily="2" charset="-122"/>
              </a:defRPr>
            </a:lvl3pPr>
            <a:lvl4pPr marL="1600200" indent="-228600" eaLnBrk="0" hangingPunct="0">
              <a:spcBef>
                <a:spcPct val="30000"/>
              </a:spcBef>
              <a:defRPr sz="1200">
                <a:solidFill>
                  <a:schemeClr val="tx1"/>
                </a:solidFill>
                <a:latin typeface="Arial" pitchFamily="34" charset="0"/>
                <a:ea typeface="宋体" pitchFamily="2" charset="-122"/>
              </a:defRPr>
            </a:lvl4pPr>
            <a:lvl5pPr marL="2057400" indent="-228600" eaLnBrk="0" hangingPunct="0">
              <a:spcBef>
                <a:spcPct val="30000"/>
              </a:spcBef>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pPr eaLnBrk="1" hangingPunct="1">
              <a:spcBef>
                <a:spcPct val="0"/>
              </a:spcBef>
              <a:buFontTx/>
              <a:buNone/>
            </a:pPr>
            <a:fld id="{7537102D-3D44-406D-8ED9-85ABEE9E704B}" type="slidenum">
              <a:rPr lang="en-US" altLang="zh-CN" smtClean="0"/>
              <a:pPr eaLnBrk="1" hangingPunct="1">
                <a:spcBef>
                  <a:spcPct val="0"/>
                </a:spcBef>
                <a:buFontTx/>
                <a:buNone/>
              </a:pPr>
              <a:t>4</a:t>
            </a:fld>
            <a:endParaRPr lang="en-US" altLang="zh-CN"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p:cNvSpPr>
            <a:spLocks noGrp="1" noRot="1" noChangeAspect="1" noTextEdit="1"/>
          </p:cNvSpPr>
          <p:nvPr>
            <p:ph type="sldImg"/>
          </p:nvPr>
        </p:nvSpPr>
        <p:spPr/>
      </p:sp>
      <p:sp>
        <p:nvSpPr>
          <p:cNvPr id="7577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需要注意的是，</a:t>
            </a:r>
            <a:r>
              <a:rPr lang="en-US" altLang="zh-CN" dirty="0" smtClean="0"/>
              <a:t>Mllib</a:t>
            </a:r>
            <a:r>
              <a:rPr lang="zh-CN" altLang="en-US" dirty="0" smtClean="0"/>
              <a:t>中只包含能够在集群上运行良好的并行算法，这一点很重要。有些经典的机器学习算法没有包含在其中，就是因为它们不能并行执行。相反地，一些较新的研究得出的算法因为适用于集群，也被包含在</a:t>
            </a:r>
            <a:r>
              <a:rPr lang="en-US" altLang="zh-CN" dirty="0" smtClean="0"/>
              <a:t>Mllib</a:t>
            </a:r>
            <a:r>
              <a:rPr lang="zh-CN" altLang="en-US" dirty="0" smtClean="0"/>
              <a:t>中，例如分布式随机森林算法、交替最小二乘算法。这样的选择使得</a:t>
            </a:r>
            <a:r>
              <a:rPr lang="en-US" altLang="zh-CN" dirty="0" smtClean="0"/>
              <a:t>Mllib</a:t>
            </a:r>
            <a:r>
              <a:rPr lang="zh-CN" altLang="en-US" dirty="0" smtClean="0"/>
              <a:t>中的每一个算法都适用于大规模数据集。</a:t>
            </a:r>
            <a:endParaRPr lang="en-US" altLang="zh-CN" dirty="0" smtClean="0"/>
          </a:p>
          <a:p>
            <a:r>
              <a:rPr lang="zh-CN" altLang="en-US" dirty="0" smtClean="0"/>
              <a:t>如果是小规模数据集上训练各机器学习模型，最好还是在各个节点上使用单节点的机器学习算法库（比如</a:t>
            </a:r>
            <a:r>
              <a:rPr lang="en-US" altLang="zh-CN" dirty="0" smtClean="0"/>
              <a:t>Weka</a:t>
            </a:r>
            <a:r>
              <a:rPr lang="zh-CN" altLang="en-US" dirty="0" smtClean="0"/>
              <a:t>）。类似地，我们在机器学习流水线中，也常常用同一算法的不同参数对小规模数据集分别训练，来选出最好的一组参数。在</a:t>
            </a:r>
            <a:r>
              <a:rPr lang="en-US" altLang="zh-CN" dirty="0" smtClean="0"/>
              <a:t>Spark</a:t>
            </a:r>
            <a:r>
              <a:rPr lang="zh-CN" altLang="en-US" dirty="0" smtClean="0"/>
              <a:t>中，你可以通过参数列表传给</a:t>
            </a:r>
            <a:r>
              <a:rPr lang="en-US" altLang="zh-CN" dirty="0" smtClean="0"/>
              <a:t>parallelize()</a:t>
            </a:r>
            <a:r>
              <a:rPr lang="zh-CN" altLang="en-US" dirty="0" smtClean="0"/>
              <a:t>来在不同的节点上分别运行不同的参数，而在每个节点上则使用单节点的机器学习库来实现。只有当你需要在一个大规模分布式数据集上训练模型时，</a:t>
            </a:r>
            <a:r>
              <a:rPr lang="en-US" altLang="zh-CN" dirty="0" smtClean="0"/>
              <a:t>Mllib</a:t>
            </a:r>
            <a:r>
              <a:rPr lang="zh-CN" altLang="en-US" dirty="0" smtClean="0"/>
              <a:t>的优势才能突显出来。</a:t>
            </a:r>
          </a:p>
        </p:txBody>
      </p:sp>
      <p:sp>
        <p:nvSpPr>
          <p:cNvPr id="7578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itchFamily="34" charset="0"/>
                <a:ea typeface="宋体" pitchFamily="2" charset="-122"/>
              </a:defRPr>
            </a:lvl1pPr>
            <a:lvl2pPr marL="742950" indent="-285750" eaLnBrk="0" hangingPunct="0">
              <a:spcBef>
                <a:spcPct val="30000"/>
              </a:spcBef>
              <a:defRPr sz="1200">
                <a:solidFill>
                  <a:schemeClr val="tx1"/>
                </a:solidFill>
                <a:latin typeface="Arial" pitchFamily="34" charset="0"/>
                <a:ea typeface="宋体" pitchFamily="2" charset="-122"/>
              </a:defRPr>
            </a:lvl2pPr>
            <a:lvl3pPr marL="1143000" indent="-228600" eaLnBrk="0" hangingPunct="0">
              <a:spcBef>
                <a:spcPct val="30000"/>
              </a:spcBef>
              <a:defRPr sz="1200">
                <a:solidFill>
                  <a:schemeClr val="tx1"/>
                </a:solidFill>
                <a:latin typeface="Arial" pitchFamily="34" charset="0"/>
                <a:ea typeface="宋体" pitchFamily="2" charset="-122"/>
              </a:defRPr>
            </a:lvl3pPr>
            <a:lvl4pPr marL="1600200" indent="-228600" eaLnBrk="0" hangingPunct="0">
              <a:spcBef>
                <a:spcPct val="30000"/>
              </a:spcBef>
              <a:defRPr sz="1200">
                <a:solidFill>
                  <a:schemeClr val="tx1"/>
                </a:solidFill>
                <a:latin typeface="Arial" pitchFamily="34" charset="0"/>
                <a:ea typeface="宋体" pitchFamily="2" charset="-122"/>
              </a:defRPr>
            </a:lvl4pPr>
            <a:lvl5pPr marL="2057400" indent="-228600" eaLnBrk="0" hangingPunct="0">
              <a:spcBef>
                <a:spcPct val="30000"/>
              </a:spcBef>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pPr eaLnBrk="1" hangingPunct="1">
              <a:spcBef>
                <a:spcPct val="0"/>
              </a:spcBef>
              <a:buFontTx/>
              <a:buNone/>
            </a:pPr>
            <a:fld id="{2397DA7A-5383-404B-A8CA-19A939E99DEB}" type="slidenum">
              <a:rPr lang="en-US" altLang="zh-CN" smtClean="0"/>
              <a:pPr eaLnBrk="1" hangingPunct="1">
                <a:spcBef>
                  <a:spcPct val="0"/>
                </a:spcBef>
                <a:buFontTx/>
                <a:buNone/>
              </a:pPr>
              <a:t>6</a:t>
            </a:fld>
            <a:endParaRPr lang="en-US" altLang="zh-CN"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p:sp>
      <p:sp>
        <p:nvSpPr>
          <p:cNvPr id="7680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使用 </a:t>
            </a:r>
            <a:r>
              <a:rPr lang="en-US" altLang="zh-CN" dirty="0" smtClean="0"/>
              <a:t>ML Pipeline API</a:t>
            </a:r>
            <a:r>
              <a:rPr lang="zh-CN" altLang="en-US" smtClean="0"/>
              <a:t>可以很方便的把数据处理，特征转换，正则化，以及多个机器学习算法联合起来，构建一个单一完整的机器学习流水线。</a:t>
            </a:r>
          </a:p>
        </p:txBody>
      </p:sp>
      <p:sp>
        <p:nvSpPr>
          <p:cNvPr id="7680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itchFamily="34" charset="0"/>
                <a:ea typeface="宋体" pitchFamily="2" charset="-122"/>
              </a:defRPr>
            </a:lvl1pPr>
            <a:lvl2pPr marL="742950" indent="-285750" eaLnBrk="0" hangingPunct="0">
              <a:spcBef>
                <a:spcPct val="30000"/>
              </a:spcBef>
              <a:defRPr sz="1200">
                <a:solidFill>
                  <a:schemeClr val="tx1"/>
                </a:solidFill>
                <a:latin typeface="Arial" pitchFamily="34" charset="0"/>
                <a:ea typeface="宋体" pitchFamily="2" charset="-122"/>
              </a:defRPr>
            </a:lvl2pPr>
            <a:lvl3pPr marL="1143000" indent="-228600" eaLnBrk="0" hangingPunct="0">
              <a:spcBef>
                <a:spcPct val="30000"/>
              </a:spcBef>
              <a:defRPr sz="1200">
                <a:solidFill>
                  <a:schemeClr val="tx1"/>
                </a:solidFill>
                <a:latin typeface="Arial" pitchFamily="34" charset="0"/>
                <a:ea typeface="宋体" pitchFamily="2" charset="-122"/>
              </a:defRPr>
            </a:lvl3pPr>
            <a:lvl4pPr marL="1600200" indent="-228600" eaLnBrk="0" hangingPunct="0">
              <a:spcBef>
                <a:spcPct val="30000"/>
              </a:spcBef>
              <a:defRPr sz="1200">
                <a:solidFill>
                  <a:schemeClr val="tx1"/>
                </a:solidFill>
                <a:latin typeface="Arial" pitchFamily="34" charset="0"/>
                <a:ea typeface="宋体" pitchFamily="2" charset="-122"/>
              </a:defRPr>
            </a:lvl4pPr>
            <a:lvl5pPr marL="2057400" indent="-228600" eaLnBrk="0" hangingPunct="0">
              <a:spcBef>
                <a:spcPct val="30000"/>
              </a:spcBef>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pPr eaLnBrk="1" hangingPunct="1">
              <a:spcBef>
                <a:spcPct val="0"/>
              </a:spcBef>
              <a:buFontTx/>
              <a:buNone/>
            </a:pPr>
            <a:fld id="{70FFED48-8A1A-4099-A2F2-8C8E8E7DE17A}" type="slidenum">
              <a:rPr lang="en-US" altLang="zh-CN" smtClean="0"/>
              <a:pPr eaLnBrk="1" hangingPunct="1">
                <a:spcBef>
                  <a:spcPct val="0"/>
                </a:spcBef>
                <a:buFontTx/>
                <a:buNone/>
              </a:pPr>
              <a:t>9</a:t>
            </a:fld>
            <a:endParaRPr lang="en-US" altLang="zh-CN"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p:cNvSpPr>
            <a:spLocks noGrp="1" noRot="1" noChangeAspect="1" noTextEdit="1"/>
          </p:cNvSpPr>
          <p:nvPr>
            <p:ph type="sldImg"/>
          </p:nvPr>
        </p:nvSpPr>
        <p:spPr/>
      </p:sp>
      <p:sp>
        <p:nvSpPr>
          <p:cNvPr id="778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smtClean="0"/>
              <a:t>Spark MLlib</a:t>
            </a:r>
            <a:r>
              <a:rPr lang="zh-CN" altLang="en-US" dirty="0" smtClean="0"/>
              <a:t>架构由底层基础、算法库和应用程序三部分构成。基层基础包括</a:t>
            </a:r>
            <a:r>
              <a:rPr lang="en-US" altLang="zh-CN" dirty="0" smtClean="0"/>
              <a:t>Spark</a:t>
            </a:r>
            <a:r>
              <a:rPr lang="zh-CN" altLang="en-US" dirty="0" smtClean="0"/>
              <a:t>运行库、进行线性代数相关技术的矩阵库和向量库。算法库包括</a:t>
            </a:r>
            <a:r>
              <a:rPr lang="en-US" altLang="zh-CN" dirty="0" smtClean="0"/>
              <a:t>Spark Mllib</a:t>
            </a:r>
            <a:r>
              <a:rPr lang="zh-CN" altLang="en-US" dirty="0" smtClean="0"/>
              <a:t>实现的具体机器学习算法，以及为这些算法提供的各类评估方法。应用程序包括测试数据的生成以及外部数据的加载等。</a:t>
            </a:r>
          </a:p>
        </p:txBody>
      </p:sp>
      <p:sp>
        <p:nvSpPr>
          <p:cNvPr id="778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itchFamily="34" charset="0"/>
                <a:ea typeface="宋体" pitchFamily="2" charset="-122"/>
              </a:defRPr>
            </a:lvl1pPr>
            <a:lvl2pPr marL="742950" indent="-285750" eaLnBrk="0" hangingPunct="0">
              <a:spcBef>
                <a:spcPct val="30000"/>
              </a:spcBef>
              <a:defRPr sz="1200">
                <a:solidFill>
                  <a:schemeClr val="tx1"/>
                </a:solidFill>
                <a:latin typeface="Arial" pitchFamily="34" charset="0"/>
                <a:ea typeface="宋体" pitchFamily="2" charset="-122"/>
              </a:defRPr>
            </a:lvl2pPr>
            <a:lvl3pPr marL="1143000" indent="-228600" eaLnBrk="0" hangingPunct="0">
              <a:spcBef>
                <a:spcPct val="30000"/>
              </a:spcBef>
              <a:defRPr sz="1200">
                <a:solidFill>
                  <a:schemeClr val="tx1"/>
                </a:solidFill>
                <a:latin typeface="Arial" pitchFamily="34" charset="0"/>
                <a:ea typeface="宋体" pitchFamily="2" charset="-122"/>
              </a:defRPr>
            </a:lvl3pPr>
            <a:lvl4pPr marL="1600200" indent="-228600" eaLnBrk="0" hangingPunct="0">
              <a:spcBef>
                <a:spcPct val="30000"/>
              </a:spcBef>
              <a:defRPr sz="1200">
                <a:solidFill>
                  <a:schemeClr val="tx1"/>
                </a:solidFill>
                <a:latin typeface="Arial" pitchFamily="34" charset="0"/>
                <a:ea typeface="宋体" pitchFamily="2" charset="-122"/>
              </a:defRPr>
            </a:lvl4pPr>
            <a:lvl5pPr marL="2057400" indent="-228600" eaLnBrk="0" hangingPunct="0">
              <a:spcBef>
                <a:spcPct val="30000"/>
              </a:spcBef>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pPr eaLnBrk="1" hangingPunct="1">
              <a:spcBef>
                <a:spcPct val="0"/>
              </a:spcBef>
              <a:buFontTx/>
              <a:buNone/>
            </a:pPr>
            <a:fld id="{655795C6-7FD8-4837-8E05-DF562DAE75AC}" type="slidenum">
              <a:rPr lang="en-US" altLang="zh-CN" smtClean="0"/>
              <a:pPr eaLnBrk="1" hangingPunct="1">
                <a:spcBef>
                  <a:spcPct val="0"/>
                </a:spcBef>
                <a:buFontTx/>
                <a:buNone/>
              </a:pPr>
              <a:t>10</a:t>
            </a:fld>
            <a:endParaRPr lang="en-US" altLang="zh-CN"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p:cNvSpPr>
            <a:spLocks noGrp="1" noRot="1" noChangeAspect="1" noTextEdit="1"/>
          </p:cNvSpPr>
          <p:nvPr>
            <p:ph type="sldImg"/>
          </p:nvPr>
        </p:nvSpPr>
        <p:spPr/>
      </p:sp>
      <p:sp>
        <p:nvSpPr>
          <p:cNvPr id="7885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更具体的说，工作流的各个阶段按顺序运行，输入的</a:t>
            </a:r>
            <a:r>
              <a:rPr lang="en-US" altLang="zh-CN" dirty="0" smtClean="0"/>
              <a:t>DataFrame</a:t>
            </a:r>
            <a:r>
              <a:rPr lang="zh-CN" altLang="en-US" dirty="0" smtClean="0"/>
              <a:t>在它通过每个阶段时被转换。 对于</a:t>
            </a:r>
            <a:r>
              <a:rPr lang="en-US" altLang="zh-CN" dirty="0" smtClean="0"/>
              <a:t>Transformer</a:t>
            </a:r>
            <a:r>
              <a:rPr lang="zh-CN" altLang="en-US" dirty="0" smtClean="0"/>
              <a:t>阶段，在</a:t>
            </a:r>
            <a:r>
              <a:rPr lang="en-US" altLang="zh-CN" dirty="0" smtClean="0"/>
              <a:t>DataFrame</a:t>
            </a:r>
            <a:r>
              <a:rPr lang="zh-CN" altLang="en-US" dirty="0" smtClean="0"/>
              <a:t>上调用</a:t>
            </a:r>
            <a:r>
              <a:rPr lang="en-US" altLang="zh-CN" dirty="0" smtClean="0"/>
              <a:t>transform</a:t>
            </a:r>
            <a:r>
              <a:rPr lang="zh-CN" altLang="en-US" dirty="0" smtClean="0"/>
              <a:t>（）方法。 对于估计器阶段，调用</a:t>
            </a:r>
            <a:r>
              <a:rPr lang="en-US" altLang="zh-CN" dirty="0" smtClean="0"/>
              <a:t>fit</a:t>
            </a:r>
            <a:r>
              <a:rPr lang="zh-CN" altLang="en-US" dirty="0" smtClean="0"/>
              <a:t>（）方法来生成一个转换器（它成为</a:t>
            </a:r>
            <a:r>
              <a:rPr lang="en-US" altLang="zh-CN" dirty="0" smtClean="0"/>
              <a:t>PipelineModel</a:t>
            </a:r>
            <a:r>
              <a:rPr lang="zh-CN" altLang="en-US" dirty="0" smtClean="0"/>
              <a:t>的一部分或拟合的</a:t>
            </a:r>
            <a:r>
              <a:rPr lang="en-US" altLang="zh-CN" dirty="0" smtClean="0"/>
              <a:t>Pipeline</a:t>
            </a:r>
            <a:r>
              <a:rPr lang="zh-CN" altLang="en-US" dirty="0" smtClean="0"/>
              <a:t>），并且在</a:t>
            </a:r>
            <a:r>
              <a:rPr lang="en-US" altLang="zh-CN" dirty="0" smtClean="0"/>
              <a:t>DataFrame</a:t>
            </a:r>
            <a:r>
              <a:rPr lang="zh-CN" altLang="en-US" dirty="0" smtClean="0"/>
              <a:t>上调用该转换器的</a:t>
            </a:r>
            <a:r>
              <a:rPr lang="en-US" altLang="zh-CN" dirty="0" smtClean="0"/>
              <a:t>transform</a:t>
            </a:r>
            <a:r>
              <a:rPr lang="zh-CN" altLang="en-US" dirty="0" smtClean="0"/>
              <a:t>（）方法。</a:t>
            </a:r>
            <a:r>
              <a:rPr lang="en-US" altLang="zh-CN" dirty="0" smtClean="0"/>
              <a:t/>
            </a:r>
            <a:br>
              <a:rPr lang="en-US" altLang="zh-CN" dirty="0" smtClean="0"/>
            </a:br>
            <a:r>
              <a:rPr lang="zh-CN" altLang="en-US" dirty="0" smtClean="0"/>
              <a:t>上面，顶行表示具有三个阶段的流水线。 前两个（</a:t>
            </a:r>
            <a:r>
              <a:rPr lang="en-US" altLang="zh-CN" dirty="0" smtClean="0"/>
              <a:t>Tokenizer</a:t>
            </a:r>
            <a:r>
              <a:rPr lang="zh-CN" altLang="en-US" dirty="0" smtClean="0"/>
              <a:t>和</a:t>
            </a:r>
            <a:r>
              <a:rPr lang="en-US" altLang="zh-CN" dirty="0" smtClean="0"/>
              <a:t>HashingTF）</a:t>
            </a:r>
            <a:r>
              <a:rPr lang="zh-CN" altLang="en-US" dirty="0" smtClean="0"/>
              <a:t>是</a:t>
            </a:r>
            <a:r>
              <a:rPr lang="en-US" altLang="zh-CN" dirty="0" smtClean="0"/>
              <a:t>Transformers（</a:t>
            </a:r>
            <a:r>
              <a:rPr lang="zh-CN" altLang="en-US" dirty="0" smtClean="0"/>
              <a:t>蓝色），第三个（</a:t>
            </a:r>
            <a:r>
              <a:rPr lang="en-US" altLang="zh-CN" dirty="0" smtClean="0"/>
              <a:t>LogisticRegression）</a:t>
            </a:r>
            <a:r>
              <a:rPr lang="zh-CN" altLang="en-US" dirty="0" smtClean="0"/>
              <a:t>是</a:t>
            </a:r>
            <a:r>
              <a:rPr lang="en-US" altLang="zh-CN" dirty="0" smtClean="0"/>
              <a:t>Estimator（</a:t>
            </a:r>
            <a:r>
              <a:rPr lang="zh-CN" altLang="en-US" dirty="0" smtClean="0"/>
              <a:t>红色）。 底行表示流经管线的数据，其中圆柱表示</a:t>
            </a:r>
            <a:r>
              <a:rPr lang="en-US" altLang="zh-CN" dirty="0" smtClean="0"/>
              <a:t>DataFrames。 </a:t>
            </a:r>
            <a:r>
              <a:rPr lang="zh-CN" altLang="en-US" dirty="0" smtClean="0"/>
              <a:t>在原始</a:t>
            </a:r>
            <a:r>
              <a:rPr lang="en-US" altLang="zh-CN" dirty="0" smtClean="0"/>
              <a:t>DataFrame</a:t>
            </a:r>
            <a:r>
              <a:rPr lang="zh-CN" altLang="en-US" dirty="0" smtClean="0"/>
              <a:t>上调用</a:t>
            </a:r>
            <a:r>
              <a:rPr lang="en-US" altLang="zh-CN" dirty="0" smtClean="0"/>
              <a:t>Pipeline.fit（）</a:t>
            </a:r>
            <a:r>
              <a:rPr lang="zh-CN" altLang="en-US" dirty="0" smtClean="0"/>
              <a:t>方法，它具有原始文本文档和标签。 </a:t>
            </a:r>
            <a:r>
              <a:rPr lang="en-US" altLang="zh-CN" dirty="0" smtClean="0"/>
              <a:t>Tokenizer.transform（）</a:t>
            </a:r>
            <a:r>
              <a:rPr lang="zh-CN" altLang="en-US" dirty="0" smtClean="0"/>
              <a:t>方法将原始文本文档拆分为单词，向</a:t>
            </a:r>
            <a:r>
              <a:rPr lang="en-US" altLang="zh-CN" dirty="0" smtClean="0"/>
              <a:t>DataFrame</a:t>
            </a:r>
            <a:r>
              <a:rPr lang="zh-CN" altLang="en-US" dirty="0" smtClean="0"/>
              <a:t>添加一个带有单词的新列。 </a:t>
            </a:r>
            <a:r>
              <a:rPr lang="en-US" altLang="zh-CN" dirty="0" smtClean="0"/>
              <a:t>HashingTF.transform（）</a:t>
            </a:r>
            <a:r>
              <a:rPr lang="zh-CN" altLang="en-US" dirty="0" smtClean="0"/>
              <a:t>方法将字列转换为特征向量，向这些向量添加一个新列到</a:t>
            </a:r>
            <a:r>
              <a:rPr lang="en-US" altLang="zh-CN" dirty="0" smtClean="0"/>
              <a:t>DataFrame。 </a:t>
            </a:r>
            <a:r>
              <a:rPr lang="zh-CN" altLang="en-US" dirty="0" smtClean="0"/>
              <a:t>现在，由于</a:t>
            </a:r>
            <a:r>
              <a:rPr lang="en-US" altLang="zh-CN" dirty="0" smtClean="0"/>
              <a:t>LogisticRegression</a:t>
            </a:r>
            <a:r>
              <a:rPr lang="zh-CN" altLang="en-US" dirty="0" smtClean="0"/>
              <a:t>是一个</a:t>
            </a:r>
            <a:r>
              <a:rPr lang="en-US" altLang="zh-CN" dirty="0" smtClean="0"/>
              <a:t>Estimator，Pipeline</a:t>
            </a:r>
            <a:r>
              <a:rPr lang="zh-CN" altLang="en-US" dirty="0" smtClean="0"/>
              <a:t>首先调用</a:t>
            </a:r>
            <a:r>
              <a:rPr lang="en-US" altLang="zh-CN" dirty="0" smtClean="0"/>
              <a:t>LogisticRegression.fit（）</a:t>
            </a:r>
            <a:r>
              <a:rPr lang="zh-CN" altLang="en-US" dirty="0" smtClean="0"/>
              <a:t>产生一个</a:t>
            </a:r>
            <a:r>
              <a:rPr lang="en-US" altLang="zh-CN" dirty="0" smtClean="0"/>
              <a:t>LogisticRegressionModel。 </a:t>
            </a:r>
            <a:r>
              <a:rPr lang="zh-CN" altLang="en-US" dirty="0" smtClean="0"/>
              <a:t>如果流水线有更多的阶段，则在将</a:t>
            </a:r>
            <a:r>
              <a:rPr lang="en-US" altLang="zh-CN" dirty="0" smtClean="0"/>
              <a:t>DataFrame</a:t>
            </a:r>
            <a:r>
              <a:rPr lang="zh-CN" altLang="en-US" dirty="0" smtClean="0"/>
              <a:t>传递到下一个阶段之前，将在</a:t>
            </a:r>
            <a:r>
              <a:rPr lang="en-US" altLang="zh-CN" dirty="0" smtClean="0"/>
              <a:t>DataFrame</a:t>
            </a:r>
            <a:r>
              <a:rPr lang="zh-CN" altLang="en-US" dirty="0" smtClean="0"/>
              <a:t>上调用</a:t>
            </a:r>
            <a:r>
              <a:rPr lang="en-US" altLang="zh-CN" dirty="0" smtClean="0"/>
              <a:t>LogisticRegressionModel</a:t>
            </a:r>
            <a:r>
              <a:rPr lang="zh-CN" altLang="en-US" dirty="0" smtClean="0"/>
              <a:t>的</a:t>
            </a:r>
            <a:r>
              <a:rPr lang="en-US" altLang="zh-CN" dirty="0" smtClean="0"/>
              <a:t>transform（）</a:t>
            </a:r>
            <a:r>
              <a:rPr lang="zh-CN" altLang="en-US" dirty="0" smtClean="0"/>
              <a:t>方法。</a:t>
            </a:r>
          </a:p>
        </p:txBody>
      </p:sp>
      <p:sp>
        <p:nvSpPr>
          <p:cNvPr id="7885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itchFamily="34" charset="0"/>
                <a:ea typeface="宋体" pitchFamily="2" charset="-122"/>
              </a:defRPr>
            </a:lvl1pPr>
            <a:lvl2pPr marL="742950" indent="-285750" eaLnBrk="0" hangingPunct="0">
              <a:spcBef>
                <a:spcPct val="30000"/>
              </a:spcBef>
              <a:defRPr sz="1200">
                <a:solidFill>
                  <a:schemeClr val="tx1"/>
                </a:solidFill>
                <a:latin typeface="Arial" pitchFamily="34" charset="0"/>
                <a:ea typeface="宋体" pitchFamily="2" charset="-122"/>
              </a:defRPr>
            </a:lvl2pPr>
            <a:lvl3pPr marL="1143000" indent="-228600" eaLnBrk="0" hangingPunct="0">
              <a:spcBef>
                <a:spcPct val="30000"/>
              </a:spcBef>
              <a:defRPr sz="1200">
                <a:solidFill>
                  <a:schemeClr val="tx1"/>
                </a:solidFill>
                <a:latin typeface="Arial" pitchFamily="34" charset="0"/>
                <a:ea typeface="宋体" pitchFamily="2" charset="-122"/>
              </a:defRPr>
            </a:lvl3pPr>
            <a:lvl4pPr marL="1600200" indent="-228600" eaLnBrk="0" hangingPunct="0">
              <a:spcBef>
                <a:spcPct val="30000"/>
              </a:spcBef>
              <a:defRPr sz="1200">
                <a:solidFill>
                  <a:schemeClr val="tx1"/>
                </a:solidFill>
                <a:latin typeface="Arial" pitchFamily="34" charset="0"/>
                <a:ea typeface="宋体" pitchFamily="2" charset="-122"/>
              </a:defRPr>
            </a:lvl4pPr>
            <a:lvl5pPr marL="2057400" indent="-228600" eaLnBrk="0" hangingPunct="0">
              <a:spcBef>
                <a:spcPct val="30000"/>
              </a:spcBef>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pPr eaLnBrk="1" hangingPunct="1">
              <a:spcBef>
                <a:spcPct val="0"/>
              </a:spcBef>
              <a:buFontTx/>
              <a:buNone/>
            </a:pPr>
            <a:fld id="{7E1CDC12-7BC1-4372-86DD-E08DB221AA25}" type="slidenum">
              <a:rPr lang="en-US" altLang="zh-CN" smtClean="0"/>
              <a:pPr eaLnBrk="1" hangingPunct="1">
                <a:spcBef>
                  <a:spcPct val="0"/>
                </a:spcBef>
                <a:buFontTx/>
                <a:buNone/>
              </a:pPr>
              <a:t>17</a:t>
            </a:fld>
            <a:endParaRPr lang="en-US" altLang="zh-CN"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p:cNvSpPr>
            <a:spLocks noGrp="1" noRot="1" noChangeAspect="1" noTextEdit="1"/>
          </p:cNvSpPr>
          <p:nvPr>
            <p:ph type="sldImg"/>
          </p:nvPr>
        </p:nvSpPr>
        <p:spPr/>
      </p:sp>
      <p:sp>
        <p:nvSpPr>
          <p:cNvPr id="7987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在上图中，</a:t>
            </a:r>
            <a:r>
              <a:rPr lang="en-US" altLang="zh-CN" dirty="0" smtClean="0"/>
              <a:t>PipelineModel</a:t>
            </a:r>
            <a:r>
              <a:rPr lang="zh-CN" altLang="en-US" dirty="0" smtClean="0"/>
              <a:t>具有与原始流水线相同的级数，但是原始流水线中的所有估计器都变为变换器。 当在测试数据集上调用</a:t>
            </a:r>
            <a:r>
              <a:rPr lang="en-US" altLang="zh-CN" dirty="0" smtClean="0"/>
              <a:t>PipelineModel</a:t>
            </a:r>
            <a:r>
              <a:rPr lang="zh-CN" altLang="en-US" dirty="0" smtClean="0"/>
              <a:t>的</a:t>
            </a:r>
            <a:r>
              <a:rPr lang="en-US" altLang="zh-CN" dirty="0" smtClean="0"/>
              <a:t>transform</a:t>
            </a:r>
            <a:r>
              <a:rPr lang="zh-CN" altLang="en-US" dirty="0" smtClean="0"/>
              <a:t>（）方法时，数据按顺序通过拟合的工作流。 每个阶段的</a:t>
            </a:r>
            <a:r>
              <a:rPr lang="en-US" altLang="zh-CN" dirty="0" smtClean="0"/>
              <a:t>transform</a:t>
            </a:r>
            <a:r>
              <a:rPr lang="zh-CN" altLang="en-US" dirty="0" smtClean="0"/>
              <a:t>（）方法更新数据集并将其传递到下一个阶段。工作流和工作流模型有助于确保培训和测试数据通过相同的特征处理步骤。</a:t>
            </a:r>
          </a:p>
        </p:txBody>
      </p:sp>
      <p:sp>
        <p:nvSpPr>
          <p:cNvPr id="7987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itchFamily="34" charset="0"/>
                <a:ea typeface="宋体" pitchFamily="2" charset="-122"/>
              </a:defRPr>
            </a:lvl1pPr>
            <a:lvl2pPr marL="742950" indent="-285750" eaLnBrk="0" hangingPunct="0">
              <a:spcBef>
                <a:spcPct val="30000"/>
              </a:spcBef>
              <a:defRPr sz="1200">
                <a:solidFill>
                  <a:schemeClr val="tx1"/>
                </a:solidFill>
                <a:latin typeface="Arial" pitchFamily="34" charset="0"/>
                <a:ea typeface="宋体" pitchFamily="2" charset="-122"/>
              </a:defRPr>
            </a:lvl2pPr>
            <a:lvl3pPr marL="1143000" indent="-228600" eaLnBrk="0" hangingPunct="0">
              <a:spcBef>
                <a:spcPct val="30000"/>
              </a:spcBef>
              <a:defRPr sz="1200">
                <a:solidFill>
                  <a:schemeClr val="tx1"/>
                </a:solidFill>
                <a:latin typeface="Arial" pitchFamily="34" charset="0"/>
                <a:ea typeface="宋体" pitchFamily="2" charset="-122"/>
              </a:defRPr>
            </a:lvl3pPr>
            <a:lvl4pPr marL="1600200" indent="-228600" eaLnBrk="0" hangingPunct="0">
              <a:spcBef>
                <a:spcPct val="30000"/>
              </a:spcBef>
              <a:defRPr sz="1200">
                <a:solidFill>
                  <a:schemeClr val="tx1"/>
                </a:solidFill>
                <a:latin typeface="Arial" pitchFamily="34" charset="0"/>
                <a:ea typeface="宋体" pitchFamily="2" charset="-122"/>
              </a:defRPr>
            </a:lvl4pPr>
            <a:lvl5pPr marL="2057400" indent="-228600" eaLnBrk="0" hangingPunct="0">
              <a:spcBef>
                <a:spcPct val="30000"/>
              </a:spcBef>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pPr eaLnBrk="1" hangingPunct="1">
              <a:spcBef>
                <a:spcPct val="0"/>
              </a:spcBef>
              <a:buFontTx/>
              <a:buNone/>
            </a:pPr>
            <a:fld id="{6AD182A2-B0E0-4061-B27D-6FA2349CA217}" type="slidenum">
              <a:rPr lang="en-US" altLang="zh-CN" smtClean="0"/>
              <a:pPr eaLnBrk="1" hangingPunct="1">
                <a:spcBef>
                  <a:spcPct val="0"/>
                </a:spcBef>
                <a:buFontTx/>
                <a:buNone/>
              </a:pPr>
              <a:t>18</a:t>
            </a:fld>
            <a:endParaRPr lang="en-US" altLang="zh-CN"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p:sp>
      <p:sp>
        <p:nvSpPr>
          <p:cNvPr id="8089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8090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itchFamily="34" charset="0"/>
                <a:ea typeface="宋体" pitchFamily="2" charset="-122"/>
              </a:defRPr>
            </a:lvl1pPr>
            <a:lvl2pPr marL="742950" indent="-285750" eaLnBrk="0" hangingPunct="0">
              <a:spcBef>
                <a:spcPct val="30000"/>
              </a:spcBef>
              <a:defRPr sz="1200">
                <a:solidFill>
                  <a:schemeClr val="tx1"/>
                </a:solidFill>
                <a:latin typeface="Arial" pitchFamily="34" charset="0"/>
                <a:ea typeface="宋体" pitchFamily="2" charset="-122"/>
              </a:defRPr>
            </a:lvl2pPr>
            <a:lvl3pPr marL="1143000" indent="-228600" eaLnBrk="0" hangingPunct="0">
              <a:spcBef>
                <a:spcPct val="30000"/>
              </a:spcBef>
              <a:defRPr sz="1200">
                <a:solidFill>
                  <a:schemeClr val="tx1"/>
                </a:solidFill>
                <a:latin typeface="Arial" pitchFamily="34" charset="0"/>
                <a:ea typeface="宋体" pitchFamily="2" charset="-122"/>
              </a:defRPr>
            </a:lvl3pPr>
            <a:lvl4pPr marL="1600200" indent="-228600" eaLnBrk="0" hangingPunct="0">
              <a:spcBef>
                <a:spcPct val="30000"/>
              </a:spcBef>
              <a:defRPr sz="1200">
                <a:solidFill>
                  <a:schemeClr val="tx1"/>
                </a:solidFill>
                <a:latin typeface="Arial" pitchFamily="34" charset="0"/>
                <a:ea typeface="宋体" pitchFamily="2" charset="-122"/>
              </a:defRPr>
            </a:lvl4pPr>
            <a:lvl5pPr marL="2057400" indent="-228600" eaLnBrk="0" hangingPunct="0">
              <a:spcBef>
                <a:spcPct val="30000"/>
              </a:spcBef>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pPr eaLnBrk="1" hangingPunct="1">
              <a:spcBef>
                <a:spcPct val="0"/>
              </a:spcBef>
              <a:buFontTx/>
              <a:buNone/>
            </a:pPr>
            <a:fld id="{95F7CEE0-CF90-4204-BBCA-3B392288A494}" type="slidenum">
              <a:rPr lang="en-US" altLang="zh-CN" smtClean="0"/>
              <a:pPr eaLnBrk="1" hangingPunct="1">
                <a:spcBef>
                  <a:spcPct val="0"/>
                </a:spcBef>
                <a:buFontTx/>
                <a:buNone/>
              </a:pPr>
              <a:t>25</a:t>
            </a:fld>
            <a:endParaRPr lang="en-US" altLang="zh-CN"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幻灯片图像占位符 1"/>
          <p:cNvSpPr>
            <a:spLocks noGrp="1" noRot="1" noChangeAspect="1" noTextEdit="1"/>
          </p:cNvSpPr>
          <p:nvPr>
            <p:ph type="sldImg"/>
          </p:nvPr>
        </p:nvSpPr>
        <p:spPr/>
      </p:sp>
      <p:sp>
        <p:nvSpPr>
          <p:cNvPr id="819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特征抽取：从原始数据中抽取特征</a:t>
            </a:r>
          </a:p>
          <a:p>
            <a:r>
              <a:rPr lang="zh-CN" altLang="en-US" smtClean="0"/>
              <a:t>特征转换：特征的维度、特征的转化、特征的修改</a:t>
            </a:r>
          </a:p>
          <a:p>
            <a:r>
              <a:rPr lang="zh-CN" altLang="en-US" smtClean="0"/>
              <a:t>特征选取：从大规模特征集中选取一个子集</a:t>
            </a:r>
          </a:p>
        </p:txBody>
      </p:sp>
      <p:sp>
        <p:nvSpPr>
          <p:cNvPr id="8192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itchFamily="34" charset="0"/>
                <a:ea typeface="宋体" pitchFamily="2" charset="-122"/>
              </a:defRPr>
            </a:lvl1pPr>
            <a:lvl2pPr marL="742950" indent="-285750" eaLnBrk="0" hangingPunct="0">
              <a:spcBef>
                <a:spcPct val="30000"/>
              </a:spcBef>
              <a:defRPr sz="1200">
                <a:solidFill>
                  <a:schemeClr val="tx1"/>
                </a:solidFill>
                <a:latin typeface="Arial" pitchFamily="34" charset="0"/>
                <a:ea typeface="宋体" pitchFamily="2" charset="-122"/>
              </a:defRPr>
            </a:lvl2pPr>
            <a:lvl3pPr marL="1143000" indent="-228600" eaLnBrk="0" hangingPunct="0">
              <a:spcBef>
                <a:spcPct val="30000"/>
              </a:spcBef>
              <a:defRPr sz="1200">
                <a:solidFill>
                  <a:schemeClr val="tx1"/>
                </a:solidFill>
                <a:latin typeface="Arial" pitchFamily="34" charset="0"/>
                <a:ea typeface="宋体" pitchFamily="2" charset="-122"/>
              </a:defRPr>
            </a:lvl3pPr>
            <a:lvl4pPr marL="1600200" indent="-228600" eaLnBrk="0" hangingPunct="0">
              <a:spcBef>
                <a:spcPct val="30000"/>
              </a:spcBef>
              <a:defRPr sz="1200">
                <a:solidFill>
                  <a:schemeClr val="tx1"/>
                </a:solidFill>
                <a:latin typeface="Arial" pitchFamily="34" charset="0"/>
                <a:ea typeface="宋体" pitchFamily="2" charset="-122"/>
              </a:defRPr>
            </a:lvl4pPr>
            <a:lvl5pPr marL="2057400" indent="-228600" eaLnBrk="0" hangingPunct="0">
              <a:spcBef>
                <a:spcPct val="30000"/>
              </a:spcBef>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pPr eaLnBrk="1" hangingPunct="1">
              <a:spcBef>
                <a:spcPct val="0"/>
              </a:spcBef>
              <a:buFontTx/>
              <a:buNone/>
            </a:pPr>
            <a:fld id="{7BC5EB5F-527A-4AE6-9F01-90770DC2BA33}" type="slidenum">
              <a:rPr lang="en-US" altLang="zh-CN" smtClean="0"/>
              <a:pPr eaLnBrk="1" hangingPunct="1">
                <a:spcBef>
                  <a:spcPct val="0"/>
                </a:spcBef>
                <a:buFontTx/>
                <a:buNone/>
              </a:pPr>
              <a:t>26</a:t>
            </a:fld>
            <a:endParaRPr lang="en-US" altLang="zh-CN"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079427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941903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1"/>
          <p:cNvSpPr>
            <a:spLocks noGrp="1" noChangeArrowheads="1"/>
          </p:cNvSpPr>
          <p:nvPr>
            <p:ph type="title"/>
          </p:nvPr>
        </p:nvSpPr>
        <p:spPr bwMode="auto">
          <a:xfrm>
            <a:off x="1143000" y="76200"/>
            <a:ext cx="8001000" cy="914400"/>
          </a:xfrm>
          <a:prstGeom prst="rect">
            <a:avLst/>
          </a:prstGeom>
          <a:noFill/>
          <a:ln w="9525">
            <a:noFill/>
            <a:miter lim="800000"/>
            <a:headEnd/>
            <a:tailEnd/>
          </a:ln>
        </p:spPr>
        <p:txBody>
          <a:bodyPr/>
          <a:lstStyle/>
          <a:p>
            <a:pPr lvl="0"/>
            <a:r>
              <a:rPr lang="zh-CN" smtClean="0"/>
              <a:t>单击此处编辑母版标题样式</a:t>
            </a:r>
          </a:p>
        </p:txBody>
      </p:sp>
    </p:spTree>
    <p:extLst>
      <p:ext uri="{BB962C8B-B14F-4D97-AF65-F5344CB8AC3E}">
        <p14:creationId xmlns:p14="http://schemas.microsoft.com/office/powerpoint/2010/main" val="462978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197592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143000" y="76200"/>
            <a:ext cx="8001000" cy="914400"/>
          </a:xfrm>
          <a:prstGeom prst="rect">
            <a:avLst/>
          </a:prstGeom>
          <a:noFill/>
          <a:ln w="9525">
            <a:noFill/>
            <a:miter lim="800000"/>
            <a:headEnd/>
            <a:tailEnd/>
          </a:ln>
        </p:spPr>
        <p:txBody>
          <a:bodyPr/>
          <a:lstStyle/>
          <a:p>
            <a:pPr lvl="0"/>
            <a:r>
              <a:rPr lang="zh-CN" smtClean="0"/>
              <a:t>单击此处编辑母版标题样式</a:t>
            </a:r>
          </a:p>
        </p:txBody>
      </p:sp>
    </p:spTree>
    <p:extLst>
      <p:ext uri="{BB962C8B-B14F-4D97-AF65-F5344CB8AC3E}">
        <p14:creationId xmlns:p14="http://schemas.microsoft.com/office/powerpoint/2010/main" val="340977428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1027" name="Rectangle 7"/>
          <p:cNvSpPr>
            <a:spLocks noChangeArrowheads="1"/>
          </p:cNvSpPr>
          <p:nvPr userDrawn="1"/>
        </p:nvSpPr>
        <p:spPr bwMode="auto">
          <a:xfrm>
            <a:off x="0" y="0"/>
            <a:ext cx="9144000" cy="1066800"/>
          </a:xfrm>
          <a:prstGeom prst="rect">
            <a:avLst/>
          </a:prstGeom>
          <a:solidFill>
            <a:srgbClr val="0056AC"/>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defRPr/>
            </a:pPr>
            <a:endParaRPr lang="zh-CN" altLang="en-US" smtClean="0"/>
          </a:p>
        </p:txBody>
      </p:sp>
      <p:sp>
        <p:nvSpPr>
          <p:cNvPr id="1028" name="Rectangle 11"/>
          <p:cNvSpPr>
            <a:spLocks noGrp="1" noChangeArrowheads="1"/>
          </p:cNvSpPr>
          <p:nvPr>
            <p:ph type="title"/>
          </p:nvPr>
        </p:nvSpPr>
        <p:spPr bwMode="auto">
          <a:xfrm>
            <a:off x="1143000" y="76200"/>
            <a:ext cx="8001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Arial" pitchFamily="34" charset="0"/>
          <a:ea typeface="黑体" pitchFamily="49" charset="-122"/>
        </a:defRPr>
      </a:lvl2pPr>
      <a:lvl3pPr algn="l" rtl="0" eaLnBrk="0" fontAlgn="base" hangingPunct="0">
        <a:spcBef>
          <a:spcPct val="0"/>
        </a:spcBef>
        <a:spcAft>
          <a:spcPct val="0"/>
        </a:spcAft>
        <a:defRPr sz="3200">
          <a:solidFill>
            <a:schemeClr val="bg1"/>
          </a:solidFill>
          <a:latin typeface="Arial" pitchFamily="34" charset="0"/>
          <a:ea typeface="黑体" pitchFamily="49" charset="-122"/>
        </a:defRPr>
      </a:lvl3pPr>
      <a:lvl4pPr algn="l" rtl="0" eaLnBrk="0" fontAlgn="base" hangingPunct="0">
        <a:spcBef>
          <a:spcPct val="0"/>
        </a:spcBef>
        <a:spcAft>
          <a:spcPct val="0"/>
        </a:spcAft>
        <a:defRPr sz="3200">
          <a:solidFill>
            <a:schemeClr val="bg1"/>
          </a:solidFill>
          <a:latin typeface="Arial" pitchFamily="34" charset="0"/>
          <a:ea typeface="黑体" pitchFamily="49" charset="-122"/>
        </a:defRPr>
      </a:lvl4pPr>
      <a:lvl5pPr algn="l" rtl="0" eaLnBrk="0" fontAlgn="base" hangingPunct="0">
        <a:spcBef>
          <a:spcPct val="0"/>
        </a:spcBef>
        <a:spcAft>
          <a:spcPct val="0"/>
        </a:spcAft>
        <a:defRPr sz="3200">
          <a:solidFill>
            <a:schemeClr val="bg1"/>
          </a:solidFill>
          <a:latin typeface="Arial" pitchFamily="34" charset="0"/>
          <a:ea typeface="黑体" pitchFamily="49" charset="-122"/>
        </a:defRPr>
      </a:lvl5pPr>
      <a:lvl6pPr marL="457200" algn="l" rtl="0" eaLnBrk="0" fontAlgn="base" hangingPunct="0">
        <a:spcBef>
          <a:spcPct val="0"/>
        </a:spcBef>
        <a:spcAft>
          <a:spcPct val="0"/>
        </a:spcAft>
        <a:defRPr sz="3200">
          <a:solidFill>
            <a:schemeClr val="bg1"/>
          </a:solidFill>
          <a:latin typeface="Arial" pitchFamily="34" charset="0"/>
          <a:ea typeface="黑体" pitchFamily="49" charset="-122"/>
        </a:defRPr>
      </a:lvl6pPr>
      <a:lvl7pPr marL="914400" algn="l" rtl="0" eaLnBrk="0" fontAlgn="base" hangingPunct="0">
        <a:spcBef>
          <a:spcPct val="0"/>
        </a:spcBef>
        <a:spcAft>
          <a:spcPct val="0"/>
        </a:spcAft>
        <a:defRPr sz="3200">
          <a:solidFill>
            <a:schemeClr val="bg1"/>
          </a:solidFill>
          <a:latin typeface="Arial" pitchFamily="34" charset="0"/>
          <a:ea typeface="黑体" pitchFamily="49" charset="-122"/>
        </a:defRPr>
      </a:lvl7pPr>
      <a:lvl8pPr marL="1371600" algn="l" rtl="0" eaLnBrk="0" fontAlgn="base" hangingPunct="0">
        <a:spcBef>
          <a:spcPct val="0"/>
        </a:spcBef>
        <a:spcAft>
          <a:spcPct val="0"/>
        </a:spcAft>
        <a:defRPr sz="3200">
          <a:solidFill>
            <a:schemeClr val="bg1"/>
          </a:solidFill>
          <a:latin typeface="Arial" pitchFamily="34" charset="0"/>
          <a:ea typeface="黑体" pitchFamily="49" charset="-122"/>
        </a:defRPr>
      </a:lvl8pPr>
      <a:lvl9pPr marL="1828800" algn="l" rtl="0" eaLnBrk="0" fontAlgn="base" hangingPunct="0">
        <a:spcBef>
          <a:spcPct val="0"/>
        </a:spcBef>
        <a:spcAft>
          <a:spcPct val="0"/>
        </a:spcAft>
        <a:defRPr sz="3200">
          <a:solidFill>
            <a:schemeClr val="bg1"/>
          </a:solidFill>
          <a:latin typeface="Arial" pitchFamily="34" charset="0"/>
          <a:ea typeface="黑体" pitchFamily="49"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5.xml"/><Relationship Id="rId1" Type="http://schemas.openxmlformats.org/officeDocument/2006/relationships/vmlDrawing" Target="../drawings/vmlDrawing1.v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ChangeArrowheads="1"/>
          </p:cNvSpPr>
          <p:nvPr/>
        </p:nvSpPr>
        <p:spPr bwMode="auto">
          <a:xfrm>
            <a:off x="0" y="0"/>
            <a:ext cx="9144000" cy="2133600"/>
          </a:xfrm>
          <a:prstGeom prst="rect">
            <a:avLst/>
          </a:prstGeom>
          <a:solidFill>
            <a:srgbClr val="0056AC"/>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endParaRPr lang="zh-CN" altLang="en-US" sz="1800"/>
          </a:p>
        </p:txBody>
      </p:sp>
      <p:sp>
        <p:nvSpPr>
          <p:cNvPr id="2051" name="Rectangle 6"/>
          <p:cNvSpPr>
            <a:spLocks noGrp="1" noChangeArrowheads="1"/>
          </p:cNvSpPr>
          <p:nvPr>
            <p:ph type="title"/>
          </p:nvPr>
        </p:nvSpPr>
        <p:spPr>
          <a:xfrm>
            <a:off x="533400" y="3200400"/>
            <a:ext cx="8229600" cy="1143000"/>
          </a:xfrm>
          <a:noFill/>
          <a:ln/>
        </p:spPr>
        <p:txBody>
          <a:bodyPr/>
          <a:lstStyle/>
          <a:p>
            <a:pPr algn="ctr" eaLnBrk="1" hangingPunct="1"/>
            <a:r>
              <a:rPr lang="en-US" altLang="zh-CN" sz="4800" b="1" dirty="0" smtClean="0">
                <a:solidFill>
                  <a:schemeClr val="tx1"/>
                </a:solidFill>
              </a:rPr>
              <a:t/>
            </a:r>
            <a:br>
              <a:rPr lang="en-US" altLang="zh-CN" sz="4800" b="1" dirty="0" smtClean="0">
                <a:solidFill>
                  <a:schemeClr val="tx1"/>
                </a:solidFill>
              </a:rPr>
            </a:br>
            <a:r>
              <a:rPr lang="en-US" altLang="zh-CN" sz="4800" b="1" dirty="0" smtClean="0">
                <a:solidFill>
                  <a:schemeClr val="tx1"/>
                </a:solidFill>
              </a:rPr>
              <a:t>7</a:t>
            </a:r>
            <a:r>
              <a:rPr lang="zh-CN" altLang="en-US" sz="4800" b="1" dirty="0" smtClean="0">
                <a:solidFill>
                  <a:schemeClr val="tx1"/>
                </a:solidFill>
              </a:rPr>
              <a:t>、</a:t>
            </a:r>
            <a:r>
              <a:rPr lang="en-US" altLang="zh-CN" sz="4800" b="1" dirty="0" smtClean="0">
                <a:solidFill>
                  <a:schemeClr val="tx1"/>
                </a:solidFill>
              </a:rPr>
              <a:t>Spark MLlib</a:t>
            </a:r>
            <a:br>
              <a:rPr lang="en-US" altLang="zh-CN" sz="4800" b="1" dirty="0" smtClean="0">
                <a:solidFill>
                  <a:schemeClr val="tx1"/>
                </a:solidFill>
              </a:rPr>
            </a:br>
            <a:endParaRPr lang="zh-CN" altLang="en-US" sz="4800" dirty="0" smtClean="0">
              <a:solidFill>
                <a:schemeClr val="tx1"/>
              </a:solidFill>
            </a:endParaRPr>
          </a:p>
        </p:txBody>
      </p:sp>
      <p:sp>
        <p:nvSpPr>
          <p:cNvPr id="2052" name="Oval 7"/>
          <p:cNvSpPr>
            <a:spLocks noChangeArrowheads="1"/>
          </p:cNvSpPr>
          <p:nvPr/>
        </p:nvSpPr>
        <p:spPr bwMode="auto">
          <a:xfrm>
            <a:off x="1447800" y="304800"/>
            <a:ext cx="990600" cy="16002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endParaRPr lang="zh-CN" altLang="en-US" sz="1800"/>
          </a:p>
        </p:txBody>
      </p:sp>
      <p:sp>
        <p:nvSpPr>
          <p:cNvPr id="2055" name="Text Box 12"/>
          <p:cNvSpPr txBox="1">
            <a:spLocks noChangeArrowheads="1"/>
          </p:cNvSpPr>
          <p:nvPr/>
        </p:nvSpPr>
        <p:spPr bwMode="auto">
          <a:xfrm>
            <a:off x="2027238" y="742950"/>
            <a:ext cx="528796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eaLnBrk="1" hangingPunct="1">
              <a:spcBef>
                <a:spcPct val="50000"/>
              </a:spcBef>
              <a:buFontTx/>
              <a:buNone/>
            </a:pPr>
            <a:r>
              <a:rPr lang="zh-CN" altLang="en-US" sz="4800" dirty="0">
                <a:solidFill>
                  <a:schemeClr val="bg1"/>
                </a:solidFill>
                <a:latin typeface="Times New Roman" pitchFamily="18" charset="0"/>
              </a:rPr>
              <a:t>第</a:t>
            </a:r>
            <a:r>
              <a:rPr lang="en-US" altLang="zh-CN" sz="4800" dirty="0">
                <a:solidFill>
                  <a:schemeClr val="bg1"/>
                </a:solidFill>
                <a:latin typeface="Times New Roman" pitchFamily="18" charset="0"/>
              </a:rPr>
              <a:t>9</a:t>
            </a:r>
            <a:r>
              <a:rPr lang="zh-CN" altLang="en-US" sz="4800" dirty="0">
                <a:solidFill>
                  <a:schemeClr val="bg1"/>
                </a:solidFill>
                <a:latin typeface="Times New Roman" pitchFamily="18" charset="0"/>
              </a:rPr>
              <a:t>章 </a:t>
            </a:r>
            <a:r>
              <a:rPr lang="en-US" altLang="zh-CN" sz="4800" dirty="0">
                <a:solidFill>
                  <a:schemeClr val="bg1"/>
                </a:solidFill>
                <a:latin typeface="Times New Roman" pitchFamily="18" charset="0"/>
              </a:rPr>
              <a:t>Spark</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a:ln/>
        </p:spPr>
        <p:txBody>
          <a:bodyPr/>
          <a:lstStyle/>
          <a:p>
            <a:r>
              <a:rPr lang="en-US" altLang="zh-CN" dirty="0" smtClean="0"/>
              <a:t>7.1.3 </a:t>
            </a:r>
            <a:r>
              <a:rPr lang="en-US" altLang="zh-CN" dirty="0" smtClean="0"/>
              <a:t>Spark </a:t>
            </a:r>
            <a:r>
              <a:rPr lang="zh-CN" altLang="en-US" dirty="0" smtClean="0"/>
              <a:t>机器学习库</a:t>
            </a:r>
            <a:r>
              <a:rPr lang="en-US" altLang="zh-CN" dirty="0" smtClean="0"/>
              <a:t>MLlib</a:t>
            </a:r>
            <a:endParaRPr lang="zh-CN" altLang="en-US" dirty="0" smtClean="0"/>
          </a:p>
        </p:txBody>
      </p:sp>
      <p:sp>
        <p:nvSpPr>
          <p:cNvPr id="11267" name="矩形 2"/>
          <p:cNvSpPr>
            <a:spLocks noChangeArrowheads="1"/>
          </p:cNvSpPr>
          <p:nvPr/>
        </p:nvSpPr>
        <p:spPr bwMode="auto">
          <a:xfrm>
            <a:off x="381110" y="1219200"/>
            <a:ext cx="8610374"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2400" dirty="0"/>
              <a:t>MLlib</a:t>
            </a:r>
            <a:r>
              <a:rPr lang="zh-CN" altLang="en-US" sz="2400" dirty="0"/>
              <a:t>目前支持</a:t>
            </a:r>
            <a:r>
              <a:rPr lang="en-US" altLang="zh-CN" sz="2400" dirty="0"/>
              <a:t>4</a:t>
            </a:r>
            <a:r>
              <a:rPr lang="zh-CN" altLang="en-US" sz="2400" dirty="0"/>
              <a:t>种常见的机器学习问题</a:t>
            </a:r>
            <a:r>
              <a:rPr lang="en-US" altLang="zh-CN" sz="2400" dirty="0"/>
              <a:t>: </a:t>
            </a:r>
            <a:r>
              <a:rPr lang="zh-CN" altLang="en-US" sz="2400" dirty="0"/>
              <a:t>分类、回归、聚类和协同过滤</a:t>
            </a:r>
          </a:p>
        </p:txBody>
      </p:sp>
      <p:pic>
        <p:nvPicPr>
          <p:cNvPr id="11268" name="Picture 2" descr="http://dblab.xmu.edu.cn/blog/wp-content/uploads/2016/12/MLTab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110" y="2209800"/>
            <a:ext cx="8610374" cy="397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a:ln/>
        </p:spPr>
        <p:txBody>
          <a:bodyPr/>
          <a:lstStyle/>
          <a:p>
            <a:r>
              <a:rPr lang="en-US" altLang="zh-CN" dirty="0" smtClean="0"/>
              <a:t>7.2 </a:t>
            </a:r>
            <a:r>
              <a:rPr lang="zh-CN" altLang="en-US" dirty="0" smtClean="0"/>
              <a:t>机器学习流水线</a:t>
            </a:r>
          </a:p>
        </p:txBody>
      </p:sp>
      <p:sp>
        <p:nvSpPr>
          <p:cNvPr id="12291" name="TextBox 2"/>
          <p:cNvSpPr txBox="1">
            <a:spLocks noChangeArrowheads="1"/>
          </p:cNvSpPr>
          <p:nvPr/>
        </p:nvSpPr>
        <p:spPr bwMode="auto">
          <a:xfrm>
            <a:off x="1146175" y="1371600"/>
            <a:ext cx="43402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2400" dirty="0" smtClean="0"/>
              <a:t>7.2.1 </a:t>
            </a:r>
            <a:r>
              <a:rPr lang="zh-CN" altLang="en-US" sz="2400" dirty="0"/>
              <a:t>机器学习流水线概念</a:t>
            </a:r>
            <a:endParaRPr lang="en-US" altLang="zh-CN" sz="2400" dirty="0"/>
          </a:p>
          <a:p>
            <a:pPr eaLnBrk="1" hangingPunct="1">
              <a:spcBef>
                <a:spcPct val="0"/>
              </a:spcBef>
              <a:buFontTx/>
              <a:buNone/>
            </a:pPr>
            <a:r>
              <a:rPr lang="en-US" altLang="zh-CN" sz="2400" dirty="0" smtClean="0"/>
              <a:t>7.2.2 </a:t>
            </a:r>
            <a:r>
              <a:rPr lang="zh-CN" altLang="en-US" sz="2400" dirty="0"/>
              <a:t>构建一个机器学习流水线</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a:ln/>
        </p:spPr>
        <p:txBody>
          <a:bodyPr/>
          <a:lstStyle/>
          <a:p>
            <a:r>
              <a:rPr lang="en-US" altLang="zh-CN" dirty="0" smtClean="0"/>
              <a:t>7.2.1 </a:t>
            </a:r>
            <a:r>
              <a:rPr lang="zh-CN" altLang="en-US" dirty="0" smtClean="0"/>
              <a:t>机器学习流水线概念</a:t>
            </a:r>
          </a:p>
        </p:txBody>
      </p:sp>
      <p:sp>
        <p:nvSpPr>
          <p:cNvPr id="13315" name="矩形 2"/>
          <p:cNvSpPr>
            <a:spLocks noChangeArrowheads="1"/>
          </p:cNvSpPr>
          <p:nvPr/>
        </p:nvSpPr>
        <p:spPr bwMode="auto">
          <a:xfrm>
            <a:off x="322310" y="1219200"/>
            <a:ext cx="6781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2400" dirty="0"/>
              <a:t>在介绍流水线之前，先来了解几个重要概念：</a:t>
            </a:r>
          </a:p>
        </p:txBody>
      </p:sp>
      <p:sp>
        <p:nvSpPr>
          <p:cNvPr id="13316" name="矩形 3"/>
          <p:cNvSpPr>
            <a:spLocks noChangeArrowheads="1"/>
          </p:cNvSpPr>
          <p:nvPr/>
        </p:nvSpPr>
        <p:spPr bwMode="auto">
          <a:xfrm>
            <a:off x="304912" y="1795463"/>
            <a:ext cx="8534176" cy="1938992"/>
          </a:xfrm>
          <a:prstGeom prst="rect">
            <a:avLst/>
          </a:prstGeom>
          <a:ln/>
          <a:extLst/>
        </p:spPr>
        <p:style>
          <a:lnRef idx="2">
            <a:schemeClr val="accent2"/>
          </a:lnRef>
          <a:fillRef idx="1">
            <a:schemeClr val="lt1"/>
          </a:fillRef>
          <a:effectRef idx="0">
            <a:schemeClr val="accent2"/>
          </a:effectRef>
          <a:fontRef idx="minor">
            <a:schemeClr val="dk1"/>
          </a:fontRef>
        </p:style>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Char char="•"/>
            </a:pPr>
            <a:r>
              <a:rPr lang="en-US" altLang="zh-CN" sz="2400" b="1" dirty="0">
                <a:solidFill>
                  <a:srgbClr val="FF0000"/>
                </a:solidFill>
              </a:rPr>
              <a:t>DataFrame</a:t>
            </a:r>
            <a:r>
              <a:rPr lang="zh-CN" altLang="en-US" sz="2400" b="1" dirty="0">
                <a:solidFill>
                  <a:srgbClr val="FF0000"/>
                </a:solidFill>
              </a:rPr>
              <a:t>：</a:t>
            </a:r>
            <a:r>
              <a:rPr lang="zh-CN" altLang="en-US" sz="2400" dirty="0"/>
              <a:t>使用</a:t>
            </a:r>
            <a:r>
              <a:rPr lang="en-US" altLang="zh-CN" sz="2400" dirty="0"/>
              <a:t>Spark SQL</a:t>
            </a:r>
            <a:r>
              <a:rPr lang="zh-CN" altLang="en-US" sz="2400" dirty="0"/>
              <a:t>中的</a:t>
            </a:r>
            <a:r>
              <a:rPr lang="en-US" altLang="zh-CN" sz="2400" dirty="0"/>
              <a:t>DataFrame</a:t>
            </a:r>
            <a:r>
              <a:rPr lang="zh-CN" altLang="en-US" sz="2400" dirty="0"/>
              <a:t>作为数据集，它可以容纳各种数据类型。较之</a:t>
            </a:r>
            <a:r>
              <a:rPr lang="en-US" altLang="zh-CN" sz="2400" dirty="0"/>
              <a:t>RDD</a:t>
            </a:r>
            <a:r>
              <a:rPr lang="zh-CN" altLang="en-US" sz="2400" dirty="0"/>
              <a:t>，</a:t>
            </a:r>
            <a:r>
              <a:rPr lang="en-US" altLang="zh-CN" sz="2400" dirty="0"/>
              <a:t>DataFrame</a:t>
            </a:r>
            <a:r>
              <a:rPr lang="zh-CN" altLang="en-US" sz="2400" dirty="0"/>
              <a:t>包含了</a:t>
            </a:r>
            <a:r>
              <a:rPr lang="en-US" altLang="zh-CN" sz="2400" dirty="0"/>
              <a:t>schema </a:t>
            </a:r>
            <a:r>
              <a:rPr lang="zh-CN" altLang="en-US" sz="2400" dirty="0"/>
              <a:t>信息，更类似传统数据库中的二维表格。</a:t>
            </a:r>
            <a:endParaRPr lang="en-US" altLang="zh-CN" sz="2400" dirty="0"/>
          </a:p>
          <a:p>
            <a:pPr eaLnBrk="1" hangingPunct="1">
              <a:spcBef>
                <a:spcPct val="0"/>
              </a:spcBef>
              <a:buFontTx/>
              <a:buChar char="•"/>
            </a:pPr>
            <a:r>
              <a:rPr lang="zh-CN" altLang="en-US" sz="2400" dirty="0"/>
              <a:t> 它被</a:t>
            </a:r>
            <a:r>
              <a:rPr lang="en-US" altLang="zh-CN" sz="2400" dirty="0"/>
              <a:t>ML Pipeline</a:t>
            </a:r>
            <a:r>
              <a:rPr lang="zh-CN" altLang="en-US" sz="2400" dirty="0"/>
              <a:t>用来存储源数据。例如，</a:t>
            </a:r>
            <a:r>
              <a:rPr lang="en-US" altLang="zh-CN" sz="2400" dirty="0"/>
              <a:t>DataFrame</a:t>
            </a:r>
            <a:r>
              <a:rPr lang="zh-CN" altLang="en-US" sz="2400" dirty="0"/>
              <a:t>中的列可以是存储的文本、特征向量、真实标签和预测的标签等</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ln/>
        </p:spPr>
        <p:txBody>
          <a:bodyPr/>
          <a:lstStyle/>
          <a:p>
            <a:r>
              <a:rPr lang="en-US" altLang="zh-CN" dirty="0" smtClean="0"/>
              <a:t>7.2.1 </a:t>
            </a:r>
            <a:r>
              <a:rPr lang="zh-CN" altLang="en-US" dirty="0" smtClean="0"/>
              <a:t>机器学习流水线概念</a:t>
            </a:r>
          </a:p>
        </p:txBody>
      </p:sp>
      <p:sp>
        <p:nvSpPr>
          <p:cNvPr id="14339" name="矩形 2"/>
          <p:cNvSpPr>
            <a:spLocks noChangeArrowheads="1"/>
          </p:cNvSpPr>
          <p:nvPr/>
        </p:nvSpPr>
        <p:spPr bwMode="auto">
          <a:xfrm>
            <a:off x="228714" y="1447800"/>
            <a:ext cx="8762770" cy="3046988"/>
          </a:xfrm>
          <a:prstGeom prst="rect">
            <a:avLst/>
          </a:prstGeom>
          <a:ln/>
          <a:extLst/>
        </p:spPr>
        <p:style>
          <a:lnRef idx="2">
            <a:schemeClr val="accent2"/>
          </a:lnRef>
          <a:fillRef idx="1">
            <a:schemeClr val="lt1"/>
          </a:fillRef>
          <a:effectRef idx="0">
            <a:schemeClr val="accent2"/>
          </a:effectRef>
          <a:fontRef idx="minor">
            <a:schemeClr val="dk1"/>
          </a:fontRef>
        </p:style>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2400" b="1" dirty="0">
                <a:solidFill>
                  <a:srgbClr val="FF0000"/>
                </a:solidFill>
              </a:rPr>
              <a:t>Transformer</a:t>
            </a:r>
            <a:r>
              <a:rPr lang="zh-CN" altLang="en-US" sz="2400" b="1" dirty="0">
                <a:solidFill>
                  <a:srgbClr val="FF0000"/>
                </a:solidFill>
              </a:rPr>
              <a:t>：</a:t>
            </a:r>
            <a:r>
              <a:rPr lang="zh-CN" altLang="en-US" sz="2400" dirty="0"/>
              <a:t>翻译成转换器，是一种可以将一个</a:t>
            </a:r>
            <a:r>
              <a:rPr lang="en-US" altLang="zh-CN" sz="2400" dirty="0"/>
              <a:t>DataFrame</a:t>
            </a:r>
            <a:r>
              <a:rPr lang="zh-CN" altLang="en-US" sz="2400" dirty="0"/>
              <a:t>转换为另一个</a:t>
            </a:r>
            <a:r>
              <a:rPr lang="en-US" altLang="zh-CN" sz="2400" dirty="0"/>
              <a:t>DataFrame</a:t>
            </a:r>
            <a:r>
              <a:rPr lang="zh-CN" altLang="en-US" sz="2400" dirty="0"/>
              <a:t>的算法。比如一个模型就是一个 </a:t>
            </a:r>
            <a:r>
              <a:rPr lang="en-US" altLang="zh-CN" sz="2400" dirty="0"/>
              <a:t>Transformer</a:t>
            </a:r>
            <a:r>
              <a:rPr lang="zh-CN" altLang="en-US" sz="2400" dirty="0"/>
              <a:t>。它可以把一个不包含预测标签的测试数据集 </a:t>
            </a:r>
            <a:r>
              <a:rPr lang="en-US" altLang="zh-CN" sz="2400" dirty="0"/>
              <a:t>DataFrame </a:t>
            </a:r>
            <a:r>
              <a:rPr lang="zh-CN" altLang="en-US" sz="2400" dirty="0"/>
              <a:t>打上标签，转化成另一个包含预测标签的 </a:t>
            </a:r>
            <a:r>
              <a:rPr lang="en-US" altLang="zh-CN" sz="2400" dirty="0"/>
              <a:t>DataFrame</a:t>
            </a:r>
            <a:r>
              <a:rPr lang="zh-CN" altLang="en-US" sz="2400" dirty="0"/>
              <a:t>。</a:t>
            </a:r>
            <a:endParaRPr lang="en-US" altLang="zh-CN" sz="2400" dirty="0"/>
          </a:p>
          <a:p>
            <a:pPr eaLnBrk="1" hangingPunct="1">
              <a:spcBef>
                <a:spcPct val="0"/>
              </a:spcBef>
              <a:buFontTx/>
              <a:buNone/>
            </a:pPr>
            <a:endParaRPr lang="en-US" altLang="zh-CN" sz="2400" dirty="0"/>
          </a:p>
          <a:p>
            <a:pPr eaLnBrk="1" hangingPunct="1">
              <a:spcBef>
                <a:spcPct val="0"/>
              </a:spcBef>
              <a:buFontTx/>
              <a:buNone/>
            </a:pPr>
            <a:r>
              <a:rPr lang="zh-CN" altLang="en-US" sz="2400" dirty="0"/>
              <a:t>技术上，</a:t>
            </a:r>
            <a:r>
              <a:rPr lang="en-US" altLang="zh-CN" sz="2400" dirty="0"/>
              <a:t>Transformer</a:t>
            </a:r>
            <a:r>
              <a:rPr lang="zh-CN" altLang="en-US" sz="2400" dirty="0"/>
              <a:t>实现了一个方法</a:t>
            </a:r>
            <a:r>
              <a:rPr lang="en-US" altLang="zh-CN" sz="2400" dirty="0"/>
              <a:t>transform()</a:t>
            </a:r>
            <a:r>
              <a:rPr lang="zh-CN" altLang="en-US" sz="2400" dirty="0"/>
              <a:t>，它通过附加一个或多个列将一个</a:t>
            </a:r>
            <a:r>
              <a:rPr lang="en-US" altLang="zh-CN" sz="2400" dirty="0"/>
              <a:t>DataFrame</a:t>
            </a:r>
            <a:r>
              <a:rPr lang="zh-CN" altLang="en-US" sz="2400" dirty="0"/>
              <a:t>转换为另一个</a:t>
            </a:r>
            <a:r>
              <a:rPr lang="en-US" altLang="zh-CN" sz="2400" dirty="0"/>
              <a:t>DataFrame</a:t>
            </a:r>
            <a:endParaRPr lang="zh-CN" altLang="en-US" sz="2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a:ln/>
        </p:spPr>
        <p:txBody>
          <a:bodyPr/>
          <a:lstStyle/>
          <a:p>
            <a:r>
              <a:rPr lang="en-US" altLang="zh-CN" dirty="0" smtClean="0"/>
              <a:t>7.2.1 </a:t>
            </a:r>
            <a:r>
              <a:rPr lang="zh-CN" altLang="en-US" dirty="0" smtClean="0"/>
              <a:t>机器学习流水线概念</a:t>
            </a:r>
          </a:p>
        </p:txBody>
      </p:sp>
      <p:sp>
        <p:nvSpPr>
          <p:cNvPr id="15363" name="矩形 2"/>
          <p:cNvSpPr>
            <a:spLocks noChangeArrowheads="1"/>
          </p:cNvSpPr>
          <p:nvPr/>
        </p:nvSpPr>
        <p:spPr bwMode="auto">
          <a:xfrm>
            <a:off x="304912" y="1447800"/>
            <a:ext cx="8534176" cy="2308324"/>
          </a:xfrm>
          <a:prstGeom prst="rect">
            <a:avLst/>
          </a:prstGeom>
          <a:ln/>
          <a:extLst/>
        </p:spPr>
        <p:style>
          <a:lnRef idx="2">
            <a:schemeClr val="accent2"/>
          </a:lnRef>
          <a:fillRef idx="1">
            <a:schemeClr val="lt1"/>
          </a:fillRef>
          <a:effectRef idx="0">
            <a:schemeClr val="accent2"/>
          </a:effectRef>
          <a:fontRef idx="minor">
            <a:schemeClr val="dk1"/>
          </a:fontRef>
        </p:style>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2400" b="1" dirty="0">
                <a:solidFill>
                  <a:srgbClr val="FF0000"/>
                </a:solidFill>
              </a:rPr>
              <a:t>Estimator</a:t>
            </a:r>
            <a:r>
              <a:rPr lang="zh-CN" altLang="en-US" sz="2400" b="1" dirty="0">
                <a:solidFill>
                  <a:srgbClr val="FF0000"/>
                </a:solidFill>
              </a:rPr>
              <a:t>：</a:t>
            </a:r>
            <a:r>
              <a:rPr lang="zh-CN" altLang="en-US" sz="2400" dirty="0"/>
              <a:t>翻译成估计器或评估器，它是学习算法或在训练数据上的训练方法的概念抽象。在 </a:t>
            </a:r>
            <a:r>
              <a:rPr lang="en-US" altLang="zh-CN" sz="2400" dirty="0"/>
              <a:t>Pipeline </a:t>
            </a:r>
            <a:r>
              <a:rPr lang="zh-CN" altLang="en-US" sz="2400" dirty="0"/>
              <a:t>里通常是被用来操作 </a:t>
            </a:r>
            <a:r>
              <a:rPr lang="en-US" altLang="zh-CN" sz="2400" dirty="0"/>
              <a:t>DataFrame </a:t>
            </a:r>
            <a:r>
              <a:rPr lang="zh-CN" altLang="en-US" sz="2400" dirty="0"/>
              <a:t>数据并生成一个 </a:t>
            </a:r>
            <a:r>
              <a:rPr lang="en-US" altLang="zh-CN" sz="2400" dirty="0"/>
              <a:t>Transformer</a:t>
            </a:r>
            <a:r>
              <a:rPr lang="zh-CN" altLang="en-US" sz="2400" dirty="0"/>
              <a:t>。从技术上讲，</a:t>
            </a:r>
            <a:r>
              <a:rPr lang="en-US" altLang="zh-CN" sz="2400" dirty="0"/>
              <a:t>Estimator</a:t>
            </a:r>
            <a:r>
              <a:rPr lang="zh-CN" altLang="en-US" sz="2400" dirty="0"/>
              <a:t>实现了一个方法</a:t>
            </a:r>
            <a:r>
              <a:rPr lang="en-US" altLang="zh-CN" sz="2400" dirty="0"/>
              <a:t>fit()</a:t>
            </a:r>
            <a:r>
              <a:rPr lang="zh-CN" altLang="en-US" sz="2400" dirty="0"/>
              <a:t>，它接受一个</a:t>
            </a:r>
            <a:r>
              <a:rPr lang="en-US" altLang="zh-CN" sz="2400" dirty="0"/>
              <a:t>DataFrame</a:t>
            </a:r>
            <a:r>
              <a:rPr lang="zh-CN" altLang="en-US" sz="2400" dirty="0"/>
              <a:t>并产生一个转换器。比如，一个随机森林算法就是一个 </a:t>
            </a:r>
            <a:r>
              <a:rPr lang="en-US" altLang="zh-CN" sz="2400" dirty="0"/>
              <a:t>Estimator</a:t>
            </a:r>
            <a:r>
              <a:rPr lang="zh-CN" altLang="en-US" sz="2400" dirty="0"/>
              <a:t>，它可以调用</a:t>
            </a:r>
            <a:r>
              <a:rPr lang="en-US" altLang="zh-CN" sz="2400" dirty="0"/>
              <a:t>fit()</a:t>
            </a:r>
            <a:r>
              <a:rPr lang="zh-CN" altLang="en-US" sz="2400" dirty="0"/>
              <a:t>，通过训练特征数据而得到一个随机森林模型。</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a:ln/>
        </p:spPr>
        <p:txBody>
          <a:bodyPr/>
          <a:lstStyle/>
          <a:p>
            <a:r>
              <a:rPr lang="en-US" altLang="zh-CN" dirty="0" smtClean="0"/>
              <a:t>7.2.1 </a:t>
            </a:r>
            <a:r>
              <a:rPr lang="zh-CN" altLang="en-US" dirty="0" smtClean="0"/>
              <a:t>机器学习流水线概念</a:t>
            </a:r>
          </a:p>
        </p:txBody>
      </p:sp>
      <p:sp>
        <p:nvSpPr>
          <p:cNvPr id="16387" name="矩形 2"/>
          <p:cNvSpPr>
            <a:spLocks noChangeArrowheads="1"/>
          </p:cNvSpPr>
          <p:nvPr/>
        </p:nvSpPr>
        <p:spPr bwMode="auto">
          <a:xfrm>
            <a:off x="304912" y="1676400"/>
            <a:ext cx="8534176" cy="2678113"/>
          </a:xfrm>
          <a:prstGeom prst="rect">
            <a:avLst/>
          </a:prstGeom>
          <a:ln/>
          <a:extLst/>
        </p:spPr>
        <p:style>
          <a:lnRef idx="2">
            <a:schemeClr val="accent2"/>
          </a:lnRef>
          <a:fillRef idx="1">
            <a:schemeClr val="lt1"/>
          </a:fillRef>
          <a:effectRef idx="0">
            <a:schemeClr val="accent2"/>
          </a:effectRef>
          <a:fontRef idx="minor">
            <a:schemeClr val="dk1"/>
          </a:fontRef>
        </p:style>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Char char="•"/>
            </a:pPr>
            <a:r>
              <a:rPr lang="en-US" altLang="zh-CN" sz="2400" b="1" dirty="0">
                <a:solidFill>
                  <a:srgbClr val="FF0000"/>
                </a:solidFill>
              </a:rPr>
              <a:t>Parameter</a:t>
            </a:r>
            <a:r>
              <a:rPr lang="zh-CN" altLang="en-US" sz="2400" b="1" dirty="0">
                <a:solidFill>
                  <a:srgbClr val="FF0000"/>
                </a:solidFill>
              </a:rPr>
              <a:t>：</a:t>
            </a:r>
            <a:r>
              <a:rPr lang="en-US" altLang="zh-CN" sz="2400" b="1" dirty="0">
                <a:solidFill>
                  <a:srgbClr val="FF0000"/>
                </a:solidFill>
              </a:rPr>
              <a:t>Parameter </a:t>
            </a:r>
            <a:r>
              <a:rPr lang="zh-CN" altLang="en-US" sz="2400" dirty="0"/>
              <a:t>被用来设置 </a:t>
            </a:r>
            <a:r>
              <a:rPr lang="en-US" altLang="zh-CN" sz="2400" dirty="0"/>
              <a:t>Transformer </a:t>
            </a:r>
            <a:r>
              <a:rPr lang="zh-CN" altLang="en-US" sz="2400" dirty="0"/>
              <a:t>或者 </a:t>
            </a:r>
            <a:r>
              <a:rPr lang="en-US" altLang="zh-CN" sz="2400" dirty="0"/>
              <a:t>Estimator </a:t>
            </a:r>
            <a:r>
              <a:rPr lang="zh-CN" altLang="en-US" sz="2400" dirty="0"/>
              <a:t>的参数。现在，所有转换器和估计器可共享用于指定参数的公共</a:t>
            </a:r>
            <a:r>
              <a:rPr lang="en-US" altLang="zh-CN" sz="2400" dirty="0"/>
              <a:t>API</a:t>
            </a:r>
            <a:r>
              <a:rPr lang="zh-CN" altLang="en-US" sz="2400" dirty="0"/>
              <a:t>。</a:t>
            </a:r>
            <a:r>
              <a:rPr lang="en-US" altLang="zh-CN" sz="2400" dirty="0"/>
              <a:t>ParamMap</a:t>
            </a:r>
            <a:r>
              <a:rPr lang="zh-CN" altLang="en-US" sz="2400" dirty="0"/>
              <a:t>是一组（参数，值）</a:t>
            </a:r>
            <a:r>
              <a:rPr lang="zh-CN" altLang="en-US" sz="2400" dirty="0" smtClean="0"/>
              <a:t>对。</a:t>
            </a:r>
            <a:endParaRPr lang="en-US" altLang="zh-CN" sz="2400" dirty="0"/>
          </a:p>
          <a:p>
            <a:pPr eaLnBrk="1" hangingPunct="1">
              <a:spcBef>
                <a:spcPct val="0"/>
              </a:spcBef>
              <a:buFontTx/>
              <a:buChar char="•"/>
            </a:pPr>
            <a:endParaRPr lang="zh-CN" altLang="en-US" sz="2400" dirty="0"/>
          </a:p>
          <a:p>
            <a:pPr eaLnBrk="1" hangingPunct="1">
              <a:spcBef>
                <a:spcPct val="0"/>
              </a:spcBef>
              <a:buFontTx/>
              <a:buChar char="•"/>
            </a:pPr>
            <a:r>
              <a:rPr lang="en-US" altLang="zh-CN" sz="2400" b="1" dirty="0">
                <a:solidFill>
                  <a:srgbClr val="FF0000"/>
                </a:solidFill>
              </a:rPr>
              <a:t>PipeLine</a:t>
            </a:r>
            <a:r>
              <a:rPr lang="zh-CN" altLang="en-US" sz="2400" b="1" dirty="0">
                <a:solidFill>
                  <a:srgbClr val="FF0000"/>
                </a:solidFill>
              </a:rPr>
              <a:t>：</a:t>
            </a:r>
            <a:r>
              <a:rPr lang="zh-CN" altLang="en-US" sz="2400" dirty="0"/>
              <a:t>翻译为流水线或者管道。流水线将多个工作流阶段（转换器和估计器）连接在一起，形成机器学习的工作流，并获得结果</a:t>
            </a:r>
            <a:r>
              <a:rPr lang="zh-CN" altLang="en-US" sz="2400" dirty="0" smtClean="0"/>
              <a:t>输出。</a:t>
            </a:r>
            <a:endParaRPr lang="zh-CN" altLang="en-US" sz="24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ln/>
        </p:spPr>
        <p:txBody>
          <a:bodyPr/>
          <a:lstStyle/>
          <a:p>
            <a:r>
              <a:rPr lang="en-US" altLang="zh-CN" dirty="0" smtClean="0"/>
              <a:t>7.2.2 </a:t>
            </a:r>
            <a:r>
              <a:rPr lang="zh-CN" altLang="en-US" dirty="0" smtClean="0"/>
              <a:t>流水线工作过程</a:t>
            </a:r>
          </a:p>
        </p:txBody>
      </p:sp>
      <p:sp>
        <p:nvSpPr>
          <p:cNvPr id="17411" name="矩形 2"/>
          <p:cNvSpPr>
            <a:spLocks noChangeArrowheads="1"/>
          </p:cNvSpPr>
          <p:nvPr/>
        </p:nvSpPr>
        <p:spPr bwMode="auto">
          <a:xfrm>
            <a:off x="228714" y="1371600"/>
            <a:ext cx="8686572" cy="1938338"/>
          </a:xfrm>
          <a:prstGeom prst="rect">
            <a:avLst/>
          </a:prstGeom>
          <a:ln/>
          <a:extLst/>
        </p:spPr>
        <p:style>
          <a:lnRef idx="2">
            <a:schemeClr val="accent2"/>
          </a:lnRef>
          <a:fillRef idx="1">
            <a:schemeClr val="lt1"/>
          </a:fillRef>
          <a:effectRef idx="0">
            <a:schemeClr val="accent2"/>
          </a:effectRef>
          <a:fontRef idx="minor">
            <a:schemeClr val="dk1"/>
          </a:fontRef>
        </p:style>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2400" dirty="0"/>
              <a:t>要构建一个 </a:t>
            </a:r>
            <a:r>
              <a:rPr lang="en-US" altLang="zh-CN" sz="2400" dirty="0"/>
              <a:t>Pipeline</a:t>
            </a:r>
            <a:r>
              <a:rPr lang="zh-CN" altLang="en-US" sz="2400" dirty="0"/>
              <a:t>流水线，首先需要定义 </a:t>
            </a:r>
            <a:r>
              <a:rPr lang="en-US" altLang="zh-CN" sz="2400" dirty="0"/>
              <a:t>Pipeline </a:t>
            </a:r>
            <a:r>
              <a:rPr lang="zh-CN" altLang="en-US" sz="2400" dirty="0"/>
              <a:t>中的各个</a:t>
            </a:r>
            <a:r>
              <a:rPr lang="zh-CN" altLang="en-US" sz="2400" b="1" dirty="0">
                <a:solidFill>
                  <a:srgbClr val="FF0000"/>
                </a:solidFill>
              </a:rPr>
              <a:t>流水线阶段</a:t>
            </a:r>
            <a:r>
              <a:rPr lang="en-US" altLang="zh-CN" sz="2400" dirty="0"/>
              <a:t>PipelineStage</a:t>
            </a:r>
            <a:r>
              <a:rPr lang="zh-CN" altLang="en-US" sz="2400" dirty="0"/>
              <a:t>（包括转换器和评估器），比如指标提取和转换模型训练等。有了这些处理特定问题的转换器和评估器，就可以按照具体的处理逻辑有序地组织</a:t>
            </a:r>
            <a:r>
              <a:rPr lang="en-US" altLang="zh-CN" sz="2400" dirty="0"/>
              <a:t>PipelineStages </a:t>
            </a:r>
            <a:r>
              <a:rPr lang="zh-CN" altLang="en-US" sz="2400" dirty="0"/>
              <a:t>并创建一个</a:t>
            </a:r>
            <a:r>
              <a:rPr lang="en-US" altLang="zh-CN" sz="2400" dirty="0" smtClean="0"/>
              <a:t>Pipeline</a:t>
            </a:r>
            <a:r>
              <a:rPr lang="zh-CN" altLang="en-US" sz="2400" dirty="0" smtClean="0"/>
              <a:t>。</a:t>
            </a:r>
            <a:endParaRPr lang="zh-CN" altLang="en-US" sz="2400" dirty="0"/>
          </a:p>
        </p:txBody>
      </p:sp>
      <p:sp>
        <p:nvSpPr>
          <p:cNvPr id="17412" name="矩形 3"/>
          <p:cNvSpPr>
            <a:spLocks noChangeArrowheads="1"/>
          </p:cNvSpPr>
          <p:nvPr/>
        </p:nvSpPr>
        <p:spPr bwMode="auto">
          <a:xfrm>
            <a:off x="304912" y="3625056"/>
            <a:ext cx="8610374" cy="36988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1800" dirty="0">
                <a:solidFill>
                  <a:schemeClr val="bg1"/>
                </a:solidFill>
              </a:rPr>
              <a:t>&gt;&gt;&gt; pipeline = Pipeline(stages=[stage1,stage2,stage3])</a:t>
            </a:r>
          </a:p>
        </p:txBody>
      </p:sp>
      <p:sp>
        <p:nvSpPr>
          <p:cNvPr id="17413" name="矩形 4"/>
          <p:cNvSpPr>
            <a:spLocks noChangeArrowheads="1"/>
          </p:cNvSpPr>
          <p:nvPr/>
        </p:nvSpPr>
        <p:spPr bwMode="auto">
          <a:xfrm>
            <a:off x="231638" y="4343376"/>
            <a:ext cx="8683648" cy="1200329"/>
          </a:xfrm>
          <a:prstGeom prst="rect">
            <a:avLst/>
          </a:prstGeom>
          <a:ln/>
          <a:extLst/>
        </p:spPr>
        <p:style>
          <a:lnRef idx="2">
            <a:schemeClr val="accent2"/>
          </a:lnRef>
          <a:fillRef idx="1">
            <a:schemeClr val="lt1"/>
          </a:fillRef>
          <a:effectRef idx="0">
            <a:schemeClr val="accent2"/>
          </a:effectRef>
          <a:fontRef idx="minor">
            <a:schemeClr val="dk1"/>
          </a:fontRef>
        </p:style>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2400" dirty="0"/>
              <a:t>然后就可以把训练数据集作为输入参数，调用 </a:t>
            </a:r>
            <a:r>
              <a:rPr lang="en-US" altLang="zh-CN" sz="2400" dirty="0"/>
              <a:t>Pipeline </a:t>
            </a:r>
            <a:r>
              <a:rPr lang="zh-CN" altLang="en-US" sz="2400" dirty="0"/>
              <a:t>实例的 </a:t>
            </a:r>
            <a:r>
              <a:rPr lang="en-US" altLang="zh-CN" sz="2400" dirty="0"/>
              <a:t>fit </a:t>
            </a:r>
            <a:r>
              <a:rPr lang="zh-CN" altLang="en-US" sz="2400" dirty="0"/>
              <a:t>方法来开始以流的方式来处理源训练数据。这个调用会返回一个 </a:t>
            </a:r>
            <a:r>
              <a:rPr lang="en-US" altLang="zh-CN" sz="2400" dirty="0"/>
              <a:t>PipelineModel </a:t>
            </a:r>
            <a:r>
              <a:rPr lang="zh-CN" altLang="en-US" sz="2400" dirty="0"/>
              <a:t>类实例，进而被用来预测测试数据的</a:t>
            </a:r>
            <a:r>
              <a:rPr lang="zh-CN" altLang="en-US" sz="2400" dirty="0" smtClean="0"/>
              <a:t>标签。</a:t>
            </a:r>
            <a:endParaRPr lang="zh-CN" altLang="en-US" sz="2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a:ln/>
        </p:spPr>
        <p:txBody>
          <a:bodyPr/>
          <a:lstStyle/>
          <a:p>
            <a:r>
              <a:rPr lang="en-US" altLang="zh-CN" dirty="0" smtClean="0"/>
              <a:t>7.2.2 </a:t>
            </a:r>
            <a:r>
              <a:rPr lang="zh-CN" altLang="en-US" dirty="0" smtClean="0"/>
              <a:t>流水线工作过程</a:t>
            </a:r>
          </a:p>
        </p:txBody>
      </p:sp>
      <p:sp>
        <p:nvSpPr>
          <p:cNvPr id="18435" name="矩形 2"/>
          <p:cNvSpPr>
            <a:spLocks noChangeArrowheads="1"/>
          </p:cNvSpPr>
          <p:nvPr/>
        </p:nvSpPr>
        <p:spPr bwMode="auto">
          <a:xfrm>
            <a:off x="457200" y="1447852"/>
            <a:ext cx="8458086" cy="830263"/>
          </a:xfrm>
          <a:prstGeom prst="rect">
            <a:avLst/>
          </a:prstGeom>
          <a:ln/>
          <a:extLst/>
        </p:spPr>
        <p:style>
          <a:lnRef idx="2">
            <a:schemeClr val="accent2"/>
          </a:lnRef>
          <a:fillRef idx="1">
            <a:schemeClr val="lt1"/>
          </a:fillRef>
          <a:effectRef idx="0">
            <a:schemeClr val="accent2"/>
          </a:effectRef>
          <a:fontRef idx="minor">
            <a:schemeClr val="dk1"/>
          </a:fontRef>
        </p:style>
        <p:txBody>
          <a:bodyPr wrap="square">
            <a:spAutoFit/>
          </a:bodyPr>
          <a:lstStyle>
            <a:lvl1pPr marL="342900" indent="-342900"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marL="0" indent="0" eaLnBrk="1" hangingPunct="1">
              <a:spcBef>
                <a:spcPct val="0"/>
              </a:spcBef>
              <a:buNone/>
            </a:pPr>
            <a:r>
              <a:rPr lang="zh-CN" altLang="en-US" sz="2400" dirty="0"/>
              <a:t>流水线的各个阶段按顺序运行，输入的</a:t>
            </a:r>
            <a:r>
              <a:rPr lang="en-US" altLang="zh-CN" sz="2400" dirty="0"/>
              <a:t>DataFrame</a:t>
            </a:r>
            <a:r>
              <a:rPr lang="zh-CN" altLang="en-US" sz="2400" dirty="0"/>
              <a:t>在它通过每个阶段时被</a:t>
            </a:r>
            <a:r>
              <a:rPr lang="zh-CN" altLang="en-US" sz="2400" b="1" dirty="0" smtClean="0">
                <a:solidFill>
                  <a:srgbClr val="FF0000"/>
                </a:solidFill>
              </a:rPr>
              <a:t>转换。</a:t>
            </a:r>
            <a:endParaRPr lang="zh-CN" altLang="en-US" sz="2400" b="1" dirty="0">
              <a:solidFill>
                <a:srgbClr val="FF0000"/>
              </a:solidFill>
            </a:endParaRPr>
          </a:p>
        </p:txBody>
      </p:sp>
      <p:pic>
        <p:nvPicPr>
          <p:cNvPr id="18436" name="Picture 2" descr="http://dblab.xmu.edu.cn/blog/wp-content/uploads/2016/12/ml-Pipelin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743200"/>
            <a:ext cx="8258175" cy="210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a:ln/>
        </p:spPr>
        <p:txBody>
          <a:bodyPr/>
          <a:lstStyle/>
          <a:p>
            <a:r>
              <a:rPr lang="en-US" altLang="zh-CN" dirty="0" smtClean="0"/>
              <a:t>7.2.2 </a:t>
            </a:r>
            <a:r>
              <a:rPr lang="zh-CN" altLang="en-US" dirty="0" smtClean="0"/>
              <a:t>流水线工作过程</a:t>
            </a:r>
          </a:p>
        </p:txBody>
      </p:sp>
      <p:sp>
        <p:nvSpPr>
          <p:cNvPr id="19459" name="矩形 2"/>
          <p:cNvSpPr>
            <a:spLocks noChangeArrowheads="1"/>
          </p:cNvSpPr>
          <p:nvPr/>
        </p:nvSpPr>
        <p:spPr bwMode="auto">
          <a:xfrm>
            <a:off x="304800" y="1371600"/>
            <a:ext cx="8662988" cy="1570038"/>
          </a:xfrm>
          <a:prstGeom prst="rect">
            <a:avLst/>
          </a:prstGeom>
          <a:ln/>
          <a:extLst/>
        </p:spPr>
        <p:style>
          <a:lnRef idx="2">
            <a:schemeClr val="accent2"/>
          </a:lnRef>
          <a:fillRef idx="1">
            <a:schemeClr val="lt1"/>
          </a:fillRef>
          <a:effectRef idx="0">
            <a:schemeClr val="accent2"/>
          </a:effectRef>
          <a:fontRef idx="minor">
            <a:schemeClr val="dk1"/>
          </a:fontRef>
        </p:style>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2400" dirty="0"/>
              <a:t>值得注意的是，流水线本身也可以看做是一个估计器。在流水线的</a:t>
            </a:r>
            <a:r>
              <a:rPr lang="en-US" altLang="zh-CN" sz="2400" b="1" dirty="0">
                <a:solidFill>
                  <a:srgbClr val="FF0000"/>
                </a:solidFill>
              </a:rPr>
              <a:t>fit</a:t>
            </a:r>
            <a:r>
              <a:rPr lang="zh-CN" altLang="en-US" sz="2400" b="1" dirty="0">
                <a:solidFill>
                  <a:srgbClr val="FF0000"/>
                </a:solidFill>
              </a:rPr>
              <a:t>（）</a:t>
            </a:r>
            <a:r>
              <a:rPr lang="zh-CN" altLang="en-US" sz="2400" dirty="0"/>
              <a:t>方法运行之后，它产生一个</a:t>
            </a:r>
            <a:r>
              <a:rPr lang="en-US" altLang="zh-CN" sz="2400" dirty="0"/>
              <a:t>PipelineModel</a:t>
            </a:r>
            <a:r>
              <a:rPr lang="zh-CN" altLang="en-US" sz="2400" dirty="0"/>
              <a:t>，它是一个</a:t>
            </a:r>
            <a:r>
              <a:rPr lang="en-US" altLang="zh-CN" sz="2400" dirty="0"/>
              <a:t>Transformer</a:t>
            </a:r>
            <a:r>
              <a:rPr lang="zh-CN" altLang="en-US" sz="2400" dirty="0"/>
              <a:t>。 这个管道模型将在测试数据的时候使用。 下图说明了这种用法。</a:t>
            </a:r>
          </a:p>
        </p:txBody>
      </p:sp>
      <p:pic>
        <p:nvPicPr>
          <p:cNvPr id="19460" name="Picture 2" descr="http://dblab.xmu.edu.cn/blog/wp-content/uploads/2016/12/ml-PipelineMode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276600"/>
            <a:ext cx="8662988"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a:ln/>
        </p:spPr>
        <p:txBody>
          <a:bodyPr/>
          <a:lstStyle/>
          <a:p>
            <a:r>
              <a:rPr lang="en-US" altLang="zh-CN" dirty="0" smtClean="0"/>
              <a:t>7.2.3 </a:t>
            </a:r>
            <a:r>
              <a:rPr lang="zh-CN" altLang="en-US" dirty="0" smtClean="0"/>
              <a:t>构建一个机器学习流水线</a:t>
            </a:r>
          </a:p>
        </p:txBody>
      </p:sp>
      <p:sp>
        <p:nvSpPr>
          <p:cNvPr id="20483" name="TextBox 2"/>
          <p:cNvSpPr txBox="1">
            <a:spLocks noChangeArrowheads="1"/>
          </p:cNvSpPr>
          <p:nvPr/>
        </p:nvSpPr>
        <p:spPr bwMode="auto">
          <a:xfrm>
            <a:off x="609600" y="2457450"/>
            <a:ext cx="8305686" cy="1200150"/>
          </a:xfrm>
          <a:prstGeom prst="rect">
            <a:avLst/>
          </a:prstGeom>
          <a:ln/>
          <a:extLst/>
        </p:spPr>
        <p:style>
          <a:lnRef idx="2">
            <a:schemeClr val="accent2"/>
          </a:lnRef>
          <a:fillRef idx="1">
            <a:schemeClr val="lt1"/>
          </a:fillRef>
          <a:effectRef idx="0">
            <a:schemeClr val="accent2"/>
          </a:effectRef>
          <a:fontRef idx="minor">
            <a:schemeClr val="dk1"/>
          </a:fontRef>
        </p:style>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2400" b="1" dirty="0"/>
              <a:t>任务描述</a:t>
            </a:r>
            <a:endParaRPr lang="en-US" altLang="zh-CN" sz="2400" b="1" dirty="0"/>
          </a:p>
          <a:p>
            <a:pPr eaLnBrk="1" hangingPunct="1">
              <a:spcBef>
                <a:spcPct val="0"/>
              </a:spcBef>
              <a:buFontTx/>
              <a:buNone/>
            </a:pPr>
            <a:r>
              <a:rPr lang="zh-CN" altLang="en-US" sz="2400" dirty="0"/>
              <a:t>查找出所有包含</a:t>
            </a:r>
            <a:r>
              <a:rPr lang="en-US" altLang="zh-CN" sz="2400" dirty="0"/>
              <a:t>"spark"</a:t>
            </a:r>
            <a:r>
              <a:rPr lang="zh-CN" altLang="en-US" sz="2400" dirty="0"/>
              <a:t>的句子，即将包含</a:t>
            </a:r>
            <a:r>
              <a:rPr lang="en-US" altLang="zh-CN" sz="2400" dirty="0"/>
              <a:t>"spark"</a:t>
            </a:r>
            <a:r>
              <a:rPr lang="zh-CN" altLang="en-US" sz="2400" dirty="0"/>
              <a:t>的句子的标签设为</a:t>
            </a:r>
            <a:r>
              <a:rPr lang="en-US" altLang="zh-CN" sz="2400" dirty="0"/>
              <a:t>1</a:t>
            </a:r>
            <a:r>
              <a:rPr lang="zh-CN" altLang="en-US" sz="2400" dirty="0"/>
              <a:t>，没有</a:t>
            </a:r>
            <a:r>
              <a:rPr lang="en-US" altLang="zh-CN" sz="2400" dirty="0"/>
              <a:t>"spark"</a:t>
            </a:r>
            <a:r>
              <a:rPr lang="zh-CN" altLang="en-US" sz="2400" dirty="0"/>
              <a:t>的句子的标签设为</a:t>
            </a:r>
            <a:r>
              <a:rPr lang="en-US" altLang="zh-CN" sz="2400" dirty="0"/>
              <a:t>0</a:t>
            </a:r>
            <a:r>
              <a:rPr lang="zh-CN" altLang="en-US" sz="2400" dirty="0"/>
              <a:t>。</a:t>
            </a:r>
          </a:p>
        </p:txBody>
      </p:sp>
      <p:sp>
        <p:nvSpPr>
          <p:cNvPr id="20484" name="矩形 3"/>
          <p:cNvSpPr>
            <a:spLocks noChangeArrowheads="1"/>
          </p:cNvSpPr>
          <p:nvPr/>
        </p:nvSpPr>
        <p:spPr bwMode="auto">
          <a:xfrm>
            <a:off x="609600" y="1549400"/>
            <a:ext cx="80772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2400" dirty="0"/>
              <a:t>本节以</a:t>
            </a:r>
            <a:r>
              <a:rPr lang="zh-CN" altLang="en-US" sz="2400" b="1" dirty="0">
                <a:solidFill>
                  <a:srgbClr val="FF0000"/>
                </a:solidFill>
              </a:rPr>
              <a:t>逻辑斯蒂回归</a:t>
            </a:r>
            <a:r>
              <a:rPr lang="zh-CN" altLang="en-US" sz="2400" dirty="0"/>
              <a:t>为例，构建一个典型的机器学习过程，来具体介绍一下流水线是如何应用的</a:t>
            </a:r>
            <a:endParaRPr lang="en-US" altLang="zh-CN" sz="2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2"/>
          <p:cNvSpPr>
            <a:spLocks noGrp="1"/>
          </p:cNvSpPr>
          <p:nvPr>
            <p:ph type="title"/>
          </p:nvPr>
        </p:nvSpPr>
        <p:spPr>
          <a:ln/>
        </p:spPr>
        <p:txBody>
          <a:bodyPr/>
          <a:lstStyle/>
          <a:p>
            <a:r>
              <a:rPr lang="zh-CN" altLang="zh-CN" smtClean="0"/>
              <a:t>提纲</a:t>
            </a:r>
          </a:p>
        </p:txBody>
      </p:sp>
      <p:sp>
        <p:nvSpPr>
          <p:cNvPr id="3075" name="Text Box 6"/>
          <p:cNvSpPr txBox="1">
            <a:spLocks noChangeArrowheads="1"/>
          </p:cNvSpPr>
          <p:nvPr/>
        </p:nvSpPr>
        <p:spPr bwMode="auto">
          <a:xfrm>
            <a:off x="685800" y="1447800"/>
            <a:ext cx="5181600"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b="1" dirty="0" smtClean="0">
                <a:solidFill>
                  <a:srgbClr val="000000"/>
                </a:solidFill>
                <a:ea typeface="黑体" pitchFamily="49" charset="-122"/>
              </a:rPr>
              <a:t>7.1 </a:t>
            </a:r>
            <a:r>
              <a:rPr lang="en-US" altLang="zh-CN" b="1" dirty="0">
                <a:solidFill>
                  <a:srgbClr val="000000"/>
                </a:solidFill>
                <a:ea typeface="黑体" pitchFamily="49" charset="-122"/>
              </a:rPr>
              <a:t>Spark MLlib</a:t>
            </a:r>
            <a:r>
              <a:rPr lang="zh-CN" altLang="en-US" b="1" dirty="0">
                <a:solidFill>
                  <a:srgbClr val="000000"/>
                </a:solidFill>
                <a:ea typeface="黑体" pitchFamily="49" charset="-122"/>
              </a:rPr>
              <a:t>简介</a:t>
            </a:r>
          </a:p>
          <a:p>
            <a:pPr eaLnBrk="1" hangingPunct="1">
              <a:spcBef>
                <a:spcPct val="0"/>
              </a:spcBef>
              <a:buFontTx/>
              <a:buNone/>
            </a:pPr>
            <a:r>
              <a:rPr lang="en-US" altLang="zh-CN" b="1" dirty="0" smtClean="0">
                <a:solidFill>
                  <a:srgbClr val="000000"/>
                </a:solidFill>
                <a:ea typeface="黑体" pitchFamily="49" charset="-122"/>
              </a:rPr>
              <a:t>7.2 </a:t>
            </a:r>
            <a:r>
              <a:rPr lang="zh-CN" altLang="en-US" b="1" dirty="0">
                <a:solidFill>
                  <a:srgbClr val="000000"/>
                </a:solidFill>
                <a:ea typeface="黑体" pitchFamily="49" charset="-122"/>
              </a:rPr>
              <a:t>机器学习工作流</a:t>
            </a:r>
          </a:p>
          <a:p>
            <a:pPr eaLnBrk="1" hangingPunct="1">
              <a:spcBef>
                <a:spcPct val="0"/>
              </a:spcBef>
              <a:buFontTx/>
              <a:buNone/>
            </a:pPr>
            <a:r>
              <a:rPr lang="en-US" altLang="zh-CN" b="1" dirty="0" smtClean="0">
                <a:solidFill>
                  <a:srgbClr val="000000"/>
                </a:solidFill>
                <a:ea typeface="黑体" pitchFamily="49" charset="-122"/>
              </a:rPr>
              <a:t>7.3 </a:t>
            </a:r>
            <a:r>
              <a:rPr lang="zh-CN" altLang="en-US" b="1" dirty="0">
                <a:solidFill>
                  <a:srgbClr val="000000"/>
                </a:solidFill>
                <a:ea typeface="黑体" pitchFamily="49" charset="-122"/>
              </a:rPr>
              <a:t>特征抽取、转化和选择</a:t>
            </a:r>
          </a:p>
          <a:p>
            <a:pPr eaLnBrk="1" hangingPunct="1">
              <a:spcBef>
                <a:spcPct val="0"/>
              </a:spcBef>
              <a:buFontTx/>
              <a:buNone/>
            </a:pPr>
            <a:r>
              <a:rPr lang="en-US" altLang="zh-CN" b="1" dirty="0" smtClean="0">
                <a:solidFill>
                  <a:srgbClr val="000000"/>
                </a:solidFill>
                <a:ea typeface="黑体" pitchFamily="49" charset="-122"/>
              </a:rPr>
              <a:t>7.4 </a:t>
            </a:r>
            <a:r>
              <a:rPr lang="zh-CN" altLang="en-US" b="1" dirty="0">
                <a:solidFill>
                  <a:srgbClr val="000000"/>
                </a:solidFill>
                <a:ea typeface="黑体" pitchFamily="49" charset="-122"/>
              </a:rPr>
              <a:t>分类与回归</a:t>
            </a:r>
            <a:endParaRPr lang="zh-CN" altLang="en-US" b="1" dirty="0"/>
          </a:p>
        </p:txBody>
      </p:sp>
      <p:graphicFrame>
        <p:nvGraphicFramePr>
          <p:cNvPr id="3076" name="Object 5"/>
          <p:cNvGraphicFramePr>
            <a:graphicFrameLocks noChangeAspect="1"/>
          </p:cNvGraphicFramePr>
          <p:nvPr/>
        </p:nvGraphicFramePr>
        <p:xfrm>
          <a:off x="6019800" y="1066800"/>
          <a:ext cx="3124200" cy="5562600"/>
        </p:xfrm>
        <a:graphic>
          <a:graphicData uri="http://schemas.openxmlformats.org/presentationml/2006/ole">
            <mc:AlternateContent xmlns:mc="http://schemas.openxmlformats.org/markup-compatibility/2006">
              <mc:Choice xmlns:v="urn:schemas-microsoft-com:vml" Requires="v">
                <p:oleObj spid="_x0000_s3095" r:id="rId3" imgW="4761905" imgH="6504762" progId="">
                  <p:embed/>
                </p:oleObj>
              </mc:Choice>
              <mc:Fallback>
                <p:oleObj r:id="rId3" imgW="4761905" imgH="6504762"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800" y="1066800"/>
                        <a:ext cx="3124200"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a:ln/>
        </p:spPr>
        <p:txBody>
          <a:bodyPr/>
          <a:lstStyle/>
          <a:p>
            <a:r>
              <a:rPr lang="en-US" altLang="zh-CN" dirty="0" smtClean="0"/>
              <a:t>7.2.3 </a:t>
            </a:r>
            <a:r>
              <a:rPr lang="zh-CN" altLang="en-US" dirty="0" smtClean="0"/>
              <a:t>构建一个机器学习流水线</a:t>
            </a:r>
          </a:p>
        </p:txBody>
      </p:sp>
      <p:sp>
        <p:nvSpPr>
          <p:cNvPr id="21507" name="矩形 3"/>
          <p:cNvSpPr>
            <a:spLocks noChangeArrowheads="1"/>
          </p:cNvSpPr>
          <p:nvPr/>
        </p:nvSpPr>
        <p:spPr bwMode="auto">
          <a:xfrm>
            <a:off x="381110" y="1371600"/>
            <a:ext cx="8534176" cy="1938338"/>
          </a:xfrm>
          <a:prstGeom prst="rect">
            <a:avLst/>
          </a:prstGeom>
          <a:ln/>
          <a:extLst/>
        </p:spPr>
        <p:style>
          <a:lnRef idx="2">
            <a:schemeClr val="accent2"/>
          </a:lnRef>
          <a:fillRef idx="1">
            <a:schemeClr val="lt1"/>
          </a:fillRef>
          <a:effectRef idx="0">
            <a:schemeClr val="accent2"/>
          </a:effectRef>
          <a:fontRef idx="minor">
            <a:schemeClr val="dk1"/>
          </a:fontRef>
        </p:style>
        <p:txBody>
          <a:bodyPr wrap="square">
            <a:spAutoFit/>
          </a:bodyPr>
          <a:lstStyle>
            <a:lvl1pPr marL="342900" indent="-342900"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marL="0" indent="0" eaLnBrk="1" hangingPunct="1">
              <a:spcBef>
                <a:spcPct val="0"/>
              </a:spcBef>
              <a:buNone/>
            </a:pPr>
            <a:r>
              <a:rPr lang="zh-CN" altLang="en-US" sz="2400" dirty="0" smtClean="0"/>
              <a:t>（</a:t>
            </a:r>
            <a:r>
              <a:rPr lang="en-US" altLang="zh-CN" sz="2400" dirty="0" smtClean="0"/>
              <a:t>1</a:t>
            </a:r>
            <a:r>
              <a:rPr lang="zh-CN" altLang="en-US" sz="2400" dirty="0" smtClean="0"/>
              <a:t>）需要</a:t>
            </a:r>
            <a:r>
              <a:rPr lang="zh-CN" altLang="en-US" sz="2400" dirty="0"/>
              <a:t>使用</a:t>
            </a:r>
            <a:r>
              <a:rPr lang="en-US" altLang="zh-CN" sz="2400" b="1" dirty="0">
                <a:solidFill>
                  <a:srgbClr val="FF0000"/>
                </a:solidFill>
              </a:rPr>
              <a:t>SparkSession</a:t>
            </a:r>
            <a:r>
              <a:rPr lang="zh-CN" altLang="en-US" sz="2400" b="1" dirty="0">
                <a:solidFill>
                  <a:srgbClr val="FF0000"/>
                </a:solidFill>
              </a:rPr>
              <a:t>对象</a:t>
            </a:r>
            <a:endParaRPr lang="en-US" altLang="zh-CN" sz="2400" b="1" dirty="0">
              <a:solidFill>
                <a:srgbClr val="FF0000"/>
              </a:solidFill>
            </a:endParaRPr>
          </a:p>
          <a:p>
            <a:pPr marL="0" indent="0" eaLnBrk="1" hangingPunct="1">
              <a:spcBef>
                <a:spcPct val="0"/>
              </a:spcBef>
              <a:buNone/>
            </a:pPr>
            <a:r>
              <a:rPr lang="zh-CN" altLang="en-US" sz="2400" dirty="0" smtClean="0"/>
              <a:t>（</a:t>
            </a:r>
            <a:r>
              <a:rPr lang="en-US" altLang="zh-CN" sz="2400" dirty="0" smtClean="0"/>
              <a:t>2</a:t>
            </a:r>
            <a:r>
              <a:rPr lang="zh-CN" altLang="en-US" sz="2400" dirty="0" smtClean="0"/>
              <a:t>）</a:t>
            </a:r>
            <a:r>
              <a:rPr lang="en-US" altLang="zh-CN" sz="2400" dirty="0" smtClean="0"/>
              <a:t>Spark2.0</a:t>
            </a:r>
            <a:r>
              <a:rPr lang="zh-CN" altLang="en-US" sz="2400" dirty="0"/>
              <a:t>以上版本的</a:t>
            </a:r>
            <a:r>
              <a:rPr lang="en-US" altLang="zh-CN" sz="2400" dirty="0"/>
              <a:t>pyspark</a:t>
            </a:r>
            <a:r>
              <a:rPr lang="zh-CN" altLang="en-US" sz="2400" dirty="0"/>
              <a:t>在启动时会自动创建一个名为</a:t>
            </a:r>
            <a:r>
              <a:rPr lang="en-US" altLang="zh-CN" sz="2400" dirty="0"/>
              <a:t>spark</a:t>
            </a:r>
            <a:r>
              <a:rPr lang="zh-CN" altLang="en-US" sz="2400" dirty="0"/>
              <a:t>的</a:t>
            </a:r>
            <a:r>
              <a:rPr lang="en-US" altLang="zh-CN" sz="2400" dirty="0"/>
              <a:t>SparkSession</a:t>
            </a:r>
            <a:r>
              <a:rPr lang="zh-CN" altLang="en-US" sz="2400" dirty="0"/>
              <a:t>对象，当需要手工创建时，</a:t>
            </a:r>
            <a:r>
              <a:rPr lang="en-US" altLang="zh-CN" sz="2400" dirty="0"/>
              <a:t>SparkSession</a:t>
            </a:r>
            <a:r>
              <a:rPr lang="zh-CN" altLang="en-US" sz="2400" dirty="0"/>
              <a:t>可以由其伴生对象的</a:t>
            </a:r>
            <a:r>
              <a:rPr lang="en-US" altLang="zh-CN" sz="2400" dirty="0"/>
              <a:t>builder()</a:t>
            </a:r>
            <a:r>
              <a:rPr lang="zh-CN" altLang="en-US" sz="2400" dirty="0"/>
              <a:t>方法创建出来，如下代码段所示：</a:t>
            </a:r>
          </a:p>
        </p:txBody>
      </p:sp>
      <p:sp>
        <p:nvSpPr>
          <p:cNvPr id="21508" name="矩形 4"/>
          <p:cNvSpPr>
            <a:spLocks noChangeArrowheads="1"/>
          </p:cNvSpPr>
          <p:nvPr/>
        </p:nvSpPr>
        <p:spPr bwMode="auto">
          <a:xfrm>
            <a:off x="457308" y="3473450"/>
            <a:ext cx="8457978" cy="10160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2000" dirty="0">
                <a:solidFill>
                  <a:schemeClr val="bg1"/>
                </a:solidFill>
              </a:rPr>
              <a:t>from pyspark.sql import SparkSession</a:t>
            </a:r>
          </a:p>
          <a:p>
            <a:pPr eaLnBrk="1" hangingPunct="1">
              <a:spcBef>
                <a:spcPct val="0"/>
              </a:spcBef>
              <a:buFontTx/>
              <a:buNone/>
            </a:pPr>
            <a:r>
              <a:rPr lang="en-US" altLang="zh-CN" sz="2000" dirty="0">
                <a:solidFill>
                  <a:schemeClr val="bg1"/>
                </a:solidFill>
              </a:rPr>
              <a:t>spark = SparkSession.builder.master("local").appName("Word Count").getOrCreate()</a:t>
            </a:r>
          </a:p>
        </p:txBody>
      </p:sp>
      <p:sp>
        <p:nvSpPr>
          <p:cNvPr id="21509" name="TextBox 4"/>
          <p:cNvSpPr txBox="1">
            <a:spLocks noChangeArrowheads="1"/>
          </p:cNvSpPr>
          <p:nvPr/>
        </p:nvSpPr>
        <p:spPr bwMode="auto">
          <a:xfrm>
            <a:off x="381110" y="4648200"/>
            <a:ext cx="8534176" cy="830263"/>
          </a:xfrm>
          <a:prstGeom prst="rect">
            <a:avLst/>
          </a:prstGeom>
          <a:ln/>
          <a:extLst/>
        </p:spPr>
        <p:style>
          <a:lnRef idx="2">
            <a:schemeClr val="accent2"/>
          </a:lnRef>
          <a:fillRef idx="1">
            <a:schemeClr val="lt1"/>
          </a:fillRef>
          <a:effectRef idx="0">
            <a:schemeClr val="accent2"/>
          </a:effectRef>
          <a:fontRef idx="minor">
            <a:schemeClr val="dk1"/>
          </a:fontRef>
        </p:style>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2400" dirty="0"/>
              <a:t>pyspark.ml</a:t>
            </a:r>
            <a:r>
              <a:rPr lang="zh-CN" altLang="en-US" sz="2400" dirty="0"/>
              <a:t>依赖</a:t>
            </a:r>
            <a:r>
              <a:rPr lang="en-US" altLang="zh-CN" sz="2400" dirty="0"/>
              <a:t>numpy</a:t>
            </a:r>
            <a:r>
              <a:rPr lang="zh-CN" altLang="en-US" sz="2400" dirty="0"/>
              <a:t>包，</a:t>
            </a:r>
            <a:r>
              <a:rPr lang="en-US" altLang="zh-CN" sz="2400" dirty="0"/>
              <a:t>Ubuntu </a:t>
            </a:r>
            <a:r>
              <a:rPr lang="zh-CN" altLang="en-US" sz="2400" dirty="0"/>
              <a:t>自带</a:t>
            </a:r>
            <a:r>
              <a:rPr lang="en-US" altLang="zh-CN" sz="2400" dirty="0"/>
              <a:t>python3</a:t>
            </a:r>
            <a:r>
              <a:rPr lang="zh-CN" altLang="en-US" sz="2400" dirty="0"/>
              <a:t>是没有</a:t>
            </a:r>
            <a:r>
              <a:rPr lang="en-US" altLang="zh-CN" sz="2400" dirty="0"/>
              <a:t>numpy</a:t>
            </a:r>
            <a:r>
              <a:rPr lang="zh-CN" altLang="en-US" sz="2400" dirty="0"/>
              <a:t>的，执行如下命令安装：</a:t>
            </a:r>
          </a:p>
        </p:txBody>
      </p:sp>
      <p:sp>
        <p:nvSpPr>
          <p:cNvPr id="21510" name="TextBox 5"/>
          <p:cNvSpPr txBox="1">
            <a:spLocks noChangeArrowheads="1"/>
          </p:cNvSpPr>
          <p:nvPr/>
        </p:nvSpPr>
        <p:spPr bwMode="auto">
          <a:xfrm>
            <a:off x="381110" y="5638800"/>
            <a:ext cx="8534176" cy="46166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2400" dirty="0" smtClean="0">
                <a:solidFill>
                  <a:schemeClr val="bg1"/>
                </a:solidFill>
              </a:rPr>
              <a:t>sudo apt-get install python3-numpy</a:t>
            </a:r>
            <a:endParaRPr lang="en-US" altLang="zh-CN" sz="2400" dirty="0">
              <a:solidFill>
                <a:schemeClr val="bg1"/>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a:ln/>
        </p:spPr>
        <p:txBody>
          <a:bodyPr/>
          <a:lstStyle/>
          <a:p>
            <a:r>
              <a:rPr lang="en-US" altLang="zh-CN" dirty="0" smtClean="0"/>
              <a:t>7.2.3 </a:t>
            </a:r>
            <a:r>
              <a:rPr lang="zh-CN" altLang="en-US" dirty="0" smtClean="0"/>
              <a:t>构建一个机器学习流水线</a:t>
            </a:r>
          </a:p>
        </p:txBody>
      </p:sp>
      <p:sp>
        <p:nvSpPr>
          <p:cNvPr id="22531" name="矩形 2"/>
          <p:cNvSpPr>
            <a:spLocks noChangeArrowheads="1"/>
          </p:cNvSpPr>
          <p:nvPr/>
        </p:nvSpPr>
        <p:spPr bwMode="auto">
          <a:xfrm>
            <a:off x="304800" y="1282861"/>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None/>
            </a:pPr>
            <a:r>
              <a:rPr lang="zh-CN" altLang="en-US" sz="2400" dirty="0"/>
              <a:t>（</a:t>
            </a:r>
            <a:r>
              <a:rPr lang="en-US" altLang="zh-CN" sz="2400" dirty="0"/>
              <a:t>1</a:t>
            </a:r>
            <a:r>
              <a:rPr lang="zh-CN" altLang="en-US" sz="2400" dirty="0"/>
              <a:t>）引入要包含的包并构建训练数据集</a:t>
            </a:r>
          </a:p>
        </p:txBody>
      </p:sp>
      <p:sp>
        <p:nvSpPr>
          <p:cNvPr id="22532" name="矩形 3"/>
          <p:cNvSpPr>
            <a:spLocks noChangeArrowheads="1"/>
          </p:cNvSpPr>
          <p:nvPr/>
        </p:nvSpPr>
        <p:spPr bwMode="auto">
          <a:xfrm>
            <a:off x="152516" y="1905000"/>
            <a:ext cx="8838968" cy="4154984"/>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2400" dirty="0">
                <a:solidFill>
                  <a:schemeClr val="bg1"/>
                </a:solidFill>
              </a:rPr>
              <a:t>from pyspark.ml import Pipeline</a:t>
            </a:r>
          </a:p>
          <a:p>
            <a:pPr eaLnBrk="1" hangingPunct="1">
              <a:spcBef>
                <a:spcPct val="0"/>
              </a:spcBef>
              <a:buFontTx/>
              <a:buNone/>
            </a:pPr>
            <a:r>
              <a:rPr lang="en-US" altLang="zh-CN" sz="2400" dirty="0">
                <a:solidFill>
                  <a:schemeClr val="bg1"/>
                </a:solidFill>
              </a:rPr>
              <a:t>from pyspark.ml.classification import LogisticRegression</a:t>
            </a:r>
          </a:p>
          <a:p>
            <a:pPr eaLnBrk="1" hangingPunct="1">
              <a:spcBef>
                <a:spcPct val="0"/>
              </a:spcBef>
              <a:buFontTx/>
              <a:buNone/>
            </a:pPr>
            <a:r>
              <a:rPr lang="en-US" altLang="zh-CN" sz="2400" dirty="0">
                <a:solidFill>
                  <a:schemeClr val="bg1"/>
                </a:solidFill>
              </a:rPr>
              <a:t>from pyspark.ml.feature import HashingTF, Tokenizer</a:t>
            </a:r>
          </a:p>
          <a:p>
            <a:pPr eaLnBrk="1" hangingPunct="1">
              <a:spcBef>
                <a:spcPct val="0"/>
              </a:spcBef>
              <a:buFontTx/>
              <a:buNone/>
            </a:pPr>
            <a:r>
              <a:rPr lang="en-US" altLang="zh-CN" sz="2400" dirty="0">
                <a:solidFill>
                  <a:schemeClr val="bg1"/>
                </a:solidFill>
              </a:rPr>
              <a:t> </a:t>
            </a:r>
          </a:p>
          <a:p>
            <a:pPr eaLnBrk="1" hangingPunct="1">
              <a:spcBef>
                <a:spcPct val="0"/>
              </a:spcBef>
              <a:buFontTx/>
              <a:buNone/>
            </a:pPr>
            <a:r>
              <a:rPr lang="en-US" altLang="zh-CN" sz="2400" dirty="0">
                <a:solidFill>
                  <a:schemeClr val="bg1"/>
                </a:solidFill>
              </a:rPr>
              <a:t># Prepare training documents from a list of (id, text, label) tuples.</a:t>
            </a:r>
          </a:p>
          <a:p>
            <a:pPr eaLnBrk="1" hangingPunct="1">
              <a:spcBef>
                <a:spcPct val="0"/>
              </a:spcBef>
              <a:buFontTx/>
              <a:buNone/>
            </a:pPr>
            <a:r>
              <a:rPr lang="en-US" altLang="zh-CN" sz="2400" dirty="0">
                <a:solidFill>
                  <a:schemeClr val="bg1"/>
                </a:solidFill>
              </a:rPr>
              <a:t>training = spark.createDataFrame([</a:t>
            </a:r>
          </a:p>
          <a:p>
            <a:pPr eaLnBrk="1" hangingPunct="1">
              <a:spcBef>
                <a:spcPct val="0"/>
              </a:spcBef>
              <a:buFontTx/>
              <a:buNone/>
            </a:pPr>
            <a:r>
              <a:rPr lang="en-US" altLang="zh-CN" sz="2400" dirty="0">
                <a:solidFill>
                  <a:schemeClr val="bg1"/>
                </a:solidFill>
              </a:rPr>
              <a:t>    (0, "a b c d e spark", 1.0),</a:t>
            </a:r>
          </a:p>
          <a:p>
            <a:pPr eaLnBrk="1" hangingPunct="1">
              <a:spcBef>
                <a:spcPct val="0"/>
              </a:spcBef>
              <a:buFontTx/>
              <a:buNone/>
            </a:pPr>
            <a:r>
              <a:rPr lang="en-US" altLang="zh-CN" sz="2400" dirty="0">
                <a:solidFill>
                  <a:schemeClr val="bg1"/>
                </a:solidFill>
              </a:rPr>
              <a:t>    (1, "b d", 0.0),</a:t>
            </a:r>
          </a:p>
          <a:p>
            <a:pPr eaLnBrk="1" hangingPunct="1">
              <a:spcBef>
                <a:spcPct val="0"/>
              </a:spcBef>
              <a:buFontTx/>
              <a:buNone/>
            </a:pPr>
            <a:r>
              <a:rPr lang="en-US" altLang="zh-CN" sz="2400" dirty="0">
                <a:solidFill>
                  <a:schemeClr val="bg1"/>
                </a:solidFill>
              </a:rPr>
              <a:t>    (2, "spark f g h", 1.0),</a:t>
            </a:r>
          </a:p>
          <a:p>
            <a:pPr eaLnBrk="1" hangingPunct="1">
              <a:spcBef>
                <a:spcPct val="0"/>
              </a:spcBef>
              <a:buFontTx/>
              <a:buNone/>
            </a:pPr>
            <a:r>
              <a:rPr lang="en-US" altLang="zh-CN" sz="2400" dirty="0">
                <a:solidFill>
                  <a:schemeClr val="bg1"/>
                </a:solidFill>
              </a:rPr>
              <a:t>    (3, "hadoop mapreduce", 0.0)</a:t>
            </a:r>
          </a:p>
          <a:p>
            <a:pPr eaLnBrk="1" hangingPunct="1">
              <a:spcBef>
                <a:spcPct val="0"/>
              </a:spcBef>
              <a:buFontTx/>
              <a:buNone/>
            </a:pPr>
            <a:r>
              <a:rPr lang="en-US" altLang="zh-CN" sz="2400" dirty="0">
                <a:solidFill>
                  <a:schemeClr val="bg1"/>
                </a:solidFill>
              </a:rPr>
              <a:t>], ["id", "text", "label"])</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a:ln/>
        </p:spPr>
        <p:txBody>
          <a:bodyPr/>
          <a:lstStyle/>
          <a:p>
            <a:r>
              <a:rPr lang="en-US" altLang="zh-CN" dirty="0" smtClean="0"/>
              <a:t>7.2.3 </a:t>
            </a:r>
            <a:r>
              <a:rPr lang="zh-CN" altLang="en-US" dirty="0" smtClean="0"/>
              <a:t>构建一个机器学习流水线</a:t>
            </a:r>
          </a:p>
        </p:txBody>
      </p:sp>
      <p:sp>
        <p:nvSpPr>
          <p:cNvPr id="23555" name="矩形 2"/>
          <p:cNvSpPr>
            <a:spLocks noChangeArrowheads="1"/>
          </p:cNvSpPr>
          <p:nvPr/>
        </p:nvSpPr>
        <p:spPr bwMode="auto">
          <a:xfrm>
            <a:off x="228600" y="1143000"/>
            <a:ext cx="8534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2400" dirty="0"/>
              <a:t>（</a:t>
            </a:r>
            <a:r>
              <a:rPr lang="en-US" altLang="zh-CN" sz="2400" dirty="0"/>
              <a:t>2</a:t>
            </a:r>
            <a:r>
              <a:rPr lang="zh-CN" altLang="en-US" sz="2400" dirty="0"/>
              <a:t>）定义 </a:t>
            </a:r>
            <a:r>
              <a:rPr lang="en-US" altLang="zh-CN" sz="2400" dirty="0"/>
              <a:t>Pipeline </a:t>
            </a:r>
            <a:r>
              <a:rPr lang="zh-CN" altLang="en-US" sz="2400" dirty="0"/>
              <a:t>中的各个流水线阶段</a:t>
            </a:r>
            <a:r>
              <a:rPr lang="en-US" altLang="zh-CN" sz="2400" dirty="0"/>
              <a:t>PipelineStage，</a:t>
            </a:r>
            <a:r>
              <a:rPr lang="zh-CN" altLang="en-US" sz="2400" dirty="0"/>
              <a:t>包括转换器和评估器，具体地，包含</a:t>
            </a:r>
            <a:r>
              <a:rPr lang="en-US" altLang="zh-CN" sz="2400" dirty="0"/>
              <a:t>tokenizer, hashingTF</a:t>
            </a:r>
            <a:r>
              <a:rPr lang="zh-CN" altLang="en-US" sz="2400" dirty="0"/>
              <a:t>和</a:t>
            </a:r>
            <a:r>
              <a:rPr lang="en-US" altLang="zh-CN" sz="2400" dirty="0"/>
              <a:t>lr</a:t>
            </a:r>
            <a:r>
              <a:rPr lang="zh-CN" altLang="en-US" sz="2400" dirty="0"/>
              <a:t>。</a:t>
            </a:r>
          </a:p>
        </p:txBody>
      </p:sp>
      <p:sp>
        <p:nvSpPr>
          <p:cNvPr id="23556" name="矩形 3"/>
          <p:cNvSpPr>
            <a:spLocks noChangeArrowheads="1"/>
          </p:cNvSpPr>
          <p:nvPr/>
        </p:nvSpPr>
        <p:spPr bwMode="auto">
          <a:xfrm>
            <a:off x="152400" y="2078038"/>
            <a:ext cx="8686800" cy="157003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2400" dirty="0">
                <a:solidFill>
                  <a:schemeClr val="bg1"/>
                </a:solidFill>
              </a:rPr>
              <a:t>tokenizer = Tokenizer(inputCol="text", outputCol="words")</a:t>
            </a:r>
          </a:p>
          <a:p>
            <a:pPr eaLnBrk="1" hangingPunct="1">
              <a:spcBef>
                <a:spcPct val="0"/>
              </a:spcBef>
              <a:buFontTx/>
              <a:buNone/>
            </a:pPr>
            <a:r>
              <a:rPr lang="en-US" altLang="zh-CN" sz="2400" dirty="0">
                <a:solidFill>
                  <a:schemeClr val="bg1"/>
                </a:solidFill>
              </a:rPr>
              <a:t>hashingTF = HashingTF(inputCol=tokenizer.getOutputCol(), outputCol="features")</a:t>
            </a:r>
          </a:p>
          <a:p>
            <a:pPr eaLnBrk="1" hangingPunct="1">
              <a:spcBef>
                <a:spcPct val="0"/>
              </a:spcBef>
              <a:buFontTx/>
              <a:buNone/>
            </a:pPr>
            <a:r>
              <a:rPr lang="en-US" altLang="zh-CN" sz="2400" dirty="0">
                <a:solidFill>
                  <a:schemeClr val="bg1"/>
                </a:solidFill>
              </a:rPr>
              <a:t>lr = LogisticRegression(maxIter=10, regParam=0.001)</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a:ln/>
        </p:spPr>
        <p:txBody>
          <a:bodyPr/>
          <a:lstStyle/>
          <a:p>
            <a:r>
              <a:rPr lang="en-US" altLang="zh-CN" dirty="0" smtClean="0"/>
              <a:t>7.2.3 </a:t>
            </a:r>
            <a:r>
              <a:rPr lang="zh-CN" altLang="en-US" dirty="0" smtClean="0"/>
              <a:t>构建一个机器学习流水线</a:t>
            </a:r>
          </a:p>
        </p:txBody>
      </p:sp>
      <p:sp>
        <p:nvSpPr>
          <p:cNvPr id="24579" name="矩形 2"/>
          <p:cNvSpPr>
            <a:spLocks noChangeArrowheads="1"/>
          </p:cNvSpPr>
          <p:nvPr/>
        </p:nvSpPr>
        <p:spPr bwMode="auto">
          <a:xfrm>
            <a:off x="457200" y="1219200"/>
            <a:ext cx="8077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2400" dirty="0"/>
              <a:t>（</a:t>
            </a:r>
            <a:r>
              <a:rPr lang="en-US" altLang="zh-CN" sz="2400" dirty="0"/>
              <a:t>3</a:t>
            </a:r>
            <a:r>
              <a:rPr lang="zh-CN" altLang="en-US" sz="2400" dirty="0"/>
              <a:t>）按照具体的处理逻辑有序地组织</a:t>
            </a:r>
            <a:r>
              <a:rPr lang="en-US" altLang="zh-CN" sz="2400" dirty="0"/>
              <a:t>PipelineStages</a:t>
            </a:r>
            <a:r>
              <a:rPr lang="zh-CN" altLang="en-US" sz="2400" dirty="0"/>
              <a:t>，并创建一个</a:t>
            </a:r>
            <a:r>
              <a:rPr lang="en-US" altLang="zh-CN" sz="2400" dirty="0"/>
              <a:t>Pipeline。</a:t>
            </a:r>
            <a:endParaRPr lang="zh-CN" altLang="en-US" sz="2400" dirty="0"/>
          </a:p>
        </p:txBody>
      </p:sp>
      <p:sp>
        <p:nvSpPr>
          <p:cNvPr id="24580" name="矩形 3"/>
          <p:cNvSpPr>
            <a:spLocks noChangeArrowheads="1"/>
          </p:cNvSpPr>
          <p:nvPr/>
        </p:nvSpPr>
        <p:spPr bwMode="auto">
          <a:xfrm>
            <a:off x="609600" y="2209800"/>
            <a:ext cx="7924800" cy="46196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2400" dirty="0">
                <a:solidFill>
                  <a:schemeClr val="bg1"/>
                </a:solidFill>
              </a:rPr>
              <a:t>pipeline = Pipeline(stages=[tokenizer, hashingTF, lr])</a:t>
            </a:r>
          </a:p>
        </p:txBody>
      </p:sp>
      <p:sp>
        <p:nvSpPr>
          <p:cNvPr id="24581" name="矩形 4"/>
          <p:cNvSpPr>
            <a:spLocks noChangeArrowheads="1"/>
          </p:cNvSpPr>
          <p:nvPr/>
        </p:nvSpPr>
        <p:spPr bwMode="auto">
          <a:xfrm>
            <a:off x="609600" y="3352800"/>
            <a:ext cx="8001000" cy="1200150"/>
          </a:xfrm>
          <a:prstGeom prst="rect">
            <a:avLst/>
          </a:prstGeom>
          <a:ln/>
          <a:extLst/>
        </p:spPr>
        <p:style>
          <a:lnRef idx="2">
            <a:schemeClr val="accent2"/>
          </a:lnRef>
          <a:fillRef idx="1">
            <a:schemeClr val="lt1"/>
          </a:fillRef>
          <a:effectRef idx="0">
            <a:schemeClr val="accent2"/>
          </a:effectRef>
          <a:fontRef idx="minor">
            <a:schemeClr val="dk1"/>
          </a:fontRef>
        </p:style>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2400" dirty="0"/>
              <a:t>现在构建的</a:t>
            </a:r>
            <a:r>
              <a:rPr lang="en-US" altLang="zh-CN" sz="2400" dirty="0"/>
              <a:t>Pipeline</a:t>
            </a:r>
            <a:r>
              <a:rPr lang="zh-CN" altLang="en-US" sz="2400" dirty="0"/>
              <a:t>本质上是一个</a:t>
            </a:r>
            <a:r>
              <a:rPr lang="en-US" altLang="zh-CN" sz="2400" dirty="0"/>
              <a:t>Estimator，</a:t>
            </a:r>
            <a:r>
              <a:rPr lang="zh-CN" altLang="en-US" sz="2400" dirty="0"/>
              <a:t>在它的</a:t>
            </a:r>
            <a:r>
              <a:rPr lang="en-US" altLang="zh-CN" sz="2400" dirty="0"/>
              <a:t>fit()</a:t>
            </a:r>
            <a:r>
              <a:rPr lang="zh-CN" altLang="en-US" sz="2400" dirty="0"/>
              <a:t>方法运行之后，它将产生一个</a:t>
            </a:r>
            <a:r>
              <a:rPr lang="en-US" altLang="zh-CN" sz="2400" dirty="0"/>
              <a:t>PipelineModel，</a:t>
            </a:r>
            <a:r>
              <a:rPr lang="zh-CN" altLang="en-US" sz="2400" dirty="0"/>
              <a:t>它是一个</a:t>
            </a:r>
            <a:r>
              <a:rPr lang="en-US" altLang="zh-CN" sz="2400" dirty="0"/>
              <a:t>Transformer。</a:t>
            </a:r>
            <a:endParaRPr lang="zh-CN" altLang="en-US" sz="2400" dirty="0"/>
          </a:p>
        </p:txBody>
      </p:sp>
      <p:sp>
        <p:nvSpPr>
          <p:cNvPr id="24582" name="矩形 5"/>
          <p:cNvSpPr>
            <a:spLocks noChangeArrowheads="1"/>
          </p:cNvSpPr>
          <p:nvPr/>
        </p:nvSpPr>
        <p:spPr bwMode="auto">
          <a:xfrm>
            <a:off x="609600" y="4724400"/>
            <a:ext cx="8001000" cy="46196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2400" dirty="0">
                <a:solidFill>
                  <a:schemeClr val="bg1"/>
                </a:solidFill>
              </a:rPr>
              <a:t>model = pipeline.fit(training)</a:t>
            </a:r>
          </a:p>
        </p:txBody>
      </p:sp>
      <p:sp>
        <p:nvSpPr>
          <p:cNvPr id="24583" name="矩形 6"/>
          <p:cNvSpPr>
            <a:spLocks noChangeArrowheads="1"/>
          </p:cNvSpPr>
          <p:nvPr/>
        </p:nvSpPr>
        <p:spPr bwMode="auto">
          <a:xfrm>
            <a:off x="533400" y="5508625"/>
            <a:ext cx="8077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2400" dirty="0"/>
              <a:t>可以看到，</a:t>
            </a:r>
            <a:r>
              <a:rPr lang="en-US" altLang="zh-CN" sz="2400" dirty="0"/>
              <a:t>model</a:t>
            </a:r>
            <a:r>
              <a:rPr lang="zh-CN" altLang="en-US" sz="2400" dirty="0"/>
              <a:t>的类型是一个</a:t>
            </a:r>
            <a:r>
              <a:rPr lang="en-US" altLang="zh-CN" sz="2400" dirty="0"/>
              <a:t>PipelineModel</a:t>
            </a:r>
            <a:r>
              <a:rPr lang="zh-CN" altLang="en-US" sz="2400" dirty="0"/>
              <a:t>，这个流水线模型将在测试数据的时候</a:t>
            </a:r>
            <a:r>
              <a:rPr lang="zh-CN" altLang="en-US" sz="2400" dirty="0" smtClean="0"/>
              <a:t>使用。</a:t>
            </a:r>
            <a:endParaRPr lang="zh-CN" altLang="en-US" sz="24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a:ln/>
        </p:spPr>
        <p:txBody>
          <a:bodyPr/>
          <a:lstStyle/>
          <a:p>
            <a:r>
              <a:rPr lang="en-US" altLang="zh-CN" dirty="0" smtClean="0"/>
              <a:t>7.2.3 </a:t>
            </a:r>
            <a:r>
              <a:rPr lang="zh-CN" altLang="en-US" dirty="0" smtClean="0"/>
              <a:t>构建一个机器学习流水线</a:t>
            </a:r>
          </a:p>
        </p:txBody>
      </p:sp>
      <p:sp>
        <p:nvSpPr>
          <p:cNvPr id="25603" name="矩形 2"/>
          <p:cNvSpPr>
            <a:spLocks noChangeArrowheads="1"/>
          </p:cNvSpPr>
          <p:nvPr/>
        </p:nvSpPr>
        <p:spPr bwMode="auto">
          <a:xfrm>
            <a:off x="609600" y="1295400"/>
            <a:ext cx="28178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2400"/>
              <a:t>（</a:t>
            </a:r>
            <a:r>
              <a:rPr lang="en-US" altLang="zh-CN" sz="2400" dirty="0"/>
              <a:t>4</a:t>
            </a:r>
            <a:r>
              <a:rPr lang="zh-CN" altLang="en-US" sz="2400"/>
              <a:t>）构建测试数据</a:t>
            </a:r>
          </a:p>
        </p:txBody>
      </p:sp>
      <p:sp>
        <p:nvSpPr>
          <p:cNvPr id="25604" name="矩形 3"/>
          <p:cNvSpPr>
            <a:spLocks noChangeArrowheads="1"/>
          </p:cNvSpPr>
          <p:nvPr/>
        </p:nvSpPr>
        <p:spPr bwMode="auto">
          <a:xfrm>
            <a:off x="457200" y="1828800"/>
            <a:ext cx="8534400" cy="23082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2400" dirty="0">
                <a:solidFill>
                  <a:schemeClr val="bg1"/>
                </a:solidFill>
              </a:rPr>
              <a:t>test = spark.createDataFrame([</a:t>
            </a:r>
          </a:p>
          <a:p>
            <a:pPr eaLnBrk="1" hangingPunct="1">
              <a:spcBef>
                <a:spcPct val="0"/>
              </a:spcBef>
              <a:buFontTx/>
              <a:buNone/>
            </a:pPr>
            <a:r>
              <a:rPr lang="en-US" altLang="zh-CN" sz="2400" dirty="0">
                <a:solidFill>
                  <a:schemeClr val="bg1"/>
                </a:solidFill>
              </a:rPr>
              <a:t>    (4, "spark i j k"),</a:t>
            </a:r>
          </a:p>
          <a:p>
            <a:pPr eaLnBrk="1" hangingPunct="1">
              <a:spcBef>
                <a:spcPct val="0"/>
              </a:spcBef>
              <a:buFontTx/>
              <a:buNone/>
            </a:pPr>
            <a:r>
              <a:rPr lang="en-US" altLang="zh-CN" sz="2400" dirty="0">
                <a:solidFill>
                  <a:schemeClr val="bg1"/>
                </a:solidFill>
              </a:rPr>
              <a:t>    (5, "l m n"),</a:t>
            </a:r>
          </a:p>
          <a:p>
            <a:pPr eaLnBrk="1" hangingPunct="1">
              <a:spcBef>
                <a:spcPct val="0"/>
              </a:spcBef>
              <a:buFontTx/>
              <a:buNone/>
            </a:pPr>
            <a:r>
              <a:rPr lang="en-US" altLang="zh-CN" sz="2400" dirty="0">
                <a:solidFill>
                  <a:schemeClr val="bg1"/>
                </a:solidFill>
              </a:rPr>
              <a:t>    (6, "spark hadoop spark"),</a:t>
            </a:r>
          </a:p>
          <a:p>
            <a:pPr eaLnBrk="1" hangingPunct="1">
              <a:spcBef>
                <a:spcPct val="0"/>
              </a:spcBef>
              <a:buFontTx/>
              <a:buNone/>
            </a:pPr>
            <a:r>
              <a:rPr lang="en-US" altLang="zh-CN" sz="2400" dirty="0">
                <a:solidFill>
                  <a:schemeClr val="bg1"/>
                </a:solidFill>
              </a:rPr>
              <a:t>    (7, "apache hadoop")</a:t>
            </a:r>
          </a:p>
          <a:p>
            <a:pPr eaLnBrk="1" hangingPunct="1">
              <a:spcBef>
                <a:spcPct val="0"/>
              </a:spcBef>
              <a:buFontTx/>
              <a:buNone/>
            </a:pPr>
            <a:r>
              <a:rPr lang="en-US" altLang="zh-CN" sz="2400" dirty="0">
                <a:solidFill>
                  <a:schemeClr val="bg1"/>
                </a:solidFill>
              </a:rPr>
              <a:t>], ["id", "text"])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a:ln/>
        </p:spPr>
        <p:txBody>
          <a:bodyPr/>
          <a:lstStyle/>
          <a:p>
            <a:r>
              <a:rPr lang="en-US" altLang="zh-CN" dirty="0" smtClean="0"/>
              <a:t>7.2.3 </a:t>
            </a:r>
            <a:r>
              <a:rPr lang="zh-CN" altLang="en-US" dirty="0" smtClean="0"/>
              <a:t>构建一个机器学习流水线</a:t>
            </a:r>
          </a:p>
        </p:txBody>
      </p:sp>
      <p:sp>
        <p:nvSpPr>
          <p:cNvPr id="26627" name="矩形 2"/>
          <p:cNvSpPr>
            <a:spLocks noChangeArrowheads="1"/>
          </p:cNvSpPr>
          <p:nvPr/>
        </p:nvSpPr>
        <p:spPr bwMode="auto">
          <a:xfrm>
            <a:off x="213150" y="1219258"/>
            <a:ext cx="8854531" cy="707886"/>
          </a:xfrm>
          <a:prstGeom prst="rect">
            <a:avLst/>
          </a:prstGeom>
          <a:ln/>
          <a:extLst/>
        </p:spPr>
        <p:style>
          <a:lnRef idx="2">
            <a:schemeClr val="accent2"/>
          </a:lnRef>
          <a:fillRef idx="1">
            <a:schemeClr val="lt1"/>
          </a:fillRef>
          <a:effectRef idx="0">
            <a:schemeClr val="accent2"/>
          </a:effectRef>
          <a:fontRef idx="minor">
            <a:schemeClr val="dk1"/>
          </a:fontRef>
        </p:style>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2000" dirty="0"/>
              <a:t>（</a:t>
            </a:r>
            <a:r>
              <a:rPr lang="en-US" altLang="zh-CN" sz="2000" dirty="0"/>
              <a:t>5</a:t>
            </a:r>
            <a:r>
              <a:rPr lang="zh-CN" altLang="en-US" sz="2000" dirty="0"/>
              <a:t>）调用之前训练好的</a:t>
            </a:r>
            <a:r>
              <a:rPr lang="en-US" altLang="zh-CN" sz="2000" dirty="0"/>
              <a:t>PipelineModel</a:t>
            </a:r>
            <a:r>
              <a:rPr lang="zh-CN" altLang="en-US" sz="2000" dirty="0"/>
              <a:t>的</a:t>
            </a:r>
            <a:r>
              <a:rPr lang="en-US" altLang="zh-CN" sz="2000" dirty="0"/>
              <a:t>transform()</a:t>
            </a:r>
            <a:r>
              <a:rPr lang="zh-CN" altLang="en-US" sz="2000" dirty="0"/>
              <a:t>方法，让测试数据按顺序通过拟合的流水线，生成预测结果</a:t>
            </a:r>
          </a:p>
        </p:txBody>
      </p:sp>
      <p:sp>
        <p:nvSpPr>
          <p:cNvPr id="26628" name="矩形 3"/>
          <p:cNvSpPr>
            <a:spLocks noChangeArrowheads="1"/>
          </p:cNvSpPr>
          <p:nvPr/>
        </p:nvSpPr>
        <p:spPr bwMode="auto">
          <a:xfrm>
            <a:off x="193779" y="2057436"/>
            <a:ext cx="8873902" cy="440120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2000" dirty="0">
                <a:solidFill>
                  <a:schemeClr val="bg1"/>
                </a:solidFill>
              </a:rPr>
              <a:t>prediction = model.transform(test)</a:t>
            </a:r>
          </a:p>
          <a:p>
            <a:pPr eaLnBrk="1" hangingPunct="1">
              <a:spcBef>
                <a:spcPct val="0"/>
              </a:spcBef>
              <a:buFontTx/>
              <a:buNone/>
            </a:pPr>
            <a:r>
              <a:rPr lang="en-US" altLang="zh-CN" sz="2000" dirty="0">
                <a:solidFill>
                  <a:schemeClr val="bg1"/>
                </a:solidFill>
              </a:rPr>
              <a:t>selected = prediction.select("id", "text", "probability", "prediction")</a:t>
            </a:r>
          </a:p>
          <a:p>
            <a:pPr eaLnBrk="1" hangingPunct="1">
              <a:spcBef>
                <a:spcPct val="0"/>
              </a:spcBef>
              <a:buFontTx/>
              <a:buNone/>
            </a:pPr>
            <a:r>
              <a:rPr lang="en-US" altLang="zh-CN" sz="2000" dirty="0">
                <a:solidFill>
                  <a:schemeClr val="bg1"/>
                </a:solidFill>
              </a:rPr>
              <a:t>for row in selected.collect():</a:t>
            </a:r>
          </a:p>
          <a:p>
            <a:pPr eaLnBrk="1" hangingPunct="1">
              <a:spcBef>
                <a:spcPct val="0"/>
              </a:spcBef>
              <a:buFontTx/>
              <a:buNone/>
            </a:pPr>
            <a:r>
              <a:rPr lang="en-US" altLang="zh-CN" sz="2000" dirty="0">
                <a:solidFill>
                  <a:schemeClr val="bg1"/>
                </a:solidFill>
              </a:rPr>
              <a:t>    rid, text, prob, prediction = row</a:t>
            </a:r>
          </a:p>
          <a:p>
            <a:pPr eaLnBrk="1" hangingPunct="1">
              <a:spcBef>
                <a:spcPct val="0"/>
              </a:spcBef>
              <a:buFontTx/>
              <a:buNone/>
            </a:pPr>
            <a:r>
              <a:rPr lang="en-US" altLang="zh-CN" sz="2000" dirty="0">
                <a:solidFill>
                  <a:schemeClr val="bg1"/>
                </a:solidFill>
              </a:rPr>
              <a:t>    print("(%d, %s) --&gt; prob=%s, prediction=%f" % (rid, text, str(prob), prediction))</a:t>
            </a:r>
          </a:p>
          <a:p>
            <a:pPr eaLnBrk="1" hangingPunct="1">
              <a:spcBef>
                <a:spcPct val="0"/>
              </a:spcBef>
              <a:buFontTx/>
              <a:buNone/>
            </a:pPr>
            <a:r>
              <a:rPr lang="en-US" altLang="zh-CN" sz="2000" dirty="0">
                <a:solidFill>
                  <a:schemeClr val="bg1"/>
                </a:solidFill>
              </a:rPr>
              <a:t> </a:t>
            </a:r>
          </a:p>
          <a:p>
            <a:pPr eaLnBrk="1" hangingPunct="1">
              <a:spcBef>
                <a:spcPct val="0"/>
              </a:spcBef>
              <a:buFontTx/>
              <a:buNone/>
            </a:pPr>
            <a:r>
              <a:rPr lang="en-US" altLang="zh-CN" sz="2000" dirty="0">
                <a:solidFill>
                  <a:schemeClr val="bg1"/>
                </a:solidFill>
              </a:rPr>
              <a:t>(4, spark i j k) --&gt; prob=[0.155543713844,0.844456286156], prediction=1.000000</a:t>
            </a:r>
          </a:p>
          <a:p>
            <a:pPr eaLnBrk="1" hangingPunct="1">
              <a:spcBef>
                <a:spcPct val="0"/>
              </a:spcBef>
              <a:buFontTx/>
              <a:buNone/>
            </a:pPr>
            <a:r>
              <a:rPr lang="en-US" altLang="zh-CN" sz="2000" dirty="0">
                <a:solidFill>
                  <a:schemeClr val="bg1"/>
                </a:solidFill>
              </a:rPr>
              <a:t>(5, l m n) --&gt; prob=[0.830707735211,0.169292264789], prediction=0.000000</a:t>
            </a:r>
          </a:p>
          <a:p>
            <a:pPr eaLnBrk="1" hangingPunct="1">
              <a:spcBef>
                <a:spcPct val="0"/>
              </a:spcBef>
              <a:buFontTx/>
              <a:buNone/>
            </a:pPr>
            <a:r>
              <a:rPr lang="en-US" altLang="zh-CN" sz="2000" dirty="0">
                <a:solidFill>
                  <a:schemeClr val="bg1"/>
                </a:solidFill>
              </a:rPr>
              <a:t>(6, spark hadoop spark) --&gt; prob=[0.0696218406195,0.93037815938], prediction=1.000000</a:t>
            </a:r>
          </a:p>
          <a:p>
            <a:pPr eaLnBrk="1" hangingPunct="1">
              <a:spcBef>
                <a:spcPct val="0"/>
              </a:spcBef>
              <a:buFontTx/>
              <a:buNone/>
            </a:pPr>
            <a:r>
              <a:rPr lang="en-US" altLang="zh-CN" sz="2000" dirty="0">
                <a:solidFill>
                  <a:schemeClr val="bg1"/>
                </a:solidFill>
              </a:rPr>
              <a:t>(7, apache hadoop) --&gt; prob=[0.981518350351,0.018481649649], prediction=0.000000</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ln/>
        </p:spPr>
        <p:txBody>
          <a:bodyPr/>
          <a:lstStyle/>
          <a:p>
            <a:r>
              <a:rPr lang="en-US" altLang="zh-CN" dirty="0" smtClean="0"/>
              <a:t>7.3 </a:t>
            </a:r>
            <a:r>
              <a:rPr lang="zh-CN" altLang="en-US" dirty="0" smtClean="0"/>
              <a:t>特征提取和转换</a:t>
            </a:r>
          </a:p>
        </p:txBody>
      </p:sp>
      <p:sp>
        <p:nvSpPr>
          <p:cNvPr id="27651" name="矩形 2"/>
          <p:cNvSpPr>
            <a:spLocks noChangeArrowheads="1"/>
          </p:cNvSpPr>
          <p:nvPr/>
        </p:nvSpPr>
        <p:spPr bwMode="auto">
          <a:xfrm>
            <a:off x="914400" y="1447800"/>
            <a:ext cx="6096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2400" dirty="0" smtClean="0"/>
              <a:t>7.3.1 </a:t>
            </a:r>
            <a:r>
              <a:rPr lang="zh-CN" altLang="en-US" sz="2400" dirty="0" smtClean="0"/>
              <a:t>特征提取</a:t>
            </a:r>
            <a:endParaRPr lang="en-US" altLang="zh-CN" sz="2400" dirty="0"/>
          </a:p>
          <a:p>
            <a:pPr eaLnBrk="1" hangingPunct="1">
              <a:spcBef>
                <a:spcPct val="0"/>
              </a:spcBef>
              <a:buFontTx/>
              <a:buNone/>
            </a:pPr>
            <a:r>
              <a:rPr lang="en-US" altLang="zh-CN" sz="2400" dirty="0" smtClean="0"/>
              <a:t>7.3.2 </a:t>
            </a:r>
            <a:r>
              <a:rPr lang="zh-CN" altLang="en-US" sz="2400" dirty="0"/>
              <a:t>特征转换</a:t>
            </a:r>
            <a:endParaRPr lang="en-US" altLang="zh-CN" sz="24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a:ln/>
        </p:spPr>
        <p:txBody>
          <a:bodyPr/>
          <a:lstStyle/>
          <a:p>
            <a:r>
              <a:rPr lang="en-US" altLang="zh-CN" dirty="0" smtClean="0"/>
              <a:t>7.3.1 </a:t>
            </a:r>
            <a:r>
              <a:rPr lang="zh-CN" altLang="en-US" dirty="0" smtClean="0"/>
              <a:t>特征提取：</a:t>
            </a:r>
            <a:r>
              <a:rPr lang="en-US" altLang="zh-CN" dirty="0" smtClean="0"/>
              <a:t>TF-IDF</a:t>
            </a:r>
            <a:endParaRPr lang="zh-CN" altLang="en-US" dirty="0" smtClean="0"/>
          </a:p>
        </p:txBody>
      </p:sp>
      <p:sp>
        <p:nvSpPr>
          <p:cNvPr id="28675" name="矩形 3"/>
          <p:cNvSpPr>
            <a:spLocks noChangeArrowheads="1"/>
          </p:cNvSpPr>
          <p:nvPr/>
        </p:nvSpPr>
        <p:spPr bwMode="auto">
          <a:xfrm>
            <a:off x="228714" y="1295400"/>
            <a:ext cx="8686572" cy="3046988"/>
          </a:xfrm>
          <a:prstGeom prst="rect">
            <a:avLst/>
          </a:prstGeom>
          <a:ln/>
          <a:extLst/>
        </p:spPr>
        <p:style>
          <a:lnRef idx="2">
            <a:schemeClr val="accent2"/>
          </a:lnRef>
          <a:fillRef idx="1">
            <a:schemeClr val="lt1"/>
          </a:fillRef>
          <a:effectRef idx="0">
            <a:schemeClr val="accent2"/>
          </a:effectRef>
          <a:fontRef idx="minor">
            <a:schemeClr val="dk1"/>
          </a:fontRef>
        </p:style>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None/>
            </a:pPr>
            <a:r>
              <a:rPr lang="zh-CN" altLang="en-US" sz="2400" dirty="0" smtClean="0"/>
              <a:t>（</a:t>
            </a:r>
            <a:r>
              <a:rPr lang="en-US" altLang="zh-CN" sz="2400" dirty="0" smtClean="0"/>
              <a:t>1</a:t>
            </a:r>
            <a:r>
              <a:rPr lang="zh-CN" altLang="en-US" sz="2400" dirty="0" smtClean="0"/>
              <a:t>）“</a:t>
            </a:r>
            <a:r>
              <a:rPr lang="zh-CN" altLang="en-US" sz="2400" b="1" dirty="0">
                <a:solidFill>
                  <a:srgbClr val="FF0000"/>
                </a:solidFill>
              </a:rPr>
              <a:t>词频－逆向文件频率</a:t>
            </a:r>
            <a:r>
              <a:rPr lang="zh-CN" altLang="en-US" sz="2400" dirty="0"/>
              <a:t>”（</a:t>
            </a:r>
            <a:r>
              <a:rPr lang="en-US" altLang="zh-CN" sz="2400" dirty="0"/>
              <a:t>TF-IDF</a:t>
            </a:r>
            <a:r>
              <a:rPr lang="zh-CN" altLang="en-US" sz="2400" dirty="0"/>
              <a:t>）是一种在文本挖掘中广泛使用的特征向量化方法，它可以体现一个文档中词语在语料库中的重要程度</a:t>
            </a:r>
            <a:r>
              <a:rPr lang="zh-CN" altLang="en-US" sz="2400" dirty="0" smtClean="0"/>
              <a:t>。</a:t>
            </a:r>
            <a:endParaRPr lang="en-US" altLang="zh-CN" sz="2400" dirty="0" smtClean="0"/>
          </a:p>
          <a:p>
            <a:pPr eaLnBrk="1" hangingPunct="1">
              <a:spcBef>
                <a:spcPct val="0"/>
              </a:spcBef>
              <a:buNone/>
            </a:pPr>
            <a:r>
              <a:rPr lang="zh-CN" altLang="en-US" sz="2400" dirty="0" smtClean="0"/>
              <a:t>（</a:t>
            </a:r>
            <a:r>
              <a:rPr lang="en-US" altLang="zh-CN" sz="2400" dirty="0" smtClean="0"/>
              <a:t>2</a:t>
            </a:r>
            <a:r>
              <a:rPr lang="zh-CN" altLang="en-US" sz="2400" dirty="0" smtClean="0"/>
              <a:t>）词语</a:t>
            </a:r>
            <a:r>
              <a:rPr lang="zh-CN" altLang="en-US" sz="2400" dirty="0"/>
              <a:t>由</a:t>
            </a:r>
            <a:r>
              <a:rPr lang="en-US" altLang="zh-CN" sz="2400" dirty="0"/>
              <a:t>t</a:t>
            </a:r>
            <a:r>
              <a:rPr lang="zh-CN" altLang="en-US" sz="2400" dirty="0"/>
              <a:t>表示，文档由</a:t>
            </a:r>
            <a:r>
              <a:rPr lang="en-US" altLang="zh-CN" sz="2400" dirty="0"/>
              <a:t>d</a:t>
            </a:r>
            <a:r>
              <a:rPr lang="zh-CN" altLang="en-US" sz="2400" dirty="0"/>
              <a:t>表示，语料库由</a:t>
            </a:r>
            <a:r>
              <a:rPr lang="en-US" altLang="zh-CN" sz="2400" dirty="0"/>
              <a:t>D</a:t>
            </a:r>
            <a:r>
              <a:rPr lang="zh-CN" altLang="en-US" sz="2400" dirty="0"/>
              <a:t>表示。词频</a:t>
            </a:r>
            <a:r>
              <a:rPr lang="en-US" altLang="zh-CN" sz="2400" dirty="0"/>
              <a:t>TF(t,d)</a:t>
            </a:r>
            <a:r>
              <a:rPr lang="zh-CN" altLang="en-US" sz="2400" dirty="0"/>
              <a:t>是词语</a:t>
            </a:r>
            <a:r>
              <a:rPr lang="en-US" altLang="zh-CN" sz="2400" dirty="0"/>
              <a:t>t</a:t>
            </a:r>
            <a:r>
              <a:rPr lang="zh-CN" altLang="en-US" sz="2400" dirty="0"/>
              <a:t>在文档</a:t>
            </a:r>
            <a:r>
              <a:rPr lang="en-US" altLang="zh-CN" sz="2400" dirty="0"/>
              <a:t>d</a:t>
            </a:r>
            <a:r>
              <a:rPr lang="zh-CN" altLang="en-US" sz="2400" dirty="0"/>
              <a:t>中出现的次数。文件频率</a:t>
            </a:r>
            <a:r>
              <a:rPr lang="en-US" altLang="zh-CN" sz="2400" dirty="0"/>
              <a:t>DF(t,D)</a:t>
            </a:r>
            <a:r>
              <a:rPr lang="zh-CN" altLang="en-US" sz="2400" dirty="0"/>
              <a:t>是包含词语的文档的个数</a:t>
            </a:r>
            <a:r>
              <a:rPr lang="zh-CN" altLang="en-US" sz="2400" dirty="0" smtClean="0"/>
              <a:t>。</a:t>
            </a:r>
            <a:endParaRPr lang="zh-CN" altLang="en-US" sz="2400" dirty="0"/>
          </a:p>
          <a:p>
            <a:pPr lvl="0" eaLnBrk="1" hangingPunct="1">
              <a:spcBef>
                <a:spcPct val="0"/>
              </a:spcBef>
              <a:buNone/>
            </a:pPr>
            <a:r>
              <a:rPr lang="zh-CN" altLang="en-US" sz="2400" dirty="0" smtClean="0">
                <a:solidFill>
                  <a:srgbClr val="000000"/>
                </a:solidFill>
              </a:rPr>
              <a:t>（</a:t>
            </a:r>
            <a:r>
              <a:rPr lang="en-US" altLang="zh-CN" sz="2400" dirty="0" smtClean="0">
                <a:solidFill>
                  <a:srgbClr val="000000"/>
                </a:solidFill>
              </a:rPr>
              <a:t>3</a:t>
            </a:r>
            <a:r>
              <a:rPr lang="zh-CN" altLang="en-US" sz="2400" dirty="0" smtClean="0">
                <a:solidFill>
                  <a:srgbClr val="000000"/>
                </a:solidFill>
              </a:rPr>
              <a:t>）</a:t>
            </a:r>
            <a:r>
              <a:rPr lang="en-US" altLang="zh-CN" sz="2400" dirty="0" smtClean="0">
                <a:solidFill>
                  <a:srgbClr val="000000"/>
                </a:solidFill>
              </a:rPr>
              <a:t>TF-IDF</a:t>
            </a:r>
            <a:r>
              <a:rPr lang="zh-CN" altLang="en-US" sz="2400" dirty="0">
                <a:solidFill>
                  <a:srgbClr val="000000"/>
                </a:solidFill>
              </a:rPr>
              <a:t>就是在数值化文档信息，衡量词语能提供多少信息以区分文档。其定义如下</a:t>
            </a:r>
            <a:r>
              <a:rPr lang="zh-CN" altLang="en-US" sz="2400" dirty="0" smtClean="0">
                <a:solidFill>
                  <a:srgbClr val="000000"/>
                </a:solidFill>
              </a:rPr>
              <a:t>：</a:t>
            </a:r>
            <a:endParaRPr lang="zh-CN" altLang="en-US" sz="2400" dirty="0">
              <a:solidFill>
                <a:srgbClr val="000000"/>
              </a:solidFill>
            </a:endParaRPr>
          </a:p>
        </p:txBody>
      </p:sp>
      <p:pic>
        <p:nvPicPr>
          <p:cNvPr id="28678" name="Picture 1" descr="C:\Users\lzy\AppData\Roaming\Tencent\Users\70004972\QQ\WinTemp\RichOle\8MC3O6QF6QJKLLWPV)55_Y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714" y="4526756"/>
            <a:ext cx="3962400"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9" name="矩形 7"/>
          <p:cNvSpPr>
            <a:spLocks noChangeArrowheads="1"/>
          </p:cNvSpPr>
          <p:nvPr/>
        </p:nvSpPr>
        <p:spPr bwMode="auto">
          <a:xfrm>
            <a:off x="304120" y="5407818"/>
            <a:ext cx="38115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Char char="•"/>
            </a:pPr>
            <a:r>
              <a:rPr lang="en-US" altLang="zh-CN" sz="2400" dirty="0"/>
              <a:t>TF-IDF </a:t>
            </a:r>
            <a:r>
              <a:rPr lang="zh-CN" altLang="en-US" sz="2400" dirty="0"/>
              <a:t>度量值表示如下：</a:t>
            </a:r>
          </a:p>
        </p:txBody>
      </p:sp>
      <p:pic>
        <p:nvPicPr>
          <p:cNvPr id="28680" name="Picture 2" descr="C:\Users\lzy\AppData\Roaming\Tencent\Users\70004972\QQ\WinTemp\RichOle\4L$}B$R$1KQFQ~Z(MXYL08K.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495" y="6015942"/>
            <a:ext cx="55626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a:ln/>
        </p:spPr>
        <p:txBody>
          <a:bodyPr/>
          <a:lstStyle/>
          <a:p>
            <a:r>
              <a:rPr lang="en-US" altLang="zh-CN" dirty="0" smtClean="0"/>
              <a:t>7.3.1 </a:t>
            </a:r>
            <a:r>
              <a:rPr lang="zh-CN" altLang="en-US" dirty="0" smtClean="0"/>
              <a:t>特征提取：</a:t>
            </a:r>
            <a:r>
              <a:rPr lang="en-US" altLang="zh-CN" dirty="0" smtClean="0"/>
              <a:t>TF-IDF</a:t>
            </a:r>
            <a:endParaRPr lang="zh-CN" altLang="en-US" dirty="0" smtClean="0"/>
          </a:p>
        </p:txBody>
      </p:sp>
      <p:sp>
        <p:nvSpPr>
          <p:cNvPr id="29699" name="矩形 2"/>
          <p:cNvSpPr>
            <a:spLocks noChangeArrowheads="1"/>
          </p:cNvSpPr>
          <p:nvPr/>
        </p:nvSpPr>
        <p:spPr bwMode="auto">
          <a:xfrm>
            <a:off x="381110" y="1338196"/>
            <a:ext cx="845797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2400" dirty="0"/>
              <a:t>在</a:t>
            </a:r>
            <a:r>
              <a:rPr lang="en-US" altLang="zh-CN" sz="2400" dirty="0"/>
              <a:t>Spark ML</a:t>
            </a:r>
            <a:r>
              <a:rPr lang="zh-CN" altLang="en-US" sz="2400" dirty="0"/>
              <a:t>库中，</a:t>
            </a:r>
            <a:r>
              <a:rPr lang="en-US" altLang="zh-CN" sz="2400" dirty="0"/>
              <a:t>TF-IDF</a:t>
            </a:r>
            <a:r>
              <a:rPr lang="zh-CN" altLang="en-US" sz="2400" dirty="0"/>
              <a:t>被分成两部分：</a:t>
            </a:r>
            <a:endParaRPr lang="en-US" altLang="zh-CN" sz="2400" dirty="0"/>
          </a:p>
          <a:p>
            <a:pPr eaLnBrk="1" hangingPunct="1">
              <a:spcBef>
                <a:spcPct val="0"/>
              </a:spcBef>
              <a:buFontTx/>
              <a:buChar char="•"/>
            </a:pPr>
            <a:r>
              <a:rPr lang="en-US" altLang="zh-CN" sz="2400" dirty="0"/>
              <a:t>TF (+hashing) </a:t>
            </a:r>
          </a:p>
          <a:p>
            <a:pPr eaLnBrk="1" hangingPunct="1">
              <a:spcBef>
                <a:spcPct val="0"/>
              </a:spcBef>
              <a:buFontTx/>
              <a:buChar char="•"/>
            </a:pPr>
            <a:r>
              <a:rPr lang="zh-CN" altLang="en-US" sz="2400" dirty="0"/>
              <a:t> </a:t>
            </a:r>
            <a:r>
              <a:rPr lang="en-US" altLang="zh-CN" sz="2400" dirty="0"/>
              <a:t>IDF</a:t>
            </a:r>
            <a:endParaRPr lang="zh-CN" altLang="en-US" sz="2400" dirty="0"/>
          </a:p>
        </p:txBody>
      </p:sp>
      <p:sp>
        <p:nvSpPr>
          <p:cNvPr id="29700" name="矩形 3"/>
          <p:cNvSpPr>
            <a:spLocks noChangeArrowheads="1"/>
          </p:cNvSpPr>
          <p:nvPr/>
        </p:nvSpPr>
        <p:spPr bwMode="auto">
          <a:xfrm>
            <a:off x="381110" y="2709796"/>
            <a:ext cx="8457978" cy="3046988"/>
          </a:xfrm>
          <a:prstGeom prst="rect">
            <a:avLst/>
          </a:prstGeom>
          <a:ln/>
          <a:extLst/>
        </p:spPr>
        <p:style>
          <a:lnRef idx="2">
            <a:schemeClr val="accent2"/>
          </a:lnRef>
          <a:fillRef idx="1">
            <a:schemeClr val="lt1"/>
          </a:fillRef>
          <a:effectRef idx="0">
            <a:schemeClr val="accent2"/>
          </a:effectRef>
          <a:fontRef idx="minor">
            <a:schemeClr val="dk1"/>
          </a:fontRef>
        </p:style>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None/>
            </a:pPr>
            <a:r>
              <a:rPr lang="zh-CN" altLang="en-US" sz="2400" b="1" dirty="0" smtClean="0"/>
              <a:t>（</a:t>
            </a:r>
            <a:r>
              <a:rPr lang="en-US" altLang="zh-CN" sz="2400" b="1" dirty="0" smtClean="0"/>
              <a:t>1</a:t>
            </a:r>
            <a:r>
              <a:rPr lang="zh-CN" altLang="en-US" sz="2400" b="1" dirty="0" smtClean="0"/>
              <a:t>）</a:t>
            </a:r>
            <a:r>
              <a:rPr lang="en-US" altLang="zh-CN" sz="2400" b="1" dirty="0" smtClean="0"/>
              <a:t>TF</a:t>
            </a:r>
            <a:r>
              <a:rPr lang="en-US" altLang="zh-CN" sz="2400" dirty="0"/>
              <a:t>: HashingTF </a:t>
            </a:r>
            <a:r>
              <a:rPr lang="zh-CN" altLang="en-US" sz="2400" dirty="0"/>
              <a:t>是一个</a:t>
            </a:r>
            <a:r>
              <a:rPr lang="en-US" altLang="zh-CN" sz="2400" dirty="0"/>
              <a:t>Transformer</a:t>
            </a:r>
            <a:r>
              <a:rPr lang="zh-CN" altLang="en-US" sz="2400" dirty="0"/>
              <a:t>，在文本处理中，接收词条的集合然后把这些集合转化成固定长度的特征向量。这个算法在哈希的同时会统计各个词条的词频</a:t>
            </a:r>
            <a:r>
              <a:rPr lang="zh-CN" altLang="en-US" sz="2400" dirty="0" smtClean="0"/>
              <a:t>。</a:t>
            </a:r>
            <a:endParaRPr lang="en-US" altLang="zh-CN" sz="2400" dirty="0" smtClean="0"/>
          </a:p>
          <a:p>
            <a:pPr eaLnBrk="1" hangingPunct="1">
              <a:spcBef>
                <a:spcPct val="0"/>
              </a:spcBef>
              <a:buNone/>
            </a:pPr>
            <a:endParaRPr lang="en-US" altLang="zh-CN" sz="2400" dirty="0" smtClean="0"/>
          </a:p>
          <a:p>
            <a:pPr eaLnBrk="1" hangingPunct="1">
              <a:spcBef>
                <a:spcPct val="0"/>
              </a:spcBef>
              <a:buNone/>
            </a:pPr>
            <a:r>
              <a:rPr lang="zh-CN" altLang="en-US" sz="2400" b="1" dirty="0" smtClean="0"/>
              <a:t>（</a:t>
            </a:r>
            <a:r>
              <a:rPr lang="en-US" altLang="zh-CN" sz="2400" b="1" dirty="0" smtClean="0"/>
              <a:t>2</a:t>
            </a:r>
            <a:r>
              <a:rPr lang="zh-CN" altLang="en-US" sz="2400" b="1" dirty="0" smtClean="0"/>
              <a:t>）</a:t>
            </a:r>
            <a:r>
              <a:rPr lang="en-US" altLang="zh-CN" sz="2400" b="1" dirty="0" smtClean="0"/>
              <a:t>IDF</a:t>
            </a:r>
            <a:r>
              <a:rPr lang="en-US" altLang="zh-CN" sz="2400" dirty="0"/>
              <a:t>: IDF</a:t>
            </a:r>
            <a:r>
              <a:rPr lang="zh-CN" altLang="en-US" sz="2400" dirty="0"/>
              <a:t>是一个</a:t>
            </a:r>
            <a:r>
              <a:rPr lang="en-US" altLang="zh-CN" sz="2400" dirty="0"/>
              <a:t>Estimator</a:t>
            </a:r>
            <a:r>
              <a:rPr lang="zh-CN" altLang="en-US" sz="2400" dirty="0"/>
              <a:t>，在一个数据集上应用它的</a:t>
            </a:r>
            <a:r>
              <a:rPr lang="en-US" altLang="zh-CN" sz="2400" dirty="0"/>
              <a:t>fit()</a:t>
            </a:r>
            <a:r>
              <a:rPr lang="zh-CN" altLang="en-US" sz="2400" dirty="0"/>
              <a:t>方法，产生一个</a:t>
            </a:r>
            <a:r>
              <a:rPr lang="en-US" altLang="zh-CN" sz="2400" dirty="0"/>
              <a:t>IDFModel</a:t>
            </a:r>
            <a:r>
              <a:rPr lang="zh-CN" altLang="en-US" sz="2400" dirty="0"/>
              <a:t>。 该</a:t>
            </a:r>
            <a:r>
              <a:rPr lang="en-US" altLang="zh-CN" sz="2400" dirty="0"/>
              <a:t>IDFModel </a:t>
            </a:r>
            <a:r>
              <a:rPr lang="zh-CN" altLang="en-US" sz="2400" dirty="0"/>
              <a:t>接收特征向量（由</a:t>
            </a:r>
            <a:r>
              <a:rPr lang="en-US" altLang="zh-CN" sz="2400" dirty="0"/>
              <a:t>HashingTF</a:t>
            </a:r>
            <a:r>
              <a:rPr lang="zh-CN" altLang="en-US" sz="2400" dirty="0"/>
              <a:t>产生），然后计算每一个词在文档中出现的频次。</a:t>
            </a:r>
            <a:r>
              <a:rPr lang="en-US" altLang="zh-CN" sz="2400" dirty="0"/>
              <a:t>IDF</a:t>
            </a:r>
            <a:r>
              <a:rPr lang="zh-CN" altLang="en-US" sz="2400" dirty="0"/>
              <a:t>会减少那些在语料库中出现频率较高的词的权重</a:t>
            </a:r>
            <a:r>
              <a:rPr lang="zh-CN" altLang="en-US" sz="2400" dirty="0" smtClean="0"/>
              <a:t>。</a:t>
            </a:r>
            <a:endParaRPr lang="zh-CN" altLang="en-US" sz="24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a:ln/>
        </p:spPr>
        <p:txBody>
          <a:bodyPr/>
          <a:lstStyle/>
          <a:p>
            <a:r>
              <a:rPr lang="en-US" altLang="zh-CN" dirty="0" smtClean="0"/>
              <a:t>7.3.1 </a:t>
            </a:r>
            <a:r>
              <a:rPr lang="zh-CN" altLang="en-US" dirty="0" smtClean="0"/>
              <a:t>特征提取：</a:t>
            </a:r>
            <a:r>
              <a:rPr lang="en-US" altLang="zh-CN" dirty="0" smtClean="0"/>
              <a:t>TF-IDF</a:t>
            </a:r>
            <a:endParaRPr lang="zh-CN" altLang="en-US" dirty="0" smtClean="0"/>
          </a:p>
        </p:txBody>
      </p:sp>
      <p:sp>
        <p:nvSpPr>
          <p:cNvPr id="30723" name="矩形 3"/>
          <p:cNvSpPr>
            <a:spLocks noChangeArrowheads="1"/>
          </p:cNvSpPr>
          <p:nvPr/>
        </p:nvSpPr>
        <p:spPr bwMode="auto">
          <a:xfrm>
            <a:off x="228714" y="1524000"/>
            <a:ext cx="8686572" cy="3046988"/>
          </a:xfrm>
          <a:prstGeom prst="rect">
            <a:avLst/>
          </a:prstGeom>
          <a:ln/>
          <a:extLst/>
        </p:spPr>
        <p:style>
          <a:lnRef idx="2">
            <a:schemeClr val="accent2"/>
          </a:lnRef>
          <a:fillRef idx="1">
            <a:schemeClr val="lt1"/>
          </a:fillRef>
          <a:effectRef idx="0">
            <a:schemeClr val="accent2"/>
          </a:effectRef>
          <a:fontRef idx="minor">
            <a:schemeClr val="dk1"/>
          </a:fontRef>
        </p:style>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2400" b="1" dirty="0"/>
              <a:t>过程描述</a:t>
            </a:r>
            <a:r>
              <a:rPr lang="zh-CN" altLang="en-US" sz="2400" b="1" dirty="0" smtClean="0"/>
              <a:t>：</a:t>
            </a:r>
            <a:endParaRPr lang="en-US" altLang="zh-CN" sz="2400" b="1" dirty="0" smtClean="0"/>
          </a:p>
          <a:p>
            <a:pPr eaLnBrk="1" hangingPunct="1">
              <a:spcBef>
                <a:spcPct val="0"/>
              </a:spcBef>
              <a:buFontTx/>
              <a:buNone/>
            </a:pPr>
            <a:endParaRPr lang="en-US" altLang="zh-CN" sz="2400" b="1" dirty="0"/>
          </a:p>
          <a:p>
            <a:pPr eaLnBrk="1" hangingPunct="1">
              <a:spcBef>
                <a:spcPct val="0"/>
              </a:spcBef>
              <a:buNone/>
            </a:pPr>
            <a:r>
              <a:rPr lang="zh-CN" altLang="en-US" sz="2400" dirty="0"/>
              <a:t>在下面的代码段中，我们以一组句子</a:t>
            </a:r>
            <a:r>
              <a:rPr lang="zh-CN" altLang="en-US" sz="2400" dirty="0" smtClean="0"/>
              <a:t>开始。</a:t>
            </a:r>
            <a:endParaRPr lang="en-US" altLang="zh-CN" sz="2400" dirty="0"/>
          </a:p>
          <a:p>
            <a:pPr eaLnBrk="1" hangingPunct="1">
              <a:spcBef>
                <a:spcPct val="0"/>
              </a:spcBef>
              <a:buNone/>
            </a:pPr>
            <a:r>
              <a:rPr lang="zh-CN" altLang="en-US" sz="2400" dirty="0" smtClean="0"/>
              <a:t>（</a:t>
            </a:r>
            <a:r>
              <a:rPr lang="en-US" altLang="zh-CN" sz="2400" dirty="0" smtClean="0"/>
              <a:t>1</a:t>
            </a:r>
            <a:r>
              <a:rPr lang="zh-CN" altLang="en-US" sz="2400" dirty="0" smtClean="0"/>
              <a:t>）首先</a:t>
            </a:r>
            <a:r>
              <a:rPr lang="zh-CN" altLang="en-US" sz="2400" dirty="0"/>
              <a:t>使用分解器</a:t>
            </a:r>
            <a:r>
              <a:rPr lang="en-US" altLang="zh-CN" sz="2400" dirty="0"/>
              <a:t>Tokenizer</a:t>
            </a:r>
            <a:r>
              <a:rPr lang="zh-CN" altLang="en-US" sz="2400" dirty="0"/>
              <a:t>把句子划分为单个词语</a:t>
            </a:r>
            <a:endParaRPr lang="en-US" altLang="zh-CN" sz="2400" dirty="0"/>
          </a:p>
          <a:p>
            <a:pPr eaLnBrk="1" hangingPunct="1">
              <a:spcBef>
                <a:spcPct val="0"/>
              </a:spcBef>
              <a:buNone/>
            </a:pPr>
            <a:r>
              <a:rPr lang="zh-CN" altLang="en-US" sz="2400" dirty="0" smtClean="0"/>
              <a:t>（</a:t>
            </a:r>
            <a:r>
              <a:rPr lang="en-US" altLang="zh-CN" sz="2400" dirty="0" smtClean="0"/>
              <a:t>2</a:t>
            </a:r>
            <a:r>
              <a:rPr lang="zh-CN" altLang="en-US" sz="2400" dirty="0" smtClean="0"/>
              <a:t>）对</a:t>
            </a:r>
            <a:r>
              <a:rPr lang="zh-CN" altLang="en-US" sz="2400" dirty="0"/>
              <a:t>每一个句子（词袋），使用</a:t>
            </a:r>
            <a:r>
              <a:rPr lang="en-US" altLang="zh-CN" sz="2400" dirty="0"/>
              <a:t>HashingTF</a:t>
            </a:r>
            <a:r>
              <a:rPr lang="zh-CN" altLang="en-US" sz="2400" dirty="0"/>
              <a:t>将句子转换为特征向量</a:t>
            </a:r>
            <a:endParaRPr lang="en-US" altLang="zh-CN" sz="2400" dirty="0"/>
          </a:p>
          <a:p>
            <a:pPr eaLnBrk="1" hangingPunct="1">
              <a:spcBef>
                <a:spcPct val="0"/>
              </a:spcBef>
              <a:buNone/>
            </a:pPr>
            <a:r>
              <a:rPr lang="zh-CN" altLang="en-US" sz="2400" dirty="0" smtClean="0"/>
              <a:t>（</a:t>
            </a:r>
            <a:r>
              <a:rPr lang="en-US" altLang="zh-CN" sz="2400" dirty="0" smtClean="0"/>
              <a:t>3</a:t>
            </a:r>
            <a:r>
              <a:rPr lang="zh-CN" altLang="en-US" sz="2400" dirty="0" smtClean="0"/>
              <a:t>）最后</a:t>
            </a:r>
            <a:r>
              <a:rPr lang="zh-CN" altLang="en-US" sz="2400" dirty="0"/>
              <a:t>使用</a:t>
            </a:r>
            <a:r>
              <a:rPr lang="en-US" altLang="zh-CN" sz="2400" dirty="0"/>
              <a:t>IDF</a:t>
            </a:r>
            <a:r>
              <a:rPr lang="zh-CN" altLang="en-US" sz="2400" dirty="0"/>
              <a:t>重新调整特征向量（这种转换通常可以提高使用文本特征的性能）</a:t>
            </a:r>
            <a:endParaRPr lang="en-US" altLang="zh-CN"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a:ln/>
        </p:spPr>
        <p:txBody>
          <a:bodyPr/>
          <a:lstStyle/>
          <a:p>
            <a:r>
              <a:rPr lang="en-US" altLang="zh-CN" b="1" dirty="0" smtClean="0"/>
              <a:t>7.1 </a:t>
            </a:r>
            <a:r>
              <a:rPr lang="en-US" altLang="zh-CN" b="1" dirty="0" smtClean="0"/>
              <a:t>Spark MLlib</a:t>
            </a:r>
            <a:r>
              <a:rPr lang="zh-CN" altLang="en-US" b="1" dirty="0" smtClean="0"/>
              <a:t>简介</a:t>
            </a:r>
            <a:endParaRPr lang="zh-CN" altLang="en-US" dirty="0" smtClean="0"/>
          </a:p>
        </p:txBody>
      </p:sp>
      <p:sp>
        <p:nvSpPr>
          <p:cNvPr id="4099" name="矩形 2"/>
          <p:cNvSpPr>
            <a:spLocks noChangeArrowheads="1"/>
          </p:cNvSpPr>
          <p:nvPr/>
        </p:nvSpPr>
        <p:spPr bwMode="auto">
          <a:xfrm>
            <a:off x="990600" y="1447800"/>
            <a:ext cx="42227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2400" dirty="0" smtClean="0"/>
              <a:t>7.1.1 </a:t>
            </a:r>
            <a:r>
              <a:rPr lang="zh-CN" altLang="en-US" sz="2400" dirty="0"/>
              <a:t>什么是机器学习</a:t>
            </a:r>
            <a:endParaRPr lang="en-US" altLang="zh-CN" sz="2400" dirty="0"/>
          </a:p>
          <a:p>
            <a:pPr eaLnBrk="1" hangingPunct="1">
              <a:spcBef>
                <a:spcPct val="0"/>
              </a:spcBef>
              <a:buFontTx/>
              <a:buNone/>
            </a:pPr>
            <a:r>
              <a:rPr lang="en-US" altLang="zh-CN" sz="2400" dirty="0" smtClean="0"/>
              <a:t>7.1.2 </a:t>
            </a:r>
            <a:r>
              <a:rPr lang="zh-CN" altLang="en-US" sz="2400" dirty="0"/>
              <a:t>基于大数据的机器学习</a:t>
            </a:r>
          </a:p>
          <a:p>
            <a:pPr eaLnBrk="1" hangingPunct="1">
              <a:spcBef>
                <a:spcPct val="0"/>
              </a:spcBef>
              <a:buFontTx/>
              <a:buNone/>
            </a:pPr>
            <a:r>
              <a:rPr lang="en-US" altLang="zh-CN" sz="2400" dirty="0" smtClean="0"/>
              <a:t>7.1.3 </a:t>
            </a:r>
            <a:r>
              <a:rPr lang="en-US" altLang="zh-CN" sz="2400" dirty="0"/>
              <a:t>Spark </a:t>
            </a:r>
            <a:r>
              <a:rPr lang="zh-CN" altLang="en-US" sz="2400" dirty="0"/>
              <a:t>机器学习库</a:t>
            </a:r>
            <a:r>
              <a:rPr lang="en-US" altLang="zh-CN" sz="2400" dirty="0"/>
              <a:t>MLLib</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a:ln/>
        </p:spPr>
        <p:txBody>
          <a:bodyPr/>
          <a:lstStyle/>
          <a:p>
            <a:r>
              <a:rPr lang="en-US" altLang="zh-CN" dirty="0" smtClean="0"/>
              <a:t>7.3.1 </a:t>
            </a:r>
            <a:r>
              <a:rPr lang="zh-CN" altLang="en-US" dirty="0" smtClean="0"/>
              <a:t>特征提取：</a:t>
            </a:r>
            <a:r>
              <a:rPr lang="en-US" altLang="zh-CN" dirty="0" smtClean="0"/>
              <a:t>TF-IDF</a:t>
            </a:r>
            <a:endParaRPr lang="zh-CN" altLang="en-US" dirty="0" smtClean="0"/>
          </a:p>
        </p:txBody>
      </p:sp>
      <p:sp>
        <p:nvSpPr>
          <p:cNvPr id="31747" name="矩形 2"/>
          <p:cNvSpPr>
            <a:spLocks noChangeArrowheads="1"/>
          </p:cNvSpPr>
          <p:nvPr/>
        </p:nvSpPr>
        <p:spPr bwMode="auto">
          <a:xfrm>
            <a:off x="152516" y="1574770"/>
            <a:ext cx="44069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2400" dirty="0"/>
              <a:t>（</a:t>
            </a:r>
            <a:r>
              <a:rPr lang="en-US" altLang="zh-CN" sz="2400" dirty="0"/>
              <a:t>1</a:t>
            </a:r>
            <a:r>
              <a:rPr lang="zh-CN" altLang="en-US" sz="2400" dirty="0"/>
              <a:t>）导入</a:t>
            </a:r>
            <a:r>
              <a:rPr lang="en-US" altLang="zh-CN" sz="2400" dirty="0"/>
              <a:t>TF-IDF</a:t>
            </a:r>
            <a:r>
              <a:rPr lang="zh-CN" altLang="en-US" sz="2400" dirty="0"/>
              <a:t>所需要的包：</a:t>
            </a:r>
          </a:p>
        </p:txBody>
      </p:sp>
      <p:sp>
        <p:nvSpPr>
          <p:cNvPr id="31748" name="矩形 3"/>
          <p:cNvSpPr>
            <a:spLocks noChangeArrowheads="1"/>
          </p:cNvSpPr>
          <p:nvPr/>
        </p:nvSpPr>
        <p:spPr bwMode="auto">
          <a:xfrm>
            <a:off x="228716" y="2184370"/>
            <a:ext cx="8229600" cy="4000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2000" dirty="0">
                <a:solidFill>
                  <a:schemeClr val="bg1"/>
                </a:solidFill>
              </a:rPr>
              <a:t>&gt;&gt;&gt; from pyspark.ml.feature import HashingTF,IDF,Tokenizer</a:t>
            </a:r>
          </a:p>
        </p:txBody>
      </p:sp>
      <p:sp>
        <p:nvSpPr>
          <p:cNvPr id="31749" name="矩形 9"/>
          <p:cNvSpPr>
            <a:spLocks noChangeArrowheads="1"/>
          </p:cNvSpPr>
          <p:nvPr/>
        </p:nvSpPr>
        <p:spPr bwMode="auto">
          <a:xfrm>
            <a:off x="228716" y="3022570"/>
            <a:ext cx="8382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2400" dirty="0"/>
              <a:t>（</a:t>
            </a:r>
            <a:r>
              <a:rPr lang="en-US" altLang="zh-CN" sz="2400" dirty="0"/>
              <a:t>2</a:t>
            </a:r>
            <a:r>
              <a:rPr lang="zh-CN" altLang="en-US" sz="2400" dirty="0"/>
              <a:t>）创建一个简单的</a:t>
            </a:r>
            <a:r>
              <a:rPr lang="en-US" altLang="zh-CN" sz="2400" dirty="0"/>
              <a:t>DataFrame</a:t>
            </a:r>
            <a:r>
              <a:rPr lang="zh-CN" altLang="en-US" sz="2400" dirty="0"/>
              <a:t>，每一个句子代表一个文档</a:t>
            </a:r>
          </a:p>
        </p:txBody>
      </p:sp>
      <p:sp>
        <p:nvSpPr>
          <p:cNvPr id="31750" name="矩形 10"/>
          <p:cNvSpPr>
            <a:spLocks noChangeArrowheads="1"/>
          </p:cNvSpPr>
          <p:nvPr/>
        </p:nvSpPr>
        <p:spPr bwMode="auto">
          <a:xfrm>
            <a:off x="152516" y="3555970"/>
            <a:ext cx="8305800" cy="10160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2000" dirty="0">
                <a:solidFill>
                  <a:schemeClr val="bg1"/>
                </a:solidFill>
              </a:rPr>
              <a:t>&gt;&gt;&gt; sentenceData = spark.createDataFrame([(0, "I heard about Spark and I love Spark"),(0, "I wish Java could use case classes"),(1, "Logistic regression models are neat")]).toDF("label", "sentence")</a:t>
            </a:r>
            <a:endParaRPr lang="zh-CN" altLang="en-US" sz="2000" dirty="0">
              <a:solidFill>
                <a:schemeClr val="bg1"/>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a:ln/>
        </p:spPr>
        <p:txBody>
          <a:bodyPr/>
          <a:lstStyle/>
          <a:p>
            <a:r>
              <a:rPr lang="en-US" altLang="zh-CN" dirty="0" smtClean="0"/>
              <a:t>7.3.1 </a:t>
            </a:r>
            <a:r>
              <a:rPr lang="zh-CN" altLang="en-US" dirty="0" smtClean="0"/>
              <a:t>特征提取：</a:t>
            </a:r>
            <a:r>
              <a:rPr lang="en-US" altLang="zh-CN" dirty="0" smtClean="0"/>
              <a:t>TF-IDF</a:t>
            </a:r>
            <a:endParaRPr lang="zh-CN" altLang="en-US" dirty="0" smtClean="0"/>
          </a:p>
        </p:txBody>
      </p:sp>
      <p:sp>
        <p:nvSpPr>
          <p:cNvPr id="32771" name="矩形 3"/>
          <p:cNvSpPr>
            <a:spLocks noChangeArrowheads="1"/>
          </p:cNvSpPr>
          <p:nvPr/>
        </p:nvSpPr>
        <p:spPr bwMode="auto">
          <a:xfrm>
            <a:off x="345373" y="1371654"/>
            <a:ext cx="8001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2400" dirty="0"/>
              <a:t>（</a:t>
            </a:r>
            <a:r>
              <a:rPr lang="en-US" altLang="zh-CN" sz="2400" dirty="0"/>
              <a:t>3</a:t>
            </a:r>
            <a:r>
              <a:rPr lang="zh-CN" altLang="en-US" sz="2400" dirty="0"/>
              <a:t>）得到文档集合后，即可用</a:t>
            </a:r>
            <a:r>
              <a:rPr lang="en-US" altLang="zh-CN" sz="2400" dirty="0"/>
              <a:t>tokenizer</a:t>
            </a:r>
            <a:r>
              <a:rPr lang="zh-CN" altLang="en-US" sz="2400" dirty="0"/>
              <a:t>对句子进行分词</a:t>
            </a:r>
          </a:p>
        </p:txBody>
      </p:sp>
      <p:sp>
        <p:nvSpPr>
          <p:cNvPr id="32772" name="矩形 4"/>
          <p:cNvSpPr>
            <a:spLocks noChangeArrowheads="1"/>
          </p:cNvSpPr>
          <p:nvPr/>
        </p:nvSpPr>
        <p:spPr bwMode="auto">
          <a:xfrm>
            <a:off x="152516" y="1981200"/>
            <a:ext cx="8838968" cy="34778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2000" dirty="0">
                <a:solidFill>
                  <a:schemeClr val="bg1"/>
                </a:solidFill>
              </a:rPr>
              <a:t>&gt;&gt;&gt; tokenizer = Tokenizer(inputCol="sentence", outputCol="words")</a:t>
            </a:r>
          </a:p>
          <a:p>
            <a:pPr eaLnBrk="1" hangingPunct="1">
              <a:spcBef>
                <a:spcPct val="0"/>
              </a:spcBef>
              <a:buFontTx/>
              <a:buNone/>
            </a:pPr>
            <a:r>
              <a:rPr lang="en-US" altLang="zh-CN" sz="2000" dirty="0">
                <a:solidFill>
                  <a:schemeClr val="bg1"/>
                </a:solidFill>
              </a:rPr>
              <a:t>&gt;&gt;&gt; wordsData = tokenizer.transform(sentenceData)</a:t>
            </a:r>
          </a:p>
          <a:p>
            <a:pPr eaLnBrk="1" hangingPunct="1">
              <a:spcBef>
                <a:spcPct val="0"/>
              </a:spcBef>
              <a:buFontTx/>
              <a:buNone/>
            </a:pPr>
            <a:r>
              <a:rPr lang="en-US" altLang="zh-CN" sz="2000" dirty="0">
                <a:solidFill>
                  <a:schemeClr val="bg1"/>
                </a:solidFill>
              </a:rPr>
              <a:t>&gt;&gt;&gt; wordsData.show()</a:t>
            </a:r>
          </a:p>
          <a:p>
            <a:pPr eaLnBrk="1" hangingPunct="1">
              <a:spcBef>
                <a:spcPct val="0"/>
              </a:spcBef>
              <a:buFontTx/>
              <a:buNone/>
            </a:pPr>
            <a:r>
              <a:rPr lang="en-US" altLang="zh-CN" sz="2000" dirty="0">
                <a:solidFill>
                  <a:schemeClr val="bg1"/>
                </a:solidFill>
              </a:rPr>
              <a:t>+-----+--------------------+--------------------+                               </a:t>
            </a:r>
          </a:p>
          <a:p>
            <a:pPr eaLnBrk="1" hangingPunct="1">
              <a:spcBef>
                <a:spcPct val="0"/>
              </a:spcBef>
              <a:buFontTx/>
              <a:buNone/>
            </a:pPr>
            <a:r>
              <a:rPr lang="en-US" altLang="zh-CN" sz="2000" dirty="0">
                <a:solidFill>
                  <a:schemeClr val="bg1"/>
                </a:solidFill>
              </a:rPr>
              <a:t>|label|            sentence|               words|</a:t>
            </a:r>
          </a:p>
          <a:p>
            <a:pPr eaLnBrk="1" hangingPunct="1">
              <a:spcBef>
                <a:spcPct val="0"/>
              </a:spcBef>
              <a:buFontTx/>
              <a:buNone/>
            </a:pPr>
            <a:r>
              <a:rPr lang="en-US" altLang="zh-CN" sz="2000" dirty="0">
                <a:solidFill>
                  <a:schemeClr val="bg1"/>
                </a:solidFill>
              </a:rPr>
              <a:t>+-----+--------------------+--------------------+</a:t>
            </a:r>
          </a:p>
          <a:p>
            <a:pPr eaLnBrk="1" hangingPunct="1">
              <a:spcBef>
                <a:spcPct val="0"/>
              </a:spcBef>
              <a:buFontTx/>
              <a:buNone/>
            </a:pPr>
            <a:r>
              <a:rPr lang="en-US" altLang="zh-CN" sz="2000" dirty="0">
                <a:solidFill>
                  <a:schemeClr val="bg1"/>
                </a:solidFill>
              </a:rPr>
              <a:t>|    0|I heard about Spa...|[i, heard, about,...|</a:t>
            </a:r>
          </a:p>
          <a:p>
            <a:pPr eaLnBrk="1" hangingPunct="1">
              <a:spcBef>
                <a:spcPct val="0"/>
              </a:spcBef>
              <a:buFontTx/>
              <a:buNone/>
            </a:pPr>
            <a:r>
              <a:rPr lang="en-US" altLang="zh-CN" sz="2000" dirty="0">
                <a:solidFill>
                  <a:schemeClr val="bg1"/>
                </a:solidFill>
              </a:rPr>
              <a:t>|    0|I wish Java could...|[i, wish, java, c...|</a:t>
            </a:r>
          </a:p>
          <a:p>
            <a:pPr eaLnBrk="1" hangingPunct="1">
              <a:spcBef>
                <a:spcPct val="0"/>
              </a:spcBef>
              <a:buFontTx/>
              <a:buNone/>
            </a:pPr>
            <a:r>
              <a:rPr lang="en-US" altLang="zh-CN" sz="2000" dirty="0">
                <a:solidFill>
                  <a:schemeClr val="bg1"/>
                </a:solidFill>
              </a:rPr>
              <a:t>|    1|Logistic regressi...|[logistic, regres...|</a:t>
            </a:r>
          </a:p>
          <a:p>
            <a:pPr eaLnBrk="1" hangingPunct="1">
              <a:spcBef>
                <a:spcPct val="0"/>
              </a:spcBef>
              <a:buFontTx/>
              <a:buNone/>
            </a:pPr>
            <a:r>
              <a:rPr lang="en-US" altLang="zh-CN" sz="2000" dirty="0">
                <a:solidFill>
                  <a:schemeClr val="bg1"/>
                </a:solidFill>
              </a:rPr>
              <a:t>+-----+--------------------+--------------------+</a:t>
            </a:r>
          </a:p>
          <a:p>
            <a:pPr eaLnBrk="1" hangingPunct="1">
              <a:spcBef>
                <a:spcPct val="0"/>
              </a:spcBef>
              <a:buFontTx/>
              <a:buNone/>
            </a:pPr>
            <a:endParaRPr lang="en-US" altLang="zh-CN" sz="2000" dirty="0">
              <a:solidFill>
                <a:schemeClr val="bg1"/>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ln/>
        </p:spPr>
        <p:txBody>
          <a:bodyPr/>
          <a:lstStyle/>
          <a:p>
            <a:r>
              <a:rPr lang="en-US" altLang="zh-CN" dirty="0" smtClean="0"/>
              <a:t>7.3.1 </a:t>
            </a:r>
            <a:r>
              <a:rPr lang="zh-CN" altLang="en-US" dirty="0" smtClean="0"/>
              <a:t>特征提取：</a:t>
            </a:r>
            <a:r>
              <a:rPr lang="en-US" altLang="zh-CN" dirty="0" smtClean="0"/>
              <a:t>TF-IDF</a:t>
            </a:r>
            <a:endParaRPr lang="zh-CN" altLang="en-US" dirty="0" smtClean="0"/>
          </a:p>
        </p:txBody>
      </p:sp>
      <p:sp>
        <p:nvSpPr>
          <p:cNvPr id="33795" name="矩形 3"/>
          <p:cNvSpPr>
            <a:spLocks noChangeArrowheads="1"/>
          </p:cNvSpPr>
          <p:nvPr/>
        </p:nvSpPr>
        <p:spPr bwMode="auto">
          <a:xfrm>
            <a:off x="228714" y="1143000"/>
            <a:ext cx="8838968" cy="707886"/>
          </a:xfrm>
          <a:prstGeom prst="rect">
            <a:avLst/>
          </a:prstGeom>
          <a:ln/>
          <a:extLst/>
        </p:spPr>
        <p:style>
          <a:lnRef idx="2">
            <a:schemeClr val="accent2"/>
          </a:lnRef>
          <a:fillRef idx="1">
            <a:schemeClr val="lt1"/>
          </a:fillRef>
          <a:effectRef idx="0">
            <a:schemeClr val="accent2"/>
          </a:effectRef>
          <a:fontRef idx="minor">
            <a:schemeClr val="dk1"/>
          </a:fontRef>
        </p:style>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2000" dirty="0"/>
              <a:t>（</a:t>
            </a:r>
            <a:r>
              <a:rPr lang="en-US" altLang="zh-CN" sz="2000" dirty="0"/>
              <a:t>4</a:t>
            </a:r>
            <a:r>
              <a:rPr lang="zh-CN" altLang="en-US" sz="2000" dirty="0"/>
              <a:t>）得到分词后的文档序列后，即可使用</a:t>
            </a:r>
            <a:r>
              <a:rPr lang="en-US" altLang="zh-CN" sz="2000" dirty="0"/>
              <a:t>HashingTF</a:t>
            </a:r>
            <a:r>
              <a:rPr lang="zh-CN" altLang="en-US" sz="2000" dirty="0"/>
              <a:t>的</a:t>
            </a:r>
            <a:r>
              <a:rPr lang="en-US" altLang="zh-CN" sz="2000" dirty="0"/>
              <a:t>transform()</a:t>
            </a:r>
            <a:r>
              <a:rPr lang="zh-CN" altLang="en-US" sz="2000" dirty="0"/>
              <a:t>方法把句子</a:t>
            </a:r>
            <a:r>
              <a:rPr lang="zh-CN" altLang="en-US" sz="2000" b="1" dirty="0">
                <a:solidFill>
                  <a:srgbClr val="FF0000"/>
                </a:solidFill>
              </a:rPr>
              <a:t>哈希成特征向量</a:t>
            </a:r>
            <a:r>
              <a:rPr lang="zh-CN" altLang="en-US" sz="2000" dirty="0"/>
              <a:t>，这里设置哈希表的桶数为</a:t>
            </a:r>
            <a:r>
              <a:rPr lang="en-US" altLang="zh-CN" sz="2000" dirty="0"/>
              <a:t>2000</a:t>
            </a:r>
            <a:endParaRPr lang="zh-CN" altLang="en-US" sz="2000" dirty="0"/>
          </a:p>
        </p:txBody>
      </p:sp>
      <p:sp>
        <p:nvSpPr>
          <p:cNvPr id="33796" name="矩形 4"/>
          <p:cNvSpPr>
            <a:spLocks noChangeArrowheads="1"/>
          </p:cNvSpPr>
          <p:nvPr/>
        </p:nvSpPr>
        <p:spPr bwMode="auto">
          <a:xfrm>
            <a:off x="76318" y="2306638"/>
            <a:ext cx="8991364" cy="353943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1600" dirty="0">
                <a:solidFill>
                  <a:schemeClr val="bg1"/>
                </a:solidFill>
              </a:rPr>
              <a:t>&gt;&gt;&gt; hashingTF = HashingTF(inputCol="words", outputCol="rawFeatures", numFeatures=2000)</a:t>
            </a:r>
          </a:p>
          <a:p>
            <a:pPr eaLnBrk="1" hangingPunct="1">
              <a:spcBef>
                <a:spcPct val="0"/>
              </a:spcBef>
              <a:buFontTx/>
              <a:buNone/>
            </a:pPr>
            <a:r>
              <a:rPr lang="en-US" altLang="zh-CN" sz="1600" dirty="0">
                <a:solidFill>
                  <a:schemeClr val="bg1"/>
                </a:solidFill>
              </a:rPr>
              <a:t>&gt;&gt;&gt; featurizedData = hashingTF.transform(wordsData)</a:t>
            </a:r>
          </a:p>
          <a:p>
            <a:pPr eaLnBrk="1" hangingPunct="1">
              <a:spcBef>
                <a:spcPct val="0"/>
              </a:spcBef>
              <a:buFontTx/>
              <a:buNone/>
            </a:pPr>
            <a:r>
              <a:rPr lang="en-US" altLang="zh-CN" sz="1600" dirty="0">
                <a:solidFill>
                  <a:schemeClr val="bg1"/>
                </a:solidFill>
              </a:rPr>
              <a:t>&gt;&gt;&gt; featurizedData.select("words","rawFeatures").show(truncate=False)</a:t>
            </a:r>
          </a:p>
          <a:p>
            <a:pPr eaLnBrk="1" hangingPunct="1">
              <a:spcBef>
                <a:spcPct val="0"/>
              </a:spcBef>
              <a:buFontTx/>
              <a:buNone/>
            </a:pPr>
            <a:r>
              <a:rPr lang="en-US" altLang="zh-CN" sz="1600" dirty="0">
                <a:solidFill>
                  <a:schemeClr val="bg1"/>
                </a:solidFill>
              </a:rPr>
              <a:t>+---------------------------------------------+---------------------------------------------------------------------+</a:t>
            </a:r>
          </a:p>
          <a:p>
            <a:pPr eaLnBrk="1" hangingPunct="1">
              <a:spcBef>
                <a:spcPct val="0"/>
              </a:spcBef>
              <a:buFontTx/>
              <a:buNone/>
            </a:pPr>
            <a:r>
              <a:rPr lang="en-US" altLang="zh-CN" sz="1600" dirty="0">
                <a:solidFill>
                  <a:schemeClr val="bg1"/>
                </a:solidFill>
              </a:rPr>
              <a:t>|words                                        |rawFeatures                                                          |</a:t>
            </a:r>
          </a:p>
          <a:p>
            <a:pPr eaLnBrk="1" hangingPunct="1">
              <a:spcBef>
                <a:spcPct val="0"/>
              </a:spcBef>
              <a:buFontTx/>
              <a:buNone/>
            </a:pPr>
            <a:r>
              <a:rPr lang="en-US" altLang="zh-CN" sz="1600" dirty="0">
                <a:solidFill>
                  <a:schemeClr val="bg1"/>
                </a:solidFill>
              </a:rPr>
              <a:t>+---------------------------------------------+---------------------------------------------------------------------+</a:t>
            </a:r>
          </a:p>
          <a:p>
            <a:pPr eaLnBrk="1" hangingPunct="1">
              <a:spcBef>
                <a:spcPct val="0"/>
              </a:spcBef>
              <a:buFontTx/>
              <a:buNone/>
            </a:pPr>
            <a:r>
              <a:rPr lang="en-US" altLang="zh-CN" sz="1600" dirty="0">
                <a:solidFill>
                  <a:schemeClr val="bg1"/>
                </a:solidFill>
              </a:rPr>
              <a:t>|[i, heard, about, spark, and, i, love, spark]|(2000,[240,333,1105,1329,1357,1777],[1.0,1.0,2.0,2.0,1.0,1.0])       |</a:t>
            </a:r>
          </a:p>
          <a:p>
            <a:pPr eaLnBrk="1" hangingPunct="1">
              <a:spcBef>
                <a:spcPct val="0"/>
              </a:spcBef>
              <a:buFontTx/>
              <a:buNone/>
            </a:pPr>
            <a:r>
              <a:rPr lang="en-US" altLang="zh-CN" sz="1600" dirty="0">
                <a:solidFill>
                  <a:schemeClr val="bg1"/>
                </a:solidFill>
              </a:rPr>
              <a:t>|[i, wish, java, could, use, case, classes]   |(2000,[213,342,489,495,1329,1809,1967],[1.0,1.0,1.0,1.0,1.0,1.0,1.0])|</a:t>
            </a:r>
          </a:p>
          <a:p>
            <a:pPr eaLnBrk="1" hangingPunct="1">
              <a:spcBef>
                <a:spcPct val="0"/>
              </a:spcBef>
              <a:buFontTx/>
              <a:buNone/>
            </a:pPr>
            <a:r>
              <a:rPr lang="en-US" altLang="zh-CN" sz="1600" dirty="0">
                <a:solidFill>
                  <a:schemeClr val="bg1"/>
                </a:solidFill>
              </a:rPr>
              <a:t>|[logistic, regression, models, are, neat]    |(2000,[286,695,1138,1193,1604],[1.0,1.0,1.0,1.0,1.0])                |</a:t>
            </a:r>
          </a:p>
          <a:p>
            <a:pPr eaLnBrk="1" hangingPunct="1">
              <a:spcBef>
                <a:spcPct val="0"/>
              </a:spcBef>
              <a:buFontTx/>
              <a:buNone/>
            </a:pPr>
            <a:r>
              <a:rPr lang="en-US" altLang="zh-CN" sz="1600" dirty="0">
                <a:solidFill>
                  <a:schemeClr val="bg1"/>
                </a:solidFill>
              </a:rPr>
              <a:t>+---------------------------------------------+---------------------------------------------------------------------+</a:t>
            </a:r>
          </a:p>
          <a:p>
            <a:pPr eaLnBrk="1" hangingPunct="1">
              <a:spcBef>
                <a:spcPct val="0"/>
              </a:spcBef>
              <a:buFontTx/>
              <a:buNone/>
            </a:pPr>
            <a:endParaRPr lang="en-US" altLang="zh-CN" sz="1600" dirty="0">
              <a:solidFill>
                <a:schemeClr val="bg1"/>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a:ln/>
        </p:spPr>
        <p:txBody>
          <a:bodyPr/>
          <a:lstStyle/>
          <a:p>
            <a:r>
              <a:rPr lang="en-US" altLang="zh-CN" dirty="0" smtClean="0"/>
              <a:t>7.3.1 </a:t>
            </a:r>
            <a:r>
              <a:rPr lang="zh-CN" altLang="en-US" dirty="0" smtClean="0"/>
              <a:t>特征提取：</a:t>
            </a:r>
            <a:r>
              <a:rPr lang="en-US" altLang="zh-CN" dirty="0" smtClean="0"/>
              <a:t>TF-IDF</a:t>
            </a:r>
            <a:endParaRPr lang="zh-CN" altLang="en-US" dirty="0" smtClean="0"/>
          </a:p>
        </p:txBody>
      </p:sp>
      <p:sp>
        <p:nvSpPr>
          <p:cNvPr id="34819" name="矩形 3"/>
          <p:cNvSpPr>
            <a:spLocks noChangeArrowheads="1"/>
          </p:cNvSpPr>
          <p:nvPr/>
        </p:nvSpPr>
        <p:spPr bwMode="auto">
          <a:xfrm>
            <a:off x="228714" y="1219200"/>
            <a:ext cx="876277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2400" dirty="0"/>
              <a:t>（</a:t>
            </a:r>
            <a:r>
              <a:rPr lang="en-US" altLang="zh-CN" sz="2400" dirty="0"/>
              <a:t>5</a:t>
            </a:r>
            <a:r>
              <a:rPr lang="zh-CN" altLang="en-US" sz="2400" dirty="0"/>
              <a:t>）</a:t>
            </a:r>
            <a:r>
              <a:rPr lang="zh-CN" altLang="zh-CN" sz="2400" dirty="0"/>
              <a:t>调用</a:t>
            </a:r>
            <a:r>
              <a:rPr lang="en-US" altLang="zh-CN" sz="2400" dirty="0"/>
              <a:t>IDF</a:t>
            </a:r>
            <a:r>
              <a:rPr lang="zh-CN" altLang="zh-CN" sz="2400" dirty="0"/>
              <a:t>方法来重新构造特征向量的规模，生成的变量</a:t>
            </a:r>
            <a:r>
              <a:rPr lang="en-US" altLang="zh-CN" sz="2400" dirty="0"/>
              <a:t>idf</a:t>
            </a:r>
            <a:r>
              <a:rPr lang="zh-CN" altLang="zh-CN" sz="2400" dirty="0"/>
              <a:t>是一个评估器，在特征向量上应用它的</a:t>
            </a:r>
            <a:r>
              <a:rPr lang="en-US" altLang="zh-CN" sz="2400" dirty="0"/>
              <a:t>fit()</a:t>
            </a:r>
            <a:r>
              <a:rPr lang="zh-CN" altLang="zh-CN" sz="2400" dirty="0"/>
              <a:t>方法，会产生一个</a:t>
            </a:r>
            <a:r>
              <a:rPr lang="en-US" altLang="zh-CN" sz="2400" dirty="0"/>
              <a:t>IDFModel</a:t>
            </a:r>
            <a:r>
              <a:rPr lang="zh-CN" altLang="zh-CN" sz="2400" dirty="0"/>
              <a:t>（名称为</a:t>
            </a:r>
            <a:r>
              <a:rPr lang="en-US" altLang="zh-CN" sz="2400" dirty="0"/>
              <a:t>idfModel</a:t>
            </a:r>
            <a:r>
              <a:rPr lang="zh-CN" altLang="zh-CN" sz="2400" dirty="0"/>
              <a:t>）。</a:t>
            </a:r>
            <a:endParaRPr lang="zh-CN" altLang="en-US" sz="2400" dirty="0"/>
          </a:p>
        </p:txBody>
      </p:sp>
      <p:sp>
        <p:nvSpPr>
          <p:cNvPr id="34820" name="矩形 4"/>
          <p:cNvSpPr>
            <a:spLocks noChangeArrowheads="1"/>
          </p:cNvSpPr>
          <p:nvPr/>
        </p:nvSpPr>
        <p:spPr bwMode="auto">
          <a:xfrm>
            <a:off x="265386" y="2665413"/>
            <a:ext cx="8726097" cy="70788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2000" dirty="0">
                <a:solidFill>
                  <a:schemeClr val="bg1"/>
                </a:solidFill>
              </a:rPr>
              <a:t>&gt;&gt;&gt; idf = IDF(inputCol="rawFeatures", outputCol="features")</a:t>
            </a:r>
          </a:p>
          <a:p>
            <a:pPr eaLnBrk="1" hangingPunct="1">
              <a:spcBef>
                <a:spcPct val="0"/>
              </a:spcBef>
              <a:buFontTx/>
              <a:buNone/>
            </a:pPr>
            <a:r>
              <a:rPr lang="en-US" altLang="zh-CN" sz="2000" dirty="0">
                <a:solidFill>
                  <a:schemeClr val="bg1"/>
                </a:solidFill>
              </a:rPr>
              <a:t>&gt;&gt;&gt; idfModel = idf.fit(featurizedData)</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a:ln/>
        </p:spPr>
        <p:txBody>
          <a:bodyPr/>
          <a:lstStyle/>
          <a:p>
            <a:r>
              <a:rPr lang="en-US" altLang="zh-CN" dirty="0" smtClean="0"/>
              <a:t>7.3.1 </a:t>
            </a:r>
            <a:r>
              <a:rPr lang="zh-CN" altLang="en-US" dirty="0" smtClean="0"/>
              <a:t>特征提取：</a:t>
            </a:r>
            <a:r>
              <a:rPr lang="en-US" altLang="zh-CN" dirty="0" smtClean="0"/>
              <a:t>TF-IDF</a:t>
            </a:r>
            <a:endParaRPr lang="zh-CN" altLang="en-US" dirty="0" smtClean="0"/>
          </a:p>
        </p:txBody>
      </p:sp>
      <p:sp>
        <p:nvSpPr>
          <p:cNvPr id="35843" name="矩形 3"/>
          <p:cNvSpPr>
            <a:spLocks noChangeArrowheads="1"/>
          </p:cNvSpPr>
          <p:nvPr/>
        </p:nvSpPr>
        <p:spPr bwMode="auto">
          <a:xfrm>
            <a:off x="76318" y="2057436"/>
            <a:ext cx="8915166" cy="477053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1600" dirty="0">
                <a:solidFill>
                  <a:schemeClr val="bg1"/>
                </a:solidFill>
              </a:rPr>
              <a:t>&gt;&gt;&gt; rescaledData = idfModel.transform(featurizedData)</a:t>
            </a:r>
          </a:p>
          <a:p>
            <a:pPr eaLnBrk="1" hangingPunct="1">
              <a:spcBef>
                <a:spcPct val="0"/>
              </a:spcBef>
              <a:buFontTx/>
              <a:buNone/>
            </a:pPr>
            <a:r>
              <a:rPr lang="en-US" altLang="zh-CN" sz="1600" dirty="0">
                <a:solidFill>
                  <a:schemeClr val="bg1"/>
                </a:solidFill>
              </a:rPr>
              <a:t>&gt;&gt;&gt; rescaledData.select("features", "label").show(truncate=False)</a:t>
            </a:r>
          </a:p>
          <a:p>
            <a:pPr eaLnBrk="1" hangingPunct="1">
              <a:spcBef>
                <a:spcPct val="0"/>
              </a:spcBef>
              <a:buFontTx/>
              <a:buNone/>
            </a:pPr>
            <a:r>
              <a:rPr lang="en-US" altLang="zh-CN" sz="1600" dirty="0">
                <a:solidFill>
                  <a:schemeClr val="bg1"/>
                </a:solidFill>
              </a:rPr>
              <a:t>+-------------------------------------------------------------------------------------------------------------------------------------------------------------------------------+-----+</a:t>
            </a:r>
          </a:p>
          <a:p>
            <a:pPr eaLnBrk="1" hangingPunct="1">
              <a:spcBef>
                <a:spcPct val="0"/>
              </a:spcBef>
              <a:buFontTx/>
              <a:buNone/>
            </a:pPr>
            <a:r>
              <a:rPr lang="en-US" altLang="zh-CN" sz="1600" dirty="0">
                <a:solidFill>
                  <a:schemeClr val="bg1"/>
                </a:solidFill>
              </a:rPr>
              <a:t>|features                                                                                                                                                                       |label|</a:t>
            </a:r>
          </a:p>
          <a:p>
            <a:pPr eaLnBrk="1" hangingPunct="1">
              <a:spcBef>
                <a:spcPct val="0"/>
              </a:spcBef>
              <a:buFontTx/>
              <a:buNone/>
            </a:pPr>
            <a:r>
              <a:rPr lang="en-US" altLang="zh-CN" sz="1600" dirty="0">
                <a:solidFill>
                  <a:schemeClr val="bg1"/>
                </a:solidFill>
              </a:rPr>
              <a:t>+-------------------------------------------------------------------------------------------------------------------------------------------------------------------------------+-----+</a:t>
            </a:r>
          </a:p>
          <a:p>
            <a:pPr eaLnBrk="1" hangingPunct="1">
              <a:spcBef>
                <a:spcPct val="0"/>
              </a:spcBef>
              <a:buFontTx/>
              <a:buNone/>
            </a:pPr>
            <a:r>
              <a:rPr lang="en-US" altLang="zh-CN" sz="1600" dirty="0">
                <a:solidFill>
                  <a:schemeClr val="bg1"/>
                </a:solidFill>
              </a:rPr>
              <a:t>|(2000,[240,333,1105,1329,1357,1777],[0.6931471805599453,0.6931471805599453,1.3862943611198906,0.5753641449035617,0.6931471805599453,0.6931471805599453])                       |0    |</a:t>
            </a:r>
          </a:p>
          <a:p>
            <a:pPr eaLnBrk="1" hangingPunct="1">
              <a:spcBef>
                <a:spcPct val="0"/>
              </a:spcBef>
              <a:buFontTx/>
              <a:buNone/>
            </a:pPr>
            <a:r>
              <a:rPr lang="en-US" altLang="zh-CN" sz="1600" dirty="0">
                <a:solidFill>
                  <a:schemeClr val="bg1"/>
                </a:solidFill>
              </a:rPr>
              <a:t>|(2000,[213,342,489,495,1329,1809,1967],[0.6931471805599453,0.6931471805599453,0.6931471805599453,0.6931471805599453,0.28768207245178085,0.6931471805599453,0.6931471805599453])|0    |</a:t>
            </a:r>
          </a:p>
          <a:p>
            <a:pPr eaLnBrk="1" hangingPunct="1">
              <a:spcBef>
                <a:spcPct val="0"/>
              </a:spcBef>
              <a:buFontTx/>
              <a:buNone/>
            </a:pPr>
            <a:r>
              <a:rPr lang="en-US" altLang="zh-CN" sz="1600" dirty="0">
                <a:solidFill>
                  <a:schemeClr val="bg1"/>
                </a:solidFill>
              </a:rPr>
              <a:t>|(2000,[286,695,1138,1193,1604],[0.6931471805599453,0.6931471805599453,0.6931471805599453,0.6931471805599453,0.6931471805599453])                                               |1    |</a:t>
            </a:r>
          </a:p>
          <a:p>
            <a:pPr eaLnBrk="1" hangingPunct="1">
              <a:spcBef>
                <a:spcPct val="0"/>
              </a:spcBef>
              <a:buFontTx/>
              <a:buNone/>
            </a:pPr>
            <a:r>
              <a:rPr lang="en-US" altLang="zh-CN" sz="1600" dirty="0">
                <a:solidFill>
                  <a:schemeClr val="bg1"/>
                </a:solidFill>
              </a:rPr>
              <a:t>+-------------------------------------------------------------------------------------------------------------------------------------------------------------------------------+-----+</a:t>
            </a:r>
          </a:p>
          <a:p>
            <a:pPr eaLnBrk="1" hangingPunct="1">
              <a:spcBef>
                <a:spcPct val="0"/>
              </a:spcBef>
              <a:buFontTx/>
              <a:buNone/>
            </a:pPr>
            <a:endParaRPr lang="en-US" altLang="zh-CN" sz="1600" dirty="0">
              <a:solidFill>
                <a:schemeClr val="bg1"/>
              </a:solidFill>
            </a:endParaRPr>
          </a:p>
        </p:txBody>
      </p:sp>
      <p:sp>
        <p:nvSpPr>
          <p:cNvPr id="35844" name="TextBox 4"/>
          <p:cNvSpPr txBox="1">
            <a:spLocks noChangeArrowheads="1"/>
          </p:cNvSpPr>
          <p:nvPr/>
        </p:nvSpPr>
        <p:spPr bwMode="auto">
          <a:xfrm>
            <a:off x="228600" y="1295400"/>
            <a:ext cx="868668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2000" dirty="0"/>
              <a:t>（</a:t>
            </a:r>
            <a:r>
              <a:rPr lang="en-US" altLang="zh-CN" sz="2000" dirty="0"/>
              <a:t>6</a:t>
            </a:r>
            <a:r>
              <a:rPr lang="zh-CN" altLang="en-US" sz="2000" dirty="0"/>
              <a:t>）</a:t>
            </a:r>
            <a:r>
              <a:rPr lang="en-US" altLang="zh-CN" sz="2000" dirty="0"/>
              <a:t>调用IDFModel的transform()方法，</a:t>
            </a:r>
            <a:r>
              <a:rPr lang="en-US" altLang="zh-CN" sz="2000" dirty="0" smtClean="0"/>
              <a:t>可以得到每一个单词对应的</a:t>
            </a:r>
          </a:p>
          <a:p>
            <a:pPr eaLnBrk="1" hangingPunct="1">
              <a:spcBef>
                <a:spcPct val="0"/>
              </a:spcBef>
              <a:buFontTx/>
              <a:buNone/>
            </a:pPr>
            <a:r>
              <a:rPr lang="en-US" altLang="zh-CN" sz="2000" dirty="0" smtClean="0"/>
              <a:t>TF-IDF</a:t>
            </a:r>
            <a:r>
              <a:rPr lang="en-US" altLang="zh-CN" sz="2000" dirty="0"/>
              <a:t>度量值</a:t>
            </a:r>
            <a:r>
              <a:rPr lang="zh-CN" altLang="zh-CN" sz="2000" dirty="0"/>
              <a:t>。</a:t>
            </a:r>
            <a:endParaRPr lang="zh-CN" altLang="en-US" sz="20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a:ln/>
        </p:spPr>
        <p:txBody>
          <a:bodyPr/>
          <a:lstStyle/>
          <a:p>
            <a:r>
              <a:rPr lang="en-US" altLang="zh-CN" dirty="0" smtClean="0"/>
              <a:t>7.3.2 </a:t>
            </a:r>
            <a:r>
              <a:rPr lang="zh-CN" altLang="en-US" dirty="0" smtClean="0"/>
              <a:t>特征转换：标签和索引的转化</a:t>
            </a:r>
          </a:p>
        </p:txBody>
      </p:sp>
      <p:sp>
        <p:nvSpPr>
          <p:cNvPr id="36867" name="矩形 2"/>
          <p:cNvSpPr>
            <a:spLocks noChangeArrowheads="1"/>
          </p:cNvSpPr>
          <p:nvPr/>
        </p:nvSpPr>
        <p:spPr bwMode="auto">
          <a:xfrm>
            <a:off x="228600" y="1192213"/>
            <a:ext cx="85344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Char char="•"/>
            </a:pPr>
            <a:r>
              <a:rPr lang="zh-CN" altLang="en-US" sz="2000" dirty="0"/>
              <a:t>在机器学习处理过程中，为了方便相关算法的实现，经常需要把标签数据（一般是字符串）转化成</a:t>
            </a:r>
            <a:r>
              <a:rPr lang="zh-CN" altLang="en-US" sz="2000" b="1" dirty="0">
                <a:solidFill>
                  <a:srgbClr val="FF0000"/>
                </a:solidFill>
              </a:rPr>
              <a:t>整数索引</a:t>
            </a:r>
            <a:r>
              <a:rPr lang="zh-CN" altLang="en-US" sz="2000" dirty="0"/>
              <a:t>，或是在计算结束后将整数索引还原为相应的</a:t>
            </a:r>
            <a:r>
              <a:rPr lang="zh-CN" altLang="en-US" sz="2000" dirty="0" smtClean="0"/>
              <a:t>标签。</a:t>
            </a:r>
            <a:endParaRPr lang="zh-CN" altLang="en-US" sz="2000" dirty="0"/>
          </a:p>
        </p:txBody>
      </p:sp>
      <p:sp>
        <p:nvSpPr>
          <p:cNvPr id="36868" name="矩形 3"/>
          <p:cNvSpPr>
            <a:spLocks noChangeArrowheads="1"/>
          </p:cNvSpPr>
          <p:nvPr/>
        </p:nvSpPr>
        <p:spPr bwMode="auto">
          <a:xfrm>
            <a:off x="228600" y="2286030"/>
            <a:ext cx="8686800" cy="4524375"/>
          </a:xfrm>
          <a:prstGeom prst="rect">
            <a:avLst/>
          </a:prstGeom>
          <a:ln/>
          <a:extLst/>
        </p:spPr>
        <p:style>
          <a:lnRef idx="2">
            <a:schemeClr val="accent2"/>
          </a:lnRef>
          <a:fillRef idx="1">
            <a:schemeClr val="lt1"/>
          </a:fillRef>
          <a:effectRef idx="0">
            <a:schemeClr val="accent2"/>
          </a:effectRef>
          <a:fontRef idx="minor">
            <a:schemeClr val="dk1"/>
          </a:fontRef>
        </p:style>
        <p:txBody>
          <a:bodyPr>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Char char="•"/>
            </a:pPr>
            <a:r>
              <a:rPr lang="en-US" altLang="zh-CN" sz="2400" dirty="0"/>
              <a:t>Spark ML</a:t>
            </a:r>
            <a:r>
              <a:rPr lang="zh-CN" altLang="en-US" sz="2400" dirty="0"/>
              <a:t>包中提供了几个相关的转换器，例如：</a:t>
            </a:r>
            <a:r>
              <a:rPr lang="en-US" altLang="zh-CN" sz="2400" dirty="0"/>
              <a:t>StringIndexer</a:t>
            </a:r>
            <a:r>
              <a:rPr lang="zh-CN" altLang="en-US" sz="2400" dirty="0"/>
              <a:t>、</a:t>
            </a:r>
            <a:r>
              <a:rPr lang="en-US" altLang="zh-CN" sz="2400" dirty="0"/>
              <a:t>IndexToString</a:t>
            </a:r>
            <a:r>
              <a:rPr lang="zh-CN" altLang="en-US" sz="2400" dirty="0"/>
              <a:t>、</a:t>
            </a:r>
            <a:r>
              <a:rPr lang="en-US" altLang="zh-CN" sz="2400" dirty="0"/>
              <a:t>OneHotEncoder</a:t>
            </a:r>
            <a:r>
              <a:rPr lang="zh-CN" altLang="en-US" sz="2400" dirty="0"/>
              <a:t>、</a:t>
            </a:r>
            <a:r>
              <a:rPr lang="en-US" altLang="zh-CN" sz="2400" dirty="0"/>
              <a:t>VectorIndexer</a:t>
            </a:r>
            <a:r>
              <a:rPr lang="zh-CN" altLang="en-US" sz="2400" dirty="0"/>
              <a:t>，它们提供了十分方便的特征转换功能，这些转换器类都位于</a:t>
            </a:r>
            <a:r>
              <a:rPr lang="en-US" altLang="zh-CN" sz="2400" dirty="0"/>
              <a:t>org.apache.spark.ml.feature</a:t>
            </a:r>
            <a:r>
              <a:rPr lang="zh-CN" altLang="en-US" sz="2400" dirty="0"/>
              <a:t>包</a:t>
            </a:r>
            <a:r>
              <a:rPr lang="zh-CN" altLang="en-US" sz="2400" dirty="0" smtClean="0"/>
              <a:t>下。</a:t>
            </a:r>
            <a:endParaRPr lang="en-US" altLang="zh-CN" sz="2400" dirty="0"/>
          </a:p>
          <a:p>
            <a:pPr eaLnBrk="1" hangingPunct="1">
              <a:spcBef>
                <a:spcPct val="0"/>
              </a:spcBef>
              <a:buFontTx/>
              <a:buChar char="•"/>
            </a:pPr>
            <a:endParaRPr lang="zh-CN" altLang="en-US" sz="2400" dirty="0"/>
          </a:p>
          <a:p>
            <a:pPr eaLnBrk="1" hangingPunct="1">
              <a:spcBef>
                <a:spcPct val="0"/>
              </a:spcBef>
              <a:buFontTx/>
              <a:buChar char="•"/>
            </a:pPr>
            <a:r>
              <a:rPr lang="zh-CN" altLang="en-US" sz="2400" dirty="0"/>
              <a:t>值得注意的是，用于特征转换的转换器和其他的机器学习算法一样，也属于</a:t>
            </a:r>
            <a:r>
              <a:rPr lang="en-US" altLang="zh-CN" sz="2400" dirty="0"/>
              <a:t>ML Pipeline</a:t>
            </a:r>
            <a:r>
              <a:rPr lang="zh-CN" altLang="en-US" sz="2400" dirty="0"/>
              <a:t>模型的一部分，可以用来构成机器学习流水线，以</a:t>
            </a:r>
            <a:r>
              <a:rPr lang="en-US" altLang="zh-CN" sz="2400" dirty="0"/>
              <a:t>StringIndexer</a:t>
            </a:r>
            <a:r>
              <a:rPr lang="zh-CN" altLang="en-US" sz="2400" dirty="0"/>
              <a:t>为例，其存储着进行标签数值化过程的相关超参数，是一个</a:t>
            </a:r>
            <a:r>
              <a:rPr lang="en-US" altLang="zh-CN" sz="2400" dirty="0"/>
              <a:t>Estimator</a:t>
            </a:r>
            <a:r>
              <a:rPr lang="zh-CN" altLang="en-US" sz="2400" dirty="0"/>
              <a:t>，对其调用</a:t>
            </a:r>
            <a:r>
              <a:rPr lang="en-US" altLang="zh-CN" sz="2400" dirty="0"/>
              <a:t>fit(..)</a:t>
            </a:r>
            <a:r>
              <a:rPr lang="zh-CN" altLang="en-US" sz="2400" dirty="0"/>
              <a:t>方法即可生成相应的模型</a:t>
            </a:r>
            <a:r>
              <a:rPr lang="en-US" altLang="zh-CN" sz="2400" dirty="0"/>
              <a:t>StringIndexerModel</a:t>
            </a:r>
            <a:r>
              <a:rPr lang="zh-CN" altLang="en-US" sz="2400" dirty="0"/>
              <a:t>类，很显然，它存储了用于</a:t>
            </a:r>
            <a:r>
              <a:rPr lang="en-US" altLang="zh-CN" sz="2400" dirty="0"/>
              <a:t>DataFrame</a:t>
            </a:r>
            <a:r>
              <a:rPr lang="zh-CN" altLang="en-US" sz="2400" dirty="0"/>
              <a:t>进行相关处理的参数，是一个</a:t>
            </a:r>
            <a:r>
              <a:rPr lang="en-US" altLang="zh-CN" sz="2400" dirty="0"/>
              <a:t>Transformer</a:t>
            </a:r>
            <a:r>
              <a:rPr lang="zh-CN" altLang="en-US" sz="2400" dirty="0"/>
              <a:t>（其他转换器也是同一原理</a:t>
            </a:r>
            <a:r>
              <a:rPr lang="zh-CN" altLang="en-US" sz="2400" dirty="0" smtClean="0"/>
              <a:t>）。</a:t>
            </a:r>
            <a:endParaRPr lang="zh-CN" altLang="en-US" sz="24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a:ln/>
        </p:spPr>
        <p:txBody>
          <a:bodyPr/>
          <a:lstStyle/>
          <a:p>
            <a:r>
              <a:rPr lang="en-US" altLang="zh-CN" dirty="0" smtClean="0"/>
              <a:t>7.3.2 </a:t>
            </a:r>
            <a:r>
              <a:rPr lang="zh-CN" altLang="en-US" dirty="0" smtClean="0"/>
              <a:t>特征转换：标签和索引的转化</a:t>
            </a:r>
          </a:p>
        </p:txBody>
      </p:sp>
      <p:sp>
        <p:nvSpPr>
          <p:cNvPr id="37891" name="矩形 2"/>
          <p:cNvSpPr>
            <a:spLocks noChangeArrowheads="1"/>
          </p:cNvSpPr>
          <p:nvPr/>
        </p:nvSpPr>
        <p:spPr bwMode="auto">
          <a:xfrm>
            <a:off x="304912" y="1234633"/>
            <a:ext cx="26484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None/>
            </a:pPr>
            <a:r>
              <a:rPr lang="en-US" altLang="zh-CN" sz="2400" b="1" dirty="0" smtClean="0"/>
              <a:t>1</a:t>
            </a:r>
            <a:r>
              <a:rPr lang="zh-CN" altLang="en-US" sz="2400" b="1" dirty="0" smtClean="0"/>
              <a:t>、</a:t>
            </a:r>
            <a:r>
              <a:rPr lang="en-US" altLang="zh-CN" sz="2400" b="1" dirty="0" smtClean="0"/>
              <a:t>StringIndexer</a:t>
            </a:r>
            <a:endParaRPr lang="en-US" altLang="zh-CN" sz="2400" b="1" dirty="0"/>
          </a:p>
        </p:txBody>
      </p:sp>
      <p:sp>
        <p:nvSpPr>
          <p:cNvPr id="37892" name="矩形 4"/>
          <p:cNvSpPr>
            <a:spLocks noChangeArrowheads="1"/>
          </p:cNvSpPr>
          <p:nvPr/>
        </p:nvSpPr>
        <p:spPr bwMode="auto">
          <a:xfrm>
            <a:off x="228714" y="1828800"/>
            <a:ext cx="8686572" cy="4452566"/>
          </a:xfrm>
          <a:prstGeom prst="rect">
            <a:avLst/>
          </a:prstGeom>
          <a:ln/>
          <a:extLst/>
        </p:spPr>
        <p:style>
          <a:lnRef idx="2">
            <a:schemeClr val="accent2"/>
          </a:lnRef>
          <a:fillRef idx="1">
            <a:schemeClr val="lt1"/>
          </a:fillRef>
          <a:effectRef idx="0">
            <a:schemeClr val="accent2"/>
          </a:effectRef>
          <a:fontRef idx="minor">
            <a:schemeClr val="dk1"/>
          </a:fontRef>
        </p:style>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lnSpc>
                <a:spcPct val="150000"/>
              </a:lnSpc>
              <a:spcBef>
                <a:spcPct val="0"/>
              </a:spcBef>
              <a:buNone/>
            </a:pPr>
            <a:r>
              <a:rPr lang="zh-CN" altLang="en-US" sz="2400" dirty="0" smtClean="0"/>
              <a:t>（</a:t>
            </a:r>
            <a:r>
              <a:rPr lang="en-US" altLang="zh-CN" sz="2400" dirty="0" smtClean="0"/>
              <a:t>1</a:t>
            </a:r>
            <a:r>
              <a:rPr lang="zh-CN" altLang="en-US" sz="2400" dirty="0" smtClean="0"/>
              <a:t>）</a:t>
            </a:r>
            <a:r>
              <a:rPr lang="en-US" altLang="zh-CN" sz="2400" dirty="0" smtClean="0"/>
              <a:t>StringIndexer</a:t>
            </a:r>
            <a:r>
              <a:rPr lang="zh-CN" altLang="en-US" sz="2400" dirty="0"/>
              <a:t>转换器可以把一列</a:t>
            </a:r>
            <a:r>
              <a:rPr lang="zh-CN" altLang="en-US" sz="2400" b="1" dirty="0">
                <a:solidFill>
                  <a:srgbClr val="FF0000"/>
                </a:solidFill>
              </a:rPr>
              <a:t>类别型的特征</a:t>
            </a:r>
            <a:r>
              <a:rPr lang="zh-CN" altLang="en-US" sz="2400" dirty="0"/>
              <a:t>（或标签）进行编码，使其数值化，索引的范围从</a:t>
            </a:r>
            <a:r>
              <a:rPr lang="en-US" altLang="zh-CN" sz="2400" dirty="0"/>
              <a:t>0</a:t>
            </a:r>
            <a:r>
              <a:rPr lang="zh-CN" altLang="en-US" sz="2400" dirty="0"/>
              <a:t>开始，该过程可以使得相应的特征索引化，使得某些无法接受类别型特征的算法可以使用，并提高诸如决策树等机器学习算法的</a:t>
            </a:r>
            <a:r>
              <a:rPr lang="zh-CN" altLang="en-US" sz="2400" dirty="0" smtClean="0"/>
              <a:t>效率。</a:t>
            </a:r>
            <a:endParaRPr lang="en-US" altLang="zh-CN" sz="2400" dirty="0" smtClean="0"/>
          </a:p>
          <a:p>
            <a:pPr eaLnBrk="1" hangingPunct="1">
              <a:lnSpc>
                <a:spcPct val="150000"/>
              </a:lnSpc>
              <a:spcBef>
                <a:spcPct val="0"/>
              </a:spcBef>
              <a:buNone/>
            </a:pPr>
            <a:r>
              <a:rPr lang="zh-CN" altLang="en-US" sz="2400" dirty="0" smtClean="0"/>
              <a:t>（</a:t>
            </a:r>
            <a:r>
              <a:rPr lang="en-US" altLang="zh-CN" sz="2400" dirty="0" smtClean="0"/>
              <a:t>2</a:t>
            </a:r>
            <a:r>
              <a:rPr lang="zh-CN" altLang="en-US" sz="2400" dirty="0" smtClean="0"/>
              <a:t>）索引</a:t>
            </a:r>
            <a:r>
              <a:rPr lang="zh-CN" altLang="en-US" sz="2400" dirty="0"/>
              <a:t>构建的顺序为标签的频率，优先编码频率较大的标签，所以出现频率最高的标签为</a:t>
            </a:r>
            <a:r>
              <a:rPr lang="en-US" altLang="zh-CN" sz="2400" dirty="0"/>
              <a:t>0</a:t>
            </a:r>
            <a:r>
              <a:rPr lang="zh-CN" altLang="en-US" sz="2400" dirty="0" smtClean="0"/>
              <a:t>号</a:t>
            </a:r>
            <a:r>
              <a:rPr lang="zh-CN" altLang="en-US" sz="2400" dirty="0"/>
              <a:t>。</a:t>
            </a:r>
            <a:endParaRPr lang="en-US" altLang="zh-CN" sz="2400" dirty="0"/>
          </a:p>
          <a:p>
            <a:pPr eaLnBrk="1" hangingPunct="1">
              <a:lnSpc>
                <a:spcPct val="150000"/>
              </a:lnSpc>
              <a:spcBef>
                <a:spcPct val="0"/>
              </a:spcBef>
              <a:buNone/>
            </a:pPr>
            <a:r>
              <a:rPr lang="zh-CN" altLang="en-US" sz="2400" dirty="0" smtClean="0"/>
              <a:t>（</a:t>
            </a:r>
            <a:r>
              <a:rPr lang="en-US" altLang="zh-CN" sz="2400" dirty="0" smtClean="0"/>
              <a:t>3</a:t>
            </a:r>
            <a:r>
              <a:rPr lang="zh-CN" altLang="en-US" sz="2400" dirty="0" smtClean="0"/>
              <a:t>）如果</a:t>
            </a:r>
            <a:r>
              <a:rPr lang="zh-CN" altLang="en-US" sz="2400" dirty="0"/>
              <a:t>输入的是数值型的，会首先把它转化成字符型，然后再对其进行</a:t>
            </a:r>
            <a:r>
              <a:rPr lang="zh-CN" altLang="en-US" sz="2400" dirty="0" smtClean="0"/>
              <a:t>编码。</a:t>
            </a:r>
            <a:endParaRPr lang="zh-CN" altLang="en-US" sz="2400" dirty="0"/>
          </a:p>
        </p:txBody>
      </p:sp>
      <p:sp>
        <p:nvSpPr>
          <p:cNvPr id="37893" name="矩形 4"/>
          <p:cNvSpPr>
            <a:spLocks noChangeArrowheads="1"/>
          </p:cNvSpPr>
          <p:nvPr/>
        </p:nvSpPr>
        <p:spPr bwMode="auto">
          <a:xfrm>
            <a:off x="457200" y="3429000"/>
            <a:ext cx="80010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endParaRPr lang="zh-CN" altLang="en-US" sz="1800" dirty="0"/>
          </a:p>
          <a:p>
            <a:pPr eaLnBrk="1" hangingPunct="1">
              <a:spcBef>
                <a:spcPct val="0"/>
              </a:spcBef>
              <a:buFontTx/>
              <a:buChar char="•"/>
            </a:pPr>
            <a:endParaRPr lang="zh-CN" altLang="en-US" sz="24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a:ln/>
        </p:spPr>
        <p:txBody>
          <a:bodyPr/>
          <a:lstStyle/>
          <a:p>
            <a:r>
              <a:rPr lang="en-US" altLang="zh-CN" dirty="0" smtClean="0"/>
              <a:t>7.3.2 </a:t>
            </a:r>
            <a:r>
              <a:rPr lang="zh-CN" altLang="en-US" dirty="0" smtClean="0"/>
              <a:t>特征转换：标签和索引的转化</a:t>
            </a:r>
          </a:p>
        </p:txBody>
      </p:sp>
      <p:sp>
        <p:nvSpPr>
          <p:cNvPr id="38915" name="矩形 3"/>
          <p:cNvSpPr>
            <a:spLocks noChangeArrowheads="1"/>
          </p:cNvSpPr>
          <p:nvPr/>
        </p:nvSpPr>
        <p:spPr bwMode="auto">
          <a:xfrm>
            <a:off x="533400" y="1604963"/>
            <a:ext cx="7620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a:t>（</a:t>
            </a:r>
            <a:r>
              <a:rPr lang="en-US" altLang="zh-CN" dirty="0"/>
              <a:t>1</a:t>
            </a:r>
            <a:r>
              <a:rPr lang="zh-CN" altLang="en-US"/>
              <a:t>）</a:t>
            </a:r>
            <a:r>
              <a:rPr lang="zh-CN" altLang="zh-CN"/>
              <a:t>首先，引入所需要使用的类</a:t>
            </a:r>
          </a:p>
        </p:txBody>
      </p:sp>
      <p:sp>
        <p:nvSpPr>
          <p:cNvPr id="38916" name="矩形 4"/>
          <p:cNvSpPr>
            <a:spLocks noChangeArrowheads="1"/>
          </p:cNvSpPr>
          <p:nvPr/>
        </p:nvSpPr>
        <p:spPr bwMode="auto">
          <a:xfrm>
            <a:off x="304800" y="2514600"/>
            <a:ext cx="8610600" cy="5238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2800" dirty="0">
                <a:solidFill>
                  <a:schemeClr val="bg1"/>
                </a:solidFill>
              </a:rPr>
              <a:t>&gt;&gt;&gt; from pyspark.ml.feature import StringIndexer</a:t>
            </a:r>
            <a:endParaRPr lang="zh-CN" altLang="en-US" sz="2800" dirty="0">
              <a:solidFill>
                <a:schemeClr val="bg1"/>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a:ln/>
        </p:spPr>
        <p:txBody>
          <a:bodyPr/>
          <a:lstStyle/>
          <a:p>
            <a:r>
              <a:rPr lang="en-US" altLang="zh-CN" dirty="0" smtClean="0"/>
              <a:t>7.3.2 </a:t>
            </a:r>
            <a:r>
              <a:rPr lang="zh-CN" altLang="en-US" dirty="0" smtClean="0"/>
              <a:t>特征转换：标签和索引的转化</a:t>
            </a:r>
          </a:p>
        </p:txBody>
      </p:sp>
      <p:sp>
        <p:nvSpPr>
          <p:cNvPr id="39939" name="矩形 2"/>
          <p:cNvSpPr>
            <a:spLocks noChangeArrowheads="1"/>
          </p:cNvSpPr>
          <p:nvPr/>
        </p:nvSpPr>
        <p:spPr bwMode="auto">
          <a:xfrm>
            <a:off x="345393" y="1498641"/>
            <a:ext cx="8458084" cy="954087"/>
          </a:xfrm>
          <a:prstGeom prst="rect">
            <a:avLst/>
          </a:prstGeom>
          <a:ln/>
          <a:extLst/>
        </p:spPr>
        <p:style>
          <a:lnRef idx="2">
            <a:schemeClr val="accent2"/>
          </a:lnRef>
          <a:fillRef idx="1">
            <a:schemeClr val="lt1"/>
          </a:fillRef>
          <a:effectRef idx="0">
            <a:schemeClr val="accent2"/>
          </a:effectRef>
          <a:fontRef idx="minor">
            <a:schemeClr val="dk1"/>
          </a:fontRef>
        </p:style>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2800" dirty="0"/>
              <a:t>（</a:t>
            </a:r>
            <a:r>
              <a:rPr lang="en-US" altLang="zh-CN" sz="2800" dirty="0"/>
              <a:t>2</a:t>
            </a:r>
            <a:r>
              <a:rPr lang="zh-CN" altLang="en-US" sz="2800" dirty="0"/>
              <a:t>）</a:t>
            </a:r>
            <a:r>
              <a:rPr lang="zh-CN" altLang="zh-CN" sz="2800" dirty="0"/>
              <a:t>其次，构</a:t>
            </a:r>
            <a:r>
              <a:rPr lang="ar-SA" altLang="zh-CN" sz="2800" dirty="0"/>
              <a:t>建</a:t>
            </a:r>
            <a:r>
              <a:rPr lang="en-US" altLang="zh-CN" sz="2800" dirty="0"/>
              <a:t>1</a:t>
            </a:r>
            <a:r>
              <a:rPr lang="ar-SA" altLang="zh-CN" sz="2800" dirty="0"/>
              <a:t>个</a:t>
            </a:r>
            <a:r>
              <a:rPr lang="en-US" altLang="zh-CN" sz="2800" dirty="0"/>
              <a:t>DataFrame</a:t>
            </a:r>
            <a:r>
              <a:rPr lang="ar-SA" altLang="zh-CN" sz="2800" dirty="0"/>
              <a:t>，</a:t>
            </a:r>
            <a:r>
              <a:rPr lang="zh-CN" altLang="zh-CN" sz="2800" dirty="0"/>
              <a:t>设置</a:t>
            </a:r>
            <a:r>
              <a:rPr lang="en-US" altLang="zh-CN" sz="2800" dirty="0"/>
              <a:t>StringIndexer</a:t>
            </a:r>
            <a:r>
              <a:rPr lang="ar-SA" altLang="zh-CN" sz="2800" dirty="0"/>
              <a:t>的输入列和输出列的名字</a:t>
            </a:r>
            <a:r>
              <a:rPr lang="zh-CN" altLang="zh-CN" sz="2800" dirty="0"/>
              <a:t>。</a:t>
            </a:r>
          </a:p>
        </p:txBody>
      </p:sp>
      <p:sp>
        <p:nvSpPr>
          <p:cNvPr id="39940" name="矩形 3"/>
          <p:cNvSpPr>
            <a:spLocks noChangeArrowheads="1"/>
          </p:cNvSpPr>
          <p:nvPr/>
        </p:nvSpPr>
        <p:spPr bwMode="auto">
          <a:xfrm>
            <a:off x="363765" y="2791428"/>
            <a:ext cx="8439711" cy="157003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2400" dirty="0">
                <a:solidFill>
                  <a:schemeClr val="bg1"/>
                </a:solidFill>
              </a:rPr>
              <a:t>&gt;&gt;&gt; df = spark.createDataFrame([(0, "a"), (1, "b"), (2, "c"), (3, "a"), (4, "a"), (5, "c")],["id", "category"])</a:t>
            </a:r>
          </a:p>
          <a:p>
            <a:pPr eaLnBrk="1" hangingPunct="1">
              <a:spcBef>
                <a:spcPct val="0"/>
              </a:spcBef>
              <a:buFontTx/>
              <a:buNone/>
            </a:pPr>
            <a:r>
              <a:rPr lang="en-US" altLang="zh-CN" sz="2400" dirty="0">
                <a:solidFill>
                  <a:schemeClr val="bg1"/>
                </a:solidFill>
              </a:rPr>
              <a:t>&gt;&gt;&gt; indexer = StringIndexer(inputCol="category", outputCol="categoryIndex")</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a:ln/>
        </p:spPr>
        <p:txBody>
          <a:bodyPr/>
          <a:lstStyle/>
          <a:p>
            <a:r>
              <a:rPr lang="en-US" altLang="zh-CN" dirty="0" smtClean="0"/>
              <a:t>7.3.2 </a:t>
            </a:r>
            <a:r>
              <a:rPr lang="zh-CN" altLang="en-US" dirty="0" smtClean="0"/>
              <a:t>特征转换：标签和索引的转化</a:t>
            </a:r>
          </a:p>
        </p:txBody>
      </p:sp>
      <p:sp>
        <p:nvSpPr>
          <p:cNvPr id="40963" name="矩形 3"/>
          <p:cNvSpPr>
            <a:spLocks noChangeArrowheads="1"/>
          </p:cNvSpPr>
          <p:nvPr/>
        </p:nvSpPr>
        <p:spPr bwMode="auto">
          <a:xfrm>
            <a:off x="228714" y="1212669"/>
            <a:ext cx="8762770" cy="707886"/>
          </a:xfrm>
          <a:prstGeom prst="rect">
            <a:avLst/>
          </a:prstGeom>
          <a:ln/>
          <a:extLst/>
        </p:spPr>
        <p:style>
          <a:lnRef idx="2">
            <a:schemeClr val="accent2"/>
          </a:lnRef>
          <a:fillRef idx="1">
            <a:schemeClr val="lt1"/>
          </a:fillRef>
          <a:effectRef idx="0">
            <a:schemeClr val="accent2"/>
          </a:effectRef>
          <a:fontRef idx="minor">
            <a:schemeClr val="dk1"/>
          </a:fontRef>
        </p:style>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2000" dirty="0"/>
              <a:t>（</a:t>
            </a:r>
            <a:r>
              <a:rPr lang="en-US" altLang="zh-CN" sz="2000" dirty="0"/>
              <a:t>3</a:t>
            </a:r>
            <a:r>
              <a:rPr lang="zh-CN" altLang="en-US" sz="2000" dirty="0"/>
              <a:t>）</a:t>
            </a:r>
            <a:r>
              <a:rPr lang="zh-CN" altLang="zh-CN" sz="2000" dirty="0"/>
              <a:t>然后，通过</a:t>
            </a:r>
            <a:r>
              <a:rPr lang="en-US" altLang="zh-CN" sz="2000" dirty="0"/>
              <a:t>fit()方法进行模型训练，用训练出的模型对原数据集进行处理，并通过indexed.show()进行展示</a:t>
            </a:r>
            <a:r>
              <a:rPr lang="zh-CN" altLang="zh-CN" sz="2000" dirty="0"/>
              <a:t>。</a:t>
            </a:r>
            <a:endParaRPr lang="zh-CN" altLang="en-US" sz="2000" dirty="0"/>
          </a:p>
        </p:txBody>
      </p:sp>
      <p:sp>
        <p:nvSpPr>
          <p:cNvPr id="40964" name="矩形 4"/>
          <p:cNvSpPr>
            <a:spLocks noChangeArrowheads="1"/>
          </p:cNvSpPr>
          <p:nvPr/>
        </p:nvSpPr>
        <p:spPr bwMode="auto">
          <a:xfrm>
            <a:off x="228714" y="2057400"/>
            <a:ext cx="8762770" cy="409342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2000" dirty="0">
                <a:solidFill>
                  <a:schemeClr val="bg1"/>
                </a:solidFill>
              </a:rPr>
              <a:t>&gt;&gt;&gt; model = indexer.fit(df)</a:t>
            </a:r>
            <a:endParaRPr lang="zh-CN" altLang="zh-CN" sz="2000" dirty="0">
              <a:solidFill>
                <a:schemeClr val="bg1"/>
              </a:solidFill>
            </a:endParaRPr>
          </a:p>
          <a:p>
            <a:pPr eaLnBrk="1" hangingPunct="1">
              <a:spcBef>
                <a:spcPct val="0"/>
              </a:spcBef>
              <a:buFontTx/>
              <a:buNone/>
            </a:pPr>
            <a:r>
              <a:rPr lang="en-US" altLang="zh-CN" sz="2000" dirty="0">
                <a:solidFill>
                  <a:schemeClr val="bg1"/>
                </a:solidFill>
              </a:rPr>
              <a:t>&gt;&gt;&gt; indexed = model.transform(df)</a:t>
            </a:r>
            <a:endParaRPr lang="zh-CN" altLang="zh-CN" sz="2000" dirty="0">
              <a:solidFill>
                <a:schemeClr val="bg1"/>
              </a:solidFill>
            </a:endParaRPr>
          </a:p>
          <a:p>
            <a:pPr eaLnBrk="1" hangingPunct="1">
              <a:spcBef>
                <a:spcPct val="0"/>
              </a:spcBef>
              <a:buFontTx/>
              <a:buNone/>
            </a:pPr>
            <a:r>
              <a:rPr lang="en-US" altLang="zh-CN" sz="2000" dirty="0">
                <a:solidFill>
                  <a:schemeClr val="bg1"/>
                </a:solidFill>
              </a:rPr>
              <a:t>&gt;&gt;&gt; indexed.show()</a:t>
            </a:r>
            <a:endParaRPr lang="zh-CN" altLang="zh-CN" sz="2000" dirty="0">
              <a:solidFill>
                <a:schemeClr val="bg1"/>
              </a:solidFill>
            </a:endParaRPr>
          </a:p>
          <a:p>
            <a:pPr eaLnBrk="1" hangingPunct="1">
              <a:spcBef>
                <a:spcPct val="0"/>
              </a:spcBef>
              <a:buFontTx/>
              <a:buNone/>
            </a:pPr>
            <a:r>
              <a:rPr lang="en-US" altLang="zh-CN" sz="2000" dirty="0">
                <a:solidFill>
                  <a:schemeClr val="bg1"/>
                </a:solidFill>
              </a:rPr>
              <a:t>+---+--------+-------------+</a:t>
            </a:r>
            <a:endParaRPr lang="zh-CN" altLang="zh-CN" sz="2000" dirty="0">
              <a:solidFill>
                <a:schemeClr val="bg1"/>
              </a:solidFill>
            </a:endParaRPr>
          </a:p>
          <a:p>
            <a:pPr eaLnBrk="1" hangingPunct="1">
              <a:spcBef>
                <a:spcPct val="0"/>
              </a:spcBef>
              <a:buFontTx/>
              <a:buNone/>
            </a:pPr>
            <a:r>
              <a:rPr lang="en-US" altLang="zh-CN" sz="2000" dirty="0">
                <a:solidFill>
                  <a:schemeClr val="bg1"/>
                </a:solidFill>
              </a:rPr>
              <a:t>| id|category|categoryIndex|</a:t>
            </a:r>
            <a:endParaRPr lang="zh-CN" altLang="zh-CN" sz="2000" dirty="0">
              <a:solidFill>
                <a:schemeClr val="bg1"/>
              </a:solidFill>
            </a:endParaRPr>
          </a:p>
          <a:p>
            <a:pPr eaLnBrk="1" hangingPunct="1">
              <a:spcBef>
                <a:spcPct val="0"/>
              </a:spcBef>
              <a:buFontTx/>
              <a:buNone/>
            </a:pPr>
            <a:r>
              <a:rPr lang="en-US" altLang="zh-CN" sz="2000" dirty="0">
                <a:solidFill>
                  <a:schemeClr val="bg1"/>
                </a:solidFill>
              </a:rPr>
              <a:t>+---+--------+-------------+</a:t>
            </a:r>
            <a:endParaRPr lang="zh-CN" altLang="zh-CN" sz="2000" dirty="0">
              <a:solidFill>
                <a:schemeClr val="bg1"/>
              </a:solidFill>
            </a:endParaRPr>
          </a:p>
          <a:p>
            <a:pPr eaLnBrk="1" hangingPunct="1">
              <a:spcBef>
                <a:spcPct val="0"/>
              </a:spcBef>
              <a:buFontTx/>
              <a:buNone/>
            </a:pPr>
            <a:r>
              <a:rPr lang="en-US" altLang="zh-CN" sz="2000" dirty="0">
                <a:solidFill>
                  <a:schemeClr val="bg1"/>
                </a:solidFill>
              </a:rPr>
              <a:t>|  0|       a|          0.0|</a:t>
            </a:r>
            <a:endParaRPr lang="zh-CN" altLang="zh-CN" sz="2000" dirty="0">
              <a:solidFill>
                <a:schemeClr val="bg1"/>
              </a:solidFill>
            </a:endParaRPr>
          </a:p>
          <a:p>
            <a:pPr eaLnBrk="1" hangingPunct="1">
              <a:spcBef>
                <a:spcPct val="0"/>
              </a:spcBef>
              <a:buFontTx/>
              <a:buNone/>
            </a:pPr>
            <a:r>
              <a:rPr lang="en-US" altLang="zh-CN" sz="2000" dirty="0">
                <a:solidFill>
                  <a:schemeClr val="bg1"/>
                </a:solidFill>
              </a:rPr>
              <a:t>|  1|       b|          2.0|</a:t>
            </a:r>
            <a:endParaRPr lang="zh-CN" altLang="zh-CN" sz="2000" dirty="0">
              <a:solidFill>
                <a:schemeClr val="bg1"/>
              </a:solidFill>
            </a:endParaRPr>
          </a:p>
          <a:p>
            <a:pPr eaLnBrk="1" hangingPunct="1">
              <a:spcBef>
                <a:spcPct val="0"/>
              </a:spcBef>
              <a:buFontTx/>
              <a:buNone/>
            </a:pPr>
            <a:r>
              <a:rPr lang="en-US" altLang="zh-CN" sz="2000" dirty="0">
                <a:solidFill>
                  <a:schemeClr val="bg1"/>
                </a:solidFill>
              </a:rPr>
              <a:t>|  2|       c|          1.0|</a:t>
            </a:r>
            <a:endParaRPr lang="zh-CN" altLang="zh-CN" sz="2000" dirty="0">
              <a:solidFill>
                <a:schemeClr val="bg1"/>
              </a:solidFill>
            </a:endParaRPr>
          </a:p>
          <a:p>
            <a:pPr eaLnBrk="1" hangingPunct="1">
              <a:spcBef>
                <a:spcPct val="0"/>
              </a:spcBef>
              <a:buFontTx/>
              <a:buNone/>
            </a:pPr>
            <a:r>
              <a:rPr lang="en-US" altLang="zh-CN" sz="2000" dirty="0">
                <a:solidFill>
                  <a:schemeClr val="bg1"/>
                </a:solidFill>
              </a:rPr>
              <a:t>|  3|       a|          0.0|</a:t>
            </a:r>
            <a:endParaRPr lang="zh-CN" altLang="zh-CN" sz="2000" dirty="0">
              <a:solidFill>
                <a:schemeClr val="bg1"/>
              </a:solidFill>
            </a:endParaRPr>
          </a:p>
          <a:p>
            <a:pPr eaLnBrk="1" hangingPunct="1">
              <a:spcBef>
                <a:spcPct val="0"/>
              </a:spcBef>
              <a:buFontTx/>
              <a:buNone/>
            </a:pPr>
            <a:r>
              <a:rPr lang="en-US" altLang="zh-CN" sz="2000" dirty="0">
                <a:solidFill>
                  <a:schemeClr val="bg1"/>
                </a:solidFill>
              </a:rPr>
              <a:t>|  4|       a|          0.0|</a:t>
            </a:r>
            <a:endParaRPr lang="zh-CN" altLang="zh-CN" sz="2000" dirty="0">
              <a:solidFill>
                <a:schemeClr val="bg1"/>
              </a:solidFill>
            </a:endParaRPr>
          </a:p>
          <a:p>
            <a:pPr eaLnBrk="1" hangingPunct="1">
              <a:spcBef>
                <a:spcPct val="0"/>
              </a:spcBef>
              <a:buFontTx/>
              <a:buNone/>
            </a:pPr>
            <a:r>
              <a:rPr lang="en-US" altLang="zh-CN" sz="2000" dirty="0">
                <a:solidFill>
                  <a:schemeClr val="bg1"/>
                </a:solidFill>
              </a:rPr>
              <a:t>|  5|       c|          1.0|</a:t>
            </a:r>
            <a:endParaRPr lang="zh-CN" altLang="zh-CN" sz="2000" dirty="0">
              <a:solidFill>
                <a:schemeClr val="bg1"/>
              </a:solidFill>
            </a:endParaRPr>
          </a:p>
          <a:p>
            <a:pPr eaLnBrk="1" hangingPunct="1">
              <a:spcBef>
                <a:spcPct val="0"/>
              </a:spcBef>
              <a:buFontTx/>
              <a:buNone/>
            </a:pPr>
            <a:r>
              <a:rPr lang="en-US" altLang="zh-CN" sz="2000" dirty="0">
                <a:solidFill>
                  <a:schemeClr val="bg1"/>
                </a:solidFill>
              </a:rPr>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a:ln/>
        </p:spPr>
        <p:txBody>
          <a:bodyPr/>
          <a:lstStyle/>
          <a:p>
            <a:r>
              <a:rPr lang="en-US" altLang="zh-CN" dirty="0" smtClean="0"/>
              <a:t>7.1.1 </a:t>
            </a:r>
            <a:r>
              <a:rPr lang="zh-CN" altLang="en-US" dirty="0" smtClean="0"/>
              <a:t>什么是机器学习</a:t>
            </a:r>
            <a:endParaRPr lang="en-US" altLang="zh-CN" dirty="0" smtClean="0"/>
          </a:p>
        </p:txBody>
      </p:sp>
      <p:sp>
        <p:nvSpPr>
          <p:cNvPr id="5123" name="矩形 2"/>
          <p:cNvSpPr>
            <a:spLocks noChangeArrowheads="1"/>
          </p:cNvSpPr>
          <p:nvPr/>
        </p:nvSpPr>
        <p:spPr bwMode="auto">
          <a:xfrm>
            <a:off x="304912" y="1219200"/>
            <a:ext cx="8610374" cy="1200150"/>
          </a:xfrm>
          <a:prstGeom prst="rect">
            <a:avLst/>
          </a:prstGeom>
          <a:ln/>
          <a:extLst/>
        </p:spPr>
        <p:style>
          <a:lnRef idx="2">
            <a:schemeClr val="accent2"/>
          </a:lnRef>
          <a:fillRef idx="1">
            <a:schemeClr val="lt1"/>
          </a:fillRef>
          <a:effectRef idx="0">
            <a:schemeClr val="accent2"/>
          </a:effectRef>
          <a:fontRef idx="minor">
            <a:schemeClr val="dk1"/>
          </a:fontRef>
        </p:style>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2400" dirty="0"/>
              <a:t>机器学习可以看做是一门人工智能的科学，该领域的主要研究对象是人工智能。</a:t>
            </a:r>
            <a:r>
              <a:rPr lang="zh-CN" altLang="en-US" sz="2400" b="1" dirty="0">
                <a:solidFill>
                  <a:srgbClr val="FF0000"/>
                </a:solidFill>
              </a:rPr>
              <a:t>机器学习利用数据或以往的经验，以此优化计算机程序的性能标准。</a:t>
            </a:r>
          </a:p>
        </p:txBody>
      </p:sp>
      <p:pic>
        <p:nvPicPr>
          <p:cNvPr id="5124" name="Picture 2" descr="http://dblab.xmu.edu.cn/blog/wp-content/uploads/2016/11/M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590800"/>
            <a:ext cx="7996238"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5" name="矩形 4"/>
          <p:cNvSpPr>
            <a:spLocks noChangeArrowheads="1"/>
          </p:cNvSpPr>
          <p:nvPr/>
        </p:nvSpPr>
        <p:spPr bwMode="auto">
          <a:xfrm>
            <a:off x="609600" y="6019800"/>
            <a:ext cx="7162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2400"/>
              <a:t>机器学习强调三个关键词：算法、经验、性能</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a:ln/>
        </p:spPr>
        <p:txBody>
          <a:bodyPr/>
          <a:lstStyle/>
          <a:p>
            <a:r>
              <a:rPr lang="en-US" altLang="zh-CN" dirty="0" smtClean="0"/>
              <a:t>7.3.2 </a:t>
            </a:r>
            <a:r>
              <a:rPr lang="zh-CN" altLang="en-US" dirty="0" smtClean="0"/>
              <a:t>特征转换：标签和索引的转化</a:t>
            </a:r>
          </a:p>
        </p:txBody>
      </p:sp>
      <p:sp>
        <p:nvSpPr>
          <p:cNvPr id="41987" name="矩形 2"/>
          <p:cNvSpPr>
            <a:spLocks noChangeArrowheads="1"/>
          </p:cNvSpPr>
          <p:nvPr/>
        </p:nvSpPr>
        <p:spPr bwMode="auto">
          <a:xfrm>
            <a:off x="304912" y="1219200"/>
            <a:ext cx="270901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None/>
            </a:pPr>
            <a:r>
              <a:rPr lang="en-US" altLang="zh-CN" sz="2400" b="1" dirty="0" smtClean="0"/>
              <a:t>2</a:t>
            </a:r>
            <a:r>
              <a:rPr lang="zh-CN" altLang="en-US" sz="2400" b="1" dirty="0" smtClean="0"/>
              <a:t>、</a:t>
            </a:r>
            <a:r>
              <a:rPr lang="en-US" altLang="zh-CN" sz="2400" b="1" dirty="0" smtClean="0"/>
              <a:t>IndexToString</a:t>
            </a:r>
            <a:endParaRPr lang="zh-CN" altLang="en-US" sz="2400" b="1" dirty="0"/>
          </a:p>
        </p:txBody>
      </p:sp>
      <p:sp>
        <p:nvSpPr>
          <p:cNvPr id="41988" name="矩形 4"/>
          <p:cNvSpPr>
            <a:spLocks noChangeArrowheads="1"/>
          </p:cNvSpPr>
          <p:nvPr/>
        </p:nvSpPr>
        <p:spPr bwMode="auto">
          <a:xfrm>
            <a:off x="228714" y="1905000"/>
            <a:ext cx="8610374" cy="2308225"/>
          </a:xfrm>
          <a:prstGeom prst="rect">
            <a:avLst/>
          </a:prstGeom>
          <a:ln/>
          <a:extLst/>
        </p:spPr>
        <p:style>
          <a:lnRef idx="2">
            <a:schemeClr val="accent2"/>
          </a:lnRef>
          <a:fillRef idx="1">
            <a:schemeClr val="lt1"/>
          </a:fillRef>
          <a:effectRef idx="0">
            <a:schemeClr val="accent2"/>
          </a:effectRef>
          <a:fontRef idx="minor">
            <a:schemeClr val="dk1"/>
          </a:fontRef>
        </p:style>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None/>
            </a:pPr>
            <a:r>
              <a:rPr lang="zh-CN" altLang="en-US" sz="2400" dirty="0" smtClean="0"/>
              <a:t>（</a:t>
            </a:r>
            <a:r>
              <a:rPr lang="en-US" altLang="zh-CN" sz="2400" dirty="0" smtClean="0"/>
              <a:t>1</a:t>
            </a:r>
            <a:r>
              <a:rPr lang="zh-CN" altLang="en-US" sz="2400" dirty="0" smtClean="0"/>
              <a:t>）与</a:t>
            </a:r>
            <a:r>
              <a:rPr lang="en-US" altLang="zh-CN" sz="2400" dirty="0"/>
              <a:t>StringIndexer</a:t>
            </a:r>
            <a:r>
              <a:rPr lang="zh-CN" altLang="en-US" sz="2400" dirty="0"/>
              <a:t>相对应，</a:t>
            </a:r>
            <a:r>
              <a:rPr lang="en-US" altLang="zh-CN" sz="2400" dirty="0"/>
              <a:t>IndexToString</a:t>
            </a:r>
            <a:r>
              <a:rPr lang="zh-CN" altLang="en-US" sz="2400" dirty="0"/>
              <a:t>的作用是把标签索引的一列重新映射回原有的字符型</a:t>
            </a:r>
            <a:r>
              <a:rPr lang="zh-CN" altLang="en-US" sz="2400" dirty="0" smtClean="0"/>
              <a:t>标签。</a:t>
            </a:r>
            <a:endParaRPr lang="zh-CN" altLang="en-US" sz="2400" dirty="0"/>
          </a:p>
          <a:p>
            <a:pPr eaLnBrk="1" hangingPunct="1">
              <a:spcBef>
                <a:spcPct val="0"/>
              </a:spcBef>
              <a:buFontTx/>
              <a:buNone/>
            </a:pPr>
            <a:endParaRPr lang="zh-CN" altLang="en-US" sz="2400" dirty="0"/>
          </a:p>
          <a:p>
            <a:pPr eaLnBrk="1" hangingPunct="1">
              <a:spcBef>
                <a:spcPct val="0"/>
              </a:spcBef>
              <a:buNone/>
            </a:pPr>
            <a:r>
              <a:rPr lang="zh-CN" altLang="en-US" sz="2400" dirty="0" smtClean="0"/>
              <a:t>（</a:t>
            </a:r>
            <a:r>
              <a:rPr lang="en-US" altLang="zh-CN" sz="2400" dirty="0" smtClean="0"/>
              <a:t>2</a:t>
            </a:r>
            <a:r>
              <a:rPr lang="zh-CN" altLang="en-US" sz="2400" dirty="0" smtClean="0"/>
              <a:t>）其</a:t>
            </a:r>
            <a:r>
              <a:rPr lang="zh-CN" altLang="en-US" sz="2400" dirty="0"/>
              <a:t>主要使用场景一般都是</a:t>
            </a:r>
            <a:r>
              <a:rPr lang="zh-CN" altLang="en-US" sz="2400" b="1" dirty="0">
                <a:solidFill>
                  <a:srgbClr val="FF0000"/>
                </a:solidFill>
              </a:rPr>
              <a:t>和</a:t>
            </a:r>
            <a:r>
              <a:rPr lang="en-US" altLang="zh-CN" sz="2400" b="1" dirty="0">
                <a:solidFill>
                  <a:srgbClr val="FF0000"/>
                </a:solidFill>
              </a:rPr>
              <a:t>StringIndexer</a:t>
            </a:r>
            <a:r>
              <a:rPr lang="zh-CN" altLang="en-US" sz="2400" b="1" dirty="0">
                <a:solidFill>
                  <a:srgbClr val="FF0000"/>
                </a:solidFill>
              </a:rPr>
              <a:t>配合</a:t>
            </a:r>
            <a:r>
              <a:rPr lang="zh-CN" altLang="en-US" sz="2400" dirty="0"/>
              <a:t>，先用</a:t>
            </a:r>
            <a:r>
              <a:rPr lang="en-US" altLang="zh-CN" sz="2400" dirty="0"/>
              <a:t>StringIndexer</a:t>
            </a:r>
            <a:r>
              <a:rPr lang="zh-CN" altLang="en-US" sz="2400" dirty="0"/>
              <a:t>将标签转化成标签索引，进行模型训练，然后在预测标签的时候再把标签索引转化成原有的字符</a:t>
            </a:r>
            <a:r>
              <a:rPr lang="zh-CN" altLang="en-US" sz="2400" dirty="0" smtClean="0"/>
              <a:t>标签</a:t>
            </a:r>
            <a:r>
              <a:rPr lang="zh-CN" altLang="en-US" sz="2400" dirty="0"/>
              <a:t>。</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a:ln/>
        </p:spPr>
        <p:txBody>
          <a:bodyPr/>
          <a:lstStyle/>
          <a:p>
            <a:r>
              <a:rPr lang="en-US" altLang="zh-CN" dirty="0" smtClean="0"/>
              <a:t>7.3.2 </a:t>
            </a:r>
            <a:r>
              <a:rPr lang="zh-CN" altLang="en-US" dirty="0" smtClean="0"/>
              <a:t>特征转换：标签和索引的转化</a:t>
            </a:r>
          </a:p>
        </p:txBody>
      </p:sp>
      <p:sp>
        <p:nvSpPr>
          <p:cNvPr id="43011" name="矩形 2"/>
          <p:cNvSpPr>
            <a:spLocks noChangeArrowheads="1"/>
          </p:cNvSpPr>
          <p:nvPr/>
        </p:nvSpPr>
        <p:spPr bwMode="auto">
          <a:xfrm>
            <a:off x="228600" y="1266825"/>
            <a:ext cx="8839082" cy="4708981"/>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2000" dirty="0">
                <a:solidFill>
                  <a:schemeClr val="bg1"/>
                </a:solidFill>
              </a:rPr>
              <a:t>&gt;&gt;&gt; from pyspark.ml.feature import IndexToString, StringIndexer</a:t>
            </a:r>
          </a:p>
          <a:p>
            <a:pPr eaLnBrk="1" hangingPunct="1">
              <a:spcBef>
                <a:spcPct val="0"/>
              </a:spcBef>
              <a:buFontTx/>
              <a:buNone/>
            </a:pPr>
            <a:r>
              <a:rPr lang="en-US" altLang="zh-CN" sz="2000" dirty="0">
                <a:solidFill>
                  <a:schemeClr val="bg1"/>
                </a:solidFill>
              </a:rPr>
              <a:t>&gt;&gt;&gt; toString = IndexToString(inputCol="categoryIndex", outputCol="originalCategory")</a:t>
            </a:r>
          </a:p>
          <a:p>
            <a:pPr eaLnBrk="1" hangingPunct="1">
              <a:spcBef>
                <a:spcPct val="0"/>
              </a:spcBef>
              <a:buFontTx/>
              <a:buNone/>
            </a:pPr>
            <a:r>
              <a:rPr lang="en-US" altLang="zh-CN" sz="2000" dirty="0">
                <a:solidFill>
                  <a:schemeClr val="bg1"/>
                </a:solidFill>
              </a:rPr>
              <a:t>&gt;&gt;&gt; indexString = toString.transform(indexed)</a:t>
            </a:r>
          </a:p>
          <a:p>
            <a:pPr eaLnBrk="1" hangingPunct="1">
              <a:spcBef>
                <a:spcPct val="0"/>
              </a:spcBef>
              <a:buFontTx/>
              <a:buNone/>
            </a:pPr>
            <a:r>
              <a:rPr lang="en-US" altLang="zh-CN" sz="2000" dirty="0">
                <a:solidFill>
                  <a:schemeClr val="bg1"/>
                </a:solidFill>
              </a:rPr>
              <a:t>&gt;&gt;&gt; indexString.select("id", "originalCategory").show()</a:t>
            </a:r>
          </a:p>
          <a:p>
            <a:pPr eaLnBrk="1" hangingPunct="1">
              <a:spcBef>
                <a:spcPct val="0"/>
              </a:spcBef>
              <a:buFontTx/>
              <a:buNone/>
            </a:pPr>
            <a:r>
              <a:rPr lang="en-US" altLang="zh-CN" sz="2000" dirty="0">
                <a:solidFill>
                  <a:schemeClr val="bg1"/>
                </a:solidFill>
              </a:rPr>
              <a:t>+---+----------------+</a:t>
            </a:r>
          </a:p>
          <a:p>
            <a:pPr eaLnBrk="1" hangingPunct="1">
              <a:spcBef>
                <a:spcPct val="0"/>
              </a:spcBef>
              <a:buFontTx/>
              <a:buNone/>
            </a:pPr>
            <a:r>
              <a:rPr lang="en-US" altLang="zh-CN" sz="2000" dirty="0">
                <a:solidFill>
                  <a:schemeClr val="bg1"/>
                </a:solidFill>
              </a:rPr>
              <a:t>| id|originalCategory|</a:t>
            </a:r>
          </a:p>
          <a:p>
            <a:pPr eaLnBrk="1" hangingPunct="1">
              <a:spcBef>
                <a:spcPct val="0"/>
              </a:spcBef>
              <a:buFontTx/>
              <a:buNone/>
            </a:pPr>
            <a:r>
              <a:rPr lang="en-US" altLang="zh-CN" sz="2000" dirty="0">
                <a:solidFill>
                  <a:schemeClr val="bg1"/>
                </a:solidFill>
              </a:rPr>
              <a:t>+---+----------------+</a:t>
            </a:r>
          </a:p>
          <a:p>
            <a:pPr eaLnBrk="1" hangingPunct="1">
              <a:spcBef>
                <a:spcPct val="0"/>
              </a:spcBef>
              <a:buFontTx/>
              <a:buNone/>
            </a:pPr>
            <a:r>
              <a:rPr lang="en-US" altLang="zh-CN" sz="2000" dirty="0">
                <a:solidFill>
                  <a:schemeClr val="bg1"/>
                </a:solidFill>
              </a:rPr>
              <a:t>|  0|               a|</a:t>
            </a:r>
          </a:p>
          <a:p>
            <a:pPr eaLnBrk="1" hangingPunct="1">
              <a:spcBef>
                <a:spcPct val="0"/>
              </a:spcBef>
              <a:buFontTx/>
              <a:buNone/>
            </a:pPr>
            <a:r>
              <a:rPr lang="en-US" altLang="zh-CN" sz="2000" dirty="0">
                <a:solidFill>
                  <a:schemeClr val="bg1"/>
                </a:solidFill>
              </a:rPr>
              <a:t>|  1|               b|</a:t>
            </a:r>
          </a:p>
          <a:p>
            <a:pPr eaLnBrk="1" hangingPunct="1">
              <a:spcBef>
                <a:spcPct val="0"/>
              </a:spcBef>
              <a:buFontTx/>
              <a:buNone/>
            </a:pPr>
            <a:r>
              <a:rPr lang="en-US" altLang="zh-CN" sz="2000" dirty="0">
                <a:solidFill>
                  <a:schemeClr val="bg1"/>
                </a:solidFill>
              </a:rPr>
              <a:t>|  2|               c|</a:t>
            </a:r>
          </a:p>
          <a:p>
            <a:pPr eaLnBrk="1" hangingPunct="1">
              <a:spcBef>
                <a:spcPct val="0"/>
              </a:spcBef>
              <a:buFontTx/>
              <a:buNone/>
            </a:pPr>
            <a:r>
              <a:rPr lang="en-US" altLang="zh-CN" sz="2000" dirty="0">
                <a:solidFill>
                  <a:schemeClr val="bg1"/>
                </a:solidFill>
              </a:rPr>
              <a:t>|  3|               a|</a:t>
            </a:r>
          </a:p>
          <a:p>
            <a:pPr eaLnBrk="1" hangingPunct="1">
              <a:spcBef>
                <a:spcPct val="0"/>
              </a:spcBef>
              <a:buFontTx/>
              <a:buNone/>
            </a:pPr>
            <a:r>
              <a:rPr lang="en-US" altLang="zh-CN" sz="2000" dirty="0">
                <a:solidFill>
                  <a:schemeClr val="bg1"/>
                </a:solidFill>
              </a:rPr>
              <a:t>|  4|               a|</a:t>
            </a:r>
          </a:p>
          <a:p>
            <a:pPr eaLnBrk="1" hangingPunct="1">
              <a:spcBef>
                <a:spcPct val="0"/>
              </a:spcBef>
              <a:buFontTx/>
              <a:buNone/>
            </a:pPr>
            <a:r>
              <a:rPr lang="en-US" altLang="zh-CN" sz="2000" dirty="0">
                <a:solidFill>
                  <a:schemeClr val="bg1"/>
                </a:solidFill>
              </a:rPr>
              <a:t>|  5|               c|</a:t>
            </a:r>
          </a:p>
          <a:p>
            <a:pPr eaLnBrk="1" hangingPunct="1">
              <a:spcBef>
                <a:spcPct val="0"/>
              </a:spcBef>
              <a:buFontTx/>
              <a:buNone/>
            </a:pPr>
            <a:r>
              <a:rPr lang="en-US" altLang="zh-CN" sz="2000" dirty="0">
                <a:solidFill>
                  <a:schemeClr val="bg1"/>
                </a:solidFill>
              </a:rPr>
              <a:t>+---+----------------+</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a:ln/>
        </p:spPr>
        <p:txBody>
          <a:bodyPr/>
          <a:lstStyle/>
          <a:p>
            <a:r>
              <a:rPr lang="en-US" altLang="zh-CN" dirty="0" smtClean="0"/>
              <a:t>7.3.2 </a:t>
            </a:r>
            <a:r>
              <a:rPr lang="zh-CN" altLang="en-US" dirty="0" smtClean="0"/>
              <a:t>特征转换：标签和索引的转化</a:t>
            </a:r>
          </a:p>
        </p:txBody>
      </p:sp>
      <p:sp>
        <p:nvSpPr>
          <p:cNvPr id="44035" name="矩形 2"/>
          <p:cNvSpPr>
            <a:spLocks noChangeArrowheads="1"/>
          </p:cNvSpPr>
          <p:nvPr/>
        </p:nvSpPr>
        <p:spPr bwMode="auto">
          <a:xfrm>
            <a:off x="304912" y="1269357"/>
            <a:ext cx="270202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None/>
            </a:pPr>
            <a:r>
              <a:rPr lang="en-US" altLang="zh-CN" sz="2400" b="1" dirty="0" smtClean="0"/>
              <a:t>3</a:t>
            </a:r>
            <a:r>
              <a:rPr lang="zh-CN" altLang="en-US" sz="2400" b="1" dirty="0" smtClean="0"/>
              <a:t>、</a:t>
            </a:r>
            <a:r>
              <a:rPr lang="en-US" altLang="zh-CN" sz="2400" b="1" dirty="0" smtClean="0"/>
              <a:t>VectorIndexer</a:t>
            </a:r>
            <a:endParaRPr lang="en-US" altLang="zh-CN" sz="2400" b="1" dirty="0"/>
          </a:p>
        </p:txBody>
      </p:sp>
      <p:sp>
        <p:nvSpPr>
          <p:cNvPr id="44036" name="矩形 4"/>
          <p:cNvSpPr>
            <a:spLocks noChangeArrowheads="1"/>
          </p:cNvSpPr>
          <p:nvPr/>
        </p:nvSpPr>
        <p:spPr bwMode="auto">
          <a:xfrm>
            <a:off x="304912" y="1900177"/>
            <a:ext cx="8610374" cy="3416320"/>
          </a:xfrm>
          <a:prstGeom prst="rect">
            <a:avLst/>
          </a:prstGeom>
          <a:ln/>
          <a:extLst/>
        </p:spPr>
        <p:style>
          <a:lnRef idx="2">
            <a:schemeClr val="accent2"/>
          </a:lnRef>
          <a:fillRef idx="1">
            <a:schemeClr val="lt1"/>
          </a:fillRef>
          <a:effectRef idx="0">
            <a:schemeClr val="accent2"/>
          </a:effectRef>
          <a:fontRef idx="minor">
            <a:schemeClr val="dk1"/>
          </a:fontRef>
        </p:style>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None/>
            </a:pPr>
            <a:r>
              <a:rPr lang="zh-CN" altLang="en-US" sz="2400" dirty="0" smtClean="0"/>
              <a:t>（</a:t>
            </a:r>
            <a:r>
              <a:rPr lang="en-US" altLang="zh-CN" sz="2400" dirty="0" smtClean="0"/>
              <a:t>1</a:t>
            </a:r>
            <a:r>
              <a:rPr lang="zh-CN" altLang="en-US" sz="2400" dirty="0" smtClean="0"/>
              <a:t>）之前</a:t>
            </a:r>
            <a:r>
              <a:rPr lang="zh-CN" altLang="en-US" sz="2400" dirty="0"/>
              <a:t>介绍的</a:t>
            </a:r>
            <a:r>
              <a:rPr lang="en-US" altLang="zh-CN" sz="2400" dirty="0"/>
              <a:t>StringIndexer</a:t>
            </a:r>
            <a:r>
              <a:rPr lang="zh-CN" altLang="en-US" sz="2400" dirty="0"/>
              <a:t>是针对单个类别型特征进行转换，倘若所有特征都已经被组织在一个向量中，又想</a:t>
            </a:r>
            <a:r>
              <a:rPr lang="zh-CN" altLang="en-US" sz="2400" b="1" dirty="0">
                <a:solidFill>
                  <a:srgbClr val="FF0000"/>
                </a:solidFill>
              </a:rPr>
              <a:t>对其中某些单个分量进行处理</a:t>
            </a:r>
            <a:r>
              <a:rPr lang="zh-CN" altLang="en-US" sz="2400" dirty="0"/>
              <a:t>时，</a:t>
            </a:r>
            <a:r>
              <a:rPr lang="en-US" altLang="zh-CN" sz="2400" dirty="0"/>
              <a:t>Spark ML</a:t>
            </a:r>
            <a:r>
              <a:rPr lang="zh-CN" altLang="en-US" sz="2400" dirty="0"/>
              <a:t>提供了</a:t>
            </a:r>
            <a:r>
              <a:rPr lang="en-US" altLang="zh-CN" sz="2400" dirty="0"/>
              <a:t>VectorIndexer</a:t>
            </a:r>
            <a:r>
              <a:rPr lang="zh-CN" altLang="en-US" sz="2400" dirty="0"/>
              <a:t>类来解决向量数据集中的类别性特征转换</a:t>
            </a:r>
          </a:p>
          <a:p>
            <a:pPr eaLnBrk="1" hangingPunct="1">
              <a:spcBef>
                <a:spcPct val="0"/>
              </a:spcBef>
              <a:buFontTx/>
              <a:buNone/>
            </a:pPr>
            <a:endParaRPr lang="zh-CN" altLang="en-US" sz="2400" dirty="0"/>
          </a:p>
          <a:p>
            <a:pPr eaLnBrk="1" hangingPunct="1">
              <a:spcBef>
                <a:spcPct val="0"/>
              </a:spcBef>
              <a:buNone/>
            </a:pPr>
            <a:r>
              <a:rPr lang="zh-CN" altLang="en-US" sz="2400" dirty="0" smtClean="0"/>
              <a:t>（</a:t>
            </a:r>
            <a:r>
              <a:rPr lang="en-US" altLang="zh-CN" sz="2400" dirty="0" smtClean="0"/>
              <a:t>2</a:t>
            </a:r>
            <a:r>
              <a:rPr lang="zh-CN" altLang="en-US" sz="2400" dirty="0" smtClean="0"/>
              <a:t>）通过</a:t>
            </a:r>
            <a:r>
              <a:rPr lang="zh-CN" altLang="en-US" sz="2400" dirty="0"/>
              <a:t>为其提供</a:t>
            </a:r>
            <a:r>
              <a:rPr lang="en-US" altLang="zh-CN" sz="2400" dirty="0"/>
              <a:t>maxCategories</a:t>
            </a:r>
            <a:r>
              <a:rPr lang="zh-CN" altLang="en-US" sz="2400" dirty="0"/>
              <a:t>超参数，它可以自动识别哪些特征是类别型的，并且将原始值转换为类别索引。它基于</a:t>
            </a:r>
            <a:r>
              <a:rPr lang="zh-CN" altLang="en-US" sz="2400" dirty="0">
                <a:solidFill>
                  <a:srgbClr val="FF0000"/>
                </a:solidFill>
              </a:rPr>
              <a:t>不同特征值的数量</a:t>
            </a:r>
            <a:r>
              <a:rPr lang="zh-CN" altLang="en-US" sz="2400" dirty="0"/>
              <a:t>来识别哪些特征需要被类别化，那些取值可能性最多不超过</a:t>
            </a:r>
            <a:r>
              <a:rPr lang="en-US" altLang="zh-CN" sz="2400" dirty="0"/>
              <a:t>maxCategories</a:t>
            </a:r>
            <a:r>
              <a:rPr lang="zh-CN" altLang="en-US" sz="2400" dirty="0"/>
              <a:t>的特征需要会被认为是类别型的</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a:ln/>
        </p:spPr>
        <p:txBody>
          <a:bodyPr/>
          <a:lstStyle/>
          <a:p>
            <a:r>
              <a:rPr lang="en-US" altLang="zh-CN" dirty="0" smtClean="0"/>
              <a:t>7.3.2 </a:t>
            </a:r>
            <a:r>
              <a:rPr lang="zh-CN" altLang="en-US" dirty="0" smtClean="0"/>
              <a:t>特征转换：标签和索引的转化</a:t>
            </a:r>
          </a:p>
        </p:txBody>
      </p:sp>
      <p:sp>
        <p:nvSpPr>
          <p:cNvPr id="45059" name="矩形 3"/>
          <p:cNvSpPr>
            <a:spLocks noChangeArrowheads="1"/>
          </p:cNvSpPr>
          <p:nvPr/>
        </p:nvSpPr>
        <p:spPr bwMode="auto">
          <a:xfrm>
            <a:off x="381110" y="1306010"/>
            <a:ext cx="7848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zh-CN" sz="2400" dirty="0"/>
              <a:t>首先引入所需要的类，并构建数据集。</a:t>
            </a:r>
            <a:endParaRPr lang="zh-CN" altLang="en-US" sz="2400" dirty="0"/>
          </a:p>
        </p:txBody>
      </p:sp>
      <p:sp>
        <p:nvSpPr>
          <p:cNvPr id="45060" name="矩形 4"/>
          <p:cNvSpPr>
            <a:spLocks noChangeArrowheads="1"/>
          </p:cNvSpPr>
          <p:nvPr/>
        </p:nvSpPr>
        <p:spPr bwMode="auto">
          <a:xfrm>
            <a:off x="348334" y="2057399"/>
            <a:ext cx="8643149" cy="267811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2400" dirty="0">
                <a:solidFill>
                  <a:schemeClr val="bg1"/>
                </a:solidFill>
              </a:rPr>
              <a:t>&gt;&gt;&gt; from pyspark.ml.feature import VectorIndexer</a:t>
            </a:r>
          </a:p>
          <a:p>
            <a:pPr eaLnBrk="1" hangingPunct="1">
              <a:spcBef>
                <a:spcPct val="0"/>
              </a:spcBef>
              <a:buFontTx/>
              <a:buNone/>
            </a:pPr>
            <a:r>
              <a:rPr lang="en-US" altLang="zh-CN" sz="2400" dirty="0">
                <a:solidFill>
                  <a:schemeClr val="bg1"/>
                </a:solidFill>
              </a:rPr>
              <a:t>&gt;&gt;&gt; from pyspark.ml.linalg import Vector, Vectors</a:t>
            </a:r>
          </a:p>
          <a:p>
            <a:pPr eaLnBrk="1" hangingPunct="1">
              <a:spcBef>
                <a:spcPct val="0"/>
              </a:spcBef>
              <a:buFontTx/>
              <a:buNone/>
            </a:pPr>
            <a:r>
              <a:rPr lang="en-US" altLang="zh-CN" sz="2400" dirty="0">
                <a:solidFill>
                  <a:schemeClr val="bg1"/>
                </a:solidFill>
              </a:rPr>
              <a:t>&gt;&gt;&gt; df = spark.createDataFrame([ \</a:t>
            </a:r>
          </a:p>
          <a:p>
            <a:pPr eaLnBrk="1" hangingPunct="1">
              <a:spcBef>
                <a:spcPct val="0"/>
              </a:spcBef>
              <a:buFontTx/>
              <a:buNone/>
            </a:pPr>
            <a:r>
              <a:rPr lang="en-US" altLang="zh-CN" sz="2400" dirty="0">
                <a:solidFill>
                  <a:schemeClr val="bg1"/>
                </a:solidFill>
              </a:rPr>
              <a:t>... (Vectors.dense(-1.0, 1.0, 1.0),), \</a:t>
            </a:r>
          </a:p>
          <a:p>
            <a:pPr eaLnBrk="1" hangingPunct="1">
              <a:spcBef>
                <a:spcPct val="0"/>
              </a:spcBef>
              <a:buFontTx/>
              <a:buNone/>
            </a:pPr>
            <a:r>
              <a:rPr lang="en-US" altLang="zh-CN" sz="2400" dirty="0">
                <a:solidFill>
                  <a:schemeClr val="bg1"/>
                </a:solidFill>
              </a:rPr>
              <a:t>... (Vectors.dense(-1.0, 3.0, 1.0),), \</a:t>
            </a:r>
          </a:p>
          <a:p>
            <a:pPr eaLnBrk="1" hangingPunct="1">
              <a:spcBef>
                <a:spcPct val="0"/>
              </a:spcBef>
              <a:buFontTx/>
              <a:buNone/>
            </a:pPr>
            <a:r>
              <a:rPr lang="en-US" altLang="zh-CN" sz="2400" dirty="0">
                <a:solidFill>
                  <a:schemeClr val="bg1"/>
                </a:solidFill>
              </a:rPr>
              <a:t>... (Vectors.dense(0.0, 5.0, 1.0), )], ["features"])</a:t>
            </a:r>
          </a:p>
          <a:p>
            <a:pPr eaLnBrk="1" hangingPunct="1">
              <a:spcBef>
                <a:spcPct val="0"/>
              </a:spcBef>
              <a:buFontTx/>
              <a:buNone/>
            </a:pPr>
            <a:endParaRPr lang="zh-CN" altLang="en-US" sz="2400" dirty="0">
              <a:solidFill>
                <a:schemeClr val="bg1"/>
              </a:solidFil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a:ln/>
        </p:spPr>
        <p:txBody>
          <a:bodyPr/>
          <a:lstStyle/>
          <a:p>
            <a:r>
              <a:rPr lang="en-US" altLang="zh-CN" dirty="0" smtClean="0"/>
              <a:t>7.3.2 </a:t>
            </a:r>
            <a:r>
              <a:rPr lang="zh-CN" altLang="en-US" dirty="0" smtClean="0"/>
              <a:t>特征转换：标签和索引的转化</a:t>
            </a:r>
          </a:p>
        </p:txBody>
      </p:sp>
      <p:sp>
        <p:nvSpPr>
          <p:cNvPr id="46083" name="矩形 2"/>
          <p:cNvSpPr>
            <a:spLocks noChangeArrowheads="1"/>
          </p:cNvSpPr>
          <p:nvPr/>
        </p:nvSpPr>
        <p:spPr bwMode="auto">
          <a:xfrm>
            <a:off x="228600" y="2362200"/>
            <a:ext cx="8763000" cy="12001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2400" dirty="0">
                <a:solidFill>
                  <a:schemeClr val="bg1"/>
                </a:solidFill>
              </a:rPr>
              <a:t>&gt;&gt;&gt; indexer = VectorIndexer(inputCol="features", outputCol="indexed", maxCategories=2)</a:t>
            </a:r>
          </a:p>
          <a:p>
            <a:pPr eaLnBrk="1" hangingPunct="1">
              <a:spcBef>
                <a:spcPct val="0"/>
              </a:spcBef>
              <a:buFontTx/>
              <a:buNone/>
            </a:pPr>
            <a:r>
              <a:rPr lang="en-US" altLang="zh-CN" sz="2400" dirty="0">
                <a:solidFill>
                  <a:schemeClr val="bg1"/>
                </a:solidFill>
              </a:rPr>
              <a:t>&gt;&gt;&gt; indexerModel = indexer.fit(df)</a:t>
            </a:r>
          </a:p>
        </p:txBody>
      </p:sp>
      <p:sp>
        <p:nvSpPr>
          <p:cNvPr id="46084" name="矩形 3"/>
          <p:cNvSpPr>
            <a:spLocks noChangeArrowheads="1"/>
          </p:cNvSpPr>
          <p:nvPr/>
        </p:nvSpPr>
        <p:spPr bwMode="auto">
          <a:xfrm>
            <a:off x="228600" y="1371654"/>
            <a:ext cx="80772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ar-SA" altLang="zh-CN" sz="2400" dirty="0"/>
              <a:t>然后，构建</a:t>
            </a:r>
            <a:r>
              <a:rPr lang="en-US" altLang="zh-CN" sz="2400" dirty="0"/>
              <a:t>VectorIndexer</a:t>
            </a:r>
            <a:r>
              <a:rPr lang="ar-SA" altLang="zh-CN" sz="2400" dirty="0"/>
              <a:t>转换器，设置输入和输出列，并进行模型训练</a:t>
            </a:r>
            <a:r>
              <a:rPr lang="zh-CN" altLang="zh-CN" sz="2400" dirty="0"/>
              <a:t>。</a:t>
            </a:r>
            <a:endParaRPr lang="zh-CN" altLang="en-US" sz="240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a:ln/>
        </p:spPr>
        <p:txBody>
          <a:bodyPr/>
          <a:lstStyle/>
          <a:p>
            <a:r>
              <a:rPr lang="en-US" altLang="zh-CN" dirty="0" smtClean="0"/>
              <a:t>7.3.2 </a:t>
            </a:r>
            <a:r>
              <a:rPr lang="zh-CN" altLang="en-US" dirty="0" smtClean="0"/>
              <a:t>特征转换：标签和索引的转化</a:t>
            </a:r>
          </a:p>
        </p:txBody>
      </p:sp>
      <p:sp>
        <p:nvSpPr>
          <p:cNvPr id="47107" name="矩形 4"/>
          <p:cNvSpPr>
            <a:spLocks noChangeArrowheads="1"/>
          </p:cNvSpPr>
          <p:nvPr/>
        </p:nvSpPr>
        <p:spPr bwMode="auto">
          <a:xfrm>
            <a:off x="304912" y="2819400"/>
            <a:ext cx="8686572" cy="156966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2400" dirty="0">
                <a:solidFill>
                  <a:schemeClr val="bg1"/>
                </a:solidFill>
              </a:rPr>
              <a:t>&gt;&gt;&gt; categoricalFeatures = indexerModel.categoryMaps.keys()</a:t>
            </a:r>
          </a:p>
          <a:p>
            <a:pPr eaLnBrk="1" hangingPunct="1">
              <a:spcBef>
                <a:spcPct val="0"/>
              </a:spcBef>
              <a:buFontTx/>
              <a:buNone/>
            </a:pPr>
            <a:r>
              <a:rPr lang="en-US" altLang="zh-CN" sz="2400" dirty="0">
                <a:solidFill>
                  <a:schemeClr val="bg1"/>
                </a:solidFill>
              </a:rPr>
              <a:t>&gt;&gt;&gt; print ("Choose"+str(len(categoricalFeatures))+ \</a:t>
            </a:r>
          </a:p>
          <a:p>
            <a:pPr eaLnBrk="1" hangingPunct="1">
              <a:spcBef>
                <a:spcPct val="0"/>
              </a:spcBef>
              <a:buFontTx/>
              <a:buNone/>
            </a:pPr>
            <a:r>
              <a:rPr lang="en-US" altLang="zh-CN" sz="2400" dirty="0">
                <a:solidFill>
                  <a:schemeClr val="bg1"/>
                </a:solidFill>
              </a:rPr>
              <a:t>... "categorical features:"+str(categoricalFeatures))</a:t>
            </a:r>
          </a:p>
          <a:p>
            <a:pPr eaLnBrk="1" hangingPunct="1">
              <a:spcBef>
                <a:spcPct val="0"/>
              </a:spcBef>
              <a:buFontTx/>
              <a:buNone/>
            </a:pPr>
            <a:r>
              <a:rPr lang="en-US" altLang="zh-CN" sz="2400" dirty="0">
                <a:solidFill>
                  <a:schemeClr val="bg1"/>
                </a:solidFill>
              </a:rPr>
              <a:t>Chose 2 categorical features: [0, 2]</a:t>
            </a:r>
          </a:p>
        </p:txBody>
      </p:sp>
      <p:sp>
        <p:nvSpPr>
          <p:cNvPr id="47108" name="TextBox 4"/>
          <p:cNvSpPr txBox="1">
            <a:spLocks noChangeArrowheads="1"/>
          </p:cNvSpPr>
          <p:nvPr/>
        </p:nvSpPr>
        <p:spPr bwMode="auto">
          <a:xfrm>
            <a:off x="304912" y="1371600"/>
            <a:ext cx="8440626"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2400" dirty="0"/>
              <a:t>接下来，通过VectorIndexerModel的categoryMaps成员来获得被转换的特征及其映射，</a:t>
            </a:r>
            <a:r>
              <a:rPr lang="ar-SA" altLang="zh-CN" sz="2400" dirty="0"/>
              <a:t>这里可以看到</a:t>
            </a:r>
            <a:r>
              <a:rPr lang="zh-CN" altLang="zh-CN" sz="2400" dirty="0"/>
              <a:t>，</a:t>
            </a:r>
            <a:r>
              <a:rPr lang="ar-SA" altLang="zh-CN" sz="2400" dirty="0"/>
              <a:t>共有两个特征被转换</a:t>
            </a:r>
            <a:r>
              <a:rPr lang="en-US" altLang="zh-CN" sz="2400" dirty="0"/>
              <a:t>，分别是0号和2号</a:t>
            </a:r>
            <a:r>
              <a:rPr lang="zh-CN" altLang="zh-CN" sz="2400" dirty="0"/>
              <a:t>。</a:t>
            </a:r>
            <a:endParaRPr lang="zh-CN" altLang="en-US" sz="2400"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a:ln/>
        </p:spPr>
        <p:txBody>
          <a:bodyPr/>
          <a:lstStyle/>
          <a:p>
            <a:r>
              <a:rPr lang="en-US" altLang="zh-CN" dirty="0" smtClean="0"/>
              <a:t>7.3.2 </a:t>
            </a:r>
            <a:r>
              <a:rPr lang="zh-CN" altLang="en-US" dirty="0" smtClean="0"/>
              <a:t>特征转换：标签和索引的转化</a:t>
            </a:r>
          </a:p>
        </p:txBody>
      </p:sp>
      <p:sp>
        <p:nvSpPr>
          <p:cNvPr id="48131" name="矩形 2"/>
          <p:cNvSpPr>
            <a:spLocks noChangeArrowheads="1"/>
          </p:cNvSpPr>
          <p:nvPr/>
        </p:nvSpPr>
        <p:spPr bwMode="auto">
          <a:xfrm>
            <a:off x="493031" y="1295400"/>
            <a:ext cx="7772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zh-CN" sz="2400" dirty="0"/>
              <a:t>最后，把模型应用于原有的数据，并打印结果。</a:t>
            </a:r>
            <a:endParaRPr lang="zh-CN" altLang="en-US" sz="2400" dirty="0"/>
          </a:p>
        </p:txBody>
      </p:sp>
      <p:sp>
        <p:nvSpPr>
          <p:cNvPr id="48132" name="矩形 3"/>
          <p:cNvSpPr>
            <a:spLocks noChangeArrowheads="1"/>
          </p:cNvSpPr>
          <p:nvPr/>
        </p:nvSpPr>
        <p:spPr bwMode="auto">
          <a:xfrm>
            <a:off x="457308" y="2057436"/>
            <a:ext cx="8457978" cy="34163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2400" dirty="0">
                <a:solidFill>
                  <a:schemeClr val="bg1"/>
                </a:solidFill>
              </a:rPr>
              <a:t>&gt;&gt;&gt; indexed = indexerModel.transform(df)</a:t>
            </a:r>
          </a:p>
          <a:p>
            <a:pPr eaLnBrk="1" hangingPunct="1">
              <a:spcBef>
                <a:spcPct val="0"/>
              </a:spcBef>
              <a:buFontTx/>
              <a:buNone/>
            </a:pPr>
            <a:r>
              <a:rPr lang="en-US" altLang="zh-CN" sz="2400" dirty="0">
                <a:solidFill>
                  <a:schemeClr val="bg1"/>
                </a:solidFill>
              </a:rPr>
              <a:t>&gt;&gt;&gt; indexed.show()</a:t>
            </a:r>
          </a:p>
          <a:p>
            <a:pPr eaLnBrk="1" hangingPunct="1">
              <a:spcBef>
                <a:spcPct val="0"/>
              </a:spcBef>
              <a:buFontTx/>
              <a:buNone/>
            </a:pPr>
            <a:r>
              <a:rPr lang="en-US" altLang="zh-CN" sz="2400" dirty="0">
                <a:solidFill>
                  <a:schemeClr val="bg1"/>
                </a:solidFill>
              </a:rPr>
              <a:t>+--------------+-------------+</a:t>
            </a:r>
          </a:p>
          <a:p>
            <a:pPr eaLnBrk="1" hangingPunct="1">
              <a:spcBef>
                <a:spcPct val="0"/>
              </a:spcBef>
              <a:buFontTx/>
              <a:buNone/>
            </a:pPr>
            <a:r>
              <a:rPr lang="en-US" altLang="zh-CN" sz="2400" dirty="0">
                <a:solidFill>
                  <a:schemeClr val="bg1"/>
                </a:solidFill>
              </a:rPr>
              <a:t>|      features|      indexed|</a:t>
            </a:r>
          </a:p>
          <a:p>
            <a:pPr eaLnBrk="1" hangingPunct="1">
              <a:spcBef>
                <a:spcPct val="0"/>
              </a:spcBef>
              <a:buFontTx/>
              <a:buNone/>
            </a:pPr>
            <a:r>
              <a:rPr lang="en-US" altLang="zh-CN" sz="2400" dirty="0">
                <a:solidFill>
                  <a:schemeClr val="bg1"/>
                </a:solidFill>
              </a:rPr>
              <a:t>+--------------+-------------+</a:t>
            </a:r>
          </a:p>
          <a:p>
            <a:pPr eaLnBrk="1" hangingPunct="1">
              <a:spcBef>
                <a:spcPct val="0"/>
              </a:spcBef>
              <a:buFontTx/>
              <a:buNone/>
            </a:pPr>
            <a:r>
              <a:rPr lang="en-US" altLang="zh-CN" sz="2400" dirty="0">
                <a:solidFill>
                  <a:schemeClr val="bg1"/>
                </a:solidFill>
              </a:rPr>
              <a:t>|[-1.0,1.0,1.0]|[1.0,1.0,0.0]|</a:t>
            </a:r>
          </a:p>
          <a:p>
            <a:pPr eaLnBrk="1" hangingPunct="1">
              <a:spcBef>
                <a:spcPct val="0"/>
              </a:spcBef>
              <a:buFontTx/>
              <a:buNone/>
            </a:pPr>
            <a:r>
              <a:rPr lang="en-US" altLang="zh-CN" sz="2400" dirty="0">
                <a:solidFill>
                  <a:schemeClr val="bg1"/>
                </a:solidFill>
              </a:rPr>
              <a:t>|[-1.0,3.0,1.0]|[1.0,3.0,0.0]|</a:t>
            </a:r>
          </a:p>
          <a:p>
            <a:pPr eaLnBrk="1" hangingPunct="1">
              <a:spcBef>
                <a:spcPct val="0"/>
              </a:spcBef>
              <a:buFontTx/>
              <a:buNone/>
            </a:pPr>
            <a:r>
              <a:rPr lang="en-US" altLang="zh-CN" sz="2400" dirty="0">
                <a:solidFill>
                  <a:schemeClr val="bg1"/>
                </a:solidFill>
              </a:rPr>
              <a:t>| [0.0,5.0,1.0]|[0.0,5.0,0.0]|</a:t>
            </a:r>
          </a:p>
          <a:p>
            <a:pPr eaLnBrk="1" hangingPunct="1">
              <a:spcBef>
                <a:spcPct val="0"/>
              </a:spcBef>
              <a:buFontTx/>
              <a:buNone/>
            </a:pPr>
            <a:r>
              <a:rPr lang="en-US" altLang="zh-CN" sz="2400" dirty="0">
                <a:solidFill>
                  <a:schemeClr val="bg1"/>
                </a:solidFill>
              </a:rPr>
              <a:t>+--------------+-------------+</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a:ln/>
        </p:spPr>
        <p:txBody>
          <a:bodyPr/>
          <a:lstStyle/>
          <a:p>
            <a:r>
              <a:rPr lang="en-US" altLang="zh-CN" b="1" dirty="0" smtClean="0"/>
              <a:t>7.4 </a:t>
            </a:r>
            <a:r>
              <a:rPr lang="zh-CN" altLang="en-US" b="1" dirty="0" smtClean="0"/>
              <a:t>分类与回归</a:t>
            </a:r>
            <a:endParaRPr lang="zh-CN" altLang="en-US" dirty="0" smtClean="0"/>
          </a:p>
        </p:txBody>
      </p:sp>
      <p:sp>
        <p:nvSpPr>
          <p:cNvPr id="49155" name="矩形 2"/>
          <p:cNvSpPr>
            <a:spLocks noChangeArrowheads="1"/>
          </p:cNvSpPr>
          <p:nvPr/>
        </p:nvSpPr>
        <p:spPr bwMode="auto">
          <a:xfrm>
            <a:off x="914400" y="1828800"/>
            <a:ext cx="52578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dirty="0" smtClean="0"/>
              <a:t>7.4.1 </a:t>
            </a:r>
            <a:r>
              <a:rPr lang="zh-CN" altLang="en-US" dirty="0"/>
              <a:t>逻辑斯蒂回归分类器</a:t>
            </a:r>
          </a:p>
          <a:p>
            <a:pPr eaLnBrk="1" hangingPunct="1">
              <a:spcBef>
                <a:spcPct val="0"/>
              </a:spcBef>
              <a:buFontTx/>
              <a:buNone/>
            </a:pPr>
            <a:r>
              <a:rPr lang="en-US" altLang="zh-CN" dirty="0" smtClean="0"/>
              <a:t>7.4.2 </a:t>
            </a:r>
            <a:r>
              <a:rPr lang="zh-CN" altLang="en-US" dirty="0"/>
              <a:t>决策树分类器</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a:ln/>
        </p:spPr>
        <p:txBody>
          <a:bodyPr/>
          <a:lstStyle/>
          <a:p>
            <a:r>
              <a:rPr lang="en-US" altLang="zh-CN" dirty="0" smtClean="0"/>
              <a:t>7.4.1 </a:t>
            </a:r>
            <a:r>
              <a:rPr lang="zh-CN" altLang="en-US" dirty="0" smtClean="0"/>
              <a:t>逻辑斯蒂回归分类器</a:t>
            </a:r>
          </a:p>
        </p:txBody>
      </p:sp>
      <p:sp>
        <p:nvSpPr>
          <p:cNvPr id="50179" name="矩形 2"/>
          <p:cNvSpPr>
            <a:spLocks noChangeArrowheads="1"/>
          </p:cNvSpPr>
          <p:nvPr/>
        </p:nvSpPr>
        <p:spPr bwMode="auto">
          <a:xfrm>
            <a:off x="609600" y="1295400"/>
            <a:ext cx="79248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2400"/>
              <a:t>逻辑斯蒂回归（</a:t>
            </a:r>
            <a:r>
              <a:rPr lang="en-US" altLang="zh-CN" sz="2400" dirty="0"/>
              <a:t>logistic regression</a:t>
            </a:r>
            <a:r>
              <a:rPr lang="zh-CN" altLang="en-US" sz="2400"/>
              <a:t>）是统计学习中的经典分类方法，属于对数线性模型。</a:t>
            </a:r>
            <a:r>
              <a:rPr lang="en-US" altLang="zh-CN" sz="2400" dirty="0"/>
              <a:t>logistic</a:t>
            </a:r>
            <a:r>
              <a:rPr lang="zh-CN" altLang="en-US" sz="2400"/>
              <a:t>回归的因变量可以是二分类的，也可以是多分类的。</a:t>
            </a:r>
            <a:endParaRPr lang="en-US" altLang="zh-CN" sz="2400" dirty="0"/>
          </a:p>
          <a:p>
            <a:pPr eaLnBrk="1" hangingPunct="1">
              <a:spcBef>
                <a:spcPct val="0"/>
              </a:spcBef>
              <a:buFontTx/>
              <a:buNone/>
            </a:pPr>
            <a:endParaRPr lang="en-US" altLang="zh-CN" sz="2400"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a:ln/>
        </p:spPr>
        <p:txBody>
          <a:bodyPr/>
          <a:lstStyle/>
          <a:p>
            <a:r>
              <a:rPr lang="en-US" altLang="zh-CN" dirty="0" smtClean="0"/>
              <a:t>7.4.1 </a:t>
            </a:r>
            <a:r>
              <a:rPr lang="zh-CN" altLang="en-US" dirty="0" smtClean="0"/>
              <a:t>逻辑斯蒂回归分类器</a:t>
            </a:r>
          </a:p>
        </p:txBody>
      </p:sp>
      <p:sp>
        <p:nvSpPr>
          <p:cNvPr id="51203" name="矩形 3"/>
          <p:cNvSpPr>
            <a:spLocks noChangeArrowheads="1"/>
          </p:cNvSpPr>
          <p:nvPr/>
        </p:nvSpPr>
        <p:spPr bwMode="auto">
          <a:xfrm>
            <a:off x="304912" y="1524000"/>
            <a:ext cx="8610374" cy="2677656"/>
          </a:xfrm>
          <a:prstGeom prst="rect">
            <a:avLst/>
          </a:prstGeom>
          <a:ln/>
          <a:extLst/>
        </p:spPr>
        <p:style>
          <a:lnRef idx="2">
            <a:schemeClr val="accent2"/>
          </a:lnRef>
          <a:fillRef idx="1">
            <a:schemeClr val="lt1"/>
          </a:fillRef>
          <a:effectRef idx="0">
            <a:schemeClr val="accent2"/>
          </a:effectRef>
          <a:fontRef idx="minor">
            <a:schemeClr val="dk1"/>
          </a:fontRef>
        </p:style>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2400" dirty="0"/>
              <a:t>任务描述：以</a:t>
            </a:r>
            <a:r>
              <a:rPr lang="en-US" altLang="zh-CN" sz="2400" dirty="0"/>
              <a:t>iris</a:t>
            </a:r>
            <a:r>
              <a:rPr lang="zh-CN" altLang="en-US" sz="2400" dirty="0"/>
              <a:t>数据集（</a:t>
            </a:r>
            <a:r>
              <a:rPr lang="en-US" altLang="zh-CN" sz="2400" dirty="0"/>
              <a:t>iris</a:t>
            </a:r>
            <a:r>
              <a:rPr lang="zh-CN" altLang="en-US" sz="2400" dirty="0"/>
              <a:t>）为例进行分析</a:t>
            </a:r>
            <a:r>
              <a:rPr lang="zh-CN" altLang="en-US" sz="2400" dirty="0" smtClean="0"/>
              <a:t>（数据集为：</a:t>
            </a:r>
            <a:r>
              <a:rPr lang="en-US" altLang="zh-CN" sz="2400" dirty="0" smtClean="0"/>
              <a:t>iris.txt</a:t>
            </a:r>
            <a:r>
              <a:rPr lang="zh-CN" altLang="en-US" sz="2400" dirty="0"/>
              <a:t>）</a:t>
            </a:r>
          </a:p>
          <a:p>
            <a:pPr eaLnBrk="1" hangingPunct="1">
              <a:spcBef>
                <a:spcPct val="0"/>
              </a:spcBef>
              <a:buFontTx/>
              <a:buNone/>
            </a:pPr>
            <a:endParaRPr lang="en-US" altLang="zh-CN" sz="2400" dirty="0"/>
          </a:p>
          <a:p>
            <a:pPr eaLnBrk="1" hangingPunct="1">
              <a:spcBef>
                <a:spcPct val="0"/>
              </a:spcBef>
              <a:buFontTx/>
              <a:buNone/>
            </a:pPr>
            <a:r>
              <a:rPr lang="en-US" altLang="zh-CN" sz="2400" dirty="0"/>
              <a:t>iris</a:t>
            </a:r>
            <a:r>
              <a:rPr lang="zh-CN" altLang="en-US" sz="2400" dirty="0"/>
              <a:t>以鸢尾花的特征作为数据来源，数据集包含</a:t>
            </a:r>
            <a:r>
              <a:rPr lang="en-US" altLang="zh-CN" sz="2400" dirty="0"/>
              <a:t>150</a:t>
            </a:r>
            <a:r>
              <a:rPr lang="zh-CN" altLang="en-US" sz="2400" dirty="0"/>
              <a:t>个数据集，分为</a:t>
            </a:r>
            <a:r>
              <a:rPr lang="en-US" altLang="zh-CN" sz="2400" dirty="0"/>
              <a:t>3</a:t>
            </a:r>
            <a:r>
              <a:rPr lang="zh-CN" altLang="en-US" sz="2400" dirty="0"/>
              <a:t>类，每类</a:t>
            </a:r>
            <a:r>
              <a:rPr lang="en-US" altLang="zh-CN" sz="2400" dirty="0"/>
              <a:t>50</a:t>
            </a:r>
            <a:r>
              <a:rPr lang="zh-CN" altLang="en-US" sz="2400" dirty="0"/>
              <a:t>个数据，每个数据包含</a:t>
            </a:r>
            <a:r>
              <a:rPr lang="en-US" altLang="zh-CN" sz="2400" dirty="0"/>
              <a:t>4</a:t>
            </a:r>
            <a:r>
              <a:rPr lang="zh-CN" altLang="en-US" sz="2400" dirty="0"/>
              <a:t>个属性，是在数据挖掘、数据分类中非常常用的测试集、训练集。为了便于理解，这里主要用后两个属性（花瓣的长度和宽度）来进行分类。</a:t>
            </a:r>
            <a:endParaRPr lang="en-US" altLang="zh-CN"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ln/>
        </p:spPr>
        <p:txBody>
          <a:bodyPr/>
          <a:lstStyle/>
          <a:p>
            <a:r>
              <a:rPr lang="en-US" altLang="zh-CN" dirty="0" smtClean="0"/>
              <a:t>7.1.2 </a:t>
            </a:r>
            <a:r>
              <a:rPr lang="zh-CN" altLang="en-US" dirty="0" smtClean="0"/>
              <a:t>基于大数据的机器学习</a:t>
            </a:r>
          </a:p>
        </p:txBody>
      </p:sp>
      <p:sp>
        <p:nvSpPr>
          <p:cNvPr id="6147" name="矩形 2"/>
          <p:cNvSpPr>
            <a:spLocks noChangeArrowheads="1"/>
          </p:cNvSpPr>
          <p:nvPr/>
        </p:nvSpPr>
        <p:spPr bwMode="auto">
          <a:xfrm>
            <a:off x="152516" y="1524000"/>
            <a:ext cx="8762770" cy="2677656"/>
          </a:xfrm>
          <a:prstGeom prst="rect">
            <a:avLst/>
          </a:prstGeom>
          <a:ln/>
          <a:extLst/>
        </p:spPr>
        <p:style>
          <a:lnRef idx="2">
            <a:schemeClr val="accent2"/>
          </a:lnRef>
          <a:fillRef idx="1">
            <a:schemeClr val="lt1"/>
          </a:fillRef>
          <a:effectRef idx="0">
            <a:schemeClr val="accent2"/>
          </a:effectRef>
          <a:fontRef idx="minor">
            <a:schemeClr val="dk1"/>
          </a:fontRef>
        </p:style>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None/>
            </a:pPr>
            <a:r>
              <a:rPr lang="zh-CN" altLang="en-US" sz="2400" dirty="0" smtClean="0"/>
              <a:t>（</a:t>
            </a:r>
            <a:r>
              <a:rPr lang="en-US" altLang="zh-CN" sz="2400" dirty="0" smtClean="0"/>
              <a:t>1</a:t>
            </a:r>
            <a:r>
              <a:rPr lang="zh-CN" altLang="en-US" sz="2400" dirty="0" smtClean="0"/>
              <a:t>）传统</a:t>
            </a:r>
            <a:r>
              <a:rPr lang="zh-CN" altLang="en-US" sz="2400" dirty="0"/>
              <a:t>的机器学习算法，由于技术和单机存储的限制，只能在少量数据上使用，依赖于数据抽样</a:t>
            </a:r>
            <a:endParaRPr lang="en-US" altLang="zh-CN" sz="2400" dirty="0"/>
          </a:p>
          <a:p>
            <a:pPr eaLnBrk="1" hangingPunct="1">
              <a:spcBef>
                <a:spcPct val="0"/>
              </a:spcBef>
              <a:buNone/>
            </a:pPr>
            <a:r>
              <a:rPr lang="zh-CN" altLang="en-US" sz="2400" dirty="0" smtClean="0"/>
              <a:t>（</a:t>
            </a:r>
            <a:r>
              <a:rPr lang="en-US" altLang="zh-CN" sz="2400" dirty="0" smtClean="0"/>
              <a:t>2</a:t>
            </a:r>
            <a:r>
              <a:rPr lang="zh-CN" altLang="en-US" sz="2400" dirty="0" smtClean="0"/>
              <a:t>）大</a:t>
            </a:r>
            <a:r>
              <a:rPr lang="zh-CN" altLang="en-US" sz="2400" dirty="0"/>
              <a:t>数据技术的出现，可以支持在全量数据上进行</a:t>
            </a:r>
            <a:r>
              <a:rPr lang="zh-CN" altLang="en-US" sz="2400" dirty="0" smtClean="0"/>
              <a:t>机器学习</a:t>
            </a:r>
            <a:endParaRPr lang="en-US" altLang="zh-CN" sz="2400" dirty="0" smtClean="0"/>
          </a:p>
          <a:p>
            <a:pPr lvl="0" eaLnBrk="1" hangingPunct="1">
              <a:spcBef>
                <a:spcPct val="0"/>
              </a:spcBef>
              <a:buNone/>
            </a:pPr>
            <a:r>
              <a:rPr lang="zh-CN" altLang="en-US" sz="2400" dirty="0" smtClean="0">
                <a:solidFill>
                  <a:srgbClr val="000000"/>
                </a:solidFill>
              </a:rPr>
              <a:t>（</a:t>
            </a:r>
            <a:r>
              <a:rPr lang="en-US" altLang="zh-CN" sz="2400" dirty="0" smtClean="0">
                <a:solidFill>
                  <a:srgbClr val="000000"/>
                </a:solidFill>
              </a:rPr>
              <a:t>3</a:t>
            </a:r>
            <a:r>
              <a:rPr lang="zh-CN" altLang="en-US" sz="2400" dirty="0" smtClean="0">
                <a:solidFill>
                  <a:srgbClr val="000000"/>
                </a:solidFill>
              </a:rPr>
              <a:t>）机器学习</a:t>
            </a:r>
            <a:r>
              <a:rPr lang="zh-CN" altLang="en-US" sz="2400" dirty="0">
                <a:solidFill>
                  <a:srgbClr val="000000"/>
                </a:solidFill>
              </a:rPr>
              <a:t>算法涉及大量</a:t>
            </a:r>
            <a:r>
              <a:rPr lang="zh-CN" altLang="en-US" sz="2400" b="1" dirty="0">
                <a:solidFill>
                  <a:srgbClr val="FF0000"/>
                </a:solidFill>
              </a:rPr>
              <a:t>迭代计算</a:t>
            </a:r>
            <a:endParaRPr lang="en-US" altLang="zh-CN" sz="2400" b="1" dirty="0">
              <a:solidFill>
                <a:srgbClr val="FF0000"/>
              </a:solidFill>
            </a:endParaRPr>
          </a:p>
          <a:p>
            <a:pPr lvl="0" eaLnBrk="1" hangingPunct="1">
              <a:spcBef>
                <a:spcPct val="0"/>
              </a:spcBef>
              <a:buNone/>
            </a:pPr>
            <a:r>
              <a:rPr lang="zh-CN" altLang="en-US" sz="2400" dirty="0" smtClean="0">
                <a:solidFill>
                  <a:srgbClr val="000000"/>
                </a:solidFill>
              </a:rPr>
              <a:t>（</a:t>
            </a:r>
            <a:r>
              <a:rPr lang="en-US" altLang="zh-CN" sz="2400" dirty="0" smtClean="0">
                <a:solidFill>
                  <a:srgbClr val="000000"/>
                </a:solidFill>
              </a:rPr>
              <a:t>4</a:t>
            </a:r>
            <a:r>
              <a:rPr lang="zh-CN" altLang="en-US" sz="2400" dirty="0" smtClean="0">
                <a:solidFill>
                  <a:srgbClr val="000000"/>
                </a:solidFill>
              </a:rPr>
              <a:t>）基于</a:t>
            </a:r>
            <a:r>
              <a:rPr lang="zh-CN" altLang="en-US" sz="2400" dirty="0">
                <a:solidFill>
                  <a:srgbClr val="000000"/>
                </a:solidFill>
              </a:rPr>
              <a:t>磁盘的</a:t>
            </a:r>
            <a:r>
              <a:rPr lang="en-US" altLang="zh-CN" sz="2400" dirty="0">
                <a:solidFill>
                  <a:srgbClr val="000000"/>
                </a:solidFill>
              </a:rPr>
              <a:t>MapReduce</a:t>
            </a:r>
            <a:r>
              <a:rPr lang="zh-CN" altLang="en-US" sz="2400" dirty="0">
                <a:solidFill>
                  <a:srgbClr val="000000"/>
                </a:solidFill>
              </a:rPr>
              <a:t>不适合进行大量</a:t>
            </a:r>
            <a:r>
              <a:rPr lang="zh-CN" altLang="en-US" sz="2400" dirty="0" smtClean="0">
                <a:solidFill>
                  <a:srgbClr val="000000"/>
                </a:solidFill>
              </a:rPr>
              <a:t>迭代计算；基于</a:t>
            </a:r>
            <a:r>
              <a:rPr lang="zh-CN" altLang="en-US" sz="2400" dirty="0">
                <a:solidFill>
                  <a:srgbClr val="000000"/>
                </a:solidFill>
              </a:rPr>
              <a:t>内存的</a:t>
            </a:r>
            <a:r>
              <a:rPr lang="en-US" altLang="zh-CN" sz="2400" dirty="0">
                <a:solidFill>
                  <a:srgbClr val="000000"/>
                </a:solidFill>
              </a:rPr>
              <a:t>Spark</a:t>
            </a:r>
            <a:r>
              <a:rPr lang="zh-CN" altLang="en-US" sz="2400" dirty="0">
                <a:solidFill>
                  <a:srgbClr val="000000"/>
                </a:solidFill>
              </a:rPr>
              <a:t>比较适合进行大量</a:t>
            </a:r>
            <a:r>
              <a:rPr lang="zh-CN" altLang="en-US" sz="2400" dirty="0" smtClean="0">
                <a:solidFill>
                  <a:srgbClr val="000000"/>
                </a:solidFill>
              </a:rPr>
              <a:t>迭代计算</a:t>
            </a:r>
            <a:endParaRPr lang="en-US" altLang="zh-CN" sz="2400" dirty="0"/>
          </a:p>
          <a:p>
            <a:pPr eaLnBrk="1" hangingPunct="1">
              <a:spcBef>
                <a:spcPct val="0"/>
              </a:spcBef>
              <a:buFontTx/>
              <a:buChar char="•"/>
            </a:pPr>
            <a:endParaRPr lang="en-US" altLang="zh-CN" sz="24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a:ln/>
        </p:spPr>
        <p:txBody>
          <a:bodyPr/>
          <a:lstStyle/>
          <a:p>
            <a:r>
              <a:rPr lang="en-US" altLang="zh-CN" sz="2800" dirty="0" smtClean="0"/>
              <a:t>7.4.1 </a:t>
            </a:r>
            <a:r>
              <a:rPr lang="zh-CN" altLang="en-US" sz="2800" dirty="0" smtClean="0"/>
              <a:t>逻辑斯蒂回归分类器</a:t>
            </a:r>
          </a:p>
        </p:txBody>
      </p:sp>
      <p:sp>
        <p:nvSpPr>
          <p:cNvPr id="52227" name="矩形 2"/>
          <p:cNvSpPr>
            <a:spLocks noChangeArrowheads="1"/>
          </p:cNvSpPr>
          <p:nvPr/>
        </p:nvSpPr>
        <p:spPr bwMode="auto">
          <a:xfrm>
            <a:off x="304912" y="1219200"/>
            <a:ext cx="8610374"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2400" dirty="0"/>
              <a:t>首先我们先取其中的后两类数据，用二项逻辑斯蒂回归进行二分类分析</a:t>
            </a:r>
          </a:p>
        </p:txBody>
      </p:sp>
      <p:sp>
        <p:nvSpPr>
          <p:cNvPr id="52228" name="矩形 3"/>
          <p:cNvSpPr>
            <a:spLocks noChangeArrowheads="1"/>
          </p:cNvSpPr>
          <p:nvPr/>
        </p:nvSpPr>
        <p:spPr bwMode="auto">
          <a:xfrm>
            <a:off x="457308" y="2209800"/>
            <a:ext cx="8102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zh-CN" sz="2400" dirty="0"/>
              <a:t>第</a:t>
            </a:r>
            <a:r>
              <a:rPr lang="en-US" altLang="zh-CN" sz="2400" dirty="0"/>
              <a:t>1</a:t>
            </a:r>
            <a:r>
              <a:rPr lang="zh-CN" altLang="zh-CN" sz="2400" dirty="0"/>
              <a:t>步：导入本地向量</a:t>
            </a:r>
            <a:r>
              <a:rPr lang="en-US" altLang="zh-CN" sz="2400" dirty="0"/>
              <a:t>Vector</a:t>
            </a:r>
            <a:r>
              <a:rPr lang="zh-CN" altLang="zh-CN" sz="2400" dirty="0"/>
              <a:t>和</a:t>
            </a:r>
            <a:r>
              <a:rPr lang="en-US" altLang="zh-CN" sz="2400" dirty="0"/>
              <a:t>Vectors</a:t>
            </a:r>
            <a:r>
              <a:rPr lang="zh-CN" altLang="zh-CN" sz="2400" dirty="0"/>
              <a:t>，导入所需要的类。</a:t>
            </a:r>
            <a:endParaRPr lang="zh-CN" altLang="en-US" sz="2400" b="1" dirty="0"/>
          </a:p>
        </p:txBody>
      </p:sp>
      <p:sp>
        <p:nvSpPr>
          <p:cNvPr id="52229" name="矩形 4"/>
          <p:cNvSpPr>
            <a:spLocks noChangeArrowheads="1"/>
          </p:cNvSpPr>
          <p:nvPr/>
        </p:nvSpPr>
        <p:spPr bwMode="auto">
          <a:xfrm>
            <a:off x="326160" y="2826152"/>
            <a:ext cx="8589126" cy="2862322"/>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2000" dirty="0">
                <a:solidFill>
                  <a:schemeClr val="bg1"/>
                </a:solidFill>
              </a:rPr>
              <a:t>&gt;&gt;&gt; from pyspark.ml.linalg import Vector,Vectors</a:t>
            </a:r>
          </a:p>
          <a:p>
            <a:pPr eaLnBrk="1" hangingPunct="1">
              <a:spcBef>
                <a:spcPct val="0"/>
              </a:spcBef>
              <a:buFontTx/>
              <a:buNone/>
            </a:pPr>
            <a:r>
              <a:rPr lang="en-US" altLang="zh-CN" sz="2000" dirty="0">
                <a:solidFill>
                  <a:schemeClr val="bg1"/>
                </a:solidFill>
              </a:rPr>
              <a:t>&gt;&gt;&gt; from pyspark.sql import Row,functions</a:t>
            </a:r>
          </a:p>
          <a:p>
            <a:pPr eaLnBrk="1" hangingPunct="1">
              <a:spcBef>
                <a:spcPct val="0"/>
              </a:spcBef>
              <a:buFontTx/>
              <a:buNone/>
            </a:pPr>
            <a:r>
              <a:rPr lang="en-US" altLang="zh-CN" sz="2000" dirty="0">
                <a:solidFill>
                  <a:schemeClr val="bg1"/>
                </a:solidFill>
              </a:rPr>
              <a:t>&gt;&gt;&gt; from pyspark.ml.evaluation import MulticlassClassificationEvaluator</a:t>
            </a:r>
          </a:p>
          <a:p>
            <a:pPr eaLnBrk="1" hangingPunct="1">
              <a:spcBef>
                <a:spcPct val="0"/>
              </a:spcBef>
              <a:buFontTx/>
              <a:buNone/>
            </a:pPr>
            <a:r>
              <a:rPr lang="en-US" altLang="zh-CN" sz="2000" dirty="0">
                <a:solidFill>
                  <a:schemeClr val="bg1"/>
                </a:solidFill>
              </a:rPr>
              <a:t>&gt;&gt;&gt; from pyspark.ml import Pipeline</a:t>
            </a:r>
          </a:p>
          <a:p>
            <a:pPr eaLnBrk="1" hangingPunct="1">
              <a:spcBef>
                <a:spcPct val="0"/>
              </a:spcBef>
              <a:buFontTx/>
              <a:buNone/>
            </a:pPr>
            <a:r>
              <a:rPr lang="en-US" altLang="zh-CN" sz="2000" dirty="0">
                <a:solidFill>
                  <a:schemeClr val="bg1"/>
                </a:solidFill>
              </a:rPr>
              <a:t>&gt;&gt;&gt; from pyspark.ml.feature import IndexToString, StringIndexer, \</a:t>
            </a:r>
          </a:p>
          <a:p>
            <a:pPr eaLnBrk="1" hangingPunct="1">
              <a:spcBef>
                <a:spcPct val="0"/>
              </a:spcBef>
              <a:buFontTx/>
              <a:buNone/>
            </a:pPr>
            <a:r>
              <a:rPr lang="en-US" altLang="zh-CN" sz="2000" dirty="0">
                <a:solidFill>
                  <a:schemeClr val="bg1"/>
                </a:solidFill>
              </a:rPr>
              <a:t>... VectorIndexer,HashingTF, Tokenizer</a:t>
            </a:r>
          </a:p>
          <a:p>
            <a:pPr eaLnBrk="1" hangingPunct="1">
              <a:spcBef>
                <a:spcPct val="0"/>
              </a:spcBef>
              <a:buFontTx/>
              <a:buNone/>
            </a:pPr>
            <a:r>
              <a:rPr lang="en-US" altLang="zh-CN" sz="2000" dirty="0">
                <a:solidFill>
                  <a:schemeClr val="bg1"/>
                </a:solidFill>
              </a:rPr>
              <a:t>&gt;&gt;&gt; from pyspark.ml.classification import LogisticRegression, \</a:t>
            </a:r>
          </a:p>
          <a:p>
            <a:pPr eaLnBrk="1" hangingPunct="1">
              <a:spcBef>
                <a:spcPct val="0"/>
              </a:spcBef>
              <a:buFontTx/>
              <a:buNone/>
            </a:pPr>
            <a:r>
              <a:rPr lang="en-US" altLang="zh-CN" sz="2000" dirty="0">
                <a:solidFill>
                  <a:schemeClr val="bg1"/>
                </a:solidFill>
              </a:rPr>
              <a:t>... LogisticRegressionModel,BinaryLogisticRegressionSummary, LogisticRegression</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a:ln/>
        </p:spPr>
        <p:txBody>
          <a:bodyPr/>
          <a:lstStyle/>
          <a:p>
            <a:r>
              <a:rPr lang="en-US" altLang="zh-CN" sz="2800" dirty="0" smtClean="0"/>
              <a:t>7.4.1 </a:t>
            </a:r>
            <a:r>
              <a:rPr lang="zh-CN" altLang="en-US" sz="2800" dirty="0" smtClean="0"/>
              <a:t>逻辑斯蒂回归分类器</a:t>
            </a:r>
          </a:p>
        </p:txBody>
      </p:sp>
      <p:sp>
        <p:nvSpPr>
          <p:cNvPr id="53251" name="矩形 2"/>
          <p:cNvSpPr>
            <a:spLocks noChangeArrowheads="1"/>
          </p:cNvSpPr>
          <p:nvPr/>
        </p:nvSpPr>
        <p:spPr bwMode="auto">
          <a:xfrm>
            <a:off x="228714" y="1143000"/>
            <a:ext cx="8762770" cy="2308324"/>
          </a:xfrm>
          <a:prstGeom prst="rect">
            <a:avLst/>
          </a:prstGeom>
          <a:ln/>
          <a:extLst/>
        </p:spPr>
        <p:style>
          <a:lnRef idx="2">
            <a:schemeClr val="accent2"/>
          </a:lnRef>
          <a:fillRef idx="1">
            <a:schemeClr val="lt1"/>
          </a:fillRef>
          <a:effectRef idx="0">
            <a:schemeClr val="accent2"/>
          </a:effectRef>
          <a:fontRef idx="minor">
            <a:schemeClr val="dk1"/>
          </a:fontRef>
        </p:style>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zh-CN" sz="2400" dirty="0" smtClean="0"/>
              <a:t>第</a:t>
            </a:r>
            <a:r>
              <a:rPr lang="en-US" altLang="zh-CN" sz="2400" dirty="0"/>
              <a:t>2</a:t>
            </a:r>
            <a:r>
              <a:rPr lang="zh-CN" altLang="zh-CN" sz="2400" dirty="0"/>
              <a:t>步：我们定制一个函数，来返回一个指定的数据，然后读取文本文件，第一个</a:t>
            </a:r>
            <a:r>
              <a:rPr lang="en-US" altLang="zh-CN" sz="2400" dirty="0"/>
              <a:t>map</a:t>
            </a:r>
            <a:r>
              <a:rPr lang="zh-CN" altLang="zh-CN" sz="2400" dirty="0"/>
              <a:t>把每行的数据用“</a:t>
            </a:r>
            <a:r>
              <a:rPr lang="en-US" altLang="zh-CN" sz="2400" dirty="0"/>
              <a:t>,</a:t>
            </a:r>
            <a:r>
              <a:rPr lang="zh-CN" altLang="zh-CN" sz="2400" dirty="0"/>
              <a:t>”隔开，比如在我们的数据集中，每行被分成了</a:t>
            </a:r>
            <a:r>
              <a:rPr lang="en-US" altLang="zh-CN" sz="2400" dirty="0"/>
              <a:t>5</a:t>
            </a:r>
            <a:r>
              <a:rPr lang="zh-CN" altLang="zh-CN" sz="2400" dirty="0"/>
              <a:t>部分，前</a:t>
            </a:r>
            <a:r>
              <a:rPr lang="en-US" altLang="zh-CN" sz="2400" dirty="0"/>
              <a:t>4</a:t>
            </a:r>
            <a:r>
              <a:rPr lang="zh-CN" altLang="zh-CN" sz="2400" dirty="0"/>
              <a:t>部分是鸢尾花的</a:t>
            </a:r>
            <a:r>
              <a:rPr lang="en-US" altLang="zh-CN" sz="2400" dirty="0"/>
              <a:t>4</a:t>
            </a:r>
            <a:r>
              <a:rPr lang="zh-CN" altLang="zh-CN" sz="2400" dirty="0"/>
              <a:t>个特征，最后一部分是鸢尾花的分类；我们这里把特征存储在</a:t>
            </a:r>
            <a:r>
              <a:rPr lang="en-US" altLang="zh-CN" sz="2400" dirty="0"/>
              <a:t>Vector</a:t>
            </a:r>
            <a:r>
              <a:rPr lang="zh-CN" altLang="zh-CN" sz="2400" dirty="0"/>
              <a:t>中，创建一个</a:t>
            </a:r>
            <a:r>
              <a:rPr lang="en-US" altLang="zh-CN" sz="2400" dirty="0"/>
              <a:t>Iris</a:t>
            </a:r>
            <a:r>
              <a:rPr lang="zh-CN" altLang="zh-CN" sz="2400" dirty="0"/>
              <a:t>模式的</a:t>
            </a:r>
            <a:r>
              <a:rPr lang="en-US" altLang="zh-CN" sz="2400" dirty="0"/>
              <a:t>RDD</a:t>
            </a:r>
            <a:r>
              <a:rPr lang="zh-CN" altLang="zh-CN" sz="2400" dirty="0"/>
              <a:t>，然后转化成</a:t>
            </a:r>
            <a:r>
              <a:rPr lang="en-US" altLang="zh-CN" sz="2400" dirty="0"/>
              <a:t>dataframe</a:t>
            </a:r>
            <a:r>
              <a:rPr lang="zh-CN" altLang="zh-CN" sz="2400" dirty="0"/>
              <a:t>；最后调用</a:t>
            </a:r>
            <a:r>
              <a:rPr lang="en-US" altLang="zh-CN" sz="2400" dirty="0"/>
              <a:t>show()</a:t>
            </a:r>
            <a:r>
              <a:rPr lang="zh-CN" altLang="zh-CN" sz="2400" dirty="0"/>
              <a:t>方法来查看一下部分数据。</a:t>
            </a:r>
            <a:endParaRPr lang="zh-CN" altLang="en-US" sz="2400" b="1" dirty="0"/>
          </a:p>
        </p:txBody>
      </p:sp>
      <p:sp>
        <p:nvSpPr>
          <p:cNvPr id="53252" name="矩形 3"/>
          <p:cNvSpPr>
            <a:spLocks noChangeArrowheads="1"/>
          </p:cNvSpPr>
          <p:nvPr/>
        </p:nvSpPr>
        <p:spPr bwMode="auto">
          <a:xfrm>
            <a:off x="228714" y="3810000"/>
            <a:ext cx="8762770" cy="1938992"/>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2000" dirty="0">
                <a:solidFill>
                  <a:schemeClr val="bg1"/>
                </a:solidFill>
              </a:rPr>
              <a:t>&gt;&gt;&gt; def f(x):</a:t>
            </a:r>
            <a:endParaRPr lang="zh-CN" altLang="zh-CN" sz="2000" dirty="0">
              <a:solidFill>
                <a:schemeClr val="bg1"/>
              </a:solidFill>
            </a:endParaRPr>
          </a:p>
          <a:p>
            <a:pPr eaLnBrk="1" hangingPunct="1">
              <a:spcBef>
                <a:spcPct val="0"/>
              </a:spcBef>
              <a:buFontTx/>
              <a:buNone/>
            </a:pPr>
            <a:r>
              <a:rPr lang="en-US" altLang="zh-CN" sz="2000" dirty="0">
                <a:solidFill>
                  <a:schemeClr val="bg1"/>
                </a:solidFill>
              </a:rPr>
              <a:t>...     rel = {}</a:t>
            </a:r>
            <a:endParaRPr lang="zh-CN" altLang="zh-CN" sz="2000" dirty="0">
              <a:solidFill>
                <a:schemeClr val="bg1"/>
              </a:solidFill>
            </a:endParaRPr>
          </a:p>
          <a:p>
            <a:pPr eaLnBrk="1" hangingPunct="1">
              <a:spcBef>
                <a:spcPct val="0"/>
              </a:spcBef>
              <a:buFontTx/>
              <a:buNone/>
            </a:pPr>
            <a:r>
              <a:rPr lang="en-US" altLang="zh-CN" sz="2000" dirty="0">
                <a:solidFill>
                  <a:schemeClr val="bg1"/>
                </a:solidFill>
              </a:rPr>
              <a:t>...     rel['features']=Vectors. \</a:t>
            </a:r>
            <a:endParaRPr lang="zh-CN" altLang="zh-CN" sz="2000" dirty="0">
              <a:solidFill>
                <a:schemeClr val="bg1"/>
              </a:solidFill>
            </a:endParaRPr>
          </a:p>
          <a:p>
            <a:pPr eaLnBrk="1" hangingPunct="1">
              <a:spcBef>
                <a:spcPct val="0"/>
              </a:spcBef>
              <a:buFontTx/>
              <a:buNone/>
            </a:pPr>
            <a:r>
              <a:rPr lang="en-US" altLang="zh-CN" sz="2000" dirty="0">
                <a:solidFill>
                  <a:schemeClr val="bg1"/>
                </a:solidFill>
              </a:rPr>
              <a:t>...     dense(float(x[0]),float(x[1]),float(x[2]),float(x[3]))</a:t>
            </a:r>
            <a:endParaRPr lang="zh-CN" altLang="zh-CN" sz="2000" dirty="0">
              <a:solidFill>
                <a:schemeClr val="bg1"/>
              </a:solidFill>
            </a:endParaRPr>
          </a:p>
          <a:p>
            <a:pPr eaLnBrk="1" hangingPunct="1">
              <a:spcBef>
                <a:spcPct val="0"/>
              </a:spcBef>
              <a:buFontTx/>
              <a:buNone/>
            </a:pPr>
            <a:r>
              <a:rPr lang="en-US" altLang="zh-CN" sz="2000" dirty="0">
                <a:solidFill>
                  <a:schemeClr val="bg1"/>
                </a:solidFill>
              </a:rPr>
              <a:t>...     rel['label'] = str(x[4])</a:t>
            </a:r>
            <a:endParaRPr lang="zh-CN" altLang="zh-CN" sz="2000" dirty="0">
              <a:solidFill>
                <a:schemeClr val="bg1"/>
              </a:solidFill>
            </a:endParaRPr>
          </a:p>
          <a:p>
            <a:pPr eaLnBrk="1" hangingPunct="1">
              <a:spcBef>
                <a:spcPct val="0"/>
              </a:spcBef>
              <a:buFontTx/>
              <a:buNone/>
            </a:pPr>
            <a:r>
              <a:rPr lang="en-US" altLang="zh-CN" sz="2000" dirty="0">
                <a:solidFill>
                  <a:schemeClr val="bg1"/>
                </a:solidFill>
              </a:rPr>
              <a:t>...     return rel</a:t>
            </a:r>
            <a:endParaRPr lang="zh-CN" altLang="zh-CN" sz="2000" dirty="0">
              <a:solidFill>
                <a:schemeClr val="bg1"/>
              </a:solidFill>
            </a:endParaRPr>
          </a:p>
        </p:txBody>
      </p:sp>
      <p:sp>
        <p:nvSpPr>
          <p:cNvPr id="53253" name="TextBox 4"/>
          <p:cNvSpPr txBox="1">
            <a:spLocks noChangeArrowheads="1"/>
          </p:cNvSpPr>
          <p:nvPr/>
        </p:nvSpPr>
        <p:spPr bwMode="auto">
          <a:xfrm>
            <a:off x="381110" y="5899944"/>
            <a:ext cx="223651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2000" dirty="0"/>
              <a:t>剩余代码见下一页</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a:ln/>
        </p:spPr>
        <p:txBody>
          <a:bodyPr/>
          <a:lstStyle/>
          <a:p>
            <a:r>
              <a:rPr lang="en-US" altLang="zh-CN" sz="2800" dirty="0" smtClean="0"/>
              <a:t>7.4.1 </a:t>
            </a:r>
            <a:r>
              <a:rPr lang="zh-CN" altLang="en-US" sz="2800" dirty="0" smtClean="0"/>
              <a:t>逻辑斯蒂回归分类器</a:t>
            </a:r>
          </a:p>
        </p:txBody>
      </p:sp>
      <p:sp>
        <p:nvSpPr>
          <p:cNvPr id="54275" name="矩形 2"/>
          <p:cNvSpPr>
            <a:spLocks noChangeArrowheads="1"/>
          </p:cNvSpPr>
          <p:nvPr/>
        </p:nvSpPr>
        <p:spPr bwMode="auto">
          <a:xfrm>
            <a:off x="228714" y="1447800"/>
            <a:ext cx="8686572" cy="501675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2000" dirty="0">
                <a:solidFill>
                  <a:schemeClr val="bg1"/>
                </a:solidFill>
              </a:rPr>
              <a:t>&gt;&gt;&gt; data = spark.sparkContext. \</a:t>
            </a:r>
            <a:endParaRPr lang="zh-CN" altLang="zh-CN" sz="2000" dirty="0">
              <a:solidFill>
                <a:schemeClr val="bg1"/>
              </a:solidFill>
            </a:endParaRPr>
          </a:p>
          <a:p>
            <a:pPr eaLnBrk="1" hangingPunct="1">
              <a:spcBef>
                <a:spcPct val="0"/>
              </a:spcBef>
              <a:buFontTx/>
              <a:buNone/>
            </a:pPr>
            <a:r>
              <a:rPr lang="en-US" altLang="zh-CN" sz="2000" dirty="0">
                <a:solidFill>
                  <a:schemeClr val="bg1"/>
                </a:solidFill>
              </a:rPr>
              <a:t>... textFile("file:///usr/local/spark/iris.txt"). \</a:t>
            </a:r>
            <a:endParaRPr lang="zh-CN" altLang="zh-CN" sz="2000" dirty="0">
              <a:solidFill>
                <a:schemeClr val="bg1"/>
              </a:solidFill>
            </a:endParaRPr>
          </a:p>
          <a:p>
            <a:pPr eaLnBrk="1" hangingPunct="1">
              <a:spcBef>
                <a:spcPct val="0"/>
              </a:spcBef>
              <a:buFontTx/>
              <a:buNone/>
            </a:pPr>
            <a:r>
              <a:rPr lang="en-US" altLang="zh-CN" sz="2000" dirty="0">
                <a:solidFill>
                  <a:schemeClr val="bg1"/>
                </a:solidFill>
              </a:rPr>
              <a:t>... map(lambda line: line.split(',')). \</a:t>
            </a:r>
            <a:endParaRPr lang="zh-CN" altLang="zh-CN" sz="2000" dirty="0">
              <a:solidFill>
                <a:schemeClr val="bg1"/>
              </a:solidFill>
            </a:endParaRPr>
          </a:p>
          <a:p>
            <a:pPr eaLnBrk="1" hangingPunct="1">
              <a:spcBef>
                <a:spcPct val="0"/>
              </a:spcBef>
              <a:buFontTx/>
              <a:buNone/>
            </a:pPr>
            <a:r>
              <a:rPr lang="en-US" altLang="zh-CN" sz="2000" dirty="0">
                <a:solidFill>
                  <a:schemeClr val="bg1"/>
                </a:solidFill>
              </a:rPr>
              <a:t>... map(lambda p: Row(**f(p))). \</a:t>
            </a:r>
            <a:endParaRPr lang="zh-CN" altLang="zh-CN" sz="2000" dirty="0">
              <a:solidFill>
                <a:schemeClr val="bg1"/>
              </a:solidFill>
            </a:endParaRPr>
          </a:p>
          <a:p>
            <a:pPr eaLnBrk="1" hangingPunct="1">
              <a:spcBef>
                <a:spcPct val="0"/>
              </a:spcBef>
              <a:buFontTx/>
              <a:buNone/>
            </a:pPr>
            <a:r>
              <a:rPr lang="en-US" altLang="zh-CN" sz="2000" dirty="0">
                <a:solidFill>
                  <a:schemeClr val="bg1"/>
                </a:solidFill>
              </a:rPr>
              <a:t>... toDF()</a:t>
            </a:r>
            <a:endParaRPr lang="zh-CN" altLang="zh-CN" sz="2000" dirty="0">
              <a:solidFill>
                <a:schemeClr val="bg1"/>
              </a:solidFill>
            </a:endParaRPr>
          </a:p>
          <a:p>
            <a:pPr eaLnBrk="1" hangingPunct="1">
              <a:spcBef>
                <a:spcPct val="0"/>
              </a:spcBef>
              <a:buFontTx/>
              <a:buNone/>
            </a:pPr>
            <a:r>
              <a:rPr lang="en-US" altLang="zh-CN" sz="2000" dirty="0">
                <a:solidFill>
                  <a:schemeClr val="bg1"/>
                </a:solidFill>
              </a:rPr>
              <a:t>&gt;&gt;&gt; data.show()</a:t>
            </a:r>
            <a:endParaRPr lang="zh-CN" altLang="zh-CN" sz="2000" dirty="0">
              <a:solidFill>
                <a:schemeClr val="bg1"/>
              </a:solidFill>
            </a:endParaRPr>
          </a:p>
          <a:p>
            <a:pPr eaLnBrk="1" hangingPunct="1">
              <a:spcBef>
                <a:spcPct val="0"/>
              </a:spcBef>
              <a:buFontTx/>
              <a:buNone/>
            </a:pPr>
            <a:r>
              <a:rPr lang="en-US" altLang="zh-CN" sz="2000" dirty="0">
                <a:solidFill>
                  <a:schemeClr val="bg1"/>
                </a:solidFill>
              </a:rPr>
              <a:t>+-----------------+-----------+</a:t>
            </a:r>
            <a:endParaRPr lang="zh-CN" altLang="zh-CN" sz="2000" dirty="0">
              <a:solidFill>
                <a:schemeClr val="bg1"/>
              </a:solidFill>
            </a:endParaRPr>
          </a:p>
          <a:p>
            <a:pPr eaLnBrk="1" hangingPunct="1">
              <a:spcBef>
                <a:spcPct val="0"/>
              </a:spcBef>
              <a:buFontTx/>
              <a:buNone/>
            </a:pPr>
            <a:r>
              <a:rPr lang="en-US" altLang="zh-CN" sz="2000" dirty="0">
                <a:solidFill>
                  <a:schemeClr val="bg1"/>
                </a:solidFill>
              </a:rPr>
              <a:t>|         features|      label|</a:t>
            </a:r>
            <a:endParaRPr lang="zh-CN" altLang="zh-CN" sz="2000" dirty="0">
              <a:solidFill>
                <a:schemeClr val="bg1"/>
              </a:solidFill>
            </a:endParaRPr>
          </a:p>
          <a:p>
            <a:pPr eaLnBrk="1" hangingPunct="1">
              <a:spcBef>
                <a:spcPct val="0"/>
              </a:spcBef>
              <a:buFontTx/>
              <a:buNone/>
            </a:pPr>
            <a:r>
              <a:rPr lang="en-US" altLang="zh-CN" sz="2000" dirty="0">
                <a:solidFill>
                  <a:schemeClr val="bg1"/>
                </a:solidFill>
              </a:rPr>
              <a:t>+-----------------+-----------+</a:t>
            </a:r>
            <a:endParaRPr lang="zh-CN" altLang="zh-CN" sz="2000" dirty="0">
              <a:solidFill>
                <a:schemeClr val="bg1"/>
              </a:solidFill>
            </a:endParaRPr>
          </a:p>
          <a:p>
            <a:pPr eaLnBrk="1" hangingPunct="1">
              <a:spcBef>
                <a:spcPct val="0"/>
              </a:spcBef>
              <a:buFontTx/>
              <a:buNone/>
            </a:pPr>
            <a:r>
              <a:rPr lang="en-US" altLang="zh-CN" sz="2000" dirty="0">
                <a:solidFill>
                  <a:schemeClr val="bg1"/>
                </a:solidFill>
              </a:rPr>
              <a:t>|[5.1,3.5,1.4,0.2]|Iris-setosa|</a:t>
            </a:r>
            <a:endParaRPr lang="zh-CN" altLang="zh-CN" sz="2000" dirty="0">
              <a:solidFill>
                <a:schemeClr val="bg1"/>
              </a:solidFill>
            </a:endParaRPr>
          </a:p>
          <a:p>
            <a:pPr eaLnBrk="1" hangingPunct="1">
              <a:spcBef>
                <a:spcPct val="0"/>
              </a:spcBef>
              <a:buFontTx/>
              <a:buNone/>
            </a:pPr>
            <a:r>
              <a:rPr lang="en-US" altLang="zh-CN" sz="2000" dirty="0">
                <a:solidFill>
                  <a:schemeClr val="bg1"/>
                </a:solidFill>
              </a:rPr>
              <a:t>|[4.9,3.0,1.4,0.2]|Iris-setosa|</a:t>
            </a:r>
            <a:endParaRPr lang="zh-CN" altLang="zh-CN" sz="2000" dirty="0">
              <a:solidFill>
                <a:schemeClr val="bg1"/>
              </a:solidFill>
            </a:endParaRPr>
          </a:p>
          <a:p>
            <a:pPr eaLnBrk="1" hangingPunct="1">
              <a:spcBef>
                <a:spcPct val="0"/>
              </a:spcBef>
              <a:buFontTx/>
              <a:buNone/>
            </a:pPr>
            <a:r>
              <a:rPr lang="en-US" altLang="zh-CN" sz="2000" dirty="0">
                <a:solidFill>
                  <a:schemeClr val="bg1"/>
                </a:solidFill>
              </a:rPr>
              <a:t>|[4.7,3.2,1.3,0.2]|Iris-setosa|</a:t>
            </a:r>
            <a:endParaRPr lang="zh-CN" altLang="zh-CN" sz="2000" dirty="0">
              <a:solidFill>
                <a:schemeClr val="bg1"/>
              </a:solidFill>
            </a:endParaRPr>
          </a:p>
          <a:p>
            <a:pPr eaLnBrk="1" hangingPunct="1">
              <a:spcBef>
                <a:spcPct val="0"/>
              </a:spcBef>
              <a:buFontTx/>
              <a:buNone/>
            </a:pPr>
            <a:r>
              <a:rPr lang="en-US" altLang="zh-CN" sz="2000" dirty="0">
                <a:solidFill>
                  <a:schemeClr val="bg1"/>
                </a:solidFill>
              </a:rPr>
              <a:t>|[4.6,3.1,1.5,0.2]|Iris-setosa|</a:t>
            </a:r>
            <a:endParaRPr lang="zh-CN" altLang="zh-CN" sz="2000" dirty="0">
              <a:solidFill>
                <a:schemeClr val="bg1"/>
              </a:solidFill>
            </a:endParaRPr>
          </a:p>
          <a:p>
            <a:pPr eaLnBrk="1" hangingPunct="1">
              <a:spcBef>
                <a:spcPct val="0"/>
              </a:spcBef>
              <a:buFontTx/>
              <a:buNone/>
            </a:pPr>
            <a:r>
              <a:rPr lang="en-US" altLang="zh-CN" sz="2000" dirty="0">
                <a:solidFill>
                  <a:schemeClr val="bg1"/>
                </a:solidFill>
              </a:rPr>
              <a:t>………</a:t>
            </a:r>
            <a:endParaRPr lang="zh-CN" altLang="zh-CN" sz="2000" dirty="0">
              <a:solidFill>
                <a:schemeClr val="bg1"/>
              </a:solidFill>
            </a:endParaRPr>
          </a:p>
          <a:p>
            <a:pPr eaLnBrk="1" hangingPunct="1">
              <a:spcBef>
                <a:spcPct val="0"/>
              </a:spcBef>
              <a:buFontTx/>
              <a:buNone/>
            </a:pPr>
            <a:r>
              <a:rPr lang="en-US" altLang="zh-CN" sz="2000" dirty="0">
                <a:solidFill>
                  <a:schemeClr val="bg1"/>
                </a:solidFill>
              </a:rPr>
              <a:t>+-----------------+-----------+</a:t>
            </a:r>
            <a:endParaRPr lang="zh-CN" altLang="zh-CN" sz="2000" dirty="0">
              <a:solidFill>
                <a:schemeClr val="bg1"/>
              </a:solidFill>
            </a:endParaRPr>
          </a:p>
          <a:p>
            <a:pPr eaLnBrk="1" hangingPunct="1">
              <a:spcBef>
                <a:spcPct val="0"/>
              </a:spcBef>
              <a:buFontTx/>
              <a:buNone/>
            </a:pPr>
            <a:r>
              <a:rPr lang="en-US" altLang="zh-CN" sz="2000" dirty="0">
                <a:solidFill>
                  <a:schemeClr val="bg1"/>
                </a:solidFill>
              </a:rPr>
              <a:t>only showing top 20 rows</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a:ln/>
        </p:spPr>
        <p:txBody>
          <a:bodyPr/>
          <a:lstStyle/>
          <a:p>
            <a:r>
              <a:rPr lang="en-US" altLang="zh-CN" sz="2800" dirty="0" smtClean="0"/>
              <a:t>7.4.1 </a:t>
            </a:r>
            <a:r>
              <a:rPr lang="zh-CN" altLang="en-US" sz="2800" dirty="0" smtClean="0"/>
              <a:t>逻辑斯蒂回归分类器</a:t>
            </a:r>
          </a:p>
        </p:txBody>
      </p:sp>
      <p:sp>
        <p:nvSpPr>
          <p:cNvPr id="55299" name="矩形 2"/>
          <p:cNvSpPr>
            <a:spLocks noChangeArrowheads="1"/>
          </p:cNvSpPr>
          <p:nvPr/>
        </p:nvSpPr>
        <p:spPr bwMode="auto">
          <a:xfrm>
            <a:off x="264318" y="1219199"/>
            <a:ext cx="8615363" cy="461963"/>
          </a:xfrm>
          <a:prstGeom prst="rect">
            <a:avLst/>
          </a:prstGeom>
          <a:ln/>
          <a:extLst/>
        </p:spPr>
        <p:style>
          <a:lnRef idx="2">
            <a:schemeClr val="accent2"/>
          </a:lnRef>
          <a:fillRef idx="1">
            <a:schemeClr val="lt1"/>
          </a:fillRef>
          <a:effectRef idx="0">
            <a:schemeClr val="accent2"/>
          </a:effectRef>
          <a:fontRef idx="minor">
            <a:schemeClr val="dk1"/>
          </a:fontRef>
        </p:style>
        <p:txBody>
          <a:bodyPr wrap="non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zh-CN" sz="2400" dirty="0" smtClean="0"/>
              <a:t>第</a:t>
            </a:r>
            <a:r>
              <a:rPr lang="en-US" altLang="zh-CN" sz="2400" dirty="0"/>
              <a:t>3</a:t>
            </a:r>
            <a:r>
              <a:rPr lang="zh-CN" altLang="zh-CN" sz="2400" dirty="0"/>
              <a:t>步：分别获取标签列和特征列，进行索引并进行重命名。</a:t>
            </a:r>
            <a:endParaRPr lang="en-US" altLang="zh-CN" sz="2400" b="1" dirty="0"/>
          </a:p>
        </p:txBody>
      </p:sp>
      <p:sp>
        <p:nvSpPr>
          <p:cNvPr id="55300" name="矩形 4"/>
          <p:cNvSpPr>
            <a:spLocks noChangeArrowheads="1"/>
          </p:cNvSpPr>
          <p:nvPr/>
        </p:nvSpPr>
        <p:spPr bwMode="auto">
          <a:xfrm>
            <a:off x="274917" y="1981200"/>
            <a:ext cx="8716567" cy="255428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2000" dirty="0">
                <a:solidFill>
                  <a:schemeClr val="bg1"/>
                </a:solidFill>
              </a:rPr>
              <a:t>&gt;&gt;&gt; labelIndexer = StringIndexer(). \</a:t>
            </a:r>
          </a:p>
          <a:p>
            <a:pPr eaLnBrk="1" hangingPunct="1">
              <a:spcBef>
                <a:spcPct val="0"/>
              </a:spcBef>
              <a:buFontTx/>
              <a:buNone/>
            </a:pPr>
            <a:r>
              <a:rPr lang="en-US" altLang="zh-CN" sz="2000" dirty="0">
                <a:solidFill>
                  <a:schemeClr val="bg1"/>
                </a:solidFill>
              </a:rPr>
              <a:t>... setInputCol("label"). \</a:t>
            </a:r>
          </a:p>
          <a:p>
            <a:pPr eaLnBrk="1" hangingPunct="1">
              <a:spcBef>
                <a:spcPct val="0"/>
              </a:spcBef>
              <a:buFontTx/>
              <a:buNone/>
            </a:pPr>
            <a:r>
              <a:rPr lang="en-US" altLang="zh-CN" sz="2000" dirty="0">
                <a:solidFill>
                  <a:schemeClr val="bg1"/>
                </a:solidFill>
              </a:rPr>
              <a:t>... setOutputCol("indexedLabel"). \</a:t>
            </a:r>
          </a:p>
          <a:p>
            <a:pPr eaLnBrk="1" hangingPunct="1">
              <a:spcBef>
                <a:spcPct val="0"/>
              </a:spcBef>
              <a:buFontTx/>
              <a:buNone/>
            </a:pPr>
            <a:r>
              <a:rPr lang="en-US" altLang="zh-CN" sz="2000" dirty="0">
                <a:solidFill>
                  <a:schemeClr val="bg1"/>
                </a:solidFill>
              </a:rPr>
              <a:t>... fit(data)</a:t>
            </a:r>
          </a:p>
          <a:p>
            <a:pPr eaLnBrk="1" hangingPunct="1">
              <a:spcBef>
                <a:spcPct val="0"/>
              </a:spcBef>
              <a:buFontTx/>
              <a:buNone/>
            </a:pPr>
            <a:r>
              <a:rPr lang="en-US" altLang="zh-CN" sz="2000" dirty="0">
                <a:solidFill>
                  <a:schemeClr val="bg1"/>
                </a:solidFill>
              </a:rPr>
              <a:t>&gt;&gt;&gt; featureIndexer = VectorIndexer(). \</a:t>
            </a:r>
          </a:p>
          <a:p>
            <a:pPr eaLnBrk="1" hangingPunct="1">
              <a:spcBef>
                <a:spcPct val="0"/>
              </a:spcBef>
              <a:buFontTx/>
              <a:buNone/>
            </a:pPr>
            <a:r>
              <a:rPr lang="en-US" altLang="zh-CN" sz="2000" dirty="0">
                <a:solidFill>
                  <a:schemeClr val="bg1"/>
                </a:solidFill>
              </a:rPr>
              <a:t>... setInputCol("features"). \</a:t>
            </a:r>
          </a:p>
          <a:p>
            <a:pPr eaLnBrk="1" hangingPunct="1">
              <a:spcBef>
                <a:spcPct val="0"/>
              </a:spcBef>
              <a:buFontTx/>
              <a:buNone/>
            </a:pPr>
            <a:r>
              <a:rPr lang="en-US" altLang="zh-CN" sz="2000" dirty="0">
                <a:solidFill>
                  <a:schemeClr val="bg1"/>
                </a:solidFill>
              </a:rPr>
              <a:t>... setOutputCol("indexedFeatures"). \</a:t>
            </a:r>
          </a:p>
          <a:p>
            <a:pPr eaLnBrk="1" hangingPunct="1">
              <a:spcBef>
                <a:spcPct val="0"/>
              </a:spcBef>
              <a:buFontTx/>
              <a:buNone/>
            </a:pPr>
            <a:r>
              <a:rPr lang="en-US" altLang="zh-CN" sz="2000" dirty="0">
                <a:solidFill>
                  <a:schemeClr val="bg1"/>
                </a:solidFill>
              </a:rPr>
              <a:t>... fit(data)</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a:ln/>
        </p:spPr>
        <p:txBody>
          <a:bodyPr/>
          <a:lstStyle/>
          <a:p>
            <a:r>
              <a:rPr lang="en-US" altLang="zh-CN" sz="2800" dirty="0" smtClean="0"/>
              <a:t>7.4.1 </a:t>
            </a:r>
            <a:r>
              <a:rPr lang="zh-CN" altLang="en-US" sz="2800" dirty="0" smtClean="0"/>
              <a:t>逻辑斯蒂回归分类器</a:t>
            </a:r>
          </a:p>
        </p:txBody>
      </p:sp>
      <p:sp>
        <p:nvSpPr>
          <p:cNvPr id="56323" name="矩形 2"/>
          <p:cNvSpPr>
            <a:spLocks noChangeArrowheads="1"/>
          </p:cNvSpPr>
          <p:nvPr/>
        </p:nvSpPr>
        <p:spPr bwMode="auto">
          <a:xfrm>
            <a:off x="228714" y="1219200"/>
            <a:ext cx="8762770" cy="1570038"/>
          </a:xfrm>
          <a:prstGeom prst="rect">
            <a:avLst/>
          </a:prstGeom>
          <a:ln/>
          <a:extLst/>
        </p:spPr>
        <p:style>
          <a:lnRef idx="2">
            <a:schemeClr val="accent2"/>
          </a:lnRef>
          <a:fillRef idx="1">
            <a:schemeClr val="lt1"/>
          </a:fillRef>
          <a:effectRef idx="0">
            <a:schemeClr val="accent2"/>
          </a:effectRef>
          <a:fontRef idx="minor">
            <a:schemeClr val="dk1"/>
          </a:fontRef>
        </p:style>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2400" dirty="0"/>
              <a:t> </a:t>
            </a:r>
            <a:r>
              <a:rPr lang="zh-CN" altLang="zh-CN" sz="2400" dirty="0"/>
              <a:t>第</a:t>
            </a:r>
            <a:r>
              <a:rPr lang="en-US" altLang="zh-CN" sz="2400" dirty="0"/>
              <a:t>4</a:t>
            </a:r>
            <a:r>
              <a:rPr lang="zh-CN" altLang="zh-CN" sz="2400" dirty="0"/>
              <a:t>步：设置</a:t>
            </a:r>
            <a:r>
              <a:rPr lang="en-US" altLang="zh-CN" sz="2400" dirty="0"/>
              <a:t>LogisticRegression</a:t>
            </a:r>
            <a:r>
              <a:rPr lang="zh-CN" altLang="zh-CN" sz="2400" dirty="0"/>
              <a:t>算法的参数</a:t>
            </a:r>
            <a:r>
              <a:rPr lang="en-US" altLang="zh-CN" sz="2400" dirty="0"/>
              <a:t>。</a:t>
            </a:r>
            <a:r>
              <a:rPr lang="zh-CN" altLang="zh-CN" sz="2400" dirty="0"/>
              <a:t>这里设置了循环次数为</a:t>
            </a:r>
            <a:r>
              <a:rPr lang="en-US" altLang="zh-CN" sz="2400" dirty="0"/>
              <a:t>100</a:t>
            </a:r>
            <a:r>
              <a:rPr lang="zh-CN" altLang="zh-CN" sz="2400" dirty="0"/>
              <a:t>次，规范化项为</a:t>
            </a:r>
            <a:r>
              <a:rPr lang="en-US" altLang="zh-CN" sz="2400" dirty="0"/>
              <a:t>0.3</a:t>
            </a:r>
            <a:r>
              <a:rPr lang="zh-CN" altLang="zh-CN" sz="2400" dirty="0"/>
              <a:t>等，具体可以设置的参数，可以通过</a:t>
            </a:r>
            <a:r>
              <a:rPr lang="en-US" altLang="zh-CN" sz="2400" dirty="0"/>
              <a:t>explainParams()</a:t>
            </a:r>
            <a:r>
              <a:rPr lang="zh-CN" altLang="zh-CN" sz="2400" dirty="0"/>
              <a:t>来获取，还能看到程序已经设置的参数的结果。</a:t>
            </a:r>
            <a:endParaRPr lang="zh-CN" altLang="en-US" sz="2400" dirty="0"/>
          </a:p>
        </p:txBody>
      </p:sp>
      <p:sp>
        <p:nvSpPr>
          <p:cNvPr id="56324" name="矩形 3"/>
          <p:cNvSpPr>
            <a:spLocks noChangeArrowheads="1"/>
          </p:cNvSpPr>
          <p:nvPr/>
        </p:nvSpPr>
        <p:spPr bwMode="auto">
          <a:xfrm>
            <a:off x="228714" y="3020310"/>
            <a:ext cx="8762770" cy="3046412"/>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2400" dirty="0">
                <a:solidFill>
                  <a:schemeClr val="bg1"/>
                </a:solidFill>
              </a:rPr>
              <a:t>&gt;&gt;&gt; lr = LogisticRegression(). \</a:t>
            </a:r>
            <a:endParaRPr lang="zh-CN" altLang="zh-CN" sz="2400" dirty="0">
              <a:solidFill>
                <a:schemeClr val="bg1"/>
              </a:solidFill>
            </a:endParaRPr>
          </a:p>
          <a:p>
            <a:pPr eaLnBrk="1" hangingPunct="1">
              <a:spcBef>
                <a:spcPct val="0"/>
              </a:spcBef>
              <a:buFontTx/>
              <a:buNone/>
            </a:pPr>
            <a:r>
              <a:rPr lang="en-US" altLang="zh-CN" sz="2400" dirty="0">
                <a:solidFill>
                  <a:schemeClr val="bg1"/>
                </a:solidFill>
              </a:rPr>
              <a:t>... setLabelCol("indexedLabel"). \</a:t>
            </a:r>
            <a:endParaRPr lang="zh-CN" altLang="zh-CN" sz="2400" dirty="0">
              <a:solidFill>
                <a:schemeClr val="bg1"/>
              </a:solidFill>
            </a:endParaRPr>
          </a:p>
          <a:p>
            <a:pPr eaLnBrk="1" hangingPunct="1">
              <a:spcBef>
                <a:spcPct val="0"/>
              </a:spcBef>
              <a:buFontTx/>
              <a:buNone/>
            </a:pPr>
            <a:r>
              <a:rPr lang="en-US" altLang="zh-CN" sz="2400" dirty="0">
                <a:solidFill>
                  <a:schemeClr val="bg1"/>
                </a:solidFill>
              </a:rPr>
              <a:t>... setFeaturesCol("indexedFeatures"). \</a:t>
            </a:r>
            <a:endParaRPr lang="zh-CN" altLang="zh-CN" sz="2400" dirty="0">
              <a:solidFill>
                <a:schemeClr val="bg1"/>
              </a:solidFill>
            </a:endParaRPr>
          </a:p>
          <a:p>
            <a:pPr eaLnBrk="1" hangingPunct="1">
              <a:spcBef>
                <a:spcPct val="0"/>
              </a:spcBef>
              <a:buFontTx/>
              <a:buNone/>
            </a:pPr>
            <a:r>
              <a:rPr lang="en-US" altLang="zh-CN" sz="2400" dirty="0">
                <a:solidFill>
                  <a:schemeClr val="bg1"/>
                </a:solidFill>
              </a:rPr>
              <a:t>... setMaxIter(100). \</a:t>
            </a:r>
            <a:endParaRPr lang="zh-CN" altLang="zh-CN" sz="2400" dirty="0">
              <a:solidFill>
                <a:schemeClr val="bg1"/>
              </a:solidFill>
            </a:endParaRPr>
          </a:p>
          <a:p>
            <a:pPr eaLnBrk="1" hangingPunct="1">
              <a:spcBef>
                <a:spcPct val="0"/>
              </a:spcBef>
              <a:buFontTx/>
              <a:buNone/>
            </a:pPr>
            <a:r>
              <a:rPr lang="en-US" altLang="zh-CN" sz="2400" dirty="0">
                <a:solidFill>
                  <a:schemeClr val="bg1"/>
                </a:solidFill>
              </a:rPr>
              <a:t>... setRegParam(0.3). \</a:t>
            </a:r>
            <a:endParaRPr lang="zh-CN" altLang="zh-CN" sz="2400" dirty="0">
              <a:solidFill>
                <a:schemeClr val="bg1"/>
              </a:solidFill>
            </a:endParaRPr>
          </a:p>
          <a:p>
            <a:pPr eaLnBrk="1" hangingPunct="1">
              <a:spcBef>
                <a:spcPct val="0"/>
              </a:spcBef>
              <a:buFontTx/>
              <a:buNone/>
            </a:pPr>
            <a:r>
              <a:rPr lang="en-US" altLang="zh-CN" sz="2400" dirty="0">
                <a:solidFill>
                  <a:schemeClr val="bg1"/>
                </a:solidFill>
              </a:rPr>
              <a:t>... setElasticNetParam(0.8)</a:t>
            </a:r>
            <a:endParaRPr lang="zh-CN" altLang="zh-CN" sz="2400" dirty="0">
              <a:solidFill>
                <a:schemeClr val="bg1"/>
              </a:solidFill>
            </a:endParaRPr>
          </a:p>
          <a:p>
            <a:pPr eaLnBrk="1" hangingPunct="1">
              <a:spcBef>
                <a:spcPct val="0"/>
              </a:spcBef>
              <a:buFontTx/>
              <a:buNone/>
            </a:pPr>
            <a:r>
              <a:rPr lang="en-US" altLang="zh-CN" sz="2400" dirty="0">
                <a:solidFill>
                  <a:schemeClr val="bg1"/>
                </a:solidFill>
              </a:rPr>
              <a:t>&gt;&gt;&gt; print("LogisticRegression parameters:\n" + lr.explainParams())</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p:nvPr>
        </p:nvSpPr>
        <p:spPr>
          <a:ln/>
        </p:spPr>
        <p:txBody>
          <a:bodyPr/>
          <a:lstStyle/>
          <a:p>
            <a:r>
              <a:rPr lang="en-US" altLang="zh-CN" sz="2800" dirty="0" smtClean="0"/>
              <a:t>7.4.1 </a:t>
            </a:r>
            <a:r>
              <a:rPr lang="zh-CN" altLang="en-US" sz="2800" dirty="0" smtClean="0"/>
              <a:t>逻辑斯蒂回归分类器</a:t>
            </a:r>
          </a:p>
        </p:txBody>
      </p:sp>
      <p:sp>
        <p:nvSpPr>
          <p:cNvPr id="57347" name="矩形 2"/>
          <p:cNvSpPr>
            <a:spLocks noChangeArrowheads="1"/>
          </p:cNvSpPr>
          <p:nvPr/>
        </p:nvSpPr>
        <p:spPr bwMode="auto">
          <a:xfrm>
            <a:off x="304912" y="1219200"/>
            <a:ext cx="8686572" cy="1200150"/>
          </a:xfrm>
          <a:prstGeom prst="rect">
            <a:avLst/>
          </a:prstGeom>
          <a:ln/>
          <a:extLst/>
        </p:spPr>
        <p:style>
          <a:lnRef idx="2">
            <a:schemeClr val="accent2"/>
          </a:lnRef>
          <a:fillRef idx="1">
            <a:schemeClr val="lt1"/>
          </a:fillRef>
          <a:effectRef idx="0">
            <a:schemeClr val="accent2"/>
          </a:effectRef>
          <a:fontRef idx="minor">
            <a:schemeClr val="dk1"/>
          </a:fontRef>
        </p:style>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zh-CN" sz="2400" dirty="0"/>
              <a:t>第</a:t>
            </a:r>
            <a:r>
              <a:rPr lang="en-US" altLang="zh-CN" sz="2400" dirty="0"/>
              <a:t>5</a:t>
            </a:r>
            <a:r>
              <a:rPr lang="zh-CN" altLang="zh-CN" sz="2400" dirty="0"/>
              <a:t>步：设置一个</a:t>
            </a:r>
            <a:r>
              <a:rPr lang="en-US" altLang="zh-CN" sz="2400" dirty="0"/>
              <a:t>IndexToString</a:t>
            </a:r>
            <a:r>
              <a:rPr lang="zh-CN" altLang="zh-CN" sz="2400" dirty="0"/>
              <a:t>的转换器，把预测的类别重新转化成字符型的。构建一个机器学习流水线，设置各个阶段。上一个阶段的输出将是本阶段的输入。</a:t>
            </a:r>
            <a:endParaRPr lang="zh-CN" altLang="en-US" sz="2400" dirty="0"/>
          </a:p>
        </p:txBody>
      </p:sp>
      <p:sp>
        <p:nvSpPr>
          <p:cNvPr id="57348" name="矩形 3"/>
          <p:cNvSpPr>
            <a:spLocks noChangeArrowheads="1"/>
          </p:cNvSpPr>
          <p:nvPr/>
        </p:nvSpPr>
        <p:spPr bwMode="auto">
          <a:xfrm>
            <a:off x="304912" y="2590800"/>
            <a:ext cx="8686572" cy="2308324"/>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2400" dirty="0">
                <a:solidFill>
                  <a:schemeClr val="bg1"/>
                </a:solidFill>
              </a:rPr>
              <a:t>&gt;&gt;&gt; labelConverter = IndexToString(). \</a:t>
            </a:r>
            <a:endParaRPr lang="zh-CN" altLang="zh-CN" sz="2400" dirty="0">
              <a:solidFill>
                <a:schemeClr val="bg1"/>
              </a:solidFill>
            </a:endParaRPr>
          </a:p>
          <a:p>
            <a:pPr eaLnBrk="1" hangingPunct="1">
              <a:spcBef>
                <a:spcPct val="0"/>
              </a:spcBef>
              <a:buFontTx/>
              <a:buNone/>
            </a:pPr>
            <a:r>
              <a:rPr lang="en-US" altLang="zh-CN" sz="2400" dirty="0">
                <a:solidFill>
                  <a:schemeClr val="bg1"/>
                </a:solidFill>
              </a:rPr>
              <a:t>... setInputCol("prediction"). \</a:t>
            </a:r>
            <a:endParaRPr lang="zh-CN" altLang="zh-CN" sz="2400" dirty="0">
              <a:solidFill>
                <a:schemeClr val="bg1"/>
              </a:solidFill>
            </a:endParaRPr>
          </a:p>
          <a:p>
            <a:pPr eaLnBrk="1" hangingPunct="1">
              <a:spcBef>
                <a:spcPct val="0"/>
              </a:spcBef>
              <a:buFontTx/>
              <a:buNone/>
            </a:pPr>
            <a:r>
              <a:rPr lang="en-US" altLang="zh-CN" sz="2400" dirty="0">
                <a:solidFill>
                  <a:schemeClr val="bg1"/>
                </a:solidFill>
              </a:rPr>
              <a:t>... setOutputCol("predictedLabel"). \</a:t>
            </a:r>
            <a:endParaRPr lang="zh-CN" altLang="zh-CN" sz="2400" dirty="0">
              <a:solidFill>
                <a:schemeClr val="bg1"/>
              </a:solidFill>
            </a:endParaRPr>
          </a:p>
          <a:p>
            <a:pPr eaLnBrk="1" hangingPunct="1">
              <a:spcBef>
                <a:spcPct val="0"/>
              </a:spcBef>
              <a:buFontTx/>
              <a:buNone/>
            </a:pPr>
            <a:r>
              <a:rPr lang="en-US" altLang="zh-CN" sz="2400" dirty="0">
                <a:solidFill>
                  <a:schemeClr val="bg1"/>
                </a:solidFill>
              </a:rPr>
              <a:t>... setLabels(labelIndexer.labels)</a:t>
            </a:r>
            <a:endParaRPr lang="zh-CN" altLang="zh-CN" sz="2400" dirty="0">
              <a:solidFill>
                <a:schemeClr val="bg1"/>
              </a:solidFill>
            </a:endParaRPr>
          </a:p>
          <a:p>
            <a:pPr eaLnBrk="1" hangingPunct="1">
              <a:spcBef>
                <a:spcPct val="0"/>
              </a:spcBef>
              <a:buFontTx/>
              <a:buNone/>
            </a:pPr>
            <a:r>
              <a:rPr lang="en-US" altLang="zh-CN" sz="2400" dirty="0">
                <a:solidFill>
                  <a:schemeClr val="bg1"/>
                </a:solidFill>
              </a:rPr>
              <a:t>&gt;&gt;&gt; lrPipeline = Pipeline(). \</a:t>
            </a:r>
            <a:endParaRPr lang="zh-CN" altLang="zh-CN" sz="2400" dirty="0">
              <a:solidFill>
                <a:schemeClr val="bg1"/>
              </a:solidFill>
            </a:endParaRPr>
          </a:p>
          <a:p>
            <a:pPr eaLnBrk="1" hangingPunct="1">
              <a:spcBef>
                <a:spcPct val="0"/>
              </a:spcBef>
              <a:buFontTx/>
              <a:buNone/>
            </a:pPr>
            <a:r>
              <a:rPr lang="en-US" altLang="zh-CN" sz="2400" dirty="0">
                <a:solidFill>
                  <a:schemeClr val="bg1"/>
                </a:solidFill>
              </a:rPr>
              <a:t>... setStages([labelIndexer, featureIndexer, lr, labelConverter])</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p:nvPr>
        </p:nvSpPr>
        <p:spPr>
          <a:ln/>
        </p:spPr>
        <p:txBody>
          <a:bodyPr/>
          <a:lstStyle/>
          <a:p>
            <a:r>
              <a:rPr lang="en-US" altLang="zh-CN" sz="2800" dirty="0" smtClean="0"/>
              <a:t>7.4.1 </a:t>
            </a:r>
            <a:r>
              <a:rPr lang="zh-CN" altLang="en-US" sz="2800" dirty="0" smtClean="0"/>
              <a:t>逻辑斯蒂回归分类器</a:t>
            </a:r>
          </a:p>
        </p:txBody>
      </p:sp>
      <p:sp>
        <p:nvSpPr>
          <p:cNvPr id="58371" name="矩形 2"/>
          <p:cNvSpPr>
            <a:spLocks noChangeArrowheads="1"/>
          </p:cNvSpPr>
          <p:nvPr/>
        </p:nvSpPr>
        <p:spPr bwMode="auto">
          <a:xfrm>
            <a:off x="304912" y="1295400"/>
            <a:ext cx="8610374" cy="1938992"/>
          </a:xfrm>
          <a:prstGeom prst="rect">
            <a:avLst/>
          </a:prstGeom>
          <a:ln/>
          <a:extLst/>
        </p:spPr>
        <p:style>
          <a:lnRef idx="2">
            <a:schemeClr val="accent2"/>
          </a:lnRef>
          <a:fillRef idx="1">
            <a:schemeClr val="lt1"/>
          </a:fillRef>
          <a:effectRef idx="0">
            <a:schemeClr val="accent2"/>
          </a:effectRef>
          <a:fontRef idx="minor">
            <a:schemeClr val="dk1"/>
          </a:fontRef>
        </p:style>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zh-CN" sz="2400" dirty="0"/>
              <a:t>第</a:t>
            </a:r>
            <a:r>
              <a:rPr lang="en-US" altLang="zh-CN" sz="2400" dirty="0"/>
              <a:t>6</a:t>
            </a:r>
            <a:r>
              <a:rPr lang="zh-CN" altLang="zh-CN" sz="2400" dirty="0"/>
              <a:t>步：把数据集随机分成训练集和测试集，其中训练集占</a:t>
            </a:r>
            <a:r>
              <a:rPr lang="en-US" altLang="zh-CN" sz="2400" dirty="0"/>
              <a:t>70%</a:t>
            </a:r>
            <a:r>
              <a:rPr lang="zh-CN" altLang="zh-CN" sz="2400" dirty="0"/>
              <a:t>。</a:t>
            </a:r>
            <a:r>
              <a:rPr lang="en-US" altLang="zh-CN" sz="2400" dirty="0"/>
              <a:t>Pipeline</a:t>
            </a:r>
            <a:r>
              <a:rPr lang="zh-CN" altLang="zh-CN" sz="2400" dirty="0"/>
              <a:t>本质上是一个评估器，当</a:t>
            </a:r>
            <a:r>
              <a:rPr lang="en-US" altLang="zh-CN" sz="2400" dirty="0"/>
              <a:t>Pipeline</a:t>
            </a:r>
            <a:r>
              <a:rPr lang="zh-CN" altLang="zh-CN" sz="2400" dirty="0"/>
              <a:t>调用</a:t>
            </a:r>
            <a:r>
              <a:rPr lang="en-US" altLang="zh-CN" sz="2400" dirty="0"/>
              <a:t>fit()</a:t>
            </a:r>
            <a:r>
              <a:rPr lang="zh-CN" altLang="zh-CN" sz="2400" dirty="0"/>
              <a:t>的时候就产生了一个</a:t>
            </a:r>
            <a:r>
              <a:rPr lang="en-US" altLang="zh-CN" sz="2400" dirty="0"/>
              <a:t>PipelineModel</a:t>
            </a:r>
            <a:r>
              <a:rPr lang="zh-CN" altLang="zh-CN" sz="2400" dirty="0"/>
              <a:t>，它是一个转换器。然后，这个</a:t>
            </a:r>
            <a:r>
              <a:rPr lang="en-US" altLang="zh-CN" sz="2400" dirty="0"/>
              <a:t>PipelineModel</a:t>
            </a:r>
            <a:r>
              <a:rPr lang="zh-CN" altLang="zh-CN" sz="2400" dirty="0"/>
              <a:t>就可以调用</a:t>
            </a:r>
            <a:r>
              <a:rPr lang="en-US" altLang="zh-CN" sz="2400" dirty="0"/>
              <a:t>transform()</a:t>
            </a:r>
            <a:r>
              <a:rPr lang="zh-CN" altLang="zh-CN" sz="2400" dirty="0"/>
              <a:t>来进行预测，生成一个新的</a:t>
            </a:r>
            <a:r>
              <a:rPr lang="en-US" altLang="zh-CN" sz="2400" dirty="0"/>
              <a:t>DataFrame</a:t>
            </a:r>
            <a:r>
              <a:rPr lang="zh-CN" altLang="zh-CN" sz="2400" dirty="0"/>
              <a:t>，即利用训练得到的模型对测试集进行验证。</a:t>
            </a:r>
            <a:endParaRPr lang="zh-CN" altLang="en-US" sz="2400" dirty="0"/>
          </a:p>
        </p:txBody>
      </p:sp>
      <p:sp>
        <p:nvSpPr>
          <p:cNvPr id="58372" name="矩形 3"/>
          <p:cNvSpPr>
            <a:spLocks noChangeArrowheads="1"/>
          </p:cNvSpPr>
          <p:nvPr/>
        </p:nvSpPr>
        <p:spPr bwMode="auto">
          <a:xfrm>
            <a:off x="304912" y="3635375"/>
            <a:ext cx="8610374" cy="12001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2400" dirty="0">
                <a:solidFill>
                  <a:schemeClr val="bg1"/>
                </a:solidFill>
              </a:rPr>
              <a:t>&gt;&gt;&gt; trainingData, testData = data.randomSplit([0.7, 0.3])</a:t>
            </a:r>
          </a:p>
          <a:p>
            <a:pPr eaLnBrk="1" hangingPunct="1">
              <a:spcBef>
                <a:spcPct val="0"/>
              </a:spcBef>
              <a:buFontTx/>
              <a:buNone/>
            </a:pPr>
            <a:r>
              <a:rPr lang="en-US" altLang="zh-CN" sz="2400" dirty="0">
                <a:solidFill>
                  <a:schemeClr val="bg1"/>
                </a:solidFill>
              </a:rPr>
              <a:t>&gt;&gt;&gt; lrPipelineModel = lrPipeline.fit(trainingData)</a:t>
            </a:r>
          </a:p>
          <a:p>
            <a:pPr eaLnBrk="1" hangingPunct="1">
              <a:spcBef>
                <a:spcPct val="0"/>
              </a:spcBef>
              <a:buFontTx/>
              <a:buNone/>
            </a:pPr>
            <a:r>
              <a:rPr lang="en-US" altLang="zh-CN" sz="2400" dirty="0">
                <a:solidFill>
                  <a:schemeClr val="bg1"/>
                </a:solidFill>
              </a:rPr>
              <a:t>&gt;&gt;&gt; lrPredictions = lrPipelineModel.transform(testData)</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p:nvPr>
        </p:nvSpPr>
        <p:spPr>
          <a:ln/>
        </p:spPr>
        <p:txBody>
          <a:bodyPr/>
          <a:lstStyle/>
          <a:p>
            <a:r>
              <a:rPr lang="en-US" altLang="zh-CN" sz="2800" dirty="0" smtClean="0"/>
              <a:t>7.4.1 </a:t>
            </a:r>
            <a:r>
              <a:rPr lang="zh-CN" altLang="en-US" sz="2800" dirty="0" smtClean="0"/>
              <a:t>逻辑斯蒂回归分类器</a:t>
            </a:r>
          </a:p>
        </p:txBody>
      </p:sp>
      <p:sp>
        <p:nvSpPr>
          <p:cNvPr id="59395" name="矩形 2"/>
          <p:cNvSpPr>
            <a:spLocks noChangeArrowheads="1"/>
          </p:cNvSpPr>
          <p:nvPr/>
        </p:nvSpPr>
        <p:spPr bwMode="auto">
          <a:xfrm>
            <a:off x="304912" y="1219200"/>
            <a:ext cx="8534176" cy="830263"/>
          </a:xfrm>
          <a:prstGeom prst="rect">
            <a:avLst/>
          </a:prstGeom>
          <a:ln/>
          <a:extLst/>
        </p:spPr>
        <p:style>
          <a:lnRef idx="2">
            <a:schemeClr val="accent2"/>
          </a:lnRef>
          <a:fillRef idx="1">
            <a:schemeClr val="lt1"/>
          </a:fillRef>
          <a:effectRef idx="0">
            <a:schemeClr val="accent2"/>
          </a:effectRef>
          <a:fontRef idx="minor">
            <a:schemeClr val="dk1"/>
          </a:fontRef>
        </p:style>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zh-CN" sz="2400" dirty="0"/>
              <a:t>第</a:t>
            </a:r>
            <a:r>
              <a:rPr lang="en-US" altLang="zh-CN" sz="2400" dirty="0"/>
              <a:t>7</a:t>
            </a:r>
            <a:r>
              <a:rPr lang="zh-CN" altLang="zh-CN" sz="2400" dirty="0"/>
              <a:t>步：</a:t>
            </a:r>
            <a:r>
              <a:rPr lang="en-US" altLang="zh-CN" sz="2400" dirty="0"/>
              <a:t>输出预测的结果，其中</a:t>
            </a:r>
            <a:r>
              <a:rPr lang="zh-CN" altLang="zh-CN" sz="2400" dirty="0"/>
              <a:t>，</a:t>
            </a:r>
            <a:r>
              <a:rPr lang="en-US" altLang="zh-CN" sz="2400" dirty="0"/>
              <a:t>select选择要输出的列，collect获取所有行的数据，用foreach把每行打印出来。</a:t>
            </a:r>
            <a:endParaRPr lang="zh-CN" altLang="en-US" sz="2400" dirty="0"/>
          </a:p>
        </p:txBody>
      </p:sp>
      <p:sp>
        <p:nvSpPr>
          <p:cNvPr id="59396" name="矩形 3"/>
          <p:cNvSpPr>
            <a:spLocks noChangeArrowheads="1"/>
          </p:cNvSpPr>
          <p:nvPr/>
        </p:nvSpPr>
        <p:spPr bwMode="auto">
          <a:xfrm>
            <a:off x="296140" y="2362228"/>
            <a:ext cx="8542947" cy="3785652"/>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2000" dirty="0">
                <a:solidFill>
                  <a:schemeClr val="bg1"/>
                </a:solidFill>
              </a:rPr>
              <a:t>&gt;&gt;&gt; preRel = lrPredictions.select( \</a:t>
            </a:r>
            <a:endParaRPr lang="zh-CN" altLang="zh-CN" sz="2000" dirty="0">
              <a:solidFill>
                <a:schemeClr val="bg1"/>
              </a:solidFill>
            </a:endParaRPr>
          </a:p>
          <a:p>
            <a:pPr eaLnBrk="1" hangingPunct="1">
              <a:spcBef>
                <a:spcPct val="0"/>
              </a:spcBef>
              <a:buFontTx/>
              <a:buNone/>
            </a:pPr>
            <a:r>
              <a:rPr lang="en-US" altLang="zh-CN" sz="2000" dirty="0">
                <a:solidFill>
                  <a:schemeClr val="bg1"/>
                </a:solidFill>
              </a:rPr>
              <a:t>... "predictedLabel", \</a:t>
            </a:r>
            <a:endParaRPr lang="zh-CN" altLang="zh-CN" sz="2000" dirty="0">
              <a:solidFill>
                <a:schemeClr val="bg1"/>
              </a:solidFill>
            </a:endParaRPr>
          </a:p>
          <a:p>
            <a:pPr eaLnBrk="1" hangingPunct="1">
              <a:spcBef>
                <a:spcPct val="0"/>
              </a:spcBef>
              <a:buFontTx/>
              <a:buNone/>
            </a:pPr>
            <a:r>
              <a:rPr lang="en-US" altLang="zh-CN" sz="2000" dirty="0">
                <a:solidFill>
                  <a:schemeClr val="bg1"/>
                </a:solidFill>
              </a:rPr>
              <a:t>... "label", \</a:t>
            </a:r>
            <a:endParaRPr lang="zh-CN" altLang="zh-CN" sz="2000" dirty="0">
              <a:solidFill>
                <a:schemeClr val="bg1"/>
              </a:solidFill>
            </a:endParaRPr>
          </a:p>
          <a:p>
            <a:pPr eaLnBrk="1" hangingPunct="1">
              <a:spcBef>
                <a:spcPct val="0"/>
              </a:spcBef>
              <a:buFontTx/>
              <a:buNone/>
            </a:pPr>
            <a:r>
              <a:rPr lang="en-US" altLang="zh-CN" sz="2000" dirty="0">
                <a:solidFill>
                  <a:schemeClr val="bg1"/>
                </a:solidFill>
              </a:rPr>
              <a:t>... "features", \</a:t>
            </a:r>
            <a:endParaRPr lang="zh-CN" altLang="zh-CN" sz="2000" dirty="0">
              <a:solidFill>
                <a:schemeClr val="bg1"/>
              </a:solidFill>
            </a:endParaRPr>
          </a:p>
          <a:p>
            <a:pPr eaLnBrk="1" hangingPunct="1">
              <a:spcBef>
                <a:spcPct val="0"/>
              </a:spcBef>
              <a:buFontTx/>
              <a:buNone/>
            </a:pPr>
            <a:r>
              <a:rPr lang="en-US" altLang="zh-CN" sz="2000" dirty="0">
                <a:solidFill>
                  <a:schemeClr val="bg1"/>
                </a:solidFill>
              </a:rPr>
              <a:t>... "probability"). \</a:t>
            </a:r>
            <a:endParaRPr lang="zh-CN" altLang="zh-CN" sz="2000" dirty="0">
              <a:solidFill>
                <a:schemeClr val="bg1"/>
              </a:solidFill>
            </a:endParaRPr>
          </a:p>
          <a:p>
            <a:pPr eaLnBrk="1" hangingPunct="1">
              <a:spcBef>
                <a:spcPct val="0"/>
              </a:spcBef>
              <a:buFontTx/>
              <a:buNone/>
            </a:pPr>
            <a:r>
              <a:rPr lang="en-US" altLang="zh-CN" sz="2000" dirty="0">
                <a:solidFill>
                  <a:schemeClr val="bg1"/>
                </a:solidFill>
              </a:rPr>
              <a:t>... collect()</a:t>
            </a:r>
            <a:endParaRPr lang="zh-CN" altLang="zh-CN" sz="2000" dirty="0">
              <a:solidFill>
                <a:schemeClr val="bg1"/>
              </a:solidFill>
            </a:endParaRPr>
          </a:p>
          <a:p>
            <a:pPr eaLnBrk="1" hangingPunct="1">
              <a:spcBef>
                <a:spcPct val="0"/>
              </a:spcBef>
              <a:buFontTx/>
              <a:buNone/>
            </a:pPr>
            <a:r>
              <a:rPr lang="en-US" altLang="zh-CN" sz="2000" dirty="0">
                <a:solidFill>
                  <a:schemeClr val="bg1"/>
                </a:solidFill>
              </a:rPr>
              <a:t>&gt;&gt;&gt; for item in preRel:</a:t>
            </a:r>
            <a:endParaRPr lang="zh-CN" altLang="zh-CN" sz="2000" dirty="0">
              <a:solidFill>
                <a:schemeClr val="bg1"/>
              </a:solidFill>
            </a:endParaRPr>
          </a:p>
          <a:p>
            <a:pPr eaLnBrk="1" hangingPunct="1">
              <a:spcBef>
                <a:spcPct val="0"/>
              </a:spcBef>
              <a:buFontTx/>
              <a:buNone/>
            </a:pPr>
            <a:r>
              <a:rPr lang="en-US" altLang="zh-CN" sz="2000" dirty="0">
                <a:solidFill>
                  <a:schemeClr val="bg1"/>
                </a:solidFill>
              </a:rPr>
              <a:t>...     print(str(item['label'])+','+ \</a:t>
            </a:r>
            <a:endParaRPr lang="zh-CN" altLang="zh-CN" sz="2000" dirty="0">
              <a:solidFill>
                <a:schemeClr val="bg1"/>
              </a:solidFill>
            </a:endParaRPr>
          </a:p>
          <a:p>
            <a:pPr eaLnBrk="1" hangingPunct="1">
              <a:spcBef>
                <a:spcPct val="0"/>
              </a:spcBef>
              <a:buFontTx/>
              <a:buNone/>
            </a:pPr>
            <a:r>
              <a:rPr lang="en-US" altLang="zh-CN" sz="2000" dirty="0">
                <a:solidFill>
                  <a:schemeClr val="bg1"/>
                </a:solidFill>
              </a:rPr>
              <a:t>...     str(item['features'])+'--&gt;prob='+ \</a:t>
            </a:r>
            <a:endParaRPr lang="zh-CN" altLang="zh-CN" sz="2000" dirty="0">
              <a:solidFill>
                <a:schemeClr val="bg1"/>
              </a:solidFill>
            </a:endParaRPr>
          </a:p>
          <a:p>
            <a:pPr eaLnBrk="1" hangingPunct="1">
              <a:spcBef>
                <a:spcPct val="0"/>
              </a:spcBef>
              <a:buFontTx/>
              <a:buNone/>
            </a:pPr>
            <a:r>
              <a:rPr lang="en-US" altLang="zh-CN" sz="2000" dirty="0">
                <a:solidFill>
                  <a:schemeClr val="bg1"/>
                </a:solidFill>
              </a:rPr>
              <a:t>...     str(item['probability'])+',predictedLabel'+ \</a:t>
            </a:r>
            <a:endParaRPr lang="zh-CN" altLang="zh-CN" sz="2000" dirty="0">
              <a:solidFill>
                <a:schemeClr val="bg1"/>
              </a:solidFill>
            </a:endParaRPr>
          </a:p>
          <a:p>
            <a:pPr eaLnBrk="1" hangingPunct="1">
              <a:spcBef>
                <a:spcPct val="0"/>
              </a:spcBef>
              <a:buFontTx/>
              <a:buNone/>
            </a:pPr>
            <a:r>
              <a:rPr lang="en-US" altLang="zh-CN" sz="2000" dirty="0">
                <a:solidFill>
                  <a:schemeClr val="bg1"/>
                </a:solidFill>
              </a:rPr>
              <a:t>...     str(item['predictedLabel']))</a:t>
            </a:r>
            <a:endParaRPr lang="zh-CN" altLang="zh-CN" sz="2000" dirty="0">
              <a:solidFill>
                <a:schemeClr val="bg1"/>
              </a:solidFill>
            </a:endParaRPr>
          </a:p>
          <a:p>
            <a:pPr eaLnBrk="1" hangingPunct="1">
              <a:spcBef>
                <a:spcPct val="0"/>
              </a:spcBef>
              <a:buFontTx/>
              <a:buNone/>
            </a:pPr>
            <a:r>
              <a:rPr lang="en-US" altLang="zh-CN" sz="2000" dirty="0">
                <a:solidFill>
                  <a:schemeClr val="bg1"/>
                </a:solidFill>
              </a:rPr>
              <a:t> </a:t>
            </a:r>
            <a:endParaRPr lang="zh-CN" altLang="zh-CN" sz="2000" dirty="0">
              <a:solidFill>
                <a:schemeClr val="bg1"/>
              </a:solidFill>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p:cNvSpPr>
          <p:nvPr>
            <p:ph type="title"/>
          </p:nvPr>
        </p:nvSpPr>
        <p:spPr>
          <a:ln/>
        </p:spPr>
        <p:txBody>
          <a:bodyPr/>
          <a:lstStyle/>
          <a:p>
            <a:r>
              <a:rPr lang="en-US" altLang="zh-CN" sz="2800" dirty="0" smtClean="0"/>
              <a:t>7.4.1 </a:t>
            </a:r>
            <a:r>
              <a:rPr lang="zh-CN" altLang="en-US" sz="2800" dirty="0" smtClean="0"/>
              <a:t>逻辑斯蒂回归分类器</a:t>
            </a:r>
          </a:p>
        </p:txBody>
      </p:sp>
      <p:sp>
        <p:nvSpPr>
          <p:cNvPr id="60419" name="矩形 2"/>
          <p:cNvSpPr>
            <a:spLocks noChangeArrowheads="1"/>
          </p:cNvSpPr>
          <p:nvPr/>
        </p:nvSpPr>
        <p:spPr bwMode="auto">
          <a:xfrm>
            <a:off x="228714" y="1219200"/>
            <a:ext cx="8762770" cy="1200329"/>
          </a:xfrm>
          <a:prstGeom prst="rect">
            <a:avLst/>
          </a:prstGeom>
          <a:ln/>
          <a:extLst/>
        </p:spPr>
        <p:style>
          <a:lnRef idx="2">
            <a:schemeClr val="accent2"/>
          </a:lnRef>
          <a:fillRef idx="1">
            <a:schemeClr val="lt1"/>
          </a:fillRef>
          <a:effectRef idx="0">
            <a:schemeClr val="accent2"/>
          </a:effectRef>
          <a:fontRef idx="minor">
            <a:schemeClr val="dk1"/>
          </a:fontRef>
        </p:style>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zh-CN" sz="2400" dirty="0"/>
              <a:t>第</a:t>
            </a:r>
            <a:r>
              <a:rPr lang="en-US" altLang="zh-CN" sz="2400" dirty="0"/>
              <a:t>8</a:t>
            </a:r>
            <a:r>
              <a:rPr lang="zh-CN" altLang="zh-CN" sz="2400" dirty="0"/>
              <a:t>步：对训练的模型进行评估。</a:t>
            </a:r>
            <a:r>
              <a:rPr lang="en-US" altLang="zh-CN" sz="2400" dirty="0"/>
              <a:t>创建一个MulticlassClassificationEvaluator实例，用setter方法把预测分类的列名和真实分类的列名进行设置，然后计算预测准确率。</a:t>
            </a:r>
            <a:endParaRPr lang="zh-CN" altLang="en-US" sz="2400" dirty="0"/>
          </a:p>
        </p:txBody>
      </p:sp>
      <p:sp>
        <p:nvSpPr>
          <p:cNvPr id="60420" name="矩形 3"/>
          <p:cNvSpPr>
            <a:spLocks noChangeArrowheads="1"/>
          </p:cNvSpPr>
          <p:nvPr/>
        </p:nvSpPr>
        <p:spPr bwMode="auto">
          <a:xfrm>
            <a:off x="255238" y="2743218"/>
            <a:ext cx="8736246" cy="2308324"/>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2400" dirty="0">
                <a:solidFill>
                  <a:schemeClr val="bg1"/>
                </a:solidFill>
              </a:rPr>
              <a:t>&gt;&gt;&gt; evaluator = MulticlassClassificationEvaluator(). \</a:t>
            </a:r>
            <a:endParaRPr lang="zh-CN" altLang="zh-CN" sz="2400" dirty="0">
              <a:solidFill>
                <a:schemeClr val="bg1"/>
              </a:solidFill>
            </a:endParaRPr>
          </a:p>
          <a:p>
            <a:pPr eaLnBrk="1" hangingPunct="1">
              <a:spcBef>
                <a:spcPct val="0"/>
              </a:spcBef>
              <a:buFontTx/>
              <a:buNone/>
            </a:pPr>
            <a:r>
              <a:rPr lang="en-US" altLang="zh-CN" sz="2400" dirty="0">
                <a:solidFill>
                  <a:schemeClr val="bg1"/>
                </a:solidFill>
              </a:rPr>
              <a:t>... setLabelCol("indexedLabel"). \</a:t>
            </a:r>
            <a:endParaRPr lang="zh-CN" altLang="zh-CN" sz="2400" dirty="0">
              <a:solidFill>
                <a:schemeClr val="bg1"/>
              </a:solidFill>
            </a:endParaRPr>
          </a:p>
          <a:p>
            <a:pPr eaLnBrk="1" hangingPunct="1">
              <a:spcBef>
                <a:spcPct val="0"/>
              </a:spcBef>
              <a:buFontTx/>
              <a:buNone/>
            </a:pPr>
            <a:r>
              <a:rPr lang="en-US" altLang="zh-CN" sz="2400" dirty="0">
                <a:solidFill>
                  <a:schemeClr val="bg1"/>
                </a:solidFill>
              </a:rPr>
              <a:t>... setPredictionCol("prediction")</a:t>
            </a:r>
            <a:endParaRPr lang="zh-CN" altLang="zh-CN" sz="2400" dirty="0">
              <a:solidFill>
                <a:schemeClr val="bg1"/>
              </a:solidFill>
            </a:endParaRPr>
          </a:p>
          <a:p>
            <a:pPr eaLnBrk="1" hangingPunct="1">
              <a:spcBef>
                <a:spcPct val="0"/>
              </a:spcBef>
              <a:buFontTx/>
              <a:buNone/>
            </a:pPr>
            <a:r>
              <a:rPr lang="en-US" altLang="zh-CN" sz="2400" dirty="0">
                <a:solidFill>
                  <a:schemeClr val="bg1"/>
                </a:solidFill>
              </a:rPr>
              <a:t>&gt;&gt;&gt; lrAccuracy = evaluator.evaluate(lrPredictions)</a:t>
            </a:r>
            <a:endParaRPr lang="zh-CN" altLang="zh-CN" sz="2400" dirty="0">
              <a:solidFill>
                <a:schemeClr val="bg1"/>
              </a:solidFill>
            </a:endParaRPr>
          </a:p>
          <a:p>
            <a:pPr eaLnBrk="1" hangingPunct="1">
              <a:spcBef>
                <a:spcPct val="0"/>
              </a:spcBef>
              <a:buFontTx/>
              <a:buNone/>
            </a:pPr>
            <a:r>
              <a:rPr lang="en-US" altLang="zh-CN" sz="2400" dirty="0">
                <a:solidFill>
                  <a:schemeClr val="bg1"/>
                </a:solidFill>
              </a:rPr>
              <a:t>&gt;&gt;&gt; lrAccuracy</a:t>
            </a:r>
            <a:endParaRPr lang="zh-CN" altLang="zh-CN" sz="2400" dirty="0">
              <a:solidFill>
                <a:schemeClr val="bg1"/>
              </a:solidFill>
            </a:endParaRPr>
          </a:p>
          <a:p>
            <a:pPr eaLnBrk="1" hangingPunct="1">
              <a:spcBef>
                <a:spcPct val="0"/>
              </a:spcBef>
              <a:buFontTx/>
              <a:buNone/>
            </a:pPr>
            <a:r>
              <a:rPr lang="en-US" altLang="zh-CN" sz="2400" dirty="0">
                <a:solidFill>
                  <a:schemeClr val="bg1"/>
                </a:solidFill>
              </a:rPr>
              <a:t>0.7774712643678161 #模型预测的准确率</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p:nvPr>
        </p:nvSpPr>
        <p:spPr>
          <a:ln/>
        </p:spPr>
        <p:txBody>
          <a:bodyPr/>
          <a:lstStyle/>
          <a:p>
            <a:r>
              <a:rPr lang="en-US" altLang="zh-CN" sz="2800" dirty="0" smtClean="0"/>
              <a:t>7.4.1 </a:t>
            </a:r>
            <a:r>
              <a:rPr lang="zh-CN" altLang="en-US" sz="2800" dirty="0" smtClean="0"/>
              <a:t>逻辑斯蒂回归分类器</a:t>
            </a:r>
          </a:p>
        </p:txBody>
      </p:sp>
      <p:sp>
        <p:nvSpPr>
          <p:cNvPr id="61443" name="矩形 2"/>
          <p:cNvSpPr>
            <a:spLocks noChangeArrowheads="1"/>
          </p:cNvSpPr>
          <p:nvPr/>
        </p:nvSpPr>
        <p:spPr bwMode="auto">
          <a:xfrm>
            <a:off x="152516" y="1143000"/>
            <a:ext cx="8838968" cy="1200150"/>
          </a:xfrm>
          <a:prstGeom prst="rect">
            <a:avLst/>
          </a:prstGeom>
          <a:ln/>
          <a:extLst/>
        </p:spPr>
        <p:style>
          <a:lnRef idx="2">
            <a:schemeClr val="accent2"/>
          </a:lnRef>
          <a:fillRef idx="1">
            <a:schemeClr val="lt1"/>
          </a:fillRef>
          <a:effectRef idx="0">
            <a:schemeClr val="accent2"/>
          </a:effectRef>
          <a:fontRef idx="minor">
            <a:schemeClr val="dk1"/>
          </a:fontRef>
        </p:style>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zh-CN" sz="2400" dirty="0"/>
              <a:t>第</a:t>
            </a:r>
            <a:r>
              <a:rPr lang="en-US" altLang="zh-CN" sz="2400" dirty="0"/>
              <a:t>9</a:t>
            </a:r>
            <a:r>
              <a:rPr lang="zh-CN" altLang="zh-CN" sz="2400" dirty="0"/>
              <a:t>步：可以通过</a:t>
            </a:r>
            <a:r>
              <a:rPr lang="en-US" altLang="zh-CN" sz="2400" dirty="0"/>
              <a:t>model</a:t>
            </a:r>
            <a:r>
              <a:rPr lang="zh-CN" altLang="zh-CN" sz="2400" dirty="0"/>
              <a:t>来获取训练得到的逻辑斯蒂模型。</a:t>
            </a:r>
            <a:r>
              <a:rPr lang="en-US" altLang="zh-CN" sz="2400" dirty="0"/>
              <a:t>lrPipelineModel是一个PipelineModel，</a:t>
            </a:r>
            <a:r>
              <a:rPr lang="zh-CN" altLang="zh-CN" sz="2400" dirty="0"/>
              <a:t>因此，可以通过调用它</a:t>
            </a:r>
            <a:r>
              <a:rPr lang="en-US" altLang="zh-CN" sz="2400" dirty="0"/>
              <a:t>的stages</a:t>
            </a:r>
            <a:r>
              <a:rPr lang="zh-CN" altLang="zh-CN" sz="2400" dirty="0"/>
              <a:t>方法来获</a:t>
            </a:r>
            <a:r>
              <a:rPr lang="en-US" altLang="zh-CN" sz="2400" dirty="0"/>
              <a:t>取模型，具体如下：</a:t>
            </a:r>
            <a:endParaRPr lang="zh-CN" altLang="en-US" sz="2400" dirty="0"/>
          </a:p>
        </p:txBody>
      </p:sp>
      <p:sp>
        <p:nvSpPr>
          <p:cNvPr id="61444" name="矩形 3"/>
          <p:cNvSpPr>
            <a:spLocks noChangeArrowheads="1"/>
          </p:cNvSpPr>
          <p:nvPr/>
        </p:nvSpPr>
        <p:spPr bwMode="auto">
          <a:xfrm>
            <a:off x="156438" y="2438426"/>
            <a:ext cx="8835046" cy="440120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2000" dirty="0">
                <a:solidFill>
                  <a:schemeClr val="bg1"/>
                </a:solidFill>
              </a:rPr>
              <a:t>&gt;&gt;&gt; lrModel = lrPipelineModel.stages[2]</a:t>
            </a:r>
            <a:endParaRPr lang="zh-CN" altLang="zh-CN" sz="2000" dirty="0">
              <a:solidFill>
                <a:schemeClr val="bg1"/>
              </a:solidFill>
            </a:endParaRPr>
          </a:p>
          <a:p>
            <a:pPr eaLnBrk="1" hangingPunct="1">
              <a:spcBef>
                <a:spcPct val="0"/>
              </a:spcBef>
              <a:buFontTx/>
              <a:buNone/>
            </a:pPr>
            <a:r>
              <a:rPr lang="en-US" altLang="zh-CN" sz="2000" dirty="0">
                <a:solidFill>
                  <a:schemeClr val="bg1"/>
                </a:solidFill>
              </a:rPr>
              <a:t>&gt;&gt;&gt; print ("Coefficients: \n " + str(lrModel.coefficientMatrix)+ \</a:t>
            </a:r>
            <a:endParaRPr lang="zh-CN" altLang="zh-CN" sz="2000" dirty="0">
              <a:solidFill>
                <a:schemeClr val="bg1"/>
              </a:solidFill>
            </a:endParaRPr>
          </a:p>
          <a:p>
            <a:pPr eaLnBrk="1" hangingPunct="1">
              <a:spcBef>
                <a:spcPct val="0"/>
              </a:spcBef>
              <a:buFontTx/>
              <a:buNone/>
            </a:pPr>
            <a:r>
              <a:rPr lang="en-US" altLang="zh-CN" sz="2000" dirty="0">
                <a:solidFill>
                  <a:schemeClr val="bg1"/>
                </a:solidFill>
              </a:rPr>
              <a:t>... "\nIntercept: "+str(lrModel.interceptVector)+ \</a:t>
            </a:r>
            <a:endParaRPr lang="zh-CN" altLang="zh-CN" sz="2000" dirty="0">
              <a:solidFill>
                <a:schemeClr val="bg1"/>
              </a:solidFill>
            </a:endParaRPr>
          </a:p>
          <a:p>
            <a:pPr eaLnBrk="1" hangingPunct="1">
              <a:spcBef>
                <a:spcPct val="0"/>
              </a:spcBef>
              <a:buFontTx/>
              <a:buNone/>
            </a:pPr>
            <a:r>
              <a:rPr lang="en-US" altLang="zh-CN" sz="2000" dirty="0">
                <a:solidFill>
                  <a:schemeClr val="bg1"/>
                </a:solidFill>
              </a:rPr>
              <a:t>... "\n numClasses: "+str(lrModel.numClasses)+ \</a:t>
            </a:r>
            <a:endParaRPr lang="zh-CN" altLang="zh-CN" sz="2000" dirty="0">
              <a:solidFill>
                <a:schemeClr val="bg1"/>
              </a:solidFill>
            </a:endParaRPr>
          </a:p>
          <a:p>
            <a:pPr eaLnBrk="1" hangingPunct="1">
              <a:spcBef>
                <a:spcPct val="0"/>
              </a:spcBef>
              <a:buFontTx/>
              <a:buNone/>
            </a:pPr>
            <a:r>
              <a:rPr lang="en-US" altLang="zh-CN" sz="2000" dirty="0">
                <a:solidFill>
                  <a:schemeClr val="bg1"/>
                </a:solidFill>
              </a:rPr>
              <a:t>... "\n numFeatures: "+str(lrModel.numFeatures))</a:t>
            </a:r>
            <a:endParaRPr lang="zh-CN" altLang="zh-CN" sz="2000" dirty="0">
              <a:solidFill>
                <a:schemeClr val="bg1"/>
              </a:solidFill>
            </a:endParaRPr>
          </a:p>
          <a:p>
            <a:pPr eaLnBrk="1" hangingPunct="1">
              <a:spcBef>
                <a:spcPct val="0"/>
              </a:spcBef>
              <a:buFontTx/>
              <a:buNone/>
            </a:pPr>
            <a:r>
              <a:rPr lang="en-US" altLang="zh-CN" sz="2000" dirty="0">
                <a:solidFill>
                  <a:schemeClr val="bg1"/>
                </a:solidFill>
              </a:rPr>
              <a:t> </a:t>
            </a:r>
            <a:endParaRPr lang="zh-CN" altLang="zh-CN" sz="2000" dirty="0">
              <a:solidFill>
                <a:schemeClr val="bg1"/>
              </a:solidFill>
            </a:endParaRPr>
          </a:p>
          <a:p>
            <a:pPr eaLnBrk="1" hangingPunct="1">
              <a:spcBef>
                <a:spcPct val="0"/>
              </a:spcBef>
              <a:buFontTx/>
              <a:buNone/>
            </a:pPr>
            <a:r>
              <a:rPr lang="en-US" altLang="zh-CN" sz="2000" dirty="0">
                <a:solidFill>
                  <a:schemeClr val="bg1"/>
                </a:solidFill>
              </a:rPr>
              <a:t>Coefficients: </a:t>
            </a:r>
            <a:endParaRPr lang="zh-CN" altLang="zh-CN" sz="2000" dirty="0">
              <a:solidFill>
                <a:schemeClr val="bg1"/>
              </a:solidFill>
            </a:endParaRPr>
          </a:p>
          <a:p>
            <a:pPr eaLnBrk="1" hangingPunct="1">
              <a:spcBef>
                <a:spcPct val="0"/>
              </a:spcBef>
              <a:buFontTx/>
              <a:buNone/>
            </a:pPr>
            <a:r>
              <a:rPr lang="en-US" altLang="zh-CN" sz="2000" dirty="0">
                <a:solidFill>
                  <a:schemeClr val="bg1"/>
                </a:solidFill>
              </a:rPr>
              <a:t> 3 X 4 CSRMatrix</a:t>
            </a:r>
            <a:endParaRPr lang="zh-CN" altLang="zh-CN" sz="2000" dirty="0">
              <a:solidFill>
                <a:schemeClr val="bg1"/>
              </a:solidFill>
            </a:endParaRPr>
          </a:p>
          <a:p>
            <a:pPr eaLnBrk="1" hangingPunct="1">
              <a:spcBef>
                <a:spcPct val="0"/>
              </a:spcBef>
              <a:buFontTx/>
              <a:buNone/>
            </a:pPr>
            <a:r>
              <a:rPr lang="en-US" altLang="zh-CN" sz="2000" dirty="0">
                <a:solidFill>
                  <a:schemeClr val="bg1"/>
                </a:solidFill>
              </a:rPr>
              <a:t>(1,3) 0.4332</a:t>
            </a:r>
            <a:endParaRPr lang="zh-CN" altLang="zh-CN" sz="2000" dirty="0">
              <a:solidFill>
                <a:schemeClr val="bg1"/>
              </a:solidFill>
            </a:endParaRPr>
          </a:p>
          <a:p>
            <a:pPr eaLnBrk="1" hangingPunct="1">
              <a:spcBef>
                <a:spcPct val="0"/>
              </a:spcBef>
              <a:buFontTx/>
              <a:buNone/>
            </a:pPr>
            <a:r>
              <a:rPr lang="en-US" altLang="zh-CN" sz="2000" dirty="0">
                <a:solidFill>
                  <a:schemeClr val="bg1"/>
                </a:solidFill>
              </a:rPr>
              <a:t>(2,2) -0.2472</a:t>
            </a:r>
            <a:endParaRPr lang="zh-CN" altLang="zh-CN" sz="2000" dirty="0">
              <a:solidFill>
                <a:schemeClr val="bg1"/>
              </a:solidFill>
            </a:endParaRPr>
          </a:p>
          <a:p>
            <a:pPr eaLnBrk="1" hangingPunct="1">
              <a:spcBef>
                <a:spcPct val="0"/>
              </a:spcBef>
              <a:buFontTx/>
              <a:buNone/>
            </a:pPr>
            <a:r>
              <a:rPr lang="en-US" altLang="zh-CN" sz="2000" dirty="0">
                <a:solidFill>
                  <a:schemeClr val="bg1"/>
                </a:solidFill>
              </a:rPr>
              <a:t>(2,3) -0.1689</a:t>
            </a:r>
            <a:endParaRPr lang="zh-CN" altLang="zh-CN" sz="2000" dirty="0">
              <a:solidFill>
                <a:schemeClr val="bg1"/>
              </a:solidFill>
            </a:endParaRPr>
          </a:p>
          <a:p>
            <a:pPr eaLnBrk="1" hangingPunct="1">
              <a:spcBef>
                <a:spcPct val="0"/>
              </a:spcBef>
              <a:buFontTx/>
              <a:buNone/>
            </a:pPr>
            <a:r>
              <a:rPr lang="en-US" altLang="zh-CN" sz="2000" dirty="0">
                <a:solidFill>
                  <a:schemeClr val="bg1"/>
                </a:solidFill>
              </a:rPr>
              <a:t>Intercept: [-0.11530503231364186,-0.63496556499483,0.750270597308472]</a:t>
            </a:r>
            <a:endParaRPr lang="zh-CN" altLang="zh-CN" sz="2000" dirty="0">
              <a:solidFill>
                <a:schemeClr val="bg1"/>
              </a:solidFill>
            </a:endParaRPr>
          </a:p>
          <a:p>
            <a:pPr eaLnBrk="1" hangingPunct="1">
              <a:spcBef>
                <a:spcPct val="0"/>
              </a:spcBef>
              <a:buFontTx/>
              <a:buNone/>
            </a:pPr>
            <a:r>
              <a:rPr lang="en-US" altLang="zh-CN" sz="2000" dirty="0">
                <a:solidFill>
                  <a:schemeClr val="bg1"/>
                </a:solidFill>
              </a:rPr>
              <a:t> numClasses: 3</a:t>
            </a:r>
            <a:endParaRPr lang="zh-CN" altLang="zh-CN" sz="2000" dirty="0">
              <a:solidFill>
                <a:schemeClr val="bg1"/>
              </a:solidFill>
            </a:endParaRPr>
          </a:p>
          <a:p>
            <a:pPr eaLnBrk="1" hangingPunct="1">
              <a:spcBef>
                <a:spcPct val="0"/>
              </a:spcBef>
              <a:buFontTx/>
              <a:buNone/>
            </a:pPr>
            <a:r>
              <a:rPr lang="en-US" altLang="zh-CN" sz="2000" dirty="0">
                <a:solidFill>
                  <a:schemeClr val="bg1"/>
                </a:solidFill>
              </a:rPr>
              <a:t> numFeatures: 4</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a:ln/>
        </p:spPr>
        <p:txBody>
          <a:bodyPr/>
          <a:lstStyle/>
          <a:p>
            <a:r>
              <a:rPr lang="en-US" altLang="zh-CN" dirty="0" smtClean="0"/>
              <a:t>7.1.3 </a:t>
            </a:r>
            <a:r>
              <a:rPr lang="en-US" altLang="zh-CN" dirty="0" smtClean="0"/>
              <a:t>Spark </a:t>
            </a:r>
            <a:r>
              <a:rPr lang="zh-CN" altLang="en-US" dirty="0" smtClean="0"/>
              <a:t>机器学习库</a:t>
            </a:r>
            <a:r>
              <a:rPr lang="en-US" altLang="zh-CN" dirty="0" smtClean="0"/>
              <a:t>MLlib</a:t>
            </a:r>
            <a:endParaRPr lang="zh-CN" altLang="en-US" dirty="0" smtClean="0"/>
          </a:p>
        </p:txBody>
      </p:sp>
      <p:sp>
        <p:nvSpPr>
          <p:cNvPr id="7171" name="矩形 2"/>
          <p:cNvSpPr>
            <a:spLocks noChangeArrowheads="1"/>
          </p:cNvSpPr>
          <p:nvPr/>
        </p:nvSpPr>
        <p:spPr bwMode="auto">
          <a:xfrm>
            <a:off x="304912" y="1295400"/>
            <a:ext cx="8534176" cy="2677656"/>
          </a:xfrm>
          <a:prstGeom prst="rect">
            <a:avLst/>
          </a:prstGeom>
          <a:ln/>
          <a:extLst/>
        </p:spPr>
        <p:style>
          <a:lnRef idx="2">
            <a:schemeClr val="accent2"/>
          </a:lnRef>
          <a:fillRef idx="1">
            <a:schemeClr val="lt1"/>
          </a:fillRef>
          <a:effectRef idx="0">
            <a:schemeClr val="accent2"/>
          </a:effectRef>
          <a:fontRef idx="minor">
            <a:schemeClr val="dk1"/>
          </a:fontRef>
        </p:style>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None/>
            </a:pPr>
            <a:r>
              <a:rPr lang="zh-CN" altLang="en-US" sz="2400" dirty="0" smtClean="0"/>
              <a:t>（</a:t>
            </a:r>
            <a:r>
              <a:rPr lang="en-US" altLang="zh-CN" sz="2400" dirty="0" smtClean="0"/>
              <a:t>1</a:t>
            </a:r>
            <a:r>
              <a:rPr lang="zh-CN" altLang="en-US" sz="2400" dirty="0" smtClean="0"/>
              <a:t>）</a:t>
            </a:r>
            <a:r>
              <a:rPr lang="en-US" altLang="zh-CN" sz="2400" dirty="0" smtClean="0"/>
              <a:t>Spark</a:t>
            </a:r>
            <a:r>
              <a:rPr lang="zh-CN" altLang="en-US" sz="2400" dirty="0"/>
              <a:t>提供了一个基于海量数据的</a:t>
            </a:r>
            <a:r>
              <a:rPr lang="zh-CN" altLang="en-US" sz="2400" b="1" dirty="0">
                <a:solidFill>
                  <a:srgbClr val="FF0000"/>
                </a:solidFill>
              </a:rPr>
              <a:t>机器学习库</a:t>
            </a:r>
            <a:r>
              <a:rPr lang="zh-CN" altLang="en-US" sz="2400" dirty="0"/>
              <a:t>，它提供了常用机器学习算法的分布式</a:t>
            </a:r>
            <a:r>
              <a:rPr lang="zh-CN" altLang="en-US" sz="2400" dirty="0" smtClean="0"/>
              <a:t>实现</a:t>
            </a:r>
            <a:r>
              <a:rPr lang="zh-CN" altLang="en-US" sz="2400" dirty="0"/>
              <a:t>。</a:t>
            </a:r>
            <a:endParaRPr lang="en-US" altLang="zh-CN" sz="2400" dirty="0" smtClean="0"/>
          </a:p>
          <a:p>
            <a:pPr eaLnBrk="1" hangingPunct="1">
              <a:spcBef>
                <a:spcPct val="0"/>
              </a:spcBef>
              <a:buNone/>
            </a:pPr>
            <a:r>
              <a:rPr lang="zh-CN" altLang="en-US" sz="2400" dirty="0" smtClean="0"/>
              <a:t>（</a:t>
            </a:r>
            <a:r>
              <a:rPr lang="en-US" altLang="zh-CN" sz="2400" dirty="0" smtClean="0"/>
              <a:t>2</a:t>
            </a:r>
            <a:r>
              <a:rPr lang="zh-CN" altLang="en-US" sz="2400" dirty="0" smtClean="0"/>
              <a:t>）开发</a:t>
            </a:r>
            <a:r>
              <a:rPr lang="zh-CN" altLang="en-US" sz="2400" dirty="0"/>
              <a:t>者只需要有 </a:t>
            </a:r>
            <a:r>
              <a:rPr lang="en-US" altLang="zh-CN" sz="2400" dirty="0"/>
              <a:t>Spark </a:t>
            </a:r>
            <a:r>
              <a:rPr lang="zh-CN" altLang="en-US" sz="2400" dirty="0"/>
              <a:t>基础并且了解机器学习算法的原理，以及方法相关参数的含义，就可以轻松的通过调用相应的 </a:t>
            </a:r>
            <a:r>
              <a:rPr lang="en-US" altLang="zh-CN" sz="2400" dirty="0"/>
              <a:t>API </a:t>
            </a:r>
            <a:r>
              <a:rPr lang="zh-CN" altLang="en-US" sz="2400" dirty="0"/>
              <a:t>来实现基于海量数据的机器学习</a:t>
            </a:r>
            <a:r>
              <a:rPr lang="zh-CN" altLang="en-US" sz="2400" dirty="0" smtClean="0"/>
              <a:t>过程。</a:t>
            </a:r>
            <a:endParaRPr lang="en-US" altLang="zh-CN" sz="2400" dirty="0"/>
          </a:p>
          <a:p>
            <a:pPr eaLnBrk="1" hangingPunct="1">
              <a:spcBef>
                <a:spcPct val="0"/>
              </a:spcBef>
              <a:buNone/>
            </a:pPr>
            <a:r>
              <a:rPr lang="zh-CN" altLang="en-US" sz="2400" dirty="0" smtClean="0"/>
              <a:t>（</a:t>
            </a:r>
            <a:r>
              <a:rPr lang="en-US" altLang="zh-CN" sz="2400" dirty="0" smtClean="0"/>
              <a:t>3</a:t>
            </a:r>
            <a:r>
              <a:rPr lang="zh-CN" altLang="en-US" sz="2400" dirty="0" smtClean="0"/>
              <a:t>）</a:t>
            </a:r>
            <a:r>
              <a:rPr lang="en-US" altLang="zh-CN" sz="2400" dirty="0" smtClean="0"/>
              <a:t>pyspark</a:t>
            </a:r>
            <a:r>
              <a:rPr lang="zh-CN" altLang="en-US" sz="2400" dirty="0"/>
              <a:t>的</a:t>
            </a:r>
            <a:r>
              <a:rPr lang="zh-CN" altLang="en-US" sz="2400" b="1" dirty="0">
                <a:solidFill>
                  <a:srgbClr val="FF0000"/>
                </a:solidFill>
              </a:rPr>
              <a:t>即席查询</a:t>
            </a:r>
            <a:r>
              <a:rPr lang="zh-CN" altLang="en-US" sz="2400" dirty="0"/>
              <a:t>也是一个关键。算法工程师可以边写代码边运行，边看</a:t>
            </a:r>
            <a:r>
              <a:rPr lang="zh-CN" altLang="en-US" sz="2400" dirty="0" smtClean="0"/>
              <a:t>结果</a:t>
            </a:r>
            <a:r>
              <a:rPr lang="zh-CN" altLang="en-US" sz="2400" dirty="0"/>
              <a:t>。</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a:ln/>
        </p:spPr>
        <p:txBody>
          <a:bodyPr/>
          <a:lstStyle/>
          <a:p>
            <a:r>
              <a:rPr lang="en-US" altLang="zh-CN" dirty="0" smtClean="0"/>
              <a:t>7.4.2 </a:t>
            </a:r>
            <a:r>
              <a:rPr lang="zh-CN" altLang="en-US" dirty="0" smtClean="0"/>
              <a:t>决策树分类器</a:t>
            </a:r>
          </a:p>
        </p:txBody>
      </p:sp>
      <p:sp>
        <p:nvSpPr>
          <p:cNvPr id="62467" name="矩形 2"/>
          <p:cNvSpPr>
            <a:spLocks noChangeArrowheads="1"/>
          </p:cNvSpPr>
          <p:nvPr/>
        </p:nvSpPr>
        <p:spPr bwMode="auto">
          <a:xfrm>
            <a:off x="228714" y="1455697"/>
            <a:ext cx="8762770" cy="2308225"/>
          </a:xfrm>
          <a:prstGeom prst="rect">
            <a:avLst/>
          </a:prstGeom>
          <a:ln/>
          <a:extLst/>
        </p:spPr>
        <p:style>
          <a:lnRef idx="2">
            <a:schemeClr val="accent2"/>
          </a:lnRef>
          <a:fillRef idx="1">
            <a:schemeClr val="lt1"/>
          </a:fillRef>
          <a:effectRef idx="0">
            <a:schemeClr val="accent2"/>
          </a:effectRef>
          <a:fontRef idx="minor">
            <a:schemeClr val="dk1"/>
          </a:fontRef>
        </p:style>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2400" dirty="0"/>
              <a:t>决策树（</a:t>
            </a:r>
            <a:r>
              <a:rPr lang="en-US" altLang="zh-CN" sz="2400" dirty="0"/>
              <a:t>decision tree</a:t>
            </a:r>
            <a:r>
              <a:rPr lang="zh-CN" altLang="en-US" sz="2400" dirty="0"/>
              <a:t>）是一种基本的分类与回归方法，这里主要介绍用于分类的决策树。决策树模式呈树形结构，其中每个内部节点表示一个属性上的测试，每个分支代表一个测试输出，每个叶节点代表一种类别。学习时利用训练数据，根据损失函数最小化的原则建立决策树模型；预测时，对新的数据，利用决策树模型进行</a:t>
            </a:r>
            <a:r>
              <a:rPr lang="zh-CN" altLang="en-US" sz="2400" dirty="0" smtClean="0"/>
              <a:t>分类。</a:t>
            </a:r>
            <a:endParaRPr lang="zh-CN" altLang="en-US" sz="2400" dirty="0"/>
          </a:p>
        </p:txBody>
      </p:sp>
      <p:sp>
        <p:nvSpPr>
          <p:cNvPr id="62468" name="矩形 3"/>
          <p:cNvSpPr>
            <a:spLocks noChangeArrowheads="1"/>
          </p:cNvSpPr>
          <p:nvPr/>
        </p:nvSpPr>
        <p:spPr bwMode="auto">
          <a:xfrm>
            <a:off x="228714" y="4122697"/>
            <a:ext cx="8762770" cy="830263"/>
          </a:xfrm>
          <a:prstGeom prst="rect">
            <a:avLst/>
          </a:prstGeom>
          <a:ln/>
          <a:extLst/>
        </p:spPr>
        <p:style>
          <a:lnRef idx="2">
            <a:schemeClr val="accent2"/>
          </a:lnRef>
          <a:fillRef idx="1">
            <a:schemeClr val="lt1"/>
          </a:fillRef>
          <a:effectRef idx="0">
            <a:schemeClr val="accent2"/>
          </a:effectRef>
          <a:fontRef idx="minor">
            <a:schemeClr val="dk1"/>
          </a:fontRef>
        </p:style>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2400" dirty="0"/>
              <a:t>决策树学习通常包括</a:t>
            </a:r>
            <a:r>
              <a:rPr lang="en-US" altLang="zh-CN" sz="2400" dirty="0"/>
              <a:t>3</a:t>
            </a:r>
            <a:r>
              <a:rPr lang="zh-CN" altLang="en-US" sz="2400" dirty="0"/>
              <a:t>个步骤：特征选择、决策树的生成和决策树的</a:t>
            </a:r>
            <a:r>
              <a:rPr lang="zh-CN" altLang="en-US" sz="2400" dirty="0" smtClean="0"/>
              <a:t>剪枝。</a:t>
            </a:r>
            <a:endParaRPr lang="zh-CN" altLang="en-US" sz="2400"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p:cNvSpPr>
          <p:nvPr>
            <p:ph type="title"/>
          </p:nvPr>
        </p:nvSpPr>
        <p:spPr>
          <a:ln/>
        </p:spPr>
        <p:txBody>
          <a:bodyPr/>
          <a:lstStyle/>
          <a:p>
            <a:r>
              <a:rPr lang="en-US" altLang="zh-CN" dirty="0" smtClean="0"/>
              <a:t>7.4.2 </a:t>
            </a:r>
            <a:r>
              <a:rPr lang="zh-CN" altLang="en-US" dirty="0" smtClean="0"/>
              <a:t>决策树分类器</a:t>
            </a:r>
          </a:p>
        </p:txBody>
      </p:sp>
      <p:sp>
        <p:nvSpPr>
          <p:cNvPr id="63491" name="矩形 3"/>
          <p:cNvSpPr>
            <a:spLocks noChangeArrowheads="1"/>
          </p:cNvSpPr>
          <p:nvPr/>
        </p:nvSpPr>
        <p:spPr bwMode="auto">
          <a:xfrm>
            <a:off x="304912" y="1447800"/>
            <a:ext cx="8610374" cy="2246769"/>
          </a:xfrm>
          <a:prstGeom prst="rect">
            <a:avLst/>
          </a:prstGeom>
          <a:ln/>
          <a:extLst/>
        </p:spPr>
        <p:style>
          <a:lnRef idx="2">
            <a:schemeClr val="accent2"/>
          </a:lnRef>
          <a:fillRef idx="1">
            <a:schemeClr val="lt1"/>
          </a:fillRef>
          <a:effectRef idx="0">
            <a:schemeClr val="accent2"/>
          </a:effectRef>
          <a:fontRef idx="minor">
            <a:schemeClr val="dk1"/>
          </a:fontRef>
        </p:style>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2800" dirty="0" smtClean="0"/>
              <a:t>以</a:t>
            </a:r>
            <a:r>
              <a:rPr lang="en-US" altLang="zh-CN" sz="2800" dirty="0"/>
              <a:t>iris</a:t>
            </a:r>
            <a:r>
              <a:rPr lang="zh-CN" altLang="en-US" sz="2800" dirty="0"/>
              <a:t>数据集（</a:t>
            </a:r>
            <a:r>
              <a:rPr lang="en-US" altLang="zh-CN" sz="2800" dirty="0"/>
              <a:t>iris</a:t>
            </a:r>
            <a:r>
              <a:rPr lang="zh-CN" altLang="en-US" sz="2800" dirty="0"/>
              <a:t>）为例进行</a:t>
            </a:r>
            <a:r>
              <a:rPr lang="zh-CN" altLang="en-US" sz="2800" dirty="0" smtClean="0"/>
              <a:t>分析：</a:t>
            </a:r>
            <a:endParaRPr lang="en-US" altLang="zh-CN" sz="2800" dirty="0" smtClean="0"/>
          </a:p>
          <a:p>
            <a:pPr eaLnBrk="1" hangingPunct="1">
              <a:spcBef>
                <a:spcPct val="0"/>
              </a:spcBef>
              <a:buFontTx/>
              <a:buNone/>
            </a:pPr>
            <a:r>
              <a:rPr lang="en-US" altLang="zh-CN" sz="2800" dirty="0" smtClean="0"/>
              <a:t>iris</a:t>
            </a:r>
            <a:r>
              <a:rPr lang="zh-CN" altLang="en-US" sz="2800" dirty="0"/>
              <a:t>以鸢尾花的特征作为数据来源，数据集包含</a:t>
            </a:r>
            <a:r>
              <a:rPr lang="en-US" altLang="zh-CN" sz="2800" dirty="0"/>
              <a:t>150</a:t>
            </a:r>
            <a:r>
              <a:rPr lang="zh-CN" altLang="en-US" sz="2800" dirty="0"/>
              <a:t>个数据集，分为</a:t>
            </a:r>
            <a:r>
              <a:rPr lang="en-US" altLang="zh-CN" sz="2800" dirty="0"/>
              <a:t>3</a:t>
            </a:r>
            <a:r>
              <a:rPr lang="zh-CN" altLang="en-US" sz="2800" dirty="0"/>
              <a:t>类，每类</a:t>
            </a:r>
            <a:r>
              <a:rPr lang="en-US" altLang="zh-CN" sz="2800" dirty="0"/>
              <a:t>50</a:t>
            </a:r>
            <a:r>
              <a:rPr lang="zh-CN" altLang="en-US" sz="2800" dirty="0"/>
              <a:t>个数据，每个数据包含</a:t>
            </a:r>
            <a:r>
              <a:rPr lang="en-US" altLang="zh-CN" sz="2800" dirty="0"/>
              <a:t>4</a:t>
            </a:r>
            <a:r>
              <a:rPr lang="zh-CN" altLang="en-US" sz="2800" dirty="0"/>
              <a:t>个属性，是在数据挖掘、数据分类中非常常用的测试集、训练集。</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p:cNvSpPr>
            <a:spLocks noGrp="1"/>
          </p:cNvSpPr>
          <p:nvPr>
            <p:ph type="title"/>
          </p:nvPr>
        </p:nvSpPr>
        <p:spPr>
          <a:ln/>
        </p:spPr>
        <p:txBody>
          <a:bodyPr/>
          <a:lstStyle/>
          <a:p>
            <a:r>
              <a:rPr lang="en-US" altLang="zh-CN" dirty="0" smtClean="0"/>
              <a:t>7.4.2 </a:t>
            </a:r>
            <a:r>
              <a:rPr lang="zh-CN" altLang="en-US" dirty="0" smtClean="0"/>
              <a:t>决策树分类器</a:t>
            </a:r>
          </a:p>
        </p:txBody>
      </p:sp>
      <p:sp>
        <p:nvSpPr>
          <p:cNvPr id="64515" name="矩形 2"/>
          <p:cNvSpPr>
            <a:spLocks noChangeArrowheads="1"/>
          </p:cNvSpPr>
          <p:nvPr/>
        </p:nvSpPr>
        <p:spPr bwMode="auto">
          <a:xfrm>
            <a:off x="152516" y="1219200"/>
            <a:ext cx="39622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2400" b="1" dirty="0" smtClean="0"/>
              <a:t>第</a:t>
            </a:r>
            <a:r>
              <a:rPr lang="en-US" altLang="zh-CN" sz="2400" b="1" dirty="0" smtClean="0"/>
              <a:t>1</a:t>
            </a:r>
            <a:r>
              <a:rPr lang="zh-CN" altLang="en-US" sz="2400" b="1" dirty="0" smtClean="0"/>
              <a:t>步：</a:t>
            </a:r>
            <a:r>
              <a:rPr lang="en-US" altLang="zh-CN" sz="2400" b="1" dirty="0" smtClean="0"/>
              <a:t> </a:t>
            </a:r>
            <a:r>
              <a:rPr lang="zh-CN" altLang="en-US" sz="2400" b="1" dirty="0"/>
              <a:t>导入需要的包</a:t>
            </a:r>
          </a:p>
        </p:txBody>
      </p:sp>
      <p:sp>
        <p:nvSpPr>
          <p:cNvPr id="64516" name="矩形 3"/>
          <p:cNvSpPr>
            <a:spLocks noChangeArrowheads="1"/>
          </p:cNvSpPr>
          <p:nvPr/>
        </p:nvSpPr>
        <p:spPr bwMode="auto">
          <a:xfrm>
            <a:off x="304912" y="1905040"/>
            <a:ext cx="8686572" cy="25545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2000" dirty="0">
                <a:solidFill>
                  <a:schemeClr val="bg1"/>
                </a:solidFill>
              </a:rPr>
              <a:t>&gt;&gt;&gt; from pyspark.ml.classification import DecisionTreeClassificationModel</a:t>
            </a:r>
          </a:p>
          <a:p>
            <a:pPr eaLnBrk="1" hangingPunct="1">
              <a:spcBef>
                <a:spcPct val="0"/>
              </a:spcBef>
              <a:buFontTx/>
              <a:buNone/>
            </a:pPr>
            <a:r>
              <a:rPr lang="en-US" altLang="zh-CN" sz="2000" dirty="0">
                <a:solidFill>
                  <a:schemeClr val="bg1"/>
                </a:solidFill>
              </a:rPr>
              <a:t>&gt;&gt;&gt; from pyspark.ml.classification import DecisionTreeClassifier</a:t>
            </a:r>
          </a:p>
          <a:p>
            <a:pPr eaLnBrk="1" hangingPunct="1">
              <a:spcBef>
                <a:spcPct val="0"/>
              </a:spcBef>
              <a:buFontTx/>
              <a:buNone/>
            </a:pPr>
            <a:r>
              <a:rPr lang="en-US" altLang="zh-CN" sz="2000" dirty="0">
                <a:solidFill>
                  <a:schemeClr val="bg1"/>
                </a:solidFill>
              </a:rPr>
              <a:t>&gt;&gt;&gt; from pyspark.ml import Pipeline,PipelineModel</a:t>
            </a:r>
          </a:p>
          <a:p>
            <a:pPr eaLnBrk="1" hangingPunct="1">
              <a:spcBef>
                <a:spcPct val="0"/>
              </a:spcBef>
              <a:buFontTx/>
              <a:buNone/>
            </a:pPr>
            <a:r>
              <a:rPr lang="en-US" altLang="zh-CN" sz="2000" dirty="0">
                <a:solidFill>
                  <a:schemeClr val="bg1"/>
                </a:solidFill>
              </a:rPr>
              <a:t>&gt;&gt;&gt; from pyspark.ml.evaluation import MulticlassClassificationEvaluator</a:t>
            </a:r>
          </a:p>
          <a:p>
            <a:pPr eaLnBrk="1" hangingPunct="1">
              <a:spcBef>
                <a:spcPct val="0"/>
              </a:spcBef>
              <a:buFontTx/>
              <a:buNone/>
            </a:pPr>
            <a:r>
              <a:rPr lang="en-US" altLang="zh-CN" sz="2000" dirty="0">
                <a:solidFill>
                  <a:schemeClr val="bg1"/>
                </a:solidFill>
              </a:rPr>
              <a:t>&gt;&gt;&gt; from pyspark.ml.linalg import Vector,Vectors</a:t>
            </a:r>
          </a:p>
          <a:p>
            <a:pPr eaLnBrk="1" hangingPunct="1">
              <a:spcBef>
                <a:spcPct val="0"/>
              </a:spcBef>
              <a:buFontTx/>
              <a:buNone/>
            </a:pPr>
            <a:r>
              <a:rPr lang="en-US" altLang="zh-CN" sz="2000" dirty="0">
                <a:solidFill>
                  <a:schemeClr val="bg1"/>
                </a:solidFill>
              </a:rPr>
              <a:t>&gt;&gt;&gt; from pyspark.sql import Row</a:t>
            </a:r>
          </a:p>
          <a:p>
            <a:pPr eaLnBrk="1" hangingPunct="1">
              <a:spcBef>
                <a:spcPct val="0"/>
              </a:spcBef>
              <a:buFontTx/>
              <a:buNone/>
            </a:pPr>
            <a:r>
              <a:rPr lang="en-US" altLang="zh-CN" sz="2000" dirty="0">
                <a:solidFill>
                  <a:schemeClr val="bg1"/>
                </a:solidFill>
              </a:rPr>
              <a:t>&gt;&gt;&gt; from pyspark.ml.feature import IndexToString,StringIndexer,VectorIndexer</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a:ln/>
        </p:spPr>
        <p:txBody>
          <a:bodyPr/>
          <a:lstStyle/>
          <a:p>
            <a:r>
              <a:rPr lang="en-US" altLang="zh-CN" dirty="0" smtClean="0"/>
              <a:t>7.4.2 </a:t>
            </a:r>
            <a:r>
              <a:rPr lang="zh-CN" altLang="en-US" dirty="0" smtClean="0"/>
              <a:t>决策树分类器</a:t>
            </a:r>
          </a:p>
        </p:txBody>
      </p:sp>
      <p:sp>
        <p:nvSpPr>
          <p:cNvPr id="65539" name="矩形 2"/>
          <p:cNvSpPr>
            <a:spLocks noChangeArrowheads="1"/>
          </p:cNvSpPr>
          <p:nvPr/>
        </p:nvSpPr>
        <p:spPr bwMode="auto">
          <a:xfrm>
            <a:off x="228714" y="1219200"/>
            <a:ext cx="8762770" cy="1323439"/>
          </a:xfrm>
          <a:prstGeom prst="rect">
            <a:avLst/>
          </a:prstGeom>
          <a:ln/>
          <a:extLst/>
        </p:spPr>
        <p:style>
          <a:lnRef idx="2">
            <a:schemeClr val="accent2"/>
          </a:lnRef>
          <a:fillRef idx="1">
            <a:schemeClr val="lt1"/>
          </a:fillRef>
          <a:effectRef idx="0">
            <a:schemeClr val="accent2"/>
          </a:effectRef>
          <a:fontRef idx="minor">
            <a:schemeClr val="dk1"/>
          </a:fontRef>
        </p:style>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zh-CN" sz="2000" dirty="0" smtClean="0"/>
              <a:t>第</a:t>
            </a:r>
            <a:r>
              <a:rPr lang="en-US" altLang="zh-CN" sz="2000" dirty="0"/>
              <a:t>2</a:t>
            </a:r>
            <a:r>
              <a:rPr lang="zh-CN" altLang="zh-CN" sz="2000" dirty="0"/>
              <a:t>步：读取文本文件，第一个</a:t>
            </a:r>
            <a:r>
              <a:rPr lang="en-US" altLang="zh-CN" sz="2000" dirty="0"/>
              <a:t>map</a:t>
            </a:r>
            <a:r>
              <a:rPr lang="zh-CN" altLang="zh-CN" sz="2000" dirty="0"/>
              <a:t>把每行的数据用“</a:t>
            </a:r>
            <a:r>
              <a:rPr lang="en-US" altLang="zh-CN" sz="2000" dirty="0"/>
              <a:t>,</a:t>
            </a:r>
            <a:r>
              <a:rPr lang="zh-CN" altLang="zh-CN" sz="2000" dirty="0"/>
              <a:t>”隔开，比如在我们的数据集中，每行被分成了</a:t>
            </a:r>
            <a:r>
              <a:rPr lang="en-US" altLang="zh-CN" sz="2000" dirty="0"/>
              <a:t>5</a:t>
            </a:r>
            <a:r>
              <a:rPr lang="zh-CN" altLang="zh-CN" sz="2000" dirty="0"/>
              <a:t>部分，前</a:t>
            </a:r>
            <a:r>
              <a:rPr lang="en-US" altLang="zh-CN" sz="2000" dirty="0"/>
              <a:t>4</a:t>
            </a:r>
            <a:r>
              <a:rPr lang="zh-CN" altLang="zh-CN" sz="2000" dirty="0"/>
              <a:t>部分是鸢尾花的</a:t>
            </a:r>
            <a:r>
              <a:rPr lang="en-US" altLang="zh-CN" sz="2000" dirty="0"/>
              <a:t>4</a:t>
            </a:r>
            <a:r>
              <a:rPr lang="zh-CN" altLang="zh-CN" sz="2000" dirty="0"/>
              <a:t>个特征，最后一部分是鸢尾花的分类；我们这里把特征存储在</a:t>
            </a:r>
            <a:r>
              <a:rPr lang="en-US" altLang="zh-CN" sz="2000" dirty="0"/>
              <a:t>Vector</a:t>
            </a:r>
            <a:r>
              <a:rPr lang="zh-CN" altLang="zh-CN" sz="2000" dirty="0"/>
              <a:t>中，创建一个</a:t>
            </a:r>
            <a:r>
              <a:rPr lang="en-US" altLang="zh-CN" sz="2000" dirty="0"/>
              <a:t>Iris</a:t>
            </a:r>
            <a:r>
              <a:rPr lang="zh-CN" altLang="zh-CN" sz="2000" dirty="0"/>
              <a:t>模式的</a:t>
            </a:r>
            <a:r>
              <a:rPr lang="en-US" altLang="zh-CN" sz="2000" dirty="0"/>
              <a:t>RDD</a:t>
            </a:r>
            <a:r>
              <a:rPr lang="zh-CN" altLang="zh-CN" sz="2000" dirty="0"/>
              <a:t>，然后转化成</a:t>
            </a:r>
            <a:r>
              <a:rPr lang="en-US" altLang="zh-CN" sz="2000" dirty="0"/>
              <a:t>dataframe</a:t>
            </a:r>
            <a:r>
              <a:rPr lang="zh-CN" altLang="zh-CN" sz="2000" dirty="0"/>
              <a:t>。</a:t>
            </a:r>
            <a:endParaRPr lang="zh-CN" altLang="en-US" sz="2000" b="1" dirty="0"/>
          </a:p>
        </p:txBody>
      </p:sp>
      <p:sp>
        <p:nvSpPr>
          <p:cNvPr id="65540" name="矩形 3"/>
          <p:cNvSpPr>
            <a:spLocks noChangeArrowheads="1"/>
          </p:cNvSpPr>
          <p:nvPr/>
        </p:nvSpPr>
        <p:spPr bwMode="auto">
          <a:xfrm>
            <a:off x="152516" y="2805046"/>
            <a:ext cx="8838968" cy="34778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2000" dirty="0">
                <a:solidFill>
                  <a:schemeClr val="bg1"/>
                </a:solidFill>
              </a:rPr>
              <a:t>&gt;&gt;&gt; def f(x):</a:t>
            </a:r>
            <a:endParaRPr lang="zh-CN" altLang="zh-CN" sz="2000" dirty="0">
              <a:solidFill>
                <a:schemeClr val="bg1"/>
              </a:solidFill>
            </a:endParaRPr>
          </a:p>
          <a:p>
            <a:pPr eaLnBrk="1" hangingPunct="1">
              <a:spcBef>
                <a:spcPct val="0"/>
              </a:spcBef>
              <a:buFontTx/>
              <a:buNone/>
            </a:pPr>
            <a:r>
              <a:rPr lang="en-US" altLang="zh-CN" sz="2000" dirty="0">
                <a:solidFill>
                  <a:schemeClr val="bg1"/>
                </a:solidFill>
              </a:rPr>
              <a:t>...     rel = {}</a:t>
            </a:r>
            <a:endParaRPr lang="zh-CN" altLang="zh-CN" sz="2000" dirty="0">
              <a:solidFill>
                <a:schemeClr val="bg1"/>
              </a:solidFill>
            </a:endParaRPr>
          </a:p>
          <a:p>
            <a:pPr eaLnBrk="1" hangingPunct="1">
              <a:spcBef>
                <a:spcPct val="0"/>
              </a:spcBef>
              <a:buFontTx/>
              <a:buNone/>
            </a:pPr>
            <a:r>
              <a:rPr lang="en-US" altLang="zh-CN" sz="2000" dirty="0">
                <a:solidFill>
                  <a:schemeClr val="bg1"/>
                </a:solidFill>
              </a:rPr>
              <a:t>...     rel['features']=Vectors. \</a:t>
            </a:r>
            <a:endParaRPr lang="zh-CN" altLang="zh-CN" sz="2000" dirty="0">
              <a:solidFill>
                <a:schemeClr val="bg1"/>
              </a:solidFill>
            </a:endParaRPr>
          </a:p>
          <a:p>
            <a:pPr eaLnBrk="1" hangingPunct="1">
              <a:spcBef>
                <a:spcPct val="0"/>
              </a:spcBef>
              <a:buFontTx/>
              <a:buNone/>
            </a:pPr>
            <a:r>
              <a:rPr lang="en-US" altLang="zh-CN" sz="2000" dirty="0">
                <a:solidFill>
                  <a:schemeClr val="bg1"/>
                </a:solidFill>
              </a:rPr>
              <a:t>...     dense(float(x[0]),float(x[1]),float(x[2]),float(x[3]))</a:t>
            </a:r>
            <a:endParaRPr lang="zh-CN" altLang="zh-CN" sz="2000" dirty="0">
              <a:solidFill>
                <a:schemeClr val="bg1"/>
              </a:solidFill>
            </a:endParaRPr>
          </a:p>
          <a:p>
            <a:pPr eaLnBrk="1" hangingPunct="1">
              <a:spcBef>
                <a:spcPct val="0"/>
              </a:spcBef>
              <a:buFontTx/>
              <a:buNone/>
            </a:pPr>
            <a:r>
              <a:rPr lang="en-US" altLang="zh-CN" sz="2000" dirty="0">
                <a:solidFill>
                  <a:schemeClr val="bg1"/>
                </a:solidFill>
              </a:rPr>
              <a:t>...     rel['label'] = str(x[4])</a:t>
            </a:r>
            <a:endParaRPr lang="zh-CN" altLang="zh-CN" sz="2000" dirty="0">
              <a:solidFill>
                <a:schemeClr val="bg1"/>
              </a:solidFill>
            </a:endParaRPr>
          </a:p>
          <a:p>
            <a:pPr eaLnBrk="1" hangingPunct="1">
              <a:spcBef>
                <a:spcPct val="0"/>
              </a:spcBef>
              <a:buFontTx/>
              <a:buNone/>
            </a:pPr>
            <a:r>
              <a:rPr lang="en-US" altLang="zh-CN" sz="2000" dirty="0">
                <a:solidFill>
                  <a:schemeClr val="bg1"/>
                </a:solidFill>
              </a:rPr>
              <a:t>...     return rel</a:t>
            </a:r>
            <a:endParaRPr lang="zh-CN" altLang="zh-CN" sz="2000" dirty="0">
              <a:solidFill>
                <a:schemeClr val="bg1"/>
              </a:solidFill>
            </a:endParaRPr>
          </a:p>
          <a:p>
            <a:pPr eaLnBrk="1" hangingPunct="1">
              <a:spcBef>
                <a:spcPct val="0"/>
              </a:spcBef>
              <a:buFontTx/>
              <a:buNone/>
            </a:pPr>
            <a:r>
              <a:rPr lang="en-US" altLang="zh-CN" sz="2000" dirty="0">
                <a:solidFill>
                  <a:schemeClr val="bg1"/>
                </a:solidFill>
              </a:rPr>
              <a:t>&gt;&gt;&gt; data = spark.sparkContext. \</a:t>
            </a:r>
            <a:endParaRPr lang="zh-CN" altLang="zh-CN" sz="2000" dirty="0">
              <a:solidFill>
                <a:schemeClr val="bg1"/>
              </a:solidFill>
            </a:endParaRPr>
          </a:p>
          <a:p>
            <a:pPr eaLnBrk="1" hangingPunct="1">
              <a:spcBef>
                <a:spcPct val="0"/>
              </a:spcBef>
              <a:buFontTx/>
              <a:buNone/>
            </a:pPr>
            <a:r>
              <a:rPr lang="en-US" altLang="zh-CN" sz="2000" dirty="0">
                <a:solidFill>
                  <a:schemeClr val="bg1"/>
                </a:solidFill>
              </a:rPr>
              <a:t>... textFile("file:///usr/local/spark/iris.txt"). \</a:t>
            </a:r>
            <a:endParaRPr lang="zh-CN" altLang="zh-CN" sz="2000" dirty="0">
              <a:solidFill>
                <a:schemeClr val="bg1"/>
              </a:solidFill>
            </a:endParaRPr>
          </a:p>
          <a:p>
            <a:pPr eaLnBrk="1" hangingPunct="1">
              <a:spcBef>
                <a:spcPct val="0"/>
              </a:spcBef>
              <a:buFontTx/>
              <a:buNone/>
            </a:pPr>
            <a:r>
              <a:rPr lang="en-US" altLang="zh-CN" sz="2000" dirty="0">
                <a:solidFill>
                  <a:schemeClr val="bg1"/>
                </a:solidFill>
              </a:rPr>
              <a:t>... map(lambda line: line.split(',')). \</a:t>
            </a:r>
            <a:endParaRPr lang="zh-CN" altLang="zh-CN" sz="2000" dirty="0">
              <a:solidFill>
                <a:schemeClr val="bg1"/>
              </a:solidFill>
            </a:endParaRPr>
          </a:p>
          <a:p>
            <a:pPr eaLnBrk="1" hangingPunct="1">
              <a:spcBef>
                <a:spcPct val="0"/>
              </a:spcBef>
              <a:buFontTx/>
              <a:buNone/>
            </a:pPr>
            <a:r>
              <a:rPr lang="en-US" altLang="zh-CN" sz="2000" dirty="0">
                <a:solidFill>
                  <a:schemeClr val="bg1"/>
                </a:solidFill>
              </a:rPr>
              <a:t>... map(lambda p: Row(**f(p))). \</a:t>
            </a:r>
            <a:endParaRPr lang="zh-CN" altLang="zh-CN" sz="2000" dirty="0">
              <a:solidFill>
                <a:schemeClr val="bg1"/>
              </a:solidFill>
            </a:endParaRPr>
          </a:p>
          <a:p>
            <a:pPr eaLnBrk="1" hangingPunct="1">
              <a:spcBef>
                <a:spcPct val="0"/>
              </a:spcBef>
              <a:buFontTx/>
              <a:buNone/>
            </a:pPr>
            <a:r>
              <a:rPr lang="en-US" altLang="zh-CN" sz="2000" dirty="0">
                <a:solidFill>
                  <a:schemeClr val="bg1"/>
                </a:solidFill>
              </a:rPr>
              <a:t>... toDF()</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p:cNvSpPr>
            <a:spLocks noGrp="1"/>
          </p:cNvSpPr>
          <p:nvPr>
            <p:ph type="title"/>
          </p:nvPr>
        </p:nvSpPr>
        <p:spPr>
          <a:ln/>
        </p:spPr>
        <p:txBody>
          <a:bodyPr/>
          <a:lstStyle/>
          <a:p>
            <a:r>
              <a:rPr lang="en-US" altLang="zh-CN" dirty="0" smtClean="0"/>
              <a:t>7.4.2 </a:t>
            </a:r>
            <a:r>
              <a:rPr lang="zh-CN" altLang="en-US" dirty="0" smtClean="0"/>
              <a:t>决策树分类器</a:t>
            </a:r>
          </a:p>
        </p:txBody>
      </p:sp>
      <p:sp>
        <p:nvSpPr>
          <p:cNvPr id="66563" name="矩形 2"/>
          <p:cNvSpPr>
            <a:spLocks noChangeArrowheads="1"/>
          </p:cNvSpPr>
          <p:nvPr/>
        </p:nvSpPr>
        <p:spPr bwMode="auto">
          <a:xfrm>
            <a:off x="228714" y="2057436"/>
            <a:ext cx="8762770" cy="440120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2000" dirty="0">
                <a:solidFill>
                  <a:schemeClr val="bg1"/>
                </a:solidFill>
              </a:rPr>
              <a:t>&gt;&gt;&gt; labelIndexer = StringIndexer(). \</a:t>
            </a:r>
            <a:endParaRPr lang="zh-CN" altLang="zh-CN" sz="2000" dirty="0">
              <a:solidFill>
                <a:schemeClr val="bg1"/>
              </a:solidFill>
            </a:endParaRPr>
          </a:p>
          <a:p>
            <a:pPr eaLnBrk="1" hangingPunct="1">
              <a:spcBef>
                <a:spcPct val="0"/>
              </a:spcBef>
              <a:buFontTx/>
              <a:buNone/>
            </a:pPr>
            <a:r>
              <a:rPr lang="en-US" altLang="zh-CN" sz="2000" dirty="0">
                <a:solidFill>
                  <a:schemeClr val="bg1"/>
                </a:solidFill>
              </a:rPr>
              <a:t>... setInputCol("label"). \</a:t>
            </a:r>
            <a:endParaRPr lang="zh-CN" altLang="zh-CN" sz="2000" dirty="0">
              <a:solidFill>
                <a:schemeClr val="bg1"/>
              </a:solidFill>
            </a:endParaRPr>
          </a:p>
          <a:p>
            <a:pPr eaLnBrk="1" hangingPunct="1">
              <a:spcBef>
                <a:spcPct val="0"/>
              </a:spcBef>
              <a:buFontTx/>
              <a:buNone/>
            </a:pPr>
            <a:r>
              <a:rPr lang="en-US" altLang="zh-CN" sz="2000" dirty="0">
                <a:solidFill>
                  <a:schemeClr val="bg1"/>
                </a:solidFill>
              </a:rPr>
              <a:t>... setOutputCol("indexedLabel"). \</a:t>
            </a:r>
            <a:endParaRPr lang="zh-CN" altLang="zh-CN" sz="2000" dirty="0">
              <a:solidFill>
                <a:schemeClr val="bg1"/>
              </a:solidFill>
            </a:endParaRPr>
          </a:p>
          <a:p>
            <a:pPr eaLnBrk="1" hangingPunct="1">
              <a:spcBef>
                <a:spcPct val="0"/>
              </a:spcBef>
              <a:buFontTx/>
              <a:buNone/>
            </a:pPr>
            <a:r>
              <a:rPr lang="en-US" altLang="zh-CN" sz="2000" dirty="0">
                <a:solidFill>
                  <a:schemeClr val="bg1"/>
                </a:solidFill>
              </a:rPr>
              <a:t>... fit(data)</a:t>
            </a:r>
            <a:endParaRPr lang="zh-CN" altLang="zh-CN" sz="2000" dirty="0">
              <a:solidFill>
                <a:schemeClr val="bg1"/>
              </a:solidFill>
            </a:endParaRPr>
          </a:p>
          <a:p>
            <a:pPr eaLnBrk="1" hangingPunct="1">
              <a:spcBef>
                <a:spcPct val="0"/>
              </a:spcBef>
              <a:buFontTx/>
              <a:buNone/>
            </a:pPr>
            <a:r>
              <a:rPr lang="en-US" altLang="zh-CN" sz="2000" dirty="0">
                <a:solidFill>
                  <a:schemeClr val="bg1"/>
                </a:solidFill>
              </a:rPr>
              <a:t>&gt;&gt;&gt; featureIndexer = VectorIndexer(). \</a:t>
            </a:r>
            <a:endParaRPr lang="zh-CN" altLang="zh-CN" sz="2000" dirty="0">
              <a:solidFill>
                <a:schemeClr val="bg1"/>
              </a:solidFill>
            </a:endParaRPr>
          </a:p>
          <a:p>
            <a:pPr eaLnBrk="1" hangingPunct="1">
              <a:spcBef>
                <a:spcPct val="0"/>
              </a:spcBef>
              <a:buFontTx/>
              <a:buNone/>
            </a:pPr>
            <a:r>
              <a:rPr lang="en-US" altLang="zh-CN" sz="2000" dirty="0">
                <a:solidFill>
                  <a:schemeClr val="bg1"/>
                </a:solidFill>
              </a:rPr>
              <a:t>... setInputCol("features"). \</a:t>
            </a:r>
            <a:endParaRPr lang="zh-CN" altLang="zh-CN" sz="2000" dirty="0">
              <a:solidFill>
                <a:schemeClr val="bg1"/>
              </a:solidFill>
            </a:endParaRPr>
          </a:p>
          <a:p>
            <a:pPr eaLnBrk="1" hangingPunct="1">
              <a:spcBef>
                <a:spcPct val="0"/>
              </a:spcBef>
              <a:buFontTx/>
              <a:buNone/>
            </a:pPr>
            <a:r>
              <a:rPr lang="en-US" altLang="zh-CN" sz="2000" dirty="0">
                <a:solidFill>
                  <a:schemeClr val="bg1"/>
                </a:solidFill>
              </a:rPr>
              <a:t>... setOutputCol("indexedFeatures"). \</a:t>
            </a:r>
            <a:endParaRPr lang="zh-CN" altLang="zh-CN" sz="2000" dirty="0">
              <a:solidFill>
                <a:schemeClr val="bg1"/>
              </a:solidFill>
            </a:endParaRPr>
          </a:p>
          <a:p>
            <a:pPr eaLnBrk="1" hangingPunct="1">
              <a:spcBef>
                <a:spcPct val="0"/>
              </a:spcBef>
              <a:buFontTx/>
              <a:buNone/>
            </a:pPr>
            <a:r>
              <a:rPr lang="en-US" altLang="zh-CN" sz="2000" dirty="0">
                <a:solidFill>
                  <a:schemeClr val="bg1"/>
                </a:solidFill>
              </a:rPr>
              <a:t>... setMaxCategories(4). \</a:t>
            </a:r>
            <a:endParaRPr lang="zh-CN" altLang="zh-CN" sz="2000" dirty="0">
              <a:solidFill>
                <a:schemeClr val="bg1"/>
              </a:solidFill>
            </a:endParaRPr>
          </a:p>
          <a:p>
            <a:pPr eaLnBrk="1" hangingPunct="1">
              <a:spcBef>
                <a:spcPct val="0"/>
              </a:spcBef>
              <a:buFontTx/>
              <a:buNone/>
            </a:pPr>
            <a:r>
              <a:rPr lang="en-US" altLang="zh-CN" sz="2000" dirty="0">
                <a:solidFill>
                  <a:schemeClr val="bg1"/>
                </a:solidFill>
              </a:rPr>
              <a:t>... fit(data)</a:t>
            </a:r>
            <a:endParaRPr lang="zh-CN" altLang="zh-CN" sz="2000" dirty="0">
              <a:solidFill>
                <a:schemeClr val="bg1"/>
              </a:solidFill>
            </a:endParaRPr>
          </a:p>
          <a:p>
            <a:pPr eaLnBrk="1" hangingPunct="1">
              <a:spcBef>
                <a:spcPct val="0"/>
              </a:spcBef>
              <a:buFontTx/>
              <a:buNone/>
            </a:pPr>
            <a:r>
              <a:rPr lang="en-US" altLang="zh-CN" sz="2000" dirty="0">
                <a:solidFill>
                  <a:schemeClr val="bg1"/>
                </a:solidFill>
              </a:rPr>
              <a:t>&gt;&gt;&gt; labelConverter = IndexToString(). \</a:t>
            </a:r>
            <a:endParaRPr lang="zh-CN" altLang="zh-CN" sz="2000" dirty="0">
              <a:solidFill>
                <a:schemeClr val="bg1"/>
              </a:solidFill>
            </a:endParaRPr>
          </a:p>
          <a:p>
            <a:pPr eaLnBrk="1" hangingPunct="1">
              <a:spcBef>
                <a:spcPct val="0"/>
              </a:spcBef>
              <a:buFontTx/>
              <a:buNone/>
            </a:pPr>
            <a:r>
              <a:rPr lang="en-US" altLang="zh-CN" sz="2000" dirty="0">
                <a:solidFill>
                  <a:schemeClr val="bg1"/>
                </a:solidFill>
              </a:rPr>
              <a:t>... setInputCol("prediction"). \</a:t>
            </a:r>
            <a:endParaRPr lang="zh-CN" altLang="zh-CN" sz="2000" dirty="0">
              <a:solidFill>
                <a:schemeClr val="bg1"/>
              </a:solidFill>
            </a:endParaRPr>
          </a:p>
          <a:p>
            <a:pPr eaLnBrk="1" hangingPunct="1">
              <a:spcBef>
                <a:spcPct val="0"/>
              </a:spcBef>
              <a:buFontTx/>
              <a:buNone/>
            </a:pPr>
            <a:r>
              <a:rPr lang="en-US" altLang="zh-CN" sz="2000" dirty="0">
                <a:solidFill>
                  <a:schemeClr val="bg1"/>
                </a:solidFill>
              </a:rPr>
              <a:t>... setOutputCol("predictedLabel"). \</a:t>
            </a:r>
            <a:endParaRPr lang="zh-CN" altLang="zh-CN" sz="2000" dirty="0">
              <a:solidFill>
                <a:schemeClr val="bg1"/>
              </a:solidFill>
            </a:endParaRPr>
          </a:p>
          <a:p>
            <a:pPr eaLnBrk="1" hangingPunct="1">
              <a:spcBef>
                <a:spcPct val="0"/>
              </a:spcBef>
              <a:buFontTx/>
              <a:buNone/>
            </a:pPr>
            <a:r>
              <a:rPr lang="en-US" altLang="zh-CN" sz="2000" dirty="0">
                <a:solidFill>
                  <a:schemeClr val="bg1"/>
                </a:solidFill>
              </a:rPr>
              <a:t>... setLabels(labelIndexer.labels)</a:t>
            </a:r>
            <a:endParaRPr lang="zh-CN" altLang="zh-CN" sz="2000" dirty="0">
              <a:solidFill>
                <a:schemeClr val="bg1"/>
              </a:solidFill>
            </a:endParaRPr>
          </a:p>
          <a:p>
            <a:pPr eaLnBrk="1" hangingPunct="1">
              <a:spcBef>
                <a:spcPct val="0"/>
              </a:spcBef>
              <a:buFontTx/>
              <a:buNone/>
            </a:pPr>
            <a:r>
              <a:rPr lang="en-US" altLang="zh-CN" sz="2000" dirty="0">
                <a:solidFill>
                  <a:schemeClr val="bg1"/>
                </a:solidFill>
              </a:rPr>
              <a:t>&gt;&gt;&gt; trainingData, testData = data.randomSplit([0.7, 0.3])</a:t>
            </a:r>
          </a:p>
        </p:txBody>
      </p:sp>
      <p:sp>
        <p:nvSpPr>
          <p:cNvPr id="66564" name="矩形 3"/>
          <p:cNvSpPr>
            <a:spLocks noChangeArrowheads="1"/>
          </p:cNvSpPr>
          <p:nvPr/>
        </p:nvSpPr>
        <p:spPr bwMode="auto">
          <a:xfrm>
            <a:off x="152516" y="1143000"/>
            <a:ext cx="8838968" cy="707886"/>
          </a:xfrm>
          <a:prstGeom prst="rect">
            <a:avLst/>
          </a:prstGeom>
          <a:ln/>
          <a:extLst/>
        </p:spPr>
        <p:style>
          <a:lnRef idx="2">
            <a:schemeClr val="accent2"/>
          </a:lnRef>
          <a:fillRef idx="1">
            <a:schemeClr val="lt1"/>
          </a:fillRef>
          <a:effectRef idx="0">
            <a:schemeClr val="accent2"/>
          </a:effectRef>
          <a:fontRef idx="minor">
            <a:schemeClr val="dk1"/>
          </a:fontRef>
        </p:style>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zh-CN" sz="2000" dirty="0"/>
              <a:t>第</a:t>
            </a:r>
            <a:r>
              <a:rPr lang="en-US" altLang="zh-CN" sz="2000" dirty="0"/>
              <a:t>3</a:t>
            </a:r>
            <a:r>
              <a:rPr lang="zh-CN" altLang="zh-CN" sz="2000" dirty="0"/>
              <a:t>步：进一步处理特征和标签，把数据集随机分成训练集和测试集，其中训练集占</a:t>
            </a:r>
            <a:r>
              <a:rPr lang="en-US" altLang="zh-CN" sz="2000" dirty="0"/>
              <a:t>70%</a:t>
            </a:r>
            <a:r>
              <a:rPr lang="zh-CN" altLang="zh-CN" sz="2000" dirty="0"/>
              <a:t>。</a:t>
            </a:r>
            <a:endParaRPr lang="zh-CN" altLang="en-US" sz="2000"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a:ln/>
        </p:spPr>
        <p:txBody>
          <a:bodyPr/>
          <a:lstStyle/>
          <a:p>
            <a:r>
              <a:rPr lang="en-US" altLang="zh-CN" dirty="0" smtClean="0"/>
              <a:t>7.4.2 </a:t>
            </a:r>
            <a:r>
              <a:rPr lang="zh-CN" altLang="en-US" dirty="0" smtClean="0"/>
              <a:t>决策树分类器</a:t>
            </a:r>
          </a:p>
        </p:txBody>
      </p:sp>
      <p:sp>
        <p:nvSpPr>
          <p:cNvPr id="67587" name="矩形 2"/>
          <p:cNvSpPr>
            <a:spLocks noChangeArrowheads="1"/>
          </p:cNvSpPr>
          <p:nvPr/>
        </p:nvSpPr>
        <p:spPr bwMode="auto">
          <a:xfrm>
            <a:off x="228714" y="1179232"/>
            <a:ext cx="8762770" cy="1323439"/>
          </a:xfrm>
          <a:prstGeom prst="rect">
            <a:avLst/>
          </a:prstGeom>
          <a:ln/>
          <a:extLst/>
        </p:spPr>
        <p:style>
          <a:lnRef idx="2">
            <a:schemeClr val="accent2"/>
          </a:lnRef>
          <a:fillRef idx="1">
            <a:schemeClr val="lt1"/>
          </a:fillRef>
          <a:effectRef idx="0">
            <a:schemeClr val="accent2"/>
          </a:effectRef>
          <a:fontRef idx="minor">
            <a:schemeClr val="dk1"/>
          </a:fontRef>
        </p:style>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zh-CN" sz="2000" dirty="0"/>
              <a:t>第</a:t>
            </a:r>
            <a:r>
              <a:rPr lang="en-US" altLang="zh-CN" sz="2000" dirty="0"/>
              <a:t>4</a:t>
            </a:r>
            <a:r>
              <a:rPr lang="zh-CN" altLang="zh-CN" sz="2000" dirty="0"/>
              <a:t>步：创建决策树</a:t>
            </a:r>
            <a:r>
              <a:rPr lang="en-US" altLang="zh-CN" sz="2000" dirty="0"/>
              <a:t>模型DecisionTreeClassifier，通过setter的方法来设置决策树的参数，也可以用ParamMap来设置。这里仅需要设置特征列（FeaturesCol）和待预测列（LabelCol）。</a:t>
            </a:r>
            <a:r>
              <a:rPr lang="zh-CN" altLang="zh-CN" sz="2000" dirty="0"/>
              <a:t>具体可以设置</a:t>
            </a:r>
            <a:r>
              <a:rPr lang="en-US" altLang="zh-CN" sz="2000" dirty="0"/>
              <a:t>的参数可以通过explainParams()来获取。</a:t>
            </a:r>
            <a:endParaRPr lang="zh-CN" altLang="en-US" sz="2000" dirty="0"/>
          </a:p>
        </p:txBody>
      </p:sp>
      <p:sp>
        <p:nvSpPr>
          <p:cNvPr id="67588" name="矩形 3"/>
          <p:cNvSpPr>
            <a:spLocks noChangeArrowheads="1"/>
          </p:cNvSpPr>
          <p:nvPr/>
        </p:nvSpPr>
        <p:spPr bwMode="auto">
          <a:xfrm>
            <a:off x="228714" y="2743218"/>
            <a:ext cx="8762770" cy="1200329"/>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2400" dirty="0">
                <a:solidFill>
                  <a:schemeClr val="bg1"/>
                </a:solidFill>
              </a:rPr>
              <a:t>&gt;&gt;&gt; dtClassifier = DecisionTreeClassifier(). \</a:t>
            </a:r>
            <a:endParaRPr lang="zh-CN" altLang="zh-CN" sz="2400" dirty="0">
              <a:solidFill>
                <a:schemeClr val="bg1"/>
              </a:solidFill>
            </a:endParaRPr>
          </a:p>
          <a:p>
            <a:pPr eaLnBrk="1" hangingPunct="1">
              <a:spcBef>
                <a:spcPct val="0"/>
              </a:spcBef>
              <a:buFontTx/>
              <a:buNone/>
            </a:pPr>
            <a:r>
              <a:rPr lang="en-US" altLang="zh-CN" sz="2400" dirty="0">
                <a:solidFill>
                  <a:schemeClr val="bg1"/>
                </a:solidFill>
              </a:rPr>
              <a:t>... setLabelCol("indexedLabel"). \</a:t>
            </a:r>
            <a:endParaRPr lang="zh-CN" altLang="zh-CN" sz="2400" dirty="0">
              <a:solidFill>
                <a:schemeClr val="bg1"/>
              </a:solidFill>
            </a:endParaRPr>
          </a:p>
          <a:p>
            <a:pPr eaLnBrk="1" hangingPunct="1">
              <a:spcBef>
                <a:spcPct val="0"/>
              </a:spcBef>
              <a:buFontTx/>
              <a:buNone/>
            </a:pPr>
            <a:r>
              <a:rPr lang="en-US" altLang="zh-CN" sz="2400" dirty="0">
                <a:solidFill>
                  <a:schemeClr val="bg1"/>
                </a:solidFill>
              </a:rPr>
              <a:t>... setFeaturesCol("indexedFeatures")</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p:cNvSpPr>
            <a:spLocks noGrp="1"/>
          </p:cNvSpPr>
          <p:nvPr>
            <p:ph type="title"/>
          </p:nvPr>
        </p:nvSpPr>
        <p:spPr>
          <a:ln/>
        </p:spPr>
        <p:txBody>
          <a:bodyPr/>
          <a:lstStyle/>
          <a:p>
            <a:r>
              <a:rPr lang="en-US" altLang="zh-CN" dirty="0" smtClean="0"/>
              <a:t>7.4.2 </a:t>
            </a:r>
            <a:r>
              <a:rPr lang="zh-CN" altLang="en-US" dirty="0" smtClean="0"/>
              <a:t>决策树分类器</a:t>
            </a:r>
          </a:p>
        </p:txBody>
      </p:sp>
      <p:sp>
        <p:nvSpPr>
          <p:cNvPr id="68611" name="矩形 2"/>
          <p:cNvSpPr>
            <a:spLocks noChangeArrowheads="1"/>
          </p:cNvSpPr>
          <p:nvPr/>
        </p:nvSpPr>
        <p:spPr bwMode="auto">
          <a:xfrm>
            <a:off x="228714" y="2209832"/>
            <a:ext cx="8686686" cy="409342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2000" dirty="0">
                <a:solidFill>
                  <a:schemeClr val="bg1"/>
                </a:solidFill>
              </a:rPr>
              <a:t>&gt;&gt;&gt; dtPipeline = Pipeline(). \</a:t>
            </a:r>
            <a:endParaRPr lang="zh-CN" altLang="zh-CN" sz="2000" dirty="0">
              <a:solidFill>
                <a:schemeClr val="bg1"/>
              </a:solidFill>
            </a:endParaRPr>
          </a:p>
          <a:p>
            <a:pPr eaLnBrk="1" hangingPunct="1">
              <a:spcBef>
                <a:spcPct val="0"/>
              </a:spcBef>
              <a:buFontTx/>
              <a:buNone/>
            </a:pPr>
            <a:r>
              <a:rPr lang="en-US" altLang="zh-CN" sz="2000" dirty="0">
                <a:solidFill>
                  <a:schemeClr val="bg1"/>
                </a:solidFill>
              </a:rPr>
              <a:t>... setStages([labelIndexer, featureIndexer, dtClassifier, labelConverter])</a:t>
            </a:r>
            <a:endParaRPr lang="zh-CN" altLang="zh-CN" sz="2000" dirty="0">
              <a:solidFill>
                <a:schemeClr val="bg1"/>
              </a:solidFill>
            </a:endParaRPr>
          </a:p>
          <a:p>
            <a:pPr eaLnBrk="1" hangingPunct="1">
              <a:spcBef>
                <a:spcPct val="0"/>
              </a:spcBef>
              <a:buFontTx/>
              <a:buNone/>
            </a:pPr>
            <a:r>
              <a:rPr lang="en-US" altLang="zh-CN" sz="2000" dirty="0">
                <a:solidFill>
                  <a:schemeClr val="bg1"/>
                </a:solidFill>
              </a:rPr>
              <a:t>&gt;&gt;&gt; dtPipelineModel = dtPipeline.fit(trainingData)</a:t>
            </a:r>
            <a:endParaRPr lang="zh-CN" altLang="zh-CN" sz="2000" dirty="0">
              <a:solidFill>
                <a:schemeClr val="bg1"/>
              </a:solidFill>
            </a:endParaRPr>
          </a:p>
          <a:p>
            <a:pPr eaLnBrk="1" hangingPunct="1">
              <a:spcBef>
                <a:spcPct val="0"/>
              </a:spcBef>
              <a:buFontTx/>
              <a:buNone/>
            </a:pPr>
            <a:r>
              <a:rPr lang="en-US" altLang="zh-CN" sz="2000" dirty="0">
                <a:solidFill>
                  <a:schemeClr val="bg1"/>
                </a:solidFill>
              </a:rPr>
              <a:t>&gt;&gt;&gt; dtPredictions = dtPipelineModel.transform(testData)</a:t>
            </a:r>
            <a:endParaRPr lang="zh-CN" altLang="zh-CN" sz="2000" dirty="0">
              <a:solidFill>
                <a:schemeClr val="bg1"/>
              </a:solidFill>
            </a:endParaRPr>
          </a:p>
          <a:p>
            <a:pPr eaLnBrk="1" hangingPunct="1">
              <a:spcBef>
                <a:spcPct val="0"/>
              </a:spcBef>
              <a:buFontTx/>
              <a:buNone/>
            </a:pPr>
            <a:r>
              <a:rPr lang="en-US" altLang="zh-CN" sz="2000" dirty="0">
                <a:solidFill>
                  <a:schemeClr val="bg1"/>
                </a:solidFill>
              </a:rPr>
              <a:t>&gt;&gt;&gt; dtPredictions.select("predictedLabel", "label", "features").show(20)</a:t>
            </a:r>
            <a:endParaRPr lang="zh-CN" altLang="zh-CN" sz="2000" dirty="0">
              <a:solidFill>
                <a:schemeClr val="bg1"/>
              </a:solidFill>
            </a:endParaRPr>
          </a:p>
          <a:p>
            <a:pPr eaLnBrk="1" hangingPunct="1">
              <a:spcBef>
                <a:spcPct val="0"/>
              </a:spcBef>
              <a:buFontTx/>
              <a:buNone/>
            </a:pPr>
            <a:r>
              <a:rPr lang="en-US" altLang="zh-CN" sz="2000" dirty="0">
                <a:solidFill>
                  <a:schemeClr val="bg1"/>
                </a:solidFill>
              </a:rPr>
              <a:t>+---------------+---------------+-----------------+</a:t>
            </a:r>
            <a:endParaRPr lang="zh-CN" altLang="zh-CN" sz="2000" dirty="0">
              <a:solidFill>
                <a:schemeClr val="bg1"/>
              </a:solidFill>
            </a:endParaRPr>
          </a:p>
          <a:p>
            <a:pPr eaLnBrk="1" hangingPunct="1">
              <a:spcBef>
                <a:spcPct val="0"/>
              </a:spcBef>
              <a:buFontTx/>
              <a:buNone/>
            </a:pPr>
            <a:r>
              <a:rPr lang="en-US" altLang="zh-CN" sz="2000" dirty="0">
                <a:solidFill>
                  <a:schemeClr val="bg1"/>
                </a:solidFill>
              </a:rPr>
              <a:t>| predictedLabel|          label|         features|</a:t>
            </a:r>
            <a:endParaRPr lang="zh-CN" altLang="zh-CN" sz="2000" dirty="0">
              <a:solidFill>
                <a:schemeClr val="bg1"/>
              </a:solidFill>
            </a:endParaRPr>
          </a:p>
          <a:p>
            <a:pPr eaLnBrk="1" hangingPunct="1">
              <a:spcBef>
                <a:spcPct val="0"/>
              </a:spcBef>
              <a:buFontTx/>
              <a:buNone/>
            </a:pPr>
            <a:r>
              <a:rPr lang="en-US" altLang="zh-CN" sz="2000" dirty="0">
                <a:solidFill>
                  <a:schemeClr val="bg1"/>
                </a:solidFill>
              </a:rPr>
              <a:t>+---------------+---------------+-----------------+</a:t>
            </a:r>
            <a:endParaRPr lang="zh-CN" altLang="zh-CN" sz="2000" dirty="0">
              <a:solidFill>
                <a:schemeClr val="bg1"/>
              </a:solidFill>
            </a:endParaRPr>
          </a:p>
          <a:p>
            <a:pPr eaLnBrk="1" hangingPunct="1">
              <a:spcBef>
                <a:spcPct val="0"/>
              </a:spcBef>
              <a:buFontTx/>
              <a:buNone/>
            </a:pPr>
            <a:r>
              <a:rPr lang="en-US" altLang="zh-CN" sz="2000" dirty="0">
                <a:solidFill>
                  <a:schemeClr val="bg1"/>
                </a:solidFill>
              </a:rPr>
              <a:t>|    Iris-setosa|    Iris-setosa|[4.4,3.0,1.3,0.2]|</a:t>
            </a:r>
            <a:endParaRPr lang="zh-CN" altLang="zh-CN" sz="2000" dirty="0">
              <a:solidFill>
                <a:schemeClr val="bg1"/>
              </a:solidFill>
            </a:endParaRPr>
          </a:p>
          <a:p>
            <a:pPr eaLnBrk="1" hangingPunct="1">
              <a:spcBef>
                <a:spcPct val="0"/>
              </a:spcBef>
              <a:buFontTx/>
              <a:buNone/>
            </a:pPr>
            <a:r>
              <a:rPr lang="en-US" altLang="zh-CN" sz="2000" dirty="0">
                <a:solidFill>
                  <a:schemeClr val="bg1"/>
                </a:solidFill>
              </a:rPr>
              <a:t>|    Iris-setosa|    Iris-setosa|[4.6,3.4,1.4,0.3]|</a:t>
            </a:r>
            <a:endParaRPr lang="zh-CN" altLang="zh-CN" sz="2000" dirty="0">
              <a:solidFill>
                <a:schemeClr val="bg1"/>
              </a:solidFill>
            </a:endParaRPr>
          </a:p>
          <a:p>
            <a:pPr eaLnBrk="1" hangingPunct="1">
              <a:spcBef>
                <a:spcPct val="0"/>
              </a:spcBef>
              <a:buFontTx/>
              <a:buNone/>
            </a:pPr>
            <a:r>
              <a:rPr lang="en-US" altLang="zh-CN" sz="2000" dirty="0">
                <a:solidFill>
                  <a:schemeClr val="bg1"/>
                </a:solidFill>
              </a:rPr>
              <a:t>|    Iris-setosa|    Iris-setosa|[4.9,3.1,1.5,0.1]|</a:t>
            </a:r>
            <a:endParaRPr lang="zh-CN" altLang="zh-CN" sz="2000" dirty="0">
              <a:solidFill>
                <a:schemeClr val="bg1"/>
              </a:solidFill>
            </a:endParaRPr>
          </a:p>
          <a:p>
            <a:pPr eaLnBrk="1" hangingPunct="1">
              <a:spcBef>
                <a:spcPct val="0"/>
              </a:spcBef>
              <a:buFontTx/>
              <a:buNone/>
            </a:pPr>
            <a:r>
              <a:rPr lang="en-US" altLang="zh-CN" sz="2000" dirty="0">
                <a:solidFill>
                  <a:schemeClr val="bg1"/>
                </a:solidFill>
              </a:rPr>
              <a:t>|    Iris-setosa|    Iris-setosa|[5.0,3.2,1.2,0.2]|</a:t>
            </a:r>
            <a:endParaRPr lang="zh-CN" altLang="zh-CN" sz="2000" dirty="0">
              <a:solidFill>
                <a:schemeClr val="bg1"/>
              </a:solidFill>
            </a:endParaRPr>
          </a:p>
          <a:p>
            <a:pPr eaLnBrk="1" hangingPunct="1">
              <a:spcBef>
                <a:spcPct val="0"/>
              </a:spcBef>
              <a:buFontTx/>
              <a:buNone/>
            </a:pPr>
            <a:endParaRPr lang="en-US" altLang="zh-CN" sz="2000" dirty="0">
              <a:solidFill>
                <a:schemeClr val="bg1"/>
              </a:solidFill>
            </a:endParaRPr>
          </a:p>
        </p:txBody>
      </p:sp>
      <p:sp>
        <p:nvSpPr>
          <p:cNvPr id="68612" name="矩形 3"/>
          <p:cNvSpPr>
            <a:spLocks noChangeArrowheads="1"/>
          </p:cNvSpPr>
          <p:nvPr/>
        </p:nvSpPr>
        <p:spPr bwMode="auto">
          <a:xfrm>
            <a:off x="228714" y="1219258"/>
            <a:ext cx="8686686" cy="707886"/>
          </a:xfrm>
          <a:prstGeom prst="rect">
            <a:avLst/>
          </a:prstGeom>
          <a:ln/>
          <a:extLst/>
        </p:spPr>
        <p:style>
          <a:lnRef idx="2">
            <a:schemeClr val="accent2"/>
          </a:lnRef>
          <a:fillRef idx="1">
            <a:schemeClr val="lt1"/>
          </a:fillRef>
          <a:effectRef idx="0">
            <a:schemeClr val="accent2"/>
          </a:effectRef>
          <a:fontRef idx="minor">
            <a:schemeClr val="dk1"/>
          </a:fontRef>
        </p:style>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zh-CN" sz="2000" dirty="0"/>
              <a:t>第</a:t>
            </a:r>
            <a:r>
              <a:rPr lang="en-US" altLang="zh-CN" sz="2000" dirty="0"/>
              <a:t>5</a:t>
            </a:r>
            <a:r>
              <a:rPr lang="zh-CN" altLang="zh-CN" sz="2000" dirty="0"/>
              <a:t>步：构建机器学习流水线（</a:t>
            </a:r>
            <a:r>
              <a:rPr lang="en-US" altLang="zh-CN" sz="2000" dirty="0"/>
              <a:t>Pipeline</a:t>
            </a:r>
            <a:r>
              <a:rPr lang="zh-CN" altLang="zh-CN" sz="2000" dirty="0"/>
              <a:t>），在训练数据集上调用</a:t>
            </a:r>
            <a:r>
              <a:rPr lang="en-US" altLang="zh-CN" sz="2000" dirty="0"/>
              <a:t>fit()</a:t>
            </a:r>
            <a:r>
              <a:rPr lang="zh-CN" altLang="zh-CN" sz="2000" dirty="0"/>
              <a:t>进行模型训练，并在测试数据集上调用</a:t>
            </a:r>
            <a:r>
              <a:rPr lang="en-US" altLang="zh-CN" sz="2000" dirty="0"/>
              <a:t>transform()</a:t>
            </a:r>
            <a:r>
              <a:rPr lang="zh-CN" altLang="zh-CN" sz="2000" dirty="0"/>
              <a:t>方法进行预测。</a:t>
            </a:r>
            <a:endParaRPr lang="zh-CN" altLang="en-US" sz="2000" dirty="0"/>
          </a:p>
        </p:txBody>
      </p:sp>
      <p:sp>
        <p:nvSpPr>
          <p:cNvPr id="68613" name="TextBox 4"/>
          <p:cNvSpPr txBox="1">
            <a:spLocks noChangeArrowheads="1"/>
          </p:cNvSpPr>
          <p:nvPr/>
        </p:nvSpPr>
        <p:spPr bwMode="auto">
          <a:xfrm>
            <a:off x="228714" y="6357144"/>
            <a:ext cx="223651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2000" dirty="0"/>
              <a:t>剩余代码见下一页</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p:cNvSpPr>
            <a:spLocks noGrp="1"/>
          </p:cNvSpPr>
          <p:nvPr>
            <p:ph type="title"/>
          </p:nvPr>
        </p:nvSpPr>
        <p:spPr>
          <a:ln/>
        </p:spPr>
        <p:txBody>
          <a:bodyPr/>
          <a:lstStyle/>
          <a:p>
            <a:r>
              <a:rPr lang="en-US" altLang="zh-CN" dirty="0" smtClean="0"/>
              <a:t>7.4.2 </a:t>
            </a:r>
            <a:r>
              <a:rPr lang="zh-CN" altLang="en-US" dirty="0" smtClean="0"/>
              <a:t>决策树分类器</a:t>
            </a:r>
          </a:p>
        </p:txBody>
      </p:sp>
      <p:sp>
        <p:nvSpPr>
          <p:cNvPr id="69635" name="矩形 3"/>
          <p:cNvSpPr>
            <a:spLocks noChangeArrowheads="1"/>
          </p:cNvSpPr>
          <p:nvPr/>
        </p:nvSpPr>
        <p:spPr bwMode="auto">
          <a:xfrm>
            <a:off x="228714" y="1447852"/>
            <a:ext cx="8762770" cy="2308324"/>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2400" dirty="0">
                <a:solidFill>
                  <a:schemeClr val="bg1"/>
                </a:solidFill>
              </a:rPr>
              <a:t>&gt;&gt;&gt; evaluator = MulticlassClassificationEvaluator(). \</a:t>
            </a:r>
            <a:endParaRPr lang="zh-CN" altLang="zh-CN" sz="2400" dirty="0">
              <a:solidFill>
                <a:schemeClr val="bg1"/>
              </a:solidFill>
            </a:endParaRPr>
          </a:p>
          <a:p>
            <a:pPr eaLnBrk="1" hangingPunct="1">
              <a:spcBef>
                <a:spcPct val="0"/>
              </a:spcBef>
              <a:buFontTx/>
              <a:buNone/>
            </a:pPr>
            <a:r>
              <a:rPr lang="en-US" altLang="zh-CN" sz="2400" dirty="0">
                <a:solidFill>
                  <a:schemeClr val="bg1"/>
                </a:solidFill>
              </a:rPr>
              <a:t>... setLabelCol("indexedLabel"). \</a:t>
            </a:r>
            <a:endParaRPr lang="zh-CN" altLang="zh-CN" sz="2400" dirty="0">
              <a:solidFill>
                <a:schemeClr val="bg1"/>
              </a:solidFill>
            </a:endParaRPr>
          </a:p>
          <a:p>
            <a:pPr eaLnBrk="1" hangingPunct="1">
              <a:spcBef>
                <a:spcPct val="0"/>
              </a:spcBef>
              <a:buFontTx/>
              <a:buNone/>
            </a:pPr>
            <a:r>
              <a:rPr lang="en-US" altLang="zh-CN" sz="2400" dirty="0">
                <a:solidFill>
                  <a:schemeClr val="bg1"/>
                </a:solidFill>
              </a:rPr>
              <a:t>... setPredictionCol("prediction")</a:t>
            </a:r>
            <a:endParaRPr lang="zh-CN" altLang="zh-CN" sz="2400" dirty="0">
              <a:solidFill>
                <a:schemeClr val="bg1"/>
              </a:solidFill>
            </a:endParaRPr>
          </a:p>
          <a:p>
            <a:pPr eaLnBrk="1" hangingPunct="1">
              <a:spcBef>
                <a:spcPct val="0"/>
              </a:spcBef>
              <a:buFontTx/>
              <a:buNone/>
            </a:pPr>
            <a:r>
              <a:rPr lang="en-US" altLang="zh-CN" sz="2400" dirty="0">
                <a:solidFill>
                  <a:schemeClr val="bg1"/>
                </a:solidFill>
              </a:rPr>
              <a:t>&gt;&gt;&gt; dtAccuracy = evaluator.evaluate(dtPredictions)</a:t>
            </a:r>
            <a:endParaRPr lang="zh-CN" altLang="zh-CN" sz="2400" dirty="0">
              <a:solidFill>
                <a:schemeClr val="bg1"/>
              </a:solidFill>
            </a:endParaRPr>
          </a:p>
          <a:p>
            <a:pPr eaLnBrk="1" hangingPunct="1">
              <a:spcBef>
                <a:spcPct val="0"/>
              </a:spcBef>
              <a:buFontTx/>
              <a:buNone/>
            </a:pPr>
            <a:r>
              <a:rPr lang="en-US" altLang="zh-CN" sz="2400" dirty="0">
                <a:solidFill>
                  <a:schemeClr val="bg1"/>
                </a:solidFill>
              </a:rPr>
              <a:t>&gt;&gt;&gt; dtAccuracy</a:t>
            </a:r>
            <a:endParaRPr lang="zh-CN" altLang="zh-CN" sz="2400" dirty="0">
              <a:solidFill>
                <a:schemeClr val="bg1"/>
              </a:solidFill>
            </a:endParaRPr>
          </a:p>
          <a:p>
            <a:pPr eaLnBrk="1" hangingPunct="1">
              <a:spcBef>
                <a:spcPct val="0"/>
              </a:spcBef>
              <a:buFontTx/>
              <a:buNone/>
            </a:pPr>
            <a:r>
              <a:rPr lang="en-US" altLang="zh-CN" sz="2400" dirty="0">
                <a:solidFill>
                  <a:schemeClr val="bg1"/>
                </a:solidFill>
              </a:rPr>
              <a:t>0.9726976552103888  #模型的预测准确率</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p:cNvSpPr>
          <p:nvPr>
            <p:ph type="title"/>
          </p:nvPr>
        </p:nvSpPr>
        <p:spPr>
          <a:ln/>
        </p:spPr>
        <p:txBody>
          <a:bodyPr/>
          <a:lstStyle/>
          <a:p>
            <a:r>
              <a:rPr lang="en-US" altLang="zh-CN" dirty="0" smtClean="0"/>
              <a:t>7.4.2 </a:t>
            </a:r>
            <a:r>
              <a:rPr lang="zh-CN" altLang="en-US" dirty="0" smtClean="0"/>
              <a:t>决策树分类器</a:t>
            </a:r>
          </a:p>
        </p:txBody>
      </p:sp>
      <p:sp>
        <p:nvSpPr>
          <p:cNvPr id="70659" name="矩形 2"/>
          <p:cNvSpPr>
            <a:spLocks noChangeArrowheads="1"/>
          </p:cNvSpPr>
          <p:nvPr/>
        </p:nvSpPr>
        <p:spPr bwMode="auto">
          <a:xfrm>
            <a:off x="152516" y="1917350"/>
            <a:ext cx="8838968" cy="501675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2000" dirty="0">
                <a:solidFill>
                  <a:schemeClr val="bg1"/>
                </a:solidFill>
              </a:rPr>
              <a:t>&gt;&gt;&gt; treeModelClassifier = dtPipelineModel.stages[2]</a:t>
            </a:r>
            <a:endParaRPr lang="zh-CN" altLang="zh-CN" sz="2000" dirty="0">
              <a:solidFill>
                <a:schemeClr val="bg1"/>
              </a:solidFill>
            </a:endParaRPr>
          </a:p>
          <a:p>
            <a:pPr eaLnBrk="1" hangingPunct="1">
              <a:spcBef>
                <a:spcPct val="0"/>
              </a:spcBef>
              <a:buFontTx/>
              <a:buNone/>
            </a:pPr>
            <a:r>
              <a:rPr lang="en-US" altLang="zh-CN" sz="2000" dirty="0">
                <a:solidFill>
                  <a:schemeClr val="bg1"/>
                </a:solidFill>
              </a:rPr>
              <a:t>&gt;&gt;&gt; print("Learned classification tree model:\n" + \</a:t>
            </a:r>
            <a:endParaRPr lang="zh-CN" altLang="zh-CN" sz="2000" dirty="0">
              <a:solidFill>
                <a:schemeClr val="bg1"/>
              </a:solidFill>
            </a:endParaRPr>
          </a:p>
          <a:p>
            <a:pPr eaLnBrk="1" hangingPunct="1">
              <a:spcBef>
                <a:spcPct val="0"/>
              </a:spcBef>
              <a:buFontTx/>
              <a:buNone/>
            </a:pPr>
            <a:r>
              <a:rPr lang="en-US" altLang="zh-CN" sz="2000" dirty="0">
                <a:solidFill>
                  <a:schemeClr val="bg1"/>
                </a:solidFill>
              </a:rPr>
              <a:t>... str(treeModelClassifier.toDebugString))</a:t>
            </a:r>
            <a:endParaRPr lang="zh-CN" altLang="zh-CN" sz="2000" dirty="0">
              <a:solidFill>
                <a:schemeClr val="bg1"/>
              </a:solidFill>
            </a:endParaRPr>
          </a:p>
          <a:p>
            <a:pPr eaLnBrk="1" hangingPunct="1">
              <a:spcBef>
                <a:spcPct val="0"/>
              </a:spcBef>
              <a:buFontTx/>
              <a:buNone/>
            </a:pPr>
            <a:r>
              <a:rPr lang="en-US" altLang="zh-CN" sz="2000" dirty="0">
                <a:solidFill>
                  <a:schemeClr val="bg1"/>
                </a:solidFill>
              </a:rPr>
              <a:t> </a:t>
            </a:r>
            <a:endParaRPr lang="zh-CN" altLang="zh-CN" sz="2000" dirty="0">
              <a:solidFill>
                <a:schemeClr val="bg1"/>
              </a:solidFill>
            </a:endParaRPr>
          </a:p>
          <a:p>
            <a:pPr eaLnBrk="1" hangingPunct="1">
              <a:spcBef>
                <a:spcPct val="0"/>
              </a:spcBef>
              <a:buFontTx/>
              <a:buNone/>
            </a:pPr>
            <a:r>
              <a:rPr lang="en-US" altLang="zh-CN" sz="2000" dirty="0">
                <a:solidFill>
                  <a:schemeClr val="bg1"/>
                </a:solidFill>
              </a:rPr>
              <a:t>Learned classification tree model:</a:t>
            </a:r>
            <a:endParaRPr lang="zh-CN" altLang="zh-CN" sz="2000" dirty="0">
              <a:solidFill>
                <a:schemeClr val="bg1"/>
              </a:solidFill>
            </a:endParaRPr>
          </a:p>
          <a:p>
            <a:pPr eaLnBrk="1" hangingPunct="1">
              <a:spcBef>
                <a:spcPct val="0"/>
              </a:spcBef>
              <a:buFontTx/>
              <a:buNone/>
            </a:pPr>
            <a:r>
              <a:rPr lang="en-US" altLang="zh-CN" sz="2000" dirty="0">
                <a:solidFill>
                  <a:schemeClr val="bg1"/>
                </a:solidFill>
              </a:rPr>
              <a:t>DecisionTreeClassificationModel (uid=DecisionTreeClassifier_5427198bb4c1) of depth 5 with 15 nodes</a:t>
            </a:r>
            <a:endParaRPr lang="zh-CN" altLang="zh-CN" sz="2000" dirty="0">
              <a:solidFill>
                <a:schemeClr val="bg1"/>
              </a:solidFill>
            </a:endParaRPr>
          </a:p>
          <a:p>
            <a:pPr eaLnBrk="1" hangingPunct="1">
              <a:spcBef>
                <a:spcPct val="0"/>
              </a:spcBef>
              <a:buFontTx/>
              <a:buNone/>
            </a:pPr>
            <a:r>
              <a:rPr lang="en-US" altLang="zh-CN" sz="2000" dirty="0">
                <a:solidFill>
                  <a:schemeClr val="bg1"/>
                </a:solidFill>
              </a:rPr>
              <a:t>  If (feature 2 &lt;= 2.45)</a:t>
            </a:r>
            <a:endParaRPr lang="zh-CN" altLang="zh-CN" sz="2000" dirty="0">
              <a:solidFill>
                <a:schemeClr val="bg1"/>
              </a:solidFill>
            </a:endParaRPr>
          </a:p>
          <a:p>
            <a:pPr eaLnBrk="1" hangingPunct="1">
              <a:spcBef>
                <a:spcPct val="0"/>
              </a:spcBef>
              <a:buFontTx/>
              <a:buNone/>
            </a:pPr>
            <a:r>
              <a:rPr lang="en-US" altLang="zh-CN" sz="2000" dirty="0">
                <a:solidFill>
                  <a:schemeClr val="bg1"/>
                </a:solidFill>
              </a:rPr>
              <a:t>   Predict: 2.0</a:t>
            </a:r>
            <a:endParaRPr lang="zh-CN" altLang="zh-CN" sz="2000" dirty="0">
              <a:solidFill>
                <a:schemeClr val="bg1"/>
              </a:solidFill>
            </a:endParaRPr>
          </a:p>
          <a:p>
            <a:pPr eaLnBrk="1" hangingPunct="1">
              <a:spcBef>
                <a:spcPct val="0"/>
              </a:spcBef>
              <a:buFontTx/>
              <a:buNone/>
            </a:pPr>
            <a:r>
              <a:rPr lang="en-US" altLang="zh-CN" sz="2000" dirty="0">
                <a:solidFill>
                  <a:schemeClr val="bg1"/>
                </a:solidFill>
              </a:rPr>
              <a:t>  Else (feature 2 &gt; 2.45)</a:t>
            </a:r>
            <a:endParaRPr lang="zh-CN" altLang="zh-CN" sz="2000" dirty="0">
              <a:solidFill>
                <a:schemeClr val="bg1"/>
              </a:solidFill>
            </a:endParaRPr>
          </a:p>
          <a:p>
            <a:pPr eaLnBrk="1" hangingPunct="1">
              <a:spcBef>
                <a:spcPct val="0"/>
              </a:spcBef>
              <a:buFontTx/>
              <a:buNone/>
            </a:pPr>
            <a:r>
              <a:rPr lang="en-US" altLang="zh-CN" sz="2000" dirty="0">
                <a:solidFill>
                  <a:schemeClr val="bg1"/>
                </a:solidFill>
              </a:rPr>
              <a:t>   If (feature 2 &lt;= 4.75)</a:t>
            </a:r>
            <a:endParaRPr lang="zh-CN" altLang="zh-CN" sz="2000" dirty="0">
              <a:solidFill>
                <a:schemeClr val="bg1"/>
              </a:solidFill>
            </a:endParaRPr>
          </a:p>
          <a:p>
            <a:pPr eaLnBrk="1" hangingPunct="1">
              <a:spcBef>
                <a:spcPct val="0"/>
              </a:spcBef>
              <a:buFontTx/>
              <a:buNone/>
            </a:pPr>
            <a:r>
              <a:rPr lang="en-US" altLang="zh-CN" sz="2000" dirty="0">
                <a:solidFill>
                  <a:schemeClr val="bg1"/>
                </a:solidFill>
              </a:rPr>
              <a:t>    Predict: 0.0</a:t>
            </a:r>
            <a:endParaRPr lang="zh-CN" altLang="zh-CN" sz="2000" dirty="0">
              <a:solidFill>
                <a:schemeClr val="bg1"/>
              </a:solidFill>
            </a:endParaRPr>
          </a:p>
          <a:p>
            <a:pPr eaLnBrk="1" hangingPunct="1">
              <a:spcBef>
                <a:spcPct val="0"/>
              </a:spcBef>
              <a:buFontTx/>
              <a:buNone/>
            </a:pPr>
            <a:r>
              <a:rPr lang="en-US" altLang="zh-CN" sz="2000" dirty="0">
                <a:solidFill>
                  <a:schemeClr val="bg1"/>
                </a:solidFill>
              </a:rPr>
              <a:t>   Else (feature 2 &gt; 4.75)</a:t>
            </a:r>
            <a:endParaRPr lang="zh-CN" altLang="zh-CN" sz="2000" dirty="0">
              <a:solidFill>
                <a:schemeClr val="bg1"/>
              </a:solidFill>
            </a:endParaRPr>
          </a:p>
          <a:p>
            <a:pPr eaLnBrk="1" hangingPunct="1">
              <a:spcBef>
                <a:spcPct val="0"/>
              </a:spcBef>
              <a:buFontTx/>
              <a:buNone/>
            </a:pPr>
            <a:r>
              <a:rPr lang="en-US" altLang="zh-CN" sz="2000" dirty="0">
                <a:solidFill>
                  <a:schemeClr val="bg1"/>
                </a:solidFill>
              </a:rPr>
              <a:t>    If (feature 3 &lt;= 1.75)</a:t>
            </a:r>
            <a:endParaRPr lang="zh-CN" altLang="zh-CN" sz="2000" dirty="0">
              <a:solidFill>
                <a:schemeClr val="bg1"/>
              </a:solidFill>
            </a:endParaRPr>
          </a:p>
          <a:p>
            <a:pPr eaLnBrk="1" hangingPunct="1">
              <a:spcBef>
                <a:spcPct val="0"/>
              </a:spcBef>
              <a:buFontTx/>
              <a:buNone/>
            </a:pPr>
            <a:r>
              <a:rPr lang="en-US" altLang="zh-CN" sz="2000" dirty="0">
                <a:solidFill>
                  <a:schemeClr val="bg1"/>
                </a:solidFill>
              </a:rPr>
              <a:t>     If (feature 2 &lt;= 4.95)</a:t>
            </a:r>
          </a:p>
          <a:p>
            <a:pPr eaLnBrk="1" hangingPunct="1">
              <a:spcBef>
                <a:spcPct val="0"/>
              </a:spcBef>
              <a:buFontTx/>
              <a:buNone/>
            </a:pPr>
            <a:r>
              <a:rPr lang="en-US" altLang="zh-CN" sz="2000" dirty="0" smtClean="0">
                <a:solidFill>
                  <a:schemeClr val="bg1"/>
                </a:solidFill>
              </a:rPr>
              <a:t>……</a:t>
            </a:r>
            <a:endParaRPr lang="zh-CN" altLang="zh-CN" sz="2000" dirty="0">
              <a:solidFill>
                <a:schemeClr val="bg1"/>
              </a:solidFill>
            </a:endParaRPr>
          </a:p>
        </p:txBody>
      </p:sp>
      <p:sp>
        <p:nvSpPr>
          <p:cNvPr id="70660" name="TextBox 3"/>
          <p:cNvSpPr txBox="1">
            <a:spLocks noChangeArrowheads="1"/>
          </p:cNvSpPr>
          <p:nvPr/>
        </p:nvSpPr>
        <p:spPr bwMode="auto">
          <a:xfrm>
            <a:off x="152516" y="1116957"/>
            <a:ext cx="8838968" cy="707886"/>
          </a:xfrm>
          <a:prstGeom prst="rect">
            <a:avLst/>
          </a:prstGeom>
          <a:ln/>
          <a:extLst/>
        </p:spPr>
        <p:style>
          <a:lnRef idx="2">
            <a:schemeClr val="accent2"/>
          </a:lnRef>
          <a:fillRef idx="1">
            <a:schemeClr val="lt1"/>
          </a:fillRef>
          <a:effectRef idx="0">
            <a:schemeClr val="accent2"/>
          </a:effectRef>
          <a:fontRef idx="minor">
            <a:schemeClr val="dk1"/>
          </a:fontRef>
        </p:style>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zh-CN" sz="2000" dirty="0"/>
              <a:t>第</a:t>
            </a:r>
            <a:r>
              <a:rPr lang="en-US" altLang="zh-CN" sz="2000" dirty="0"/>
              <a:t>6</a:t>
            </a:r>
            <a:r>
              <a:rPr lang="zh-CN" altLang="zh-CN" sz="2000" dirty="0"/>
              <a:t>步：</a:t>
            </a:r>
            <a:r>
              <a:rPr lang="en-US" altLang="zh-CN" sz="2000" dirty="0"/>
              <a:t>可以通过调用DecisionTreeClassificationModel的toDebugString方法，查看训练的决策树模型结构。</a:t>
            </a:r>
            <a:endParaRPr lang="zh-CN" altLang="en-US" sz="2000"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p:cNvSpPr>
            <a:spLocks noGrp="1"/>
          </p:cNvSpPr>
          <p:nvPr>
            <p:ph type="title"/>
          </p:nvPr>
        </p:nvSpPr>
        <p:spPr>
          <a:ln/>
        </p:spPr>
        <p:txBody>
          <a:bodyPr/>
          <a:lstStyle/>
          <a:p>
            <a:r>
              <a:rPr kumimoji="1" lang="zh-CN" altLang="en-US" smtClean="0"/>
              <a:t>本章小结</a:t>
            </a:r>
          </a:p>
        </p:txBody>
      </p:sp>
      <p:sp>
        <p:nvSpPr>
          <p:cNvPr id="71683" name="矩形 2"/>
          <p:cNvSpPr>
            <a:spLocks noChangeArrowheads="1"/>
          </p:cNvSpPr>
          <p:nvPr/>
        </p:nvSpPr>
        <p:spPr bwMode="auto">
          <a:xfrm>
            <a:off x="228714" y="1295400"/>
            <a:ext cx="876277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2800" dirty="0">
                <a:solidFill>
                  <a:srgbClr val="000000"/>
                </a:solidFill>
                <a:ea typeface="黑体" pitchFamily="49" charset="-122"/>
              </a:rPr>
              <a:t>1</a:t>
            </a:r>
            <a:r>
              <a:rPr lang="zh-CN" altLang="en-US" sz="2800" dirty="0">
                <a:solidFill>
                  <a:srgbClr val="000000"/>
                </a:solidFill>
                <a:ea typeface="黑体" pitchFamily="49" charset="-122"/>
              </a:rPr>
              <a:t>、机器学习、</a:t>
            </a:r>
            <a:r>
              <a:rPr lang="en-US" altLang="zh-CN" sz="2800" dirty="0">
                <a:solidFill>
                  <a:srgbClr val="000000"/>
                </a:solidFill>
                <a:ea typeface="黑体" pitchFamily="49" charset="-122"/>
              </a:rPr>
              <a:t>Spark MLlib</a:t>
            </a:r>
            <a:r>
              <a:rPr lang="zh-CN" altLang="en-US" sz="2800" dirty="0">
                <a:solidFill>
                  <a:srgbClr val="000000"/>
                </a:solidFill>
                <a:ea typeface="黑体" pitchFamily="49" charset="-122"/>
              </a:rPr>
              <a:t>的基本概念</a:t>
            </a:r>
            <a:endParaRPr lang="en-US" altLang="zh-CN" sz="2800" dirty="0">
              <a:solidFill>
                <a:srgbClr val="000000"/>
              </a:solidFill>
              <a:ea typeface="黑体" pitchFamily="49" charset="-122"/>
            </a:endParaRPr>
          </a:p>
          <a:p>
            <a:pPr eaLnBrk="1" hangingPunct="1">
              <a:spcBef>
                <a:spcPct val="0"/>
              </a:spcBef>
              <a:buFontTx/>
              <a:buNone/>
            </a:pPr>
            <a:r>
              <a:rPr lang="en-US" altLang="zh-CN" sz="2800" dirty="0">
                <a:solidFill>
                  <a:srgbClr val="000000"/>
                </a:solidFill>
                <a:ea typeface="黑体" pitchFamily="49" charset="-122"/>
              </a:rPr>
              <a:t>2</a:t>
            </a:r>
            <a:r>
              <a:rPr lang="zh-CN" altLang="en-US" sz="2800" dirty="0">
                <a:solidFill>
                  <a:srgbClr val="000000"/>
                </a:solidFill>
                <a:ea typeface="黑体" pitchFamily="49" charset="-122"/>
              </a:rPr>
              <a:t>、机器学习工作流</a:t>
            </a:r>
            <a:endParaRPr lang="en-US" altLang="zh-CN" sz="2800" dirty="0">
              <a:solidFill>
                <a:srgbClr val="000000"/>
              </a:solidFill>
              <a:ea typeface="黑体" pitchFamily="49" charset="-122"/>
            </a:endParaRPr>
          </a:p>
          <a:p>
            <a:pPr eaLnBrk="1" hangingPunct="1">
              <a:spcBef>
                <a:spcPct val="0"/>
              </a:spcBef>
              <a:buFontTx/>
              <a:buNone/>
            </a:pPr>
            <a:r>
              <a:rPr lang="zh-CN" altLang="en-US" sz="2800" dirty="0">
                <a:solidFill>
                  <a:srgbClr val="000000"/>
                </a:solidFill>
                <a:ea typeface="黑体" pitchFamily="49" charset="-122"/>
              </a:rPr>
              <a:t> </a:t>
            </a:r>
            <a:r>
              <a:rPr lang="en-US" altLang="zh-CN" sz="2800" dirty="0" smtClean="0">
                <a:solidFill>
                  <a:srgbClr val="000000"/>
                </a:solidFill>
                <a:ea typeface="黑体" pitchFamily="49" charset="-122"/>
              </a:rPr>
              <a:t>    </a:t>
            </a:r>
            <a:r>
              <a:rPr lang="zh-CN" altLang="en-US" sz="2400" dirty="0" smtClean="0">
                <a:solidFill>
                  <a:srgbClr val="000000"/>
                </a:solidFill>
                <a:ea typeface="黑体" pitchFamily="49" charset="-122"/>
              </a:rPr>
              <a:t>构建</a:t>
            </a:r>
            <a:r>
              <a:rPr lang="zh-CN" altLang="en-US" sz="2400" dirty="0">
                <a:solidFill>
                  <a:srgbClr val="000000"/>
                </a:solidFill>
                <a:ea typeface="黑体" pitchFamily="49" charset="-122"/>
              </a:rPr>
              <a:t>一个机器学习工作流、特征抽取、转化和选择</a:t>
            </a:r>
            <a:endParaRPr lang="en-US" altLang="zh-CN" sz="2400" dirty="0">
              <a:solidFill>
                <a:srgbClr val="000000"/>
              </a:solidFill>
              <a:ea typeface="黑体" pitchFamily="49" charset="-122"/>
            </a:endParaRPr>
          </a:p>
          <a:p>
            <a:pPr eaLnBrk="1" hangingPunct="1">
              <a:spcBef>
                <a:spcPct val="0"/>
              </a:spcBef>
              <a:buFontTx/>
              <a:buNone/>
            </a:pPr>
            <a:r>
              <a:rPr lang="en-US" altLang="zh-CN" sz="2800" dirty="0" smtClean="0">
                <a:solidFill>
                  <a:srgbClr val="000000"/>
                </a:solidFill>
                <a:ea typeface="黑体" pitchFamily="49" charset="-122"/>
              </a:rPr>
              <a:t>      </a:t>
            </a:r>
            <a:r>
              <a:rPr lang="en-US" altLang="zh-CN" sz="2400" dirty="0" smtClean="0">
                <a:solidFill>
                  <a:srgbClr val="000000"/>
                </a:solidFill>
                <a:ea typeface="黑体" pitchFamily="49" charset="-122"/>
              </a:rPr>
              <a:t>[</a:t>
            </a:r>
            <a:r>
              <a:rPr lang="en-US" altLang="zh-CN" sz="2400" dirty="0">
                <a:solidFill>
                  <a:srgbClr val="000000"/>
                </a:solidFill>
                <a:ea typeface="黑体" pitchFamily="49" charset="-122"/>
              </a:rPr>
              <a:t>TF-IDF</a:t>
            </a:r>
            <a:r>
              <a:rPr lang="zh-CN" altLang="en-US" sz="2400" dirty="0">
                <a:solidFill>
                  <a:srgbClr val="000000"/>
                </a:solidFill>
                <a:ea typeface="黑体" pitchFamily="49" charset="-122"/>
              </a:rPr>
              <a:t>、</a:t>
            </a:r>
            <a:r>
              <a:rPr lang="en-US" altLang="zh-CN" sz="2400" dirty="0">
                <a:solidFill>
                  <a:srgbClr val="000000"/>
                </a:solidFill>
                <a:ea typeface="黑体" pitchFamily="49" charset="-122"/>
              </a:rPr>
              <a:t>Word2Vec</a:t>
            </a:r>
            <a:r>
              <a:rPr lang="zh-CN" altLang="en-US" sz="2400" dirty="0">
                <a:solidFill>
                  <a:srgbClr val="000000"/>
                </a:solidFill>
                <a:ea typeface="黑体" pitchFamily="49" charset="-122"/>
              </a:rPr>
              <a:t>、</a:t>
            </a:r>
            <a:r>
              <a:rPr lang="en-US" altLang="zh-CN" sz="2400" dirty="0">
                <a:solidFill>
                  <a:srgbClr val="000000"/>
                </a:solidFill>
                <a:ea typeface="黑体" pitchFamily="49" charset="-122"/>
              </a:rPr>
              <a:t>CountVectorizer</a:t>
            </a:r>
            <a:r>
              <a:rPr lang="zh-CN" altLang="en-US" sz="2400" dirty="0">
                <a:solidFill>
                  <a:srgbClr val="000000"/>
                </a:solidFill>
                <a:ea typeface="黑体" pitchFamily="49" charset="-122"/>
              </a:rPr>
              <a:t>、标签和</a:t>
            </a:r>
            <a:r>
              <a:rPr lang="zh-CN" altLang="en-US" sz="2400" dirty="0" smtClean="0">
                <a:solidFill>
                  <a:srgbClr val="000000"/>
                </a:solidFill>
                <a:ea typeface="黑体" pitchFamily="49" charset="-122"/>
              </a:rPr>
              <a:t>索引的转化、</a:t>
            </a:r>
            <a:endParaRPr lang="en-US" altLang="zh-CN" sz="2400" dirty="0" smtClean="0">
              <a:solidFill>
                <a:srgbClr val="000000"/>
              </a:solidFill>
              <a:ea typeface="黑体" pitchFamily="49" charset="-122"/>
            </a:endParaRPr>
          </a:p>
          <a:p>
            <a:pPr eaLnBrk="1" hangingPunct="1">
              <a:spcBef>
                <a:spcPct val="0"/>
              </a:spcBef>
              <a:buFontTx/>
              <a:buNone/>
            </a:pPr>
            <a:r>
              <a:rPr lang="en-US" altLang="zh-CN" sz="2400" dirty="0">
                <a:solidFill>
                  <a:srgbClr val="000000"/>
                </a:solidFill>
                <a:ea typeface="黑体" pitchFamily="49" charset="-122"/>
              </a:rPr>
              <a:t> </a:t>
            </a:r>
            <a:r>
              <a:rPr lang="en-US" altLang="zh-CN" sz="2400" dirty="0" smtClean="0">
                <a:solidFill>
                  <a:srgbClr val="000000"/>
                </a:solidFill>
                <a:ea typeface="黑体" pitchFamily="49" charset="-122"/>
              </a:rPr>
              <a:t>    </a:t>
            </a:r>
            <a:r>
              <a:rPr lang="zh-CN" altLang="en-US" sz="2400" dirty="0" smtClean="0">
                <a:solidFill>
                  <a:srgbClr val="000000"/>
                </a:solidFill>
                <a:ea typeface="黑体" pitchFamily="49" charset="-122"/>
              </a:rPr>
              <a:t> 卡</a:t>
            </a:r>
            <a:r>
              <a:rPr lang="zh-CN" altLang="en-US" sz="2400" dirty="0">
                <a:solidFill>
                  <a:srgbClr val="000000"/>
                </a:solidFill>
                <a:ea typeface="黑体" pitchFamily="49" charset="-122"/>
              </a:rPr>
              <a:t>方选择器</a:t>
            </a:r>
            <a:r>
              <a:rPr lang="en-US" altLang="zh-CN" sz="2400" dirty="0">
                <a:solidFill>
                  <a:srgbClr val="000000"/>
                </a:solidFill>
                <a:ea typeface="黑体" pitchFamily="49" charset="-122"/>
              </a:rPr>
              <a:t>]</a:t>
            </a:r>
          </a:p>
          <a:p>
            <a:pPr eaLnBrk="1" hangingPunct="1">
              <a:spcBef>
                <a:spcPct val="0"/>
              </a:spcBef>
              <a:buFontTx/>
              <a:buNone/>
            </a:pPr>
            <a:r>
              <a:rPr lang="en-US" altLang="zh-CN" sz="2800" dirty="0" smtClean="0">
                <a:solidFill>
                  <a:srgbClr val="000000"/>
                </a:solidFill>
                <a:ea typeface="黑体" pitchFamily="49" charset="-122"/>
              </a:rPr>
              <a:t>3</a:t>
            </a:r>
            <a:r>
              <a:rPr lang="zh-CN" altLang="en-US" sz="2800" dirty="0">
                <a:solidFill>
                  <a:srgbClr val="000000"/>
                </a:solidFill>
                <a:ea typeface="黑体" pitchFamily="49" charset="-122"/>
              </a:rPr>
              <a:t>、分类与回归</a:t>
            </a:r>
            <a:endParaRPr lang="en-US" altLang="zh-CN" sz="2800" dirty="0">
              <a:solidFill>
                <a:srgbClr val="000000"/>
              </a:solidFill>
              <a:ea typeface="黑体" pitchFamily="49" charset="-122"/>
            </a:endParaRPr>
          </a:p>
          <a:p>
            <a:pPr eaLnBrk="1" hangingPunct="1">
              <a:spcBef>
                <a:spcPct val="0"/>
              </a:spcBef>
              <a:buFontTx/>
              <a:buNone/>
            </a:pPr>
            <a:r>
              <a:rPr lang="zh-CN" altLang="en-US" sz="2800" dirty="0">
                <a:solidFill>
                  <a:srgbClr val="000000"/>
                </a:solidFill>
                <a:ea typeface="黑体" pitchFamily="49" charset="-122"/>
              </a:rPr>
              <a:t>  </a:t>
            </a:r>
            <a:r>
              <a:rPr lang="zh-CN" altLang="en-US" sz="2000" dirty="0">
                <a:solidFill>
                  <a:srgbClr val="000000"/>
                </a:solidFill>
                <a:ea typeface="黑体" pitchFamily="49" charset="-122"/>
              </a:rPr>
              <a:t>（逻辑斯蒂回归分类器、决策树分类器）</a:t>
            </a:r>
            <a:endParaRPr lang="en-US" altLang="zh-CN" sz="2000" dirty="0">
              <a:solidFill>
                <a:srgbClr val="000000"/>
              </a:solidFill>
              <a:ea typeface="黑体" pitchFamily="49"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ln/>
        </p:spPr>
        <p:txBody>
          <a:bodyPr/>
          <a:lstStyle/>
          <a:p>
            <a:r>
              <a:rPr lang="en-US" altLang="zh-CN" dirty="0" smtClean="0"/>
              <a:t>7.1.3 </a:t>
            </a:r>
            <a:r>
              <a:rPr lang="en-US" altLang="zh-CN" dirty="0" smtClean="0"/>
              <a:t>Spark </a:t>
            </a:r>
            <a:r>
              <a:rPr lang="zh-CN" altLang="en-US" dirty="0" smtClean="0"/>
              <a:t>机器学习库</a:t>
            </a:r>
            <a:r>
              <a:rPr lang="en-US" altLang="zh-CN" dirty="0" smtClean="0"/>
              <a:t>MLlib</a:t>
            </a:r>
            <a:endParaRPr lang="zh-CN" altLang="en-US" dirty="0" smtClean="0"/>
          </a:p>
        </p:txBody>
      </p:sp>
      <p:sp>
        <p:nvSpPr>
          <p:cNvPr id="8195" name="TextBox 2"/>
          <p:cNvSpPr txBox="1">
            <a:spLocks noChangeArrowheads="1"/>
          </p:cNvSpPr>
          <p:nvPr/>
        </p:nvSpPr>
        <p:spPr bwMode="auto">
          <a:xfrm>
            <a:off x="304912" y="1524000"/>
            <a:ext cx="8534176" cy="3785652"/>
          </a:xfrm>
          <a:prstGeom prst="rect">
            <a:avLst/>
          </a:prstGeom>
          <a:ln/>
          <a:extLst/>
        </p:spPr>
        <p:style>
          <a:lnRef idx="2">
            <a:schemeClr val="accent2"/>
          </a:lnRef>
          <a:fillRef idx="1">
            <a:schemeClr val="lt1"/>
          </a:fillRef>
          <a:effectRef idx="0">
            <a:schemeClr val="accent2"/>
          </a:effectRef>
          <a:fontRef idx="minor">
            <a:schemeClr val="dk1"/>
          </a:fontRef>
        </p:style>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None/>
            </a:pPr>
            <a:r>
              <a:rPr lang="zh-CN" altLang="en-US" sz="2400" dirty="0" smtClean="0"/>
              <a:t>（</a:t>
            </a:r>
            <a:r>
              <a:rPr lang="en-US" altLang="zh-CN" sz="2400" dirty="0" smtClean="0"/>
              <a:t>1</a:t>
            </a:r>
            <a:r>
              <a:rPr lang="zh-CN" altLang="en-US" sz="2400" dirty="0" smtClean="0"/>
              <a:t>）需要</a:t>
            </a:r>
            <a:r>
              <a:rPr lang="zh-CN" altLang="en-US" sz="2400" dirty="0"/>
              <a:t>注意的是，</a:t>
            </a:r>
            <a:r>
              <a:rPr lang="en-US" altLang="zh-CN" sz="2400" dirty="0"/>
              <a:t>MLlib</a:t>
            </a:r>
            <a:r>
              <a:rPr lang="zh-CN" altLang="en-US" sz="2400" dirty="0"/>
              <a:t>中只包含能够在集群上运行良好的并行算法，这一点很</a:t>
            </a:r>
            <a:r>
              <a:rPr lang="zh-CN" altLang="en-US" sz="2400" dirty="0" smtClean="0"/>
              <a:t>重要</a:t>
            </a:r>
            <a:r>
              <a:rPr lang="zh-CN" altLang="en-US" sz="2400" dirty="0"/>
              <a:t>。</a:t>
            </a:r>
            <a:endParaRPr lang="en-US" altLang="zh-CN" sz="2400" dirty="0"/>
          </a:p>
          <a:p>
            <a:pPr eaLnBrk="1" hangingPunct="1">
              <a:spcBef>
                <a:spcPct val="0"/>
              </a:spcBef>
              <a:buNone/>
            </a:pPr>
            <a:r>
              <a:rPr lang="zh-CN" altLang="en-US" sz="2400" dirty="0" smtClean="0"/>
              <a:t>（</a:t>
            </a:r>
            <a:r>
              <a:rPr lang="en-US" altLang="zh-CN" sz="2400" dirty="0" smtClean="0"/>
              <a:t>2</a:t>
            </a:r>
            <a:r>
              <a:rPr lang="zh-CN" altLang="en-US" sz="2400" dirty="0" smtClean="0"/>
              <a:t>）有些</a:t>
            </a:r>
            <a:r>
              <a:rPr lang="zh-CN" altLang="en-US" sz="2400" dirty="0"/>
              <a:t>经典的机器学习算法没有包含在其中，就是因为它们不能并行</a:t>
            </a:r>
            <a:r>
              <a:rPr lang="zh-CN" altLang="en-US" sz="2400" dirty="0" smtClean="0"/>
              <a:t>执行</a:t>
            </a:r>
            <a:r>
              <a:rPr lang="zh-CN" altLang="en-US" sz="2400" dirty="0"/>
              <a:t>。</a:t>
            </a:r>
            <a:endParaRPr lang="en-US" altLang="zh-CN" sz="2400" dirty="0"/>
          </a:p>
          <a:p>
            <a:pPr eaLnBrk="1" hangingPunct="1">
              <a:spcBef>
                <a:spcPct val="0"/>
              </a:spcBef>
              <a:buNone/>
            </a:pPr>
            <a:r>
              <a:rPr lang="zh-CN" altLang="en-US" sz="2400" dirty="0" smtClean="0"/>
              <a:t>（</a:t>
            </a:r>
            <a:r>
              <a:rPr lang="en-US" altLang="zh-CN" sz="2400" dirty="0" smtClean="0"/>
              <a:t>3</a:t>
            </a:r>
            <a:r>
              <a:rPr lang="zh-CN" altLang="en-US" sz="2400" dirty="0" smtClean="0"/>
              <a:t>）相反</a:t>
            </a:r>
            <a:r>
              <a:rPr lang="zh-CN" altLang="en-US" sz="2400" dirty="0"/>
              <a:t>地，一些较新的研究得出的算法因为适用于集群，也被包含在</a:t>
            </a:r>
            <a:r>
              <a:rPr lang="en-US" altLang="zh-CN" sz="2400" dirty="0"/>
              <a:t>MLlib</a:t>
            </a:r>
            <a:r>
              <a:rPr lang="zh-CN" altLang="en-US" sz="2400" dirty="0"/>
              <a:t>中，例如分布式随机森林算法、最小交替二乘算法。这样的选择使得</a:t>
            </a:r>
            <a:r>
              <a:rPr lang="en-US" altLang="zh-CN" sz="2400" dirty="0"/>
              <a:t>MLlib</a:t>
            </a:r>
            <a:r>
              <a:rPr lang="zh-CN" altLang="en-US" sz="2400" dirty="0"/>
              <a:t>中的每一个算法都适用于大规模数据</a:t>
            </a:r>
            <a:r>
              <a:rPr lang="zh-CN" altLang="en-US" sz="2400" dirty="0" smtClean="0"/>
              <a:t>集</a:t>
            </a:r>
            <a:r>
              <a:rPr lang="zh-CN" altLang="en-US" sz="2400" dirty="0"/>
              <a:t>。</a:t>
            </a:r>
            <a:endParaRPr lang="en-US" altLang="zh-CN" sz="2400" dirty="0"/>
          </a:p>
          <a:p>
            <a:pPr eaLnBrk="1" hangingPunct="1">
              <a:spcBef>
                <a:spcPct val="0"/>
              </a:spcBef>
              <a:buNone/>
            </a:pPr>
            <a:r>
              <a:rPr lang="zh-CN" altLang="en-US" sz="2400" dirty="0" smtClean="0"/>
              <a:t>（</a:t>
            </a:r>
            <a:r>
              <a:rPr lang="en-US" altLang="zh-CN" sz="2400" dirty="0" smtClean="0"/>
              <a:t>4</a:t>
            </a:r>
            <a:r>
              <a:rPr lang="zh-CN" altLang="en-US" sz="2400" dirty="0" smtClean="0"/>
              <a:t>）如果</a:t>
            </a:r>
            <a:r>
              <a:rPr lang="zh-CN" altLang="en-US" sz="2400" dirty="0"/>
              <a:t>是小规模数据集上训练各机器学习模型，最好还是在各个节点上使用单节点的机器学习算法库（比如</a:t>
            </a:r>
            <a:r>
              <a:rPr lang="en-US" altLang="zh-CN" sz="2400" dirty="0"/>
              <a:t>Weka</a:t>
            </a:r>
            <a:r>
              <a:rPr lang="zh-CN" altLang="en-US" sz="2400" dirty="0"/>
              <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a:ln/>
        </p:spPr>
        <p:txBody>
          <a:bodyPr/>
          <a:lstStyle/>
          <a:p>
            <a:r>
              <a:rPr lang="en-US" altLang="zh-CN" dirty="0" smtClean="0"/>
              <a:t>7.1.3 </a:t>
            </a:r>
            <a:r>
              <a:rPr lang="en-US" altLang="zh-CN" dirty="0" smtClean="0"/>
              <a:t>Spark </a:t>
            </a:r>
            <a:r>
              <a:rPr lang="zh-CN" altLang="en-US" dirty="0" smtClean="0"/>
              <a:t>机器学习库</a:t>
            </a:r>
            <a:r>
              <a:rPr lang="en-US" altLang="zh-CN" dirty="0" smtClean="0"/>
              <a:t>MLlib</a:t>
            </a:r>
            <a:endParaRPr lang="zh-CN" altLang="en-US" dirty="0" smtClean="0"/>
          </a:p>
        </p:txBody>
      </p:sp>
      <p:sp>
        <p:nvSpPr>
          <p:cNvPr id="9219" name="矩形 2"/>
          <p:cNvSpPr>
            <a:spLocks noChangeArrowheads="1"/>
          </p:cNvSpPr>
          <p:nvPr/>
        </p:nvSpPr>
        <p:spPr bwMode="auto">
          <a:xfrm>
            <a:off x="228714" y="1419219"/>
            <a:ext cx="8686572" cy="4524315"/>
          </a:xfrm>
          <a:prstGeom prst="rect">
            <a:avLst/>
          </a:prstGeom>
          <a:ln/>
          <a:extLst/>
        </p:spPr>
        <p:style>
          <a:lnRef idx="2">
            <a:schemeClr val="accent2"/>
          </a:lnRef>
          <a:fillRef idx="1">
            <a:schemeClr val="lt1"/>
          </a:fillRef>
          <a:effectRef idx="0">
            <a:schemeClr val="accent2"/>
          </a:effectRef>
          <a:fontRef idx="minor">
            <a:schemeClr val="dk1"/>
          </a:fontRef>
        </p:style>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None/>
            </a:pPr>
            <a:r>
              <a:rPr lang="zh-CN" altLang="en-US" sz="2400" dirty="0" smtClean="0"/>
              <a:t>（</a:t>
            </a:r>
            <a:r>
              <a:rPr lang="en-US" altLang="zh-CN" sz="2400" dirty="0" smtClean="0"/>
              <a:t>1</a:t>
            </a:r>
            <a:r>
              <a:rPr lang="zh-CN" altLang="en-US" sz="2400" dirty="0" smtClean="0"/>
              <a:t>）</a:t>
            </a:r>
            <a:r>
              <a:rPr lang="en-US" altLang="zh-CN" sz="2400" dirty="0" smtClean="0"/>
              <a:t>MLlib</a:t>
            </a:r>
            <a:r>
              <a:rPr lang="zh-CN" altLang="en-US" sz="2400" dirty="0"/>
              <a:t>是</a:t>
            </a:r>
            <a:r>
              <a:rPr lang="en-US" altLang="zh-CN" sz="2400" dirty="0"/>
              <a:t>Spark</a:t>
            </a:r>
            <a:r>
              <a:rPr lang="zh-CN" altLang="en-US" sz="2400" dirty="0"/>
              <a:t>的机器学习（</a:t>
            </a:r>
            <a:r>
              <a:rPr lang="en-US" altLang="zh-CN" sz="2400" dirty="0"/>
              <a:t>Machine Learning）</a:t>
            </a:r>
            <a:r>
              <a:rPr lang="zh-CN" altLang="en-US" sz="2400" dirty="0"/>
              <a:t>库，旨在简化机器学习的工程实践</a:t>
            </a:r>
            <a:r>
              <a:rPr lang="zh-CN" altLang="en-US" sz="2400" dirty="0" smtClean="0"/>
              <a:t>工作。</a:t>
            </a:r>
            <a:endParaRPr lang="en-US" altLang="zh-CN" sz="2400" dirty="0"/>
          </a:p>
          <a:p>
            <a:pPr eaLnBrk="1" hangingPunct="1">
              <a:spcBef>
                <a:spcPct val="0"/>
              </a:spcBef>
              <a:buNone/>
            </a:pPr>
            <a:r>
              <a:rPr lang="zh-CN" altLang="en-US" sz="2400" dirty="0" smtClean="0"/>
              <a:t>（</a:t>
            </a:r>
            <a:r>
              <a:rPr lang="en-US" altLang="zh-CN" sz="2400" dirty="0" smtClean="0"/>
              <a:t>2</a:t>
            </a:r>
            <a:r>
              <a:rPr lang="zh-CN" altLang="en-US" sz="2400" dirty="0" smtClean="0"/>
              <a:t>）</a:t>
            </a:r>
            <a:r>
              <a:rPr lang="en-US" altLang="zh-CN" sz="2400" dirty="0" smtClean="0"/>
              <a:t>MLlib</a:t>
            </a:r>
            <a:r>
              <a:rPr lang="zh-CN" altLang="en-US" sz="2400" dirty="0"/>
              <a:t>由一些通用的学习算法和工具组成，包括</a:t>
            </a:r>
            <a:r>
              <a:rPr lang="zh-CN" altLang="en-US" sz="2400" b="1" dirty="0">
                <a:solidFill>
                  <a:srgbClr val="FF0000"/>
                </a:solidFill>
              </a:rPr>
              <a:t>分类、回归、聚类、协同过滤、降维</a:t>
            </a:r>
            <a:r>
              <a:rPr lang="zh-CN" altLang="en-US" sz="2400" dirty="0"/>
              <a:t>等，同时还包括底层的优化原语和高层的流水线（</a:t>
            </a:r>
            <a:r>
              <a:rPr lang="en-US" altLang="zh-CN" sz="2400" dirty="0"/>
              <a:t>Pipeline</a:t>
            </a:r>
            <a:r>
              <a:rPr lang="zh-CN" altLang="en-US" sz="2400" dirty="0"/>
              <a:t>）</a:t>
            </a:r>
            <a:r>
              <a:rPr lang="en-US" altLang="zh-CN" sz="2400" dirty="0"/>
              <a:t>API</a:t>
            </a:r>
            <a:r>
              <a:rPr lang="zh-CN" altLang="en-US" sz="2400" dirty="0"/>
              <a:t>，具体如下</a:t>
            </a:r>
            <a:r>
              <a:rPr lang="zh-CN" altLang="en-US" sz="2400" dirty="0" smtClean="0"/>
              <a:t>：</a:t>
            </a:r>
            <a:endParaRPr lang="en-US" altLang="zh-CN" sz="2400" dirty="0" smtClean="0"/>
          </a:p>
          <a:p>
            <a:pPr eaLnBrk="1" hangingPunct="1">
              <a:spcBef>
                <a:spcPct val="0"/>
              </a:spcBef>
              <a:buNone/>
            </a:pPr>
            <a:r>
              <a:rPr lang="zh-CN" altLang="en-US" sz="2400" dirty="0" smtClean="0"/>
              <a:t>（</a:t>
            </a:r>
            <a:r>
              <a:rPr lang="en-US" altLang="zh-CN" sz="2400" dirty="0" smtClean="0"/>
              <a:t>1</a:t>
            </a:r>
            <a:r>
              <a:rPr lang="zh-CN" altLang="en-US" sz="2400" dirty="0" smtClean="0"/>
              <a:t>）算法</a:t>
            </a:r>
            <a:r>
              <a:rPr lang="zh-CN" altLang="en-US" sz="2400" dirty="0"/>
              <a:t>工具：常用的学习算法，如分类、回归、聚类和协同过滤；</a:t>
            </a:r>
          </a:p>
          <a:p>
            <a:pPr eaLnBrk="1" hangingPunct="1">
              <a:spcBef>
                <a:spcPct val="0"/>
              </a:spcBef>
              <a:buNone/>
            </a:pPr>
            <a:r>
              <a:rPr lang="zh-CN" altLang="en-US" sz="2400" dirty="0" smtClean="0"/>
              <a:t>（</a:t>
            </a:r>
            <a:r>
              <a:rPr lang="en-US" altLang="zh-CN" sz="2400" dirty="0" smtClean="0"/>
              <a:t>2</a:t>
            </a:r>
            <a:r>
              <a:rPr lang="zh-CN" altLang="en-US" sz="2400" dirty="0" smtClean="0"/>
              <a:t>）特征</a:t>
            </a:r>
            <a:r>
              <a:rPr lang="zh-CN" altLang="en-US" sz="2400" dirty="0"/>
              <a:t>化工具：特征提取、转化、降维和选择工具；</a:t>
            </a:r>
          </a:p>
          <a:p>
            <a:pPr eaLnBrk="1" hangingPunct="1">
              <a:spcBef>
                <a:spcPct val="0"/>
              </a:spcBef>
              <a:buNone/>
            </a:pPr>
            <a:r>
              <a:rPr lang="zh-CN" altLang="en-US" sz="2400" dirty="0" smtClean="0"/>
              <a:t>（</a:t>
            </a:r>
            <a:r>
              <a:rPr lang="en-US" altLang="zh-CN" sz="2400" dirty="0" smtClean="0"/>
              <a:t>3</a:t>
            </a:r>
            <a:r>
              <a:rPr lang="zh-CN" altLang="en-US" sz="2400" dirty="0" smtClean="0"/>
              <a:t>）流水线</a:t>
            </a:r>
            <a:r>
              <a:rPr lang="en-US" altLang="zh-CN" sz="2400" dirty="0"/>
              <a:t>(Pipeline)</a:t>
            </a:r>
            <a:r>
              <a:rPr lang="zh-CN" altLang="en-US" sz="2400" dirty="0"/>
              <a:t>：用于构建、评估和调整机器学习工作流的工具</a:t>
            </a:r>
            <a:r>
              <a:rPr lang="en-US" altLang="zh-CN" sz="2400" dirty="0"/>
              <a:t>;</a:t>
            </a:r>
          </a:p>
          <a:p>
            <a:pPr eaLnBrk="1" hangingPunct="1">
              <a:spcBef>
                <a:spcPct val="0"/>
              </a:spcBef>
              <a:buNone/>
            </a:pPr>
            <a:r>
              <a:rPr lang="zh-CN" altLang="en-US" sz="2400" dirty="0" smtClean="0"/>
              <a:t>（</a:t>
            </a:r>
            <a:r>
              <a:rPr lang="en-US" altLang="zh-CN" sz="2400" dirty="0" smtClean="0"/>
              <a:t>4</a:t>
            </a:r>
            <a:r>
              <a:rPr lang="zh-CN" altLang="en-US" sz="2400" dirty="0" smtClean="0"/>
              <a:t>）持久性</a:t>
            </a:r>
            <a:r>
              <a:rPr lang="zh-CN" altLang="en-US" sz="2400" dirty="0"/>
              <a:t>：保存和加载算法、模型和管道</a:t>
            </a:r>
            <a:r>
              <a:rPr lang="en-US" altLang="zh-CN" sz="2400" dirty="0"/>
              <a:t>;</a:t>
            </a:r>
          </a:p>
          <a:p>
            <a:pPr eaLnBrk="1" hangingPunct="1">
              <a:spcBef>
                <a:spcPct val="0"/>
              </a:spcBef>
              <a:buNone/>
            </a:pPr>
            <a:r>
              <a:rPr lang="zh-CN" altLang="en-US" sz="2400" dirty="0" smtClean="0"/>
              <a:t>（</a:t>
            </a:r>
            <a:r>
              <a:rPr lang="en-US" altLang="zh-CN" sz="2400" dirty="0" smtClean="0"/>
              <a:t>5</a:t>
            </a:r>
            <a:r>
              <a:rPr lang="zh-CN" altLang="en-US" sz="2400" dirty="0" smtClean="0"/>
              <a:t>）实用</a:t>
            </a:r>
            <a:r>
              <a:rPr lang="zh-CN" altLang="en-US" sz="2400" dirty="0"/>
              <a:t>工具：线性代数、统计、数据处理等工具</a:t>
            </a:r>
            <a:r>
              <a:rPr lang="zh-CN" altLang="en-US" sz="2400" dirty="0" smtClean="0"/>
              <a:t>。</a:t>
            </a:r>
            <a:endParaRPr lang="zh-CN" altLang="en-US"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a:ln/>
        </p:spPr>
        <p:txBody>
          <a:bodyPr/>
          <a:lstStyle/>
          <a:p>
            <a:r>
              <a:rPr lang="en-US" altLang="zh-CN" dirty="0" smtClean="0"/>
              <a:t>7.1.3 </a:t>
            </a:r>
            <a:r>
              <a:rPr lang="en-US" altLang="zh-CN" dirty="0" smtClean="0"/>
              <a:t>Spark </a:t>
            </a:r>
            <a:r>
              <a:rPr lang="zh-CN" altLang="en-US" dirty="0" smtClean="0"/>
              <a:t>机器学习库</a:t>
            </a:r>
            <a:r>
              <a:rPr lang="en-US" altLang="zh-CN" dirty="0" smtClean="0"/>
              <a:t>MLlib</a:t>
            </a:r>
            <a:endParaRPr lang="zh-CN" altLang="en-US" dirty="0" smtClean="0"/>
          </a:p>
        </p:txBody>
      </p:sp>
      <p:sp>
        <p:nvSpPr>
          <p:cNvPr id="10243" name="矩形 3"/>
          <p:cNvSpPr>
            <a:spLocks noChangeArrowheads="1"/>
          </p:cNvSpPr>
          <p:nvPr/>
        </p:nvSpPr>
        <p:spPr bwMode="auto">
          <a:xfrm>
            <a:off x="381110" y="1282861"/>
            <a:ext cx="7010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2400" dirty="0"/>
              <a:t>Spark </a:t>
            </a:r>
            <a:r>
              <a:rPr lang="zh-CN" altLang="en-US" sz="2400" dirty="0"/>
              <a:t>机器学习库从</a:t>
            </a:r>
            <a:r>
              <a:rPr lang="en-US" altLang="zh-CN" sz="2400" dirty="0"/>
              <a:t>1.2 </a:t>
            </a:r>
            <a:r>
              <a:rPr lang="zh-CN" altLang="en-US" sz="2400" dirty="0"/>
              <a:t>版本以后被分为两个包：</a:t>
            </a:r>
          </a:p>
        </p:txBody>
      </p:sp>
      <p:sp>
        <p:nvSpPr>
          <p:cNvPr id="10244" name="矩形 4"/>
          <p:cNvSpPr>
            <a:spLocks noChangeArrowheads="1"/>
          </p:cNvSpPr>
          <p:nvPr/>
        </p:nvSpPr>
        <p:spPr bwMode="auto">
          <a:xfrm>
            <a:off x="381110" y="1905000"/>
            <a:ext cx="8534176" cy="2677656"/>
          </a:xfrm>
          <a:prstGeom prst="rect">
            <a:avLst/>
          </a:prstGeom>
          <a:ln/>
          <a:extLst/>
        </p:spPr>
        <p:style>
          <a:lnRef idx="2">
            <a:schemeClr val="accent2"/>
          </a:lnRef>
          <a:fillRef idx="1">
            <a:schemeClr val="lt1"/>
          </a:fillRef>
          <a:effectRef idx="0">
            <a:schemeClr val="accent2"/>
          </a:effectRef>
          <a:fontRef idx="minor">
            <a:schemeClr val="dk1"/>
          </a:fontRef>
        </p:style>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None/>
            </a:pPr>
            <a:r>
              <a:rPr lang="zh-CN" altLang="en-US" sz="2400" b="1" dirty="0" smtClean="0">
                <a:solidFill>
                  <a:srgbClr val="FF0000"/>
                </a:solidFill>
              </a:rPr>
              <a:t>（</a:t>
            </a:r>
            <a:r>
              <a:rPr lang="en-US" altLang="zh-CN" sz="2400" b="1" dirty="0" smtClean="0">
                <a:solidFill>
                  <a:srgbClr val="FF0000"/>
                </a:solidFill>
              </a:rPr>
              <a:t>1</a:t>
            </a:r>
            <a:r>
              <a:rPr lang="zh-CN" altLang="en-US" sz="2400" b="1" dirty="0" smtClean="0">
                <a:solidFill>
                  <a:srgbClr val="FF0000"/>
                </a:solidFill>
              </a:rPr>
              <a:t>）</a:t>
            </a:r>
            <a:r>
              <a:rPr lang="en-US" altLang="zh-CN" sz="2400" b="1" dirty="0" smtClean="0">
                <a:solidFill>
                  <a:srgbClr val="FF0000"/>
                </a:solidFill>
              </a:rPr>
              <a:t>spark.mllib</a:t>
            </a:r>
            <a:r>
              <a:rPr lang="en-US" altLang="zh-CN" sz="2400" dirty="0" smtClean="0"/>
              <a:t> </a:t>
            </a:r>
            <a:r>
              <a:rPr lang="zh-CN" altLang="en-US" sz="2400" dirty="0"/>
              <a:t>包含基于</a:t>
            </a:r>
            <a:r>
              <a:rPr lang="en-US" altLang="zh-CN" sz="2400" dirty="0"/>
              <a:t>RDD</a:t>
            </a:r>
            <a:r>
              <a:rPr lang="zh-CN" altLang="en-US" sz="2400" dirty="0"/>
              <a:t>的原始算法</a:t>
            </a:r>
            <a:r>
              <a:rPr lang="en-US" altLang="zh-CN" sz="2400" dirty="0"/>
              <a:t>API</a:t>
            </a:r>
            <a:r>
              <a:rPr lang="zh-CN" altLang="en-US" sz="2400" dirty="0"/>
              <a:t>。</a:t>
            </a:r>
            <a:r>
              <a:rPr lang="en-US" altLang="zh-CN" sz="2400" dirty="0"/>
              <a:t>Spark MLlib </a:t>
            </a:r>
            <a:r>
              <a:rPr lang="zh-CN" altLang="en-US" sz="2400" dirty="0"/>
              <a:t>历史比较长，在</a:t>
            </a:r>
            <a:r>
              <a:rPr lang="en-US" altLang="zh-CN" sz="2400" dirty="0"/>
              <a:t>1.0 </a:t>
            </a:r>
            <a:r>
              <a:rPr lang="zh-CN" altLang="en-US" sz="2400" dirty="0"/>
              <a:t>以前的版本即已经包含了，提供的算法实现都是基于原始的 </a:t>
            </a:r>
            <a:r>
              <a:rPr lang="en-US" altLang="zh-CN" sz="2400" dirty="0" smtClean="0"/>
              <a:t>RDD</a:t>
            </a:r>
            <a:r>
              <a:rPr lang="zh-CN" altLang="en-US" sz="2400" dirty="0" smtClean="0"/>
              <a:t>。</a:t>
            </a:r>
            <a:endParaRPr lang="en-US" altLang="zh-CN" sz="2400" dirty="0" smtClean="0"/>
          </a:p>
          <a:p>
            <a:pPr eaLnBrk="1" hangingPunct="1">
              <a:spcBef>
                <a:spcPct val="0"/>
              </a:spcBef>
              <a:buNone/>
            </a:pPr>
            <a:r>
              <a:rPr lang="zh-CN" altLang="en-US" sz="2400" b="1" dirty="0" smtClean="0">
                <a:solidFill>
                  <a:srgbClr val="FF0000"/>
                </a:solidFill>
              </a:rPr>
              <a:t>（</a:t>
            </a:r>
            <a:r>
              <a:rPr lang="en-US" altLang="zh-CN" sz="2400" b="1" dirty="0" smtClean="0">
                <a:solidFill>
                  <a:srgbClr val="FF0000"/>
                </a:solidFill>
              </a:rPr>
              <a:t>2</a:t>
            </a:r>
            <a:r>
              <a:rPr lang="zh-CN" altLang="en-US" sz="2400" b="1" dirty="0" smtClean="0">
                <a:solidFill>
                  <a:srgbClr val="FF0000"/>
                </a:solidFill>
              </a:rPr>
              <a:t>）</a:t>
            </a:r>
            <a:r>
              <a:rPr lang="en-US" altLang="zh-CN" sz="2400" b="1" dirty="0" smtClean="0">
                <a:solidFill>
                  <a:srgbClr val="FF0000"/>
                </a:solidFill>
              </a:rPr>
              <a:t>spark.ml </a:t>
            </a:r>
            <a:r>
              <a:rPr lang="zh-CN" altLang="en-US" sz="2400" dirty="0"/>
              <a:t>则提供了基于</a:t>
            </a:r>
            <a:r>
              <a:rPr lang="en-US" altLang="zh-CN" sz="2400" dirty="0" smtClean="0"/>
              <a:t>DataFrame</a:t>
            </a:r>
            <a:r>
              <a:rPr lang="zh-CN" altLang="en-US" sz="2400" dirty="0" smtClean="0"/>
              <a:t>高层次</a:t>
            </a:r>
            <a:r>
              <a:rPr lang="zh-CN" altLang="en-US" sz="2400" dirty="0"/>
              <a:t>的</a:t>
            </a:r>
            <a:r>
              <a:rPr lang="en-US" altLang="zh-CN" sz="2400" dirty="0"/>
              <a:t>API</a:t>
            </a:r>
            <a:r>
              <a:rPr lang="zh-CN" altLang="en-US" sz="2400" dirty="0"/>
              <a:t>，可以用来构建机器学习工作流（</a:t>
            </a:r>
            <a:r>
              <a:rPr lang="en-US" altLang="zh-CN" sz="2400" dirty="0"/>
              <a:t>PipeLine</a:t>
            </a:r>
            <a:r>
              <a:rPr lang="zh-CN" altLang="en-US" sz="2400" dirty="0"/>
              <a:t>）。</a:t>
            </a:r>
            <a:r>
              <a:rPr lang="en-US" altLang="zh-CN" sz="2400" dirty="0"/>
              <a:t>ML Pipeline </a:t>
            </a:r>
            <a:r>
              <a:rPr lang="zh-CN" altLang="en-US" sz="2400" dirty="0"/>
              <a:t>弥补了原始 </a:t>
            </a:r>
            <a:r>
              <a:rPr lang="en-US" altLang="zh-CN" sz="2400" dirty="0"/>
              <a:t>MLlib </a:t>
            </a:r>
            <a:r>
              <a:rPr lang="zh-CN" altLang="en-US" sz="2400" dirty="0"/>
              <a:t>库的不足，向用户提供了一个基于 </a:t>
            </a:r>
            <a:r>
              <a:rPr lang="en-US" altLang="zh-CN" sz="2400" dirty="0"/>
              <a:t>DataFrame </a:t>
            </a:r>
            <a:r>
              <a:rPr lang="zh-CN" altLang="en-US" sz="2400" dirty="0"/>
              <a:t>的机器学习工作流式 </a:t>
            </a:r>
            <a:r>
              <a:rPr lang="en-US" altLang="zh-CN" sz="2400" dirty="0"/>
              <a:t>API </a:t>
            </a:r>
            <a:r>
              <a:rPr lang="zh-CN" altLang="en-US" sz="2400" dirty="0" smtClean="0"/>
              <a:t>套件。</a:t>
            </a:r>
            <a:endParaRPr lang="zh-CN" altLang="en-US" sz="2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2064</TotalTime>
  <Words>6521</Words>
  <Application>Microsoft Office PowerPoint</Application>
  <PresentationFormat>全屏显示(4:3)</PresentationFormat>
  <Paragraphs>521</Paragraphs>
  <Slides>69</Slides>
  <Notes>17</Notes>
  <HiddenSlides>0</HiddenSlides>
  <MMClips>0</MMClips>
  <ScaleCrop>false</ScaleCrop>
  <HeadingPairs>
    <vt:vector size="6" baseType="variant">
      <vt:variant>
        <vt:lpstr>主题</vt:lpstr>
      </vt:variant>
      <vt:variant>
        <vt:i4>1</vt:i4>
      </vt:variant>
      <vt:variant>
        <vt:lpstr>嵌入 OLE 服务器</vt:lpstr>
      </vt:variant>
      <vt:variant>
        <vt:i4>0</vt:i4>
      </vt:variant>
      <vt:variant>
        <vt:lpstr>幻灯片标题</vt:lpstr>
      </vt:variant>
      <vt:variant>
        <vt:i4>69</vt:i4>
      </vt:variant>
    </vt:vector>
  </HeadingPairs>
  <TitlesOfParts>
    <vt:vector size="70" baseType="lpstr">
      <vt:lpstr>默认设计模板</vt:lpstr>
      <vt:lpstr> 7、Spark MLlib </vt:lpstr>
      <vt:lpstr>提纲</vt:lpstr>
      <vt:lpstr>7.1 Spark MLlib简介</vt:lpstr>
      <vt:lpstr>7.1.1 什么是机器学习</vt:lpstr>
      <vt:lpstr>7.1.2 基于大数据的机器学习</vt:lpstr>
      <vt:lpstr>7.1.3 Spark 机器学习库MLlib</vt:lpstr>
      <vt:lpstr>7.1.3 Spark 机器学习库MLlib</vt:lpstr>
      <vt:lpstr>7.1.3 Spark 机器学习库MLlib</vt:lpstr>
      <vt:lpstr>7.1.3 Spark 机器学习库MLlib</vt:lpstr>
      <vt:lpstr>7.1.3 Spark 机器学习库MLlib</vt:lpstr>
      <vt:lpstr>7.2 机器学习流水线</vt:lpstr>
      <vt:lpstr>7.2.1 机器学习流水线概念</vt:lpstr>
      <vt:lpstr>7.2.1 机器学习流水线概念</vt:lpstr>
      <vt:lpstr>7.2.1 机器学习流水线概念</vt:lpstr>
      <vt:lpstr>7.2.1 机器学习流水线概念</vt:lpstr>
      <vt:lpstr>7.2.2 流水线工作过程</vt:lpstr>
      <vt:lpstr>7.2.2 流水线工作过程</vt:lpstr>
      <vt:lpstr>7.2.2 流水线工作过程</vt:lpstr>
      <vt:lpstr>7.2.3 构建一个机器学习流水线</vt:lpstr>
      <vt:lpstr>7.2.3 构建一个机器学习流水线</vt:lpstr>
      <vt:lpstr>7.2.3 构建一个机器学习流水线</vt:lpstr>
      <vt:lpstr>7.2.3 构建一个机器学习流水线</vt:lpstr>
      <vt:lpstr>7.2.3 构建一个机器学习流水线</vt:lpstr>
      <vt:lpstr>7.2.3 构建一个机器学习流水线</vt:lpstr>
      <vt:lpstr>7.2.3 构建一个机器学习流水线</vt:lpstr>
      <vt:lpstr>7.3 特征提取和转换</vt:lpstr>
      <vt:lpstr>7.3.1 特征提取：TF-IDF</vt:lpstr>
      <vt:lpstr>7.3.1 特征提取：TF-IDF</vt:lpstr>
      <vt:lpstr>7.3.1 特征提取：TF-IDF</vt:lpstr>
      <vt:lpstr>7.3.1 特征提取：TF-IDF</vt:lpstr>
      <vt:lpstr>7.3.1 特征提取：TF-IDF</vt:lpstr>
      <vt:lpstr>7.3.1 特征提取：TF-IDF</vt:lpstr>
      <vt:lpstr>7.3.1 特征提取：TF-IDF</vt:lpstr>
      <vt:lpstr>7.3.1 特征提取：TF-IDF</vt:lpstr>
      <vt:lpstr>7.3.2 特征转换：标签和索引的转化</vt:lpstr>
      <vt:lpstr>7.3.2 特征转换：标签和索引的转化</vt:lpstr>
      <vt:lpstr>7.3.2 特征转换：标签和索引的转化</vt:lpstr>
      <vt:lpstr>7.3.2 特征转换：标签和索引的转化</vt:lpstr>
      <vt:lpstr>7.3.2 特征转换：标签和索引的转化</vt:lpstr>
      <vt:lpstr>7.3.2 特征转换：标签和索引的转化</vt:lpstr>
      <vt:lpstr>7.3.2 特征转换：标签和索引的转化</vt:lpstr>
      <vt:lpstr>7.3.2 特征转换：标签和索引的转化</vt:lpstr>
      <vt:lpstr>7.3.2 特征转换：标签和索引的转化</vt:lpstr>
      <vt:lpstr>7.3.2 特征转换：标签和索引的转化</vt:lpstr>
      <vt:lpstr>7.3.2 特征转换：标签和索引的转化</vt:lpstr>
      <vt:lpstr>7.3.2 特征转换：标签和索引的转化</vt:lpstr>
      <vt:lpstr>7.4 分类与回归</vt:lpstr>
      <vt:lpstr>7.4.1 逻辑斯蒂回归分类器</vt:lpstr>
      <vt:lpstr>7.4.1 逻辑斯蒂回归分类器</vt:lpstr>
      <vt:lpstr>7.4.1 逻辑斯蒂回归分类器</vt:lpstr>
      <vt:lpstr>7.4.1 逻辑斯蒂回归分类器</vt:lpstr>
      <vt:lpstr>7.4.1 逻辑斯蒂回归分类器</vt:lpstr>
      <vt:lpstr>7.4.1 逻辑斯蒂回归分类器</vt:lpstr>
      <vt:lpstr>7.4.1 逻辑斯蒂回归分类器</vt:lpstr>
      <vt:lpstr>7.4.1 逻辑斯蒂回归分类器</vt:lpstr>
      <vt:lpstr>7.4.1 逻辑斯蒂回归分类器</vt:lpstr>
      <vt:lpstr>7.4.1 逻辑斯蒂回归分类器</vt:lpstr>
      <vt:lpstr>7.4.1 逻辑斯蒂回归分类器</vt:lpstr>
      <vt:lpstr>7.4.1 逻辑斯蒂回归分类器</vt:lpstr>
      <vt:lpstr>7.4.2 决策树分类器</vt:lpstr>
      <vt:lpstr>7.4.2 决策树分类器</vt:lpstr>
      <vt:lpstr>7.4.2 决策树分类器</vt:lpstr>
      <vt:lpstr>7.4.2 决策树分类器</vt:lpstr>
      <vt:lpstr>7.4.2 决策树分类器</vt:lpstr>
      <vt:lpstr>7.4.2 决策树分类器</vt:lpstr>
      <vt:lpstr>7.4.2 决策树分类器</vt:lpstr>
      <vt:lpstr>7.4.2 决策树分类器</vt:lpstr>
      <vt:lpstr>7.4.2 决策树分类器</vt:lpstr>
      <vt:lpstr>本章小结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大数据技术原理与应用</dc:title>
  <dc:creator>厦门大学-林子雨-编著</dc:creator>
  <dc:description>http://dblab.xmu.edu.cn/post/bigdata</dc:description>
  <cp:lastModifiedBy>马国兵</cp:lastModifiedBy>
  <cp:revision>756</cp:revision>
  <dcterms:modified xsi:type="dcterms:W3CDTF">2021-12-21T03:21:28Z</dcterms:modified>
</cp:coreProperties>
</file>