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sldIdLst>
    <p:sldId id="259" r:id="rId2"/>
    <p:sldId id="258" r:id="rId3"/>
    <p:sldId id="260" r:id="rId4"/>
    <p:sldId id="263" r:id="rId5"/>
    <p:sldId id="265" r:id="rId6"/>
    <p:sldId id="267" r:id="rId7"/>
    <p:sldId id="268" r:id="rId8"/>
    <p:sldId id="269" r:id="rId9"/>
    <p:sldId id="270" r:id="rId10"/>
    <p:sldId id="271" r:id="rId11"/>
    <p:sldId id="266" r:id="rId12"/>
    <p:sldId id="272" r:id="rId1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5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66994B-8C1E-4E12-A76A-5E748E4332C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31EA74B4-6C37-403C-9A99-4B8266CD5D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3790C0AD-749E-4BC5-BAF4-6D83AD003944}"/>
              </a:ext>
            </a:extLst>
          </p:cNvPr>
          <p:cNvSpPr>
            <a:spLocks noGrp="1"/>
          </p:cNvSpPr>
          <p:nvPr>
            <p:ph type="dt" sz="half" idx="10"/>
          </p:nvPr>
        </p:nvSpPr>
        <p:spPr/>
        <p:txBody>
          <a:bodyPr/>
          <a:lstStyle/>
          <a:p>
            <a:fld id="{820DAB43-6A8B-44DB-9EE2-D28D8E84AA14}" type="datetimeFigureOut">
              <a:rPr lang="es-CO" smtClean="0"/>
              <a:t>20/10/2021</a:t>
            </a:fld>
            <a:endParaRPr lang="es-CO"/>
          </a:p>
        </p:txBody>
      </p:sp>
      <p:sp>
        <p:nvSpPr>
          <p:cNvPr id="5" name="Marcador de pie de página 4">
            <a:extLst>
              <a:ext uri="{FF2B5EF4-FFF2-40B4-BE49-F238E27FC236}">
                <a16:creationId xmlns:a16="http://schemas.microsoft.com/office/drawing/2014/main" id="{A10CE042-A65E-4D62-8F85-235F42286C8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88040E0-CC4E-45AC-B277-A7D1ACFF2B2A}"/>
              </a:ext>
            </a:extLst>
          </p:cNvPr>
          <p:cNvSpPr>
            <a:spLocks noGrp="1"/>
          </p:cNvSpPr>
          <p:nvPr>
            <p:ph type="sldNum" sz="quarter" idx="12"/>
          </p:nvPr>
        </p:nvSpPr>
        <p:spPr/>
        <p:txBody>
          <a:bodyPr/>
          <a:lstStyle/>
          <a:p>
            <a:fld id="{686C959C-4CA6-40C1-853D-33E2D02603FF}" type="slidenum">
              <a:rPr lang="es-CO" smtClean="0"/>
              <a:t>‹Nº›</a:t>
            </a:fld>
            <a:endParaRPr lang="es-CO"/>
          </a:p>
        </p:txBody>
      </p:sp>
    </p:spTree>
    <p:extLst>
      <p:ext uri="{BB962C8B-B14F-4D97-AF65-F5344CB8AC3E}">
        <p14:creationId xmlns:p14="http://schemas.microsoft.com/office/powerpoint/2010/main" val="2259734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D7B4B6-2E62-4850-897E-920A80CE4BC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A8F541EA-EFC8-446D-8C3E-EB9775FA4F7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2A6AEF7-F78A-4A88-AB87-E703A3B63936}"/>
              </a:ext>
            </a:extLst>
          </p:cNvPr>
          <p:cNvSpPr>
            <a:spLocks noGrp="1"/>
          </p:cNvSpPr>
          <p:nvPr>
            <p:ph type="dt" sz="half" idx="10"/>
          </p:nvPr>
        </p:nvSpPr>
        <p:spPr/>
        <p:txBody>
          <a:bodyPr/>
          <a:lstStyle/>
          <a:p>
            <a:fld id="{820DAB43-6A8B-44DB-9EE2-D28D8E84AA14}" type="datetimeFigureOut">
              <a:rPr lang="es-CO" smtClean="0"/>
              <a:t>20/10/2021</a:t>
            </a:fld>
            <a:endParaRPr lang="es-CO"/>
          </a:p>
        </p:txBody>
      </p:sp>
      <p:sp>
        <p:nvSpPr>
          <p:cNvPr id="5" name="Marcador de pie de página 4">
            <a:extLst>
              <a:ext uri="{FF2B5EF4-FFF2-40B4-BE49-F238E27FC236}">
                <a16:creationId xmlns:a16="http://schemas.microsoft.com/office/drawing/2014/main" id="{3454DE33-239F-4203-A878-E10E1D3FDE8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D9F1058-BED6-4CFF-9699-F08AC76E66B4}"/>
              </a:ext>
            </a:extLst>
          </p:cNvPr>
          <p:cNvSpPr>
            <a:spLocks noGrp="1"/>
          </p:cNvSpPr>
          <p:nvPr>
            <p:ph type="sldNum" sz="quarter" idx="12"/>
          </p:nvPr>
        </p:nvSpPr>
        <p:spPr/>
        <p:txBody>
          <a:bodyPr/>
          <a:lstStyle/>
          <a:p>
            <a:fld id="{686C959C-4CA6-40C1-853D-33E2D02603FF}" type="slidenum">
              <a:rPr lang="es-CO" smtClean="0"/>
              <a:t>‹Nº›</a:t>
            </a:fld>
            <a:endParaRPr lang="es-CO"/>
          </a:p>
        </p:txBody>
      </p:sp>
    </p:spTree>
    <p:extLst>
      <p:ext uri="{BB962C8B-B14F-4D97-AF65-F5344CB8AC3E}">
        <p14:creationId xmlns:p14="http://schemas.microsoft.com/office/powerpoint/2010/main" val="977388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AE02B96-ED7E-4E73-BA15-C25E52E5FE8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51FEB5FE-D9BC-403A-8657-875B5641656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6569E40-6327-466C-833B-2649CAAA190C}"/>
              </a:ext>
            </a:extLst>
          </p:cNvPr>
          <p:cNvSpPr>
            <a:spLocks noGrp="1"/>
          </p:cNvSpPr>
          <p:nvPr>
            <p:ph type="dt" sz="half" idx="10"/>
          </p:nvPr>
        </p:nvSpPr>
        <p:spPr/>
        <p:txBody>
          <a:bodyPr/>
          <a:lstStyle/>
          <a:p>
            <a:fld id="{820DAB43-6A8B-44DB-9EE2-D28D8E84AA14}" type="datetimeFigureOut">
              <a:rPr lang="es-CO" smtClean="0"/>
              <a:t>20/10/2021</a:t>
            </a:fld>
            <a:endParaRPr lang="es-CO"/>
          </a:p>
        </p:txBody>
      </p:sp>
      <p:sp>
        <p:nvSpPr>
          <p:cNvPr id="5" name="Marcador de pie de página 4">
            <a:extLst>
              <a:ext uri="{FF2B5EF4-FFF2-40B4-BE49-F238E27FC236}">
                <a16:creationId xmlns:a16="http://schemas.microsoft.com/office/drawing/2014/main" id="{29D58C16-D5E0-4039-BA1D-832B2279581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1204A75-EE12-4EFF-8C2A-955313F0F2B9}"/>
              </a:ext>
            </a:extLst>
          </p:cNvPr>
          <p:cNvSpPr>
            <a:spLocks noGrp="1"/>
          </p:cNvSpPr>
          <p:nvPr>
            <p:ph type="sldNum" sz="quarter" idx="12"/>
          </p:nvPr>
        </p:nvSpPr>
        <p:spPr/>
        <p:txBody>
          <a:bodyPr/>
          <a:lstStyle/>
          <a:p>
            <a:fld id="{686C959C-4CA6-40C1-853D-33E2D02603FF}" type="slidenum">
              <a:rPr lang="es-CO" smtClean="0"/>
              <a:t>‹Nº›</a:t>
            </a:fld>
            <a:endParaRPr lang="es-CO"/>
          </a:p>
        </p:txBody>
      </p:sp>
    </p:spTree>
    <p:extLst>
      <p:ext uri="{BB962C8B-B14F-4D97-AF65-F5344CB8AC3E}">
        <p14:creationId xmlns:p14="http://schemas.microsoft.com/office/powerpoint/2010/main" val="2613261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18D718-4237-4140-9F91-587DE9B581B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66CADAE-4B2B-4343-831F-7AC3B6B2C5A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0A01731-FD0F-4BCE-B015-C2481EF4D844}"/>
              </a:ext>
            </a:extLst>
          </p:cNvPr>
          <p:cNvSpPr>
            <a:spLocks noGrp="1"/>
          </p:cNvSpPr>
          <p:nvPr>
            <p:ph type="dt" sz="half" idx="10"/>
          </p:nvPr>
        </p:nvSpPr>
        <p:spPr/>
        <p:txBody>
          <a:bodyPr/>
          <a:lstStyle/>
          <a:p>
            <a:fld id="{820DAB43-6A8B-44DB-9EE2-D28D8E84AA14}" type="datetimeFigureOut">
              <a:rPr lang="es-CO" smtClean="0"/>
              <a:t>20/10/2021</a:t>
            </a:fld>
            <a:endParaRPr lang="es-CO"/>
          </a:p>
        </p:txBody>
      </p:sp>
      <p:sp>
        <p:nvSpPr>
          <p:cNvPr id="5" name="Marcador de pie de página 4">
            <a:extLst>
              <a:ext uri="{FF2B5EF4-FFF2-40B4-BE49-F238E27FC236}">
                <a16:creationId xmlns:a16="http://schemas.microsoft.com/office/drawing/2014/main" id="{3515BE5B-7EBA-4796-8CAF-57B3CBA9A2B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E717CB3-00A2-465D-926C-829EF274D5D2}"/>
              </a:ext>
            </a:extLst>
          </p:cNvPr>
          <p:cNvSpPr>
            <a:spLocks noGrp="1"/>
          </p:cNvSpPr>
          <p:nvPr>
            <p:ph type="sldNum" sz="quarter" idx="12"/>
          </p:nvPr>
        </p:nvSpPr>
        <p:spPr/>
        <p:txBody>
          <a:bodyPr/>
          <a:lstStyle/>
          <a:p>
            <a:fld id="{686C959C-4CA6-40C1-853D-33E2D02603FF}" type="slidenum">
              <a:rPr lang="es-CO" smtClean="0"/>
              <a:t>‹Nº›</a:t>
            </a:fld>
            <a:endParaRPr lang="es-CO"/>
          </a:p>
        </p:txBody>
      </p:sp>
    </p:spTree>
    <p:extLst>
      <p:ext uri="{BB962C8B-B14F-4D97-AF65-F5344CB8AC3E}">
        <p14:creationId xmlns:p14="http://schemas.microsoft.com/office/powerpoint/2010/main" val="3440710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F67A0E-A4DD-4E45-A37B-9544B021C1A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7109BD8-B16F-4445-B7CB-848DB4DD4A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EDC7439-C9D4-4887-976C-0E2FE8D4686A}"/>
              </a:ext>
            </a:extLst>
          </p:cNvPr>
          <p:cNvSpPr>
            <a:spLocks noGrp="1"/>
          </p:cNvSpPr>
          <p:nvPr>
            <p:ph type="dt" sz="half" idx="10"/>
          </p:nvPr>
        </p:nvSpPr>
        <p:spPr/>
        <p:txBody>
          <a:bodyPr/>
          <a:lstStyle/>
          <a:p>
            <a:fld id="{820DAB43-6A8B-44DB-9EE2-D28D8E84AA14}" type="datetimeFigureOut">
              <a:rPr lang="es-CO" smtClean="0"/>
              <a:t>20/10/2021</a:t>
            </a:fld>
            <a:endParaRPr lang="es-CO"/>
          </a:p>
        </p:txBody>
      </p:sp>
      <p:sp>
        <p:nvSpPr>
          <p:cNvPr id="5" name="Marcador de pie de página 4">
            <a:extLst>
              <a:ext uri="{FF2B5EF4-FFF2-40B4-BE49-F238E27FC236}">
                <a16:creationId xmlns:a16="http://schemas.microsoft.com/office/drawing/2014/main" id="{16654AFE-FEFE-4DE4-9A18-EEC86E8751A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1B16418-437D-4717-921C-7A8626B5C567}"/>
              </a:ext>
            </a:extLst>
          </p:cNvPr>
          <p:cNvSpPr>
            <a:spLocks noGrp="1"/>
          </p:cNvSpPr>
          <p:nvPr>
            <p:ph type="sldNum" sz="quarter" idx="12"/>
          </p:nvPr>
        </p:nvSpPr>
        <p:spPr/>
        <p:txBody>
          <a:bodyPr/>
          <a:lstStyle/>
          <a:p>
            <a:fld id="{686C959C-4CA6-40C1-853D-33E2D02603FF}" type="slidenum">
              <a:rPr lang="es-CO" smtClean="0"/>
              <a:t>‹Nº›</a:t>
            </a:fld>
            <a:endParaRPr lang="es-CO"/>
          </a:p>
        </p:txBody>
      </p:sp>
    </p:spTree>
    <p:extLst>
      <p:ext uri="{BB962C8B-B14F-4D97-AF65-F5344CB8AC3E}">
        <p14:creationId xmlns:p14="http://schemas.microsoft.com/office/powerpoint/2010/main" val="363436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BFCB10-F871-45F8-B0D5-E36D743FC89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71978623-8022-4790-B7C8-828D371579E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4A31E82F-B059-4EB6-B22C-FEAF15A1CFF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B8BA98D8-C772-4939-886C-323832DDD9B6}"/>
              </a:ext>
            </a:extLst>
          </p:cNvPr>
          <p:cNvSpPr>
            <a:spLocks noGrp="1"/>
          </p:cNvSpPr>
          <p:nvPr>
            <p:ph type="dt" sz="half" idx="10"/>
          </p:nvPr>
        </p:nvSpPr>
        <p:spPr/>
        <p:txBody>
          <a:bodyPr/>
          <a:lstStyle/>
          <a:p>
            <a:fld id="{820DAB43-6A8B-44DB-9EE2-D28D8E84AA14}" type="datetimeFigureOut">
              <a:rPr lang="es-CO" smtClean="0"/>
              <a:t>20/10/2021</a:t>
            </a:fld>
            <a:endParaRPr lang="es-CO"/>
          </a:p>
        </p:txBody>
      </p:sp>
      <p:sp>
        <p:nvSpPr>
          <p:cNvPr id="6" name="Marcador de pie de página 5">
            <a:extLst>
              <a:ext uri="{FF2B5EF4-FFF2-40B4-BE49-F238E27FC236}">
                <a16:creationId xmlns:a16="http://schemas.microsoft.com/office/drawing/2014/main" id="{C0773217-2E4D-41EF-9DED-C855DF9BF16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8ACF32FA-69A1-40D4-8B13-91E2CEDFDCAB}"/>
              </a:ext>
            </a:extLst>
          </p:cNvPr>
          <p:cNvSpPr>
            <a:spLocks noGrp="1"/>
          </p:cNvSpPr>
          <p:nvPr>
            <p:ph type="sldNum" sz="quarter" idx="12"/>
          </p:nvPr>
        </p:nvSpPr>
        <p:spPr/>
        <p:txBody>
          <a:bodyPr/>
          <a:lstStyle/>
          <a:p>
            <a:fld id="{686C959C-4CA6-40C1-853D-33E2D02603FF}" type="slidenum">
              <a:rPr lang="es-CO" smtClean="0"/>
              <a:t>‹Nº›</a:t>
            </a:fld>
            <a:endParaRPr lang="es-CO"/>
          </a:p>
        </p:txBody>
      </p:sp>
    </p:spTree>
    <p:extLst>
      <p:ext uri="{BB962C8B-B14F-4D97-AF65-F5344CB8AC3E}">
        <p14:creationId xmlns:p14="http://schemas.microsoft.com/office/powerpoint/2010/main" val="1282573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FB5C47-E318-451C-8662-D0A0F107561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A13DA75E-17AE-4DEB-AC68-F1B3E7792E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93E459B-462C-42A0-8A2D-BE977AD187D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59D00995-FF2E-40D7-84AC-7023E684C5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45C1FEC-0B63-4193-AE0A-C83BF5E89FD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D9A35E67-4BBC-4F3D-A57B-C5765EEB5976}"/>
              </a:ext>
            </a:extLst>
          </p:cNvPr>
          <p:cNvSpPr>
            <a:spLocks noGrp="1"/>
          </p:cNvSpPr>
          <p:nvPr>
            <p:ph type="dt" sz="half" idx="10"/>
          </p:nvPr>
        </p:nvSpPr>
        <p:spPr/>
        <p:txBody>
          <a:bodyPr/>
          <a:lstStyle/>
          <a:p>
            <a:fld id="{820DAB43-6A8B-44DB-9EE2-D28D8E84AA14}" type="datetimeFigureOut">
              <a:rPr lang="es-CO" smtClean="0"/>
              <a:t>20/10/2021</a:t>
            </a:fld>
            <a:endParaRPr lang="es-CO"/>
          </a:p>
        </p:txBody>
      </p:sp>
      <p:sp>
        <p:nvSpPr>
          <p:cNvPr id="8" name="Marcador de pie de página 7">
            <a:extLst>
              <a:ext uri="{FF2B5EF4-FFF2-40B4-BE49-F238E27FC236}">
                <a16:creationId xmlns:a16="http://schemas.microsoft.com/office/drawing/2014/main" id="{AC38D2DF-637E-4B40-81D7-D21578B648CC}"/>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784F86BA-6EAE-4A10-B31C-C29325360C94}"/>
              </a:ext>
            </a:extLst>
          </p:cNvPr>
          <p:cNvSpPr>
            <a:spLocks noGrp="1"/>
          </p:cNvSpPr>
          <p:nvPr>
            <p:ph type="sldNum" sz="quarter" idx="12"/>
          </p:nvPr>
        </p:nvSpPr>
        <p:spPr/>
        <p:txBody>
          <a:bodyPr/>
          <a:lstStyle/>
          <a:p>
            <a:fld id="{686C959C-4CA6-40C1-853D-33E2D02603FF}" type="slidenum">
              <a:rPr lang="es-CO" smtClean="0"/>
              <a:t>‹Nº›</a:t>
            </a:fld>
            <a:endParaRPr lang="es-CO"/>
          </a:p>
        </p:txBody>
      </p:sp>
    </p:spTree>
    <p:extLst>
      <p:ext uri="{BB962C8B-B14F-4D97-AF65-F5344CB8AC3E}">
        <p14:creationId xmlns:p14="http://schemas.microsoft.com/office/powerpoint/2010/main" val="1173197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19C946-9406-4AB3-925F-016E025889F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D26E13C1-91B8-4F42-B714-6F0ED215F9EF}"/>
              </a:ext>
            </a:extLst>
          </p:cNvPr>
          <p:cNvSpPr>
            <a:spLocks noGrp="1"/>
          </p:cNvSpPr>
          <p:nvPr>
            <p:ph type="dt" sz="half" idx="10"/>
          </p:nvPr>
        </p:nvSpPr>
        <p:spPr/>
        <p:txBody>
          <a:bodyPr/>
          <a:lstStyle/>
          <a:p>
            <a:fld id="{820DAB43-6A8B-44DB-9EE2-D28D8E84AA14}" type="datetimeFigureOut">
              <a:rPr lang="es-CO" smtClean="0"/>
              <a:t>20/10/2021</a:t>
            </a:fld>
            <a:endParaRPr lang="es-CO"/>
          </a:p>
        </p:txBody>
      </p:sp>
      <p:sp>
        <p:nvSpPr>
          <p:cNvPr id="4" name="Marcador de pie de página 3">
            <a:extLst>
              <a:ext uri="{FF2B5EF4-FFF2-40B4-BE49-F238E27FC236}">
                <a16:creationId xmlns:a16="http://schemas.microsoft.com/office/drawing/2014/main" id="{787FFEB8-2C79-4D4F-AFD6-513D0CD65C54}"/>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A8779A53-FD4C-4D89-BFF2-2B8E96B6A3A3}"/>
              </a:ext>
            </a:extLst>
          </p:cNvPr>
          <p:cNvSpPr>
            <a:spLocks noGrp="1"/>
          </p:cNvSpPr>
          <p:nvPr>
            <p:ph type="sldNum" sz="quarter" idx="12"/>
          </p:nvPr>
        </p:nvSpPr>
        <p:spPr/>
        <p:txBody>
          <a:bodyPr/>
          <a:lstStyle/>
          <a:p>
            <a:fld id="{686C959C-4CA6-40C1-853D-33E2D02603FF}" type="slidenum">
              <a:rPr lang="es-CO" smtClean="0"/>
              <a:t>‹Nº›</a:t>
            </a:fld>
            <a:endParaRPr lang="es-CO"/>
          </a:p>
        </p:txBody>
      </p:sp>
    </p:spTree>
    <p:extLst>
      <p:ext uri="{BB962C8B-B14F-4D97-AF65-F5344CB8AC3E}">
        <p14:creationId xmlns:p14="http://schemas.microsoft.com/office/powerpoint/2010/main" val="1501689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FE7A731-02BF-4B33-B0F9-0A306797F567}"/>
              </a:ext>
            </a:extLst>
          </p:cNvPr>
          <p:cNvSpPr>
            <a:spLocks noGrp="1"/>
          </p:cNvSpPr>
          <p:nvPr>
            <p:ph type="dt" sz="half" idx="10"/>
          </p:nvPr>
        </p:nvSpPr>
        <p:spPr/>
        <p:txBody>
          <a:bodyPr/>
          <a:lstStyle/>
          <a:p>
            <a:fld id="{820DAB43-6A8B-44DB-9EE2-D28D8E84AA14}" type="datetimeFigureOut">
              <a:rPr lang="es-CO" smtClean="0"/>
              <a:t>20/10/2021</a:t>
            </a:fld>
            <a:endParaRPr lang="es-CO"/>
          </a:p>
        </p:txBody>
      </p:sp>
      <p:sp>
        <p:nvSpPr>
          <p:cNvPr id="3" name="Marcador de pie de página 2">
            <a:extLst>
              <a:ext uri="{FF2B5EF4-FFF2-40B4-BE49-F238E27FC236}">
                <a16:creationId xmlns:a16="http://schemas.microsoft.com/office/drawing/2014/main" id="{6BD28EA0-A890-46F6-BA47-D7577D03F87D}"/>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7B3F64ED-1C29-4155-814D-CE9D247E6B6C}"/>
              </a:ext>
            </a:extLst>
          </p:cNvPr>
          <p:cNvSpPr>
            <a:spLocks noGrp="1"/>
          </p:cNvSpPr>
          <p:nvPr>
            <p:ph type="sldNum" sz="quarter" idx="12"/>
          </p:nvPr>
        </p:nvSpPr>
        <p:spPr/>
        <p:txBody>
          <a:bodyPr/>
          <a:lstStyle/>
          <a:p>
            <a:fld id="{686C959C-4CA6-40C1-853D-33E2D02603FF}" type="slidenum">
              <a:rPr lang="es-CO" smtClean="0"/>
              <a:t>‹Nº›</a:t>
            </a:fld>
            <a:endParaRPr lang="es-CO"/>
          </a:p>
        </p:txBody>
      </p:sp>
    </p:spTree>
    <p:extLst>
      <p:ext uri="{BB962C8B-B14F-4D97-AF65-F5344CB8AC3E}">
        <p14:creationId xmlns:p14="http://schemas.microsoft.com/office/powerpoint/2010/main" val="3296403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1E755D-0047-4448-9922-BBE5E48ECDD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39D8B190-CA41-4667-90B2-AA7F8143D3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FD397779-13C5-44D4-86C7-7E42406943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C28FE5F-0D77-4A4B-972A-086098FD393B}"/>
              </a:ext>
            </a:extLst>
          </p:cNvPr>
          <p:cNvSpPr>
            <a:spLocks noGrp="1"/>
          </p:cNvSpPr>
          <p:nvPr>
            <p:ph type="dt" sz="half" idx="10"/>
          </p:nvPr>
        </p:nvSpPr>
        <p:spPr/>
        <p:txBody>
          <a:bodyPr/>
          <a:lstStyle/>
          <a:p>
            <a:fld id="{820DAB43-6A8B-44DB-9EE2-D28D8E84AA14}" type="datetimeFigureOut">
              <a:rPr lang="es-CO" smtClean="0"/>
              <a:t>20/10/2021</a:t>
            </a:fld>
            <a:endParaRPr lang="es-CO"/>
          </a:p>
        </p:txBody>
      </p:sp>
      <p:sp>
        <p:nvSpPr>
          <p:cNvPr id="6" name="Marcador de pie de página 5">
            <a:extLst>
              <a:ext uri="{FF2B5EF4-FFF2-40B4-BE49-F238E27FC236}">
                <a16:creationId xmlns:a16="http://schemas.microsoft.com/office/drawing/2014/main" id="{4B711A50-AF7B-4F4B-B54F-3E1E25D3182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C36C100-FC37-49F0-BAB6-660BFDB59EDF}"/>
              </a:ext>
            </a:extLst>
          </p:cNvPr>
          <p:cNvSpPr>
            <a:spLocks noGrp="1"/>
          </p:cNvSpPr>
          <p:nvPr>
            <p:ph type="sldNum" sz="quarter" idx="12"/>
          </p:nvPr>
        </p:nvSpPr>
        <p:spPr/>
        <p:txBody>
          <a:bodyPr/>
          <a:lstStyle/>
          <a:p>
            <a:fld id="{686C959C-4CA6-40C1-853D-33E2D02603FF}" type="slidenum">
              <a:rPr lang="es-CO" smtClean="0"/>
              <a:t>‹Nº›</a:t>
            </a:fld>
            <a:endParaRPr lang="es-CO"/>
          </a:p>
        </p:txBody>
      </p:sp>
    </p:spTree>
    <p:extLst>
      <p:ext uri="{BB962C8B-B14F-4D97-AF65-F5344CB8AC3E}">
        <p14:creationId xmlns:p14="http://schemas.microsoft.com/office/powerpoint/2010/main" val="2359611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DA3AE0-34EE-4F37-B6E0-E2145C0EC10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180A53A2-F996-4762-9849-B897C0FAB5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16846658-FEF8-4511-887C-FC76127150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E8B7EB7-51B6-42F4-99F0-BFCAD7E00ABC}"/>
              </a:ext>
            </a:extLst>
          </p:cNvPr>
          <p:cNvSpPr>
            <a:spLocks noGrp="1"/>
          </p:cNvSpPr>
          <p:nvPr>
            <p:ph type="dt" sz="half" idx="10"/>
          </p:nvPr>
        </p:nvSpPr>
        <p:spPr/>
        <p:txBody>
          <a:bodyPr/>
          <a:lstStyle/>
          <a:p>
            <a:fld id="{820DAB43-6A8B-44DB-9EE2-D28D8E84AA14}" type="datetimeFigureOut">
              <a:rPr lang="es-CO" smtClean="0"/>
              <a:t>20/10/2021</a:t>
            </a:fld>
            <a:endParaRPr lang="es-CO"/>
          </a:p>
        </p:txBody>
      </p:sp>
      <p:sp>
        <p:nvSpPr>
          <p:cNvPr id="6" name="Marcador de pie de página 5">
            <a:extLst>
              <a:ext uri="{FF2B5EF4-FFF2-40B4-BE49-F238E27FC236}">
                <a16:creationId xmlns:a16="http://schemas.microsoft.com/office/drawing/2014/main" id="{03C74D8F-C64A-4D57-A43D-EAAC3148322E}"/>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FBAAA4C-8FAB-4D81-96C9-22BD9E2E24B6}"/>
              </a:ext>
            </a:extLst>
          </p:cNvPr>
          <p:cNvSpPr>
            <a:spLocks noGrp="1"/>
          </p:cNvSpPr>
          <p:nvPr>
            <p:ph type="sldNum" sz="quarter" idx="12"/>
          </p:nvPr>
        </p:nvSpPr>
        <p:spPr/>
        <p:txBody>
          <a:bodyPr/>
          <a:lstStyle/>
          <a:p>
            <a:fld id="{686C959C-4CA6-40C1-853D-33E2D02603FF}" type="slidenum">
              <a:rPr lang="es-CO" smtClean="0"/>
              <a:t>‹Nº›</a:t>
            </a:fld>
            <a:endParaRPr lang="es-CO"/>
          </a:p>
        </p:txBody>
      </p:sp>
    </p:spTree>
    <p:extLst>
      <p:ext uri="{BB962C8B-B14F-4D97-AF65-F5344CB8AC3E}">
        <p14:creationId xmlns:p14="http://schemas.microsoft.com/office/powerpoint/2010/main" val="2318065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C9FEA9B-DD3F-4175-8A1A-3294AE1DB6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673D3936-E1C7-44DE-B85F-5B4C33AC75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65FF30D-9353-4AB9-93DC-2E7DB35958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0DAB43-6A8B-44DB-9EE2-D28D8E84AA14}" type="datetimeFigureOut">
              <a:rPr lang="es-CO" smtClean="0"/>
              <a:t>20/10/2021</a:t>
            </a:fld>
            <a:endParaRPr lang="es-CO"/>
          </a:p>
        </p:txBody>
      </p:sp>
      <p:sp>
        <p:nvSpPr>
          <p:cNvPr id="5" name="Marcador de pie de página 4">
            <a:extLst>
              <a:ext uri="{FF2B5EF4-FFF2-40B4-BE49-F238E27FC236}">
                <a16:creationId xmlns:a16="http://schemas.microsoft.com/office/drawing/2014/main" id="{00D7EA6A-F629-4F95-B83A-12E4A0D2F9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2AD75957-E0BC-4F6B-A6F8-D89A508E2A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6C959C-4CA6-40C1-853D-33E2D02603FF}" type="slidenum">
              <a:rPr lang="es-CO" smtClean="0"/>
              <a:t>‹Nº›</a:t>
            </a:fld>
            <a:endParaRPr lang="es-CO"/>
          </a:p>
        </p:txBody>
      </p:sp>
    </p:spTree>
    <p:extLst>
      <p:ext uri="{BB962C8B-B14F-4D97-AF65-F5344CB8AC3E}">
        <p14:creationId xmlns:p14="http://schemas.microsoft.com/office/powerpoint/2010/main" val="2291961726"/>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pandas.pydata.org/" TargetMode="External"/><Relationship Id="rId3" Type="http://schemas.microsoft.com/office/2007/relationships/hdphoto" Target="../media/hdphoto1.wdp"/><Relationship Id="rId7" Type="http://schemas.openxmlformats.org/officeDocument/2006/relationships/hyperlink" Target="https://imageio.readthedocs.io/en/stable/"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imageio.readthedocs.io/en/stable" TargetMode="External"/><Relationship Id="rId5" Type="http://schemas.openxmlformats.org/officeDocument/2006/relationships/hyperlink" Target="https://matplotlib.org/" TargetMode="External"/><Relationship Id="rId10" Type="http://schemas.openxmlformats.org/officeDocument/2006/relationships/hyperlink" Target="https://www.aprendemachinelearning.com/como-funcionan-las-convolutional-neural-networks-vision-por-ordenador/" TargetMode="External"/><Relationship Id="rId4" Type="http://schemas.openxmlformats.org/officeDocument/2006/relationships/hyperlink" Target="https://numpy.org/doc/stable/user/quickstart.html/" TargetMode="External"/><Relationship Id="rId9" Type="http://schemas.openxmlformats.org/officeDocument/2006/relationships/hyperlink" Target="https://www.tensorflow.org/federated" TargetMode="Externa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n 4" descr="Un dibujo de una persona&#10;&#10;Descripción generada automáticamente con confianza baja">
            <a:extLst>
              <a:ext uri="{FF2B5EF4-FFF2-40B4-BE49-F238E27FC236}">
                <a16:creationId xmlns:a16="http://schemas.microsoft.com/office/drawing/2014/main" id="{E546AB51-D075-4685-9791-14555CB49387}"/>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11200"/>
                    </a14:imgEffect>
                    <a14:imgEffect>
                      <a14:saturation sat="33000"/>
                    </a14:imgEffect>
                  </a14:imgLayer>
                </a14:imgProps>
              </a:ext>
              <a:ext uri="{28A0092B-C50C-407E-A947-70E740481C1C}">
                <a14:useLocalDpi xmlns:a14="http://schemas.microsoft.com/office/drawing/2010/main" val="0"/>
              </a:ext>
            </a:extLst>
          </a:blip>
          <a:srcRect r="11402"/>
          <a:stretch/>
        </p:blipFill>
        <p:spPr>
          <a:xfrm>
            <a:off x="4117521" y="10"/>
            <a:ext cx="8074479" cy="6857990"/>
          </a:xfrm>
          <a:prstGeom prst="rect">
            <a:avLst/>
          </a:prstGeom>
        </p:spPr>
      </p:pic>
      <p:sp>
        <p:nvSpPr>
          <p:cNvPr id="11" name="Freeform: Shape 10">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CuadroTexto 9">
            <a:extLst>
              <a:ext uri="{FF2B5EF4-FFF2-40B4-BE49-F238E27FC236}">
                <a16:creationId xmlns:a16="http://schemas.microsoft.com/office/drawing/2014/main" id="{727E3EF9-0274-4349-A78B-565C71E1F910}"/>
              </a:ext>
            </a:extLst>
          </p:cNvPr>
          <p:cNvSpPr txBox="1"/>
          <p:nvPr/>
        </p:nvSpPr>
        <p:spPr>
          <a:xfrm>
            <a:off x="286725" y="4861312"/>
            <a:ext cx="6093822" cy="1138773"/>
          </a:xfrm>
          <a:prstGeom prst="rect">
            <a:avLst/>
          </a:prstGeom>
          <a:noFill/>
        </p:spPr>
        <p:txBody>
          <a:bodyPr wrap="square">
            <a:spAutoFit/>
          </a:bodyPr>
          <a:lstStyle/>
          <a:p>
            <a:r>
              <a:rPr lang="es-CO" sz="2400" dirty="0">
                <a:latin typeface="Arial Narrow" panose="020B0606020202030204" pitchFamily="34" charset="0"/>
                <a:cs typeface="AngsanaUPC" panose="020B0502040204020203" pitchFamily="18" charset="-34"/>
              </a:rPr>
              <a:t>COORDINADORES DEL PROYECTO:</a:t>
            </a:r>
          </a:p>
          <a:p>
            <a:endParaRPr lang="es-CO" sz="400" dirty="0">
              <a:latin typeface="Arial Narrow" panose="020B0606020202030204" pitchFamily="34" charset="0"/>
              <a:cs typeface="AngsanaUPC" panose="020B0502040204020203" pitchFamily="18" charset="-34"/>
            </a:endParaRPr>
          </a:p>
          <a:p>
            <a:r>
              <a:rPr lang="es-CO" sz="2000" dirty="0">
                <a:latin typeface="Arial Narrow" panose="020B0606020202030204" pitchFamily="34" charset="0"/>
                <a:cs typeface="AngsanaUPC" panose="020B0502040204020203" pitchFamily="18" charset="-34"/>
              </a:rPr>
              <a:t>Juan David Porras Gómez</a:t>
            </a:r>
          </a:p>
          <a:p>
            <a:r>
              <a:rPr lang="es-CO" sz="2000" dirty="0">
                <a:latin typeface="Arial Narrow" panose="020B0606020202030204" pitchFamily="34" charset="0"/>
                <a:cs typeface="AngsanaUPC" panose="020B0502040204020203" pitchFamily="18" charset="-34"/>
              </a:rPr>
              <a:t>Jesús Daniel Lizcano Castro</a:t>
            </a:r>
          </a:p>
        </p:txBody>
      </p:sp>
      <p:sp>
        <p:nvSpPr>
          <p:cNvPr id="12" name="CuadroTexto 11">
            <a:extLst>
              <a:ext uri="{FF2B5EF4-FFF2-40B4-BE49-F238E27FC236}">
                <a16:creationId xmlns:a16="http://schemas.microsoft.com/office/drawing/2014/main" id="{A6482142-B530-4FC7-8821-FCA369BF29A8}"/>
              </a:ext>
            </a:extLst>
          </p:cNvPr>
          <p:cNvSpPr txBox="1"/>
          <p:nvPr/>
        </p:nvSpPr>
        <p:spPr>
          <a:xfrm>
            <a:off x="0" y="950248"/>
            <a:ext cx="5809706" cy="3046988"/>
          </a:xfrm>
          <a:prstGeom prst="rect">
            <a:avLst/>
          </a:prstGeom>
          <a:noFill/>
        </p:spPr>
        <p:txBody>
          <a:bodyPr wrap="square">
            <a:spAutoFit/>
          </a:bodyPr>
          <a:lstStyle/>
          <a:p>
            <a:pPr algn="ctr"/>
            <a:r>
              <a:rPr lang="es-CO" sz="4800" b="1" dirty="0">
                <a:latin typeface="+mj-lt"/>
              </a:rPr>
              <a:t>RECONOCIMIENTO FACIAL DE CAPTURAS A PARTIR DE </a:t>
            </a:r>
          </a:p>
          <a:p>
            <a:pPr algn="ctr"/>
            <a:r>
              <a:rPr lang="es-CO" sz="4800" b="1" dirty="0">
                <a:latin typeface="+mj-lt"/>
              </a:rPr>
              <a:t>VIDEO-ENTREVISTAS</a:t>
            </a:r>
          </a:p>
        </p:txBody>
      </p:sp>
    </p:spTree>
    <p:extLst>
      <p:ext uri="{BB962C8B-B14F-4D97-AF65-F5344CB8AC3E}">
        <p14:creationId xmlns:p14="http://schemas.microsoft.com/office/powerpoint/2010/main" val="362187508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Un dibujo de una persona&#10;&#10;Descripción generada automáticamente con confianza baja">
            <a:extLst>
              <a:ext uri="{FF2B5EF4-FFF2-40B4-BE49-F238E27FC236}">
                <a16:creationId xmlns:a16="http://schemas.microsoft.com/office/drawing/2014/main" id="{A5985322-EB8E-4925-8D72-7798FBFDD488}"/>
              </a:ext>
            </a:extLst>
          </p:cNvPr>
          <p:cNvPicPr>
            <a:picLocks noChangeAspect="1"/>
          </p:cNvPicPr>
          <p:nvPr/>
        </p:nvPicPr>
        <p:blipFill rotWithShape="1">
          <a:blip r:embed="rId2">
            <a:alphaModFix amt="50000"/>
            <a:extLst>
              <a:ext uri="{BEBA8EAE-BF5A-486C-A8C5-ECC9F3942E4B}">
                <a14:imgProps xmlns:a14="http://schemas.microsoft.com/office/drawing/2010/main">
                  <a14:imgLayer r:embed="rId3">
                    <a14:imgEffect>
                      <a14:colorTemperature colorTemp="11200"/>
                    </a14:imgEffect>
                    <a14:imgEffect>
                      <a14:saturation sat="33000"/>
                    </a14:imgEffect>
                  </a14:imgLayer>
                </a14:imgProps>
              </a:ext>
              <a:ext uri="{28A0092B-C50C-407E-A947-70E740481C1C}">
                <a14:useLocalDpi xmlns:a14="http://schemas.microsoft.com/office/drawing/2010/main" val="0"/>
              </a:ext>
            </a:extLst>
          </a:blip>
          <a:srcRect t="16752" b="8497"/>
          <a:stretch/>
        </p:blipFill>
        <p:spPr>
          <a:xfrm>
            <a:off x="0" y="1"/>
            <a:ext cx="12192000" cy="6858000"/>
          </a:xfrm>
          <a:prstGeom prst="rect">
            <a:avLst/>
          </a:prstGeom>
        </p:spPr>
      </p:pic>
      <p:sp>
        <p:nvSpPr>
          <p:cNvPr id="11" name="CuadroTexto 10">
            <a:extLst>
              <a:ext uri="{FF2B5EF4-FFF2-40B4-BE49-F238E27FC236}">
                <a16:creationId xmlns:a16="http://schemas.microsoft.com/office/drawing/2014/main" id="{525EFBD9-E14D-4868-A572-FAF7E3AA0372}"/>
              </a:ext>
            </a:extLst>
          </p:cNvPr>
          <p:cNvSpPr txBox="1"/>
          <p:nvPr/>
        </p:nvSpPr>
        <p:spPr>
          <a:xfrm>
            <a:off x="1524000" y="457200"/>
            <a:ext cx="9144000" cy="539996"/>
          </a:xfrm>
          <a:prstGeom prst="rect">
            <a:avLst/>
          </a:prstGeom>
        </p:spPr>
        <p:txBody>
          <a:bodyPr vert="horz" lIns="91440" tIns="45720" rIns="91440" bIns="45720" rtlCol="0" anchor="b">
            <a:normAutofit fontScale="92500" lnSpcReduction="20000"/>
          </a:bodyPr>
          <a:lstStyle/>
          <a:p>
            <a:pPr algn="ctr">
              <a:lnSpc>
                <a:spcPct val="90000"/>
              </a:lnSpc>
              <a:spcBef>
                <a:spcPct val="0"/>
              </a:spcBef>
              <a:spcAft>
                <a:spcPts val="600"/>
              </a:spcAft>
            </a:pPr>
            <a:r>
              <a:rPr lang="en-US" sz="4000" dirty="0">
                <a:solidFill>
                  <a:srgbClr val="FFFFFF"/>
                </a:solidFill>
                <a:latin typeface="+mj-lt"/>
                <a:ea typeface="+mj-ea"/>
                <a:cs typeface="+mj-cs"/>
              </a:rPr>
              <a:t>PREDICCIONES E IMPLEMENTACIONES</a:t>
            </a:r>
          </a:p>
        </p:txBody>
      </p:sp>
      <p:sp>
        <p:nvSpPr>
          <p:cNvPr id="8" name="CuadroTexto 7">
            <a:extLst>
              <a:ext uri="{FF2B5EF4-FFF2-40B4-BE49-F238E27FC236}">
                <a16:creationId xmlns:a16="http://schemas.microsoft.com/office/drawing/2014/main" id="{1894F3FE-5205-49E2-9240-7D3F084249E0}"/>
              </a:ext>
            </a:extLst>
          </p:cNvPr>
          <p:cNvSpPr txBox="1"/>
          <p:nvPr/>
        </p:nvSpPr>
        <p:spPr>
          <a:xfrm>
            <a:off x="3613649" y="1401100"/>
            <a:ext cx="8072846" cy="4893647"/>
          </a:xfrm>
          <a:prstGeom prst="rect">
            <a:avLst/>
          </a:prstGeom>
          <a:noFill/>
        </p:spPr>
        <p:txBody>
          <a:bodyPr wrap="square" rtlCol="0">
            <a:spAutoFit/>
          </a:bodyPr>
          <a:lstStyle/>
          <a:p>
            <a:pPr marL="285750" indent="-285750">
              <a:buFont typeface="Wingdings" panose="05000000000000000000" pitchFamily="2" charset="2"/>
              <a:buChar char="v"/>
            </a:pPr>
            <a:r>
              <a:rPr lang="es-CO" sz="2400" dirty="0"/>
              <a:t>Gaussian </a:t>
            </a:r>
            <a:r>
              <a:rPr lang="es-CO" sz="2400" dirty="0" err="1"/>
              <a:t>Naive</a:t>
            </a:r>
            <a:r>
              <a:rPr lang="es-CO" sz="2400" dirty="0"/>
              <a:t> Bayes</a:t>
            </a:r>
          </a:p>
          <a:p>
            <a:pPr marL="285750" indent="-285750">
              <a:buFont typeface="Wingdings" panose="05000000000000000000" pitchFamily="2" charset="2"/>
              <a:buChar char="v"/>
            </a:pPr>
            <a:endParaRPr lang="es-CO" sz="2400" dirty="0"/>
          </a:p>
          <a:p>
            <a:pPr marL="285750" indent="-285750">
              <a:buFont typeface="Wingdings" panose="05000000000000000000" pitchFamily="2" charset="2"/>
              <a:buChar char="v"/>
            </a:pPr>
            <a:endParaRPr lang="es-CO" sz="2400" dirty="0"/>
          </a:p>
          <a:p>
            <a:pPr marL="285750" indent="-285750">
              <a:buFont typeface="Wingdings" panose="05000000000000000000" pitchFamily="2" charset="2"/>
              <a:buChar char="v"/>
            </a:pPr>
            <a:endParaRPr lang="es-CO" sz="2400" dirty="0"/>
          </a:p>
          <a:p>
            <a:pPr marL="285750" indent="-285750">
              <a:buFont typeface="Wingdings" panose="05000000000000000000" pitchFamily="2" charset="2"/>
              <a:buChar char="v"/>
            </a:pPr>
            <a:r>
              <a:rPr lang="es-CO" sz="2400" dirty="0" err="1"/>
              <a:t>Decision</a:t>
            </a:r>
            <a:r>
              <a:rPr lang="es-CO" sz="2400" dirty="0"/>
              <a:t> </a:t>
            </a:r>
            <a:r>
              <a:rPr lang="es-CO" sz="2400" dirty="0" err="1"/>
              <a:t>Tree</a:t>
            </a:r>
            <a:r>
              <a:rPr lang="es-CO" sz="2400" dirty="0"/>
              <a:t> </a:t>
            </a:r>
            <a:r>
              <a:rPr lang="es-CO" sz="2400" dirty="0" err="1"/>
              <a:t>Classifier</a:t>
            </a:r>
            <a:endParaRPr lang="es-CO" sz="2400" dirty="0"/>
          </a:p>
          <a:p>
            <a:pPr marL="285750" indent="-285750">
              <a:buFont typeface="Wingdings" panose="05000000000000000000" pitchFamily="2" charset="2"/>
              <a:buChar char="v"/>
            </a:pPr>
            <a:endParaRPr lang="es-CO" sz="2400" dirty="0"/>
          </a:p>
          <a:p>
            <a:pPr marL="285750" indent="-285750">
              <a:buFont typeface="Wingdings" panose="05000000000000000000" pitchFamily="2" charset="2"/>
              <a:buChar char="v"/>
            </a:pPr>
            <a:endParaRPr lang="es-CO" sz="2400" dirty="0"/>
          </a:p>
          <a:p>
            <a:pPr marL="285750" indent="-285750">
              <a:buFont typeface="Wingdings" panose="05000000000000000000" pitchFamily="2" charset="2"/>
              <a:buChar char="v"/>
            </a:pPr>
            <a:endParaRPr lang="es-CO" sz="2400" dirty="0"/>
          </a:p>
          <a:p>
            <a:pPr marL="285750" indent="-285750">
              <a:buFont typeface="Wingdings" panose="05000000000000000000" pitchFamily="2" charset="2"/>
              <a:buChar char="v"/>
            </a:pPr>
            <a:r>
              <a:rPr lang="es-CO" sz="2400" dirty="0" err="1"/>
              <a:t>Random</a:t>
            </a:r>
            <a:r>
              <a:rPr lang="es-CO" sz="2400" dirty="0"/>
              <a:t> Forest </a:t>
            </a:r>
            <a:r>
              <a:rPr lang="es-CO" sz="2400" dirty="0" err="1"/>
              <a:t>Classifier</a:t>
            </a:r>
            <a:r>
              <a:rPr lang="es-CO" sz="2400" dirty="0"/>
              <a:t> (RFC)</a:t>
            </a:r>
          </a:p>
          <a:p>
            <a:pPr marL="285750" indent="-285750">
              <a:buFont typeface="Wingdings" panose="05000000000000000000" pitchFamily="2" charset="2"/>
              <a:buChar char="v"/>
            </a:pPr>
            <a:endParaRPr lang="es-CO" sz="2400" dirty="0"/>
          </a:p>
          <a:p>
            <a:pPr marL="285750" indent="-285750">
              <a:buFont typeface="Wingdings" panose="05000000000000000000" pitchFamily="2" charset="2"/>
              <a:buChar char="v"/>
            </a:pPr>
            <a:endParaRPr lang="es-CO" sz="2400" dirty="0"/>
          </a:p>
          <a:p>
            <a:pPr marL="285750" indent="-285750">
              <a:buFont typeface="Wingdings" panose="05000000000000000000" pitchFamily="2" charset="2"/>
              <a:buChar char="v"/>
            </a:pPr>
            <a:endParaRPr lang="es-CO" sz="2400" dirty="0"/>
          </a:p>
          <a:p>
            <a:pPr marL="285750" indent="-285750">
              <a:buFont typeface="Wingdings" panose="05000000000000000000" pitchFamily="2" charset="2"/>
              <a:buChar char="v"/>
            </a:pPr>
            <a:endParaRPr lang="es-CO" sz="2400" dirty="0"/>
          </a:p>
        </p:txBody>
      </p:sp>
      <p:pic>
        <p:nvPicPr>
          <p:cNvPr id="13" name="Imagen 12">
            <a:extLst>
              <a:ext uri="{FF2B5EF4-FFF2-40B4-BE49-F238E27FC236}">
                <a16:creationId xmlns:a16="http://schemas.microsoft.com/office/drawing/2014/main" id="{5AC8F633-2E3D-4F1B-B6B1-405603E4EF93}"/>
              </a:ext>
            </a:extLst>
          </p:cNvPr>
          <p:cNvPicPr>
            <a:picLocks noChangeAspect="1"/>
          </p:cNvPicPr>
          <p:nvPr/>
        </p:nvPicPr>
        <p:blipFill rotWithShape="1">
          <a:blip r:embed="rId4">
            <a:extLst>
              <a:ext uri="{28A0092B-C50C-407E-A947-70E740481C1C}">
                <a14:useLocalDpi xmlns:a14="http://schemas.microsoft.com/office/drawing/2010/main" val="0"/>
              </a:ext>
            </a:extLst>
          </a:blip>
          <a:srcRect r="3922"/>
          <a:stretch/>
        </p:blipFill>
        <p:spPr>
          <a:xfrm>
            <a:off x="4044723" y="4973521"/>
            <a:ext cx="2983094" cy="776213"/>
          </a:xfrm>
          <a:prstGeom prst="rect">
            <a:avLst/>
          </a:prstGeom>
        </p:spPr>
      </p:pic>
      <p:pic>
        <p:nvPicPr>
          <p:cNvPr id="15" name="Imagen 14" descr="Texto, Carta&#10;&#10;Descripción generada automáticamente">
            <a:extLst>
              <a:ext uri="{FF2B5EF4-FFF2-40B4-BE49-F238E27FC236}">
                <a16:creationId xmlns:a16="http://schemas.microsoft.com/office/drawing/2014/main" id="{BBD5D404-42A7-4851-AC26-CD9EA651AD1F}"/>
              </a:ext>
            </a:extLst>
          </p:cNvPr>
          <p:cNvPicPr>
            <a:picLocks noChangeAspect="1"/>
          </p:cNvPicPr>
          <p:nvPr/>
        </p:nvPicPr>
        <p:blipFill rotWithShape="1">
          <a:blip r:embed="rId5">
            <a:extLst>
              <a:ext uri="{28A0092B-C50C-407E-A947-70E740481C1C}">
                <a14:useLocalDpi xmlns:a14="http://schemas.microsoft.com/office/drawing/2010/main" val="0"/>
              </a:ext>
            </a:extLst>
          </a:blip>
          <a:srcRect l="7166"/>
          <a:stretch/>
        </p:blipFill>
        <p:spPr>
          <a:xfrm>
            <a:off x="4044723" y="3473617"/>
            <a:ext cx="2983094" cy="836130"/>
          </a:xfrm>
          <a:prstGeom prst="rect">
            <a:avLst/>
          </a:prstGeom>
        </p:spPr>
      </p:pic>
      <p:pic>
        <p:nvPicPr>
          <p:cNvPr id="19" name="Imagen 18" descr="Texto&#10;&#10;Descripción generada automáticamente">
            <a:extLst>
              <a:ext uri="{FF2B5EF4-FFF2-40B4-BE49-F238E27FC236}">
                <a16:creationId xmlns:a16="http://schemas.microsoft.com/office/drawing/2014/main" id="{71BE12CC-7A76-4CBE-BAD2-E0274BA7A242}"/>
              </a:ext>
            </a:extLst>
          </p:cNvPr>
          <p:cNvPicPr>
            <a:picLocks noChangeAspect="1"/>
          </p:cNvPicPr>
          <p:nvPr/>
        </p:nvPicPr>
        <p:blipFill rotWithShape="1">
          <a:blip r:embed="rId6">
            <a:extLst>
              <a:ext uri="{28A0092B-C50C-407E-A947-70E740481C1C}">
                <a14:useLocalDpi xmlns:a14="http://schemas.microsoft.com/office/drawing/2010/main" val="0"/>
              </a:ext>
            </a:extLst>
          </a:blip>
          <a:srcRect r="4965"/>
          <a:stretch/>
        </p:blipFill>
        <p:spPr>
          <a:xfrm>
            <a:off x="4044723" y="1986746"/>
            <a:ext cx="2983094" cy="823097"/>
          </a:xfrm>
          <a:prstGeom prst="rect">
            <a:avLst/>
          </a:prstGeom>
        </p:spPr>
      </p:pic>
    </p:spTree>
    <p:extLst>
      <p:ext uri="{BB962C8B-B14F-4D97-AF65-F5344CB8AC3E}">
        <p14:creationId xmlns:p14="http://schemas.microsoft.com/office/powerpoint/2010/main" val="281177507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n 3" descr="Un dibujo de una persona&#10;&#10;Descripción generada automáticamente con confianza baja">
            <a:extLst>
              <a:ext uri="{FF2B5EF4-FFF2-40B4-BE49-F238E27FC236}">
                <a16:creationId xmlns:a16="http://schemas.microsoft.com/office/drawing/2014/main" id="{0B94C6F9-D9E8-4E6D-A476-90218D21E188}"/>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11200"/>
                    </a14:imgEffect>
                    <a14:imgEffect>
                      <a14:saturation sat="33000"/>
                    </a14:imgEffect>
                  </a14:imgLayer>
                </a14:imgProps>
              </a:ext>
              <a:ext uri="{28A0092B-C50C-407E-A947-70E740481C1C}">
                <a14:useLocalDpi xmlns:a14="http://schemas.microsoft.com/office/drawing/2010/main" val="0"/>
              </a:ext>
            </a:extLst>
          </a:blip>
          <a:srcRect t="10624" r="9093" b="3337"/>
          <a:stretch/>
        </p:blipFill>
        <p:spPr>
          <a:xfrm>
            <a:off x="2562726" y="1"/>
            <a:ext cx="9629274" cy="6857999"/>
          </a:xfrm>
          <a:prstGeom prst="rect">
            <a:avLst/>
          </a:prstGeom>
        </p:spPr>
      </p:pic>
      <p:sp>
        <p:nvSpPr>
          <p:cNvPr id="17" name="Freeform: Shape 16">
            <a:extLst>
              <a:ext uri="{FF2B5EF4-FFF2-40B4-BE49-F238E27FC236}">
                <a16:creationId xmlns:a16="http://schemas.microsoft.com/office/drawing/2014/main" id="{D928DD85-BB99-450D-A702-2683E0296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240E5BD2-4019-4012-A1AA-628900E65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ítulo 1">
            <a:extLst>
              <a:ext uri="{FF2B5EF4-FFF2-40B4-BE49-F238E27FC236}">
                <a16:creationId xmlns:a16="http://schemas.microsoft.com/office/drawing/2014/main" id="{51FC48C3-359F-4D64-8810-42A7D56F485B}"/>
              </a:ext>
            </a:extLst>
          </p:cNvPr>
          <p:cNvSpPr txBox="1">
            <a:spLocks/>
          </p:cNvSpPr>
          <p:nvPr/>
        </p:nvSpPr>
        <p:spPr>
          <a:xfrm>
            <a:off x="732070" y="228599"/>
            <a:ext cx="4281678" cy="718465"/>
          </a:xfrm>
          <a:prstGeom prst="rect">
            <a:avLst/>
          </a:prstGeom>
        </p:spPr>
        <p:txBody>
          <a:bodyPr vert="horz" lIns="91440" tIns="45720" rIns="91440" bIns="45720" rtlCol="0" anchor="b">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400" dirty="0"/>
              <a:t>CONCLUSIONES</a:t>
            </a:r>
            <a:endParaRPr lang="en-US" dirty="0"/>
          </a:p>
        </p:txBody>
      </p:sp>
      <p:sp>
        <p:nvSpPr>
          <p:cNvPr id="8" name="CuadroTexto 7">
            <a:extLst>
              <a:ext uri="{FF2B5EF4-FFF2-40B4-BE49-F238E27FC236}">
                <a16:creationId xmlns:a16="http://schemas.microsoft.com/office/drawing/2014/main" id="{D5BF1AAF-C88F-472F-9A88-0E2D493F9AE1}"/>
              </a:ext>
            </a:extLst>
          </p:cNvPr>
          <p:cNvSpPr txBox="1"/>
          <p:nvPr/>
        </p:nvSpPr>
        <p:spPr>
          <a:xfrm>
            <a:off x="417736" y="973190"/>
            <a:ext cx="4491234" cy="5632311"/>
          </a:xfrm>
          <a:prstGeom prst="rect">
            <a:avLst/>
          </a:prstGeom>
          <a:noFill/>
        </p:spPr>
        <p:txBody>
          <a:bodyPr wrap="square" rtlCol="0">
            <a:spAutoFit/>
          </a:bodyPr>
          <a:lstStyle/>
          <a:p>
            <a:pPr marL="285750" indent="-285750">
              <a:buFont typeface="Wingdings" panose="05000000000000000000" pitchFamily="2" charset="2"/>
              <a:buChar char="v"/>
            </a:pPr>
            <a:r>
              <a:rPr lang="es-CO" dirty="0"/>
              <a:t>En el procesamiento de datos hemos visto que dentro del Dataset existen una minoría de datos erróneos, lo cual genera un perdida de la exactitud de la red neuronal, aunque han sido identificados es imposible la eliminación de todos y esto se refleja en los resultados finales.</a:t>
            </a:r>
          </a:p>
          <a:p>
            <a:pPr marL="285750" indent="-285750">
              <a:buFont typeface="Wingdings" panose="05000000000000000000" pitchFamily="2" charset="2"/>
              <a:buChar char="v"/>
            </a:pPr>
            <a:r>
              <a:rPr lang="es-CO" dirty="0"/>
              <a:t>Una de las desventajas de usar un Dataset notablemente desbalanceado es que si bien existen herramientas para generar nuevos datos, estas no son del todo recomendables ya que estas generan nuevas imágenes con poca variabilidad entre clases y puede terminar en un incorrecta clasificación.</a:t>
            </a:r>
          </a:p>
          <a:p>
            <a:pPr marL="285750" indent="-285750">
              <a:buFont typeface="Wingdings" panose="05000000000000000000" pitchFamily="2" charset="2"/>
              <a:buChar char="v"/>
            </a:pPr>
            <a:r>
              <a:rPr lang="es-CO" dirty="0"/>
              <a:t>Es determinante analizar la correcta configuración de las redes neuronales, si bien algunas pueden ser funcionales otras pueden terminar siendo peores que los método estándar establecidos.</a:t>
            </a:r>
          </a:p>
        </p:txBody>
      </p:sp>
    </p:spTree>
    <p:extLst>
      <p:ext uri="{BB962C8B-B14F-4D97-AF65-F5344CB8AC3E}">
        <p14:creationId xmlns:p14="http://schemas.microsoft.com/office/powerpoint/2010/main" val="132478659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Un dibujo de una persona&#10;&#10;Descripción generada automáticamente con confianza baja">
            <a:extLst>
              <a:ext uri="{FF2B5EF4-FFF2-40B4-BE49-F238E27FC236}">
                <a16:creationId xmlns:a16="http://schemas.microsoft.com/office/drawing/2014/main" id="{95217491-A773-495F-BC80-7F98DFFA6908}"/>
              </a:ext>
            </a:extLst>
          </p:cNvPr>
          <p:cNvPicPr>
            <a:picLocks noChangeAspect="1"/>
          </p:cNvPicPr>
          <p:nvPr/>
        </p:nvPicPr>
        <p:blipFill rotWithShape="1">
          <a:blip r:embed="rId2">
            <a:alphaModFix amt="50000"/>
            <a:duotone>
              <a:prstClr val="black"/>
              <a:srgbClr val="D9C3A5">
                <a:tint val="50000"/>
                <a:satMod val="180000"/>
              </a:srgbClr>
            </a:duotone>
            <a:extLst>
              <a:ext uri="{BEBA8EAE-BF5A-486C-A8C5-ECC9F3942E4B}">
                <a14:imgProps xmlns:a14="http://schemas.microsoft.com/office/drawing/2010/main">
                  <a14:imgLayer r:embed="rId3">
                    <a14:imgEffect>
                      <a14:colorTemperature colorTemp="11200"/>
                    </a14:imgEffect>
                    <a14:imgEffect>
                      <a14:saturation sat="33000"/>
                    </a14:imgEffect>
                  </a14:imgLayer>
                </a14:imgProps>
              </a:ext>
              <a:ext uri="{28A0092B-C50C-407E-A947-70E740481C1C}">
                <a14:useLocalDpi xmlns:a14="http://schemas.microsoft.com/office/drawing/2010/main" val="0"/>
              </a:ext>
            </a:extLst>
          </a:blip>
          <a:srcRect t="16268" b="8981"/>
          <a:stretch/>
        </p:blipFill>
        <p:spPr>
          <a:xfrm>
            <a:off x="20" y="1"/>
            <a:ext cx="12191980" cy="6857999"/>
          </a:xfrm>
          <a:prstGeom prst="rect">
            <a:avLst/>
          </a:prstGeom>
        </p:spPr>
      </p:pic>
      <p:sp>
        <p:nvSpPr>
          <p:cNvPr id="5" name="Título 1">
            <a:extLst>
              <a:ext uri="{FF2B5EF4-FFF2-40B4-BE49-F238E27FC236}">
                <a16:creationId xmlns:a16="http://schemas.microsoft.com/office/drawing/2014/main" id="{D6646080-1F40-4100-811E-B6A64B5DAF5D}"/>
              </a:ext>
            </a:extLst>
          </p:cNvPr>
          <p:cNvSpPr txBox="1">
            <a:spLocks/>
          </p:cNvSpPr>
          <p:nvPr/>
        </p:nvSpPr>
        <p:spPr>
          <a:xfrm>
            <a:off x="1524000" y="261256"/>
            <a:ext cx="9144000" cy="1658503"/>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6000" dirty="0">
                <a:solidFill>
                  <a:srgbClr val="FFFFFF"/>
                </a:solidFill>
              </a:rPr>
              <a:t>BIBLIOGRAFIA Y REFERENCIAS</a:t>
            </a:r>
          </a:p>
        </p:txBody>
      </p:sp>
      <p:sp>
        <p:nvSpPr>
          <p:cNvPr id="6" name="CuadroTexto 5">
            <a:extLst>
              <a:ext uri="{FF2B5EF4-FFF2-40B4-BE49-F238E27FC236}">
                <a16:creationId xmlns:a16="http://schemas.microsoft.com/office/drawing/2014/main" id="{C8C02BAF-E3B7-409F-B16B-4B4E46FFDB25}"/>
              </a:ext>
            </a:extLst>
          </p:cNvPr>
          <p:cNvSpPr txBox="1"/>
          <p:nvPr/>
        </p:nvSpPr>
        <p:spPr>
          <a:xfrm>
            <a:off x="1515291" y="2299063"/>
            <a:ext cx="9157063" cy="4247317"/>
          </a:xfrm>
          <a:prstGeom prst="rect">
            <a:avLst/>
          </a:prstGeom>
          <a:noFill/>
        </p:spPr>
        <p:txBody>
          <a:bodyPr wrap="square" rtlCol="0">
            <a:spAutoFit/>
          </a:bodyPr>
          <a:lstStyle/>
          <a:p>
            <a:pPr marL="342842" marR="0" lvl="0" indent="-342842" algn="l" rtl="0">
              <a:spcBef>
                <a:spcPts val="0"/>
              </a:spcBef>
              <a:spcAft>
                <a:spcPts val="0"/>
              </a:spcAft>
              <a:buClr>
                <a:schemeClr val="dk1"/>
              </a:buClr>
              <a:buSzPts val="1600"/>
              <a:buFont typeface="Wingdings" panose="05000000000000000000" pitchFamily="2" charset="2"/>
              <a:buChar char="v"/>
            </a:pPr>
            <a:r>
              <a:rPr lang="es-ES" sz="1800" b="0" i="0" dirty="0">
                <a:effectLst/>
                <a:latin typeface="Calibri" panose="020F0502020204030204" pitchFamily="34" charset="0"/>
                <a:cs typeface="Calibri" panose="020F0502020204030204" pitchFamily="34" charset="0"/>
              </a:rPr>
              <a:t>Copyright 2008-2021, La comunidad </a:t>
            </a:r>
            <a:r>
              <a:rPr lang="es-ES" sz="1800" b="0" i="0" dirty="0" err="1">
                <a:effectLst/>
                <a:latin typeface="Calibri" panose="020F0502020204030204" pitchFamily="34" charset="0"/>
                <a:cs typeface="Calibri" panose="020F0502020204030204" pitchFamily="34" charset="0"/>
              </a:rPr>
              <a:t>NumPy</a:t>
            </a:r>
            <a:r>
              <a:rPr lang="es-ES" sz="1800" dirty="0">
                <a:latin typeface="Calibri" panose="020F0502020204030204" pitchFamily="34" charset="0"/>
                <a:cs typeface="Calibri" panose="020F0502020204030204" pitchFamily="34" charset="0"/>
              </a:rPr>
              <a:t>.</a:t>
            </a:r>
            <a:r>
              <a:rPr lang="es-ES" sz="1800" dirty="0">
                <a:effectLst/>
                <a:latin typeface="Calibri" panose="020F0502020204030204" pitchFamily="34" charset="0"/>
                <a:cs typeface="Calibri" panose="020F0502020204030204" pitchFamily="34" charset="0"/>
              </a:rPr>
              <a:t> Inicio rápido de </a:t>
            </a:r>
            <a:r>
              <a:rPr lang="es-ES" sz="1800" dirty="0" err="1">
                <a:effectLst/>
                <a:latin typeface="Calibri" panose="020F0502020204030204" pitchFamily="34" charset="0"/>
                <a:cs typeface="Calibri" panose="020F0502020204030204" pitchFamily="34" charset="0"/>
              </a:rPr>
              <a:t>NumPy</a:t>
            </a:r>
            <a:r>
              <a:rPr lang="es-ES" sz="1800" dirty="0">
                <a:effectLst/>
                <a:latin typeface="Calibri" panose="020F0502020204030204" pitchFamily="34" charset="0"/>
                <a:cs typeface="Calibri" panose="020F0502020204030204" pitchFamily="34" charset="0"/>
              </a:rPr>
              <a:t> — Manual de </a:t>
            </a:r>
            <a:r>
              <a:rPr lang="es-ES" sz="1800" dirty="0" err="1">
                <a:effectLst/>
                <a:latin typeface="Calibri" panose="020F0502020204030204" pitchFamily="34" charset="0"/>
                <a:cs typeface="Calibri" panose="020F0502020204030204" pitchFamily="34" charset="0"/>
              </a:rPr>
              <a:t>NumPy</a:t>
            </a:r>
            <a:r>
              <a:rPr lang="es-ES" sz="1800" dirty="0">
                <a:effectLst/>
                <a:latin typeface="Calibri" panose="020F0502020204030204" pitchFamily="34" charset="0"/>
                <a:cs typeface="Calibri" panose="020F0502020204030204" pitchFamily="34" charset="0"/>
              </a:rPr>
              <a:t> v1.21 </a:t>
            </a:r>
            <a:r>
              <a:rPr lang="es-ES" sz="1800" b="0" i="0" dirty="0">
                <a:effectLst/>
                <a:latin typeface="Calibri" panose="020F0502020204030204" pitchFamily="34" charset="0"/>
                <a:cs typeface="Calibri" panose="020F0502020204030204" pitchFamily="34" charset="0"/>
                <a:hlinkClick r:id="rId4"/>
              </a:rPr>
              <a:t>https://numpy.org/doc/stable/user/quickstart.html/</a:t>
            </a:r>
            <a:endParaRPr lang="es-ES" sz="1800" b="0" i="0" dirty="0">
              <a:effectLst/>
              <a:latin typeface="Calibri" panose="020F0502020204030204" pitchFamily="34" charset="0"/>
              <a:cs typeface="Calibri" panose="020F0502020204030204" pitchFamily="34" charset="0"/>
            </a:endParaRPr>
          </a:p>
          <a:p>
            <a:pPr marL="342842" marR="0" lvl="0" indent="-342842" algn="l" rtl="0">
              <a:spcBef>
                <a:spcPts val="0"/>
              </a:spcBef>
              <a:spcAft>
                <a:spcPts val="0"/>
              </a:spcAft>
              <a:buClr>
                <a:schemeClr val="dk1"/>
              </a:buClr>
              <a:buSzPts val="1600"/>
              <a:buFont typeface="Wingdings" panose="05000000000000000000" pitchFamily="2" charset="2"/>
              <a:buChar char="v"/>
            </a:pPr>
            <a:endParaRPr lang="es-ES" sz="1800" dirty="0">
              <a:latin typeface="Calibri" panose="020F0502020204030204" pitchFamily="34" charset="0"/>
              <a:cs typeface="Calibri" panose="020F0502020204030204" pitchFamily="34" charset="0"/>
            </a:endParaRPr>
          </a:p>
          <a:p>
            <a:pPr marL="342842" marR="0" lvl="0" indent="-342842" algn="l" rtl="0">
              <a:spcBef>
                <a:spcPts val="0"/>
              </a:spcBef>
              <a:spcAft>
                <a:spcPts val="0"/>
              </a:spcAft>
              <a:buClr>
                <a:schemeClr val="dk1"/>
              </a:buClr>
              <a:buSzPts val="1600"/>
              <a:buFont typeface="Wingdings" panose="05000000000000000000" pitchFamily="2" charset="2"/>
              <a:buChar char="v"/>
            </a:pPr>
            <a:r>
              <a:rPr lang="es-ES" sz="1800" b="0" i="0" dirty="0">
                <a:effectLst/>
                <a:latin typeface="Calibri" panose="020F0502020204030204" pitchFamily="34" charset="0"/>
                <a:cs typeface="Calibri" panose="020F0502020204030204" pitchFamily="34" charset="0"/>
              </a:rPr>
              <a:t>Copyright 2002 - 2012 John Hunter, Darren Dale, Eric </a:t>
            </a:r>
            <a:r>
              <a:rPr lang="es-ES" sz="1800" b="0" i="0" dirty="0" err="1">
                <a:effectLst/>
                <a:latin typeface="Calibri" panose="020F0502020204030204" pitchFamily="34" charset="0"/>
                <a:cs typeface="Calibri" panose="020F0502020204030204" pitchFamily="34" charset="0"/>
              </a:rPr>
              <a:t>Firing</a:t>
            </a:r>
            <a:r>
              <a:rPr lang="es-ES" sz="1800" b="0" i="0" dirty="0">
                <a:effectLst/>
                <a:latin typeface="Calibri" panose="020F0502020204030204" pitchFamily="34" charset="0"/>
                <a:cs typeface="Calibri" panose="020F0502020204030204" pitchFamily="34" charset="0"/>
              </a:rPr>
              <a:t>, Michael </a:t>
            </a:r>
            <a:r>
              <a:rPr lang="es-ES" sz="1800" b="0" i="0" dirty="0" err="1">
                <a:effectLst/>
                <a:latin typeface="Calibri" panose="020F0502020204030204" pitchFamily="34" charset="0"/>
                <a:cs typeface="Calibri" panose="020F0502020204030204" pitchFamily="34" charset="0"/>
              </a:rPr>
              <a:t>Droettboom</a:t>
            </a:r>
            <a:r>
              <a:rPr lang="es-ES" sz="1800" b="0" i="0" dirty="0">
                <a:effectLst/>
                <a:latin typeface="Calibri" panose="020F0502020204030204" pitchFamily="34" charset="0"/>
                <a:cs typeface="Calibri" panose="020F0502020204030204" pitchFamily="34" charset="0"/>
              </a:rPr>
              <a:t> y el equipo de desarrollo de </a:t>
            </a:r>
            <a:r>
              <a:rPr lang="es-ES" sz="1800" b="0" i="0" dirty="0" err="1">
                <a:effectLst/>
                <a:latin typeface="Calibri" panose="020F0502020204030204" pitchFamily="34" charset="0"/>
                <a:cs typeface="Calibri" panose="020F0502020204030204" pitchFamily="34" charset="0"/>
              </a:rPr>
              <a:t>Matplotlib</a:t>
            </a:r>
            <a:r>
              <a:rPr lang="es-ES" sz="1800" b="0" i="0" dirty="0">
                <a:effectLst/>
                <a:latin typeface="Calibri" panose="020F0502020204030204" pitchFamily="34" charset="0"/>
                <a:cs typeface="Calibri" panose="020F0502020204030204" pitchFamily="34" charset="0"/>
              </a:rPr>
              <a:t>; 2012 – 2021, </a:t>
            </a:r>
            <a:r>
              <a:rPr lang="es-ES" sz="1800" b="0" i="0" dirty="0">
                <a:effectLst/>
                <a:latin typeface="Calibri" panose="020F0502020204030204" pitchFamily="34" charset="0"/>
                <a:cs typeface="Calibri" panose="020F0502020204030204" pitchFamily="34" charset="0"/>
                <a:hlinkClick r:id="rId5"/>
              </a:rPr>
              <a:t>https://matplotlib.org/</a:t>
            </a:r>
            <a:endParaRPr lang="es-ES" sz="1800" b="0" i="0" dirty="0">
              <a:effectLst/>
              <a:latin typeface="Calibri" panose="020F0502020204030204" pitchFamily="34" charset="0"/>
              <a:cs typeface="Calibri" panose="020F0502020204030204" pitchFamily="34" charset="0"/>
            </a:endParaRPr>
          </a:p>
          <a:p>
            <a:pPr marL="342842" marR="0" lvl="0" indent="-342842" algn="l" rtl="0">
              <a:spcBef>
                <a:spcPts val="0"/>
              </a:spcBef>
              <a:spcAft>
                <a:spcPts val="0"/>
              </a:spcAft>
              <a:buClr>
                <a:schemeClr val="dk1"/>
              </a:buClr>
              <a:buSzPts val="1600"/>
              <a:buFont typeface="Wingdings" panose="05000000000000000000" pitchFamily="2" charset="2"/>
              <a:buChar char="v"/>
            </a:pPr>
            <a:endParaRPr lang="es-ES" sz="1800" dirty="0">
              <a:latin typeface="Calibri" panose="020F0502020204030204" pitchFamily="34" charset="0"/>
              <a:cs typeface="Calibri" panose="020F0502020204030204" pitchFamily="34" charset="0"/>
            </a:endParaRPr>
          </a:p>
          <a:p>
            <a:pPr marL="342842" marR="0" lvl="0" indent="-342842" algn="l" rtl="0">
              <a:spcBef>
                <a:spcPts val="0"/>
              </a:spcBef>
              <a:spcAft>
                <a:spcPts val="0"/>
              </a:spcAft>
              <a:buClr>
                <a:schemeClr val="dk1"/>
              </a:buClr>
              <a:buSzPts val="1600"/>
              <a:buFont typeface="Wingdings" panose="05000000000000000000" pitchFamily="2" charset="2"/>
              <a:buChar char="v"/>
            </a:pPr>
            <a:r>
              <a:rPr lang="es-ES" sz="1800" dirty="0">
                <a:latin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Copyright 2014-2020, </a:t>
            </a:r>
            <a:r>
              <a:rPr lang="es-ES" sz="1800" dirty="0" err="1">
                <a:latin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imageio</a:t>
            </a:r>
            <a:r>
              <a:rPr lang="es-ES" sz="1800" dirty="0">
                <a:latin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 </a:t>
            </a:r>
            <a:r>
              <a:rPr lang="es-ES" sz="1800" dirty="0" err="1">
                <a:latin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contributors</a:t>
            </a:r>
            <a:r>
              <a:rPr lang="es-ES" sz="1800" dirty="0">
                <a:latin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 </a:t>
            </a:r>
            <a:r>
              <a:rPr lang="es-ES" sz="1800" dirty="0" err="1">
                <a:latin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Revision</a:t>
            </a:r>
            <a:r>
              <a:rPr lang="es-ES" sz="1800" dirty="0">
                <a:latin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 23cdcf5e, </a:t>
            </a:r>
            <a:r>
              <a:rPr lang="es-ES" sz="1800" dirty="0">
                <a:latin typeface="Calibri" panose="020F0502020204030204" pitchFamily="34" charset="0"/>
                <a:cs typeface="Calibri" panose="020F0502020204030204" pitchFamily="34" charset="0"/>
                <a:hlinkClick r:id="rId7"/>
              </a:rPr>
              <a:t>https://imageio.readthedocs.io/en/stable/</a:t>
            </a:r>
            <a:endParaRPr lang="es-ES" sz="1800" dirty="0">
              <a:latin typeface="Calibri" panose="020F0502020204030204" pitchFamily="34" charset="0"/>
              <a:cs typeface="Calibri" panose="020F0502020204030204" pitchFamily="34" charset="0"/>
            </a:endParaRPr>
          </a:p>
          <a:p>
            <a:pPr marL="342842" marR="0" lvl="0" indent="-342842" algn="l" rtl="0">
              <a:spcBef>
                <a:spcPts val="0"/>
              </a:spcBef>
              <a:spcAft>
                <a:spcPts val="0"/>
              </a:spcAft>
              <a:buClr>
                <a:schemeClr val="dk1"/>
              </a:buClr>
              <a:buSzPts val="1600"/>
              <a:buFont typeface="Wingdings" panose="05000000000000000000" pitchFamily="2" charset="2"/>
              <a:buChar char="v"/>
            </a:pPr>
            <a:endParaRPr lang="es-ES" sz="1800" dirty="0">
              <a:latin typeface="Calibri" panose="020F0502020204030204" pitchFamily="34" charset="0"/>
              <a:cs typeface="Calibri" panose="020F0502020204030204" pitchFamily="34" charset="0"/>
            </a:endParaRPr>
          </a:p>
          <a:p>
            <a:pPr marL="342842" marR="0" lvl="0" indent="-342842" algn="l" rtl="0">
              <a:spcBef>
                <a:spcPts val="0"/>
              </a:spcBef>
              <a:spcAft>
                <a:spcPts val="0"/>
              </a:spcAft>
              <a:buClr>
                <a:schemeClr val="dk1"/>
              </a:buClr>
              <a:buSzPts val="1600"/>
              <a:buFont typeface="Wingdings" panose="05000000000000000000" pitchFamily="2" charset="2"/>
              <a:buChar char="v"/>
            </a:pPr>
            <a:r>
              <a:rPr lang="es-ES" sz="1800" b="0" i="0" dirty="0">
                <a:effectLst/>
                <a:latin typeface="Calibri" panose="020F0502020204030204" pitchFamily="34" charset="0"/>
                <a:cs typeface="Calibri" panose="020F0502020204030204" pitchFamily="34" charset="0"/>
              </a:rPr>
              <a:t>Copyright 2008-2021, el equipo de desarrollo de pandas</a:t>
            </a:r>
            <a:r>
              <a:rPr lang="es-ES" sz="1800" dirty="0">
                <a:latin typeface="Calibri" panose="020F0502020204030204" pitchFamily="34" charset="0"/>
                <a:cs typeface="Calibri" panose="020F0502020204030204" pitchFamily="34" charset="0"/>
                <a:sym typeface="Calibri"/>
              </a:rPr>
              <a:t> </a:t>
            </a:r>
            <a:r>
              <a:rPr lang="es-ES" sz="1800" dirty="0">
                <a:latin typeface="Calibri" panose="020F0502020204030204" pitchFamily="34" charset="0"/>
                <a:cs typeface="Calibri" panose="020F0502020204030204" pitchFamily="34" charset="0"/>
                <a:sym typeface="Calibri"/>
                <a:hlinkClick r:id="rId8"/>
              </a:rPr>
              <a:t>https://pandas.pydata.org</a:t>
            </a:r>
            <a:endParaRPr lang="es-ES" sz="1800" dirty="0">
              <a:latin typeface="Calibri" panose="020F0502020204030204" pitchFamily="34" charset="0"/>
              <a:cs typeface="Calibri" panose="020F0502020204030204" pitchFamily="34" charset="0"/>
              <a:sym typeface="Calibri"/>
            </a:endParaRPr>
          </a:p>
          <a:p>
            <a:pPr marL="342842" marR="0" lvl="0" indent="-342842" algn="l" rtl="0">
              <a:spcBef>
                <a:spcPts val="0"/>
              </a:spcBef>
              <a:spcAft>
                <a:spcPts val="0"/>
              </a:spcAft>
              <a:buClr>
                <a:schemeClr val="dk1"/>
              </a:buClr>
              <a:buSzPts val="1600"/>
              <a:buFont typeface="Wingdings" panose="05000000000000000000" pitchFamily="2" charset="2"/>
              <a:buChar char="v"/>
            </a:pPr>
            <a:endParaRPr lang="es-ES" sz="1800" dirty="0">
              <a:latin typeface="Calibri" panose="020F0502020204030204" pitchFamily="34" charset="0"/>
              <a:cs typeface="Calibri" panose="020F0502020204030204" pitchFamily="34" charset="0"/>
            </a:endParaRPr>
          </a:p>
          <a:p>
            <a:pPr marL="342842" marR="0" lvl="0" indent="-342842" algn="l" rtl="0">
              <a:spcBef>
                <a:spcPts val="0"/>
              </a:spcBef>
              <a:spcAft>
                <a:spcPts val="0"/>
              </a:spcAft>
              <a:buClr>
                <a:schemeClr val="dk1"/>
              </a:buClr>
              <a:buSzPts val="1600"/>
              <a:buFont typeface="Wingdings" panose="05000000000000000000" pitchFamily="2" charset="2"/>
              <a:buChar char="v"/>
            </a:pPr>
            <a:r>
              <a:rPr lang="es-ES" sz="1800" dirty="0">
                <a:latin typeface="Calibri"/>
                <a:ea typeface="Calibri"/>
                <a:cs typeface="Calibri"/>
                <a:sym typeface="Calibri"/>
              </a:rPr>
              <a:t>Tensorflow.org </a:t>
            </a:r>
            <a:r>
              <a:rPr lang="es-ES" sz="1800" dirty="0">
                <a:latin typeface="Calibri"/>
                <a:ea typeface="Calibri"/>
                <a:cs typeface="Calibri"/>
                <a:sym typeface="Calibri"/>
                <a:hlinkClick r:id="rId9"/>
              </a:rPr>
              <a:t>https://www.tensorflow.org/federated</a:t>
            </a:r>
            <a:endParaRPr lang="es-ES" sz="1800" dirty="0">
              <a:latin typeface="Calibri"/>
              <a:ea typeface="Calibri"/>
              <a:cs typeface="Calibri"/>
              <a:sym typeface="Calibri"/>
            </a:endParaRPr>
          </a:p>
          <a:p>
            <a:pPr marL="342842" marR="0" lvl="0" indent="-342842" algn="l" rtl="0">
              <a:spcBef>
                <a:spcPts val="0"/>
              </a:spcBef>
              <a:spcAft>
                <a:spcPts val="0"/>
              </a:spcAft>
              <a:buClr>
                <a:schemeClr val="dk1"/>
              </a:buClr>
              <a:buSzPts val="1600"/>
              <a:buFont typeface="Wingdings" panose="05000000000000000000" pitchFamily="2" charset="2"/>
              <a:buChar char="v"/>
            </a:pPr>
            <a:endParaRPr lang="es-ES" sz="1800" dirty="0">
              <a:latin typeface="Calibri"/>
              <a:ea typeface="Calibri"/>
              <a:cs typeface="Calibri"/>
              <a:sym typeface="Calibri"/>
            </a:endParaRPr>
          </a:p>
          <a:p>
            <a:pPr marL="342842" marR="0" lvl="0" indent="-342842" algn="l" rtl="0">
              <a:spcBef>
                <a:spcPts val="0"/>
              </a:spcBef>
              <a:spcAft>
                <a:spcPts val="0"/>
              </a:spcAft>
              <a:buClr>
                <a:schemeClr val="dk1"/>
              </a:buClr>
              <a:buSzPts val="1600"/>
              <a:buFont typeface="Wingdings" panose="05000000000000000000" pitchFamily="2" charset="2"/>
              <a:buChar char="v"/>
            </a:pPr>
            <a:r>
              <a:rPr lang="es-ES" dirty="0">
                <a:latin typeface="Calibri"/>
                <a:cs typeface="Calibri"/>
                <a:sym typeface="Calibri"/>
              </a:rPr>
              <a:t>Redes Neuronales Convolucionales </a:t>
            </a:r>
            <a:r>
              <a:rPr lang="es-ES" dirty="0" err="1">
                <a:hlinkClick r:id="rId10"/>
              </a:rPr>
              <a:t>Convolutional</a:t>
            </a:r>
            <a:r>
              <a:rPr lang="es-ES" dirty="0">
                <a:hlinkClick r:id="rId10"/>
              </a:rPr>
              <a:t> Neural Networks: La Teoría explicada en Español | Aprende Machine </a:t>
            </a:r>
            <a:r>
              <a:rPr lang="es-ES" dirty="0" err="1">
                <a:hlinkClick r:id="rId10"/>
              </a:rPr>
              <a:t>Learning</a:t>
            </a:r>
            <a:endParaRPr lang="es-ES" dirty="0"/>
          </a:p>
        </p:txBody>
      </p:sp>
    </p:spTree>
    <p:extLst>
      <p:ext uri="{BB962C8B-B14F-4D97-AF65-F5344CB8AC3E}">
        <p14:creationId xmlns:p14="http://schemas.microsoft.com/office/powerpoint/2010/main" val="213512769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n 3" descr="Un dibujo de una persona&#10;&#10;Descripción generada automáticamente con confianza baja">
            <a:extLst>
              <a:ext uri="{FF2B5EF4-FFF2-40B4-BE49-F238E27FC236}">
                <a16:creationId xmlns:a16="http://schemas.microsoft.com/office/drawing/2014/main" id="{4BF02351-3ABF-439D-A853-25ADD8526B43}"/>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11200"/>
                    </a14:imgEffect>
                    <a14:imgEffect>
                      <a14:saturation sat="33000"/>
                    </a14:imgEffect>
                  </a14:imgLayer>
                </a14:imgProps>
              </a:ext>
              <a:ext uri="{28A0092B-C50C-407E-A947-70E740481C1C}">
                <a14:useLocalDpi xmlns:a14="http://schemas.microsoft.com/office/drawing/2010/main" val="0"/>
              </a:ext>
            </a:extLst>
          </a:blip>
          <a:srcRect t="8542" r="9093" b="5418"/>
          <a:stretch/>
        </p:blipFill>
        <p:spPr>
          <a:xfrm>
            <a:off x="2562726" y="1"/>
            <a:ext cx="9629274" cy="6857999"/>
          </a:xfrm>
          <a:prstGeom prst="rect">
            <a:avLst/>
          </a:prstGeom>
        </p:spPr>
      </p:pic>
      <p:sp>
        <p:nvSpPr>
          <p:cNvPr id="14" name="Freeform: Shape 13">
            <a:extLst>
              <a:ext uri="{FF2B5EF4-FFF2-40B4-BE49-F238E27FC236}">
                <a16:creationId xmlns:a16="http://schemas.microsoft.com/office/drawing/2014/main" id="{D928DD85-BB99-450D-A702-2683E0296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240E5BD2-4019-4012-A1AA-628900E65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uadroTexto 5">
            <a:extLst>
              <a:ext uri="{FF2B5EF4-FFF2-40B4-BE49-F238E27FC236}">
                <a16:creationId xmlns:a16="http://schemas.microsoft.com/office/drawing/2014/main" id="{3A05E415-61BD-4F45-A3CA-A40DEB3B69E0}"/>
              </a:ext>
            </a:extLst>
          </p:cNvPr>
          <p:cNvSpPr txBox="1"/>
          <p:nvPr/>
        </p:nvSpPr>
        <p:spPr>
          <a:xfrm>
            <a:off x="763970" y="0"/>
            <a:ext cx="3597511" cy="71845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b="1" u="sng" dirty="0">
                <a:latin typeface="+mj-lt"/>
                <a:ea typeface="+mj-ea"/>
                <a:cs typeface="+mj-cs"/>
              </a:rPr>
              <a:t>INTRODUCCION</a:t>
            </a:r>
            <a:endParaRPr lang="en-US" sz="4000" b="1" u="sng" dirty="0">
              <a:latin typeface="+mj-lt"/>
              <a:ea typeface="+mj-ea"/>
              <a:cs typeface="+mj-cs"/>
            </a:endParaRPr>
          </a:p>
        </p:txBody>
      </p:sp>
      <p:sp>
        <p:nvSpPr>
          <p:cNvPr id="8" name="CuadroTexto 7">
            <a:extLst>
              <a:ext uri="{FF2B5EF4-FFF2-40B4-BE49-F238E27FC236}">
                <a16:creationId xmlns:a16="http://schemas.microsoft.com/office/drawing/2014/main" id="{3F7BF4EE-ACAE-4421-AF60-041323815790}"/>
              </a:ext>
            </a:extLst>
          </p:cNvPr>
          <p:cNvSpPr txBox="1"/>
          <p:nvPr/>
        </p:nvSpPr>
        <p:spPr>
          <a:xfrm>
            <a:off x="260227" y="713422"/>
            <a:ext cx="4315969" cy="2862322"/>
          </a:xfrm>
          <a:prstGeom prst="rect">
            <a:avLst/>
          </a:prstGeom>
          <a:noFill/>
        </p:spPr>
        <p:txBody>
          <a:bodyPr wrap="square" rtlCol="0">
            <a:spAutoFit/>
          </a:bodyPr>
          <a:lstStyle/>
          <a:p>
            <a:r>
              <a:rPr lang="es-CO" dirty="0"/>
              <a:t>Hoy día solo hace falta pensar en un problema y recurrir a la ciencias para buscar soluciones que lo satisfagan, tal es así que resuelto podemos ahorrar tiempo e optimizar procesos, la IA es uno de los nuevos pilares que aportan en esta área y en este proyecto se usaran recursos de reconocimiento facial para identificar gestos durante videos entrevistas, este método que tenia ya algo de historia se viralizo</a:t>
            </a:r>
          </a:p>
        </p:txBody>
      </p:sp>
      <p:sp>
        <p:nvSpPr>
          <p:cNvPr id="15" name="CuadroTexto 14">
            <a:extLst>
              <a:ext uri="{FF2B5EF4-FFF2-40B4-BE49-F238E27FC236}">
                <a16:creationId xmlns:a16="http://schemas.microsoft.com/office/drawing/2014/main" id="{F01FD4E7-87E3-4C05-8731-9F87F5D56B7D}"/>
              </a:ext>
            </a:extLst>
          </p:cNvPr>
          <p:cNvSpPr txBox="1"/>
          <p:nvPr/>
        </p:nvSpPr>
        <p:spPr>
          <a:xfrm>
            <a:off x="269094" y="4701267"/>
            <a:ext cx="2977624" cy="1200329"/>
          </a:xfrm>
          <a:prstGeom prst="rect">
            <a:avLst/>
          </a:prstGeom>
          <a:noFill/>
        </p:spPr>
        <p:txBody>
          <a:bodyPr wrap="square">
            <a:spAutoFit/>
          </a:bodyPr>
          <a:lstStyle/>
          <a:p>
            <a:r>
              <a:rPr lang="es-ES" b="0" i="0" dirty="0">
                <a:effectLst/>
              </a:rPr>
              <a:t>“Nuestra inteligencia es lo que nos hace humanos, y la IA es una extensión de esa cualidad”. </a:t>
            </a:r>
            <a:r>
              <a:rPr lang="es-ES" b="1" i="0" dirty="0">
                <a:effectLst/>
              </a:rPr>
              <a:t>Yann </a:t>
            </a:r>
            <a:r>
              <a:rPr lang="es-ES" b="1" i="0" dirty="0" err="1">
                <a:effectLst/>
              </a:rPr>
              <a:t>LeCun</a:t>
            </a:r>
            <a:endParaRPr lang="es-ES" b="1" i="0" dirty="0">
              <a:effectLst/>
            </a:endParaRPr>
          </a:p>
        </p:txBody>
      </p:sp>
      <p:sp>
        <p:nvSpPr>
          <p:cNvPr id="17" name="CuadroTexto 16">
            <a:extLst>
              <a:ext uri="{FF2B5EF4-FFF2-40B4-BE49-F238E27FC236}">
                <a16:creationId xmlns:a16="http://schemas.microsoft.com/office/drawing/2014/main" id="{ED890799-6B10-4FB0-9A2B-D1263C20DDDE}"/>
              </a:ext>
            </a:extLst>
          </p:cNvPr>
          <p:cNvSpPr txBox="1"/>
          <p:nvPr/>
        </p:nvSpPr>
        <p:spPr>
          <a:xfrm>
            <a:off x="260226" y="3513431"/>
            <a:ext cx="3475749" cy="923330"/>
          </a:xfrm>
          <a:prstGeom prst="rect">
            <a:avLst/>
          </a:prstGeom>
          <a:noFill/>
        </p:spPr>
        <p:txBody>
          <a:bodyPr wrap="square">
            <a:spAutoFit/>
          </a:bodyPr>
          <a:lstStyle/>
          <a:p>
            <a:r>
              <a:rPr lang="es-CO" dirty="0"/>
              <a:t>durante la presente pandemia que inicio a partir del segundo semestre del año 2019.</a:t>
            </a:r>
          </a:p>
        </p:txBody>
      </p:sp>
    </p:spTree>
    <p:extLst>
      <p:ext uri="{BB962C8B-B14F-4D97-AF65-F5344CB8AC3E}">
        <p14:creationId xmlns:p14="http://schemas.microsoft.com/office/powerpoint/2010/main" val="272438476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magen 6" descr="Un dibujo de una persona&#10;&#10;Descripción generada automáticamente con confianza baja">
            <a:extLst>
              <a:ext uri="{FF2B5EF4-FFF2-40B4-BE49-F238E27FC236}">
                <a16:creationId xmlns:a16="http://schemas.microsoft.com/office/drawing/2014/main" id="{905D6AE5-6AC2-4232-8271-A197BE58F601}"/>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11200"/>
                    </a14:imgEffect>
                    <a14:imgEffect>
                      <a14:saturation sat="33000"/>
                    </a14:imgEffect>
                  </a14:imgLayer>
                </a14:imgProps>
              </a:ext>
              <a:ext uri="{28A0092B-C50C-407E-A947-70E740481C1C}">
                <a14:useLocalDpi xmlns:a14="http://schemas.microsoft.com/office/drawing/2010/main" val="0"/>
              </a:ext>
            </a:extLst>
          </a:blip>
          <a:srcRect t="11108" r="9093" b="2853"/>
          <a:stretch/>
        </p:blipFill>
        <p:spPr>
          <a:xfrm>
            <a:off x="2562725" y="1"/>
            <a:ext cx="9629274" cy="6857999"/>
          </a:xfrm>
          <a:prstGeom prst="rect">
            <a:avLst/>
          </a:prstGeom>
        </p:spPr>
      </p:pic>
      <p:sp>
        <p:nvSpPr>
          <p:cNvPr id="13" name="Freeform: Shape 12">
            <a:extLst>
              <a:ext uri="{FF2B5EF4-FFF2-40B4-BE49-F238E27FC236}">
                <a16:creationId xmlns:a16="http://schemas.microsoft.com/office/drawing/2014/main" id="{D928DD85-BB99-450D-A702-2683E0296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240E5BD2-4019-4012-A1AA-628900E65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uadroTexto 7">
            <a:extLst>
              <a:ext uri="{FF2B5EF4-FFF2-40B4-BE49-F238E27FC236}">
                <a16:creationId xmlns:a16="http://schemas.microsoft.com/office/drawing/2014/main" id="{AA85CCC9-BBBA-45A5-A80B-5D580F09639A}"/>
              </a:ext>
            </a:extLst>
          </p:cNvPr>
          <p:cNvSpPr txBox="1"/>
          <p:nvPr/>
        </p:nvSpPr>
        <p:spPr>
          <a:xfrm>
            <a:off x="804672" y="342006"/>
            <a:ext cx="3879232" cy="2248122"/>
          </a:xfrm>
          <a:prstGeom prst="rect">
            <a:avLst/>
          </a:prstGeom>
        </p:spPr>
        <p:txBody>
          <a:bodyPr vert="horz" lIns="91440" tIns="45720" rIns="91440" bIns="45720" rtlCol="0" anchor="b">
            <a:normAutofit/>
          </a:bodyPr>
          <a:lstStyle/>
          <a:p>
            <a:pPr>
              <a:lnSpc>
                <a:spcPct val="90000"/>
              </a:lnSpc>
              <a:spcBef>
                <a:spcPct val="0"/>
              </a:spcBef>
              <a:spcAft>
                <a:spcPts val="600"/>
              </a:spcAft>
            </a:pPr>
            <a:endParaRPr lang="en-US" sz="5400" dirty="0">
              <a:latin typeface="+mj-lt"/>
              <a:ea typeface="+mj-ea"/>
              <a:cs typeface="+mj-cs"/>
            </a:endParaRPr>
          </a:p>
        </p:txBody>
      </p:sp>
      <p:sp>
        <p:nvSpPr>
          <p:cNvPr id="16" name="CuadroTexto 15">
            <a:extLst>
              <a:ext uri="{FF2B5EF4-FFF2-40B4-BE49-F238E27FC236}">
                <a16:creationId xmlns:a16="http://schemas.microsoft.com/office/drawing/2014/main" id="{F2D65E35-640C-47CB-88A9-258365DBADFA}"/>
              </a:ext>
            </a:extLst>
          </p:cNvPr>
          <p:cNvSpPr txBox="1"/>
          <p:nvPr/>
        </p:nvSpPr>
        <p:spPr>
          <a:xfrm>
            <a:off x="195550" y="915628"/>
            <a:ext cx="4639358" cy="2862322"/>
          </a:xfrm>
          <a:prstGeom prst="rect">
            <a:avLst/>
          </a:prstGeom>
          <a:noFill/>
        </p:spPr>
        <p:txBody>
          <a:bodyPr wrap="square">
            <a:spAutoFit/>
          </a:bodyPr>
          <a:lstStyle/>
          <a:p>
            <a:r>
              <a:rPr lang="es-CO" sz="1800" dirty="0"/>
              <a:t>Miles de candidatos se presentan a pruebas de admisión cada día, algunas de estas serán en línea y otras meros cuestionarios, el aspecto que tienen en común es que capturan nuestras reacciones, esta claro que para ellos el papel psicológico y la reacción ante posiciones de estrés son indispensables a la hora de elegir un candidato nuevo en su compañía, para eso nuestro proyecto planea catalogar</a:t>
            </a:r>
            <a:endParaRPr lang="es-CO" dirty="0"/>
          </a:p>
          <a:p>
            <a:endParaRPr lang="es-CO" sz="1800" dirty="0"/>
          </a:p>
        </p:txBody>
      </p:sp>
      <p:sp>
        <p:nvSpPr>
          <p:cNvPr id="17" name="CuadroTexto 16">
            <a:extLst>
              <a:ext uri="{FF2B5EF4-FFF2-40B4-BE49-F238E27FC236}">
                <a16:creationId xmlns:a16="http://schemas.microsoft.com/office/drawing/2014/main" id="{C9B14A41-E202-4C24-82FF-B11473AE6A5B}"/>
              </a:ext>
            </a:extLst>
          </p:cNvPr>
          <p:cNvSpPr txBox="1"/>
          <p:nvPr/>
        </p:nvSpPr>
        <p:spPr>
          <a:xfrm>
            <a:off x="763970" y="0"/>
            <a:ext cx="3597511" cy="71845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b="1" u="sng" dirty="0">
                <a:latin typeface="+mj-lt"/>
                <a:ea typeface="+mj-ea"/>
                <a:cs typeface="+mj-cs"/>
              </a:rPr>
              <a:t>PROBLEMATICA</a:t>
            </a:r>
            <a:endParaRPr lang="en-US" sz="4000" b="1" u="sng" dirty="0">
              <a:latin typeface="+mj-lt"/>
              <a:ea typeface="+mj-ea"/>
              <a:cs typeface="+mj-cs"/>
            </a:endParaRPr>
          </a:p>
        </p:txBody>
      </p:sp>
      <p:sp>
        <p:nvSpPr>
          <p:cNvPr id="20" name="CuadroTexto 19">
            <a:extLst>
              <a:ext uri="{FF2B5EF4-FFF2-40B4-BE49-F238E27FC236}">
                <a16:creationId xmlns:a16="http://schemas.microsoft.com/office/drawing/2014/main" id="{59212EA9-EC51-465A-8473-B08B100B63E6}"/>
              </a:ext>
            </a:extLst>
          </p:cNvPr>
          <p:cNvSpPr txBox="1"/>
          <p:nvPr/>
        </p:nvSpPr>
        <p:spPr>
          <a:xfrm>
            <a:off x="195549" y="3428761"/>
            <a:ext cx="3399565" cy="2308324"/>
          </a:xfrm>
          <a:prstGeom prst="rect">
            <a:avLst/>
          </a:prstGeom>
          <a:noFill/>
        </p:spPr>
        <p:txBody>
          <a:bodyPr wrap="square">
            <a:spAutoFit/>
          </a:bodyPr>
          <a:lstStyle/>
          <a:p>
            <a:r>
              <a:rPr lang="es-CO" sz="1800" dirty="0"/>
              <a:t>las reacciones que el entrevistado haya tenido durante la prueba y de este modo ayudar en el área de recursos humanos a decidir y calificar de una manera mas ágil a los candidatos sabiendo que serán </a:t>
            </a:r>
            <a:r>
              <a:rPr lang="es-CO" dirty="0"/>
              <a:t>cientos de persona que se postularan a cargos disponibles</a:t>
            </a:r>
          </a:p>
        </p:txBody>
      </p:sp>
    </p:spTree>
    <p:extLst>
      <p:ext uri="{BB962C8B-B14F-4D97-AF65-F5344CB8AC3E}">
        <p14:creationId xmlns:p14="http://schemas.microsoft.com/office/powerpoint/2010/main" val="31611336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n 4" descr="Un dibujo de una persona&#10;&#10;Descripción generada automáticamente con confianza baja">
            <a:extLst>
              <a:ext uri="{FF2B5EF4-FFF2-40B4-BE49-F238E27FC236}">
                <a16:creationId xmlns:a16="http://schemas.microsoft.com/office/drawing/2014/main" id="{57C4B422-F725-4B69-AEB1-8EB5156B61E1}"/>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11200"/>
                    </a14:imgEffect>
                    <a14:imgEffect>
                      <a14:saturation sat="33000"/>
                    </a14:imgEffect>
                  </a14:imgLayer>
                </a14:imgProps>
              </a:ext>
              <a:ext uri="{28A0092B-C50C-407E-A947-70E740481C1C}">
                <a14:useLocalDpi xmlns:a14="http://schemas.microsoft.com/office/drawing/2010/main" val="0"/>
              </a:ext>
            </a:extLst>
          </a:blip>
          <a:srcRect t="11108" r="9093" b="2853"/>
          <a:stretch/>
        </p:blipFill>
        <p:spPr>
          <a:xfrm>
            <a:off x="2562726" y="1"/>
            <a:ext cx="9629274" cy="6857999"/>
          </a:xfrm>
          <a:prstGeom prst="rect">
            <a:avLst/>
          </a:prstGeom>
        </p:spPr>
      </p:pic>
      <p:sp>
        <p:nvSpPr>
          <p:cNvPr id="11" name="Freeform: Shape 10">
            <a:extLst>
              <a:ext uri="{FF2B5EF4-FFF2-40B4-BE49-F238E27FC236}">
                <a16:creationId xmlns:a16="http://schemas.microsoft.com/office/drawing/2014/main" id="{D928DD85-BB99-450D-A702-2683E0296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240E5BD2-4019-4012-A1AA-628900E65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uadroTexto 5">
            <a:extLst>
              <a:ext uri="{FF2B5EF4-FFF2-40B4-BE49-F238E27FC236}">
                <a16:creationId xmlns:a16="http://schemas.microsoft.com/office/drawing/2014/main" id="{7B3639FC-BAEA-4E8F-8248-EAC8879FF1C6}"/>
              </a:ext>
            </a:extLst>
          </p:cNvPr>
          <p:cNvSpPr txBox="1"/>
          <p:nvPr/>
        </p:nvSpPr>
        <p:spPr>
          <a:xfrm>
            <a:off x="804672" y="342006"/>
            <a:ext cx="3879232" cy="224812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dirty="0">
                <a:latin typeface="+mj-lt"/>
                <a:ea typeface="+mj-ea"/>
                <a:cs typeface="+mj-cs"/>
              </a:rPr>
              <a:t>OBJETIVOS</a:t>
            </a:r>
          </a:p>
          <a:p>
            <a:pPr>
              <a:lnSpc>
                <a:spcPct val="90000"/>
              </a:lnSpc>
              <a:spcBef>
                <a:spcPct val="0"/>
              </a:spcBef>
              <a:spcAft>
                <a:spcPts val="600"/>
              </a:spcAft>
            </a:pPr>
            <a:endParaRPr lang="en-US" sz="5400" dirty="0">
              <a:latin typeface="+mj-lt"/>
              <a:ea typeface="+mj-ea"/>
              <a:cs typeface="+mj-cs"/>
            </a:endParaRPr>
          </a:p>
        </p:txBody>
      </p:sp>
      <p:sp>
        <p:nvSpPr>
          <p:cNvPr id="7" name="CuadroTexto 6">
            <a:extLst>
              <a:ext uri="{FF2B5EF4-FFF2-40B4-BE49-F238E27FC236}">
                <a16:creationId xmlns:a16="http://schemas.microsoft.com/office/drawing/2014/main" id="{2C81AD83-41AE-4B4F-9642-CA1AA4C9033A}"/>
              </a:ext>
            </a:extLst>
          </p:cNvPr>
          <p:cNvSpPr txBox="1"/>
          <p:nvPr/>
        </p:nvSpPr>
        <p:spPr>
          <a:xfrm>
            <a:off x="342805" y="1815575"/>
            <a:ext cx="3693617" cy="1569660"/>
          </a:xfrm>
          <a:prstGeom prst="rect">
            <a:avLst/>
          </a:prstGeom>
          <a:noFill/>
        </p:spPr>
        <p:txBody>
          <a:bodyPr wrap="square" rtlCol="0">
            <a:spAutoFit/>
          </a:bodyPr>
          <a:lstStyle/>
          <a:p>
            <a:r>
              <a:rPr lang="es-CO" sz="2400" dirty="0"/>
              <a:t>- Categorizar gestos durante una entrevista laboral facilitando la evaluación y selección de candidatos.</a:t>
            </a:r>
          </a:p>
        </p:txBody>
      </p:sp>
    </p:spTree>
    <p:extLst>
      <p:ext uri="{BB962C8B-B14F-4D97-AF65-F5344CB8AC3E}">
        <p14:creationId xmlns:p14="http://schemas.microsoft.com/office/powerpoint/2010/main" val="343800363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Un dibujo de una persona&#10;&#10;Descripción generada automáticamente con confianza baja">
            <a:extLst>
              <a:ext uri="{FF2B5EF4-FFF2-40B4-BE49-F238E27FC236}">
                <a16:creationId xmlns:a16="http://schemas.microsoft.com/office/drawing/2014/main" id="{3A614456-4F6A-4E55-8219-282634E23A7A}"/>
              </a:ext>
            </a:extLst>
          </p:cNvPr>
          <p:cNvPicPr>
            <a:picLocks noChangeAspect="1"/>
          </p:cNvPicPr>
          <p:nvPr/>
        </p:nvPicPr>
        <p:blipFill rotWithShape="1">
          <a:blip r:embed="rId2">
            <a:alphaModFix amt="50000"/>
            <a:extLst>
              <a:ext uri="{BEBA8EAE-BF5A-486C-A8C5-ECC9F3942E4B}">
                <a14:imgProps xmlns:a14="http://schemas.microsoft.com/office/drawing/2010/main">
                  <a14:imgLayer r:embed="rId3">
                    <a14:imgEffect>
                      <a14:colorTemperature colorTemp="11200"/>
                    </a14:imgEffect>
                    <a14:imgEffect>
                      <a14:saturation sat="33000"/>
                    </a14:imgEffect>
                  </a14:imgLayer>
                </a14:imgProps>
              </a:ext>
              <a:ext uri="{28A0092B-C50C-407E-A947-70E740481C1C}">
                <a14:useLocalDpi xmlns:a14="http://schemas.microsoft.com/office/drawing/2010/main" val="0"/>
              </a:ext>
            </a:extLst>
          </a:blip>
          <a:srcRect t="16268" b="8981"/>
          <a:stretch/>
        </p:blipFill>
        <p:spPr>
          <a:xfrm>
            <a:off x="20" y="1"/>
            <a:ext cx="12191980" cy="6857999"/>
          </a:xfrm>
          <a:prstGeom prst="rect">
            <a:avLst/>
          </a:prstGeom>
        </p:spPr>
      </p:pic>
      <p:sp>
        <p:nvSpPr>
          <p:cNvPr id="2" name="Título 1">
            <a:extLst>
              <a:ext uri="{FF2B5EF4-FFF2-40B4-BE49-F238E27FC236}">
                <a16:creationId xmlns:a16="http://schemas.microsoft.com/office/drawing/2014/main" id="{58771EAE-FCFF-4E15-9FE2-F75120AA0864}"/>
              </a:ext>
            </a:extLst>
          </p:cNvPr>
          <p:cNvSpPr>
            <a:spLocks noGrp="1"/>
          </p:cNvSpPr>
          <p:nvPr>
            <p:ph type="title"/>
          </p:nvPr>
        </p:nvSpPr>
        <p:spPr>
          <a:xfrm>
            <a:off x="1578768" y="428626"/>
            <a:ext cx="9034463" cy="885978"/>
          </a:xfrm>
        </p:spPr>
        <p:txBody>
          <a:bodyPr vert="horz" lIns="91440" tIns="45720" rIns="91440" bIns="45720" rtlCol="0" anchor="b">
            <a:normAutofit fontScale="90000"/>
          </a:bodyPr>
          <a:lstStyle/>
          <a:p>
            <a:pPr algn="ctr"/>
            <a:r>
              <a:rPr lang="en-US" sz="6000" dirty="0">
                <a:solidFill>
                  <a:srgbClr val="FFFFFF"/>
                </a:solidFill>
              </a:rPr>
              <a:t>DATASET</a:t>
            </a:r>
          </a:p>
        </p:txBody>
      </p:sp>
      <p:pic>
        <p:nvPicPr>
          <p:cNvPr id="15" name="Imagen 14">
            <a:extLst>
              <a:ext uri="{FF2B5EF4-FFF2-40B4-BE49-F238E27FC236}">
                <a16:creationId xmlns:a16="http://schemas.microsoft.com/office/drawing/2014/main" id="{1219D0B2-9497-4B75-85B4-710A98FC03E3}"/>
              </a:ext>
            </a:extLst>
          </p:cNvPr>
          <p:cNvPicPr>
            <a:picLocks noChangeAspect="1"/>
          </p:cNvPicPr>
          <p:nvPr/>
        </p:nvPicPr>
        <p:blipFill>
          <a:blip r:embed="rId4"/>
          <a:stretch>
            <a:fillRect/>
          </a:stretch>
        </p:blipFill>
        <p:spPr>
          <a:xfrm>
            <a:off x="1014817" y="1847473"/>
            <a:ext cx="2590800" cy="1905000"/>
          </a:xfrm>
          <a:prstGeom prst="rect">
            <a:avLst/>
          </a:prstGeom>
        </p:spPr>
      </p:pic>
      <p:pic>
        <p:nvPicPr>
          <p:cNvPr id="17" name="Imagen 16">
            <a:extLst>
              <a:ext uri="{FF2B5EF4-FFF2-40B4-BE49-F238E27FC236}">
                <a16:creationId xmlns:a16="http://schemas.microsoft.com/office/drawing/2014/main" id="{29D67AC6-85F2-48F0-A122-2C3448AC5D78}"/>
              </a:ext>
            </a:extLst>
          </p:cNvPr>
          <p:cNvPicPr>
            <a:picLocks noChangeAspect="1"/>
          </p:cNvPicPr>
          <p:nvPr/>
        </p:nvPicPr>
        <p:blipFill>
          <a:blip r:embed="rId5"/>
          <a:stretch>
            <a:fillRect/>
          </a:stretch>
        </p:blipFill>
        <p:spPr>
          <a:xfrm>
            <a:off x="2401729" y="5365178"/>
            <a:ext cx="1466850" cy="962025"/>
          </a:xfrm>
          <a:prstGeom prst="rect">
            <a:avLst/>
          </a:prstGeom>
        </p:spPr>
      </p:pic>
      <p:pic>
        <p:nvPicPr>
          <p:cNvPr id="19" name="Imagen 18">
            <a:extLst>
              <a:ext uri="{FF2B5EF4-FFF2-40B4-BE49-F238E27FC236}">
                <a16:creationId xmlns:a16="http://schemas.microsoft.com/office/drawing/2014/main" id="{44D1AEBA-C1FD-4D1E-9B54-5B817D14B5EE}"/>
              </a:ext>
            </a:extLst>
          </p:cNvPr>
          <p:cNvPicPr>
            <a:picLocks noChangeAspect="1"/>
          </p:cNvPicPr>
          <p:nvPr/>
        </p:nvPicPr>
        <p:blipFill>
          <a:blip r:embed="rId6"/>
          <a:stretch>
            <a:fillRect/>
          </a:stretch>
        </p:blipFill>
        <p:spPr>
          <a:xfrm>
            <a:off x="698876" y="4412231"/>
            <a:ext cx="1428750" cy="1914971"/>
          </a:xfrm>
          <a:prstGeom prst="rect">
            <a:avLst/>
          </a:prstGeom>
        </p:spPr>
      </p:pic>
      <p:sp>
        <p:nvSpPr>
          <p:cNvPr id="20" name="CuadroTexto 19">
            <a:extLst>
              <a:ext uri="{FF2B5EF4-FFF2-40B4-BE49-F238E27FC236}">
                <a16:creationId xmlns:a16="http://schemas.microsoft.com/office/drawing/2014/main" id="{5A73F618-8F48-4D92-8103-88BD3370C0FB}"/>
              </a:ext>
            </a:extLst>
          </p:cNvPr>
          <p:cNvSpPr txBox="1"/>
          <p:nvPr/>
        </p:nvSpPr>
        <p:spPr>
          <a:xfrm>
            <a:off x="2592021" y="4435210"/>
            <a:ext cx="1086267" cy="923330"/>
          </a:xfrm>
          <a:prstGeom prst="rect">
            <a:avLst/>
          </a:prstGeom>
          <a:noFill/>
        </p:spPr>
        <p:txBody>
          <a:bodyPr wrap="square" rtlCol="0">
            <a:spAutoFit/>
          </a:bodyPr>
          <a:lstStyle/>
          <a:p>
            <a:pPr algn="ctr"/>
            <a:r>
              <a:rPr lang="es-CO" dirty="0"/>
              <a:t>Tamaño del Dataset:</a:t>
            </a:r>
          </a:p>
        </p:txBody>
      </p:sp>
      <p:graphicFrame>
        <p:nvGraphicFramePr>
          <p:cNvPr id="21" name="Tabla 20">
            <a:extLst>
              <a:ext uri="{FF2B5EF4-FFF2-40B4-BE49-F238E27FC236}">
                <a16:creationId xmlns:a16="http://schemas.microsoft.com/office/drawing/2014/main" id="{2B158ED3-2475-4DD2-AD5C-7FC715DB8F4C}"/>
              </a:ext>
            </a:extLst>
          </p:cNvPr>
          <p:cNvGraphicFramePr>
            <a:graphicFrameLocks noGrp="1"/>
          </p:cNvGraphicFramePr>
          <p:nvPr>
            <p:extLst>
              <p:ext uri="{D42A27DB-BD31-4B8C-83A1-F6EECF244321}">
                <p14:modId xmlns:p14="http://schemas.microsoft.com/office/powerpoint/2010/main" val="1059899071"/>
              </p:ext>
            </p:extLst>
          </p:nvPr>
        </p:nvGraphicFramePr>
        <p:xfrm>
          <a:off x="5003164" y="1858608"/>
          <a:ext cx="6522529" cy="1463040"/>
        </p:xfrm>
        <a:graphic>
          <a:graphicData uri="http://schemas.openxmlformats.org/drawingml/2006/table">
            <a:tbl>
              <a:tblPr firstRow="1" bandRow="1">
                <a:tableStyleId>{5C22544A-7EE6-4342-B048-85BDC9FD1C3A}</a:tableStyleId>
              </a:tblPr>
              <a:tblGrid>
                <a:gridCol w="3147928">
                  <a:extLst>
                    <a:ext uri="{9D8B030D-6E8A-4147-A177-3AD203B41FA5}">
                      <a16:colId xmlns:a16="http://schemas.microsoft.com/office/drawing/2014/main" val="67905719"/>
                    </a:ext>
                  </a:extLst>
                </a:gridCol>
                <a:gridCol w="3374601">
                  <a:extLst>
                    <a:ext uri="{9D8B030D-6E8A-4147-A177-3AD203B41FA5}">
                      <a16:colId xmlns:a16="http://schemas.microsoft.com/office/drawing/2014/main" val="1165748129"/>
                    </a:ext>
                  </a:extLst>
                </a:gridCol>
              </a:tblGrid>
              <a:tr h="218186">
                <a:tc>
                  <a:txBody>
                    <a:bodyPr/>
                    <a:lstStyle/>
                    <a:p>
                      <a:r>
                        <a:rPr lang="es-CO" dirty="0" err="1"/>
                        <a:t>Emotion</a:t>
                      </a:r>
                      <a:endParaRPr lang="es-CO" dirty="0"/>
                    </a:p>
                  </a:txBody>
                  <a:tcPr/>
                </a:tc>
                <a:tc>
                  <a:txBody>
                    <a:bodyPr/>
                    <a:lstStyle/>
                    <a:p>
                      <a:r>
                        <a:rPr lang="es-CO" dirty="0" err="1"/>
                        <a:t>Pixels</a:t>
                      </a:r>
                      <a:endParaRPr lang="es-CO" dirty="0"/>
                    </a:p>
                  </a:txBody>
                  <a:tcPr/>
                </a:tc>
                <a:extLst>
                  <a:ext uri="{0D108BD9-81ED-4DB2-BD59-A6C34878D82A}">
                    <a16:rowId xmlns:a16="http://schemas.microsoft.com/office/drawing/2014/main" val="799840927"/>
                  </a:ext>
                </a:extLst>
              </a:tr>
              <a:tr h="218186">
                <a:tc>
                  <a:txBody>
                    <a:bodyPr/>
                    <a:lstStyle/>
                    <a:p>
                      <a:r>
                        <a:rPr lang="es-CO" dirty="0"/>
                        <a:t>0</a:t>
                      </a:r>
                    </a:p>
                  </a:txBody>
                  <a:tcPr/>
                </a:tc>
                <a:tc>
                  <a:txBody>
                    <a:bodyPr/>
                    <a:lstStyle/>
                    <a:p>
                      <a:r>
                        <a:rPr lang="es-CO" dirty="0"/>
                        <a:t>70 80 82 34 125 27 240 120 76 …</a:t>
                      </a:r>
                    </a:p>
                  </a:txBody>
                  <a:tcPr/>
                </a:tc>
                <a:extLst>
                  <a:ext uri="{0D108BD9-81ED-4DB2-BD59-A6C34878D82A}">
                    <a16:rowId xmlns:a16="http://schemas.microsoft.com/office/drawing/2014/main" val="1214600455"/>
                  </a:ext>
                </a:extLst>
              </a:tr>
              <a:tr h="218186">
                <a:tc>
                  <a:txBody>
                    <a:bodyPr/>
                    <a:lstStyle/>
                    <a:p>
                      <a:r>
                        <a:rPr lang="es-CO" dirty="0"/>
                        <a:t>3</a:t>
                      </a:r>
                    </a:p>
                  </a:txBody>
                  <a:tcPr/>
                </a:tc>
                <a:tc>
                  <a:txBody>
                    <a:bodyPr/>
                    <a:lstStyle/>
                    <a:p>
                      <a:r>
                        <a:rPr lang="es-CO" dirty="0"/>
                        <a:t>75 1 33</a:t>
                      </a:r>
                      <a:r>
                        <a:rPr lang="es-CO" baseline="0" dirty="0"/>
                        <a:t> 24 56 100 205 24 156 …</a:t>
                      </a:r>
                      <a:endParaRPr lang="es-CO" dirty="0"/>
                    </a:p>
                  </a:txBody>
                  <a:tcPr/>
                </a:tc>
                <a:extLst>
                  <a:ext uri="{0D108BD9-81ED-4DB2-BD59-A6C34878D82A}">
                    <a16:rowId xmlns:a16="http://schemas.microsoft.com/office/drawing/2014/main" val="3049147105"/>
                  </a:ext>
                </a:extLst>
              </a:tr>
              <a:tr h="218186">
                <a:tc>
                  <a:txBody>
                    <a:bodyPr/>
                    <a:lstStyle/>
                    <a:p>
                      <a:r>
                        <a:rPr lang="es-CO" dirty="0"/>
                        <a:t>1</a:t>
                      </a:r>
                    </a:p>
                  </a:txBody>
                  <a:tcPr/>
                </a:tc>
                <a:tc>
                  <a:txBody>
                    <a:bodyPr/>
                    <a:lstStyle/>
                    <a:p>
                      <a:r>
                        <a:rPr lang="es-CO" dirty="0"/>
                        <a:t>12</a:t>
                      </a:r>
                      <a:r>
                        <a:rPr lang="es-CO" baseline="0" dirty="0"/>
                        <a:t> 34 64 156 1 180 47 58 29 28 …</a:t>
                      </a:r>
                      <a:endParaRPr lang="es-CO" dirty="0"/>
                    </a:p>
                  </a:txBody>
                  <a:tcPr/>
                </a:tc>
                <a:extLst>
                  <a:ext uri="{0D108BD9-81ED-4DB2-BD59-A6C34878D82A}">
                    <a16:rowId xmlns:a16="http://schemas.microsoft.com/office/drawing/2014/main" val="2602798866"/>
                  </a:ext>
                </a:extLst>
              </a:tr>
            </a:tbl>
          </a:graphicData>
        </a:graphic>
      </p:graphicFrame>
      <p:sp>
        <p:nvSpPr>
          <p:cNvPr id="22" name="CuadroTexto 21">
            <a:extLst>
              <a:ext uri="{FF2B5EF4-FFF2-40B4-BE49-F238E27FC236}">
                <a16:creationId xmlns:a16="http://schemas.microsoft.com/office/drawing/2014/main" id="{1BE2FA09-A272-4798-92E5-42A5364BA69D}"/>
              </a:ext>
            </a:extLst>
          </p:cNvPr>
          <p:cNvSpPr txBox="1"/>
          <p:nvPr/>
        </p:nvSpPr>
        <p:spPr>
          <a:xfrm>
            <a:off x="5983076" y="4509954"/>
            <a:ext cx="4774019"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s-CO" dirty="0"/>
              <a:t>https://www.kaggle.com/c/challenges-in-representation-learning-facial-expression-recognition-challenge/data?select=train.csv</a:t>
            </a:r>
          </a:p>
        </p:txBody>
      </p:sp>
      <p:sp>
        <p:nvSpPr>
          <p:cNvPr id="24" name="CuadroTexto 23">
            <a:extLst>
              <a:ext uri="{FF2B5EF4-FFF2-40B4-BE49-F238E27FC236}">
                <a16:creationId xmlns:a16="http://schemas.microsoft.com/office/drawing/2014/main" id="{03EC7DB2-9989-4C47-A0E4-DEE3646D1570}"/>
              </a:ext>
            </a:extLst>
          </p:cNvPr>
          <p:cNvSpPr txBox="1"/>
          <p:nvPr/>
        </p:nvSpPr>
        <p:spPr>
          <a:xfrm>
            <a:off x="1049776" y="1499460"/>
            <a:ext cx="2520883" cy="369332"/>
          </a:xfrm>
          <a:prstGeom prst="rect">
            <a:avLst/>
          </a:prstGeom>
          <a:noFill/>
        </p:spPr>
        <p:txBody>
          <a:bodyPr wrap="none" rtlCol="0">
            <a:spAutoFit/>
          </a:bodyPr>
          <a:lstStyle/>
          <a:p>
            <a:r>
              <a:rPr lang="es-CO" dirty="0"/>
              <a:t>Distribución de las clases</a:t>
            </a:r>
          </a:p>
        </p:txBody>
      </p:sp>
      <p:sp>
        <p:nvSpPr>
          <p:cNvPr id="26" name="CuadroTexto 25">
            <a:extLst>
              <a:ext uri="{FF2B5EF4-FFF2-40B4-BE49-F238E27FC236}">
                <a16:creationId xmlns:a16="http://schemas.microsoft.com/office/drawing/2014/main" id="{78B9FD85-A00D-4DEE-B545-C3BF8B95C2EC}"/>
              </a:ext>
            </a:extLst>
          </p:cNvPr>
          <p:cNvSpPr txBox="1"/>
          <p:nvPr/>
        </p:nvSpPr>
        <p:spPr>
          <a:xfrm>
            <a:off x="5123333" y="1462208"/>
            <a:ext cx="6337697" cy="369332"/>
          </a:xfrm>
          <a:prstGeom prst="rect">
            <a:avLst/>
          </a:prstGeom>
          <a:noFill/>
        </p:spPr>
        <p:txBody>
          <a:bodyPr wrap="none" rtlCol="0">
            <a:spAutoFit/>
          </a:bodyPr>
          <a:lstStyle/>
          <a:p>
            <a:r>
              <a:rPr lang="es-CO" dirty="0"/>
              <a:t>Vista general de la representación de los datos dentro del Dataset</a:t>
            </a:r>
          </a:p>
        </p:txBody>
      </p:sp>
      <p:sp>
        <p:nvSpPr>
          <p:cNvPr id="28" name="CuadroTexto 27">
            <a:extLst>
              <a:ext uri="{FF2B5EF4-FFF2-40B4-BE49-F238E27FC236}">
                <a16:creationId xmlns:a16="http://schemas.microsoft.com/office/drawing/2014/main" id="{BFCCDEA2-DCF1-40FB-8FF5-911460AB51B4}"/>
              </a:ext>
            </a:extLst>
          </p:cNvPr>
          <p:cNvSpPr txBox="1"/>
          <p:nvPr/>
        </p:nvSpPr>
        <p:spPr>
          <a:xfrm>
            <a:off x="6652656" y="4042900"/>
            <a:ext cx="3428183" cy="369332"/>
          </a:xfrm>
          <a:prstGeom prst="rect">
            <a:avLst/>
          </a:prstGeom>
          <a:noFill/>
        </p:spPr>
        <p:txBody>
          <a:bodyPr wrap="none" rtlCol="0">
            <a:spAutoFit/>
          </a:bodyPr>
          <a:lstStyle/>
          <a:p>
            <a:r>
              <a:rPr lang="es-CO" dirty="0"/>
              <a:t>Fuente de Información del Dataset</a:t>
            </a:r>
          </a:p>
        </p:txBody>
      </p:sp>
      <p:sp>
        <p:nvSpPr>
          <p:cNvPr id="31" name="CuadroTexto 30">
            <a:extLst>
              <a:ext uri="{FF2B5EF4-FFF2-40B4-BE49-F238E27FC236}">
                <a16:creationId xmlns:a16="http://schemas.microsoft.com/office/drawing/2014/main" id="{367209BF-0EC0-4FCD-A43E-8BD7DF335ACB}"/>
              </a:ext>
            </a:extLst>
          </p:cNvPr>
          <p:cNvSpPr txBox="1"/>
          <p:nvPr/>
        </p:nvSpPr>
        <p:spPr>
          <a:xfrm>
            <a:off x="383924" y="4004827"/>
            <a:ext cx="2178802" cy="369332"/>
          </a:xfrm>
          <a:prstGeom prst="rect">
            <a:avLst/>
          </a:prstGeom>
          <a:noFill/>
        </p:spPr>
        <p:txBody>
          <a:bodyPr wrap="none" rtlCol="0">
            <a:spAutoFit/>
          </a:bodyPr>
          <a:lstStyle/>
          <a:p>
            <a:r>
              <a:rPr lang="es-CO" dirty="0"/>
              <a:t>Descripción de clases</a:t>
            </a:r>
          </a:p>
        </p:txBody>
      </p:sp>
    </p:spTree>
    <p:extLst>
      <p:ext uri="{BB962C8B-B14F-4D97-AF65-F5344CB8AC3E}">
        <p14:creationId xmlns:p14="http://schemas.microsoft.com/office/powerpoint/2010/main" val="342877797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Un dibujo de una persona&#10;&#10;Descripción generada automáticamente con confianza baja">
            <a:extLst>
              <a:ext uri="{FF2B5EF4-FFF2-40B4-BE49-F238E27FC236}">
                <a16:creationId xmlns:a16="http://schemas.microsoft.com/office/drawing/2014/main" id="{5AEF53BA-368F-40D5-AB14-910D9FE5AC17}"/>
              </a:ext>
            </a:extLst>
          </p:cNvPr>
          <p:cNvPicPr>
            <a:picLocks noChangeAspect="1"/>
          </p:cNvPicPr>
          <p:nvPr/>
        </p:nvPicPr>
        <p:blipFill rotWithShape="1">
          <a:blip r:embed="rId2">
            <a:alphaModFix amt="50000"/>
            <a:extLst>
              <a:ext uri="{BEBA8EAE-BF5A-486C-A8C5-ECC9F3942E4B}">
                <a14:imgProps xmlns:a14="http://schemas.microsoft.com/office/drawing/2010/main">
                  <a14:imgLayer r:embed="rId3">
                    <a14:imgEffect>
                      <a14:colorTemperature colorTemp="11200"/>
                    </a14:imgEffect>
                    <a14:imgEffect>
                      <a14:saturation sat="33000"/>
                    </a14:imgEffect>
                  </a14:imgLayer>
                </a14:imgProps>
              </a:ext>
              <a:ext uri="{28A0092B-C50C-407E-A947-70E740481C1C}">
                <a14:useLocalDpi xmlns:a14="http://schemas.microsoft.com/office/drawing/2010/main" val="0"/>
              </a:ext>
            </a:extLst>
          </a:blip>
          <a:srcRect t="16752" b="8497"/>
          <a:stretch/>
        </p:blipFill>
        <p:spPr>
          <a:xfrm>
            <a:off x="0" y="-1"/>
            <a:ext cx="12192000" cy="6857999"/>
          </a:xfrm>
          <a:prstGeom prst="rect">
            <a:avLst/>
          </a:prstGeom>
        </p:spPr>
      </p:pic>
      <p:sp>
        <p:nvSpPr>
          <p:cNvPr id="7" name="CuadroTexto 6">
            <a:extLst>
              <a:ext uri="{FF2B5EF4-FFF2-40B4-BE49-F238E27FC236}">
                <a16:creationId xmlns:a16="http://schemas.microsoft.com/office/drawing/2014/main" id="{17DD9ED6-2FA1-4451-B58F-D1296A50575B}"/>
              </a:ext>
            </a:extLst>
          </p:cNvPr>
          <p:cNvSpPr txBox="1"/>
          <p:nvPr/>
        </p:nvSpPr>
        <p:spPr>
          <a:xfrm>
            <a:off x="1350374" y="215145"/>
            <a:ext cx="9144000" cy="89391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dirty="0">
                <a:solidFill>
                  <a:srgbClr val="FFFFFF"/>
                </a:solidFill>
                <a:latin typeface="+mj-lt"/>
                <a:ea typeface="+mj-ea"/>
                <a:cs typeface="+mj-cs"/>
              </a:rPr>
              <a:t>PROCESAMIENTO DE DATOS</a:t>
            </a:r>
          </a:p>
        </p:txBody>
      </p:sp>
      <p:sp>
        <p:nvSpPr>
          <p:cNvPr id="8" name="CuadroTexto 7">
            <a:extLst>
              <a:ext uri="{FF2B5EF4-FFF2-40B4-BE49-F238E27FC236}">
                <a16:creationId xmlns:a16="http://schemas.microsoft.com/office/drawing/2014/main" id="{EF6F018A-1FBA-43A0-9EAE-C408E65A0B49}"/>
              </a:ext>
            </a:extLst>
          </p:cNvPr>
          <p:cNvSpPr txBox="1"/>
          <p:nvPr/>
        </p:nvSpPr>
        <p:spPr>
          <a:xfrm>
            <a:off x="1350374" y="1324207"/>
            <a:ext cx="10387013" cy="4524315"/>
          </a:xfrm>
          <a:prstGeom prst="rect">
            <a:avLst/>
          </a:prstGeom>
          <a:noFill/>
        </p:spPr>
        <p:txBody>
          <a:bodyPr wrap="square" rtlCol="0">
            <a:spAutoFit/>
          </a:bodyPr>
          <a:lstStyle/>
          <a:p>
            <a:pPr marL="285750" indent="-285750">
              <a:buFont typeface="Wingdings" panose="05000000000000000000" pitchFamily="2" charset="2"/>
              <a:buChar char="v"/>
            </a:pPr>
            <a:r>
              <a:rPr lang="es-CO" dirty="0"/>
              <a:t>Conversión de los datos a </a:t>
            </a:r>
            <a:r>
              <a:rPr lang="es-CO" dirty="0" err="1"/>
              <a:t>NumpyArray</a:t>
            </a:r>
            <a:endParaRPr lang="es-CO" dirty="0"/>
          </a:p>
          <a:p>
            <a:pPr marL="285750" indent="-285750">
              <a:buFont typeface="Wingdings" panose="05000000000000000000" pitchFamily="2" charset="2"/>
              <a:buChar char="v"/>
            </a:pPr>
            <a:endParaRPr lang="es-CO" dirty="0"/>
          </a:p>
          <a:p>
            <a:pPr marL="285750" indent="-285750">
              <a:buFont typeface="Wingdings" panose="05000000000000000000" pitchFamily="2" charset="2"/>
              <a:buChar char="v"/>
            </a:pPr>
            <a:endParaRPr lang="es-CO" dirty="0"/>
          </a:p>
          <a:p>
            <a:pPr marL="285750" indent="-285750">
              <a:buFont typeface="Wingdings" panose="05000000000000000000" pitchFamily="2" charset="2"/>
              <a:buChar char="v"/>
            </a:pPr>
            <a:r>
              <a:rPr lang="es-CO" dirty="0"/>
              <a:t>Separación de los las cadenas de texto y posterior conversión a enteros</a:t>
            </a:r>
          </a:p>
          <a:p>
            <a:pPr marL="285750" indent="-285750">
              <a:buFont typeface="Wingdings" panose="05000000000000000000" pitchFamily="2" charset="2"/>
              <a:buChar char="v"/>
            </a:pPr>
            <a:endParaRPr lang="es-CO" dirty="0"/>
          </a:p>
          <a:p>
            <a:endParaRPr lang="es-CO" dirty="0"/>
          </a:p>
          <a:p>
            <a:pPr marL="285750" indent="-285750">
              <a:buFont typeface="Wingdings" panose="05000000000000000000" pitchFamily="2" charset="2"/>
              <a:buChar char="v"/>
            </a:pPr>
            <a:r>
              <a:rPr lang="es-CO" dirty="0"/>
              <a:t>Exploración de números de datos por cada clase</a:t>
            </a:r>
          </a:p>
          <a:p>
            <a:pPr marL="285750" indent="-285750">
              <a:buFont typeface="Wingdings" panose="05000000000000000000" pitchFamily="2" charset="2"/>
              <a:buChar char="v"/>
            </a:pPr>
            <a:endParaRPr lang="es-CO" dirty="0"/>
          </a:p>
          <a:p>
            <a:pPr marL="285750" indent="-285750">
              <a:buFont typeface="Wingdings" panose="05000000000000000000" pitchFamily="2" charset="2"/>
              <a:buChar char="v"/>
            </a:pPr>
            <a:endParaRPr lang="es-CO" dirty="0"/>
          </a:p>
          <a:p>
            <a:pPr marL="285750" indent="-285750">
              <a:buFont typeface="Wingdings" panose="05000000000000000000" pitchFamily="2" charset="2"/>
              <a:buChar char="v"/>
            </a:pPr>
            <a:endParaRPr lang="es-CO" dirty="0"/>
          </a:p>
          <a:p>
            <a:pPr marL="285750" indent="-285750">
              <a:buFont typeface="Wingdings" panose="05000000000000000000" pitchFamily="2" charset="2"/>
              <a:buChar char="v"/>
            </a:pPr>
            <a:endParaRPr lang="es-CO" dirty="0"/>
          </a:p>
          <a:p>
            <a:pPr marL="285750" indent="-285750">
              <a:buFont typeface="Wingdings" panose="05000000000000000000" pitchFamily="2" charset="2"/>
              <a:buChar char="v"/>
            </a:pPr>
            <a:endParaRPr lang="es-CO" dirty="0"/>
          </a:p>
          <a:p>
            <a:pPr marL="285750" indent="-285750">
              <a:buFont typeface="Wingdings" panose="05000000000000000000" pitchFamily="2" charset="2"/>
              <a:buChar char="v"/>
            </a:pPr>
            <a:endParaRPr lang="es-CO" dirty="0"/>
          </a:p>
          <a:p>
            <a:pPr marL="285750" indent="-285750">
              <a:buFont typeface="Wingdings" panose="05000000000000000000" pitchFamily="2" charset="2"/>
              <a:buChar char="v"/>
            </a:pPr>
            <a:endParaRPr lang="es-CO" dirty="0"/>
          </a:p>
          <a:p>
            <a:pPr marL="285750" indent="-285750">
              <a:buFont typeface="Wingdings" panose="05000000000000000000" pitchFamily="2" charset="2"/>
              <a:buChar char="v"/>
            </a:pPr>
            <a:endParaRPr lang="es-CO" dirty="0"/>
          </a:p>
          <a:p>
            <a:endParaRPr lang="es-CO" dirty="0"/>
          </a:p>
        </p:txBody>
      </p:sp>
      <p:pic>
        <p:nvPicPr>
          <p:cNvPr id="14" name="Imagen 13">
            <a:extLst>
              <a:ext uri="{FF2B5EF4-FFF2-40B4-BE49-F238E27FC236}">
                <a16:creationId xmlns:a16="http://schemas.microsoft.com/office/drawing/2014/main" id="{36D29260-C828-4CA2-895F-D9D0ACB6F701}"/>
              </a:ext>
            </a:extLst>
          </p:cNvPr>
          <p:cNvPicPr>
            <a:picLocks noChangeAspect="1"/>
          </p:cNvPicPr>
          <p:nvPr/>
        </p:nvPicPr>
        <p:blipFill rotWithShape="1">
          <a:blip r:embed="rId4"/>
          <a:srcRect b="16572"/>
          <a:stretch/>
        </p:blipFill>
        <p:spPr>
          <a:xfrm>
            <a:off x="1756264" y="1675433"/>
            <a:ext cx="2095792" cy="485843"/>
          </a:xfrm>
          <a:prstGeom prst="rect">
            <a:avLst/>
          </a:prstGeom>
        </p:spPr>
      </p:pic>
      <p:pic>
        <p:nvPicPr>
          <p:cNvPr id="16" name="Imagen 15">
            <a:extLst>
              <a:ext uri="{FF2B5EF4-FFF2-40B4-BE49-F238E27FC236}">
                <a16:creationId xmlns:a16="http://schemas.microsoft.com/office/drawing/2014/main" id="{D6587256-A23A-4D6A-8970-1C83058DAB7B}"/>
              </a:ext>
            </a:extLst>
          </p:cNvPr>
          <p:cNvPicPr>
            <a:picLocks noChangeAspect="1"/>
          </p:cNvPicPr>
          <p:nvPr/>
        </p:nvPicPr>
        <p:blipFill>
          <a:blip r:embed="rId5"/>
          <a:stretch>
            <a:fillRect/>
          </a:stretch>
        </p:blipFill>
        <p:spPr>
          <a:xfrm>
            <a:off x="1756264" y="2472934"/>
            <a:ext cx="6782747" cy="485843"/>
          </a:xfrm>
          <a:prstGeom prst="rect">
            <a:avLst/>
          </a:prstGeom>
        </p:spPr>
      </p:pic>
      <p:pic>
        <p:nvPicPr>
          <p:cNvPr id="22" name="Imagen 21">
            <a:extLst>
              <a:ext uri="{FF2B5EF4-FFF2-40B4-BE49-F238E27FC236}">
                <a16:creationId xmlns:a16="http://schemas.microsoft.com/office/drawing/2014/main" id="{DB7C94B7-4A53-4543-B6B1-6C46080A8C89}"/>
              </a:ext>
            </a:extLst>
          </p:cNvPr>
          <p:cNvPicPr>
            <a:picLocks noChangeAspect="1"/>
          </p:cNvPicPr>
          <p:nvPr/>
        </p:nvPicPr>
        <p:blipFill>
          <a:blip r:embed="rId6"/>
          <a:stretch>
            <a:fillRect/>
          </a:stretch>
        </p:blipFill>
        <p:spPr>
          <a:xfrm>
            <a:off x="-1539447" y="2532803"/>
            <a:ext cx="8373644" cy="3315720"/>
          </a:xfrm>
          <a:prstGeom prst="rect">
            <a:avLst/>
          </a:prstGeom>
        </p:spPr>
      </p:pic>
    </p:spTree>
    <p:extLst>
      <p:ext uri="{BB962C8B-B14F-4D97-AF65-F5344CB8AC3E}">
        <p14:creationId xmlns:p14="http://schemas.microsoft.com/office/powerpoint/2010/main" val="326341789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Un dibujo de una persona&#10;&#10;Descripción generada automáticamente con confianza baja">
            <a:extLst>
              <a:ext uri="{FF2B5EF4-FFF2-40B4-BE49-F238E27FC236}">
                <a16:creationId xmlns:a16="http://schemas.microsoft.com/office/drawing/2014/main" id="{D31DC7FF-5A7D-4D27-A187-035048C85C3F}"/>
              </a:ext>
            </a:extLst>
          </p:cNvPr>
          <p:cNvPicPr>
            <a:picLocks noChangeAspect="1"/>
          </p:cNvPicPr>
          <p:nvPr/>
        </p:nvPicPr>
        <p:blipFill rotWithShape="1">
          <a:blip r:embed="rId2">
            <a:alphaModFix amt="50000"/>
            <a:extLst>
              <a:ext uri="{BEBA8EAE-BF5A-486C-A8C5-ECC9F3942E4B}">
                <a14:imgProps xmlns:a14="http://schemas.microsoft.com/office/drawing/2010/main">
                  <a14:imgLayer r:embed="rId3">
                    <a14:imgEffect>
                      <a14:colorTemperature colorTemp="11200"/>
                    </a14:imgEffect>
                    <a14:imgEffect>
                      <a14:saturation sat="33000"/>
                    </a14:imgEffect>
                  </a14:imgLayer>
                </a14:imgProps>
              </a:ext>
              <a:ext uri="{28A0092B-C50C-407E-A947-70E740481C1C}">
                <a14:useLocalDpi xmlns:a14="http://schemas.microsoft.com/office/drawing/2010/main" val="0"/>
              </a:ext>
            </a:extLst>
          </a:blip>
          <a:srcRect t="16752" b="8497"/>
          <a:stretch/>
        </p:blipFill>
        <p:spPr>
          <a:xfrm>
            <a:off x="20" y="1"/>
            <a:ext cx="12191980" cy="6857999"/>
          </a:xfrm>
          <a:prstGeom prst="rect">
            <a:avLst/>
          </a:prstGeom>
        </p:spPr>
      </p:pic>
      <p:sp>
        <p:nvSpPr>
          <p:cNvPr id="6" name="CuadroTexto 5">
            <a:extLst>
              <a:ext uri="{FF2B5EF4-FFF2-40B4-BE49-F238E27FC236}">
                <a16:creationId xmlns:a16="http://schemas.microsoft.com/office/drawing/2014/main" id="{3B5C0416-975A-46B8-8A7B-C846F02D8E08}"/>
              </a:ext>
            </a:extLst>
          </p:cNvPr>
          <p:cNvSpPr txBox="1"/>
          <p:nvPr/>
        </p:nvSpPr>
        <p:spPr>
          <a:xfrm>
            <a:off x="1376500" y="553497"/>
            <a:ext cx="10387013" cy="2477601"/>
          </a:xfrm>
          <a:prstGeom prst="rect">
            <a:avLst/>
          </a:prstGeom>
          <a:noFill/>
        </p:spPr>
        <p:txBody>
          <a:bodyPr wrap="square" rtlCol="0">
            <a:spAutoFit/>
          </a:bodyPr>
          <a:lstStyle/>
          <a:p>
            <a:pPr marL="285750" indent="-285750">
              <a:buFont typeface="Wingdings" panose="05000000000000000000" pitchFamily="2" charset="2"/>
              <a:buChar char="v"/>
            </a:pPr>
            <a:r>
              <a:rPr lang="es-CO" dirty="0"/>
              <a:t>Se crea un generador nuevas imágenes como herramienta para balancear</a:t>
            </a:r>
          </a:p>
          <a:p>
            <a:pPr marL="285750" indent="-285750">
              <a:buFont typeface="Wingdings" panose="05000000000000000000" pitchFamily="2" charset="2"/>
              <a:buChar char="v"/>
            </a:pPr>
            <a:endParaRPr lang="es-CO" dirty="0"/>
          </a:p>
          <a:p>
            <a:pPr marL="285750" indent="-285750">
              <a:buFont typeface="Wingdings" panose="05000000000000000000" pitchFamily="2" charset="2"/>
              <a:buChar char="v"/>
            </a:pPr>
            <a:endParaRPr lang="es-CO" dirty="0"/>
          </a:p>
          <a:p>
            <a:endParaRPr lang="es-CO" dirty="0"/>
          </a:p>
          <a:p>
            <a:endParaRPr lang="es-CO" sz="700" dirty="0"/>
          </a:p>
          <a:p>
            <a:pPr marL="285750" indent="-285750">
              <a:buFont typeface="Wingdings" panose="05000000000000000000" pitchFamily="2" charset="2"/>
              <a:buChar char="v"/>
            </a:pPr>
            <a:r>
              <a:rPr lang="es-CO" dirty="0"/>
              <a:t>Balanceo de todas las clases</a:t>
            </a:r>
          </a:p>
          <a:p>
            <a:pPr marL="285750" indent="-285750">
              <a:buFont typeface="Wingdings" panose="05000000000000000000" pitchFamily="2" charset="2"/>
              <a:buChar char="v"/>
            </a:pPr>
            <a:endParaRPr lang="es-CO" dirty="0"/>
          </a:p>
          <a:p>
            <a:pPr marL="285750" indent="-285750">
              <a:buFont typeface="Wingdings" panose="05000000000000000000" pitchFamily="2" charset="2"/>
              <a:buChar char="v"/>
            </a:pPr>
            <a:endParaRPr lang="es-CO" dirty="0"/>
          </a:p>
          <a:p>
            <a:pPr marL="285750" indent="-285750">
              <a:buFont typeface="Wingdings" panose="05000000000000000000" pitchFamily="2" charset="2"/>
              <a:buChar char="v"/>
            </a:pPr>
            <a:endParaRPr lang="es-CO" dirty="0"/>
          </a:p>
        </p:txBody>
      </p:sp>
      <p:pic>
        <p:nvPicPr>
          <p:cNvPr id="7" name="Imagen 6">
            <a:extLst>
              <a:ext uri="{FF2B5EF4-FFF2-40B4-BE49-F238E27FC236}">
                <a16:creationId xmlns:a16="http://schemas.microsoft.com/office/drawing/2014/main" id="{B905A8E4-655A-4310-83A4-989E5933DAEC}"/>
              </a:ext>
            </a:extLst>
          </p:cNvPr>
          <p:cNvPicPr>
            <a:picLocks noChangeAspect="1"/>
          </p:cNvPicPr>
          <p:nvPr/>
        </p:nvPicPr>
        <p:blipFill>
          <a:blip r:embed="rId4"/>
          <a:stretch>
            <a:fillRect/>
          </a:stretch>
        </p:blipFill>
        <p:spPr>
          <a:xfrm>
            <a:off x="1732941" y="2058386"/>
            <a:ext cx="8726118" cy="4629796"/>
          </a:xfrm>
          <a:prstGeom prst="rect">
            <a:avLst/>
          </a:prstGeom>
        </p:spPr>
      </p:pic>
      <p:pic>
        <p:nvPicPr>
          <p:cNvPr id="12" name="Imagen 11" descr="Texto&#10;&#10;Descripción generada automáticamente">
            <a:extLst>
              <a:ext uri="{FF2B5EF4-FFF2-40B4-BE49-F238E27FC236}">
                <a16:creationId xmlns:a16="http://schemas.microsoft.com/office/drawing/2014/main" id="{17FD7DE6-A90A-4DF3-8FB5-A22CE1B30F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32941" y="894179"/>
            <a:ext cx="4401260" cy="960747"/>
          </a:xfrm>
          <a:prstGeom prst="rect">
            <a:avLst/>
          </a:prstGeom>
        </p:spPr>
      </p:pic>
    </p:spTree>
    <p:extLst>
      <p:ext uri="{BB962C8B-B14F-4D97-AF65-F5344CB8AC3E}">
        <p14:creationId xmlns:p14="http://schemas.microsoft.com/office/powerpoint/2010/main" val="361149822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Un dibujo de una persona&#10;&#10;Descripción generada automáticamente con confianza baja">
            <a:extLst>
              <a:ext uri="{FF2B5EF4-FFF2-40B4-BE49-F238E27FC236}">
                <a16:creationId xmlns:a16="http://schemas.microsoft.com/office/drawing/2014/main" id="{AE5E87A6-4506-425C-A247-549EE304906B}"/>
              </a:ext>
            </a:extLst>
          </p:cNvPr>
          <p:cNvPicPr>
            <a:picLocks noChangeAspect="1"/>
          </p:cNvPicPr>
          <p:nvPr/>
        </p:nvPicPr>
        <p:blipFill rotWithShape="1">
          <a:blip r:embed="rId2">
            <a:alphaModFix amt="50000"/>
            <a:extLst>
              <a:ext uri="{BEBA8EAE-BF5A-486C-A8C5-ECC9F3942E4B}">
                <a14:imgProps xmlns:a14="http://schemas.microsoft.com/office/drawing/2010/main">
                  <a14:imgLayer r:embed="rId3">
                    <a14:imgEffect>
                      <a14:colorTemperature colorTemp="11200"/>
                    </a14:imgEffect>
                    <a14:imgEffect>
                      <a14:saturation sat="33000"/>
                    </a14:imgEffect>
                  </a14:imgLayer>
                </a14:imgProps>
              </a:ext>
              <a:ext uri="{28A0092B-C50C-407E-A947-70E740481C1C}">
                <a14:useLocalDpi xmlns:a14="http://schemas.microsoft.com/office/drawing/2010/main" val="0"/>
              </a:ext>
            </a:extLst>
          </a:blip>
          <a:srcRect t="16752" b="8497"/>
          <a:stretch/>
        </p:blipFill>
        <p:spPr>
          <a:xfrm>
            <a:off x="20" y="19134"/>
            <a:ext cx="12191980" cy="6838866"/>
          </a:xfrm>
          <a:prstGeom prst="rect">
            <a:avLst/>
          </a:prstGeom>
        </p:spPr>
      </p:pic>
      <p:sp>
        <p:nvSpPr>
          <p:cNvPr id="5" name="CuadroTexto 4">
            <a:extLst>
              <a:ext uri="{FF2B5EF4-FFF2-40B4-BE49-F238E27FC236}">
                <a16:creationId xmlns:a16="http://schemas.microsoft.com/office/drawing/2014/main" id="{0B73D156-AABB-4E46-928B-9D98ADE0EDA5}"/>
              </a:ext>
            </a:extLst>
          </p:cNvPr>
          <p:cNvSpPr txBox="1"/>
          <p:nvPr/>
        </p:nvSpPr>
        <p:spPr>
          <a:xfrm>
            <a:off x="1524000" y="457201"/>
            <a:ext cx="9144000" cy="1528762"/>
          </a:xfrm>
          <a:prstGeom prst="rect">
            <a:avLst/>
          </a:prstGeom>
        </p:spPr>
        <p:txBody>
          <a:bodyPr vert="horz" lIns="91440" tIns="45720" rIns="91440" bIns="45720" rtlCol="0" anchor="b">
            <a:normAutofit/>
          </a:bodyPr>
          <a:lstStyle/>
          <a:p>
            <a:pPr algn="ctr">
              <a:lnSpc>
                <a:spcPct val="90000"/>
              </a:lnSpc>
              <a:spcBef>
                <a:spcPct val="0"/>
              </a:spcBef>
              <a:spcAft>
                <a:spcPts val="600"/>
              </a:spcAft>
            </a:pPr>
            <a:endParaRPr lang="en-US" sz="6000" dirty="0">
              <a:solidFill>
                <a:srgbClr val="FFFFFF"/>
              </a:solidFill>
              <a:latin typeface="+mj-lt"/>
              <a:ea typeface="+mj-ea"/>
              <a:cs typeface="+mj-cs"/>
            </a:endParaRPr>
          </a:p>
          <a:p>
            <a:pPr algn="ctr">
              <a:lnSpc>
                <a:spcPct val="90000"/>
              </a:lnSpc>
              <a:spcBef>
                <a:spcPct val="0"/>
              </a:spcBef>
              <a:spcAft>
                <a:spcPts val="600"/>
              </a:spcAft>
            </a:pPr>
            <a:endParaRPr lang="en-US" sz="6000" dirty="0">
              <a:solidFill>
                <a:srgbClr val="FFFFFF"/>
              </a:solidFill>
              <a:latin typeface="+mj-lt"/>
              <a:ea typeface="+mj-ea"/>
              <a:cs typeface="+mj-cs"/>
            </a:endParaRPr>
          </a:p>
        </p:txBody>
      </p:sp>
      <p:pic>
        <p:nvPicPr>
          <p:cNvPr id="7" name="Imagen 6">
            <a:extLst>
              <a:ext uri="{FF2B5EF4-FFF2-40B4-BE49-F238E27FC236}">
                <a16:creationId xmlns:a16="http://schemas.microsoft.com/office/drawing/2014/main" id="{1A9E39C9-0501-4BAB-B003-BB0FCAD91BEE}"/>
              </a:ext>
            </a:extLst>
          </p:cNvPr>
          <p:cNvPicPr>
            <a:picLocks noChangeAspect="1"/>
          </p:cNvPicPr>
          <p:nvPr/>
        </p:nvPicPr>
        <p:blipFill>
          <a:blip r:embed="rId4"/>
          <a:stretch>
            <a:fillRect/>
          </a:stretch>
        </p:blipFill>
        <p:spPr>
          <a:xfrm>
            <a:off x="3251654" y="1047002"/>
            <a:ext cx="5087060" cy="5353797"/>
          </a:xfrm>
          <a:prstGeom prst="rect">
            <a:avLst/>
          </a:prstGeom>
        </p:spPr>
      </p:pic>
      <p:sp>
        <p:nvSpPr>
          <p:cNvPr id="8" name="CuadroTexto 7">
            <a:extLst>
              <a:ext uri="{FF2B5EF4-FFF2-40B4-BE49-F238E27FC236}">
                <a16:creationId xmlns:a16="http://schemas.microsoft.com/office/drawing/2014/main" id="{DF23C996-A985-4240-89EC-B42D5D7C7CF2}"/>
              </a:ext>
            </a:extLst>
          </p:cNvPr>
          <p:cNvSpPr txBox="1"/>
          <p:nvPr/>
        </p:nvSpPr>
        <p:spPr>
          <a:xfrm>
            <a:off x="1376500" y="553497"/>
            <a:ext cx="10387013" cy="1200329"/>
          </a:xfrm>
          <a:prstGeom prst="rect">
            <a:avLst/>
          </a:prstGeom>
          <a:noFill/>
        </p:spPr>
        <p:txBody>
          <a:bodyPr wrap="square" rtlCol="0">
            <a:spAutoFit/>
          </a:bodyPr>
          <a:lstStyle/>
          <a:p>
            <a:pPr marL="285750" indent="-285750">
              <a:buFont typeface="Wingdings" panose="05000000000000000000" pitchFamily="2" charset="2"/>
              <a:buChar char="v"/>
            </a:pPr>
            <a:r>
              <a:rPr lang="es-CO" dirty="0"/>
              <a:t>Visualización del Dataset balanceado</a:t>
            </a:r>
          </a:p>
          <a:p>
            <a:pPr marL="285750" indent="-285750">
              <a:buFont typeface="Wingdings" panose="05000000000000000000" pitchFamily="2" charset="2"/>
              <a:buChar char="v"/>
            </a:pPr>
            <a:endParaRPr lang="es-CO" dirty="0"/>
          </a:p>
          <a:p>
            <a:pPr marL="285750" indent="-285750">
              <a:buFont typeface="Wingdings" panose="05000000000000000000" pitchFamily="2" charset="2"/>
              <a:buChar char="v"/>
            </a:pPr>
            <a:endParaRPr lang="es-CO" dirty="0"/>
          </a:p>
          <a:p>
            <a:pPr marL="285750" indent="-285750">
              <a:buFont typeface="Wingdings" panose="05000000000000000000" pitchFamily="2" charset="2"/>
              <a:buChar char="v"/>
            </a:pPr>
            <a:endParaRPr lang="es-CO" dirty="0"/>
          </a:p>
        </p:txBody>
      </p:sp>
    </p:spTree>
    <p:extLst>
      <p:ext uri="{BB962C8B-B14F-4D97-AF65-F5344CB8AC3E}">
        <p14:creationId xmlns:p14="http://schemas.microsoft.com/office/powerpoint/2010/main" val="25726776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Un dibujo de una persona&#10;&#10;Descripción generada automáticamente con confianza baja">
            <a:extLst>
              <a:ext uri="{FF2B5EF4-FFF2-40B4-BE49-F238E27FC236}">
                <a16:creationId xmlns:a16="http://schemas.microsoft.com/office/drawing/2014/main" id="{C7BC6CB0-ACEC-476B-BF6D-2B8DB287046E}"/>
              </a:ext>
            </a:extLst>
          </p:cNvPr>
          <p:cNvPicPr>
            <a:picLocks noChangeAspect="1"/>
          </p:cNvPicPr>
          <p:nvPr/>
        </p:nvPicPr>
        <p:blipFill rotWithShape="1">
          <a:blip r:embed="rId2">
            <a:alphaModFix amt="50000"/>
            <a:extLst>
              <a:ext uri="{BEBA8EAE-BF5A-486C-A8C5-ECC9F3942E4B}">
                <a14:imgProps xmlns:a14="http://schemas.microsoft.com/office/drawing/2010/main">
                  <a14:imgLayer r:embed="rId3">
                    <a14:imgEffect>
                      <a14:colorTemperature colorTemp="11200"/>
                    </a14:imgEffect>
                    <a14:imgEffect>
                      <a14:saturation sat="33000"/>
                    </a14:imgEffect>
                  </a14:imgLayer>
                </a14:imgProps>
              </a:ext>
              <a:ext uri="{28A0092B-C50C-407E-A947-70E740481C1C}">
                <a14:useLocalDpi xmlns:a14="http://schemas.microsoft.com/office/drawing/2010/main" val="0"/>
              </a:ext>
            </a:extLst>
          </a:blip>
          <a:srcRect t="16752" b="8497"/>
          <a:stretch/>
        </p:blipFill>
        <p:spPr>
          <a:xfrm>
            <a:off x="0" y="1"/>
            <a:ext cx="12192000" cy="6857999"/>
          </a:xfrm>
          <a:prstGeom prst="rect">
            <a:avLst/>
          </a:prstGeom>
        </p:spPr>
      </p:pic>
      <p:sp>
        <p:nvSpPr>
          <p:cNvPr id="5" name="CuadroTexto 4">
            <a:extLst>
              <a:ext uri="{FF2B5EF4-FFF2-40B4-BE49-F238E27FC236}">
                <a16:creationId xmlns:a16="http://schemas.microsoft.com/office/drawing/2014/main" id="{33C1AB71-A2E5-4CFD-A5A1-759D0E73D2AB}"/>
              </a:ext>
            </a:extLst>
          </p:cNvPr>
          <p:cNvSpPr txBox="1"/>
          <p:nvPr/>
        </p:nvSpPr>
        <p:spPr>
          <a:xfrm>
            <a:off x="1524000" y="256522"/>
            <a:ext cx="9144000" cy="605310"/>
          </a:xfrm>
          <a:prstGeom prst="rect">
            <a:avLst/>
          </a:prstGeom>
        </p:spPr>
        <p:txBody>
          <a:bodyPr vert="horz" lIns="91440" tIns="45720" rIns="91440" bIns="45720" rtlCol="0" anchor="b">
            <a:normAutofit lnSpcReduction="10000"/>
          </a:bodyPr>
          <a:lstStyle/>
          <a:p>
            <a:pPr algn="ctr">
              <a:lnSpc>
                <a:spcPct val="90000"/>
              </a:lnSpc>
              <a:spcBef>
                <a:spcPct val="0"/>
              </a:spcBef>
              <a:spcAft>
                <a:spcPts val="600"/>
              </a:spcAft>
            </a:pPr>
            <a:r>
              <a:rPr lang="en-US" sz="4000" dirty="0">
                <a:solidFill>
                  <a:srgbClr val="FFFFFF"/>
                </a:solidFill>
                <a:latin typeface="+mj-lt"/>
                <a:ea typeface="+mj-ea"/>
                <a:cs typeface="+mj-cs"/>
              </a:rPr>
              <a:t>PREDICCIONES E IMPLEMENTACIONES</a:t>
            </a:r>
          </a:p>
        </p:txBody>
      </p:sp>
      <p:sp>
        <p:nvSpPr>
          <p:cNvPr id="7" name="CuadroTexto 6">
            <a:extLst>
              <a:ext uri="{FF2B5EF4-FFF2-40B4-BE49-F238E27FC236}">
                <a16:creationId xmlns:a16="http://schemas.microsoft.com/office/drawing/2014/main" id="{A475AF52-D69E-4FBC-B84A-D4616442CC3D}"/>
              </a:ext>
            </a:extLst>
          </p:cNvPr>
          <p:cNvSpPr txBox="1"/>
          <p:nvPr/>
        </p:nvSpPr>
        <p:spPr>
          <a:xfrm>
            <a:off x="1867988" y="861832"/>
            <a:ext cx="7942217" cy="369332"/>
          </a:xfrm>
          <a:prstGeom prst="rect">
            <a:avLst/>
          </a:prstGeom>
          <a:noFill/>
        </p:spPr>
        <p:txBody>
          <a:bodyPr wrap="square" rtlCol="0">
            <a:spAutoFit/>
          </a:bodyPr>
          <a:lstStyle/>
          <a:p>
            <a:pPr marL="285750" indent="-285750">
              <a:buFont typeface="Wingdings" panose="05000000000000000000" pitchFamily="2" charset="2"/>
              <a:buChar char="v"/>
            </a:pPr>
            <a:r>
              <a:rPr lang="es-CO" dirty="0"/>
              <a:t>CONVOLUTIONAL NEURONAL NETWORK (CNN) </a:t>
            </a:r>
          </a:p>
        </p:txBody>
      </p:sp>
      <p:pic>
        <p:nvPicPr>
          <p:cNvPr id="11" name="Imagen 10" descr="Interfaz de usuario gráfica, Texto, Aplicación, Correo electrónico&#10;&#10;Descripción generada automáticamente">
            <a:extLst>
              <a:ext uri="{FF2B5EF4-FFF2-40B4-BE49-F238E27FC236}">
                <a16:creationId xmlns:a16="http://schemas.microsoft.com/office/drawing/2014/main" id="{74671F86-5446-4E90-BEC7-FF76CB2658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5497" y="1231164"/>
            <a:ext cx="7447197" cy="2444596"/>
          </a:xfrm>
          <a:prstGeom prst="rect">
            <a:avLst/>
          </a:prstGeom>
        </p:spPr>
      </p:pic>
      <p:pic>
        <p:nvPicPr>
          <p:cNvPr id="13" name="Imagen 12" descr="Tabla&#10;&#10;Descripción generada automáticamente">
            <a:extLst>
              <a:ext uri="{FF2B5EF4-FFF2-40B4-BE49-F238E27FC236}">
                <a16:creationId xmlns:a16="http://schemas.microsoft.com/office/drawing/2014/main" id="{3BB872F4-721D-49B4-9CE3-B383789097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5497" y="3672763"/>
            <a:ext cx="7447197" cy="2938356"/>
          </a:xfrm>
          <a:prstGeom prst="rect">
            <a:avLst/>
          </a:prstGeom>
        </p:spPr>
      </p:pic>
    </p:spTree>
    <p:extLst>
      <p:ext uri="{BB962C8B-B14F-4D97-AF65-F5344CB8AC3E}">
        <p14:creationId xmlns:p14="http://schemas.microsoft.com/office/powerpoint/2010/main" val="211400213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675</Words>
  <Application>Microsoft Office PowerPoint</Application>
  <PresentationFormat>Panorámica</PresentationFormat>
  <Paragraphs>84</Paragraphs>
  <Slides>12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Arial Narrow</vt:lpstr>
      <vt:lpstr>Calibri</vt:lpstr>
      <vt:lpstr>Calibri Light</vt:lpstr>
      <vt:lpstr>Wingdings</vt:lpstr>
      <vt:lpstr>Tema de Office</vt:lpstr>
      <vt:lpstr>Presentación de PowerPoint</vt:lpstr>
      <vt:lpstr>Presentación de PowerPoint</vt:lpstr>
      <vt:lpstr>Presentación de PowerPoint</vt:lpstr>
      <vt:lpstr>Presentación de PowerPoint</vt:lpstr>
      <vt:lpstr>DATASET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JESUS LIZCANO</dc:creator>
  <cp:lastModifiedBy>JESUS LIZCANO</cp:lastModifiedBy>
  <cp:revision>3</cp:revision>
  <dcterms:created xsi:type="dcterms:W3CDTF">2021-09-27T03:50:08Z</dcterms:created>
  <dcterms:modified xsi:type="dcterms:W3CDTF">2021-10-20T18:20:45Z</dcterms:modified>
</cp:coreProperties>
</file>