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76" r:id="rId6"/>
    <p:sldId id="282" r:id="rId7"/>
    <p:sldId id="278" r:id="rId8"/>
    <p:sldId id="277" r:id="rId9"/>
    <p:sldId id="268" r:id="rId10"/>
    <p:sldId id="266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577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91903-E2CB-41A2-B5BC-55C7E0AAD6D6}" v="413" dt="2022-02-16T16:17:29.591"/>
    <p1510:client id="{F2653222-0455-8F4A-0FA1-AB417B2F15B4}" v="226" dt="2022-02-16T00:15:24.299"/>
    <p1510:client id="{FCE21441-3AEA-F2AF-0B70-29DA8DF501EB}" v="35" dt="2022-02-16T00:16:54.622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AD5A0-A0B7-40A1-AC7C-70E7BA09FC56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B7A6C-6F58-46EA-8E03-3093511F8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070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89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83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8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21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03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30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363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65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51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B7A6C-6F58-46EA-8E03-3093511F8A7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81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1E3CF-17A4-47B8-8DD0-2B631D47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BBD68E-523B-434D-AF92-23236A80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DEB44-4E0A-4F72-8C29-736C03A8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661C-9CF9-417B-81AA-7B6A49445C96}" type="datetime1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C6A3C-7E0B-4213-A21C-9C09D84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2A120-BF62-498F-8DE8-69B895D0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68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B7D22-ABC3-4696-8544-799C3EAB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6B412-9DA7-4EEE-A472-ADEEB5E7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CE105-9E78-42A6-9473-C900AC77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72A1-6816-45E1-8455-57E6EDBE0A18}" type="datetime1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6CB61-C2E4-4BD1-8BAE-0E5E9E9F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4D02-BBCD-41B6-9C4D-41AA18B3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50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245A7D-72FD-422A-9742-338925C4D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586D81-A043-4BF8-B336-4CF3B706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6BDE-A453-448C-AF00-63CD8B9A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B23-75D2-4922-AD76-1020A649C059}" type="datetime1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3E8FB-ACC2-40DB-A960-1A0D63D6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4C1E1-5595-4932-B72C-D4D27BFB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19691-4CD7-456E-9FFE-55B61F0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8E12B-56E8-4757-8DEC-6E96948D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F0E5F-310A-44F3-AF51-F5D08792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5B4-6E6F-4C75-8F0B-A36F0B187448}" type="datetime1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7D87E-6DF3-4925-9BA3-ACF510BC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AB1C9-A761-4D81-94D1-E729E81D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255520" cy="365125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Minion Pro" panose="02040503050306020203"/>
              </a:defRPr>
            </a:lvl1pPr>
          </a:lstStyle>
          <a:p>
            <a:fld id="{A5206D36-FA55-4EB5-BE3B-78196B0FA9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57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048A-DA44-43D7-B152-4982FAD7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DC1C1-678C-4EE3-8F44-9A64460B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4BC25-A650-44DB-A47F-C0648777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3E69-4939-4B64-B8B7-F69C831E23E2}" type="datetime1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BFED1-FB10-4EB0-BDD1-6E3E7C99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DBDC1-F373-4806-92CD-224927F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9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DBBFA-C17C-4F0D-9F1E-8D7731C3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16288-D596-44FE-8308-BF87D15B8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8F994-C440-4865-A2C5-82008DF46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14AD9D-7C86-4436-B7CA-95B20E2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7A02-2F6A-4AED-931C-BF7180BB0587}" type="datetime1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590C2B-70DA-4464-9AA2-939D6C00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084AD-7343-46BD-8A10-163D228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51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00A7D-A940-4B09-97A1-F1A4A852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2E9CE7-A508-4804-9D66-1B7EFD6C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10BE2-1CEC-4535-B9BE-2163934E7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D16369-298D-4FCB-BC88-9E58340D2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823C73-6365-407D-9895-81C64EE46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776730-32E0-47A0-8667-BABC1E5E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B097-4261-474F-9DCC-48B6B5DDD0B3}" type="datetime1">
              <a:rPr lang="es-CO" smtClean="0"/>
              <a:t>15/02/2022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74901B-3B0C-4EF9-86CD-0664D11C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F9B4B4-CEB2-4D80-851A-7206441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4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C4967-DE5F-4A02-BDC6-FA399FE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6E77F2-EE03-4C81-8F6F-937358E6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D70-253D-4823-A69F-8BC3DF693E9F}" type="datetime1">
              <a:rPr lang="es-CO" smtClean="0"/>
              <a:t>15/02/2022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391290-E43D-49AB-97D0-614AAA80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19299E-7067-4479-9985-5ECFEF2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24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DB84B2-4DF8-458A-8BA4-ACC84564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5BAD-E75B-4537-B5B6-E8A80C743C7F}" type="datetime1">
              <a:rPr lang="es-CO" smtClean="0"/>
              <a:t>15/02/2022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D72547-3E77-49AA-B4B2-2125B5A4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9BACF8-0F00-4F8D-9D9E-ED02E17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86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C5F7-609D-4F0B-A543-86D28CB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B4499-ED33-4F9F-9C20-8864C015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D17E0D-676F-457A-A932-0E7EAA52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7ABE28-EA1D-48E0-BDFD-EE99199B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C614-2726-4F39-9D02-745AF0E7D2DD}" type="datetime1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F3A9E4-909C-4527-8DF1-7B2A1B3B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8675B5-2AD3-4AAB-B0B2-C31FF561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89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EE77C-860E-4294-A392-9952212D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B594C7-97B2-45A9-B885-07EE0AA94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E3EA2-FA70-4692-8353-370C7CDB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C54C4-7540-4B5C-9D84-F0660324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317F-F8CF-4CC0-B9EF-7ABED2DEA1E6}" type="datetime1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FCCC5-BB57-4E32-AC85-4A7CAE23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B6D519-015A-4F08-B493-B8E8534E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73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525ED3-3559-45AF-ABA2-40D1E304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BA33DA-8E7D-4DE2-ACDD-D6F0568C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35BBB-12F7-488B-B2C6-206C3B2D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952E-E2DD-4D55-8596-E2CA2423A085}" type="datetime1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212BF-6E36-4EA9-BA32-CAB55F31B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F61C6-143E-415E-BF7E-F81743F4E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6D36-FA55-4EB5-BE3B-78196B0FA9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723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E6777-3ED2-4553-B36F-C59F87D74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s-MX" sz="3600" b="1" dirty="0">
                <a:solidFill>
                  <a:srgbClr val="0C2577"/>
                </a:solidFill>
                <a:latin typeface="Minion Pro"/>
                <a:cs typeface="Arial" panose="020B0604020202020204" pitchFamily="34" charset="0"/>
              </a:rPr>
              <a:t>Análisis de cáncer mamario mediante pruebas de hipótesis y regresión lineal</a:t>
            </a:r>
            <a:endParaRPr lang="es-CO" sz="3600" b="1" dirty="0">
              <a:solidFill>
                <a:srgbClr val="0C2577"/>
              </a:solidFill>
              <a:latin typeface="Minion Pro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AB38230-751F-4ADD-8E82-B7FA19FC2CF9}"/>
              </a:ext>
            </a:extLst>
          </p:cNvPr>
          <p:cNvSpPr txBox="1">
            <a:spLocks/>
          </p:cNvSpPr>
          <p:nvPr/>
        </p:nvSpPr>
        <p:spPr>
          <a:xfrm>
            <a:off x="2732787" y="4304714"/>
            <a:ext cx="6726424" cy="2124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>
                <a:solidFill>
                  <a:schemeClr val="tx1"/>
                </a:solidFill>
                <a:latin typeface="Minion Pro"/>
                <a:cs typeface="Arial" panose="020B0604020202020204" pitchFamily="34" charset="0"/>
              </a:rPr>
              <a:t>Daniel Felipe López Rubiano</a:t>
            </a:r>
          </a:p>
          <a:p>
            <a:pPr algn="ctr"/>
            <a:endParaRPr lang="es-ES" sz="2400">
              <a:solidFill>
                <a:schemeClr val="tx1"/>
              </a:solidFill>
              <a:latin typeface="Minion Pro"/>
              <a:cs typeface="Arial" panose="020B0604020202020204" pitchFamily="34" charset="0"/>
            </a:endParaRPr>
          </a:p>
          <a:p>
            <a:pPr algn="ctr"/>
            <a:r>
              <a:rPr lang="es-ES" sz="2400">
                <a:solidFill>
                  <a:schemeClr val="tx1"/>
                </a:solidFill>
                <a:latin typeface="Minion Pro"/>
                <a:cs typeface="Arial" panose="020B0604020202020204" pitchFamily="34" charset="0"/>
              </a:rPr>
              <a:t>Santiago Higuera Quintero</a:t>
            </a:r>
          </a:p>
          <a:p>
            <a:pPr algn="ctr"/>
            <a:endParaRPr lang="es-ES" sz="2400">
              <a:solidFill>
                <a:schemeClr val="tx1"/>
              </a:solidFill>
              <a:latin typeface="Minion Pro"/>
              <a:cs typeface="Arial" panose="020B0604020202020204" pitchFamily="34" charset="0"/>
            </a:endParaRPr>
          </a:p>
          <a:p>
            <a:pPr algn="ctr"/>
            <a:endParaRPr lang="es-ES" sz="2400">
              <a:solidFill>
                <a:schemeClr val="tx1"/>
              </a:solidFill>
              <a:latin typeface="Minion Pro"/>
              <a:cs typeface="Arial" panose="020B0604020202020204" pitchFamily="34" charset="0"/>
            </a:endParaRPr>
          </a:p>
          <a:p>
            <a:pPr algn="ctr"/>
            <a:r>
              <a:rPr lang="es-ES" sz="1800">
                <a:solidFill>
                  <a:schemeClr val="tx1"/>
                </a:solidFill>
                <a:latin typeface="Minion Pro"/>
                <a:cs typeface="Arial" panose="020B0604020202020204" pitchFamily="34" charset="0"/>
              </a:rPr>
              <a:t>Departamento de Física</a:t>
            </a:r>
          </a:p>
          <a:p>
            <a:pPr algn="ctr"/>
            <a:r>
              <a:rPr lang="es-ES" sz="1800">
                <a:solidFill>
                  <a:schemeClr val="tx1"/>
                </a:solidFill>
                <a:latin typeface="Minion Pro"/>
                <a:cs typeface="Arial" panose="020B0604020202020204" pitchFamily="34" charset="0"/>
              </a:rPr>
              <a:t>Universidad de los Andes</a:t>
            </a:r>
          </a:p>
          <a:p>
            <a:pPr algn="ctr"/>
            <a:endParaRPr lang="es-ES" sz="2400">
              <a:solidFill>
                <a:schemeClr val="tx1"/>
              </a:solidFill>
              <a:latin typeface="Minion Pr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1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10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>
                <a:solidFill>
                  <a:srgbClr val="0C2577"/>
                </a:solidFill>
                <a:latin typeface="Minion Pro" panose="02040503050306020203" pitchFamily="18" charset="0"/>
              </a:rPr>
              <a:t>Clasificación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B8854A7-4C47-4A60-897A-375A2C12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705600" y="2594136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verticale tekst 2">
                <a:extLst>
                  <a:ext uri="{FF2B5EF4-FFF2-40B4-BE49-F238E27FC236}">
                    <a16:creationId xmlns:a16="http://schemas.microsoft.com/office/drawing/2014/main" id="{10FBE6D4-E70F-4CE5-B244-42225DA68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663" y="1252835"/>
                <a:ext cx="5876216" cy="5200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MX" sz="2000">
                    <a:latin typeface="Minion Pro" panose="02040503050306020203"/>
                    <a:cs typeface="Arial" panose="020B0604020202020204" pitchFamily="34" charset="0"/>
                  </a:rPr>
                  <a:t>A partir del conjunto de datos de prueba verificamos el modelo</a:t>
                </a:r>
              </a:p>
              <a:p>
                <a:pPr marL="0" indent="0" algn="just">
                  <a:buNone/>
                </a:pPr>
                <a:endParaRPr lang="es-MX" sz="200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=0.662</m:t>
                      </m:r>
                    </m:oMath>
                  </m:oMathPara>
                </a14:m>
                <a:endParaRPr lang="es-MX" sz="200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MX" sz="200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2000">
                    <a:latin typeface="Minion Pro" panose="02040503050306020203"/>
                    <a:cs typeface="Arial" panose="020B0604020202020204" pitchFamily="34" charset="0"/>
                  </a:rPr>
                  <a:t>y aplicamos la siguiente regla de decisión para determinar el tipo de tumor.</a:t>
                </a:r>
              </a:p>
            </p:txBody>
          </p:sp>
        </mc:Choice>
        <mc:Fallback xmlns="">
          <p:sp>
            <p:nvSpPr>
              <p:cNvPr id="7" name="Tijdelijke aanduiding voor verticale tekst 2">
                <a:extLst>
                  <a:ext uri="{FF2B5EF4-FFF2-40B4-BE49-F238E27FC236}">
                    <a16:creationId xmlns:a16="http://schemas.microsoft.com/office/drawing/2014/main" id="{10FBE6D4-E70F-4CE5-B244-42225DA68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3" y="1252835"/>
                <a:ext cx="5876216" cy="5200501"/>
              </a:xfrm>
              <a:prstGeom prst="rect">
                <a:avLst/>
              </a:prstGeom>
              <a:blipFill>
                <a:blip r:embed="rId5"/>
                <a:stretch>
                  <a:fillRect l="-1037" t="-1290" r="-11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7">
                <a:extLst>
                  <a:ext uri="{FF2B5EF4-FFF2-40B4-BE49-F238E27FC236}">
                    <a16:creationId xmlns:a16="http://schemas.microsoft.com/office/drawing/2014/main" id="{A2D04667-E4F6-4236-B964-CEA282C22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873016"/>
                  </p:ext>
                </p:extLst>
              </p:nvPr>
            </p:nvGraphicFramePr>
            <p:xfrm>
              <a:off x="846872" y="4204835"/>
              <a:ext cx="4991798" cy="11761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95899">
                      <a:extLst>
                        <a:ext uri="{9D8B030D-6E8A-4147-A177-3AD203B41FA5}">
                          <a16:colId xmlns:a16="http://schemas.microsoft.com/office/drawing/2014/main" val="1736700099"/>
                        </a:ext>
                      </a:extLst>
                    </a:gridCol>
                    <a:gridCol w="2495899">
                      <a:extLst>
                        <a:ext uri="{9D8B030D-6E8A-4147-A177-3AD203B41FA5}">
                          <a16:colId xmlns:a16="http://schemas.microsoft.com/office/drawing/2014/main" val="3548577987"/>
                        </a:ext>
                      </a:extLst>
                    </a:gridCol>
                  </a:tblGrid>
                  <a:tr h="4344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MX" sz="2000" b="1" i="1" smtClean="0">
                                        <a:latin typeface="Cambria Math" panose="02040503050406030204" pitchFamily="18" charset="0"/>
                                      </a:rPr>
                                      <m:t>𝒑𝒓𝒆𝒅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 b="1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b="1" i="1"/>
                            <a:t>Tumor</a:t>
                          </a:r>
                          <a:endParaRPr lang="es-CO" sz="2000" b="1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790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oMath>
                            </m:oMathPara>
                          </a14:m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/>
                            <a:t>Benigno</a:t>
                          </a:r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437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oMath>
                            </m:oMathPara>
                          </a14:m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/>
                            <a:t>Maligno</a:t>
                          </a:r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3918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7">
                <a:extLst>
                  <a:ext uri="{FF2B5EF4-FFF2-40B4-BE49-F238E27FC236}">
                    <a16:creationId xmlns:a16="http://schemas.microsoft.com/office/drawing/2014/main" id="{A2D04667-E4F6-4236-B964-CEA282C22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873016"/>
                  </p:ext>
                </p:extLst>
              </p:nvPr>
            </p:nvGraphicFramePr>
            <p:xfrm>
              <a:off x="846872" y="4204835"/>
              <a:ext cx="4991798" cy="11761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95899">
                      <a:extLst>
                        <a:ext uri="{9D8B030D-6E8A-4147-A177-3AD203B41FA5}">
                          <a16:colId xmlns:a16="http://schemas.microsoft.com/office/drawing/2014/main" val="1736700099"/>
                        </a:ext>
                      </a:extLst>
                    </a:gridCol>
                    <a:gridCol w="2495899">
                      <a:extLst>
                        <a:ext uri="{9D8B030D-6E8A-4147-A177-3AD203B41FA5}">
                          <a16:colId xmlns:a16="http://schemas.microsoft.com/office/drawing/2014/main" val="3548577987"/>
                        </a:ext>
                      </a:extLst>
                    </a:gridCol>
                  </a:tblGrid>
                  <a:tr h="434444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" t="-6944" r="-100488" b="-1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b="1" i="1" dirty="0"/>
                            <a:t>Tumor</a:t>
                          </a:r>
                          <a:endParaRPr lang="es-CO" sz="2000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790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" t="-126230" r="-100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Benigno</a:t>
                          </a:r>
                          <a:endParaRPr lang="es-C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437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" t="-226230" r="-1004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Maligno</a:t>
                          </a:r>
                          <a:endParaRPr lang="es-C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3918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a 6">
            <a:extLst>
              <a:ext uri="{FF2B5EF4-FFF2-40B4-BE49-F238E27FC236}">
                <a16:creationId xmlns:a16="http://schemas.microsoft.com/office/drawing/2014/main" id="{DA5E6DEF-4558-4D59-9BA3-8B59EC7B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2805"/>
              </p:ext>
            </p:extLst>
          </p:nvPr>
        </p:nvGraphicFramePr>
        <p:xfrm>
          <a:off x="8152151" y="1380084"/>
          <a:ext cx="3312826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413">
                  <a:extLst>
                    <a:ext uri="{9D8B030D-6E8A-4147-A177-3AD203B41FA5}">
                      <a16:colId xmlns:a16="http://schemas.microsoft.com/office/drawing/2014/main" val="1087912776"/>
                    </a:ext>
                  </a:extLst>
                </a:gridCol>
                <a:gridCol w="1656413">
                  <a:extLst>
                    <a:ext uri="{9D8B030D-6E8A-4147-A177-3AD203B41FA5}">
                      <a16:colId xmlns:a16="http://schemas.microsoft.com/office/drawing/2014/main" val="1224467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i="1"/>
                        <a:t>Entrenamiento</a:t>
                      </a:r>
                      <a:endParaRPr lang="es-CO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/>
                        <a:t>Prueba</a:t>
                      </a:r>
                      <a:endParaRPr lang="es-CO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11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i="0"/>
                        <a:t>60%</a:t>
                      </a:r>
                      <a:endParaRPr lang="es-CO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0"/>
                        <a:t>40%</a:t>
                      </a:r>
                      <a:endParaRPr lang="es-CO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07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3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11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>
                <a:solidFill>
                  <a:srgbClr val="0C2577"/>
                </a:solidFill>
                <a:latin typeface="Minion Pro" panose="02040503050306020203" pitchFamily="18" charset="0"/>
              </a:rPr>
              <a:t>Clasificación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B8854A7-4C47-4A60-897A-375A2C12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705600" y="2594136"/>
            <a:ext cx="5486400" cy="3657600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D8749505-5959-42B6-83DD-93F5F1A1E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47749"/>
              </p:ext>
            </p:extLst>
          </p:nvPr>
        </p:nvGraphicFramePr>
        <p:xfrm>
          <a:off x="7644984" y="1159164"/>
          <a:ext cx="4347147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9049">
                  <a:extLst>
                    <a:ext uri="{9D8B030D-6E8A-4147-A177-3AD203B41FA5}">
                      <a16:colId xmlns:a16="http://schemas.microsoft.com/office/drawing/2014/main" val="2733968557"/>
                    </a:ext>
                  </a:extLst>
                </a:gridCol>
                <a:gridCol w="1449049">
                  <a:extLst>
                    <a:ext uri="{9D8B030D-6E8A-4147-A177-3AD203B41FA5}">
                      <a16:colId xmlns:a16="http://schemas.microsoft.com/office/drawing/2014/main" val="1087912776"/>
                    </a:ext>
                  </a:extLst>
                </a:gridCol>
                <a:gridCol w="1449049">
                  <a:extLst>
                    <a:ext uri="{9D8B030D-6E8A-4147-A177-3AD203B41FA5}">
                      <a16:colId xmlns:a16="http://schemas.microsoft.com/office/drawing/2014/main" val="1224467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i="1"/>
                        <a:t>Aciertos</a:t>
                      </a:r>
                      <a:endParaRPr lang="es-CO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err="1"/>
                        <a:t>Pos-Neg</a:t>
                      </a:r>
                      <a:endParaRPr lang="es-CO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err="1"/>
                        <a:t>Neg-Pos</a:t>
                      </a:r>
                      <a:endParaRPr lang="es-CO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11563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b="1">
                          <a:solidFill>
                            <a:srgbClr val="0C2577"/>
                          </a:solidFill>
                        </a:rPr>
                        <a:t>92.98%</a:t>
                      </a:r>
                      <a:endParaRPr lang="es-CO" b="1">
                        <a:solidFill>
                          <a:srgbClr val="0C257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0.44%</a:t>
                      </a:r>
                      <a:endParaRPr lang="es-CO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6.58%</a:t>
                      </a:r>
                      <a:endParaRPr lang="es-CO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9747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="1">
                          <a:solidFill>
                            <a:srgbClr val="FF0000"/>
                          </a:solidFill>
                        </a:rPr>
                        <a:t>7.02%</a:t>
                      </a:r>
                      <a:endParaRPr lang="es-CO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84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jdelijke aanduiding voor verticale tekst 2">
                <a:extLst>
                  <a:ext uri="{FF2B5EF4-FFF2-40B4-BE49-F238E27FC236}">
                    <a16:creationId xmlns:a16="http://schemas.microsoft.com/office/drawing/2014/main" id="{4EF36599-104E-4F3C-8BD2-B0DCFFA5E0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663" y="1252835"/>
                <a:ext cx="5876216" cy="5200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MX" sz="2000">
                    <a:latin typeface="Minion Pro" panose="02040503050306020203"/>
                    <a:cs typeface="Arial" panose="020B0604020202020204" pitchFamily="34" charset="0"/>
                  </a:rPr>
                  <a:t>A partir del conjunto de datos de prueba verificamos el modelo</a:t>
                </a:r>
              </a:p>
              <a:p>
                <a:pPr marL="0" indent="0" algn="just">
                  <a:buNone/>
                </a:pPr>
                <a:endParaRPr lang="es-MX" sz="200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=0.662</m:t>
                      </m:r>
                    </m:oMath>
                  </m:oMathPara>
                </a14:m>
                <a:endParaRPr lang="es-MX" sz="200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MX" sz="200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2000">
                    <a:latin typeface="Minion Pro" panose="02040503050306020203"/>
                    <a:cs typeface="Arial" panose="020B0604020202020204" pitchFamily="34" charset="0"/>
                  </a:rPr>
                  <a:t>y aplicamos la siguiente regla de decisión para determinar el tipo de tumor.</a:t>
                </a:r>
              </a:p>
            </p:txBody>
          </p:sp>
        </mc:Choice>
        <mc:Fallback xmlns="">
          <p:sp>
            <p:nvSpPr>
              <p:cNvPr id="10" name="Tijdelijke aanduiding voor verticale tekst 2">
                <a:extLst>
                  <a:ext uri="{FF2B5EF4-FFF2-40B4-BE49-F238E27FC236}">
                    <a16:creationId xmlns:a16="http://schemas.microsoft.com/office/drawing/2014/main" id="{4EF36599-104E-4F3C-8BD2-B0DCFFA5E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3" y="1252835"/>
                <a:ext cx="5876216" cy="5200501"/>
              </a:xfrm>
              <a:prstGeom prst="rect">
                <a:avLst/>
              </a:prstGeom>
              <a:blipFill>
                <a:blip r:embed="rId5"/>
                <a:stretch>
                  <a:fillRect l="-1037" t="-1290" r="-11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7">
                <a:extLst>
                  <a:ext uri="{FF2B5EF4-FFF2-40B4-BE49-F238E27FC236}">
                    <a16:creationId xmlns:a16="http://schemas.microsoft.com/office/drawing/2014/main" id="{4B7A1A10-1421-4C57-B989-3C6982972C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541427"/>
                  </p:ext>
                </p:extLst>
              </p:nvPr>
            </p:nvGraphicFramePr>
            <p:xfrm>
              <a:off x="846872" y="4204835"/>
              <a:ext cx="4991798" cy="11761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95899">
                      <a:extLst>
                        <a:ext uri="{9D8B030D-6E8A-4147-A177-3AD203B41FA5}">
                          <a16:colId xmlns:a16="http://schemas.microsoft.com/office/drawing/2014/main" val="1736700099"/>
                        </a:ext>
                      </a:extLst>
                    </a:gridCol>
                    <a:gridCol w="2495899">
                      <a:extLst>
                        <a:ext uri="{9D8B030D-6E8A-4147-A177-3AD203B41FA5}">
                          <a16:colId xmlns:a16="http://schemas.microsoft.com/office/drawing/2014/main" val="3548577987"/>
                        </a:ext>
                      </a:extLst>
                    </a:gridCol>
                  </a:tblGrid>
                  <a:tr h="4344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MX" sz="2000" b="1" i="1" smtClean="0">
                                        <a:latin typeface="Cambria Math" panose="02040503050406030204" pitchFamily="18" charset="0"/>
                                      </a:rPr>
                                      <m:t>𝒑𝒓𝒆𝒅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 b="1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b="1" i="1"/>
                            <a:t>Tumor</a:t>
                          </a:r>
                          <a:endParaRPr lang="es-CO" sz="2000" b="1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790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oMath>
                            </m:oMathPara>
                          </a14:m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/>
                            <a:t>Benigno</a:t>
                          </a:r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437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oMath>
                            </m:oMathPara>
                          </a14:m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/>
                            <a:t>Maligno</a:t>
                          </a:r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3918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7">
                <a:extLst>
                  <a:ext uri="{FF2B5EF4-FFF2-40B4-BE49-F238E27FC236}">
                    <a16:creationId xmlns:a16="http://schemas.microsoft.com/office/drawing/2014/main" id="{4B7A1A10-1421-4C57-B989-3C6982972C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541427"/>
                  </p:ext>
                </p:extLst>
              </p:nvPr>
            </p:nvGraphicFramePr>
            <p:xfrm>
              <a:off x="846872" y="4204835"/>
              <a:ext cx="4991798" cy="11761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95899">
                      <a:extLst>
                        <a:ext uri="{9D8B030D-6E8A-4147-A177-3AD203B41FA5}">
                          <a16:colId xmlns:a16="http://schemas.microsoft.com/office/drawing/2014/main" val="1736700099"/>
                        </a:ext>
                      </a:extLst>
                    </a:gridCol>
                    <a:gridCol w="2495899">
                      <a:extLst>
                        <a:ext uri="{9D8B030D-6E8A-4147-A177-3AD203B41FA5}">
                          <a16:colId xmlns:a16="http://schemas.microsoft.com/office/drawing/2014/main" val="3548577987"/>
                        </a:ext>
                      </a:extLst>
                    </a:gridCol>
                  </a:tblGrid>
                  <a:tr h="434444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" t="-6944" r="-100488" b="-1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b="1" i="1" dirty="0"/>
                            <a:t>Tumor</a:t>
                          </a:r>
                          <a:endParaRPr lang="es-CO" sz="2000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790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" t="-126230" r="-100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Benigno</a:t>
                          </a:r>
                          <a:endParaRPr lang="es-C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437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" t="-226230" r="-1004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Maligno</a:t>
                          </a:r>
                          <a:endParaRPr lang="es-C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3918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630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12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>
                <a:solidFill>
                  <a:srgbClr val="0C2577"/>
                </a:solidFill>
                <a:latin typeface="Minion Pro" panose="02040503050306020203" pitchFamily="18" charset="0"/>
              </a:rPr>
              <a:t>Conclusiones</a:t>
            </a:r>
          </a:p>
        </p:txBody>
      </p:sp>
      <p:sp>
        <p:nvSpPr>
          <p:cNvPr id="9" name="Tijdelijke aanduiding voor verticale tekst 2">
            <a:extLst>
              <a:ext uri="{FF2B5EF4-FFF2-40B4-BE49-F238E27FC236}">
                <a16:creationId xmlns:a16="http://schemas.microsoft.com/office/drawing/2014/main" id="{F920BA80-51C5-4178-92AB-E7934E98C375}"/>
              </a:ext>
            </a:extLst>
          </p:cNvPr>
          <p:cNvSpPr txBox="1">
            <a:spLocks/>
          </p:cNvSpPr>
          <p:nvPr/>
        </p:nvSpPr>
        <p:spPr>
          <a:xfrm>
            <a:off x="404662" y="1252835"/>
            <a:ext cx="6300937" cy="520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>
                <a:latin typeface="Minion Pro" panose="02040503050306020203"/>
                <a:cs typeface="Arial" panose="020B0604020202020204" pitchFamily="34" charset="0"/>
              </a:rPr>
              <a:t>Podemos clasificar los tipos de tumores a partir de indicadores de imágenes diagnósticas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MX" sz="1600" dirty="0">
                <a:latin typeface="Minion Pro" panose="02040503050306020203"/>
                <a:cs typeface="Arial" panose="020B0604020202020204" pitchFamily="34" charset="0"/>
              </a:rPr>
              <a:t>Radio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MX" sz="1600" dirty="0">
                <a:latin typeface="Minion Pro" panose="02040503050306020203"/>
                <a:cs typeface="Arial" panose="020B0604020202020204" pitchFamily="34" charset="0"/>
              </a:rPr>
              <a:t>Perímetro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MX" sz="1600" dirty="0">
                <a:latin typeface="Minion Pro" panose="02040503050306020203"/>
                <a:cs typeface="Arial" panose="020B0604020202020204" pitchFamily="34" charset="0"/>
              </a:rPr>
              <a:t>Textura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MX" sz="1600" dirty="0">
                <a:latin typeface="Minion Pro" panose="02040503050306020203"/>
                <a:cs typeface="Arial" panose="020B0604020202020204" pitchFamily="34" charset="0"/>
              </a:rPr>
              <a:t>Área</a:t>
            </a:r>
          </a:p>
          <a:p>
            <a:pPr lvl="1" algn="just"/>
            <a:endParaRPr lang="es-MX" sz="1600" dirty="0">
              <a:latin typeface="Minion Pro" panose="02040503050306020203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Minion Pro" panose="02040503050306020203"/>
                <a:cs typeface="Arial" panose="020B0604020202020204" pitchFamily="34" charset="0"/>
              </a:rPr>
              <a:t>Control y detección temprana</a:t>
            </a:r>
          </a:p>
          <a:p>
            <a:pPr algn="just"/>
            <a:endParaRPr lang="es-MX" sz="2000" dirty="0">
              <a:latin typeface="Minion Pro" panose="02040503050306020203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Minion Pro" panose="02040503050306020203"/>
                <a:cs typeface="Arial" panose="020B0604020202020204" pitchFamily="34" charset="0"/>
              </a:rPr>
              <a:t>Clasificación no-intrusiva</a:t>
            </a:r>
          </a:p>
          <a:p>
            <a:pPr algn="just"/>
            <a:endParaRPr lang="es-MX" sz="2000" dirty="0">
              <a:latin typeface="Minion Pro" panose="02040503050306020203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Minion Pro" panose="02040503050306020203"/>
                <a:cs typeface="Arial" panose="020B0604020202020204" pitchFamily="34" charset="0"/>
              </a:rPr>
              <a:t>Análisis simple</a:t>
            </a:r>
          </a:p>
        </p:txBody>
      </p:sp>
      <p:pic>
        <p:nvPicPr>
          <p:cNvPr id="13314" name="Picture 2" descr="Vara de Esculapio - Wikipedia, la enciclopedia libre">
            <a:extLst>
              <a:ext uri="{FF2B5EF4-FFF2-40B4-BE49-F238E27FC236}">
                <a16:creationId xmlns:a16="http://schemas.microsoft.com/office/drawing/2014/main" id="{C353A8F5-3CD0-48D3-BD4E-E541C3A1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65" y="2361132"/>
            <a:ext cx="2769870" cy="298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7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13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>
                <a:solidFill>
                  <a:srgbClr val="0C2577"/>
                </a:solidFill>
                <a:latin typeface="Minion Pro" panose="02040503050306020203" pitchFamily="18" charset="0"/>
              </a:rPr>
              <a:t>Apéndice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FD290F-8350-4FF2-BC9A-6D8AC274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2" y="2602933"/>
            <a:ext cx="4940864" cy="25199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70C02A-66E5-46AE-9F0F-8FCCD05626CA}"/>
              </a:ext>
            </a:extLst>
          </p:cNvPr>
          <p:cNvSpPr txBox="1"/>
          <p:nvPr/>
        </p:nvSpPr>
        <p:spPr>
          <a:xfrm>
            <a:off x="404662" y="1645377"/>
            <a:ext cx="215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i="1">
                <a:solidFill>
                  <a:schemeClr val="bg2">
                    <a:lumMod val="50000"/>
                  </a:schemeClr>
                </a:solidFill>
              </a:rPr>
              <a:t>Coeficientes</a:t>
            </a:r>
            <a:endParaRPr lang="es-CO" sz="2800" b="1" i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2">
            <a:extLst>
              <a:ext uri="{FF2B5EF4-FFF2-40B4-BE49-F238E27FC236}">
                <a16:creationId xmlns:a16="http://schemas.microsoft.com/office/drawing/2014/main" id="{FAC961F4-50E7-45A0-95FF-27EF9805570D}"/>
              </a:ext>
            </a:extLst>
          </p:cNvPr>
          <p:cNvSpPr txBox="1">
            <a:spLocks/>
          </p:cNvSpPr>
          <p:nvPr/>
        </p:nvSpPr>
        <p:spPr>
          <a:xfrm>
            <a:off x="625889" y="1247838"/>
            <a:ext cx="4413557" cy="4795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400" dirty="0">
              <a:latin typeface="Minion Pro" panose="02040503050306020203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Minion Pro"/>
              </a:rPr>
              <a:t>Pregunta: ¿Es posible disminuir la cantidad de procedimientos intrusivos en pacientes con tumores mamarios mediante el análisis de imágenes diagnósticas?</a:t>
            </a:r>
          </a:p>
          <a:p>
            <a:pPr marL="0" indent="0">
              <a:buNone/>
            </a:pPr>
            <a:endParaRPr lang="nl-NL" sz="2400" dirty="0">
              <a:latin typeface="Minion Pro"/>
            </a:endParaRPr>
          </a:p>
          <a:p>
            <a:pPr marL="0" indent="0">
              <a:buNone/>
            </a:pPr>
            <a:r>
              <a:rPr lang="nl-NL" sz="2400" dirty="0">
                <a:latin typeface="Minion Pro"/>
              </a:rPr>
              <a:t>Personas interesadas: Prof Carlos Ávila (hablamos con David Jurado).</a:t>
            </a:r>
          </a:p>
          <a:p>
            <a:pPr marL="0" indent="0">
              <a:buNone/>
            </a:pPr>
            <a:endParaRPr lang="nl-NL" sz="2400" dirty="0">
              <a:latin typeface="Minion Pro" panose="02040503050306020203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8A203-9A6E-42AB-8F14-FDCE03E9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2</a:t>
            </a:fld>
            <a:endParaRPr lang="es-CO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776EC3A-0E3B-41D2-A95F-2B491759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>
                <a:solidFill>
                  <a:srgbClr val="0C2577"/>
                </a:solidFill>
                <a:latin typeface="Minion Pro" panose="02040503050306020203" pitchFamily="18" charset="0"/>
              </a:rPr>
              <a:t>Problema/pregunta</a:t>
            </a:r>
          </a:p>
        </p:txBody>
      </p:sp>
      <p:pic>
        <p:nvPicPr>
          <p:cNvPr id="1026" name="Picture 2" descr="Mamografia no diagnóstico do Câncer de Mama - Falando Sobre CancerFalando  Sobre Cancer">
            <a:extLst>
              <a:ext uri="{FF2B5EF4-FFF2-40B4-BE49-F238E27FC236}">
                <a16:creationId xmlns:a16="http://schemas.microsoft.com/office/drawing/2014/main" id="{EDE2022F-057C-4932-8814-8BB101B1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910" y="1563329"/>
            <a:ext cx="5416462" cy="373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6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382456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3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rgbClr val="0C2577"/>
                </a:solidFill>
                <a:latin typeface="Minion Pro" panose="02040503050306020203" pitchFamily="18" charset="0"/>
              </a:rPr>
              <a:t>Data Set / Features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6699DC-E0CB-4497-BBE4-B73E960C31D6}"/>
              </a:ext>
            </a:extLst>
          </p:cNvPr>
          <p:cNvSpPr txBox="1"/>
          <p:nvPr/>
        </p:nvSpPr>
        <p:spPr>
          <a:xfrm>
            <a:off x="6794695" y="836712"/>
            <a:ext cx="45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938DC9-EA13-4CBF-B866-B4E95EA71925}"/>
              </a:ext>
            </a:extLst>
          </p:cNvPr>
          <p:cNvSpPr txBox="1"/>
          <p:nvPr/>
        </p:nvSpPr>
        <p:spPr>
          <a:xfrm>
            <a:off x="4823428" y="1338420"/>
            <a:ext cx="62636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0" i="0" dirty="0">
                <a:effectLst/>
                <a:latin typeface="Inter"/>
              </a:rPr>
              <a:t>El conjunto de datos proviene de la universidad de Wisconsin. Obtenido de Kaggle. </a:t>
            </a:r>
          </a:p>
          <a:p>
            <a:r>
              <a:rPr lang="es-CO" sz="1600" b="0" i="0" dirty="0">
                <a:effectLst/>
                <a:latin typeface="Inter"/>
              </a:rPr>
              <a:t>Las característ</a:t>
            </a:r>
            <a:r>
              <a:rPr lang="es-CO" sz="1600" dirty="0">
                <a:latin typeface="Inter"/>
              </a:rPr>
              <a:t>icas se calcularon desde imágenes digitalizadas de la aspiración con aguja fina de masas mamarias, las características pertenecen a los núcleos celulares presentes en la imagen.</a:t>
            </a:r>
            <a:endParaRPr lang="es-CO" sz="1600" b="0" i="0" dirty="0">
              <a:effectLst/>
              <a:latin typeface="Inter"/>
            </a:endParaRPr>
          </a:p>
          <a:p>
            <a:pPr algn="l" fontAlgn="base"/>
            <a:endParaRPr lang="es-CO" sz="1600" b="0" i="0" dirty="0">
              <a:effectLst/>
              <a:latin typeface="Inter"/>
            </a:endParaRPr>
          </a:p>
          <a:p>
            <a:pPr algn="l" fontAlgn="base"/>
            <a:r>
              <a:rPr lang="es-CO" sz="1600" dirty="0">
                <a:latin typeface="Inter"/>
              </a:rPr>
              <a:t>Diez características se calcularon por cada núcleo: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i="0" dirty="0">
                <a:effectLst/>
                <a:latin typeface="Inter"/>
              </a:rPr>
              <a:t>Radio</a:t>
            </a:r>
            <a:r>
              <a:rPr lang="es-CO" sz="1600" b="0" i="0" dirty="0">
                <a:effectLst/>
                <a:latin typeface="Inter"/>
              </a:rPr>
              <a:t> (media de las distancias del centro a puntos en el </a:t>
            </a:r>
            <a:r>
              <a:rPr lang="es-CO" sz="1400" b="0" i="0" dirty="0">
                <a:effectLst/>
                <a:latin typeface="Inter"/>
              </a:rPr>
              <a:t>perímetro</a:t>
            </a:r>
            <a:r>
              <a:rPr lang="es-CO" sz="1600" b="0" i="0" dirty="0">
                <a:effectLst/>
                <a:latin typeface="Inter"/>
              </a:rPr>
              <a:t> celular.)</a:t>
            </a:r>
            <a:endParaRPr lang="es-CO" sz="1600" dirty="0">
              <a:latin typeface="Inter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i="0" dirty="0">
                <a:effectLst/>
                <a:latin typeface="Inter"/>
              </a:rPr>
              <a:t>Textura</a:t>
            </a:r>
            <a:r>
              <a:rPr lang="es-CO" sz="1600" b="0" i="0" dirty="0">
                <a:effectLst/>
                <a:latin typeface="Inter"/>
              </a:rPr>
              <a:t> (desviación estándar de valores de escala de grises)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dirty="0">
                <a:latin typeface="Inter"/>
              </a:rPr>
              <a:t>Perímetro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i="0" dirty="0">
                <a:effectLst/>
                <a:latin typeface="Inter"/>
              </a:rPr>
              <a:t>Área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dirty="0">
                <a:latin typeface="Inter"/>
              </a:rPr>
              <a:t>Suavidad</a:t>
            </a:r>
            <a:r>
              <a:rPr lang="es-CO" sz="1600" dirty="0">
                <a:latin typeface="Inter"/>
              </a:rPr>
              <a:t> (Variación local de distancias radiales)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i="0" dirty="0">
                <a:effectLst/>
                <a:latin typeface="Inter"/>
              </a:rPr>
              <a:t>Compactación</a:t>
            </a:r>
            <a:r>
              <a:rPr lang="es-CO" sz="1600" b="0" i="0" dirty="0">
                <a:effectLst/>
                <a:latin typeface="Inter"/>
              </a:rPr>
              <a:t> (Perimetro^2/Area-1)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dirty="0">
                <a:latin typeface="Inter"/>
              </a:rPr>
              <a:t>Concavidad</a:t>
            </a:r>
            <a:r>
              <a:rPr lang="es-CO" sz="1600" dirty="0">
                <a:latin typeface="Inter"/>
              </a:rPr>
              <a:t> (Severidad de porciones cóncavas del contorno)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i="0" dirty="0">
                <a:effectLst/>
                <a:latin typeface="Inter"/>
              </a:rPr>
              <a:t>Simetría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CO" sz="1600" b="1" dirty="0">
                <a:latin typeface="Inter"/>
              </a:rPr>
              <a:t>Dimensión</a:t>
            </a:r>
            <a:r>
              <a:rPr lang="es-CO" sz="1600" dirty="0">
                <a:latin typeface="Inter"/>
              </a:rPr>
              <a:t> </a:t>
            </a:r>
            <a:r>
              <a:rPr lang="es-CO" sz="1600" b="1" dirty="0">
                <a:latin typeface="Inter"/>
              </a:rPr>
              <a:t>fractal</a:t>
            </a:r>
            <a:r>
              <a:rPr lang="es-CO" sz="1600" dirty="0">
                <a:latin typeface="Inter"/>
              </a:rPr>
              <a:t> (Aproximación de Costa - 1)</a:t>
            </a:r>
            <a:endParaRPr lang="es-CO" sz="1600" b="0" i="0" dirty="0">
              <a:effectLst/>
              <a:latin typeface="Inter"/>
            </a:endParaRPr>
          </a:p>
          <a:p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35A2BE-6DC5-41DA-A003-2CDD9E710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r="9522"/>
          <a:stretch/>
        </p:blipFill>
        <p:spPr bwMode="auto">
          <a:xfrm>
            <a:off x="404662" y="1780736"/>
            <a:ext cx="3811136" cy="34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a Universidad De Wisconsinmadison, Universidad, El Ensayo De Aplicación  imagen png - imagen transparente descarga gratuita">
            <a:extLst>
              <a:ext uri="{FF2B5EF4-FFF2-40B4-BE49-F238E27FC236}">
                <a16:creationId xmlns:a16="http://schemas.microsoft.com/office/drawing/2014/main" id="{F57B790A-EDB4-41E6-A282-90EF34546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333" y1="30577" x2="55333" y2="30577"/>
                        <a14:foregroundMark x1="46333" y1="40962" x2="46333" y2="40962"/>
                        <a14:foregroundMark x1="45667" y1="39423" x2="45556" y2="37500"/>
                        <a14:foregroundMark x1="45444" y1="32500" x2="44667" y2="28462"/>
                        <a14:foregroundMark x1="43889" y1="24423" x2="43889" y2="23077"/>
                        <a14:backgroundMark x1="36333" y1="73077" x2="36333" y2="73077"/>
                        <a14:backgroundMark x1="40111" y1="68654" x2="40111" y2="68654"/>
                        <a14:backgroundMark x1="39889" y1="66154" x2="36333" y2="62115"/>
                        <a14:backgroundMark x1="36111" y1="61346" x2="38111" y2="60192"/>
                        <a14:backgroundMark x1="42889" y1="54038" x2="42889" y2="54038"/>
                        <a14:backgroundMark x1="32556" y1="51731" x2="32556" y2="51731"/>
                        <a14:backgroundMark x1="35222" y1="52500" x2="35222" y2="52500"/>
                        <a14:backgroundMark x1="35778" y1="52115" x2="36333" y2="52115"/>
                        <a14:backgroundMark x1="37889" y1="52885" x2="37889" y2="52885"/>
                        <a14:backgroundMark x1="38778" y1="52885" x2="39333" y2="53077"/>
                        <a14:backgroundMark x1="40111" y1="53077" x2="40556" y2="53077"/>
                        <a14:backgroundMark x1="40556" y1="53077" x2="39333" y2="53077"/>
                        <a14:backgroundMark x1="37889" y1="53654" x2="34778" y2="54423"/>
                        <a14:backgroundMark x1="33222" y1="54808" x2="33222" y2="54808"/>
                        <a14:backgroundMark x1="33667" y1="54423" x2="34333" y2="53846"/>
                        <a14:backgroundMark x1="34889" y1="52885" x2="34889" y2="52885"/>
                        <a14:backgroundMark x1="33667" y1="51731" x2="36333" y2="57885"/>
                        <a14:backgroundMark x1="43667" y1="49423" x2="46778" y2="53654"/>
                        <a14:backgroundMark x1="45222" y1="53654" x2="47667" y2="54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91" t="1907" r="41146" b="49597"/>
          <a:stretch/>
        </p:blipFill>
        <p:spPr bwMode="auto">
          <a:xfrm>
            <a:off x="11257290" y="0"/>
            <a:ext cx="894060" cy="137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4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rgbClr val="0C2577"/>
                </a:solidFill>
                <a:latin typeface="Minion Pro" panose="02040503050306020203" pitchFamily="18" charset="0"/>
              </a:rPr>
              <a:t>Pruebas de Hipótesis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E92A38-7E50-411B-96B0-73DF4B106DCB}"/>
              </a:ext>
            </a:extLst>
          </p:cNvPr>
          <p:cNvSpPr txBox="1"/>
          <p:nvPr/>
        </p:nvSpPr>
        <p:spPr>
          <a:xfrm>
            <a:off x="404662" y="1233948"/>
            <a:ext cx="1178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Quisimos comprobar si varias características de la muestra venían de diferentes distribuciones clasificando los datos </a:t>
            </a:r>
          </a:p>
          <a:p>
            <a:r>
              <a:rPr lang="es-419" dirty="0"/>
              <a:t>según el diagnóstico. Se realizaron pruebas de hipótesis de diferencia de medias y diferencia de desviaciones estándar usando el método Shuffling para las características medias de las células.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2BD8C3-6EAF-4133-8848-DCE9B65FAEAD}"/>
              </a:ext>
            </a:extLst>
          </p:cNvPr>
          <p:cNvSpPr txBox="1"/>
          <p:nvPr/>
        </p:nvSpPr>
        <p:spPr>
          <a:xfrm>
            <a:off x="566057" y="2554514"/>
            <a:ext cx="54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Algunas gráficas de los datos originales más relevantes:</a:t>
            </a:r>
            <a:endParaRPr lang="es-CO" dirty="0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EB677DC-506F-4988-8387-34D78A32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92" y="3141100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39CB2D58-6922-4C61-AC4F-5369C982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2" y="3150875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55039E0D-D7D3-42A6-80F1-4B1653F81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22" y="3150875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5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rgbClr val="0C2577"/>
                </a:solidFill>
                <a:latin typeface="Minion Pro" panose="02040503050306020203" pitchFamily="18" charset="0"/>
              </a:rPr>
              <a:t>Pruebas de Hipótesis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4E7759-EF54-4FA9-A742-16BA113AB091}"/>
              </a:ext>
            </a:extLst>
          </p:cNvPr>
          <p:cNvGrpSpPr/>
          <p:nvPr/>
        </p:nvGrpSpPr>
        <p:grpSpPr>
          <a:xfrm>
            <a:off x="1985113" y="951546"/>
            <a:ext cx="8216973" cy="4954907"/>
            <a:chOff x="205623" y="2655067"/>
            <a:chExt cx="5660415" cy="3542613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09D9E9-4F9D-476D-9467-D8A9C14020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363" b="49377"/>
            <a:stretch/>
          </p:blipFill>
          <p:spPr bwMode="auto">
            <a:xfrm>
              <a:off x="205623" y="2896334"/>
              <a:ext cx="2772351" cy="295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B5F171BA-E16E-43C1-B603-482ED403C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357" y="2922346"/>
              <a:ext cx="2858681" cy="295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35F1ADB-42FC-4B24-BCA9-334C189AC689}"/>
                </a:ext>
              </a:extLst>
            </p:cNvPr>
            <p:cNvSpPr txBox="1"/>
            <p:nvPr/>
          </p:nvSpPr>
          <p:spPr>
            <a:xfrm>
              <a:off x="1687544" y="5933618"/>
              <a:ext cx="2639626" cy="264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dirty="0">
                  <a:latin typeface="Minion Pro" panose="02040503050306020203"/>
                </a:rPr>
                <a:t>P-</a:t>
              </a:r>
              <a:r>
                <a:rPr lang="es-CO" dirty="0" err="1">
                  <a:latin typeface="Minion Pro" panose="02040503050306020203"/>
                </a:rPr>
                <a:t>value</a:t>
              </a:r>
              <a:r>
                <a:rPr lang="es-CO" dirty="0">
                  <a:latin typeface="Minion Pro" panose="02040503050306020203"/>
                </a:rPr>
                <a:t> MEAN: 0.0 ,  </a:t>
              </a:r>
              <a:r>
                <a:rPr lang="es-CO" dirty="0" err="1">
                  <a:latin typeface="Minion Pro" panose="02040503050306020203"/>
                </a:rPr>
                <a:t>DiffMeans</a:t>
              </a:r>
              <a:r>
                <a:rPr lang="es-CO" dirty="0">
                  <a:latin typeface="Minion Pro" panose="02040503050306020203"/>
                </a:rPr>
                <a:t> : 5.316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A0AC761-D48C-467B-8960-35E025921E21}"/>
                </a:ext>
              </a:extLst>
            </p:cNvPr>
            <p:cNvSpPr txBox="1"/>
            <p:nvPr/>
          </p:nvSpPr>
          <p:spPr>
            <a:xfrm>
              <a:off x="2481826" y="2655067"/>
              <a:ext cx="1051061" cy="26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dirty="0">
                  <a:latin typeface="Minion Pro" panose="02040503050306020203"/>
                </a:rPr>
                <a:t>Radio medio</a:t>
              </a:r>
              <a:endParaRPr lang="es-CO" dirty="0">
                <a:latin typeface="Minion Pro" panose="0204050305030602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3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6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rgbClr val="0C2577"/>
                </a:solidFill>
                <a:latin typeface="Minion Pro" panose="02040503050306020203" pitchFamily="18" charset="0"/>
              </a:rPr>
              <a:t>Pruebas de Hipótesis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83DA9BF-15E7-45FB-A1CB-7777CFCEFBB7}"/>
              </a:ext>
            </a:extLst>
          </p:cNvPr>
          <p:cNvGrpSpPr/>
          <p:nvPr/>
        </p:nvGrpSpPr>
        <p:grpSpPr>
          <a:xfrm>
            <a:off x="1925325" y="925147"/>
            <a:ext cx="8336549" cy="5007705"/>
            <a:chOff x="1925325" y="1200640"/>
            <a:chExt cx="8336549" cy="5007705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2D7D0F6-D652-458A-B7A6-7FB248A89F02}"/>
                </a:ext>
              </a:extLst>
            </p:cNvPr>
            <p:cNvGrpSpPr/>
            <p:nvPr/>
          </p:nvGrpSpPr>
          <p:grpSpPr>
            <a:xfrm>
              <a:off x="1925325" y="1452499"/>
              <a:ext cx="8336549" cy="4386514"/>
              <a:chOff x="1068708" y="1103086"/>
              <a:chExt cx="6793828" cy="3429000"/>
            </a:xfrm>
          </p:grpSpPr>
          <p:pic>
            <p:nvPicPr>
              <p:cNvPr id="12290" name="Picture 2">
                <a:extLst>
                  <a:ext uri="{FF2B5EF4-FFF2-40B4-BE49-F238E27FC236}">
                    <a16:creationId xmlns:a16="http://schemas.microsoft.com/office/drawing/2014/main" id="{242A22E3-8140-40F4-A4EE-F48179CB9B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965" b="50000"/>
              <a:stretch/>
            </p:blipFill>
            <p:spPr bwMode="auto">
              <a:xfrm>
                <a:off x="1068708" y="1103086"/>
                <a:ext cx="3474263" cy="342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AFDC94DB-EF8F-4A81-A5D0-888EB97BE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2972" y="1103086"/>
                <a:ext cx="3319564" cy="3429000"/>
              </a:xfrm>
              <a:prstGeom prst="rect">
                <a:avLst/>
              </a:prstGeom>
            </p:spPr>
          </p:pic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7B714BB-C0D2-4FA7-92E1-0511631EEE52}"/>
                </a:ext>
              </a:extLst>
            </p:cNvPr>
            <p:cNvSpPr txBox="1"/>
            <p:nvPr/>
          </p:nvSpPr>
          <p:spPr>
            <a:xfrm>
              <a:off x="4157756" y="5839013"/>
              <a:ext cx="38716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dirty="0">
                  <a:latin typeface="Minion Pro" panose="02040503050306020203"/>
                </a:rPr>
                <a:t>P-</a:t>
              </a:r>
              <a:r>
                <a:rPr lang="es-CO" dirty="0" err="1">
                  <a:latin typeface="Minion Pro" panose="02040503050306020203"/>
                </a:rPr>
                <a:t>value</a:t>
              </a:r>
              <a:r>
                <a:rPr lang="es-CO" dirty="0">
                  <a:latin typeface="Minion Pro" panose="02040503050306020203"/>
                </a:rPr>
                <a:t> MEAN: 0.0 </a:t>
              </a:r>
              <a:r>
                <a:rPr lang="es-CO" dirty="0" err="1">
                  <a:latin typeface="Minion Pro" panose="02040503050306020203"/>
                </a:rPr>
                <a:t>DiffMeans</a:t>
              </a:r>
              <a:r>
                <a:rPr lang="es-CO" dirty="0">
                  <a:latin typeface="Minion Pro" panose="02040503050306020203"/>
                </a:rPr>
                <a:t> : 37.289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9D17B12-5C87-42AC-8D96-C59EB0E2FE51}"/>
                </a:ext>
              </a:extLst>
            </p:cNvPr>
            <p:cNvSpPr txBox="1"/>
            <p:nvPr/>
          </p:nvSpPr>
          <p:spPr>
            <a:xfrm>
              <a:off x="5138579" y="1200640"/>
              <a:ext cx="1910041" cy="36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latin typeface="Minion Pro" panose="02040503050306020203"/>
                </a:rPr>
                <a:t>Perímetro medio</a:t>
              </a:r>
              <a:endParaRPr lang="es-CO" dirty="0">
                <a:latin typeface="Minion Pro" panose="0204050305030602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26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7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rgbClr val="0C2577"/>
                </a:solidFill>
                <a:latin typeface="Minion Pro" panose="02040503050306020203" pitchFamily="18" charset="0"/>
              </a:rPr>
              <a:t>Pruebas de Hipótesis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052E8A5-C779-4FC0-9008-FAD1A32D929E}"/>
              </a:ext>
            </a:extLst>
          </p:cNvPr>
          <p:cNvGrpSpPr/>
          <p:nvPr/>
        </p:nvGrpSpPr>
        <p:grpSpPr>
          <a:xfrm>
            <a:off x="1817839" y="1041828"/>
            <a:ext cx="8551522" cy="4774343"/>
            <a:chOff x="318217" y="1250190"/>
            <a:chExt cx="5393925" cy="3296041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D4837EAF-4ED0-466B-92E0-718A61E5EC22}"/>
                </a:ext>
              </a:extLst>
            </p:cNvPr>
            <p:cNvGrpSpPr/>
            <p:nvPr/>
          </p:nvGrpSpPr>
          <p:grpSpPr>
            <a:xfrm>
              <a:off x="318217" y="1492413"/>
              <a:ext cx="5393925" cy="2798625"/>
              <a:chOff x="404662" y="1060418"/>
              <a:chExt cx="5393925" cy="2798625"/>
            </a:xfrm>
          </p:grpSpPr>
          <p:pic>
            <p:nvPicPr>
              <p:cNvPr id="15" name="Picture 6">
                <a:extLst>
                  <a:ext uri="{FF2B5EF4-FFF2-40B4-BE49-F238E27FC236}">
                    <a16:creationId xmlns:a16="http://schemas.microsoft.com/office/drawing/2014/main" id="{4D545166-C60D-4BAF-9023-49B74C9D13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988" b="49377"/>
              <a:stretch/>
            </p:blipFill>
            <p:spPr bwMode="auto">
              <a:xfrm>
                <a:off x="404662" y="1060418"/>
                <a:ext cx="2696963" cy="27267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1D97D715-1238-4089-B0E6-0D9AD5702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1624" y="1073169"/>
                <a:ext cx="2696963" cy="27858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CBC5A08-01F3-47BD-9232-67D60CFCEA20}"/>
                </a:ext>
              </a:extLst>
            </p:cNvPr>
            <p:cNvSpPr txBox="1"/>
            <p:nvPr/>
          </p:nvSpPr>
          <p:spPr>
            <a:xfrm>
              <a:off x="1789366" y="4291257"/>
              <a:ext cx="2451625" cy="254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dirty="0">
                  <a:latin typeface="Minion Pro" panose="02040503050306020203"/>
                </a:rPr>
                <a:t>P-</a:t>
              </a:r>
              <a:r>
                <a:rPr lang="es-CO" dirty="0" err="1">
                  <a:latin typeface="Minion Pro" panose="02040503050306020203"/>
                </a:rPr>
                <a:t>value</a:t>
              </a:r>
              <a:r>
                <a:rPr lang="es-CO" dirty="0">
                  <a:latin typeface="Minion Pro" panose="02040503050306020203"/>
                </a:rPr>
                <a:t> MEAN: 0.0 , </a:t>
              </a:r>
              <a:r>
                <a:rPr lang="es-CO" dirty="0" err="1">
                  <a:latin typeface="Minion Pro" panose="02040503050306020203"/>
                </a:rPr>
                <a:t>DiffMeans</a:t>
              </a:r>
              <a:r>
                <a:rPr lang="es-CO" dirty="0">
                  <a:latin typeface="Minion Pro" panose="02040503050306020203"/>
                </a:rPr>
                <a:t> : 0.0104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2F685B2-381C-42CD-9923-2AD23E13038D}"/>
                </a:ext>
              </a:extLst>
            </p:cNvPr>
            <p:cNvSpPr txBox="1"/>
            <p:nvPr/>
          </p:nvSpPr>
          <p:spPr>
            <a:xfrm>
              <a:off x="2428888" y="1250190"/>
              <a:ext cx="1172582" cy="254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latin typeface="Minion Pro" panose="02040503050306020203"/>
                </a:rPr>
                <a:t>Suavidad media</a:t>
              </a:r>
              <a:endParaRPr lang="es-CO" dirty="0">
                <a:latin typeface="Minion Pro" panose="0204050305030602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07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8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rgbClr val="0C2577"/>
                </a:solidFill>
                <a:latin typeface="Minion Pro" panose="02040503050306020203" pitchFamily="18" charset="0"/>
              </a:rPr>
              <a:t>Pruebas de Hipótesis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16D0215-008D-44B1-8B8F-55DF07312557}"/>
              </a:ext>
            </a:extLst>
          </p:cNvPr>
          <p:cNvGrpSpPr/>
          <p:nvPr/>
        </p:nvGrpSpPr>
        <p:grpSpPr>
          <a:xfrm>
            <a:off x="2017841" y="944949"/>
            <a:ext cx="8151517" cy="4968101"/>
            <a:chOff x="5895421" y="2717036"/>
            <a:chExt cx="6004037" cy="3557610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5C0A8A5F-4B67-4807-8E9F-2BF2974326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88" b="50000"/>
            <a:stretch/>
          </p:blipFill>
          <p:spPr bwMode="auto">
            <a:xfrm>
              <a:off x="5895421" y="2869872"/>
              <a:ext cx="3087835" cy="3083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37DB6FF-B253-4BE3-A3D5-D4C0326E9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254" y="2922346"/>
              <a:ext cx="2971204" cy="306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148CD91-E4DE-4744-8ECC-5CC3091BD56D}"/>
                </a:ext>
              </a:extLst>
            </p:cNvPr>
            <p:cNvSpPr txBox="1"/>
            <p:nvPr/>
          </p:nvSpPr>
          <p:spPr>
            <a:xfrm>
              <a:off x="7356349" y="6010171"/>
              <a:ext cx="3307062" cy="264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dirty="0">
                  <a:latin typeface="Minion Pro" panose="02040503050306020203"/>
                </a:rPr>
                <a:t>P-</a:t>
              </a:r>
              <a:r>
                <a:rPr lang="es-CO" dirty="0" err="1">
                  <a:latin typeface="Minion Pro" panose="02040503050306020203"/>
                </a:rPr>
                <a:t>value</a:t>
              </a:r>
              <a:r>
                <a:rPr lang="es-CO" dirty="0">
                  <a:latin typeface="Minion Pro" panose="02040503050306020203"/>
                </a:rPr>
                <a:t> MEAN: 0.3857  </a:t>
              </a:r>
              <a:r>
                <a:rPr lang="es-CO" dirty="0" err="1">
                  <a:latin typeface="Minion Pro" panose="02040503050306020203"/>
                </a:rPr>
                <a:t>DiffMeans</a:t>
              </a:r>
              <a:r>
                <a:rPr lang="es-CO" dirty="0">
                  <a:latin typeface="Minion Pro" panose="02040503050306020203"/>
                </a:rPr>
                <a:t> : -0.000187 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6A2BA9C-4801-439F-9DF1-0A097D1B15AF}"/>
                </a:ext>
              </a:extLst>
            </p:cNvPr>
            <p:cNvSpPr txBox="1"/>
            <p:nvPr/>
          </p:nvSpPr>
          <p:spPr>
            <a:xfrm>
              <a:off x="8264617" y="2717036"/>
              <a:ext cx="1490525" cy="26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latin typeface="Minion Pro" panose="02040503050306020203"/>
                </a:rPr>
                <a:t>Dimensión fractal</a:t>
              </a:r>
              <a:endParaRPr lang="es-CO" dirty="0">
                <a:latin typeface="Minion Pro" panose="0204050305030602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33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verticale tekst 2">
                <a:extLst>
                  <a:ext uri="{FF2B5EF4-FFF2-40B4-BE49-F238E27FC236}">
                    <a16:creationId xmlns:a16="http://schemas.microsoft.com/office/drawing/2014/main" id="{FAC961F4-50E7-45A0-95FF-27EF980557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663" y="1252835"/>
                <a:ext cx="5876216" cy="5200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MX" sz="2000" dirty="0">
                    <a:latin typeface="Minion Pro" panose="02040503050306020203"/>
                    <a:cs typeface="Arial" panose="020B0604020202020204" pitchFamily="34" charset="0"/>
                  </a:rPr>
                  <a:t>Proponemos un modelo lineal para la clasificación de tumores malignos (M) y benignos (B) a partir de los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>
                    <a:latin typeface="Minion Pro" panose="02040503050306020203"/>
                    <a:cs typeface="Arial" panose="020B0604020202020204" pitchFamily="34" charset="0"/>
                  </a:rPr>
                  <a:t> de imágenes diagnósticas. </a:t>
                </a:r>
              </a:p>
              <a:p>
                <a:pPr marL="0" indent="0" algn="just">
                  <a:buNone/>
                </a:pPr>
                <a:endParaRPr lang="es-ES" sz="2000" dirty="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000" dirty="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MX" sz="2000" dirty="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2000" dirty="0">
                    <a:latin typeface="Minion Pro" panose="02040503050306020203"/>
                    <a:cs typeface="Arial" panose="020B0604020202020204" pitchFamily="34" charset="0"/>
                  </a:rPr>
                  <a:t>Asociamos las categorías con valores numéricos</a:t>
                </a:r>
              </a:p>
              <a:p>
                <a:pPr marL="0" indent="0" algn="just">
                  <a:buNone/>
                </a:pPr>
                <a:endParaRPr lang="es-MX" sz="2000" dirty="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→0                    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→1</m:t>
                      </m:r>
                    </m:oMath>
                  </m:oMathPara>
                </a14:m>
                <a:endParaRPr lang="es-MX" sz="2000" dirty="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MX" sz="2000" dirty="0">
                  <a:latin typeface="Minion Pro" panose="02040503050306020203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2000" dirty="0">
                    <a:latin typeface="Minion Pro" panose="02040503050306020203"/>
                    <a:cs typeface="Arial" panose="020B0604020202020204" pitchFamily="34" charset="0"/>
                  </a:rPr>
                  <a:t>y buscamos estimar la “probabilidad”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s-MX" sz="2000" dirty="0">
                    <a:latin typeface="Minion Pro" panose="02040503050306020203"/>
                    <a:cs typeface="Arial" panose="020B0604020202020204" pitchFamily="34" charset="0"/>
                  </a:rPr>
                  <a:t> de ser un tumor maligno.</a:t>
                </a:r>
              </a:p>
            </p:txBody>
          </p:sp>
        </mc:Choice>
        <mc:Fallback xmlns="">
          <p:sp>
            <p:nvSpPr>
              <p:cNvPr id="4" name="Tijdelijke aanduiding voor verticale tekst 2">
                <a:extLst>
                  <a:ext uri="{FF2B5EF4-FFF2-40B4-BE49-F238E27FC236}">
                    <a16:creationId xmlns:a16="http://schemas.microsoft.com/office/drawing/2014/main" id="{FAC961F4-50E7-45A0-95FF-27EF9805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3" y="1252835"/>
                <a:ext cx="5876216" cy="5200501"/>
              </a:xfrm>
              <a:prstGeom prst="rect">
                <a:avLst/>
              </a:prstGeom>
              <a:blipFill>
                <a:blip r:embed="rId3"/>
                <a:stretch>
                  <a:fillRect l="-1037" t="-1290" r="-11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F284FFF-ACFE-4CC9-8A6D-6BCC040D6EBC}"/>
              </a:ext>
            </a:extLst>
          </p:cNvPr>
          <p:cNvSpPr/>
          <p:nvPr/>
        </p:nvSpPr>
        <p:spPr>
          <a:xfrm>
            <a:off x="-4800" y="6454800"/>
            <a:ext cx="12196800" cy="4032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C2577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BC38DA-79FB-4439-BE35-1A67E02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6D36-FA55-4EB5-BE3B-78196B0FA9AA}" type="slidenum">
              <a:rPr lang="es-CO" smtClean="0"/>
              <a:t>9</a:t>
            </a:fld>
            <a:endParaRPr lang="es-CO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E63C4B1-0DE4-4DEC-9D49-064A9A4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>
            <a:normAutofit fontScale="90000"/>
          </a:bodyPr>
          <a:lstStyle/>
          <a:p>
            <a:r>
              <a:rPr lang="nl-NL" b="1">
                <a:solidFill>
                  <a:srgbClr val="0C2577"/>
                </a:solidFill>
                <a:latin typeface="Minion Pro" panose="02040503050306020203" pitchFamily="18" charset="0"/>
              </a:rPr>
              <a:t>Modelo de Regresión Lineal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6AE033E-3853-4C4D-BF37-6517469C8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83794" y="1569802"/>
            <a:ext cx="5708206" cy="45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79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Panorámica</PresentationFormat>
  <Paragraphs>125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Inter</vt:lpstr>
      <vt:lpstr>Minion Pro</vt:lpstr>
      <vt:lpstr>Tema de Office</vt:lpstr>
      <vt:lpstr>Análisis de cáncer mamario mediante pruebas de hipótesis y regresión lineal</vt:lpstr>
      <vt:lpstr>Problema/pregunta</vt:lpstr>
      <vt:lpstr>Data Set / Features</vt:lpstr>
      <vt:lpstr>Pruebas de Hipótesis</vt:lpstr>
      <vt:lpstr>Pruebas de Hipótesis</vt:lpstr>
      <vt:lpstr>Pruebas de Hipótesis</vt:lpstr>
      <vt:lpstr>Pruebas de Hipótesis</vt:lpstr>
      <vt:lpstr>Pruebas de Hipótesis</vt:lpstr>
      <vt:lpstr>Modelo de Regresión Lineal</vt:lpstr>
      <vt:lpstr>Clasificación</vt:lpstr>
      <vt:lpstr>Clasificación</vt:lpstr>
      <vt:lpstr>Conclusiones</vt:lpstr>
      <vt:lpstr>Apéndice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Daniel Felipe Lopez Rubiano</cp:lastModifiedBy>
  <cp:revision>2</cp:revision>
  <dcterms:created xsi:type="dcterms:W3CDTF">2021-11-28T16:16:30Z</dcterms:created>
  <dcterms:modified xsi:type="dcterms:W3CDTF">2022-02-16T16:21:39Z</dcterms:modified>
</cp:coreProperties>
</file>