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102db9a766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102db9a766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102db9a766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102db9a766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102db9a766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102db9a766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315ebcf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1315ebcf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1315ebcf7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1315ebcf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3236a16d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13236a16d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13236a16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13236a16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1315ebcf7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1315ebcf7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02db9a76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02db9a76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3236a16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3236a16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02db9a766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02db9a766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02db9a766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02db9a766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02db9a766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02db9a766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102db9a766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102db9a766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02db9a766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02db9a766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102db9a766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102db9a766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0" y="470950"/>
            <a:ext cx="8520600" cy="876000"/>
          </a:xfrm>
          <a:prstGeom prst="rect">
            <a:avLst/>
          </a:prstGeom>
        </p:spPr>
        <p:txBody>
          <a:bodyPr anchorCtr="0" anchor="ctr" bIns="91425" lIns="91425" spcFirstLastPara="1" rIns="91425" wrap="square" tIns="91425">
            <a:noAutofit/>
          </a:bodyPr>
          <a:lstStyle/>
          <a:p>
            <a:pPr indent="457200" lvl="0" marL="2286000" rtl="0" algn="l">
              <a:spcBef>
                <a:spcPts val="0"/>
              </a:spcBef>
              <a:spcAft>
                <a:spcPts val="0"/>
              </a:spcAft>
              <a:buNone/>
            </a:pPr>
            <a:r>
              <a:rPr lang="pt-BR" sz="5100">
                <a:solidFill>
                  <a:srgbClr val="073763"/>
                </a:solidFill>
              </a:rPr>
              <a:t>GeekVerso</a:t>
            </a:r>
            <a:endParaRPr sz="5100">
              <a:solidFill>
                <a:srgbClr val="073763"/>
              </a:solidFill>
            </a:endParaRPr>
          </a:p>
        </p:txBody>
      </p:sp>
      <p:sp>
        <p:nvSpPr>
          <p:cNvPr id="278" name="Google Shape;278;p13"/>
          <p:cNvSpPr txBox="1"/>
          <p:nvPr>
            <p:ph idx="1" type="subTitle"/>
          </p:nvPr>
        </p:nvSpPr>
        <p:spPr>
          <a:xfrm>
            <a:off x="724850" y="3621100"/>
            <a:ext cx="5199600" cy="9771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pt-BR"/>
              <a:t>Projeto de Software</a:t>
            </a:r>
            <a:endParaRPr/>
          </a:p>
          <a:p>
            <a:pPr indent="0" lvl="0" marL="0" rtl="0" algn="just">
              <a:spcBef>
                <a:spcPts val="0"/>
              </a:spcBef>
              <a:spcAft>
                <a:spcPts val="0"/>
              </a:spcAft>
              <a:buNone/>
            </a:pPr>
            <a:r>
              <a:rPr lang="pt-BR"/>
              <a:t>Professor: Paulo De Figueiredo Pires</a:t>
            </a:r>
            <a:endParaRPr/>
          </a:p>
          <a:p>
            <a:pPr indent="0" lvl="0" marL="0" rtl="0" algn="just">
              <a:spcBef>
                <a:spcPts val="0"/>
              </a:spcBef>
              <a:spcAft>
                <a:spcPts val="0"/>
              </a:spcAft>
              <a:buNone/>
            </a:pPr>
            <a:r>
              <a:rPr lang="pt-BR"/>
              <a:t>Alunos: Allan Breno, Daniel Lucas, Daniel Teixeira, Lorenzo Aceti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solidFill>
                  <a:schemeClr val="accent3"/>
                </a:solidFill>
              </a:rPr>
              <a:t>Casos de Uso</a:t>
            </a:r>
            <a:endParaRPr>
              <a:solidFill>
                <a:schemeClr val="accent3"/>
              </a:solidFill>
            </a:endParaRPr>
          </a:p>
        </p:txBody>
      </p:sp>
      <p:sp>
        <p:nvSpPr>
          <p:cNvPr id="332" name="Google Shape;332;p22"/>
          <p:cNvSpPr txBox="1"/>
          <p:nvPr>
            <p:ph idx="1" type="body"/>
          </p:nvPr>
        </p:nvSpPr>
        <p:spPr>
          <a:xfrm>
            <a:off x="1303800" y="1481900"/>
            <a:ext cx="7030500" cy="25416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Char char="●"/>
            </a:pPr>
            <a:r>
              <a:rPr b="1" lang="pt-BR" sz="1500"/>
              <a:t>UC4</a:t>
            </a:r>
            <a:endParaRPr b="1" sz="1500"/>
          </a:p>
          <a:p>
            <a:pPr indent="0" lvl="0" marL="457200" rtl="0" algn="just">
              <a:spcBef>
                <a:spcPts val="0"/>
              </a:spcBef>
              <a:spcAft>
                <a:spcPts val="0"/>
              </a:spcAft>
              <a:buNone/>
            </a:pPr>
            <a:r>
              <a:rPr b="1" lang="pt-BR">
                <a:solidFill>
                  <a:srgbClr val="000000"/>
                </a:solidFill>
              </a:rPr>
              <a:t>Descrição: </a:t>
            </a:r>
            <a:r>
              <a:rPr lang="pt-BR">
                <a:solidFill>
                  <a:srgbClr val="000000"/>
                </a:solidFill>
              </a:rPr>
              <a:t>O cliente deseja realizar uma compra de um produto do seu interesse no site. Para isso, ele deve acessar a área dos produtos, encontrar algo que deseja comprar, selecionar a quantidade e adicionar ao carrinho. O cliente pode realizar esse processo várias vezes e adicionar várias coisas no carrinho para depois prosseguir com as compras. Quando estiver satisfeito, ele deve entrar no seu carrinho para a finalização da compra. O cliente deve fornecer o seu endereço, selecionar a forma de pagamento e inserir os dados referentes ao pagamento. Após isso, o cliente finaliza a sua compra e espera o sistema aprová-la.</a:t>
            </a:r>
            <a:endParaRPr>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solidFill>
                  <a:schemeClr val="accent3"/>
                </a:solidFill>
              </a:rPr>
              <a:t>Casos de Uso</a:t>
            </a:r>
            <a:endParaRPr>
              <a:solidFill>
                <a:schemeClr val="accent3"/>
              </a:solidFill>
            </a:endParaRPr>
          </a:p>
        </p:txBody>
      </p:sp>
      <p:sp>
        <p:nvSpPr>
          <p:cNvPr id="338" name="Google Shape;338;p23"/>
          <p:cNvSpPr txBox="1"/>
          <p:nvPr>
            <p:ph idx="1" type="body"/>
          </p:nvPr>
        </p:nvSpPr>
        <p:spPr>
          <a:xfrm>
            <a:off x="1303800" y="1481900"/>
            <a:ext cx="7030500" cy="25416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SzPts val="1500"/>
              <a:buChar char="●"/>
            </a:pPr>
            <a:r>
              <a:rPr b="1" lang="pt-BR" sz="1500"/>
              <a:t>UC5</a:t>
            </a:r>
            <a:endParaRPr b="1" sz="1500"/>
          </a:p>
          <a:p>
            <a:pPr indent="0" lvl="0" marL="457200" rtl="0" algn="just">
              <a:spcBef>
                <a:spcPts val="0"/>
              </a:spcBef>
              <a:spcAft>
                <a:spcPts val="0"/>
              </a:spcAft>
              <a:buNone/>
            </a:pPr>
            <a:r>
              <a:rPr b="1" lang="pt-BR">
                <a:solidFill>
                  <a:srgbClr val="000000"/>
                </a:solidFill>
              </a:rPr>
              <a:t>Descrição</a:t>
            </a:r>
            <a:r>
              <a:rPr lang="pt-BR">
                <a:solidFill>
                  <a:srgbClr val="000000"/>
                </a:solidFill>
              </a:rPr>
              <a:t>: O administrador precisa cadastrar um novo administrador. O administrador deve acessar o site e realizar o login. Em seguida, clicando no botão ''Cadastrar Administrador", informando email, nome completo, e telefone (opcional) do novo administrador, clicando em cadastrar. Por fim, o novo administrador recebe um email informando sobre seu cadastro no sistema e pedindo para o mesmo definir uma senha. Com isto, o novo administrador estará com a maior parte dos dados cadastrados, exceto senha.</a:t>
            </a:r>
            <a:endParaRPr>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solidFill>
                  <a:schemeClr val="accent3"/>
                </a:solidFill>
              </a:rPr>
              <a:t>Casos de Uso</a:t>
            </a:r>
            <a:endParaRPr>
              <a:solidFill>
                <a:schemeClr val="accent3"/>
              </a:solidFill>
            </a:endParaRPr>
          </a:p>
        </p:txBody>
      </p:sp>
      <p:sp>
        <p:nvSpPr>
          <p:cNvPr id="344" name="Google Shape;344;p24"/>
          <p:cNvSpPr txBox="1"/>
          <p:nvPr>
            <p:ph idx="1" type="body"/>
          </p:nvPr>
        </p:nvSpPr>
        <p:spPr>
          <a:xfrm>
            <a:off x="1303800" y="1481900"/>
            <a:ext cx="7030500" cy="25416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SzPts val="1500"/>
              <a:buChar char="●"/>
            </a:pPr>
            <a:r>
              <a:rPr b="1" lang="pt-BR" sz="1500"/>
              <a:t>UC6</a:t>
            </a:r>
            <a:endParaRPr b="1" sz="1500"/>
          </a:p>
          <a:p>
            <a:pPr indent="0" lvl="0" marL="457200" rtl="0" algn="just">
              <a:spcBef>
                <a:spcPts val="0"/>
              </a:spcBef>
              <a:spcAft>
                <a:spcPts val="0"/>
              </a:spcAft>
              <a:buNone/>
            </a:pPr>
            <a:r>
              <a:rPr lang="pt-BR">
                <a:solidFill>
                  <a:srgbClr val="000000"/>
                </a:solidFill>
              </a:rPr>
              <a:t>Descrição: O novo administrador precisa definir uma nova senha. Em princípio, o novo administrador deve ter recebido email pedindo para definir uma nova senha e o administrador deve ter feito o pré cadastramento do mesmo. Em seguida, o novo administrador deve clicar em definir senha, no email que recebeu, sendo direcionado a um link interno, informar uma nova senha e confirmar a senha. Após seguir estes passos, o novo administrador será capaz de efetuar o login.</a:t>
            </a:r>
            <a:endParaRPr>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solidFill>
                  <a:schemeClr val="accent3"/>
                </a:solidFill>
              </a:rPr>
              <a:t>Casos de Uso</a:t>
            </a:r>
            <a:endParaRPr>
              <a:solidFill>
                <a:schemeClr val="accent3"/>
              </a:solidFill>
            </a:endParaRPr>
          </a:p>
        </p:txBody>
      </p:sp>
      <p:sp>
        <p:nvSpPr>
          <p:cNvPr id="350" name="Google Shape;350;p25"/>
          <p:cNvSpPr txBox="1"/>
          <p:nvPr>
            <p:ph idx="1" type="body"/>
          </p:nvPr>
        </p:nvSpPr>
        <p:spPr>
          <a:xfrm>
            <a:off x="1303800" y="1481900"/>
            <a:ext cx="7030500" cy="25416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SzPts val="1500"/>
              <a:buChar char="●"/>
            </a:pPr>
            <a:r>
              <a:rPr b="1" lang="pt-BR" sz="1500"/>
              <a:t>UC7</a:t>
            </a:r>
            <a:endParaRPr b="1" sz="1500"/>
          </a:p>
          <a:p>
            <a:pPr indent="0" lvl="0" marL="457200" marR="0" rtl="0" algn="just">
              <a:lnSpc>
                <a:spcPct val="115000"/>
              </a:lnSpc>
              <a:spcBef>
                <a:spcPts val="0"/>
              </a:spcBef>
              <a:spcAft>
                <a:spcPts val="0"/>
              </a:spcAft>
              <a:buNone/>
            </a:pPr>
            <a:r>
              <a:rPr lang="pt-BR">
                <a:solidFill>
                  <a:srgbClr val="000000"/>
                </a:solidFill>
              </a:rPr>
              <a:t>Descrição: </a:t>
            </a:r>
            <a:r>
              <a:rPr lang="pt-BR">
                <a:solidFill>
                  <a:srgbClr val="000000"/>
                </a:solidFill>
              </a:rPr>
              <a:t>O administrador precisa remover um outro administrador do sistema.Em princípio,o administrador deve ter feito login no sistema. Em seguida, o administrador deve clicar em “Gerenciar Administradores”, selecionar o administrador que deseja excluir,  clicar em “Excluir”  Após seguir estes passos, o administrador removido não estará no sistema.</a:t>
            </a:r>
            <a:endParaRPr>
              <a:solidFill>
                <a:srgbClr val="000000"/>
              </a:solidFill>
            </a:endParaRPr>
          </a:p>
          <a:p>
            <a:pPr indent="0" lvl="0" marL="457200" marR="0" rtl="0" algn="just">
              <a:lnSpc>
                <a:spcPct val="115000"/>
              </a:lnSpc>
              <a:spcBef>
                <a:spcPts val="0"/>
              </a:spcBef>
              <a:spcAft>
                <a:spcPts val="0"/>
              </a:spcAft>
              <a:buNone/>
            </a:pPr>
            <a:r>
              <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solidFill>
                  <a:schemeClr val="accent3"/>
                </a:solidFill>
              </a:rPr>
              <a:t>Casos de Uso</a:t>
            </a:r>
            <a:endParaRPr>
              <a:solidFill>
                <a:schemeClr val="accent3"/>
              </a:solidFill>
            </a:endParaRPr>
          </a:p>
        </p:txBody>
      </p:sp>
      <p:sp>
        <p:nvSpPr>
          <p:cNvPr id="356" name="Google Shape;356;p26"/>
          <p:cNvSpPr txBox="1"/>
          <p:nvPr>
            <p:ph idx="1" type="body"/>
          </p:nvPr>
        </p:nvSpPr>
        <p:spPr>
          <a:xfrm>
            <a:off x="1303800" y="1481900"/>
            <a:ext cx="7030500" cy="25416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SzPts val="1500"/>
              <a:buChar char="●"/>
            </a:pPr>
            <a:r>
              <a:rPr b="1" lang="pt-BR" sz="1500"/>
              <a:t>UC8</a:t>
            </a:r>
            <a:endParaRPr b="1" sz="1500"/>
          </a:p>
          <a:p>
            <a:pPr indent="0" lvl="0" marL="457200" rtl="0" algn="just">
              <a:spcBef>
                <a:spcPts val="0"/>
              </a:spcBef>
              <a:spcAft>
                <a:spcPts val="0"/>
              </a:spcAft>
              <a:buNone/>
            </a:pPr>
            <a:r>
              <a:rPr lang="pt-BR">
                <a:solidFill>
                  <a:srgbClr val="000000"/>
                </a:solidFill>
              </a:rPr>
              <a:t>Descrição: </a:t>
            </a:r>
            <a:r>
              <a:rPr lang="pt-BR">
                <a:solidFill>
                  <a:srgbClr val="000000"/>
                </a:solidFill>
              </a:rPr>
              <a:t>O administrador precisa excluir um cliente do sistema. Em princípio,o administrador deve ter feito login no sistema. Em seguida, o administrador deve clicar em “Gerenciar Clientes”, selecionar o cliente que deseja excluir,  clicar em “Excluir”. Após seguir estes passos, o administrador removido não estará no sistema.</a:t>
            </a:r>
            <a:endParaRPr>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27"/>
          <p:cNvPicPr preferRelativeResize="0"/>
          <p:nvPr/>
        </p:nvPicPr>
        <p:blipFill>
          <a:blip r:embed="rId3">
            <a:alphaModFix/>
          </a:blip>
          <a:stretch>
            <a:fillRect/>
          </a:stretch>
        </p:blipFill>
        <p:spPr>
          <a:xfrm>
            <a:off x="1011283" y="0"/>
            <a:ext cx="7500134"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28"/>
          <p:cNvPicPr preferRelativeResize="0"/>
          <p:nvPr/>
        </p:nvPicPr>
        <p:blipFill>
          <a:blip r:embed="rId3">
            <a:alphaModFix/>
          </a:blip>
          <a:stretch>
            <a:fillRect/>
          </a:stretch>
        </p:blipFill>
        <p:spPr>
          <a:xfrm>
            <a:off x="2119875" y="152400"/>
            <a:ext cx="4904249"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solidFill>
                  <a:schemeClr val="accent3"/>
                </a:solidFill>
              </a:rPr>
              <a:t>Implementação</a:t>
            </a:r>
            <a:endParaRPr>
              <a:solidFill>
                <a:schemeClr val="accent3"/>
              </a:solidFill>
            </a:endParaRPr>
          </a:p>
        </p:txBody>
      </p:sp>
      <p:sp>
        <p:nvSpPr>
          <p:cNvPr id="372" name="Google Shape;372;p29"/>
          <p:cNvSpPr txBox="1"/>
          <p:nvPr>
            <p:ph idx="1" type="body"/>
          </p:nvPr>
        </p:nvSpPr>
        <p:spPr>
          <a:xfrm>
            <a:off x="1303800" y="1481900"/>
            <a:ext cx="7030500" cy="25416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SzPts val="1500"/>
              <a:buChar char="●"/>
            </a:pPr>
            <a:r>
              <a:t/>
            </a:r>
            <a:endParaRPr b="1" sz="1500"/>
          </a:p>
          <a:p>
            <a:pPr indent="0" lvl="0" marL="457200" rtl="0" algn="just">
              <a:spcBef>
                <a:spcPts val="0"/>
              </a:spcBef>
              <a:spcAft>
                <a:spcPts val="0"/>
              </a:spcAft>
              <a:buNone/>
            </a:pPr>
            <a:r>
              <a:rPr lang="pt-BR">
                <a:solidFill>
                  <a:srgbClr val="000000"/>
                </a:solidFill>
              </a:rPr>
              <a:t>Descrição: O objetivo original era criar um site, utilizando </a:t>
            </a:r>
            <a:r>
              <a:rPr lang="pt-BR">
                <a:solidFill>
                  <a:srgbClr val="000000"/>
                </a:solidFill>
              </a:rPr>
              <a:t>bootstrap no modelo cliente-servidor e funcionalidades classes dividas em um modelo MVC, fazendo reuso de códigos de um trabalho da universidade anterior de um site de banco</a:t>
            </a:r>
            <a:r>
              <a:rPr lang="pt-BR">
                <a:solidFill>
                  <a:srgbClr val="000000"/>
                </a:solidFill>
              </a:rPr>
              <a:t>, O html, não foi adaptado e foram concluídos na implementação em java a modelagem em alto nível das das classes em java na pasta aplicação e os daos na pasta  de Models, bem como foi feito o sql do banco de dados.</a:t>
            </a:r>
            <a:endParaRPr>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solidFill>
                  <a:schemeClr val="accent3"/>
                </a:solidFill>
              </a:rPr>
              <a:t>Descrição Geral do Sistema</a:t>
            </a:r>
            <a:endParaRPr>
              <a:solidFill>
                <a:schemeClr val="accent3"/>
              </a:solidFill>
            </a:endParaRPr>
          </a:p>
        </p:txBody>
      </p:sp>
      <p:sp>
        <p:nvSpPr>
          <p:cNvPr id="284" name="Google Shape;284;p14"/>
          <p:cNvSpPr txBox="1"/>
          <p:nvPr>
            <p:ph idx="1" type="body"/>
          </p:nvPr>
        </p:nvSpPr>
        <p:spPr>
          <a:xfrm>
            <a:off x="1303800" y="1462075"/>
            <a:ext cx="7030500" cy="25416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pt-BR">
                <a:solidFill>
                  <a:srgbClr val="000000"/>
                </a:solidFill>
              </a:rPr>
              <a:t>Uma empresa de artigos para público nerds e colecionadores, chamada Vibe Geek, que vende diversos tipos de produtos, como por exemplo Blu-rays, Quadrinhos, Camisas Temáticas, DVDs, Mangás, Livros, Games, Card Games, CDs, VHS,  Disco de Vinil, Fitas Cassetes e Action Figures precisou se adaptar ao cenário da pandemia e resolveu expandir os seus negócios para o mundo virtual e ofertar os seus artigos online.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solidFill>
                  <a:schemeClr val="accent3"/>
                </a:solidFill>
              </a:rPr>
              <a:t>Descrição Geral do Sistema</a:t>
            </a:r>
            <a:endParaRPr>
              <a:solidFill>
                <a:schemeClr val="accent3"/>
              </a:solidFill>
            </a:endParaRPr>
          </a:p>
        </p:txBody>
      </p:sp>
      <p:sp>
        <p:nvSpPr>
          <p:cNvPr id="290" name="Google Shape;290;p15"/>
          <p:cNvSpPr txBox="1"/>
          <p:nvPr>
            <p:ph idx="1" type="body"/>
          </p:nvPr>
        </p:nvSpPr>
        <p:spPr>
          <a:xfrm>
            <a:off x="1303800" y="1462075"/>
            <a:ext cx="7030500" cy="25416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pt-BR">
                <a:solidFill>
                  <a:srgbClr val="000000"/>
                </a:solidFill>
              </a:rPr>
              <a:t>Foi definido como prioridade automatizar o processo de vendas e, por conta disso, ela optou por um único fornecedor. Ao construir a plataforma online, um dos objetivos é permitir que o usuário crie o seu cadastro, adicionando informações pessoais, para poder ter acesso a várias funcionalidades. Com isso, será possível acessar seu histórico de compras, avaliar os produtos e o atendimento e criar listas de produtos favoritos. </a:t>
            </a:r>
            <a:endParaRPr>
              <a:solidFill>
                <a:srgbClr val="000000"/>
              </a:solidFill>
            </a:endParaRPr>
          </a:p>
          <a:p>
            <a:pPr indent="457200" lvl="0" marL="0" rtl="0" algn="just">
              <a:spcBef>
                <a:spcPts val="0"/>
              </a:spcBef>
              <a:spcAft>
                <a:spcPts val="0"/>
              </a:spcAft>
              <a:buNone/>
            </a:pPr>
            <a:r>
              <a:rPr lang="pt-BR">
                <a:solidFill>
                  <a:srgbClr val="000000"/>
                </a:solidFill>
              </a:rPr>
              <a:t>O sistema deverá ser capaz de controlar o estoque dos produtos, ter suporte a diferentes formas de pagamento, permitir que os usuários façam comentários sobre a avaliação dos produtos, disponibilizar um formulário para devolução de produtos, entre outras coisas.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solidFill>
                  <a:schemeClr val="accent3"/>
                </a:solidFill>
              </a:rPr>
              <a:t>Requisitos Funcionais</a:t>
            </a:r>
            <a:endParaRPr>
              <a:solidFill>
                <a:schemeClr val="accent3"/>
              </a:solidFill>
            </a:endParaRPr>
          </a:p>
        </p:txBody>
      </p:sp>
      <p:sp>
        <p:nvSpPr>
          <p:cNvPr id="296" name="Google Shape;296;p16"/>
          <p:cNvSpPr txBox="1"/>
          <p:nvPr>
            <p:ph idx="1" type="body"/>
          </p:nvPr>
        </p:nvSpPr>
        <p:spPr>
          <a:xfrm>
            <a:off x="1326000" y="1523525"/>
            <a:ext cx="6841500" cy="3124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pt-BR">
                <a:solidFill>
                  <a:schemeClr val="accent1"/>
                </a:solidFill>
              </a:rPr>
              <a:t>[RF001]</a:t>
            </a:r>
            <a:r>
              <a:rPr b="1" lang="pt-BR">
                <a:solidFill>
                  <a:srgbClr val="000000"/>
                </a:solidFill>
              </a:rPr>
              <a:t> </a:t>
            </a:r>
            <a:r>
              <a:rPr lang="pt-BR">
                <a:solidFill>
                  <a:srgbClr val="000000"/>
                </a:solidFill>
              </a:rPr>
              <a:t>O comprador pode de se cadastrar no sistema</a:t>
            </a:r>
            <a:endParaRPr>
              <a:solidFill>
                <a:srgbClr val="000000"/>
              </a:solidFill>
            </a:endParaRPr>
          </a:p>
          <a:p>
            <a:pPr indent="0" lvl="0" marL="0" rtl="0" algn="just">
              <a:spcBef>
                <a:spcPts val="0"/>
              </a:spcBef>
              <a:spcAft>
                <a:spcPts val="0"/>
              </a:spcAft>
              <a:buNone/>
            </a:pPr>
            <a:r>
              <a:rPr b="1" lang="pt-BR">
                <a:solidFill>
                  <a:schemeClr val="accent1"/>
                </a:solidFill>
              </a:rPr>
              <a:t>[RF002]</a:t>
            </a:r>
            <a:r>
              <a:rPr b="1" lang="pt-BR">
                <a:solidFill>
                  <a:srgbClr val="000000"/>
                </a:solidFill>
              </a:rPr>
              <a:t> </a:t>
            </a:r>
            <a:r>
              <a:rPr lang="pt-BR">
                <a:solidFill>
                  <a:srgbClr val="000000"/>
                </a:solidFill>
              </a:rPr>
              <a:t>O administrador pode de cadastrar outros administradores no sistema</a:t>
            </a:r>
            <a:endParaRPr>
              <a:solidFill>
                <a:srgbClr val="000000"/>
              </a:solidFill>
            </a:endParaRPr>
          </a:p>
          <a:p>
            <a:pPr indent="0" lvl="0" marL="0" rtl="0" algn="just">
              <a:spcBef>
                <a:spcPts val="0"/>
              </a:spcBef>
              <a:spcAft>
                <a:spcPts val="0"/>
              </a:spcAft>
              <a:buNone/>
            </a:pPr>
            <a:r>
              <a:rPr b="1" lang="pt-BR">
                <a:solidFill>
                  <a:schemeClr val="accent1"/>
                </a:solidFill>
              </a:rPr>
              <a:t>[RF003]</a:t>
            </a:r>
            <a:r>
              <a:rPr lang="pt-BR">
                <a:solidFill>
                  <a:schemeClr val="accent1"/>
                </a:solidFill>
              </a:rPr>
              <a:t> </a:t>
            </a:r>
            <a:r>
              <a:rPr lang="pt-BR">
                <a:solidFill>
                  <a:srgbClr val="000000"/>
                </a:solidFill>
              </a:rPr>
              <a:t>O administrador pode remover compradores do sistema</a:t>
            </a:r>
            <a:endParaRPr>
              <a:solidFill>
                <a:srgbClr val="000000"/>
              </a:solidFill>
            </a:endParaRPr>
          </a:p>
          <a:p>
            <a:pPr indent="0" lvl="0" marL="0" rtl="0" algn="just">
              <a:spcBef>
                <a:spcPts val="0"/>
              </a:spcBef>
              <a:spcAft>
                <a:spcPts val="0"/>
              </a:spcAft>
              <a:buNone/>
            </a:pPr>
            <a:r>
              <a:rPr b="1" lang="pt-BR">
                <a:solidFill>
                  <a:schemeClr val="accent1"/>
                </a:solidFill>
              </a:rPr>
              <a:t>[RF004]</a:t>
            </a:r>
            <a:r>
              <a:rPr lang="pt-BR">
                <a:solidFill>
                  <a:srgbClr val="000000"/>
                </a:solidFill>
              </a:rPr>
              <a:t> O comprador pode editar as informações do seu perfil</a:t>
            </a:r>
            <a:endParaRPr>
              <a:solidFill>
                <a:srgbClr val="000000"/>
              </a:solidFill>
            </a:endParaRPr>
          </a:p>
          <a:p>
            <a:pPr indent="0" lvl="0" marL="0" rtl="0" algn="just">
              <a:spcBef>
                <a:spcPts val="0"/>
              </a:spcBef>
              <a:spcAft>
                <a:spcPts val="0"/>
              </a:spcAft>
              <a:buNone/>
            </a:pPr>
            <a:r>
              <a:rPr b="1" lang="pt-BR">
                <a:solidFill>
                  <a:schemeClr val="accent1"/>
                </a:solidFill>
              </a:rPr>
              <a:t>[RF005]</a:t>
            </a:r>
            <a:r>
              <a:rPr b="1" lang="pt-BR">
                <a:solidFill>
                  <a:srgbClr val="000000"/>
                </a:solidFill>
              </a:rPr>
              <a:t> </a:t>
            </a:r>
            <a:r>
              <a:rPr lang="pt-BR">
                <a:solidFill>
                  <a:srgbClr val="000000"/>
                </a:solidFill>
              </a:rPr>
              <a:t>O comprador pode consultar os itens e adicioná-los ao seu carrinho de compras</a:t>
            </a:r>
            <a:endParaRPr>
              <a:solidFill>
                <a:srgbClr val="000000"/>
              </a:solidFill>
            </a:endParaRPr>
          </a:p>
          <a:p>
            <a:pPr indent="0" lvl="0" marL="0" rtl="0" algn="just">
              <a:spcBef>
                <a:spcPts val="0"/>
              </a:spcBef>
              <a:spcAft>
                <a:spcPts val="0"/>
              </a:spcAft>
              <a:buNone/>
            </a:pPr>
            <a:r>
              <a:rPr b="1" lang="pt-BR">
                <a:solidFill>
                  <a:schemeClr val="accent1"/>
                </a:solidFill>
              </a:rPr>
              <a:t>[RF006]</a:t>
            </a:r>
            <a:r>
              <a:rPr lang="pt-BR">
                <a:solidFill>
                  <a:srgbClr val="000000"/>
                </a:solidFill>
              </a:rPr>
              <a:t> O comprador pode consultar seu histórico de compras</a:t>
            </a:r>
            <a:endParaRPr>
              <a:solidFill>
                <a:srgbClr val="000000"/>
              </a:solidFill>
            </a:endParaRPr>
          </a:p>
          <a:p>
            <a:pPr indent="0" lvl="0" marL="0" rtl="0" algn="just">
              <a:spcBef>
                <a:spcPts val="0"/>
              </a:spcBef>
              <a:spcAft>
                <a:spcPts val="0"/>
              </a:spcAft>
              <a:buNone/>
            </a:pPr>
            <a:r>
              <a:rPr b="1" lang="pt-BR">
                <a:solidFill>
                  <a:schemeClr val="accent1"/>
                </a:solidFill>
              </a:rPr>
              <a:t>[RF007]</a:t>
            </a:r>
            <a:r>
              <a:rPr lang="pt-BR">
                <a:solidFill>
                  <a:srgbClr val="000000"/>
                </a:solidFill>
              </a:rPr>
              <a:t> O comprador pode criar uma lista de desejos.</a:t>
            </a:r>
            <a:endParaRPr>
              <a:solidFill>
                <a:srgbClr val="000000"/>
              </a:solidFill>
            </a:endParaRPr>
          </a:p>
          <a:p>
            <a:pPr indent="0" lvl="0" marL="0" rtl="0" algn="just">
              <a:spcBef>
                <a:spcPts val="0"/>
              </a:spcBef>
              <a:spcAft>
                <a:spcPts val="0"/>
              </a:spcAft>
              <a:buNone/>
            </a:pPr>
            <a:r>
              <a:rPr b="1" lang="pt-BR">
                <a:solidFill>
                  <a:schemeClr val="accent1"/>
                </a:solidFill>
              </a:rPr>
              <a:t>[RF008]</a:t>
            </a:r>
            <a:r>
              <a:rPr lang="pt-BR">
                <a:solidFill>
                  <a:srgbClr val="000000"/>
                </a:solidFill>
              </a:rPr>
              <a:t> O comprador pode adicionar e remover itens da lista de desejos.</a:t>
            </a:r>
            <a:endParaRPr>
              <a:solidFill>
                <a:srgbClr val="000000"/>
              </a:solidFill>
            </a:endParaRPr>
          </a:p>
          <a:p>
            <a:pPr indent="0" lvl="0" marL="0" rtl="0" algn="just">
              <a:spcBef>
                <a:spcPts val="0"/>
              </a:spcBef>
              <a:spcAft>
                <a:spcPts val="0"/>
              </a:spcAft>
              <a:buNone/>
            </a:pPr>
            <a:r>
              <a:rPr b="1" lang="pt-BR">
                <a:solidFill>
                  <a:schemeClr val="accent1"/>
                </a:solidFill>
              </a:rPr>
              <a:t>[RF009]</a:t>
            </a:r>
            <a:r>
              <a:rPr lang="pt-BR">
                <a:solidFill>
                  <a:srgbClr val="000000"/>
                </a:solidFill>
              </a:rPr>
              <a:t> O comprador pode finalizar sua compra a partir do seu carrinho de compras</a:t>
            </a:r>
            <a:endParaRPr>
              <a:solidFill>
                <a:srgbClr val="000000"/>
              </a:solidFill>
            </a:endParaRPr>
          </a:p>
          <a:p>
            <a:pPr indent="0" lvl="0" marL="0" rtl="0" algn="just">
              <a:spcBef>
                <a:spcPts val="0"/>
              </a:spcBef>
              <a:spcAft>
                <a:spcPts val="0"/>
              </a:spcAft>
              <a:buNone/>
            </a:pPr>
            <a:r>
              <a:rPr b="1" lang="pt-BR">
                <a:solidFill>
                  <a:schemeClr val="accent1"/>
                </a:solidFill>
              </a:rPr>
              <a:t>[RF010]</a:t>
            </a:r>
            <a:r>
              <a:rPr lang="pt-BR">
                <a:solidFill>
                  <a:srgbClr val="000000"/>
                </a:solidFill>
              </a:rPr>
              <a:t> O comprador pode solicitar a devolução do produto através do preenchimento e envio de um formulário disponibilizado pelo sistema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solidFill>
                  <a:schemeClr val="accent3"/>
                </a:solidFill>
              </a:rPr>
              <a:t>Requisitos Funcionais</a:t>
            </a:r>
            <a:endParaRPr>
              <a:solidFill>
                <a:schemeClr val="accent3"/>
              </a:solidFill>
            </a:endParaRPr>
          </a:p>
        </p:txBody>
      </p:sp>
      <p:sp>
        <p:nvSpPr>
          <p:cNvPr id="302" name="Google Shape;302;p17"/>
          <p:cNvSpPr txBox="1"/>
          <p:nvPr>
            <p:ph idx="1" type="body"/>
          </p:nvPr>
        </p:nvSpPr>
        <p:spPr>
          <a:xfrm>
            <a:off x="1303800" y="1486850"/>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pt-BR">
                <a:solidFill>
                  <a:schemeClr val="accent1"/>
                </a:solidFill>
              </a:rPr>
              <a:t>[</a:t>
            </a:r>
            <a:r>
              <a:rPr b="1" lang="pt-BR">
                <a:solidFill>
                  <a:schemeClr val="accent1"/>
                </a:solidFill>
              </a:rPr>
              <a:t>RF011]</a:t>
            </a:r>
            <a:r>
              <a:rPr lang="pt-BR">
                <a:solidFill>
                  <a:srgbClr val="000000"/>
                </a:solidFill>
              </a:rPr>
              <a:t> O comprador pode avaliar e comentar os produtos que ele já tenha recebido</a:t>
            </a:r>
            <a:endParaRPr>
              <a:solidFill>
                <a:srgbClr val="000000"/>
              </a:solidFill>
            </a:endParaRPr>
          </a:p>
          <a:p>
            <a:pPr indent="0" lvl="0" marL="0" rtl="0" algn="just">
              <a:spcBef>
                <a:spcPts val="0"/>
              </a:spcBef>
              <a:spcAft>
                <a:spcPts val="0"/>
              </a:spcAft>
              <a:buNone/>
            </a:pPr>
            <a:r>
              <a:rPr b="1" lang="pt-BR">
                <a:solidFill>
                  <a:schemeClr val="accent1"/>
                </a:solidFill>
              </a:rPr>
              <a:t>[RF012]</a:t>
            </a:r>
            <a:r>
              <a:rPr lang="pt-BR">
                <a:solidFill>
                  <a:srgbClr val="000000"/>
                </a:solidFill>
              </a:rPr>
              <a:t> O sistema deve filtrar os comentários impróprios</a:t>
            </a:r>
            <a:endParaRPr>
              <a:solidFill>
                <a:srgbClr val="000000"/>
              </a:solidFill>
            </a:endParaRPr>
          </a:p>
          <a:p>
            <a:pPr indent="0" lvl="0" marL="0" rtl="0" algn="just">
              <a:spcBef>
                <a:spcPts val="0"/>
              </a:spcBef>
              <a:spcAft>
                <a:spcPts val="0"/>
              </a:spcAft>
              <a:buNone/>
            </a:pPr>
            <a:r>
              <a:rPr b="1" lang="pt-BR">
                <a:solidFill>
                  <a:schemeClr val="accent1"/>
                </a:solidFill>
              </a:rPr>
              <a:t>[RF013]</a:t>
            </a:r>
            <a:r>
              <a:rPr b="1" lang="pt-BR">
                <a:solidFill>
                  <a:srgbClr val="000000"/>
                </a:solidFill>
              </a:rPr>
              <a:t> </a:t>
            </a:r>
            <a:r>
              <a:rPr lang="pt-BR">
                <a:solidFill>
                  <a:srgbClr val="000000"/>
                </a:solidFill>
              </a:rPr>
              <a:t>O sistema deve possibilitar o cálculo do frete</a:t>
            </a:r>
            <a:endParaRPr>
              <a:solidFill>
                <a:srgbClr val="000000"/>
              </a:solidFill>
            </a:endParaRPr>
          </a:p>
          <a:p>
            <a:pPr indent="0" lvl="0" marL="0" rtl="0" algn="just">
              <a:spcBef>
                <a:spcPts val="0"/>
              </a:spcBef>
              <a:spcAft>
                <a:spcPts val="0"/>
              </a:spcAft>
              <a:buNone/>
            </a:pPr>
            <a:r>
              <a:rPr b="1" lang="pt-BR">
                <a:solidFill>
                  <a:schemeClr val="accent1"/>
                </a:solidFill>
              </a:rPr>
              <a:t>[RF014]</a:t>
            </a:r>
            <a:r>
              <a:rPr b="1" lang="pt-BR">
                <a:solidFill>
                  <a:srgbClr val="000000"/>
                </a:solidFill>
              </a:rPr>
              <a:t> </a:t>
            </a:r>
            <a:r>
              <a:rPr lang="pt-BR">
                <a:solidFill>
                  <a:srgbClr val="000000"/>
                </a:solidFill>
              </a:rPr>
              <a:t>O sistema deve aceitar as formas de pagamento mais comuns</a:t>
            </a:r>
            <a:endParaRPr>
              <a:solidFill>
                <a:srgbClr val="000000"/>
              </a:solidFill>
            </a:endParaRPr>
          </a:p>
          <a:p>
            <a:pPr indent="0" lvl="0" marL="0" rtl="0" algn="just">
              <a:spcBef>
                <a:spcPts val="0"/>
              </a:spcBef>
              <a:spcAft>
                <a:spcPts val="0"/>
              </a:spcAft>
              <a:buNone/>
            </a:pPr>
            <a:r>
              <a:rPr b="1" lang="pt-BR">
                <a:solidFill>
                  <a:schemeClr val="accent1"/>
                </a:solidFill>
              </a:rPr>
              <a:t>[RF015]</a:t>
            </a:r>
            <a:r>
              <a:rPr lang="pt-BR">
                <a:solidFill>
                  <a:srgbClr val="000000"/>
                </a:solidFill>
              </a:rPr>
              <a:t> O sistema deve ser capaz de fazer controle do estoque de produtos vendidos</a:t>
            </a:r>
            <a:endParaRPr>
              <a:solidFill>
                <a:srgbClr val="000000"/>
              </a:solidFill>
            </a:endParaRPr>
          </a:p>
          <a:p>
            <a:pPr indent="0" lvl="0" marL="0" rtl="0" algn="just">
              <a:spcBef>
                <a:spcPts val="0"/>
              </a:spcBef>
              <a:spcAft>
                <a:spcPts val="0"/>
              </a:spcAft>
              <a:buNone/>
            </a:pPr>
            <a:r>
              <a:rPr b="1" lang="pt-BR">
                <a:solidFill>
                  <a:schemeClr val="accent1"/>
                </a:solidFill>
              </a:rPr>
              <a:t>[RF016]</a:t>
            </a:r>
            <a:r>
              <a:rPr lang="pt-BR">
                <a:solidFill>
                  <a:srgbClr val="000000"/>
                </a:solidFill>
              </a:rPr>
              <a:t> O sistema deve ser capaz de criar solicitação "avise-me quando chegar" para produtos esgotados</a:t>
            </a:r>
            <a:endParaRPr>
              <a:solidFill>
                <a:srgbClr val="000000"/>
              </a:solidFill>
            </a:endParaRPr>
          </a:p>
          <a:p>
            <a:pPr indent="457200" lvl="0" marL="0" rtl="0" algn="just">
              <a:spcBef>
                <a:spcPts val="0"/>
              </a:spcBef>
              <a:spcAft>
                <a:spcPts val="0"/>
              </a:spcAft>
              <a:buNone/>
            </a:pPr>
            <a:r>
              <a:rPr b="1" lang="pt-BR">
                <a:solidFill>
                  <a:schemeClr val="accent1"/>
                </a:solidFill>
              </a:rPr>
              <a:t>[RF016.1]</a:t>
            </a:r>
            <a:r>
              <a:rPr lang="pt-BR">
                <a:solidFill>
                  <a:srgbClr val="000000"/>
                </a:solidFill>
              </a:rPr>
              <a:t> O sistema deve ser capaz de notificar o usuário quando o produto chegar</a:t>
            </a:r>
            <a:endParaRPr>
              <a:solidFill>
                <a:srgbClr val="000000"/>
              </a:solidFill>
            </a:endParaRPr>
          </a:p>
          <a:p>
            <a:pPr indent="0" lvl="0" marL="0" rtl="0" algn="just">
              <a:spcBef>
                <a:spcPts val="0"/>
              </a:spcBef>
              <a:spcAft>
                <a:spcPts val="0"/>
              </a:spcAft>
              <a:buNone/>
            </a:pPr>
            <a:r>
              <a:t/>
            </a:r>
            <a:endParaRPr/>
          </a:p>
          <a:p>
            <a:pPr indent="0" lvl="0" marL="0" rtl="0" algn="just">
              <a:spcBef>
                <a:spcPts val="1200"/>
              </a:spcBef>
              <a:spcAft>
                <a:spcPts val="0"/>
              </a:spcAft>
              <a:buNone/>
            </a:pPr>
            <a:r>
              <a:t/>
            </a:r>
            <a:endParaRPr>
              <a:solidFill>
                <a:srgbClr val="000000"/>
              </a:solidFill>
            </a:endParaRPr>
          </a:p>
          <a:p>
            <a:pPr indent="0" lvl="0" marL="0" rtl="0" algn="just">
              <a:spcBef>
                <a:spcPts val="0"/>
              </a:spcBef>
              <a:spcAft>
                <a:spcPts val="0"/>
              </a:spcAft>
              <a:buNone/>
            </a:pPr>
            <a:r>
              <a:t/>
            </a:r>
            <a:endParaRPr/>
          </a:p>
          <a:p>
            <a:pPr indent="457200" lvl="0" marL="0" rtl="0" algn="just">
              <a:spcBef>
                <a:spcPts val="1200"/>
              </a:spcBef>
              <a:spcAft>
                <a:spcPts val="0"/>
              </a:spcAft>
              <a:buNone/>
            </a:pPr>
            <a:r>
              <a:t/>
            </a:r>
            <a:endParaRPr>
              <a:solidFill>
                <a:srgbClr val="000000"/>
              </a:solidFill>
            </a:endParaRPr>
          </a:p>
          <a:p>
            <a:pPr indent="0" lvl="0" marL="0" rtl="0" algn="just">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solidFill>
                  <a:schemeClr val="accent3"/>
                </a:solidFill>
              </a:rPr>
              <a:t>Requisitos Não-Funcionais</a:t>
            </a:r>
            <a:endParaRPr>
              <a:solidFill>
                <a:schemeClr val="accent3"/>
              </a:solidFill>
            </a:endParaRPr>
          </a:p>
        </p:txBody>
      </p:sp>
      <p:sp>
        <p:nvSpPr>
          <p:cNvPr id="308" name="Google Shape;308;p18"/>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pt-BR" sz="1300">
                <a:solidFill>
                  <a:schemeClr val="accent1"/>
                </a:solidFill>
              </a:rPr>
              <a:t>[RNF001]</a:t>
            </a:r>
            <a:r>
              <a:rPr lang="pt-BR" sz="1300">
                <a:solidFill>
                  <a:srgbClr val="000000"/>
                </a:solidFill>
              </a:rPr>
              <a:t> O sistema deve ser implementado para plataforma web</a:t>
            </a:r>
            <a:endParaRPr>
              <a:solidFill>
                <a:srgbClr val="000000"/>
              </a:solidFill>
            </a:endParaRPr>
          </a:p>
          <a:p>
            <a:pPr indent="0" lvl="0" marL="0" rtl="0" algn="just">
              <a:spcBef>
                <a:spcPts val="0"/>
              </a:spcBef>
              <a:spcAft>
                <a:spcPts val="0"/>
              </a:spcAft>
              <a:buNone/>
            </a:pPr>
            <a:r>
              <a:rPr b="1" lang="pt-BR" sz="1300">
                <a:solidFill>
                  <a:schemeClr val="accent1"/>
                </a:solidFill>
              </a:rPr>
              <a:t>[RNF002]</a:t>
            </a:r>
            <a:r>
              <a:rPr lang="pt-BR" sz="1300">
                <a:solidFill>
                  <a:schemeClr val="accent1"/>
                </a:solidFill>
              </a:rPr>
              <a:t> </a:t>
            </a:r>
            <a:r>
              <a:rPr lang="pt-BR" sz="1300">
                <a:solidFill>
                  <a:srgbClr val="000000"/>
                </a:solidFill>
              </a:rPr>
              <a:t>O sistema deve ter alta disponibilidade (99% do tempo)</a:t>
            </a:r>
            <a:endParaRPr sz="1300">
              <a:solidFill>
                <a:srgbClr val="000000"/>
              </a:solidFill>
            </a:endParaRPr>
          </a:p>
          <a:p>
            <a:pPr indent="0" lvl="0" marL="0" rtl="0" algn="l">
              <a:spcBef>
                <a:spcPts val="0"/>
              </a:spcBef>
              <a:spcAft>
                <a:spcPts val="0"/>
              </a:spcAft>
              <a:buNone/>
            </a:pPr>
            <a:r>
              <a:rPr b="1" lang="pt-BR" sz="1300">
                <a:solidFill>
                  <a:schemeClr val="accent1"/>
                </a:solidFill>
              </a:rPr>
              <a:t>[RNF003]</a:t>
            </a:r>
            <a:r>
              <a:rPr lang="pt-BR" sz="1300">
                <a:solidFill>
                  <a:srgbClr val="000000"/>
                </a:solidFill>
              </a:rPr>
              <a:t> O sistema deve garantir informações sensíveis de acordo com a legislação e boas práticas de segurança</a:t>
            </a:r>
            <a:endParaRPr sz="13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solidFill>
                  <a:schemeClr val="accent3"/>
                </a:solidFill>
              </a:rPr>
              <a:t>Casos de Uso</a:t>
            </a:r>
            <a:endParaRPr>
              <a:solidFill>
                <a:schemeClr val="accent3"/>
              </a:solidFill>
            </a:endParaRPr>
          </a:p>
        </p:txBody>
      </p:sp>
      <p:sp>
        <p:nvSpPr>
          <p:cNvPr id="314" name="Google Shape;314;p19"/>
          <p:cNvSpPr txBox="1"/>
          <p:nvPr>
            <p:ph idx="1" type="body"/>
          </p:nvPr>
        </p:nvSpPr>
        <p:spPr>
          <a:xfrm>
            <a:off x="1303800" y="1473925"/>
            <a:ext cx="7030500" cy="25416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SzPts val="1500"/>
              <a:buChar char="●"/>
            </a:pPr>
            <a:r>
              <a:rPr b="1" lang="pt-BR" sz="1500"/>
              <a:t>UC1</a:t>
            </a:r>
            <a:endParaRPr b="1" sz="1500"/>
          </a:p>
          <a:p>
            <a:pPr indent="0" lvl="0" marL="457200" rtl="0" algn="just">
              <a:spcBef>
                <a:spcPts val="0"/>
              </a:spcBef>
              <a:spcAft>
                <a:spcPts val="0"/>
              </a:spcAft>
              <a:buNone/>
            </a:pPr>
            <a:r>
              <a:rPr b="1" lang="pt-BR">
                <a:solidFill>
                  <a:srgbClr val="000000"/>
                </a:solidFill>
              </a:rPr>
              <a:t>Descrição:</a:t>
            </a:r>
            <a:r>
              <a:rPr lang="pt-BR">
                <a:solidFill>
                  <a:srgbClr val="000000"/>
                </a:solidFill>
              </a:rPr>
              <a:t> O cliente entra no site pela primeira vez e é apresentada uma tela inicial que possui as opções de login ou de cadastro. Como ele ainda não possui um cadastro, seleciona essa opção e, após isso, deve fornecer algumas informações pessoais (nome completo, e-mail e telefone, sendo o último opcional) e criar uma senha. Feita essa primeira parte, segue para a confirmação em duas etapas, onde deve inserir um código que lhe foi enviado no e-mail informado. Por fim, o perfil do cliente estará cadastrado no site e ele poderá logar a partir do perfil e senha.</a:t>
            </a:r>
            <a:endParaRPr>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solidFill>
                  <a:schemeClr val="accent3"/>
                </a:solidFill>
              </a:rPr>
              <a:t>Casos de Uso</a:t>
            </a:r>
            <a:endParaRPr>
              <a:solidFill>
                <a:schemeClr val="accent3"/>
              </a:solidFill>
            </a:endParaRPr>
          </a:p>
        </p:txBody>
      </p:sp>
      <p:sp>
        <p:nvSpPr>
          <p:cNvPr id="320" name="Google Shape;320;p20"/>
          <p:cNvSpPr txBox="1"/>
          <p:nvPr>
            <p:ph idx="1" type="body"/>
          </p:nvPr>
        </p:nvSpPr>
        <p:spPr>
          <a:xfrm>
            <a:off x="1303800" y="1494300"/>
            <a:ext cx="7030500" cy="25416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SzPts val="1500"/>
              <a:buFont typeface="Roboto"/>
              <a:buChar char="●"/>
            </a:pPr>
            <a:r>
              <a:rPr b="1" lang="pt-BR" sz="1500"/>
              <a:t>UC2</a:t>
            </a:r>
            <a:endParaRPr b="1" sz="1500"/>
          </a:p>
          <a:p>
            <a:pPr indent="0" lvl="0" marL="457200" rtl="0" algn="just">
              <a:spcBef>
                <a:spcPts val="0"/>
              </a:spcBef>
              <a:spcAft>
                <a:spcPts val="0"/>
              </a:spcAft>
              <a:buNone/>
            </a:pPr>
            <a:r>
              <a:rPr b="1" lang="pt-BR">
                <a:solidFill>
                  <a:srgbClr val="000000"/>
                </a:solidFill>
              </a:rPr>
              <a:t>Descrição: </a:t>
            </a:r>
            <a:r>
              <a:rPr lang="pt-BR">
                <a:solidFill>
                  <a:srgbClr val="000000"/>
                </a:solidFill>
              </a:rPr>
              <a:t>O cliente entra no site e, como já possui cadastro, realiza o seu login. Para isso, ele deve inserir o seu email e sua senha que estão previamente cadastrados no sistema. Após a confirmação de que todos os dados estão corretos, ele consegue se logar no site e passa a ter acesso a várias funcionalidades que só estão disponíveis caso o cliente entre com a sua conta. </a:t>
            </a:r>
            <a:endParaRPr>
              <a:solidFill>
                <a:srgbClr val="000000"/>
              </a:solidFill>
            </a:endParaRPr>
          </a:p>
          <a:p>
            <a:pPr indent="0" lvl="0" marL="0" rtl="0" algn="just">
              <a:spcBef>
                <a:spcPts val="0"/>
              </a:spcBef>
              <a:spcAft>
                <a:spcPts val="0"/>
              </a:spcAft>
              <a:buNone/>
            </a:pPr>
            <a:r>
              <a:t/>
            </a:r>
            <a:endParaRPr>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solidFill>
                  <a:schemeClr val="accent3"/>
                </a:solidFill>
              </a:rPr>
              <a:t>Casos de Uso</a:t>
            </a:r>
            <a:endParaRPr>
              <a:solidFill>
                <a:schemeClr val="accent3"/>
              </a:solidFill>
            </a:endParaRPr>
          </a:p>
        </p:txBody>
      </p:sp>
      <p:sp>
        <p:nvSpPr>
          <p:cNvPr id="326" name="Google Shape;326;p21"/>
          <p:cNvSpPr txBox="1"/>
          <p:nvPr>
            <p:ph idx="1" type="body"/>
          </p:nvPr>
        </p:nvSpPr>
        <p:spPr>
          <a:xfrm>
            <a:off x="1303800" y="1481875"/>
            <a:ext cx="7030500" cy="25416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SzPts val="1500"/>
              <a:buChar char="●"/>
            </a:pPr>
            <a:r>
              <a:rPr b="1" lang="pt-BR" sz="1500"/>
              <a:t>UC3</a:t>
            </a:r>
            <a:endParaRPr b="1" sz="1500"/>
          </a:p>
          <a:p>
            <a:pPr indent="0" lvl="0" marL="457200" rtl="0" algn="just">
              <a:spcBef>
                <a:spcPts val="0"/>
              </a:spcBef>
              <a:spcAft>
                <a:spcPts val="0"/>
              </a:spcAft>
              <a:buNone/>
            </a:pPr>
            <a:r>
              <a:rPr b="1" lang="pt-BR">
                <a:solidFill>
                  <a:srgbClr val="000000"/>
                </a:solidFill>
              </a:rPr>
              <a:t>Descrição: </a:t>
            </a:r>
            <a:r>
              <a:rPr lang="pt-BR">
                <a:solidFill>
                  <a:srgbClr val="000000"/>
                </a:solidFill>
              </a:rPr>
              <a:t>O cliente deseja adicionar produtos que tem interesse na sua lista de favoritos. Para acessar essa lista, ele precisa estar logado com o seu cadastro no sistema.</a:t>
            </a:r>
            <a:r>
              <a:rPr b="1" lang="pt-BR">
                <a:solidFill>
                  <a:srgbClr val="000000"/>
                </a:solidFill>
              </a:rPr>
              <a:t> </a:t>
            </a:r>
            <a:r>
              <a:rPr lang="pt-BR">
                <a:solidFill>
                  <a:srgbClr val="000000"/>
                </a:solidFill>
              </a:rPr>
              <a:t>Satisfazendo essa condição, o cliente deve clicar na barra de pesquisa, digitar o nome do produto que deseja comprar futuramente e realizar a busca. Ao encontrar tal produto, ele o seleciona e, logo em seguida, é direcionado para a página do mesmo. Então, ele clica no símbolo de “Coração” abaixo do produto, adicionando-o, automaticamente, na sua lista de favoritos. Ele pode realizar esse processo inúmeras vezes e ir adicionando vários produtos.</a:t>
            </a:r>
            <a:endParaRPr>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