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23.jpeg" ContentType="image/jpe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64.png" ContentType="image/png"/>
  <Override PartName="/ppt/media/image22.jpeg" ContentType="image/jpe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05880"/>
            <a:ext cx="82288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60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2088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20880" cy="1198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20880" cy="1098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88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95280" y="3200400"/>
            <a:ext cx="64000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Curso Mestrado em Redes de Computadores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Prof. Francisco Sant'Anna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Daniel Luzente de Lima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Controles do sistema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Controle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Ajustar potência da refrigeração do ambiente de acordo com a temperatura no momento e utilizar relés para acionamento.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Esquema lógico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Capturar dados de temperatura e enviar ao micro controlador para que seja feita a regulação da potência da refrigeração.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843640" y="4725000"/>
            <a:ext cx="935280" cy="1373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12" name="Imagem 17" descr=""/>
          <p:cNvPicPr/>
          <p:nvPr/>
        </p:nvPicPr>
        <p:blipFill>
          <a:blip r:embed="rId3"/>
          <a:stretch/>
        </p:blipFill>
        <p:spPr>
          <a:xfrm rot="10800000">
            <a:off x="3647880" y="4725360"/>
            <a:ext cx="671040" cy="828000"/>
          </a:xfrm>
          <a:prstGeom prst="rect">
            <a:avLst/>
          </a:prstGeom>
          <a:ln>
            <a:noFill/>
          </a:ln>
        </p:spPr>
      </p:pic>
      <p:pic>
        <p:nvPicPr>
          <p:cNvPr id="113" name="Imagem 18" descr=""/>
          <p:cNvPicPr/>
          <p:nvPr/>
        </p:nvPicPr>
        <p:blipFill>
          <a:blip r:embed="rId4"/>
          <a:stretch/>
        </p:blipFill>
        <p:spPr>
          <a:xfrm rot="10800000">
            <a:off x="5614560" y="4725360"/>
            <a:ext cx="186840" cy="5209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060000" y="5227200"/>
            <a:ext cx="50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AC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907640" y="6098760"/>
            <a:ext cx="4968000" cy="76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052600" y="4725000"/>
            <a:ext cx="935280" cy="1373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5292000" y="5227200"/>
            <a:ext cx="50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AC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4932000" y="3213000"/>
            <a:ext cx="1943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Temperatura: 20</a:t>
            </a:r>
            <a:r>
              <a:rPr b="0" lang="pt-BR" sz="1800" spc="-1" strike="noStrike" baseline="30000">
                <a:solidFill>
                  <a:srgbClr val="000000"/>
                </a:solidFill>
                <a:latin typeface="Perpetua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9" name="Imagem 29" descr=""/>
          <p:cNvPicPr/>
          <p:nvPr/>
        </p:nvPicPr>
        <p:blipFill>
          <a:blip r:embed="rId5"/>
          <a:stretch/>
        </p:blipFill>
        <p:spPr>
          <a:xfrm>
            <a:off x="107640" y="3069000"/>
            <a:ext cx="720360" cy="12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43640" y="4725000"/>
            <a:ext cx="935280" cy="1373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24" name="Imagem 17" descr=""/>
          <p:cNvPicPr/>
          <p:nvPr/>
        </p:nvPicPr>
        <p:blipFill>
          <a:blip r:embed="rId3"/>
          <a:stretch/>
        </p:blipFill>
        <p:spPr>
          <a:xfrm rot="10800000">
            <a:off x="3647880" y="4725360"/>
            <a:ext cx="671040" cy="8280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060000" y="5227200"/>
            <a:ext cx="50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AC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907640" y="6098760"/>
            <a:ext cx="4968000" cy="76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5052600" y="4725000"/>
            <a:ext cx="935280" cy="1373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5292000" y="5227200"/>
            <a:ext cx="50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AC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932000" y="3213000"/>
            <a:ext cx="1943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Temperatura: 26</a:t>
            </a:r>
            <a:r>
              <a:rPr b="0" lang="pt-BR" sz="1800" spc="-1" strike="noStrike" baseline="30000">
                <a:solidFill>
                  <a:srgbClr val="000000"/>
                </a:solidFill>
                <a:latin typeface="Perpetua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0" name="Imagem 12" descr=""/>
          <p:cNvPicPr/>
          <p:nvPr/>
        </p:nvPicPr>
        <p:blipFill>
          <a:blip r:embed="rId4"/>
          <a:stretch/>
        </p:blipFill>
        <p:spPr>
          <a:xfrm rot="10800000">
            <a:off x="5856840" y="4741560"/>
            <a:ext cx="671040" cy="828000"/>
          </a:xfrm>
          <a:prstGeom prst="rect">
            <a:avLst/>
          </a:prstGeom>
          <a:ln>
            <a:noFill/>
          </a:ln>
        </p:spPr>
      </p:pic>
      <p:pic>
        <p:nvPicPr>
          <p:cNvPr id="131" name="Imagem 14" descr=""/>
          <p:cNvPicPr/>
          <p:nvPr/>
        </p:nvPicPr>
        <p:blipFill>
          <a:blip r:embed="rId5"/>
          <a:stretch/>
        </p:blipFill>
        <p:spPr>
          <a:xfrm>
            <a:off x="117720" y="3074400"/>
            <a:ext cx="138348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Controles do sistema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Controle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Desativação da iluminação do ambiente baseado na detecção de saída do visitante.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Esquema lógico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Capturar pressionamento do botão fechar, o nível de inclinação da porta e enviar os dados ao micro controlador responsável pelos atuadores.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Status do Projeto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Sensores de temperatura e de flexão configurados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Transmissão RF funcionando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Recebimento dos dados e atuação dos dispositivos funcionando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Sensor de presença e iluminação setorial funcionando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Comandos para ativação de refrigeração adicional funcionando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Alarme de temperatura alta funcionando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Ativação da refrigeração através de relés em fase de configuração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Uso de interrupção em fase de configuração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 rot="2615400">
            <a:off x="7300800" y="398592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 rot="2615400">
            <a:off x="7300800" y="427032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2615400">
            <a:off x="7325280" y="458064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615400">
            <a:off x="7300800" y="489096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 rot="2615400">
            <a:off x="7320240" y="547596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 rot="2615400">
            <a:off x="7300800" y="516492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 rot="2615400">
            <a:off x="7328880" y="577692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2615400">
            <a:off x="7313040" y="6028920"/>
            <a:ext cx="253800" cy="185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endParaRPr b="0" lang="pt-BR" sz="1800" spc="-1" strike="noStrike">
              <a:latin typeface="Arial"/>
            </a:endParaRPr>
          </a:p>
          <a:p>
            <a:pPr algn="ctr"/>
            <a:endParaRPr b="0" lang="pt-BR" sz="1800" spc="-1" strike="noStrike">
              <a:latin typeface="Arial"/>
            </a:endParaRPr>
          </a:p>
          <a:p>
            <a:pPr algn="ctr"/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Código-Fonte</a:t>
            </a:r>
            <a:endParaRPr b="0" lang="pt-BR" sz="2800" spc="-1" strike="noStrike">
              <a:latin typeface="Arial"/>
            </a:endParaRPr>
          </a:p>
          <a:p>
            <a:pPr algn="ctr"/>
            <a:endParaRPr b="0" lang="pt-BR" sz="2800" spc="-1" strike="noStrike">
              <a:latin typeface="Arial"/>
            </a:endParaRPr>
          </a:p>
          <a:p>
            <a:pPr algn="ctr"/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3402720"/>
            <a:ext cx="8004600" cy="269244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2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3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15720" y="3240000"/>
            <a:ext cx="8246520" cy="309600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2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3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65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360000" y="3198960"/>
            <a:ext cx="7623360" cy="33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1152000" y="3890160"/>
            <a:ext cx="6254280" cy="20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295280" y="3200400"/>
            <a:ext cx="6400080" cy="20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Projeto Final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Sistema de Automatização para Ambiente de Datacenter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52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564840" y="3238200"/>
            <a:ext cx="5987160" cy="34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80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372600" y="3312000"/>
            <a:ext cx="833256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85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108000" y="3392280"/>
            <a:ext cx="8892000" cy="17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90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648000" y="3419640"/>
            <a:ext cx="4024440" cy="198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FIM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195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27640" y="3200400"/>
            <a:ext cx="7569360" cy="25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Objetivo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Automatizar e otimizar controle de iluminação e de refrigeração em ambiente de Datacenter.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56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27640" y="3200400"/>
            <a:ext cx="756936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Componentes do Sistema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f497d"/>
                </a:solidFill>
                <a:latin typeface="Perpetua"/>
              </a:rPr>
              <a:t>Sensores</a:t>
            </a:r>
            <a:r>
              <a:rPr b="0" lang="pt-BR" sz="2000" spc="-1" strike="noStrike">
                <a:solidFill>
                  <a:srgbClr val="1f497d"/>
                </a:solidFill>
                <a:latin typeface="Perpetua"/>
              </a:rPr>
              <a:t> – Botão, AM2302 (Temperatura e umidade), Flex Sensor (Flexão e Deflexão) e PIR Sensor (Movimento)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f497d"/>
                </a:solidFill>
                <a:latin typeface="Perpetua"/>
              </a:rPr>
              <a:t>Atuadores</a:t>
            </a:r>
            <a:r>
              <a:rPr b="0" lang="pt-BR" sz="2000" spc="-1" strike="noStrike">
                <a:solidFill>
                  <a:srgbClr val="1f497d"/>
                </a:solidFill>
                <a:latin typeface="Perpetua"/>
              </a:rPr>
              <a:t> – Leds, Speaker e Módulo Relé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60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3"/>
          <a:stretch/>
        </p:blipFill>
        <p:spPr>
          <a:xfrm>
            <a:off x="4806720" y="4623480"/>
            <a:ext cx="1060560" cy="523080"/>
          </a:xfrm>
          <a:prstGeom prst="rect">
            <a:avLst/>
          </a:prstGeom>
          <a:ln>
            <a:noFill/>
          </a:ln>
        </p:spPr>
      </p:pic>
      <p:pic>
        <p:nvPicPr>
          <p:cNvPr id="62" name="Picture 3" descr=""/>
          <p:cNvPicPr/>
          <p:nvPr/>
        </p:nvPicPr>
        <p:blipFill>
          <a:blip r:embed="rId4"/>
          <a:stretch/>
        </p:blipFill>
        <p:spPr>
          <a:xfrm>
            <a:off x="3222720" y="4681080"/>
            <a:ext cx="681480" cy="50256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5"/>
          <a:stretch/>
        </p:blipFill>
        <p:spPr>
          <a:xfrm>
            <a:off x="4212000" y="5932440"/>
            <a:ext cx="735480" cy="735480"/>
          </a:xfrm>
          <a:prstGeom prst="rect">
            <a:avLst/>
          </a:prstGeom>
          <a:ln>
            <a:noFill/>
          </a:ln>
        </p:spPr>
      </p:pic>
      <p:pic>
        <p:nvPicPr>
          <p:cNvPr id="64" name="Picture 5" descr=""/>
          <p:cNvPicPr/>
          <p:nvPr/>
        </p:nvPicPr>
        <p:blipFill>
          <a:blip r:embed="rId6"/>
          <a:stretch/>
        </p:blipFill>
        <p:spPr>
          <a:xfrm>
            <a:off x="5846760" y="5780160"/>
            <a:ext cx="884880" cy="888120"/>
          </a:xfrm>
          <a:prstGeom prst="rect">
            <a:avLst/>
          </a:prstGeom>
          <a:ln>
            <a:noFill/>
          </a:ln>
        </p:spPr>
      </p:pic>
      <p:pic>
        <p:nvPicPr>
          <p:cNvPr id="65" name="Imagem 1" descr=""/>
          <p:cNvPicPr/>
          <p:nvPr/>
        </p:nvPicPr>
        <p:blipFill>
          <a:blip r:embed="rId7"/>
          <a:stretch/>
        </p:blipFill>
        <p:spPr>
          <a:xfrm>
            <a:off x="1521720" y="448308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66" name="Imagem 2" descr=""/>
          <p:cNvPicPr/>
          <p:nvPr/>
        </p:nvPicPr>
        <p:blipFill>
          <a:blip r:embed="rId8"/>
          <a:stretch/>
        </p:blipFill>
        <p:spPr>
          <a:xfrm>
            <a:off x="6742800" y="453636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67" name="Imagem 7" descr=""/>
          <p:cNvPicPr/>
          <p:nvPr/>
        </p:nvPicPr>
        <p:blipFill>
          <a:blip r:embed="rId9"/>
          <a:stretch/>
        </p:blipFill>
        <p:spPr>
          <a:xfrm>
            <a:off x="2339640" y="5733360"/>
            <a:ext cx="1079280" cy="10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27640" y="3200400"/>
            <a:ext cx="756936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Componentes do Sistema - Cont.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f497d"/>
                </a:solidFill>
                <a:latin typeface="Perpetua"/>
              </a:rPr>
              <a:t>Comunicação RF </a:t>
            </a:r>
            <a:r>
              <a:rPr b="0" lang="pt-BR" sz="2000" spc="-1" strike="noStrike">
                <a:solidFill>
                  <a:srgbClr val="1f497d"/>
                </a:solidFill>
                <a:latin typeface="Perpetua"/>
              </a:rPr>
              <a:t>- NRF24L01 transceiver module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71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72" name="Picture 2" descr=""/>
          <p:cNvPicPr/>
          <p:nvPr/>
        </p:nvPicPr>
        <p:blipFill>
          <a:blip r:embed="rId3"/>
          <a:stretch/>
        </p:blipFill>
        <p:spPr>
          <a:xfrm>
            <a:off x="3780000" y="4797000"/>
            <a:ext cx="1653480" cy="16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27640" y="3200400"/>
            <a:ext cx="756936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Componentes do Sistema - Cont.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f497d"/>
                </a:solidFill>
                <a:latin typeface="Perpetua"/>
              </a:rPr>
              <a:t>Microcontroladores </a:t>
            </a:r>
            <a:r>
              <a:rPr b="0" lang="pt-BR" sz="2000" spc="-1" strike="noStrike">
                <a:solidFill>
                  <a:srgbClr val="1f497d"/>
                </a:solidFill>
                <a:latin typeface="Perpetua"/>
              </a:rPr>
              <a:t>– 2 (dois) Arduinos Uno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76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77" name="Imagem 1" descr=""/>
          <p:cNvPicPr/>
          <p:nvPr/>
        </p:nvPicPr>
        <p:blipFill>
          <a:blip r:embed="rId3"/>
          <a:stretch/>
        </p:blipFill>
        <p:spPr>
          <a:xfrm>
            <a:off x="1403640" y="5301360"/>
            <a:ext cx="1871640" cy="1182960"/>
          </a:xfrm>
          <a:prstGeom prst="rect">
            <a:avLst/>
          </a:prstGeom>
          <a:ln>
            <a:noFill/>
          </a:ln>
        </p:spPr>
      </p:pic>
      <p:pic>
        <p:nvPicPr>
          <p:cNvPr id="78" name="Imagem 7" descr=""/>
          <p:cNvPicPr/>
          <p:nvPr/>
        </p:nvPicPr>
        <p:blipFill>
          <a:blip r:embed="rId4"/>
          <a:stretch/>
        </p:blipFill>
        <p:spPr>
          <a:xfrm>
            <a:off x="5436000" y="5341680"/>
            <a:ext cx="1871640" cy="11829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420000" y="5589360"/>
            <a:ext cx="1799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RX      </a:t>
            </a:r>
            <a:r>
              <a:rPr b="0" lang="pt-BR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  TX    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27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Controles do sistema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Controle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Ativação da iluminação inicial do ambiente ao pressionar botão e abrir a porta.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Esquema lógico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Capturar pressionamento do botão abrir e o nível de flexão do sensor que estará acoplado à porta e enviar os dados ao micro controlador responsável pelos atuadores.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55640" y="3200400"/>
            <a:ext cx="75693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latin typeface="Perpetua"/>
              </a:rPr>
              <a:t>Controles do sistema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Controle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Ativação da iluminação setorial do ambiente baseado na detecção de localização e movimento do visitante.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f497d"/>
                </a:solidFill>
                <a:latin typeface="Perpetua"/>
              </a:rPr>
              <a:t>Esquema lógico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Capturar dados de localização do visitante e enviar ao micro controlador para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f497d"/>
                </a:solidFill>
                <a:latin typeface="Perpetua"/>
              </a:rPr>
              <a:t>que se ative iluminação dupla no setor e iluminação única nos demais setores.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10" descr=""/>
          <p:cNvPicPr/>
          <p:nvPr/>
        </p:nvPicPr>
        <p:blipFill>
          <a:blip r:embed="rId1"/>
          <a:stretch/>
        </p:blipFill>
        <p:spPr>
          <a:xfrm>
            <a:off x="741960" y="5011200"/>
            <a:ext cx="3311640" cy="1607040"/>
          </a:xfrm>
          <a:prstGeom prst="rect">
            <a:avLst/>
          </a:prstGeom>
          <a:ln>
            <a:noFill/>
          </a:ln>
          <a:scene3d>
            <a:camera prst="orthographicFront">
              <a:rot lat="0" lon="10799999" rev="0"/>
            </a:camera>
            <a:lightRig dir="t" rig="threePt"/>
          </a:scene3d>
        </p:spPr>
      </p:pic>
      <p:sp>
        <p:nvSpPr>
          <p:cNvPr id="89" name="CustomShape 1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Franklin Gothic Book"/>
              </a:rPr>
              <a:t>Disciplina Software Embarcado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7907040" y="573336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3"/>
          <a:stretch/>
        </p:blipFill>
        <p:spPr>
          <a:xfrm>
            <a:off x="251640" y="260640"/>
            <a:ext cx="980280" cy="885240"/>
          </a:xfrm>
          <a:prstGeom prst="rect">
            <a:avLst/>
          </a:prstGeom>
          <a:ln>
            <a:noFill/>
          </a:ln>
        </p:spPr>
      </p:pic>
      <p:pic>
        <p:nvPicPr>
          <p:cNvPr id="92" name="Imagem 17" descr=""/>
          <p:cNvPicPr/>
          <p:nvPr/>
        </p:nvPicPr>
        <p:blipFill>
          <a:blip r:embed="rId4"/>
          <a:stretch/>
        </p:blipFill>
        <p:spPr>
          <a:xfrm>
            <a:off x="5124600" y="3536280"/>
            <a:ext cx="671040" cy="828000"/>
          </a:xfrm>
          <a:prstGeom prst="rect">
            <a:avLst/>
          </a:prstGeom>
          <a:ln>
            <a:noFill/>
          </a:ln>
        </p:spPr>
      </p:pic>
      <p:pic>
        <p:nvPicPr>
          <p:cNvPr id="93" name="Imagem 18" descr=""/>
          <p:cNvPicPr/>
          <p:nvPr/>
        </p:nvPicPr>
        <p:blipFill>
          <a:blip r:embed="rId5"/>
          <a:stretch/>
        </p:blipFill>
        <p:spPr>
          <a:xfrm>
            <a:off x="5052600" y="3536280"/>
            <a:ext cx="180360" cy="528120"/>
          </a:xfrm>
          <a:prstGeom prst="rect">
            <a:avLst/>
          </a:prstGeom>
          <a:ln>
            <a:noFill/>
          </a:ln>
        </p:spPr>
      </p:pic>
      <p:pic>
        <p:nvPicPr>
          <p:cNvPr id="94" name="Imagem 20" descr=""/>
          <p:cNvPicPr/>
          <p:nvPr/>
        </p:nvPicPr>
        <p:blipFill>
          <a:blip r:embed="rId6"/>
          <a:stretch/>
        </p:blipFill>
        <p:spPr>
          <a:xfrm>
            <a:off x="6660360" y="3536280"/>
            <a:ext cx="671040" cy="828000"/>
          </a:xfrm>
          <a:prstGeom prst="rect">
            <a:avLst/>
          </a:prstGeom>
          <a:ln>
            <a:noFill/>
          </a:ln>
        </p:spPr>
      </p:pic>
      <p:pic>
        <p:nvPicPr>
          <p:cNvPr id="95" name="Imagem 21" descr=""/>
          <p:cNvPicPr/>
          <p:nvPr/>
        </p:nvPicPr>
        <p:blipFill>
          <a:blip r:embed="rId7"/>
          <a:stretch/>
        </p:blipFill>
        <p:spPr>
          <a:xfrm>
            <a:off x="6996600" y="3536280"/>
            <a:ext cx="671040" cy="828000"/>
          </a:xfrm>
          <a:prstGeom prst="rect">
            <a:avLst/>
          </a:prstGeom>
          <a:ln>
            <a:noFill/>
          </a:ln>
        </p:spPr>
      </p:pic>
      <p:sp>
        <p:nvSpPr>
          <p:cNvPr id="96" name="Line 2"/>
          <p:cNvSpPr/>
          <p:nvPr/>
        </p:nvSpPr>
        <p:spPr>
          <a:xfrm>
            <a:off x="4427640" y="3429000"/>
            <a:ext cx="360" cy="3189960"/>
          </a:xfrm>
          <a:prstGeom prst="line">
            <a:avLst/>
          </a:prstGeom>
          <a:ln>
            <a:solidFill>
              <a:srgbClr val="3b679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3"/>
          <p:cNvSpPr/>
          <p:nvPr/>
        </p:nvSpPr>
        <p:spPr>
          <a:xfrm>
            <a:off x="6300000" y="3407040"/>
            <a:ext cx="360" cy="3189960"/>
          </a:xfrm>
          <a:prstGeom prst="line">
            <a:avLst/>
          </a:prstGeom>
          <a:ln>
            <a:solidFill>
              <a:srgbClr val="3b679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4"/>
          <p:cNvSpPr/>
          <p:nvPr/>
        </p:nvSpPr>
        <p:spPr>
          <a:xfrm>
            <a:off x="8100360" y="3429000"/>
            <a:ext cx="360" cy="2304000"/>
          </a:xfrm>
          <a:prstGeom prst="line">
            <a:avLst/>
          </a:prstGeom>
          <a:ln>
            <a:solidFill>
              <a:srgbClr val="3b679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4932000" y="3131640"/>
            <a:ext cx="100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Setor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732360" y="3130920"/>
            <a:ext cx="100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Setor 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Imagem 27" descr=""/>
          <p:cNvPicPr/>
          <p:nvPr/>
        </p:nvPicPr>
        <p:blipFill>
          <a:blip r:embed="rId8"/>
          <a:stretch/>
        </p:blipFill>
        <p:spPr>
          <a:xfrm>
            <a:off x="6868800" y="5272920"/>
            <a:ext cx="734040" cy="1083240"/>
          </a:xfrm>
          <a:prstGeom prst="rect">
            <a:avLst/>
          </a:prstGeom>
          <a:ln>
            <a:noFill/>
          </a:ln>
        </p:spPr>
      </p:pic>
      <p:sp>
        <p:nvSpPr>
          <p:cNvPr id="102" name="CustomShape 7"/>
          <p:cNvSpPr/>
          <p:nvPr/>
        </p:nvSpPr>
        <p:spPr>
          <a:xfrm flipH="1" flipV="1">
            <a:off x="898920" y="5995440"/>
            <a:ext cx="462960" cy="3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7640" y="5661360"/>
            <a:ext cx="143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FlexSensor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</TotalTime>
  <Application>LibreOffice/6.0.4.2$Windows_x86 LibreOffice_project/9b0d9b32d5dcda91d2f1a96dc04c645c450872bf</Application>
  <Words>402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2018-10-26T14:26:51Z</dcterms:created>
  <dc:creator>LUZENTE</dc:creator>
  <dc:description/>
  <dc:language>pt-BR</dc:language>
  <cp:lastModifiedBy/>
  <dcterms:modified xsi:type="dcterms:W3CDTF">2018-12-18T23:09:29Z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