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4" r:id="rId3"/>
    <p:sldId id="286" r:id="rId4"/>
    <p:sldId id="288" r:id="rId5"/>
    <p:sldId id="285" r:id="rId6"/>
    <p:sldId id="289" r:id="rId7"/>
    <p:sldId id="287" r:id="rId8"/>
  </p:sldIdLst>
  <p:sldSz cx="9144000" cy="5143500" type="screen16x9"/>
  <p:notesSz cx="6858000" cy="9144000"/>
  <p:embeddedFontLst>
    <p:embeddedFont>
      <p:font typeface="Dosis Light" panose="020B0604020202020204" charset="0"/>
      <p:regular r:id="rId10"/>
      <p:bold r:id="rId11"/>
    </p:embeddedFont>
    <p:embeddedFont>
      <p:font typeface="Titillium Web Ligh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12DE-7D7B-4DF4-8B6A-C4C00015E5F3}">
  <a:tblStyle styleId="{67D912DE-7D7B-4DF4-8B6A-C4C00015E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18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31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50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53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47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69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881980"/>
            <a:ext cx="560548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b="1" dirty="0"/>
              <a:t>The German Traffic Sign Benchmark – Week2</a:t>
            </a:r>
          </a:p>
        </p:txBody>
      </p:sp>
      <p:sp>
        <p:nvSpPr>
          <p:cNvPr id="3" name="Google Shape;3871;p18">
            <a:extLst>
              <a:ext uri="{FF2B5EF4-FFF2-40B4-BE49-F238E27FC236}">
                <a16:creationId xmlns:a16="http://schemas.microsoft.com/office/drawing/2014/main" id="{5C00543E-D712-4624-899C-E2007120170B}"/>
              </a:ext>
            </a:extLst>
          </p:cNvPr>
          <p:cNvSpPr txBox="1">
            <a:spLocks/>
          </p:cNvSpPr>
          <p:nvPr/>
        </p:nvSpPr>
        <p:spPr>
          <a:xfrm>
            <a:off x="830942" y="3681620"/>
            <a:ext cx="6761100" cy="797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Daniel Minguez Camacho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Javier de la Rúa Martínez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792646"/>
            <a:ext cx="6761100" cy="3835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Single-image detection of traffic signs in natural (outdoor) images for real-world driving.</a:t>
            </a:r>
          </a:p>
          <a:p>
            <a:r>
              <a:rPr lang="en-US" dirty="0"/>
              <a:t>Despite of human accuracy recognizing traffic signs, drivers attention is regularly drawn to different tasks and situations.</a:t>
            </a:r>
          </a:p>
          <a:p>
            <a:r>
              <a:rPr lang="en-US" dirty="0"/>
              <a:t>Image classification can help in future applications in driving.</a:t>
            </a:r>
          </a:p>
          <a:p>
            <a:r>
              <a:rPr lang="en-US" dirty="0"/>
              <a:t>900 images (600 for training and 300 for test)</a:t>
            </a:r>
          </a:p>
          <a:p>
            <a:r>
              <a:rPr lang="en-US" dirty="0"/>
              <a:t>43 categories of traffic signs.</a:t>
            </a:r>
          </a:p>
          <a:p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16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10327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architecture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4145D0-299E-4E1F-84F9-95A34D7A5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89"/>
          <a:stretch/>
        </p:blipFill>
        <p:spPr>
          <a:xfrm>
            <a:off x="640231" y="1266091"/>
            <a:ext cx="3153374" cy="2951901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E090167E-C867-4DC3-953E-9A4A4C6D1FE3}"/>
              </a:ext>
            </a:extLst>
          </p:cNvPr>
          <p:cNvGrpSpPr/>
          <p:nvPr/>
        </p:nvGrpSpPr>
        <p:grpSpPr>
          <a:xfrm>
            <a:off x="3925646" y="1223652"/>
            <a:ext cx="3350354" cy="2994340"/>
            <a:chOff x="4062200" y="864556"/>
            <a:chExt cx="3350354" cy="299434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A6001A5-4FE9-4219-9D0D-6BD2CF9D0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8850" y="1816507"/>
              <a:ext cx="3313704" cy="2042389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8976699-4891-4F66-8AE7-08746847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2200" y="864556"/>
              <a:ext cx="3340823" cy="1012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4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Performance (Without data Aug.)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135943-D433-4C5E-B06A-980E12AA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27" y="960670"/>
            <a:ext cx="6281507" cy="6484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8340EF7-8E51-41DF-8FF0-DA34B501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27" y="1899139"/>
            <a:ext cx="3227726" cy="21878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7B76E9-09E5-4EF6-BC2C-F4E5D525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850" y="1898235"/>
            <a:ext cx="301594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Performance (With data Aug.)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B77BCAD-C292-4EB5-A643-FBB78C8F6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6" y="2364326"/>
            <a:ext cx="3086683" cy="21495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5D0F188-B22D-484C-8EC9-EED74F8A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126" y="2304011"/>
            <a:ext cx="3209655" cy="22628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C5AF3DB-979F-4BFD-A352-8867AB0A5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40" y="1215951"/>
            <a:ext cx="6348971" cy="5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0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D542E7CD-B4E7-4805-AE9A-5DC6244C9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112480"/>
            <a:ext cx="7193248" cy="268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Network construction:</a:t>
            </a:r>
          </a:p>
          <a:p>
            <a:pPr lvl="1"/>
            <a:r>
              <a:rPr lang="en-US" sz="1800" dirty="0"/>
              <a:t>Experimentation with different layouts.</a:t>
            </a:r>
          </a:p>
          <a:p>
            <a:pPr lvl="1"/>
            <a:r>
              <a:rPr lang="en-US" sz="1800" dirty="0"/>
              <a:t>Finally we decided to go for a fully convolutional network.</a:t>
            </a:r>
          </a:p>
          <a:p>
            <a:pPr lvl="1"/>
            <a:r>
              <a:rPr lang="en-US" sz="1800" dirty="0"/>
              <a:t>Relu and softmax as activation functions.</a:t>
            </a:r>
          </a:p>
          <a:p>
            <a:pPr lvl="1"/>
            <a:r>
              <a:rPr lang="en-US" sz="1800" dirty="0"/>
              <a:t>Batch normalization.</a:t>
            </a:r>
          </a:p>
          <a:p>
            <a:r>
              <a:rPr lang="en-US" dirty="0"/>
              <a:t>Image size experimentation:</a:t>
            </a:r>
          </a:p>
          <a:p>
            <a:pPr lvl="1"/>
            <a:r>
              <a:rPr lang="en-US" sz="1800" dirty="0"/>
              <a:t>We tried different sizes for the original images, at the end we decided to go with Height = 500 and size = (128,128).</a:t>
            </a:r>
            <a:endParaRPr lang="en-US" sz="2000" dirty="0"/>
          </a:p>
          <a:p>
            <a:pPr lvl="1"/>
            <a:endParaRPr lang="en-US" sz="32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Process followed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7AD73-8272-4EC5-8154-AFC5C0B9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37" y="4038908"/>
            <a:ext cx="1079433" cy="8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4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D542E7CD-B4E7-4805-AE9A-5DC6244C9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112400"/>
            <a:ext cx="6675448" cy="222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augmentation</a:t>
            </a:r>
            <a:endParaRPr lang="en-US" sz="2000" dirty="0"/>
          </a:p>
          <a:p>
            <a:pPr lvl="1"/>
            <a:r>
              <a:rPr lang="en-US" sz="2000" dirty="0"/>
              <a:t>We were playing with ImageDataGenerator function, with parameters like featurewise, shift, zoom or zca. Finally we used only shift and zoom because the others changed the images too much.</a:t>
            </a:r>
          </a:p>
          <a:p>
            <a:r>
              <a:rPr lang="en-US" sz="2000" dirty="0"/>
              <a:t>Callback definition for testing data</a:t>
            </a:r>
          </a:p>
          <a:p>
            <a:pPr lvl="1"/>
            <a:r>
              <a:rPr lang="en-US" sz="2000" dirty="0"/>
              <a:t>We build a callback function for retrieving test evaluation for each epoch (in order to be able to plot it as the description stablish)</a:t>
            </a:r>
            <a:r>
              <a:rPr lang="en-US" sz="3200" dirty="0"/>
              <a:t>.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1"/>
            <a:endParaRPr lang="en-US" sz="32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7674308-3B07-4AB3-900B-A08731BD506B}"/>
              </a:ext>
            </a:extLst>
          </p:cNvPr>
          <p:cNvSpPr txBox="1">
            <a:spLocks/>
          </p:cNvSpPr>
          <p:nvPr/>
        </p:nvSpPr>
        <p:spPr>
          <a:xfrm>
            <a:off x="718300" y="10327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dirty="0"/>
              <a:t>Process followed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7AD73-8272-4EC5-8154-AFC5C0B9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00" y="4039200"/>
            <a:ext cx="1079433" cy="8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938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Presentación en pantalla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Dosis Light</vt:lpstr>
      <vt:lpstr>Titillium Web Light</vt:lpstr>
      <vt:lpstr>Arial</vt:lpstr>
      <vt:lpstr>Mowbray template</vt:lpstr>
      <vt:lpstr>The German Traffic Sign Benchmark – Week2</vt:lpstr>
      <vt:lpstr>Problem</vt:lpstr>
      <vt:lpstr>Network architecture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Javier de la Rúa Martínez</dc:creator>
  <cp:lastModifiedBy>Daniel Minguez Camacho</cp:lastModifiedBy>
  <cp:revision>15</cp:revision>
  <dcterms:modified xsi:type="dcterms:W3CDTF">2019-03-30T20:56:47Z</dcterms:modified>
</cp:coreProperties>
</file>