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4" r:id="rId3"/>
    <p:sldId id="286" r:id="rId4"/>
    <p:sldId id="293" r:id="rId5"/>
    <p:sldId id="288" r:id="rId6"/>
    <p:sldId id="294" r:id="rId7"/>
    <p:sldId id="295" r:id="rId8"/>
    <p:sldId id="289" r:id="rId9"/>
    <p:sldId id="290" r:id="rId10"/>
    <p:sldId id="291" r:id="rId11"/>
    <p:sldId id="292" r:id="rId12"/>
  </p:sldIdLst>
  <p:sldSz cx="9144000" cy="5143500" type="screen16x9"/>
  <p:notesSz cx="6858000" cy="9144000"/>
  <p:embeddedFontLst>
    <p:embeddedFont>
      <p:font typeface="Dosis Light" panose="020B0604020202020204" charset="0"/>
      <p:regular r:id="rId14"/>
      <p:bold r:id="rId15"/>
    </p:embeddedFont>
    <p:embeddedFont>
      <p:font typeface="Titillium Web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AEF"/>
    <a:srgbClr val="0B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12DE-7D7B-4DF4-8B6A-C4C00015E5F3}">
  <a:tblStyle styleId="{67D912DE-7D7B-4DF4-8B6A-C4C00015E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47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82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18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31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56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50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74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65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47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60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plica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881980"/>
            <a:ext cx="560548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b="1" dirty="0"/>
              <a:t>The German Traffic Sign Benchmark – Week 3</a:t>
            </a:r>
          </a:p>
        </p:txBody>
      </p:sp>
      <p:sp>
        <p:nvSpPr>
          <p:cNvPr id="3" name="Google Shape;3871;p18">
            <a:extLst>
              <a:ext uri="{FF2B5EF4-FFF2-40B4-BE49-F238E27FC236}">
                <a16:creationId xmlns:a16="http://schemas.microsoft.com/office/drawing/2014/main" id="{5C00543E-D712-4624-899C-E2007120170B}"/>
              </a:ext>
            </a:extLst>
          </p:cNvPr>
          <p:cNvSpPr txBox="1">
            <a:spLocks/>
          </p:cNvSpPr>
          <p:nvPr/>
        </p:nvSpPr>
        <p:spPr>
          <a:xfrm>
            <a:off x="830942" y="3681620"/>
            <a:ext cx="6761100" cy="797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Daniel Minguez Camacho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Javier de la Rúa Martínez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D542E7CD-B4E7-4805-AE9A-5DC6244C9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960670"/>
            <a:ext cx="7193248" cy="3588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evaluation: ImageNet database</a:t>
            </a:r>
          </a:p>
          <a:p>
            <a:pPr marL="533400" lvl="1" indent="0">
              <a:buNone/>
            </a:pPr>
            <a:endParaRPr lang="en-US" sz="20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err="1"/>
              <a:t>Xception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5B09E-E99F-4D7D-BAE6-F725621DD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14241"/>
              </p:ext>
            </p:extLst>
          </p:nvPr>
        </p:nvGraphicFramePr>
        <p:xfrm>
          <a:off x="1154281" y="1570107"/>
          <a:ext cx="5349223" cy="234027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54963">
                  <a:extLst>
                    <a:ext uri="{9D8B030D-6E8A-4147-A177-3AD203B41FA5}">
                      <a16:colId xmlns:a16="http://schemas.microsoft.com/office/drawing/2014/main" val="3838998209"/>
                    </a:ext>
                  </a:extLst>
                </a:gridCol>
                <a:gridCol w="670782">
                  <a:extLst>
                    <a:ext uri="{9D8B030D-6E8A-4147-A177-3AD203B41FA5}">
                      <a16:colId xmlns:a16="http://schemas.microsoft.com/office/drawing/2014/main" val="2985016526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627690078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val="1118926192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100771682"/>
                    </a:ext>
                  </a:extLst>
                </a:gridCol>
                <a:gridCol w="642730">
                  <a:extLst>
                    <a:ext uri="{9D8B030D-6E8A-4147-A177-3AD203B41FA5}">
                      <a16:colId xmlns:a16="http://schemas.microsoft.com/office/drawing/2014/main" val="890127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Size</a:t>
                      </a:r>
                      <a:endParaRPr lang="en-US" sz="1000" b="1" dirty="0">
                        <a:solidFill>
                          <a:srgbClr val="0B87A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Top-1 Acc</a:t>
                      </a:r>
                      <a:endParaRPr lang="en-US" sz="1000" b="1" dirty="0">
                        <a:solidFill>
                          <a:srgbClr val="0B87A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Top-5 Acc</a:t>
                      </a:r>
                      <a:endParaRPr lang="en-US" sz="1000" b="1" dirty="0">
                        <a:solidFill>
                          <a:srgbClr val="0B87A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Parameters</a:t>
                      </a:r>
                      <a:endParaRPr lang="en-US" sz="1000" b="1" dirty="0">
                        <a:solidFill>
                          <a:srgbClr val="0B87A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Depth</a:t>
                      </a:r>
                      <a:endParaRPr lang="en-US" sz="1000" b="1" dirty="0">
                        <a:solidFill>
                          <a:srgbClr val="0B87A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1068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Xception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22,910,480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474135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ResNeXt101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44,315,560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712082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ResNeXt50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25,097,128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344537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InceptionV3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23,851,784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34951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ResNet101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44,707,176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617511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DenseNet121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8,062,504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064608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ResNet50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25,636,712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8557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206FD2-62D8-4D69-B3B8-7CE2D568AA06}"/>
              </a:ext>
            </a:extLst>
          </p:cNvPr>
          <p:cNvSpPr txBox="1"/>
          <p:nvPr/>
        </p:nvSpPr>
        <p:spPr>
          <a:xfrm>
            <a:off x="4625083" y="3951998"/>
            <a:ext cx="2017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https://keras.io/applications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45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err="1"/>
              <a:t>Xception</a:t>
            </a:r>
            <a:r>
              <a:rPr lang="en-US" dirty="0"/>
              <a:t> overview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760E5C-0FC0-403D-95BC-C741A62D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880736"/>
            <a:ext cx="6131319" cy="41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2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792646"/>
            <a:ext cx="6761100" cy="3835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Single-image detection of traffic signs in natural (outdoor) images for real-world driving.</a:t>
            </a:r>
          </a:p>
          <a:p>
            <a:r>
              <a:rPr lang="en-US" dirty="0"/>
              <a:t>Despite of human accuracy recognizing traffic signs, drivers attention is regularly drawn to different tasks and situations.</a:t>
            </a:r>
          </a:p>
          <a:p>
            <a:r>
              <a:rPr lang="en-US" dirty="0"/>
              <a:t>Image classification can help in future applications in driving.</a:t>
            </a:r>
          </a:p>
          <a:p>
            <a:r>
              <a:rPr lang="en-US" dirty="0"/>
              <a:t>900 images (600 for training and 300 for test)</a:t>
            </a:r>
          </a:p>
          <a:p>
            <a:r>
              <a:rPr lang="en-US" dirty="0"/>
              <a:t>43 categories of traffic signs.</a:t>
            </a:r>
          </a:p>
          <a:p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16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10327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architecture (1)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4145D0-299E-4E1F-84F9-95A34D7A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6" y="1294393"/>
            <a:ext cx="2903196" cy="29031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6001A5-4FE9-4219-9D0D-6BD2CF9D0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283" y="1294393"/>
            <a:ext cx="2814600" cy="2903196"/>
          </a:xfrm>
          <a:prstGeom prst="rect">
            <a:avLst/>
          </a:prstGeom>
        </p:spPr>
      </p:pic>
      <p:pic>
        <p:nvPicPr>
          <p:cNvPr id="8" name="Imagen 3">
            <a:extLst>
              <a:ext uri="{FF2B5EF4-FFF2-40B4-BE49-F238E27FC236}">
                <a16:creationId xmlns:a16="http://schemas.microsoft.com/office/drawing/2014/main" id="{1F4AF699-6726-4AB5-8B11-9E6E4E6D6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804" y="1294393"/>
            <a:ext cx="2811193" cy="29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10327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architecture (1)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4145D0-299E-4E1F-84F9-95A34D7A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6" y="1040932"/>
            <a:ext cx="2903196" cy="289618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6001A5-4FE9-4219-9D0D-6BD2CF9D0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523" y="1037426"/>
            <a:ext cx="2808120" cy="2903196"/>
          </a:xfrm>
          <a:prstGeom prst="rect">
            <a:avLst/>
          </a:prstGeom>
        </p:spPr>
      </p:pic>
      <p:pic>
        <p:nvPicPr>
          <p:cNvPr id="8" name="Imagen 3">
            <a:extLst>
              <a:ext uri="{FF2B5EF4-FFF2-40B4-BE49-F238E27FC236}">
                <a16:creationId xmlns:a16="http://schemas.microsoft.com/office/drawing/2014/main" id="{1F4AF699-6726-4AB5-8B11-9E6E4E6D6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804" y="1046126"/>
            <a:ext cx="2811193" cy="2885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951A1-AD10-43EE-8EC0-0CE11CB95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574" y="4052751"/>
            <a:ext cx="5716423" cy="7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719987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Performance </a:t>
            </a:r>
            <a:r>
              <a:rPr lang="en-US" sz="2800" dirty="0">
                <a:solidFill>
                  <a:srgbClr val="11CAEF"/>
                </a:solidFill>
              </a:rPr>
              <a:t>(with Data Augmentation)</a:t>
            </a:r>
            <a:endParaRPr lang="en-US" dirty="0">
              <a:solidFill>
                <a:srgbClr val="11CAEF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135943-D433-4C5E-B06A-980E12AA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5" y="1003531"/>
            <a:ext cx="6281507" cy="6091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8340EF7-8E51-41DF-8FF0-DA34B501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4" y="1899138"/>
            <a:ext cx="3264895" cy="263859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7B76E9-09E5-4EF6-BC2C-F4E5D525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14" y="1935204"/>
            <a:ext cx="3264895" cy="26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719987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Performance </a:t>
            </a:r>
            <a:r>
              <a:rPr lang="en-US" sz="2800" dirty="0">
                <a:solidFill>
                  <a:srgbClr val="11CAEF"/>
                </a:solidFill>
              </a:rPr>
              <a:t>(without Data Augmentation)</a:t>
            </a:r>
            <a:endParaRPr lang="en-US" dirty="0">
              <a:solidFill>
                <a:srgbClr val="11CAEF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135943-D433-4C5E-B06A-980E12AA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5" y="1050846"/>
            <a:ext cx="6281507" cy="5144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8340EF7-8E51-41DF-8FF0-DA34B501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4" y="1937807"/>
            <a:ext cx="3264895" cy="25612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7B76E9-09E5-4EF6-BC2C-F4E5D525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14" y="1956507"/>
            <a:ext cx="3264895" cy="26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719987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Performance </a:t>
            </a:r>
            <a:r>
              <a:rPr lang="en-US" sz="2800" dirty="0">
                <a:solidFill>
                  <a:srgbClr val="11CAEF"/>
                </a:solidFill>
              </a:rPr>
              <a:t>(without DA with </a:t>
            </a:r>
            <a:r>
              <a:rPr lang="en-US" sz="2800" dirty="0" err="1">
                <a:solidFill>
                  <a:srgbClr val="11CAEF"/>
                </a:solidFill>
              </a:rPr>
              <a:t>EarlyStopping</a:t>
            </a:r>
            <a:r>
              <a:rPr lang="en-US" sz="2800" dirty="0">
                <a:solidFill>
                  <a:srgbClr val="11CAEF"/>
                </a:solidFill>
              </a:rPr>
              <a:t>)</a:t>
            </a:r>
            <a:endParaRPr lang="en-US" dirty="0">
              <a:solidFill>
                <a:srgbClr val="11CAEF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135943-D433-4C5E-B06A-980E12AA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1" y="1112036"/>
            <a:ext cx="6660010" cy="3688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8340EF7-8E51-41DF-8FF0-DA34B501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4" y="1941740"/>
            <a:ext cx="3264895" cy="25533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7B76E9-09E5-4EF6-BC2C-F4E5D525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14" y="1979164"/>
            <a:ext cx="3264895" cy="256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D542E7CD-B4E7-4805-AE9A-5DC6244C9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182757"/>
            <a:ext cx="7193248" cy="3366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Backbones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Attempts with ResNet50, ResNeXt50 and </a:t>
            </a:r>
            <a:r>
              <a:rPr lang="en-US" sz="1800" dirty="0" err="1"/>
              <a:t>Xception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Finally, we chose </a:t>
            </a:r>
            <a:r>
              <a:rPr lang="en-US" sz="1800" b="1" dirty="0" err="1"/>
              <a:t>Xception</a:t>
            </a:r>
            <a:r>
              <a:rPr lang="en-US" sz="1800" dirty="0"/>
              <a:t> with weights pre-trained on ImageNet and excluding the </a:t>
            </a:r>
            <a:r>
              <a:rPr lang="en-US" sz="1800" dirty="0" err="1"/>
              <a:t>GlobalAveragePolling</a:t>
            </a:r>
            <a:r>
              <a:rPr lang="en-US" sz="1800" dirty="0"/>
              <a:t> and Fully-Connected net at the end.</a:t>
            </a:r>
          </a:p>
          <a:p>
            <a:r>
              <a:rPr lang="en-US" dirty="0"/>
              <a:t>Transfer learning approach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Reuse of the ‘feature-extraction’ part of </a:t>
            </a:r>
            <a:r>
              <a:rPr lang="en-US" sz="1800" b="1" dirty="0" err="1"/>
              <a:t>Xception</a:t>
            </a:r>
            <a:endParaRPr lang="en-US" sz="1800" b="1" dirty="0"/>
          </a:p>
          <a:p>
            <a:pPr lvl="1"/>
            <a:r>
              <a:rPr lang="en-US" sz="1800" dirty="0"/>
              <a:t>+ </a:t>
            </a:r>
            <a:r>
              <a:rPr lang="en-US" sz="1800" b="1" dirty="0"/>
              <a:t>GlobalMaxPooling2D</a:t>
            </a:r>
          </a:p>
          <a:p>
            <a:pPr lvl="1"/>
            <a:r>
              <a:rPr lang="en-US" sz="1800" dirty="0"/>
              <a:t>+ Dense layer with </a:t>
            </a:r>
            <a:r>
              <a:rPr lang="en-US" sz="1800" b="1" dirty="0" err="1"/>
              <a:t>softmax</a:t>
            </a:r>
            <a:r>
              <a:rPr lang="en-US" sz="1800" dirty="0"/>
              <a:t> activation function.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Process followed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7AD73-8272-4EC5-8154-AFC5C0B9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37" y="4038908"/>
            <a:ext cx="1079433" cy="8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4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D542E7CD-B4E7-4805-AE9A-5DC6244C9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112480"/>
            <a:ext cx="7193248" cy="3436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Performance improvement </a:t>
            </a:r>
          </a:p>
          <a:p>
            <a:pPr lvl="1"/>
            <a:r>
              <a:rPr lang="en-US" sz="2000" dirty="0"/>
              <a:t>Data augmentation: Attempts with different parameters. Finally, not included.</a:t>
            </a:r>
          </a:p>
          <a:p>
            <a:pPr lvl="1"/>
            <a:r>
              <a:rPr lang="en-US" sz="2000" dirty="0"/>
              <a:t>Early stopping: monitoring ‘</a:t>
            </a:r>
            <a:r>
              <a:rPr lang="en-US" sz="2000" dirty="0" err="1"/>
              <a:t>val_acc</a:t>
            </a:r>
            <a:r>
              <a:rPr lang="en-US" sz="2000" dirty="0"/>
              <a:t>’ with patience 4</a:t>
            </a:r>
          </a:p>
          <a:p>
            <a:r>
              <a:rPr lang="en-US" dirty="0"/>
              <a:t>Callback definition for testing data</a:t>
            </a:r>
          </a:p>
          <a:p>
            <a:pPr lvl="1"/>
            <a:r>
              <a:rPr lang="en-US" sz="2000" dirty="0"/>
              <a:t>We built a callback function for retrieving test evaluation for each epoch (to be able to plot it as the description mentions)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Process followed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7AD73-8272-4EC5-8154-AFC5C0B9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37" y="4038908"/>
            <a:ext cx="1079433" cy="8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4614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304</Words>
  <Application>Microsoft Office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Dosis Light</vt:lpstr>
      <vt:lpstr>Titillium Web Light</vt:lpstr>
      <vt:lpstr>Arial</vt:lpstr>
      <vt:lpstr>Mowbray template</vt:lpstr>
      <vt:lpstr>The German Traffic Sign Benchmark – Week 3</vt:lpstr>
      <vt:lpstr>Problem</vt:lpstr>
      <vt:lpstr>Network architecture (1)</vt:lpstr>
      <vt:lpstr>Network architecture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Javier de la Rúa Martínez</dc:creator>
  <cp:lastModifiedBy>Javier de la Rúa Martínez</cp:lastModifiedBy>
  <cp:revision>30</cp:revision>
  <dcterms:modified xsi:type="dcterms:W3CDTF">2019-04-08T20:30:20Z</dcterms:modified>
</cp:coreProperties>
</file>