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84" r:id="rId3"/>
    <p:sldId id="286" r:id="rId4"/>
    <p:sldId id="285" r:id="rId5"/>
    <p:sldId id="287" r:id="rId6"/>
  </p:sldIdLst>
  <p:sldSz cx="9144000" cy="5143500" type="screen16x9"/>
  <p:notesSz cx="6858000" cy="9144000"/>
  <p:embeddedFontLst>
    <p:embeddedFont>
      <p:font typeface="Dosis Light" panose="020B0604020202020204" charset="0"/>
      <p:regular r:id="rId8"/>
      <p:bold r:id="rId9"/>
    </p:embeddedFont>
    <p:embeddedFont>
      <p:font typeface="Titillium Web Light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D912DE-7D7B-4DF4-8B6A-C4C00015E5F3}">
  <a:tblStyle styleId="{67D912DE-7D7B-4DF4-8B6A-C4C00015E5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4" autoAdjust="0"/>
    <p:restoredTop sz="94660"/>
  </p:normalViewPr>
  <p:slideViewPr>
    <p:cSldViewPr snapToGrid="0">
      <p:cViewPr>
        <p:scale>
          <a:sx n="144" d="100"/>
          <a:sy n="144" d="100"/>
        </p:scale>
        <p:origin x="801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185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313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532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699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The German Traffic Sign Benchmark</a:t>
            </a:r>
          </a:p>
        </p:txBody>
      </p:sp>
      <p:sp>
        <p:nvSpPr>
          <p:cNvPr id="3" name="Google Shape;3871;p18">
            <a:extLst>
              <a:ext uri="{FF2B5EF4-FFF2-40B4-BE49-F238E27FC236}">
                <a16:creationId xmlns:a16="http://schemas.microsoft.com/office/drawing/2014/main" id="{5C00543E-D712-4624-899C-E2007120170B}"/>
              </a:ext>
            </a:extLst>
          </p:cNvPr>
          <p:cNvSpPr txBox="1">
            <a:spLocks/>
          </p:cNvSpPr>
          <p:nvPr/>
        </p:nvSpPr>
        <p:spPr>
          <a:xfrm>
            <a:off x="830942" y="3681620"/>
            <a:ext cx="6761100" cy="797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Daniel Minguez Camacho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Javier de la Rúa Martínez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792646"/>
            <a:ext cx="6761100" cy="3835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Single-image detection of traffic signs in natural (outdoor) images for real-world driving.</a:t>
            </a:r>
          </a:p>
          <a:p>
            <a:r>
              <a:rPr lang="en-US" dirty="0"/>
              <a:t>Despite of human accuracy recognizing traffic signs, drivers attention is regularly drawn to different tasks and situations.</a:t>
            </a:r>
          </a:p>
          <a:p>
            <a:r>
              <a:rPr lang="en-US" dirty="0"/>
              <a:t>Image classification can help in future applications in driving.</a:t>
            </a:r>
          </a:p>
          <a:p>
            <a:r>
              <a:rPr lang="en-US" dirty="0"/>
              <a:t>900 images (600 for training and 300 for test)</a:t>
            </a:r>
          </a:p>
          <a:p>
            <a:r>
              <a:rPr lang="en-US" dirty="0"/>
              <a:t>43 categories of traffic signs.</a:t>
            </a:r>
          </a:p>
          <a:p>
            <a:endParaRPr lang="en-US"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816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10327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Network architecture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11D4ED-68DE-41F9-A87F-429795308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59" y="1020417"/>
            <a:ext cx="6334593" cy="389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37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AABEF6-4FDF-4410-AC40-1F1F76B86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91" y="1178634"/>
            <a:ext cx="6222526" cy="462150"/>
          </a:xfrm>
          <a:prstGeom prst="rect">
            <a:avLst/>
          </a:prstGeom>
        </p:spPr>
      </p:pic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Google Shape;3870;p18">
            <a:extLst>
              <a:ext uri="{FF2B5EF4-FFF2-40B4-BE49-F238E27FC236}">
                <a16:creationId xmlns:a16="http://schemas.microsoft.com/office/drawing/2014/main" id="{57674308-3B07-4AB3-900B-A08731BD506B}"/>
              </a:ext>
            </a:extLst>
          </p:cNvPr>
          <p:cNvSpPr txBox="1">
            <a:spLocks/>
          </p:cNvSpPr>
          <p:nvPr/>
        </p:nvSpPr>
        <p:spPr>
          <a:xfrm>
            <a:off x="718300" y="10327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dirty="0"/>
              <a:t>Performance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8FB0C6-CB60-42B4-AD4E-0ACF2E5B3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18" y="1882636"/>
            <a:ext cx="3542336" cy="25568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BEA481-17D0-4EA4-821E-6B30184AC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2252" y="1967946"/>
            <a:ext cx="3479950" cy="247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20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D542E7CD-B4E7-4805-AE9A-5DC6244C96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8300" y="792646"/>
            <a:ext cx="7193248" cy="41172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2000" dirty="0"/>
              <a:t>Procedure based on trial and error of different architectures.</a:t>
            </a:r>
          </a:p>
          <a:p>
            <a:r>
              <a:rPr lang="en-US" sz="1800" dirty="0"/>
              <a:t>Fit:</a:t>
            </a:r>
          </a:p>
          <a:p>
            <a:pPr lvl="1"/>
            <a:r>
              <a:rPr lang="en-US" sz="1400" dirty="0"/>
              <a:t>Batch size: 8 -16 - 32, Epochs: 100</a:t>
            </a:r>
          </a:p>
          <a:p>
            <a:pPr lvl="1"/>
            <a:r>
              <a:rPr lang="en-US" sz="1400" dirty="0"/>
              <a:t>Batch size: 64, Epochs: 20</a:t>
            </a:r>
          </a:p>
          <a:p>
            <a:pPr lvl="1"/>
            <a:r>
              <a:rPr lang="en-US" sz="1400" dirty="0"/>
              <a:t>Batch size: 8, Epochs: 1000 …</a:t>
            </a:r>
          </a:p>
          <a:p>
            <a:r>
              <a:rPr lang="en-US" sz="1800" dirty="0"/>
              <a:t>Layers:</a:t>
            </a:r>
          </a:p>
          <a:p>
            <a:pPr lvl="1"/>
            <a:r>
              <a:rPr lang="en-US" sz="1400" dirty="0"/>
              <a:t>Dense (8) – Dropout() – Dense(8) – Dropout() – Flatten() – Dropout()</a:t>
            </a:r>
          </a:p>
          <a:p>
            <a:pPr lvl="1"/>
            <a:r>
              <a:rPr lang="en-US" sz="1400" dirty="0"/>
              <a:t>Dense(8-16) – Dropout() – Dense(8-16) – Dense(8-16) – Flatten() - Dropout()</a:t>
            </a:r>
          </a:p>
          <a:p>
            <a:pPr lvl="1"/>
            <a:r>
              <a:rPr lang="en-US" sz="1400" dirty="0"/>
              <a:t>Dense(8) – Dense(8) – Dense(8) – Dropout() – Flatten ...</a:t>
            </a:r>
          </a:p>
          <a:p>
            <a:r>
              <a:rPr lang="en-US" sz="1800" dirty="0"/>
              <a:t>Activation</a:t>
            </a:r>
            <a:r>
              <a:rPr lang="en-US" sz="1600" dirty="0"/>
              <a:t>:</a:t>
            </a:r>
          </a:p>
          <a:p>
            <a:pPr lvl="1"/>
            <a:r>
              <a:rPr lang="en-US" sz="1600" dirty="0" err="1"/>
              <a:t>Relu</a:t>
            </a:r>
            <a:r>
              <a:rPr lang="en-US" sz="1600" dirty="0"/>
              <a:t> for input and hidden layers.</a:t>
            </a:r>
          </a:p>
          <a:p>
            <a:pPr lvl="1"/>
            <a:r>
              <a:rPr lang="en-US" sz="1600" dirty="0" err="1"/>
              <a:t>Softmax</a:t>
            </a:r>
            <a:r>
              <a:rPr lang="en-US" sz="1600" dirty="0"/>
              <a:t> for output layer.</a:t>
            </a:r>
          </a:p>
          <a:p>
            <a:r>
              <a:rPr lang="en-US" sz="1600" dirty="0"/>
              <a:t>Optimization:</a:t>
            </a:r>
          </a:p>
          <a:p>
            <a:pPr lvl="1"/>
            <a:r>
              <a:rPr lang="en-US" sz="1600" dirty="0"/>
              <a:t>Stochastic gradient descent optimizer</a:t>
            </a:r>
            <a:r>
              <a:rPr lang="en-US" dirty="0"/>
              <a:t>.</a:t>
            </a:r>
            <a:endParaRPr lang="en-US" sz="1600" dirty="0"/>
          </a:p>
          <a:p>
            <a:endParaRPr lang="en-US" sz="1600" dirty="0"/>
          </a:p>
          <a:p>
            <a:pPr lvl="1"/>
            <a:endParaRPr lang="en-US" sz="2000" dirty="0"/>
          </a:p>
          <a:p>
            <a:pPr lvl="1"/>
            <a:endParaRPr lang="en-US" sz="1600" dirty="0"/>
          </a:p>
          <a:p>
            <a:pPr lvl="1"/>
            <a:endParaRPr lang="en-US"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Google Shape;3870;p18">
            <a:extLst>
              <a:ext uri="{FF2B5EF4-FFF2-40B4-BE49-F238E27FC236}">
                <a16:creationId xmlns:a16="http://schemas.microsoft.com/office/drawing/2014/main" id="{57674308-3B07-4AB3-900B-A08731BD506B}"/>
              </a:ext>
            </a:extLst>
          </p:cNvPr>
          <p:cNvSpPr txBox="1">
            <a:spLocks/>
          </p:cNvSpPr>
          <p:nvPr/>
        </p:nvSpPr>
        <p:spPr>
          <a:xfrm>
            <a:off x="718300" y="10327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dirty="0"/>
              <a:t>Previous attempts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97AD73-8272-4EC5-8154-AFC5C0B9C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780" y="4158436"/>
            <a:ext cx="1079433" cy="80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69386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212</Words>
  <Application>Microsoft Office PowerPoint</Application>
  <PresentationFormat>On-screen Show (16:9)</PresentationFormat>
  <Paragraphs>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Titillium Web Light</vt:lpstr>
      <vt:lpstr>Dosis Light</vt:lpstr>
      <vt:lpstr>Arial</vt:lpstr>
      <vt:lpstr>Mowbray template</vt:lpstr>
      <vt:lpstr>The German Traffic Sign Benchmark</vt:lpstr>
      <vt:lpstr>Problem</vt:lpstr>
      <vt:lpstr>Network architecture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Javier de la Rúa Martínez</dc:creator>
  <cp:lastModifiedBy>Javier de la Rúa Martínez</cp:lastModifiedBy>
  <cp:revision>9</cp:revision>
  <dcterms:modified xsi:type="dcterms:W3CDTF">2019-03-25T22:33:07Z</dcterms:modified>
</cp:coreProperties>
</file>