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1" r:id="rId3"/>
    <p:sldId id="265" r:id="rId4"/>
    <p:sldId id="263" r:id="rId5"/>
    <p:sldId id="264" r:id="rId6"/>
    <p:sldId id="266" r:id="rId7"/>
    <p:sldId id="276" r:id="rId8"/>
    <p:sldId id="278" r:id="rId9"/>
    <p:sldId id="269" r:id="rId10"/>
    <p:sldId id="267" r:id="rId11"/>
    <p:sldId id="273" r:id="rId12"/>
    <p:sldId id="275" r:id="rId13"/>
    <p:sldId id="268" r:id="rId14"/>
    <p:sldId id="274" r:id="rId15"/>
    <p:sldId id="257" r:id="rId16"/>
    <p:sldId id="258" r:id="rId17"/>
    <p:sldId id="270" r:id="rId18"/>
    <p:sldId id="27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IA Jones" initials="AJ" lastIdx="2" clrIdx="0">
    <p:extLst>
      <p:ext uri="{19B8F6BF-5375-455C-9EA6-DF929625EA0E}">
        <p15:presenceInfo xmlns:p15="http://schemas.microsoft.com/office/powerpoint/2012/main" userId="58485111059acd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896F-A8F3-46EC-AFD1-788E15A83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7" y="1298448"/>
            <a:ext cx="8655729" cy="1711082"/>
          </a:xfrm>
        </p:spPr>
        <p:txBody>
          <a:bodyPr/>
          <a:lstStyle/>
          <a:p>
            <a:r>
              <a:rPr lang="en-US" b="1" dirty="0"/>
              <a:t>U.S. Energy Consumption and CO</a:t>
            </a:r>
            <a:r>
              <a:rPr lang="en-US" b="1" baseline="-25000" dirty="0"/>
              <a:t>2</a:t>
            </a:r>
            <a:r>
              <a:rPr lang="en-US" b="1" dirty="0"/>
              <a:t> Emissions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B4F52-E238-42FE-A26D-11B1BAE3D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1452" y="1367751"/>
            <a:ext cx="2681057" cy="1872597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Energizers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Oswald Vinueza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Shahzad Naseer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Daniel Jones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2B188-840F-42EA-A904-35FC723BFE1F}"/>
              </a:ext>
            </a:extLst>
          </p:cNvPr>
          <p:cNvSpPr txBox="1"/>
          <p:nvPr/>
        </p:nvSpPr>
        <p:spPr>
          <a:xfrm>
            <a:off x="544328" y="3040293"/>
            <a:ext cx="5113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29, 2019</a:t>
            </a:r>
          </a:p>
        </p:txBody>
      </p:sp>
      <p:pic>
        <p:nvPicPr>
          <p:cNvPr id="6" name="Picture 5" descr="png-usa-outline-us-map-outline-png-87-detailed-with-us-map-outline-png-2400">
            <a:extLst>
              <a:ext uri="{FF2B5EF4-FFF2-40B4-BE49-F238E27FC236}">
                <a16:creationId xmlns:a16="http://schemas.microsoft.com/office/drawing/2014/main" id="{01FD99B8-CEFB-42E1-B4C2-EDE28C88CB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60" y="2852314"/>
            <a:ext cx="5616267" cy="325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92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 descr="Compound Annual Growth Rate by Sector">
            <a:extLst>
              <a:ext uri="{FF2B5EF4-FFF2-40B4-BE49-F238E27FC236}">
                <a16:creationId xmlns:a16="http://schemas.microsoft.com/office/drawing/2014/main" id="{C968FA60-E684-4100-83A0-139878DAA12B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2"/>
          <a:stretch/>
        </p:blipFill>
        <p:spPr>
          <a:xfrm>
            <a:off x="3812959" y="1054090"/>
            <a:ext cx="7346272" cy="474067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CC4C3-2940-4B1E-966B-2962ADE15B4C}"/>
              </a:ext>
            </a:extLst>
          </p:cNvPr>
          <p:cNvSpPr/>
          <p:nvPr/>
        </p:nvSpPr>
        <p:spPr>
          <a:xfrm>
            <a:off x="4181383" y="3506680"/>
            <a:ext cx="6649374" cy="1669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endParaRPr lang="en-US" sz="2800" b="1" dirty="0"/>
          </a:p>
        </p:txBody>
      </p:sp>
      <p:pic>
        <p:nvPicPr>
          <p:cNvPr id="4" name="Content Placeholder 3" descr="CO2EmissionTrendSubplot">
            <a:extLst>
              <a:ext uri="{FF2B5EF4-FFF2-40B4-BE49-F238E27FC236}">
                <a16:creationId xmlns:a16="http://schemas.microsoft.com/office/drawing/2014/main" id="{A49D6F27-67C8-4488-92E3-CA076129A266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8105"/>
          <a:stretch/>
        </p:blipFill>
        <p:spPr>
          <a:xfrm>
            <a:off x="3528967" y="590486"/>
            <a:ext cx="8263196" cy="56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45782"/>
            <a:ext cx="2947482" cy="460118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b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7" name="Content Placeholder 6" descr="CO2EmissionBySectorTL">
            <a:extLst>
              <a:ext uri="{FF2B5EF4-FFF2-40B4-BE49-F238E27FC236}">
                <a16:creationId xmlns:a16="http://schemas.microsoft.com/office/drawing/2014/main" id="{713551F1-DCDE-434F-B374-E5DBD14619F9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95" y="1229488"/>
            <a:ext cx="8056285" cy="48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3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D5D-D9E0-4DCA-8B9A-3D4B9845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363540"/>
            <a:ext cx="2947482" cy="4601183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  <a:br>
              <a:rPr lang="en-US" sz="3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  <a:b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Gasoline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O2EmissionSourcesVsSectors">
            <a:extLst>
              <a:ext uri="{FF2B5EF4-FFF2-40B4-BE49-F238E27FC236}">
                <a16:creationId xmlns:a16="http://schemas.microsoft.com/office/drawing/2014/main" id="{58E42144-D23D-4CE5-BD9F-831F7E2C43B4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29" y="1123837"/>
            <a:ext cx="7885298" cy="47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1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7" name="Content Placeholder 6" descr="EmissionsbyStateandSector">
            <a:extLst>
              <a:ext uri="{FF2B5EF4-FFF2-40B4-BE49-F238E27FC236}">
                <a16:creationId xmlns:a16="http://schemas.microsoft.com/office/drawing/2014/main" id="{A7839CF4-D983-4F51-8B48-A28C939CB86E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8" b="5121"/>
          <a:stretch/>
        </p:blipFill>
        <p:spPr>
          <a:xfrm>
            <a:off x="3561638" y="188517"/>
            <a:ext cx="6976155" cy="669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</p:txBody>
      </p:sp>
      <p:pic>
        <p:nvPicPr>
          <p:cNvPr id="6" name="Content Placeholder 5" descr="statesheatmap">
            <a:extLst>
              <a:ext uri="{FF2B5EF4-FFF2-40B4-BE49-F238E27FC236}">
                <a16:creationId xmlns:a16="http://schemas.microsoft.com/office/drawing/2014/main" id="{F9FCA1F0-CBAC-4E97-A3D4-FF7158852332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19456" r="2740" b="13324"/>
          <a:stretch/>
        </p:blipFill>
        <p:spPr>
          <a:xfrm>
            <a:off x="3781888" y="1166143"/>
            <a:ext cx="8016535" cy="4730542"/>
          </a:xfrm>
          <a:prstGeom prst="rect">
            <a:avLst/>
          </a:prstGeom>
        </p:spPr>
      </p:pic>
      <p:pic>
        <p:nvPicPr>
          <p:cNvPr id="7" name="Content Placeholder 5" descr="statesheatmap">
            <a:extLst>
              <a:ext uri="{FF2B5EF4-FFF2-40B4-BE49-F238E27FC236}">
                <a16:creationId xmlns:a16="http://schemas.microsoft.com/office/drawing/2014/main" id="{214387C0-9074-41A9-B689-6B215822033E}"/>
              </a:ext>
            </a:extLst>
          </p:cNvPr>
          <p:cNvPicPr>
            <a:picLocks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9" t="4477" r="46024" b="88037"/>
          <a:stretch/>
        </p:blipFill>
        <p:spPr>
          <a:xfrm>
            <a:off x="3648722" y="694555"/>
            <a:ext cx="4403325" cy="4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5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3-05FB-4656-BBC1-B7327218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8452" cy="46011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CO2 emissions increase?</a:t>
            </a:r>
            <a:b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7" name="Content Placeholder 6" descr="EnergyConsumAndCO2EmsAllSec">
            <a:extLst>
              <a:ext uri="{FF2B5EF4-FFF2-40B4-BE49-F238E27FC236}">
                <a16:creationId xmlns:a16="http://schemas.microsoft.com/office/drawing/2014/main" id="{3E0AA414-1986-4966-9053-F6C721C02F74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47" y="748190"/>
            <a:ext cx="7322283" cy="549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6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hypothesized, Transportation and Industrial sectors are largest energy consumers and producers of CO2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energy consumption increases, CO2 emissions grow as well</a:t>
            </a: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TO ACTION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ways for power the Transportation and Industrial sectors are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4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62C8-0407-4126-8B51-B979CAC7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646C-3DA5-4033-ACB7-6550FA26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b="1" dirty="0">
                <a:solidFill>
                  <a:schemeClr val="tx1"/>
                </a:solidFill>
              </a:rPr>
              <a:t>POST MORTEM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</a:rPr>
              <a:t>Challenges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EIA has several different views of emission and consumption data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Agreed on what to focus on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For CO2 Emissions, sector specific product sources (Jet Fuel in Transportation)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Not a clear way to compare across sectors</a:t>
            </a:r>
          </a:p>
          <a:p>
            <a:pPr lvl="1">
              <a:buClrTx/>
            </a:pPr>
            <a:r>
              <a:rPr lang="en-US" dirty="0">
                <a:solidFill>
                  <a:schemeClr val="tx1"/>
                </a:solidFill>
              </a:rPr>
              <a:t>Grouped into “Sector Specific”</a:t>
            </a:r>
          </a:p>
          <a:p>
            <a:pPr>
              <a:buClrTx/>
            </a:pPr>
            <a:r>
              <a:rPr lang="en-US" b="1" i="1" dirty="0">
                <a:solidFill>
                  <a:schemeClr val="tx1"/>
                </a:solidFill>
              </a:rPr>
              <a:t>Additional questions | research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is the correlation, if any, between energy consumption and emissions between sectors?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are the drivers for energy consumption increase?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What caused a decrease in consumption in 2012?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9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CB42-5DEC-4602-9011-1627F1F2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322B-7888-4443-AF3E-4BC3638CC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017" y="0"/>
            <a:ext cx="7315200" cy="5120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9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B3AA5-A58D-4247-8050-B72C844E1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5" t="33813" r="57912" b="28588"/>
          <a:stretch/>
        </p:blipFill>
        <p:spPr>
          <a:xfrm>
            <a:off x="4944865" y="1651245"/>
            <a:ext cx="4358936" cy="445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6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8408"/>
            <a:ext cx="2947482" cy="4601183"/>
          </a:xfrm>
        </p:spPr>
        <p:txBody>
          <a:bodyPr/>
          <a:lstStyle/>
          <a:p>
            <a:r>
              <a:rPr lang="en-US" b="1" dirty="0"/>
              <a:t>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endParaRPr lang="en-US" sz="2400" dirty="0"/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has grown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impacts have grown as well</a:t>
            </a:r>
          </a:p>
          <a:p>
            <a:pPr marL="0" indent="0">
              <a:buClrTx/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a better understanding of the relationship between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</a:p>
          <a:p>
            <a:pPr lvl="1">
              <a:buClrTx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 dioxide (CO</a:t>
            </a:r>
            <a:r>
              <a:rPr lang="en-US" sz="22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emissions</a:t>
            </a:r>
          </a:p>
          <a:p>
            <a:pPr lvl="1">
              <a:buClrTx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selected sectors of the United States (U.S.)</a:t>
            </a:r>
          </a:p>
          <a:p>
            <a:pPr lvl="2"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Industrial, Commercial. Transportation, Residential</a:t>
            </a:r>
          </a:p>
          <a:p>
            <a:pPr>
              <a:buClrTx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0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b="1" dirty="0"/>
              <a:t>MOTIVATION</a:t>
            </a:r>
            <a:br>
              <a:rPr lang="en-US" b="1" dirty="0"/>
            </a:br>
            <a:r>
              <a:rPr lang="en-US" b="1" dirty="0"/>
              <a:t>HYPOTHESIS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emissions impact environment and health</a:t>
            </a: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discussion for solutions</a:t>
            </a:r>
          </a:p>
          <a:p>
            <a:pPr>
              <a:buClrTx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ClrTx/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 sectors result in the highest energy consumption and emissions</a:t>
            </a:r>
          </a:p>
          <a:p>
            <a:pPr lvl="1">
              <a:buClrTx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such as manufacturing require large amounts of energy to run </a:t>
            </a:r>
          </a:p>
          <a:p>
            <a:pPr marL="502920" lvl="1" indent="0">
              <a:buClrTx/>
              <a:buNone/>
            </a:pPr>
            <a:endParaRPr 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2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661F-26E2-416B-B906-7638DEC6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C19D-9542-4518-AB1C-E7154C22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and Transportation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sectors produce the most emissions, and within each sector, which product group produces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and Industrial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Petroleum and motor gasoline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state produced the most emissions?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Texas</a:t>
            </a:r>
          </a:p>
          <a:p>
            <a:pPr marL="342900" indent="-342900">
              <a:buClrTx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total energy consumption increases, does CO2 emissions increase?</a:t>
            </a:r>
          </a:p>
          <a:p>
            <a:pPr marL="845820" lvl="1" indent="-342900">
              <a:buClrTx/>
              <a:buFont typeface="+mj-lt"/>
              <a:buAutoNum type="alphaLcParenR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08538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</a:p>
          <a:p>
            <a:pPr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U.S. Energy Information Administration (EIA)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https://www.eia.gov/</a:t>
            </a:r>
          </a:p>
          <a:p>
            <a:pPr marL="0" indent="0">
              <a:buClrTx/>
              <a:buNone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sectors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facilities and equipment used for manufacturing, agriculture, mining and construction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 to transport people or goods such as cars, trucks, buses, motorcycles, trains, aircraft, boats, barges, and ships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Residential: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homes and apartments</a:t>
            </a:r>
            <a:endParaRPr lang="en-US" sz="1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offices, malls, stores, schools, hospitals, hotels, warehouses, restaurants and places of worship and public assembly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 power: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not include in analysis 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consumes primary energy to generate most of electricity the other four sectors consume</a:t>
            </a:r>
          </a:p>
          <a:p>
            <a:pPr>
              <a:buClrTx/>
            </a:pP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Frame: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to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has grown very rapidly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 and emissions by sector data are available through 2018</a:t>
            </a:r>
          </a:p>
          <a:p>
            <a:pPr lvl="1">
              <a:buClrTx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emissions by state data is only available through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4AD0C-63CD-498A-9642-0C7E1D7F4485}"/>
              </a:ext>
            </a:extLst>
          </p:cNvPr>
          <p:cNvPicPr/>
          <p:nvPr/>
        </p:nvPicPr>
        <p:blipFill rotWithShape="1">
          <a:blip r:embed="rId2"/>
          <a:srcRect l="19309" t="11036" r="61147" b="80965"/>
          <a:stretch/>
        </p:blipFill>
        <p:spPr bwMode="auto">
          <a:xfrm>
            <a:off x="7994247" y="980576"/>
            <a:ext cx="3614078" cy="617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005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44FA-AC9C-47C1-BB5D-C8495DACD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AND CLEAN UP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information available via API from the EIA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clear if Electric Power share for sectors was taken out on data. (Double dip)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2 years of information for CO2 state data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comprises of 11,359 observations and 13 characteristics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 except for value were object. Very few NANs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states produce the majority of CO2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Industrial sector is 3 to 4 times larger than residential when looking at growth</a:t>
            </a:r>
          </a:p>
          <a:p>
            <a:pPr>
              <a:buClrTx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Transportation produces more CO2 than all sector combined</a:t>
            </a:r>
          </a:p>
        </p:txBody>
      </p:sp>
    </p:spTree>
    <p:extLst>
      <p:ext uri="{BB962C8B-B14F-4D97-AF65-F5344CB8AC3E}">
        <p14:creationId xmlns:p14="http://schemas.microsoft.com/office/powerpoint/2010/main" val="160454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74441-3FCD-4828-8FBF-6138EAD873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384" y="1638742"/>
            <a:ext cx="7918881" cy="5046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39B57D-69A5-4DD6-BEAE-328045B50CE7}"/>
              </a:ext>
            </a:extLst>
          </p:cNvPr>
          <p:cNvSpPr txBox="1"/>
          <p:nvPr/>
        </p:nvSpPr>
        <p:spPr>
          <a:xfrm>
            <a:off x="3861787" y="347845"/>
            <a:ext cx="732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ANOVA TEST: Energy Consumption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</a:p>
          <a:p>
            <a:r>
              <a:rPr lang="en-US" b="1" dirty="0"/>
              <a:t>T-TEST: Energy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Differences between the means are statistically significant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909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4" y="1123837"/>
            <a:ext cx="3409025" cy="4601183"/>
          </a:xfrm>
        </p:spPr>
        <p:txBody>
          <a:bodyPr>
            <a:normAutofit/>
          </a:bodyPr>
          <a:lstStyle/>
          <a:p>
            <a:r>
              <a:rPr lang="en-US" sz="3200" b="1" dirty="0"/>
              <a:t>DATA</a:t>
            </a:r>
            <a:br>
              <a:rPr lang="en-US" sz="3200" b="1" dirty="0"/>
            </a:br>
            <a:r>
              <a:rPr lang="en-US" sz="3200" b="1" dirty="0"/>
              <a:t>EXPLORATION</a:t>
            </a:r>
            <a:br>
              <a:rPr lang="en-US" sz="3200" b="1" dirty="0"/>
            </a:br>
            <a:r>
              <a:rPr lang="en-US" sz="3200" b="1" dirty="0"/>
              <a:t>CLEANING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ANALYSIS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014A6-1987-4AC3-AA66-793B059D6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16049"/>
              </p:ext>
            </p:extLst>
          </p:nvPr>
        </p:nvGraphicFramePr>
        <p:xfrm>
          <a:off x="4659791" y="1656501"/>
          <a:ext cx="550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674">
                  <a:extLst>
                    <a:ext uri="{9D8B030D-6E8A-4147-A177-3AD203B41FA5}">
                      <a16:colId xmlns:a16="http://schemas.microsoft.com/office/drawing/2014/main" val="3588911643"/>
                    </a:ext>
                  </a:extLst>
                </a:gridCol>
                <a:gridCol w="4465468">
                  <a:extLst>
                    <a:ext uri="{9D8B030D-6E8A-4147-A177-3AD203B41FA5}">
                      <a16:colId xmlns:a16="http://schemas.microsoft.com/office/drawing/2014/main" val="2144341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ANOVA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53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pvalue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1.023e-30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7545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813B15-9709-4CB0-A2D9-DD3BCFCF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627859"/>
              </p:ext>
            </p:extLst>
          </p:nvPr>
        </p:nvGraphicFramePr>
        <p:xfrm>
          <a:off x="4659791" y="2734900"/>
          <a:ext cx="555840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93">
                  <a:extLst>
                    <a:ext uri="{9D8B030D-6E8A-4147-A177-3AD203B41FA5}">
                      <a16:colId xmlns:a16="http://schemas.microsoft.com/office/drawing/2014/main" val="2038924663"/>
                    </a:ext>
                  </a:extLst>
                </a:gridCol>
                <a:gridCol w="692459">
                  <a:extLst>
                    <a:ext uri="{9D8B030D-6E8A-4147-A177-3AD203B41FA5}">
                      <a16:colId xmlns:a16="http://schemas.microsoft.com/office/drawing/2014/main" val="1199383848"/>
                    </a:ext>
                  </a:extLst>
                </a:gridCol>
                <a:gridCol w="1225118">
                  <a:extLst>
                    <a:ext uri="{9D8B030D-6E8A-4147-A177-3AD203B41FA5}">
                      <a16:colId xmlns:a16="http://schemas.microsoft.com/office/drawing/2014/main" val="55165513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263886579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675416437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T-TESTS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8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PVALUES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Ind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Trans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Resi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Comm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8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5.310e-08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8.039e-14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3.282e-12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1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Trans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2.113e-13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1.064e-13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7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Resi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7.285e-08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32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Comm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pattFill prst="pct50">
                      <a:fgClr>
                        <a:srgbClr val="7B7B7B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913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70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64B0-D362-4E08-A5BB-0298B829D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Tx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are the fastest growing sectors for energy consumption?</a:t>
            </a:r>
          </a:p>
        </p:txBody>
      </p:sp>
      <p:pic>
        <p:nvPicPr>
          <p:cNvPr id="7" name="Picture 6" descr="Total Energy_Energy Consumption by Sector">
            <a:extLst>
              <a:ext uri="{FF2B5EF4-FFF2-40B4-BE49-F238E27FC236}">
                <a16:creationId xmlns:a16="http://schemas.microsoft.com/office/drawing/2014/main" id="{9FEC34E7-3F7E-4347-A048-34CFB602F43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r="8584"/>
          <a:stretch/>
        </p:blipFill>
        <p:spPr>
          <a:xfrm>
            <a:off x="3906177" y="991700"/>
            <a:ext cx="7355380" cy="51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356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688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U.S. Energy Consumption and CO2 Emissions</vt:lpstr>
      <vt:lpstr>OVERVIEW </vt:lpstr>
      <vt:lpstr>MOTIVATION HYPOTHESIS </vt:lpstr>
      <vt:lpstr>QUESTIONS </vt:lpstr>
      <vt:lpstr>DATA</vt:lpstr>
      <vt:lpstr>DATA EXPLORATION CLEANING and ANALYSIS</vt:lpstr>
      <vt:lpstr>DATA EXPLORATION CLEANING and ANALYSIS</vt:lpstr>
      <vt:lpstr>DATA EXPLORATION CLEANING and ANALYSIS</vt:lpstr>
      <vt:lpstr>Which are the fastest growing sectors for energy consumption?</vt:lpstr>
      <vt:lpstr>Which are the fastest growing sectors for energy consumption? Industrial  Transportation  </vt:lpstr>
      <vt:lpstr>Which sectors produce the most emissions, and within each sector, which product group produces the most emissions?</vt:lpstr>
      <vt:lpstr>Which sectors produce the most emissions, and within each sector, which product group produces the most emissions? Industrial Transportation </vt:lpstr>
      <vt:lpstr>Which sectors produce the most emissions, and within each sector, which product group produces the most emissions? Petroleum Motor Gasoline </vt:lpstr>
      <vt:lpstr>Which state produced the most emissions? Texas</vt:lpstr>
      <vt:lpstr>Which state produced the most emissions? Texas</vt:lpstr>
      <vt:lpstr>As total energy consumption increases, does CO2 emissions increase? Yes </vt:lpstr>
      <vt:lpstr>SUMMARY</vt:lpstr>
      <vt:lpstr>POST MORTEM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ASIA Jones</dc:creator>
  <cp:lastModifiedBy>Oswald Vinueza</cp:lastModifiedBy>
  <cp:revision>62</cp:revision>
  <dcterms:created xsi:type="dcterms:W3CDTF">2019-07-28T18:16:18Z</dcterms:created>
  <dcterms:modified xsi:type="dcterms:W3CDTF">2019-07-29T03:13:17Z</dcterms:modified>
</cp:coreProperties>
</file>