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1" r:id="rId3"/>
    <p:sldId id="265" r:id="rId4"/>
    <p:sldId id="263" r:id="rId5"/>
    <p:sldId id="264" r:id="rId6"/>
    <p:sldId id="266" r:id="rId7"/>
    <p:sldId id="276" r:id="rId8"/>
    <p:sldId id="278" r:id="rId9"/>
    <p:sldId id="269" r:id="rId10"/>
    <p:sldId id="267" r:id="rId11"/>
    <p:sldId id="273" r:id="rId12"/>
    <p:sldId id="275" r:id="rId13"/>
    <p:sldId id="268" r:id="rId14"/>
    <p:sldId id="274" r:id="rId15"/>
    <p:sldId id="257" r:id="rId16"/>
    <p:sldId id="258" r:id="rId17"/>
    <p:sldId id="270" r:id="rId18"/>
    <p:sldId id="279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IA Jones" initials="AJ" lastIdx="2" clrIdx="0">
    <p:extLst>
      <p:ext uri="{19B8F6BF-5375-455C-9EA6-DF929625EA0E}">
        <p15:presenceInfo xmlns:p15="http://schemas.microsoft.com/office/powerpoint/2012/main" userId="58485111059acd6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7B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896F-A8F3-46EC-AFD1-788E15A83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717" y="1298448"/>
            <a:ext cx="8655729" cy="1711082"/>
          </a:xfrm>
        </p:spPr>
        <p:txBody>
          <a:bodyPr/>
          <a:lstStyle/>
          <a:p>
            <a:r>
              <a:rPr lang="en-US" b="1" dirty="0"/>
              <a:t>U.S. Energy Consumption and CO</a:t>
            </a:r>
            <a:r>
              <a:rPr lang="en-US" b="1" baseline="-25000" dirty="0"/>
              <a:t>2</a:t>
            </a:r>
            <a:r>
              <a:rPr lang="en-US" b="1" dirty="0"/>
              <a:t> Emissions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B4F52-E238-42FE-A26D-11B1BAE3D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01452" y="1367751"/>
            <a:ext cx="2681057" cy="1872597"/>
          </a:xfrm>
        </p:spPr>
        <p:txBody>
          <a:bodyPr/>
          <a:lstStyle/>
          <a:p>
            <a:r>
              <a:rPr lang="en-US" b="1" i="1" dirty="0">
                <a:solidFill>
                  <a:schemeClr val="tx1"/>
                </a:solidFill>
              </a:rPr>
              <a:t>Energizers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Oswald Vinueza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Shahzad Naseer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Daniel Jones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B2B188-840F-42EA-A904-35FC723BFE1F}"/>
              </a:ext>
            </a:extLst>
          </p:cNvPr>
          <p:cNvSpPr txBox="1"/>
          <p:nvPr/>
        </p:nvSpPr>
        <p:spPr>
          <a:xfrm>
            <a:off x="544328" y="3040293"/>
            <a:ext cx="5113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July 29, 2019</a:t>
            </a:r>
          </a:p>
        </p:txBody>
      </p:sp>
      <p:pic>
        <p:nvPicPr>
          <p:cNvPr id="6" name="Picture 5" descr="png-usa-outline-us-map-outline-png-87-detailed-with-us-map-outline-png-2400">
            <a:extLst>
              <a:ext uri="{FF2B5EF4-FFF2-40B4-BE49-F238E27FC236}">
                <a16:creationId xmlns:a16="http://schemas.microsoft.com/office/drawing/2014/main" id="{01FD99B8-CEFB-42E1-B4C2-EDE28C88CB3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960" y="2852314"/>
            <a:ext cx="5616267" cy="325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292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064B0-D362-4E08-A5BB-0298B829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buClrTx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are the fastest growing sectors for energy consumption?</a:t>
            </a:r>
            <a:b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Industrial 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Transportation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3" descr="Compound Annual Growth Rate by Sector">
            <a:extLst>
              <a:ext uri="{FF2B5EF4-FFF2-40B4-BE49-F238E27FC236}">
                <a16:creationId xmlns:a16="http://schemas.microsoft.com/office/drawing/2014/main" id="{C968FA60-E684-4100-83A0-139878DAA12B}"/>
              </a:ext>
            </a:extLst>
          </p:cNvPr>
          <p:cNvPicPr>
            <a:picLocks noGrp="1" noChangeAspect="1"/>
          </p:cNvPicPr>
          <p:nvPr isPhoto="1">
            <p:ph idx="1"/>
          </p:nvPr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02"/>
          <a:stretch/>
        </p:blipFill>
        <p:spPr>
          <a:xfrm>
            <a:off x="3812959" y="1054090"/>
            <a:ext cx="7346272" cy="474067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2CC4C3-2940-4B1E-966B-2962ADE15B4C}"/>
              </a:ext>
            </a:extLst>
          </p:cNvPr>
          <p:cNvSpPr/>
          <p:nvPr/>
        </p:nvSpPr>
        <p:spPr>
          <a:xfrm>
            <a:off x="4181383" y="3506680"/>
            <a:ext cx="6649374" cy="166900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54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6AD5D-D9E0-4DCA-8B9A-3D4B9845F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sectors produce the most emissions, and within each sector, which product group produces the most emissions?</a:t>
            </a:r>
            <a:endParaRPr lang="en-US" sz="2800" b="1" dirty="0"/>
          </a:p>
        </p:txBody>
      </p:sp>
      <p:pic>
        <p:nvPicPr>
          <p:cNvPr id="4" name="Content Placeholder 3" descr="CO2EmissionTrendSubplot">
            <a:extLst>
              <a:ext uri="{FF2B5EF4-FFF2-40B4-BE49-F238E27FC236}">
                <a16:creationId xmlns:a16="http://schemas.microsoft.com/office/drawing/2014/main" id="{A49D6F27-67C8-4488-92E3-CA076129A266}"/>
              </a:ext>
            </a:extLst>
          </p:cNvPr>
          <p:cNvPicPr>
            <a:picLocks noGrp="1" noChangeAspect="1"/>
          </p:cNvPicPr>
          <p:nvPr isPhoto="1">
            <p:ph idx="1"/>
          </p:nvPr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3" r="8105"/>
          <a:stretch/>
        </p:blipFill>
        <p:spPr>
          <a:xfrm>
            <a:off x="3528967" y="590486"/>
            <a:ext cx="8263196" cy="565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309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6AD5D-D9E0-4DCA-8B9A-3D4B9845F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345782"/>
            <a:ext cx="2947482" cy="4601183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sectors produce the most emissions, and within each sector, which product group produces the most emissions?</a:t>
            </a:r>
            <a:b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Industrial</a:t>
            </a:r>
            <a:b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Transportation</a:t>
            </a:r>
            <a:b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34A8923-D02F-4353-8C41-28976B3B4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229678"/>
            <a:ext cx="7315200" cy="4389119"/>
          </a:xfrm>
        </p:spPr>
      </p:pic>
    </p:spTree>
    <p:extLst>
      <p:ext uri="{BB962C8B-B14F-4D97-AF65-F5344CB8AC3E}">
        <p14:creationId xmlns:p14="http://schemas.microsoft.com/office/powerpoint/2010/main" val="730130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6AD5D-D9E0-4DCA-8B9A-3D4B9845F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363540"/>
            <a:ext cx="2947482" cy="4601183"/>
          </a:xfrm>
        </p:spPr>
        <p:txBody>
          <a:bodyPr>
            <a:normAutofit fontScale="90000"/>
          </a:bodyPr>
          <a:lstStyle/>
          <a:p>
            <a:r>
              <a:rPr lang="en-US" sz="3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sectors produce the most emissions, and within each sector, which product group produces the most emissions?</a:t>
            </a:r>
            <a:br>
              <a:rPr lang="en-US" sz="3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Petroleum</a:t>
            </a:r>
            <a:br>
              <a:rPr lang="en-US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 Gasoline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FFBFC83-BA92-4594-890D-538F6E5B8B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229678"/>
            <a:ext cx="7315200" cy="4389119"/>
          </a:xfrm>
        </p:spPr>
      </p:pic>
    </p:spTree>
    <p:extLst>
      <p:ext uri="{BB962C8B-B14F-4D97-AF65-F5344CB8AC3E}">
        <p14:creationId xmlns:p14="http://schemas.microsoft.com/office/powerpoint/2010/main" val="1005917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EDDD3-05FB-4656-BBC1-B73272183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ClrTx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state produced the most emissions?</a:t>
            </a:r>
            <a:b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Texas</a:t>
            </a:r>
          </a:p>
        </p:txBody>
      </p:sp>
      <p:pic>
        <p:nvPicPr>
          <p:cNvPr id="7" name="Content Placeholder 6" descr="EmissionsbyStateandSector">
            <a:extLst>
              <a:ext uri="{FF2B5EF4-FFF2-40B4-BE49-F238E27FC236}">
                <a16:creationId xmlns:a16="http://schemas.microsoft.com/office/drawing/2014/main" id="{A7839CF4-D983-4F51-8B48-A28C939CB86E}"/>
              </a:ext>
            </a:extLst>
          </p:cNvPr>
          <p:cNvPicPr>
            <a:picLocks noGrp="1" noChangeAspect="1"/>
          </p:cNvPicPr>
          <p:nvPr isPhoto="1">
            <p:ph idx="1"/>
          </p:nvPr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28" b="5121"/>
          <a:stretch/>
        </p:blipFill>
        <p:spPr>
          <a:xfrm>
            <a:off x="3561638" y="188517"/>
            <a:ext cx="6976155" cy="669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72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EDDD3-05FB-4656-BBC1-B73272183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ClrTx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state produced the most emissions?</a:t>
            </a:r>
            <a:b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Texas</a:t>
            </a:r>
          </a:p>
        </p:txBody>
      </p:sp>
      <p:pic>
        <p:nvPicPr>
          <p:cNvPr id="6" name="Content Placeholder 5" descr="statesheatmap">
            <a:extLst>
              <a:ext uri="{FF2B5EF4-FFF2-40B4-BE49-F238E27FC236}">
                <a16:creationId xmlns:a16="http://schemas.microsoft.com/office/drawing/2014/main" id="{F9FCA1F0-CBAC-4E97-A3D4-FF7158852332}"/>
              </a:ext>
            </a:extLst>
          </p:cNvPr>
          <p:cNvPicPr>
            <a:picLocks noGrp="1" noChangeAspect="1"/>
          </p:cNvPicPr>
          <p:nvPr isPhoto="1">
            <p:ph idx="1"/>
          </p:nvPr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3" t="19456" r="2740" b="13324"/>
          <a:stretch/>
        </p:blipFill>
        <p:spPr>
          <a:xfrm>
            <a:off x="3781888" y="1166143"/>
            <a:ext cx="8016535" cy="4730542"/>
          </a:xfrm>
          <a:prstGeom prst="rect">
            <a:avLst/>
          </a:prstGeom>
        </p:spPr>
      </p:pic>
      <p:pic>
        <p:nvPicPr>
          <p:cNvPr id="7" name="Content Placeholder 5" descr="statesheatmap">
            <a:extLst>
              <a:ext uri="{FF2B5EF4-FFF2-40B4-BE49-F238E27FC236}">
                <a16:creationId xmlns:a16="http://schemas.microsoft.com/office/drawing/2014/main" id="{214387C0-9074-41A9-B689-6B215822033E}"/>
              </a:ext>
            </a:extLst>
          </p:cNvPr>
          <p:cNvPicPr>
            <a:picLocks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9" t="4477" r="46024" b="88037"/>
          <a:stretch/>
        </p:blipFill>
        <p:spPr>
          <a:xfrm>
            <a:off x="3648722" y="694555"/>
            <a:ext cx="4403325" cy="47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25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EDDD3-05FB-4656-BBC1-B73272183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058452" cy="460118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total energy consumption increases, does CO2 emissions increase?</a:t>
            </a:r>
            <a:b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pic>
        <p:nvPicPr>
          <p:cNvPr id="7" name="Content Placeholder 6" descr="EnergyConsumAndCO2EmsAllSec">
            <a:extLst>
              <a:ext uri="{FF2B5EF4-FFF2-40B4-BE49-F238E27FC236}">
                <a16:creationId xmlns:a16="http://schemas.microsoft.com/office/drawing/2014/main" id="{3E0AA414-1986-4966-9053-F6C721C02F74}"/>
              </a:ext>
            </a:extLst>
          </p:cNvPr>
          <p:cNvPicPr>
            <a:picLocks noGrp="1" noChangeAspect="1"/>
          </p:cNvPicPr>
          <p:nvPr isPhoto="1">
            <p:ph idx="1"/>
          </p:nvPr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847" y="748190"/>
            <a:ext cx="7322283" cy="549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662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62C8-0407-4126-8B51-B979CAC7F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3646C-3DA5-4033-ACB7-6550FA260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Tx/>
              <a:buNone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>
              <a:buClrTx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hypothesized, Transportation and Industrial sectors are largest energy consumers and producers of CO2</a:t>
            </a:r>
          </a:p>
          <a:p>
            <a:pPr>
              <a:buClrTx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energy consumption increases, CO2 emissions grow as well</a:t>
            </a:r>
          </a:p>
          <a:p>
            <a:pPr marL="0" indent="0">
              <a:buClrTx/>
              <a:buNone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TO ACTION</a:t>
            </a:r>
          </a:p>
          <a:p>
            <a:pPr>
              <a:buClrTx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ways for power the Transportation and Industrial sectors are necessary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34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62C8-0407-4126-8B51-B979CAC7F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3646C-3DA5-4033-ACB7-6550FA260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Tx/>
              <a:buNone/>
            </a:pPr>
            <a:r>
              <a:rPr lang="en-US" b="1" dirty="0">
                <a:solidFill>
                  <a:schemeClr val="tx1"/>
                </a:solidFill>
              </a:rPr>
              <a:t>POST MORTEM</a:t>
            </a:r>
          </a:p>
          <a:p>
            <a:pPr>
              <a:buClrTx/>
            </a:pPr>
            <a:r>
              <a:rPr lang="en-US" b="1" i="1" dirty="0">
                <a:solidFill>
                  <a:schemeClr val="tx1"/>
                </a:solidFill>
              </a:rPr>
              <a:t>Challenges</a:t>
            </a:r>
          </a:p>
          <a:p>
            <a:pPr>
              <a:buClrTx/>
            </a:pPr>
            <a:r>
              <a:rPr lang="en-US" dirty="0">
                <a:solidFill>
                  <a:schemeClr val="tx1"/>
                </a:solidFill>
              </a:rPr>
              <a:t>EIA has several different views of emission and consumption data</a:t>
            </a:r>
          </a:p>
          <a:p>
            <a:pPr lvl="1">
              <a:buClrTx/>
            </a:pPr>
            <a:r>
              <a:rPr lang="en-US" dirty="0">
                <a:solidFill>
                  <a:schemeClr val="tx1"/>
                </a:solidFill>
              </a:rPr>
              <a:t>Agreed on what to focus on</a:t>
            </a:r>
          </a:p>
          <a:p>
            <a:pPr>
              <a:buClrTx/>
            </a:pPr>
            <a:r>
              <a:rPr lang="en-US" dirty="0">
                <a:solidFill>
                  <a:schemeClr val="tx1"/>
                </a:solidFill>
              </a:rPr>
              <a:t>For CO2 Emissions, sector specific product sources (Jet Fuel in Transportation)</a:t>
            </a:r>
          </a:p>
          <a:p>
            <a:pPr lvl="1">
              <a:buClrTx/>
            </a:pPr>
            <a:r>
              <a:rPr lang="en-US" dirty="0">
                <a:solidFill>
                  <a:schemeClr val="tx1"/>
                </a:solidFill>
              </a:rPr>
              <a:t>Not a clear way to compare across sectors</a:t>
            </a:r>
          </a:p>
          <a:p>
            <a:pPr lvl="1">
              <a:buClrTx/>
            </a:pPr>
            <a:r>
              <a:rPr lang="en-US" dirty="0">
                <a:solidFill>
                  <a:schemeClr val="tx1"/>
                </a:solidFill>
              </a:rPr>
              <a:t>Grouped into “Sector Specific”</a:t>
            </a:r>
          </a:p>
          <a:p>
            <a:pPr>
              <a:buClrTx/>
            </a:pPr>
            <a:r>
              <a:rPr lang="en-US" b="1" i="1" dirty="0">
                <a:solidFill>
                  <a:schemeClr val="tx1"/>
                </a:solidFill>
              </a:rPr>
              <a:t>Additional questions | research</a:t>
            </a:r>
          </a:p>
          <a:p>
            <a:pPr>
              <a:buClrTx/>
            </a:pPr>
            <a:r>
              <a:rPr lang="en-US" dirty="0">
                <a:solidFill>
                  <a:schemeClr val="tx1"/>
                </a:solidFill>
              </a:rPr>
              <a:t>What is the correlation, if any, between energy consumption and emissions between sectors?</a:t>
            </a:r>
          </a:p>
          <a:p>
            <a:pPr>
              <a:buClrTx/>
            </a:pPr>
            <a:r>
              <a:rPr lang="en-US" dirty="0">
                <a:solidFill>
                  <a:schemeClr val="tx1"/>
                </a:solidFill>
              </a:rPr>
              <a:t>What are the drivers for energy consumption increase?</a:t>
            </a:r>
          </a:p>
          <a:p>
            <a:pPr>
              <a:buClrTx/>
            </a:pPr>
            <a:r>
              <a:rPr lang="en-US" dirty="0">
                <a:solidFill>
                  <a:schemeClr val="tx1"/>
                </a:solidFill>
              </a:rPr>
              <a:t>What caused a decrease in consumption in 2012?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795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CB42-5DEC-4602-9011-1627F1F2F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2322B-7888-4443-AF3E-4BC3638CC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2017" y="0"/>
            <a:ext cx="7315200" cy="51206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????</a:t>
            </a:r>
          </a:p>
          <a:p>
            <a:pPr marL="0" indent="0" algn="ctr">
              <a:buNone/>
            </a:pPr>
            <a:endParaRPr lang="en-US" sz="9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9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8B3AA5-A58D-4247-8050-B72C844E13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55" t="33813" r="57912" b="28588"/>
          <a:stretch/>
        </p:blipFill>
        <p:spPr>
          <a:xfrm>
            <a:off x="4944865" y="1651245"/>
            <a:ext cx="4358936" cy="445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165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1661F-26E2-416B-B906-7638DEC6A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8408"/>
            <a:ext cx="2947482" cy="4601183"/>
          </a:xfrm>
        </p:spPr>
        <p:txBody>
          <a:bodyPr/>
          <a:lstStyle/>
          <a:p>
            <a:r>
              <a:rPr lang="en-US" b="1" dirty="0"/>
              <a:t>OVERVIEW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7C19D-9542-4518-AB1C-E7154C22F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</a:pPr>
            <a:endParaRPr lang="en-US" sz="2400" dirty="0"/>
          </a:p>
          <a:p>
            <a:pPr marL="0" indent="0">
              <a:buClrTx/>
              <a:buNone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</a:p>
          <a:p>
            <a:pPr>
              <a:buClrTx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consumption has grown</a:t>
            </a:r>
          </a:p>
          <a:p>
            <a:pPr>
              <a:buClrTx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Environmental impacts have grown as well</a:t>
            </a:r>
          </a:p>
          <a:p>
            <a:pPr marL="0" indent="0">
              <a:buClrTx/>
              <a:buNone/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Tx/>
              <a:buNone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  <a:p>
            <a:pPr>
              <a:buClrTx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Gain a better understanding of the relationship between </a:t>
            </a:r>
          </a:p>
          <a:p>
            <a:pPr lvl="1">
              <a:buClrTx/>
            </a:pP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consumption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</a:p>
          <a:p>
            <a:pPr lvl="1">
              <a:buClrTx/>
            </a:pP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carbon dioxide (CO</a:t>
            </a:r>
            <a:r>
              <a:rPr lang="en-US" sz="22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emissions</a:t>
            </a:r>
          </a:p>
          <a:p>
            <a:pPr lvl="1">
              <a:buClrTx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selected sectors of the United States (U.S.)</a:t>
            </a:r>
          </a:p>
          <a:p>
            <a:pPr lvl="2">
              <a:buClrTx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Industrial, Commercial. Transportation, Residential</a:t>
            </a:r>
          </a:p>
          <a:p>
            <a:pPr>
              <a:buClrTx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309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1661F-26E2-416B-B906-7638DEC6A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US" b="1" dirty="0"/>
              <a:t>MOTIVATION</a:t>
            </a:r>
            <a:br>
              <a:rPr lang="en-US" b="1" dirty="0"/>
            </a:br>
            <a:r>
              <a:rPr lang="en-US" b="1" dirty="0"/>
              <a:t>HYPOTHESIS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7C19D-9542-4518-AB1C-E7154C22F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ClrTx/>
              <a:buNone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  <a:p>
            <a:pPr>
              <a:buClrTx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lang="en-US" sz="2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emissions impact environment and health</a:t>
            </a:r>
          </a:p>
          <a:p>
            <a:pPr>
              <a:buClrTx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 discussion for solutions</a:t>
            </a:r>
          </a:p>
          <a:p>
            <a:pPr>
              <a:buClrTx/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Tx/>
              <a:buNone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HYPOTHESIS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Industrial and transportation sectors result in the highest energy consumption and emissions</a:t>
            </a:r>
          </a:p>
          <a:p>
            <a:pPr lvl="1">
              <a:buClrTx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Activities such as manufacturing require large amounts of energy to run </a:t>
            </a:r>
          </a:p>
          <a:p>
            <a:pPr marL="502920" lvl="1" indent="0">
              <a:buClrTx/>
              <a:buNone/>
            </a:pPr>
            <a:endParaRPr lang="en-US" sz="16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825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1661F-26E2-416B-B906-7638DEC6A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QUESTIONS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7C19D-9542-4518-AB1C-E7154C22F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ClrTx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are the fastest growing sectors for energy consumption?</a:t>
            </a:r>
          </a:p>
          <a:p>
            <a:pPr marL="845820" lvl="1" indent="-342900">
              <a:buClrTx/>
              <a:buFont typeface="+mj-lt"/>
              <a:buAutoNum type="alphaLcParenR"/>
            </a:pP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Industrial and Transportation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sectors produce the most emissions, and within each sector, which product group produces the most emissions?</a:t>
            </a:r>
          </a:p>
          <a:p>
            <a:pPr marL="845820" lvl="1" indent="-342900">
              <a:buClrTx/>
              <a:buFont typeface="+mj-lt"/>
              <a:buAutoNum type="alphaLcParenR"/>
            </a:pP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Transportation and Industrial</a:t>
            </a:r>
          </a:p>
          <a:p>
            <a:pPr marL="845820" lvl="1" indent="-342900">
              <a:buClrTx/>
              <a:buFont typeface="+mj-lt"/>
              <a:buAutoNum type="alphaLcParenR"/>
            </a:pP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Petroleum and motor gasoline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state produced the most emissions?</a:t>
            </a:r>
          </a:p>
          <a:p>
            <a:pPr marL="845820" lvl="1" indent="-342900">
              <a:buClrTx/>
              <a:buFont typeface="+mj-lt"/>
              <a:buAutoNum type="alphaLcParenR"/>
            </a:pP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Texas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total energy consumption increases, does CO2 emissions increase?</a:t>
            </a:r>
          </a:p>
          <a:p>
            <a:pPr marL="845820" lvl="1" indent="-342900">
              <a:buClrTx/>
              <a:buFont typeface="+mj-lt"/>
              <a:buAutoNum type="alphaLcParenR"/>
            </a:pP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085382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064B0-D362-4E08-A5BB-0298B829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D44FA-AC9C-47C1-BB5D-C8495DACD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</a:p>
          <a:p>
            <a:pPr>
              <a:buClrTx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U.S. Energy Information Administration (EIA)</a:t>
            </a:r>
          </a:p>
          <a:p>
            <a:pPr lvl="1">
              <a:buClrTx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https://www.eia.gov/</a:t>
            </a:r>
          </a:p>
          <a:p>
            <a:pPr marL="0" indent="0">
              <a:buClrTx/>
              <a:buNone/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OVERVIEW: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consumption and emissions sectors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</a:pPr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Industrial: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facilities and equipment used for manufacturing, agriculture, mining and construction</a:t>
            </a:r>
            <a:endParaRPr lang="en-US" sz="1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</a:pPr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Transportation: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vehicles to transport people or goods such as cars, trucks, buses, motorcycles, trains, aircraft, boats, barges, and ships</a:t>
            </a:r>
            <a:endParaRPr lang="en-US" sz="1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</a:pPr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Residential: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homes and apartments</a:t>
            </a:r>
            <a:endParaRPr lang="en-US" sz="1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</a:pPr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Commercial: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offices, malls, stores, schools, hospitals, hotels, warehouses, restaurants and places of worship and public assembly</a:t>
            </a:r>
          </a:p>
          <a:p>
            <a:pPr>
              <a:buClrTx/>
            </a:pPr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Electric power: </a:t>
            </a:r>
          </a:p>
          <a:p>
            <a:pPr lvl="1">
              <a:buClrTx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did not include in analysis </a:t>
            </a:r>
          </a:p>
          <a:p>
            <a:pPr lvl="1">
              <a:buClrTx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consumes primary energy to generate most of electricity the other four sectors consume</a:t>
            </a:r>
          </a:p>
          <a:p>
            <a:pPr>
              <a:buClrTx/>
            </a:pPr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Frame: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2009 to 2018</a:t>
            </a:r>
          </a:p>
          <a:p>
            <a:pPr lvl="1">
              <a:buClrTx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has grown very rapidly</a:t>
            </a:r>
          </a:p>
          <a:p>
            <a:pPr lvl="1">
              <a:buClrTx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consumption and emissions by sector data are available through 2018</a:t>
            </a:r>
          </a:p>
          <a:p>
            <a:pPr lvl="1">
              <a:buClrTx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emissions by state data is only available through 2016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64AD0C-63CD-498A-9642-0C7E1D7F4485}"/>
              </a:ext>
            </a:extLst>
          </p:cNvPr>
          <p:cNvPicPr/>
          <p:nvPr/>
        </p:nvPicPr>
        <p:blipFill rotWithShape="1">
          <a:blip r:embed="rId2"/>
          <a:srcRect l="19309" t="11036" r="61147" b="80965"/>
          <a:stretch/>
        </p:blipFill>
        <p:spPr bwMode="auto">
          <a:xfrm>
            <a:off x="7994247" y="980576"/>
            <a:ext cx="3614078" cy="6174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40053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064B0-D362-4E08-A5BB-0298B829D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4" y="1123837"/>
            <a:ext cx="3409025" cy="4601183"/>
          </a:xfrm>
        </p:spPr>
        <p:txBody>
          <a:bodyPr>
            <a:normAutofit/>
          </a:bodyPr>
          <a:lstStyle/>
          <a:p>
            <a:r>
              <a:rPr lang="en-US" sz="3200" b="1" dirty="0"/>
              <a:t>DATA</a:t>
            </a:r>
            <a:br>
              <a:rPr lang="en-US" sz="3200" b="1" dirty="0"/>
            </a:br>
            <a:r>
              <a:rPr lang="en-US" sz="3200" b="1" dirty="0"/>
              <a:t>EXPLORATION</a:t>
            </a:r>
            <a:br>
              <a:rPr lang="en-US" sz="3200" b="1" dirty="0"/>
            </a:br>
            <a:r>
              <a:rPr lang="en-US" sz="3200" b="1" dirty="0"/>
              <a:t>CLEANING</a:t>
            </a:r>
            <a:br>
              <a:rPr lang="en-US" sz="3200" b="1" dirty="0"/>
            </a:br>
            <a:r>
              <a:rPr lang="en-US" sz="3200" b="1" dirty="0"/>
              <a:t>and</a:t>
            </a:r>
            <a:br>
              <a:rPr lang="en-US" sz="3200" b="1" dirty="0"/>
            </a:br>
            <a:r>
              <a:rPr lang="en-US" sz="3200" b="1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D44FA-AC9C-47C1-BB5D-C8495DACD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EXPLORATION AND CLEAN UP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information available via API from the EIA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clear if Electric Power share for sectors was taken out on data. (Double dip)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 2 years of information for CO2 state data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comprises of 11,359 observations and 13 characteristics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types except for value were object. Very few NANs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  <a:p>
            <a:pPr>
              <a:buClrTx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states produce the majority of CO2</a:t>
            </a:r>
          </a:p>
          <a:p>
            <a:pPr>
              <a:buClrTx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Industrial sector is 3 to 4 times larger than residential when looking at growth</a:t>
            </a:r>
          </a:p>
          <a:p>
            <a:pPr>
              <a:buClrTx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Transportation produces more CO2 than all sector combined</a:t>
            </a:r>
          </a:p>
        </p:txBody>
      </p:sp>
    </p:spTree>
    <p:extLst>
      <p:ext uri="{BB962C8B-B14F-4D97-AF65-F5344CB8AC3E}">
        <p14:creationId xmlns:p14="http://schemas.microsoft.com/office/powerpoint/2010/main" val="1604541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064B0-D362-4E08-A5BB-0298B829D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4" y="1123837"/>
            <a:ext cx="3409025" cy="4601183"/>
          </a:xfrm>
        </p:spPr>
        <p:txBody>
          <a:bodyPr>
            <a:normAutofit/>
          </a:bodyPr>
          <a:lstStyle/>
          <a:p>
            <a:r>
              <a:rPr lang="en-US" sz="3200" b="1" dirty="0"/>
              <a:t>DATA</a:t>
            </a:r>
            <a:br>
              <a:rPr lang="en-US" sz="3200" b="1" dirty="0"/>
            </a:br>
            <a:r>
              <a:rPr lang="en-US" sz="3200" b="1" dirty="0"/>
              <a:t>EXPLORATION</a:t>
            </a:r>
            <a:br>
              <a:rPr lang="en-US" sz="3200" b="1" dirty="0"/>
            </a:br>
            <a:r>
              <a:rPr lang="en-US" sz="3200" b="1" dirty="0"/>
              <a:t>CLEANING</a:t>
            </a:r>
            <a:br>
              <a:rPr lang="en-US" sz="3200" b="1" dirty="0"/>
            </a:br>
            <a:r>
              <a:rPr lang="en-US" sz="3200" b="1" dirty="0"/>
              <a:t>and</a:t>
            </a:r>
            <a:br>
              <a:rPr lang="en-US" sz="3200" b="1" dirty="0"/>
            </a:br>
            <a:r>
              <a:rPr lang="en-US" sz="3200" b="1" dirty="0"/>
              <a:t>ANALYSIS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7074441-3FCD-4828-8FBF-6138EAD873E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4384" y="1638742"/>
            <a:ext cx="7918881" cy="50461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39B57D-69A5-4DD6-BEAE-328045B50CE7}"/>
              </a:ext>
            </a:extLst>
          </p:cNvPr>
          <p:cNvSpPr txBox="1"/>
          <p:nvPr/>
        </p:nvSpPr>
        <p:spPr>
          <a:xfrm>
            <a:off x="3861787" y="347845"/>
            <a:ext cx="7324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ANOVA TEST: Energy Consumption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Differences between the means are statistically significant</a:t>
            </a:r>
          </a:p>
          <a:p>
            <a:r>
              <a:rPr lang="en-US" b="1" dirty="0"/>
              <a:t>T-TEST: Energy Consumption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Differences between the means are statistically significant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69098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064B0-D362-4E08-A5BB-0298B829D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4" y="1123837"/>
            <a:ext cx="3409025" cy="4601183"/>
          </a:xfrm>
        </p:spPr>
        <p:txBody>
          <a:bodyPr>
            <a:normAutofit/>
          </a:bodyPr>
          <a:lstStyle/>
          <a:p>
            <a:r>
              <a:rPr lang="en-US" sz="3200" b="1" dirty="0"/>
              <a:t>DATA</a:t>
            </a:r>
            <a:br>
              <a:rPr lang="en-US" sz="3200" b="1" dirty="0"/>
            </a:br>
            <a:r>
              <a:rPr lang="en-US" sz="3200" b="1" dirty="0"/>
              <a:t>EXPLORATION</a:t>
            </a:r>
            <a:br>
              <a:rPr lang="en-US" sz="3200" b="1" dirty="0"/>
            </a:br>
            <a:r>
              <a:rPr lang="en-US" sz="3200" b="1" dirty="0"/>
              <a:t>CLEANING</a:t>
            </a:r>
            <a:br>
              <a:rPr lang="en-US" sz="3200" b="1" dirty="0"/>
            </a:br>
            <a:r>
              <a:rPr lang="en-US" sz="3200" b="1" dirty="0"/>
              <a:t>and</a:t>
            </a:r>
            <a:br>
              <a:rPr lang="en-US" sz="3200" b="1" dirty="0"/>
            </a:br>
            <a:r>
              <a:rPr lang="en-US" sz="3200" b="1" dirty="0"/>
              <a:t>ANALYSIS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F1014A6-1987-4AC3-AA66-793B059D6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716049"/>
              </p:ext>
            </p:extLst>
          </p:nvPr>
        </p:nvGraphicFramePr>
        <p:xfrm>
          <a:off x="4659791" y="1656501"/>
          <a:ext cx="550514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674">
                  <a:extLst>
                    <a:ext uri="{9D8B030D-6E8A-4147-A177-3AD203B41FA5}">
                      <a16:colId xmlns:a16="http://schemas.microsoft.com/office/drawing/2014/main" val="3588911643"/>
                    </a:ext>
                  </a:extLst>
                </a:gridCol>
                <a:gridCol w="4465468">
                  <a:extLst>
                    <a:ext uri="{9D8B030D-6E8A-4147-A177-3AD203B41FA5}">
                      <a16:colId xmlns:a16="http://schemas.microsoft.com/office/drawing/2014/main" val="2144341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ANOVA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534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pvalue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1.023e-30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75450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4813B15-9709-4CB0-A2D9-DD3BCFCFE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627859"/>
              </p:ext>
            </p:extLst>
          </p:nvPr>
        </p:nvGraphicFramePr>
        <p:xfrm>
          <a:off x="4659791" y="2734900"/>
          <a:ext cx="5558408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493">
                  <a:extLst>
                    <a:ext uri="{9D8B030D-6E8A-4147-A177-3AD203B41FA5}">
                      <a16:colId xmlns:a16="http://schemas.microsoft.com/office/drawing/2014/main" val="2038924663"/>
                    </a:ext>
                  </a:extLst>
                </a:gridCol>
                <a:gridCol w="692459">
                  <a:extLst>
                    <a:ext uri="{9D8B030D-6E8A-4147-A177-3AD203B41FA5}">
                      <a16:colId xmlns:a16="http://schemas.microsoft.com/office/drawing/2014/main" val="1199383848"/>
                    </a:ext>
                  </a:extLst>
                </a:gridCol>
                <a:gridCol w="1225118">
                  <a:extLst>
                    <a:ext uri="{9D8B030D-6E8A-4147-A177-3AD203B41FA5}">
                      <a16:colId xmlns:a16="http://schemas.microsoft.com/office/drawing/2014/main" val="55165513"/>
                    </a:ext>
                  </a:extLst>
                </a:gridCol>
                <a:gridCol w="1162975">
                  <a:extLst>
                    <a:ext uri="{9D8B030D-6E8A-4147-A177-3AD203B41FA5}">
                      <a16:colId xmlns:a16="http://schemas.microsoft.com/office/drawing/2014/main" val="3263886579"/>
                    </a:ext>
                  </a:extLst>
                </a:gridCol>
                <a:gridCol w="1207363">
                  <a:extLst>
                    <a:ext uri="{9D8B030D-6E8A-4147-A177-3AD203B41FA5}">
                      <a16:colId xmlns:a16="http://schemas.microsoft.com/office/drawing/2014/main" val="675416437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r>
                        <a:rPr lang="en-US" dirty="0"/>
                        <a:t>T-TESTS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81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PVALUES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Ind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Trans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Resi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Comm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184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Ind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pattFill prst="pct50">
                      <a:fgClr>
                        <a:srgbClr val="7B7B7B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5.310e-08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8.039e-14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3.282e-12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813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Trans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pattFill prst="pct50">
                      <a:fgClr>
                        <a:srgbClr val="7B7B7B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pattFill prst="pct50">
                      <a:fgClr>
                        <a:schemeClr val="bg1">
                          <a:lumMod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2.113e-13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1.064e-13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77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Resi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pattFill prst="pct50">
                      <a:fgClr>
                        <a:srgbClr val="7B7B7B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pattFill prst="pct50">
                      <a:fgClr>
                        <a:schemeClr val="bg1">
                          <a:lumMod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pattFill prst="pct50">
                      <a:fgClr>
                        <a:srgbClr val="7B7B7B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7.285e-08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132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Comm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pattFill prst="pct50">
                      <a:fgClr>
                        <a:srgbClr val="7B7B7B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pattFill prst="pct50">
                      <a:fgClr>
                        <a:schemeClr val="bg1">
                          <a:lumMod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pattFill prst="pct50">
                      <a:fgClr>
                        <a:srgbClr val="7B7B7B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pattFill prst="pct50">
                      <a:fgClr>
                        <a:srgbClr val="7B7B7B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829138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702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064B0-D362-4E08-A5BB-0298B829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ClrTx/>
            </a:pP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are the fastest growing sectors for energy consumption?</a:t>
            </a:r>
          </a:p>
        </p:txBody>
      </p:sp>
      <p:pic>
        <p:nvPicPr>
          <p:cNvPr id="7" name="Picture 6" descr="Total Energy_Energy Consumption by Sector">
            <a:extLst>
              <a:ext uri="{FF2B5EF4-FFF2-40B4-BE49-F238E27FC236}">
                <a16:creationId xmlns:a16="http://schemas.microsoft.com/office/drawing/2014/main" id="{9FEC34E7-3F7E-4347-A048-34CFB602F437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6" r="8584"/>
          <a:stretch/>
        </p:blipFill>
        <p:spPr>
          <a:xfrm>
            <a:off x="3906177" y="991700"/>
            <a:ext cx="7355380" cy="510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43356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4</TotalTime>
  <Words>688</Words>
  <Application>Microsoft Office PowerPoint</Application>
  <PresentationFormat>Widescreen</PresentationFormat>
  <Paragraphs>117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Corbel</vt:lpstr>
      <vt:lpstr>Wingdings 2</vt:lpstr>
      <vt:lpstr>Frame</vt:lpstr>
      <vt:lpstr>U.S. Energy Consumption and CO2 Emissions</vt:lpstr>
      <vt:lpstr>OVERVIEW </vt:lpstr>
      <vt:lpstr>MOTIVATION HYPOTHESIS </vt:lpstr>
      <vt:lpstr>QUESTIONS </vt:lpstr>
      <vt:lpstr>DATA</vt:lpstr>
      <vt:lpstr>DATA EXPLORATION CLEANING and ANALYSIS</vt:lpstr>
      <vt:lpstr>DATA EXPLORATION CLEANING and ANALYSIS</vt:lpstr>
      <vt:lpstr>DATA EXPLORATION CLEANING and ANALYSIS</vt:lpstr>
      <vt:lpstr>Which are the fastest growing sectors for energy consumption?</vt:lpstr>
      <vt:lpstr>Which are the fastest growing sectors for energy consumption? Industrial  Transportation  </vt:lpstr>
      <vt:lpstr>Which sectors produce the most emissions, and within each sector, which product group produces the most emissions?</vt:lpstr>
      <vt:lpstr>Which sectors produce the most emissions, and within each sector, which product group produces the most emissions? Industrial Transportation </vt:lpstr>
      <vt:lpstr>Which sectors produce the most emissions, and within each sector, which product group produces the most emissions? Petroleum Motor Gasoline </vt:lpstr>
      <vt:lpstr>Which state produced the most emissions? Texas</vt:lpstr>
      <vt:lpstr>Which state produced the most emissions? Texas</vt:lpstr>
      <vt:lpstr>As total energy consumption increases, does CO2 emissions increase? Yes </vt:lpstr>
      <vt:lpstr>SUMMARY</vt:lpstr>
      <vt:lpstr>POST MORTEM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ASIA Jones</dc:creator>
  <cp:lastModifiedBy>Shahzad Naseer</cp:lastModifiedBy>
  <cp:revision>63</cp:revision>
  <dcterms:created xsi:type="dcterms:W3CDTF">2019-07-28T18:16:18Z</dcterms:created>
  <dcterms:modified xsi:type="dcterms:W3CDTF">2019-07-29T17:20:23Z</dcterms:modified>
</cp:coreProperties>
</file>