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7" r:id="rId3"/>
    <p:sldId id="278" r:id="rId4"/>
    <p:sldId id="279" r:id="rId5"/>
    <p:sldId id="280" r:id="rId6"/>
    <p:sldId id="282" r:id="rId7"/>
    <p:sldId id="266" r:id="rId8"/>
    <p:sldId id="276" r:id="rId9"/>
    <p:sldId id="267" r:id="rId10"/>
    <p:sldId id="283" r:id="rId11"/>
    <p:sldId id="284" r:id="rId12"/>
    <p:sldId id="285" r:id="rId13"/>
    <p:sldId id="268" r:id="rId14"/>
    <p:sldId id="273" r:id="rId15"/>
    <p:sldId id="275" r:id="rId16"/>
    <p:sldId id="274" r:id="rId17"/>
    <p:sldId id="272" r:id="rId18"/>
    <p:sldId id="286" r:id="rId19"/>
    <p:sldId id="281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55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344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85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63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560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6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752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9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894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050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EDB7C-09ED-4638-BBE8-C90BAF7D5FFA}" type="datetimeFigureOut">
              <a:rPr lang="es-ES" smtClean="0"/>
              <a:t>23/04/2025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E8B21-E270-46C3-B160-D82BCC8774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047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0937" y="729991"/>
            <a:ext cx="8256896" cy="2218137"/>
          </a:xfrm>
        </p:spPr>
        <p:txBody>
          <a:bodyPr>
            <a:normAutofit fontScale="90000"/>
          </a:bodyPr>
          <a:lstStyle/>
          <a:p>
            <a:r>
              <a:rPr lang="es-ES" sz="5300" dirty="0" smtClean="0"/>
              <a:t>Detectando Interacciones en Coros de </a:t>
            </a:r>
            <a:r>
              <a:rPr lang="es-ES" dirty="0" smtClean="0"/>
              <a:t> </a:t>
            </a:r>
            <a:r>
              <a:rPr lang="es-ES" sz="5300" i="1" dirty="0" err="1" smtClean="0"/>
              <a:t>Eleutherodactylus</a:t>
            </a:r>
            <a:r>
              <a:rPr lang="es-ES" sz="5300" i="1" dirty="0" smtClean="0"/>
              <a:t> </a:t>
            </a:r>
            <a:r>
              <a:rPr lang="es-ES" sz="5300" i="1" dirty="0" err="1" smtClean="0"/>
              <a:t>eileenae</a:t>
            </a:r>
            <a:r>
              <a:rPr lang="es-ES" sz="5300" i="1" dirty="0" smtClean="0"/>
              <a:t>.</a:t>
            </a:r>
            <a:endParaRPr lang="es-ES" sz="53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125" y="4036119"/>
            <a:ext cx="5690263" cy="2446568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Jornada Científica Estudiantil </a:t>
            </a:r>
            <a:r>
              <a:rPr lang="es-ES" dirty="0" err="1" smtClean="0"/>
              <a:t>MatCom</a:t>
            </a:r>
            <a:r>
              <a:rPr lang="es-ES" dirty="0" smtClean="0"/>
              <a:t> 2025.</a:t>
            </a:r>
          </a:p>
          <a:p>
            <a:pPr algn="l"/>
            <a:r>
              <a:rPr lang="es-ES" dirty="0" smtClean="0"/>
              <a:t>Autor: Daniel Machado Pérez.</a:t>
            </a:r>
          </a:p>
          <a:p>
            <a:pPr algn="l"/>
            <a:r>
              <a:rPr lang="es-ES" dirty="0" smtClean="0"/>
              <a:t>Tutores: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 smtClean="0"/>
              <a:t>Dr. Roberto </a:t>
            </a:r>
            <a:r>
              <a:rPr lang="es-ES" dirty="0" err="1" smtClean="0"/>
              <a:t>Mulet</a:t>
            </a:r>
            <a:r>
              <a:rPr lang="es-ES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 smtClean="0"/>
              <a:t>Dr. Milton García.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 smtClean="0"/>
              <a:t>Dr. Roberto Alonso.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-94674"/>
            <a:ext cx="1946512" cy="1946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427"/>
            <a:ext cx="1373875" cy="1892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8" y="3509963"/>
            <a:ext cx="4827611" cy="32291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8" y="1923791"/>
            <a:ext cx="1622946" cy="16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7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2420"/>
            <a:ext cx="10515600" cy="1325563"/>
          </a:xfrm>
        </p:spPr>
        <p:txBody>
          <a:bodyPr/>
          <a:lstStyle/>
          <a:p>
            <a:r>
              <a:rPr lang="es-ES" dirty="0" smtClean="0"/>
              <a:t>Modelo de </a:t>
            </a:r>
            <a:r>
              <a:rPr lang="es-ES" dirty="0" err="1" smtClean="0"/>
              <a:t>Ising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1825625"/>
            <a:ext cx="10515600" cy="472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17983"/>
                <a:ext cx="10515600" cy="466206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ES" dirty="0" smtClean="0"/>
                  <a:t>La distribución de probabilidad el sistema se modela a partir de la distribución de </a:t>
                </a:r>
                <a:r>
                  <a:rPr lang="es-ES" dirty="0" err="1" smtClean="0"/>
                  <a:t>Boltzman</a:t>
                </a:r>
                <a:r>
                  <a:rPr lang="es-E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r>
                  <a:rPr lang="es-ES" dirty="0" smtClean="0"/>
                  <a:t>Donde Z es la función de partición que garantiza la normalización: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l-GR" i="1">
                                              <a:latin typeface="Cambria Math" panose="02040503050406030204" pitchFamily="18" charset="0"/>
                                            </a:rPr>
                                            <m:t>σ</m:t>
                                          </m:r>
                                        </m:e>
                                        <m:sub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 smtClean="0"/>
                  <a:t>Usualmente el cálculo de Z no es computacionalmente factible por el tamaño del sistema. 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17983"/>
                <a:ext cx="10515600" cy="4662062"/>
              </a:xfrm>
              <a:blipFill rotWithShape="0">
                <a:blip r:embed="rId2"/>
                <a:stretch>
                  <a:fillRect l="-1217" t="-3007" b="-52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Marcador de conteni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99" y="92167"/>
            <a:ext cx="1272811" cy="1625818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787" y="92166"/>
            <a:ext cx="1171995" cy="16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3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815" y="221540"/>
            <a:ext cx="11764370" cy="1325563"/>
          </a:xfrm>
        </p:spPr>
        <p:txBody>
          <a:bodyPr/>
          <a:lstStyle/>
          <a:p>
            <a:r>
              <a:rPr lang="es-ES" dirty="0" smtClean="0"/>
              <a:t>Modelación del problema con el enfoque de </a:t>
            </a:r>
            <a:r>
              <a:rPr lang="es-ES" dirty="0" err="1" smtClean="0"/>
              <a:t>Ising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1825625"/>
            <a:ext cx="10515600" cy="472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13816" y="1445027"/>
                <a:ext cx="11764369" cy="5269672"/>
              </a:xfrm>
            </p:spPr>
            <p:txBody>
              <a:bodyPr>
                <a:normAutofit fontScale="92500"/>
              </a:bodyPr>
              <a:lstStyle/>
              <a:p>
                <a:r>
                  <a:rPr lang="es-ES" dirty="0" smtClean="0"/>
                  <a:t>Cada Colín se asocia a un espín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/>
                  <a:t> </a:t>
                </a:r>
                <a:r>
                  <a:rPr lang="el-GR" dirty="0"/>
                  <a:t>ϵ</a:t>
                </a:r>
                <a:r>
                  <a:rPr lang="es-ES" dirty="0"/>
                  <a:t> {-1, +1</a:t>
                </a:r>
                <a:r>
                  <a:rPr lang="es-ES" dirty="0" smtClean="0"/>
                  <a:t>}, donde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s-ES" dirty="0" smtClean="0"/>
                  <a:t> indica que el individuo está vocalizando en un instante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 smtClean="0"/>
                  <a:t>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E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s-ES" dirty="0"/>
                  <a:t> </a:t>
                </a:r>
                <a:r>
                  <a:rPr lang="es-ES" dirty="0" smtClean="0"/>
                  <a:t>lo contrario.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σ</m:t>
                    </m:r>
                    <m:r>
                      <m:rPr>
                        <m:nor/>
                      </m:rPr>
                      <a:rPr lang="es-ES" b="0" i="0" dirty="0" smtClean="0"/>
                      <m:t> = </m:t>
                    </m:r>
                    <m:r>
                      <a:rPr lang="es-E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e>
                      <m:sub>
                        <m:r>
                          <a:rPr lang="es-E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dirty="0" smtClean="0"/>
                  <a:t>, donde,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s-ES" dirty="0" smtClean="0"/>
                  <a:t> representa una configuración global del sistema.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ES" dirty="0" smtClean="0"/>
                  <a:t> representa la interacción entre los individuos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dirty="0" smtClean="0"/>
                  <a:t>,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 el sesgo individual.</a:t>
                </a:r>
              </a:p>
              <a:p>
                <a:r>
                  <a:rPr lang="es-ES" dirty="0" smtClean="0"/>
                  <a:t>Como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s-ES" dirty="0" smtClean="0"/>
                  <a:t>, calcular Z implica una sumatoria sobre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configuraciones, lo cual lo hace computacionalmente factible.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 smtClean="0"/>
                  <a:t>Dado un conjunto de configuraciones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l-GR" dirty="0"/>
                              <m:t>σ</m:t>
                            </m:r>
                          </m:e>
                          <m:sup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m:rPr>
                                <m:nor/>
                              </m:rPr>
                              <a:rPr lang="es-E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dirty="0"/>
                              <m:t>σ</m:t>
                            </m:r>
                          </m:e>
                          <m:sup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s-E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s-ES" dirty="0" smtClean="0"/>
                  <a:t>, el problema se reduce a encontrar los parámetros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 smtClean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 que maximizan la verosimilitud del modelo.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 smtClean="0"/>
                  <a:t>Se asume equilibrio termodinámico: Sistema estacionario y temperatura constante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816" y="1445027"/>
                <a:ext cx="11764369" cy="5269672"/>
              </a:xfrm>
              <a:blipFill rotWithShape="0">
                <a:blip r:embed="rId2"/>
                <a:stretch>
                  <a:fillRect l="-933" t="-173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28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815" y="-106006"/>
            <a:ext cx="11764370" cy="1325563"/>
          </a:xfrm>
        </p:spPr>
        <p:txBody>
          <a:bodyPr>
            <a:normAutofit/>
          </a:bodyPr>
          <a:lstStyle/>
          <a:p>
            <a:r>
              <a:rPr lang="es-ES" dirty="0"/>
              <a:t>Modelación del problema con el enfoque de </a:t>
            </a:r>
            <a:r>
              <a:rPr lang="es-ES" dirty="0" err="1" smtClean="0"/>
              <a:t>Ising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38200" y="1825625"/>
            <a:ext cx="10515600" cy="472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13816" y="1219557"/>
                <a:ext cx="11764369" cy="53313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 smtClean="0"/>
                  <a:t>Esto equivale a resolver el problema de optimización:</a:t>
                </a:r>
                <a:endParaRPr lang="es-E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unc>
                            <m:func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s-E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func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r>
                  <a:rPr lang="es-ES" dirty="0" smtClean="0"/>
                  <a:t>cuyo gradiente con respecto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 smtClean="0"/>
                  <a:t> se expresa como: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s-E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σ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𝑑𝑎𝑡𝑜𝑠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σ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dirty="0"/>
                                    <m:t>σ</m:t>
                                  </m:r>
                                </m:e>
                                <m:sub>
                                  <m:r>
                                    <a:rPr lang="es-E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s-ES" b="0" i="1" dirty="0" smtClean="0">
                              <a:latin typeface="Cambria Math" panose="02040503050406030204" pitchFamily="18" charset="0"/>
                            </a:rPr>
                            <m:t>𝑚𝑜𝑑𝑒𝑙𝑜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E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ES" dirty="0" smtClean="0"/>
                  <a:t>donde el primer término es la correlación empírica entre los espines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dirty="0" smtClean="0"/>
                  <a:t>y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s-ES" dirty="0" smtClean="0"/>
                  <a:t> calculada sobre los datos, y el segundo es su esperanza bajo la distribución modelada. </a:t>
                </a:r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r>
                  <a:rPr lang="es-ES" dirty="0" smtClean="0"/>
                  <a:t>Lo mismo aplica para para los gradientes respecto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.</a:t>
                </a:r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816" y="1219557"/>
                <a:ext cx="11764369" cy="5331368"/>
              </a:xfrm>
              <a:blipFill rotWithShape="0">
                <a:blip r:embed="rId2"/>
                <a:stretch>
                  <a:fillRect l="-1036" t="-1829" b="-1486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2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816" y="0"/>
            <a:ext cx="10515600" cy="1325563"/>
          </a:xfrm>
        </p:spPr>
        <p:txBody>
          <a:bodyPr/>
          <a:lstStyle/>
          <a:p>
            <a:r>
              <a:rPr lang="es-ES" dirty="0" smtClean="0"/>
              <a:t>Descenso por Gradiente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213816" y="1219557"/>
                <a:ext cx="11764369" cy="53313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 smtClean="0"/>
                  <a:t>Se puede aplicar Descenso por Gradiente para inferir los parámetros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/>
                  <a:t>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 que mejor expliquen las interacciones observadas.</a:t>
                </a:r>
              </a:p>
              <a:p>
                <a:pPr marL="0" indent="0">
                  <a:buNone/>
                </a:pPr>
                <a:endParaRPr lang="es-ES" dirty="0"/>
              </a:p>
              <a:p>
                <a:pPr marL="0" indent="0">
                  <a:buNone/>
                </a:pPr>
                <a:r>
                  <a:rPr lang="es-ES" dirty="0" smtClean="0"/>
                  <a:t>Las actualizaciones se realizan según las siguientes reglas:</a:t>
                </a:r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pos m:val="top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𝑑𝑎𝑡𝑜𝑠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𝑚𝑜𝑑𝑒𝑙𝑜</m:t>
                              </m:r>
                            </m:sub>
                          </m:sSub>
                        </m:e>
                      </m:d>
                      <m:r>
                        <a:rPr lang="es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E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groupChr>
                        <m:groupChrPr>
                          <m:chr m:val="←"/>
                          <m:pos m:val="top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𝑑𝑎𝑡𝑜𝑠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s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l-GR" dirty="0"/>
                                        <m:t>σ</m:t>
                                      </m:r>
                                    </m:e>
                                    <m:sub>
                                      <m:r>
                                        <a:rPr lang="es-ES" b="0" i="1" dirty="0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s-ES" i="1" dirty="0">
                                  <a:latin typeface="Cambria Math" panose="02040503050406030204" pitchFamily="18" charset="0"/>
                                </a:rPr>
                                <m:t>𝑚𝑜𝑑𝑒𝑙𝑜</m:t>
                              </m:r>
                            </m:sub>
                          </m:sSub>
                        </m:e>
                      </m:d>
                      <m:r>
                        <a:rPr lang="es-ES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s-ES"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ES" dirty="0" smtClean="0"/>
              </a:p>
              <a:p>
                <a:pPr marL="0" indent="0">
                  <a:buNone/>
                </a:pPr>
                <a:endParaRPr lang="es-ES" dirty="0" smtClean="0"/>
              </a:p>
              <a:p>
                <a:pPr marL="0" indent="0">
                  <a:buNone/>
                </a:pPr>
                <a:r>
                  <a:rPr lang="es-ES" dirty="0"/>
                  <a:t>d</a:t>
                </a:r>
                <a:r>
                  <a:rPr lang="es-ES" dirty="0" smtClean="0"/>
                  <a:t>onde </a:t>
                </a:r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s-ES" dirty="0" smtClean="0"/>
                  <a:t> es la tasa de aprendizaje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s-ES" dirty="0" smtClean="0"/>
                  <a:t> es un coeficiente de regularización para evitar sobreajuste y favorecer soluciones más estables.</a:t>
                </a:r>
              </a:p>
            </p:txBody>
          </p:sp>
        </mc:Choice>
        <mc:Fallback xmlns="">
          <p:sp>
            <p:nvSpPr>
              <p:cNvPr id="5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816" y="1219557"/>
                <a:ext cx="11764369" cy="5331368"/>
              </a:xfrm>
              <a:blipFill rotWithShape="0">
                <a:blip r:embed="rId2"/>
                <a:stretch>
                  <a:fillRect l="-1036" t="-1600" r="-13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4" t="8684" r="11941" b="859"/>
          <a:stretch/>
        </p:blipFill>
        <p:spPr>
          <a:xfrm>
            <a:off x="10112991" y="98995"/>
            <a:ext cx="1524473" cy="120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6854" y="1"/>
            <a:ext cx="10515600" cy="928048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Resultados. Grabaciones del 20231021 190000.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64"/>
          <a:stretch/>
        </p:blipFill>
        <p:spPr>
          <a:xfrm>
            <a:off x="148354" y="1805516"/>
            <a:ext cx="5797003" cy="4943808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/>
          <a:stretch/>
        </p:blipFill>
        <p:spPr>
          <a:xfrm>
            <a:off x="6151217" y="1805516"/>
            <a:ext cx="5874099" cy="43714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ítulo 1"/>
              <p:cNvSpPr txBox="1">
                <a:spLocks/>
              </p:cNvSpPr>
              <p:nvPr/>
            </p:nvSpPr>
            <p:spPr>
              <a:xfrm>
                <a:off x="2256422" y="928049"/>
                <a:ext cx="1580865" cy="928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2900" dirty="0" smtClean="0"/>
                  <a:t>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29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s-ES" sz="29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6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422" y="928049"/>
                <a:ext cx="1580865" cy="928048"/>
              </a:xfrm>
              <a:prstGeom prst="rect">
                <a:avLst/>
              </a:prstGeom>
              <a:blipFill rotWithShape="0">
                <a:blip r:embed="rId4"/>
                <a:stretch>
                  <a:fillRect l="-772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ítulo 1"/>
              <p:cNvSpPr txBox="1">
                <a:spLocks/>
              </p:cNvSpPr>
              <p:nvPr/>
            </p:nvSpPr>
            <p:spPr>
              <a:xfrm>
                <a:off x="7279937" y="914403"/>
                <a:ext cx="3616657" cy="92804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ES" sz="2900" dirty="0"/>
                  <a:t>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900" b="0" i="0" smtClean="0">
                        <a:latin typeface="Cambria Math" panose="02040503050406030204" pitchFamily="18" charset="0"/>
                      </a:rPr>
                      <m:t>rafo</m:t>
                    </m:r>
                    <m:r>
                      <a:rPr lang="es-ES" sz="2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900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es-ES" sz="29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ES" sz="2900" b="0" i="0" smtClean="0">
                        <a:latin typeface="Cambria Math" panose="02040503050406030204" pitchFamily="18" charset="0"/>
                      </a:rPr>
                      <m:t>interacciones</m:t>
                    </m:r>
                  </m:oMath>
                </a14:m>
                <a:endParaRPr lang="es-ES" dirty="0"/>
              </a:p>
            </p:txBody>
          </p:sp>
        </mc:Choice>
        <mc:Fallback xmlns="">
          <p:sp>
            <p:nvSpPr>
              <p:cNvPr id="7" name="Títul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937" y="914403"/>
                <a:ext cx="3616657" cy="928048"/>
              </a:xfrm>
              <a:prstGeom prst="rect">
                <a:avLst/>
              </a:prstGeom>
              <a:blipFill rotWithShape="0">
                <a:blip r:embed="rId5"/>
                <a:stretch>
                  <a:fillRect l="-337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0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6480" y="365125"/>
            <a:ext cx="11723424" cy="1325563"/>
          </a:xfrm>
        </p:spPr>
        <p:txBody>
          <a:bodyPr/>
          <a:lstStyle/>
          <a:p>
            <a:r>
              <a:rPr lang="es-ES" dirty="0" smtClean="0"/>
              <a:t>Persistencia de algunas interacciones en el tiempo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80" y="1753879"/>
            <a:ext cx="11928143" cy="4966953"/>
          </a:xfrm>
        </p:spPr>
      </p:pic>
    </p:spTree>
    <p:extLst>
      <p:ext uri="{BB962C8B-B14F-4D97-AF65-F5344CB8AC3E}">
        <p14:creationId xmlns:p14="http://schemas.microsoft.com/office/powerpoint/2010/main" val="284543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27" y="2033727"/>
            <a:ext cx="12071011" cy="4517198"/>
          </a:xfr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5127" y="365125"/>
            <a:ext cx="11733834" cy="1325563"/>
          </a:xfrm>
        </p:spPr>
        <p:txBody>
          <a:bodyPr/>
          <a:lstStyle/>
          <a:p>
            <a:r>
              <a:rPr lang="es-ES" dirty="0" smtClean="0"/>
              <a:t>Persistencia de algunas interacciones en el tiempo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6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119466"/>
            <a:ext cx="10515600" cy="1325563"/>
          </a:xfrm>
        </p:spPr>
        <p:txBody>
          <a:bodyPr/>
          <a:lstStyle/>
          <a:p>
            <a:r>
              <a:rPr lang="es-ES" dirty="0" smtClean="0"/>
              <a:t>Capacidad de predecir la tasa de aparición de patrones de cantos.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571625"/>
            <a:ext cx="5286374" cy="5286374"/>
          </a:xfr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4" y="1571624"/>
            <a:ext cx="52863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96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smtClean="0"/>
              <a:t>Conclusiones</a:t>
            </a:r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327546" y="1047702"/>
                <a:ext cx="11682484" cy="5380394"/>
              </a:xfrm>
            </p:spPr>
            <p:txBody>
              <a:bodyPr>
                <a:normAutofit/>
              </a:bodyPr>
              <a:lstStyle/>
              <a:p>
                <a:r>
                  <a:rPr lang="es-ES" dirty="0" smtClean="0"/>
                  <a:t>Se logró modelar el sistema desde el enfoque de </a:t>
                </a:r>
                <a:r>
                  <a:rPr lang="es-ES" dirty="0" err="1" smtClean="0"/>
                  <a:t>Ising</a:t>
                </a:r>
                <a:r>
                  <a:rPr lang="es-ES" dirty="0" smtClean="0"/>
                  <a:t>.</a:t>
                </a:r>
              </a:p>
              <a:p>
                <a:r>
                  <a:rPr lang="es-ES" dirty="0" smtClean="0"/>
                  <a:t>Por las características del sistema se pudo aplicar un procedimiento sin algoritmos estocásticos para inferir los parámetros de interacciones.</a:t>
                </a:r>
              </a:p>
              <a:p>
                <a:r>
                  <a:rPr lang="es-ES" dirty="0" smtClean="0"/>
                  <a:t>Se aprecia persistencia de algunas interacciones en el tiempo.</a:t>
                </a:r>
              </a:p>
              <a:p>
                <a:r>
                  <a:rPr lang="es-ES" dirty="0" smtClean="0"/>
                  <a:t>Sin embargo se observa que en una comparación, </a:t>
                </a:r>
                <a:r>
                  <a:rPr lang="es-ES" dirty="0"/>
                  <a:t>de manera general</a:t>
                </a:r>
                <a:r>
                  <a:rPr lang="es-ES" dirty="0" smtClean="0"/>
                  <a:t>, el Modelo Independiente logra predecir mejor los patrones de cantos que el Modelo de </a:t>
                </a:r>
                <a:r>
                  <a:rPr lang="es-ES" dirty="0" err="1" smtClean="0"/>
                  <a:t>Ising</a:t>
                </a:r>
                <a:r>
                  <a:rPr lang="es-ES" dirty="0" smtClean="0"/>
                  <a:t>. Esto puede deberse a varias razones:</a:t>
                </a:r>
              </a:p>
              <a:p>
                <a:pPr marL="0" indent="0">
                  <a:buNone/>
                </a:pPr>
                <a:endParaRPr lang="es-ES" dirty="0" smtClean="0"/>
              </a:p>
              <a:p>
                <a:pPr lvl="1"/>
                <a:r>
                  <a:rPr lang="es-ES" sz="2800" dirty="0"/>
                  <a:t>Q</a:t>
                </a:r>
                <a:r>
                  <a:rPr lang="es-ES" sz="2800" dirty="0" smtClean="0"/>
                  <a:t>ue los Colines actúan de forma más individual que coordinada.</a:t>
                </a:r>
              </a:p>
              <a:p>
                <a:pPr lvl="1"/>
                <a:r>
                  <a:rPr lang="es-ES" sz="2800" dirty="0" smtClean="0"/>
                  <a:t>Sobreajuste o algún otro error en la inferencia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s-ES" sz="280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s-ES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sz="2800" dirty="0" smtClean="0"/>
                  <a:t>.</a:t>
                </a:r>
              </a:p>
              <a:p>
                <a:pPr lvl="1"/>
                <a:r>
                  <a:rPr lang="es-ES" sz="2800" dirty="0" smtClean="0"/>
                  <a:t>Los patrones son muy raros para estimarlos bien. </a:t>
                </a:r>
              </a:p>
              <a:p>
                <a:endParaRPr lang="es-ES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546" y="1047702"/>
                <a:ext cx="11682484" cy="5380394"/>
              </a:xfrm>
              <a:blipFill rotWithShape="0">
                <a:blip r:embed="rId2"/>
                <a:stretch>
                  <a:fillRect l="-939" t="-192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0" y="202679"/>
            <a:ext cx="1448700" cy="14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2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10937" y="729991"/>
            <a:ext cx="8256896" cy="2218137"/>
          </a:xfrm>
        </p:spPr>
        <p:txBody>
          <a:bodyPr>
            <a:normAutofit fontScale="90000"/>
          </a:bodyPr>
          <a:lstStyle/>
          <a:p>
            <a:r>
              <a:rPr lang="es-ES" sz="5300" dirty="0" smtClean="0"/>
              <a:t>Detectando Interacciones en Coros de </a:t>
            </a:r>
            <a:r>
              <a:rPr lang="es-ES" dirty="0" smtClean="0"/>
              <a:t> </a:t>
            </a:r>
            <a:r>
              <a:rPr lang="es-ES" sz="5300" i="1" dirty="0" err="1" smtClean="0"/>
              <a:t>Eleutherodactylus</a:t>
            </a:r>
            <a:r>
              <a:rPr lang="es-ES" sz="5300" i="1" dirty="0" smtClean="0"/>
              <a:t> </a:t>
            </a:r>
            <a:r>
              <a:rPr lang="es-ES" sz="5300" i="1" dirty="0" err="1" smtClean="0"/>
              <a:t>eileenae</a:t>
            </a:r>
            <a:r>
              <a:rPr lang="es-ES" sz="5300" i="1" dirty="0" smtClean="0"/>
              <a:t>.</a:t>
            </a:r>
            <a:endParaRPr lang="es-ES" sz="53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0125" y="4036119"/>
            <a:ext cx="5690263" cy="2446568"/>
          </a:xfrm>
        </p:spPr>
        <p:txBody>
          <a:bodyPr>
            <a:noAutofit/>
          </a:bodyPr>
          <a:lstStyle/>
          <a:p>
            <a:pPr algn="l"/>
            <a:r>
              <a:rPr lang="es-ES" dirty="0" smtClean="0"/>
              <a:t>Jornada Científica Estudiantil </a:t>
            </a:r>
            <a:r>
              <a:rPr lang="es-ES" dirty="0" err="1" smtClean="0"/>
              <a:t>MatCom</a:t>
            </a:r>
            <a:r>
              <a:rPr lang="es-ES" dirty="0" smtClean="0"/>
              <a:t> 2025.</a:t>
            </a:r>
          </a:p>
          <a:p>
            <a:pPr algn="l"/>
            <a:r>
              <a:rPr lang="es-ES" dirty="0" smtClean="0"/>
              <a:t>Autor: Daniel Machado Pérez.</a:t>
            </a:r>
          </a:p>
          <a:p>
            <a:pPr algn="l"/>
            <a:r>
              <a:rPr lang="es-ES" dirty="0" smtClean="0"/>
              <a:t>Tutores: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 smtClean="0"/>
              <a:t>Dr. Roberto </a:t>
            </a:r>
            <a:r>
              <a:rPr lang="es-ES" dirty="0" err="1" smtClean="0"/>
              <a:t>Mulet</a:t>
            </a:r>
            <a:r>
              <a:rPr lang="es-ES" dirty="0" smtClean="0"/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 smtClean="0"/>
              <a:t>Dr. Milton García.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s-ES" dirty="0" smtClean="0"/>
              <a:t>Dr. Roberto Alonso.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5" y="-94674"/>
            <a:ext cx="1946512" cy="194651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31427"/>
            <a:ext cx="1373875" cy="18923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88" y="3509963"/>
            <a:ext cx="4827611" cy="322913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8" y="1923791"/>
            <a:ext cx="1622946" cy="16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del trabajo presentado en la JCE </a:t>
            </a:r>
            <a:r>
              <a:rPr lang="es-ES" dirty="0" err="1" smtClean="0"/>
              <a:t>MatCom</a:t>
            </a:r>
            <a:r>
              <a:rPr lang="es-ES" dirty="0" smtClean="0"/>
              <a:t> de enero 2025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i="1" dirty="0" err="1" smtClean="0"/>
              <a:t>Eleutherodactylus</a:t>
            </a:r>
            <a:r>
              <a:rPr lang="es-ES" i="1" dirty="0" smtClean="0"/>
              <a:t> </a:t>
            </a:r>
            <a:r>
              <a:rPr lang="es-ES" i="1" dirty="0" err="1" smtClean="0"/>
              <a:t>eileenae</a:t>
            </a:r>
            <a:r>
              <a:rPr lang="es-ES" i="1" dirty="0"/>
              <a:t> </a:t>
            </a:r>
            <a:r>
              <a:rPr lang="es-ES" dirty="0" err="1" smtClean="0"/>
              <a:t>Dunn</a:t>
            </a:r>
            <a:r>
              <a:rPr lang="es-ES" dirty="0" smtClean="0"/>
              <a:t>, 1926</a:t>
            </a:r>
            <a:r>
              <a:rPr lang="es-ES" i="1" dirty="0" smtClean="0"/>
              <a:t> </a:t>
            </a:r>
            <a:r>
              <a:rPr lang="es-ES" dirty="0" smtClean="0"/>
              <a:t>(Colín)</a:t>
            </a:r>
            <a:r>
              <a:rPr lang="es-ES" i="1" dirty="0" smtClean="0"/>
              <a:t> </a:t>
            </a:r>
            <a:r>
              <a:rPr lang="es-ES" dirty="0" smtClean="0"/>
              <a:t>es una especie de rana cubana que habita la zona forestal del Occidente y Centro del país.</a:t>
            </a:r>
          </a:p>
          <a:p>
            <a:r>
              <a:rPr lang="es-ES" dirty="0" smtClean="0"/>
              <a:t>Su canto </a:t>
            </a:r>
            <a:r>
              <a:rPr lang="es-ES" smtClean="0"/>
              <a:t>característico </a:t>
            </a:r>
            <a:r>
              <a:rPr lang="es-ES" smtClean="0"/>
              <a:t>consiste </a:t>
            </a:r>
            <a:r>
              <a:rPr lang="es-ES" dirty="0" smtClean="0"/>
              <a:t>en una señal que tiene 2 momentos: uno de baja frecuencia (CO) y uno de alta frecuencia (LIN).</a:t>
            </a:r>
          </a:p>
          <a:p>
            <a:r>
              <a:rPr lang="es-ES" dirty="0" smtClean="0"/>
              <a:t>Problema</a:t>
            </a:r>
            <a:r>
              <a:rPr lang="es-ES" dirty="0"/>
              <a:t>: I</a:t>
            </a:r>
            <a:r>
              <a:rPr lang="es-ES" dirty="0" smtClean="0"/>
              <a:t>dentificar </a:t>
            </a:r>
            <a:r>
              <a:rPr lang="es-ES" dirty="0"/>
              <a:t>secuencias probables de cantos a partir de grabaciones de campo realizadas con nueve </a:t>
            </a:r>
            <a:r>
              <a:rPr lang="es-ES" dirty="0" smtClean="0"/>
              <a:t>micrófonos. </a:t>
            </a:r>
          </a:p>
          <a:p>
            <a:r>
              <a:rPr lang="es-ES" dirty="0" smtClean="0"/>
              <a:t>Tareas: Eliminación de ruido, sincronización de audios, diseño de algoritmo para emparejar individuos con micrófonos, prueba de consistencia y análisis de resultados. 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463" y="122829"/>
            <a:ext cx="1440976" cy="144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9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</p:spTree>
    <p:extLst>
      <p:ext uri="{BB962C8B-B14F-4D97-AF65-F5344CB8AC3E}">
        <p14:creationId xmlns:p14="http://schemas.microsoft.com/office/powerpoint/2010/main" val="8997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  <p:sp>
        <p:nvSpPr>
          <p:cNvPr id="6" name="Elipse 5"/>
          <p:cNvSpPr/>
          <p:nvPr/>
        </p:nvSpPr>
        <p:spPr>
          <a:xfrm>
            <a:off x="2388358" y="3985146"/>
            <a:ext cx="1446663" cy="1460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Llamada rectangular 6"/>
          <p:cNvSpPr/>
          <p:nvPr/>
        </p:nvSpPr>
        <p:spPr>
          <a:xfrm>
            <a:off x="3835020" y="3031038"/>
            <a:ext cx="4763069" cy="954108"/>
          </a:xfrm>
          <a:prstGeom prst="wedgeRectCallout">
            <a:avLst>
              <a:gd name="adj1" fmla="val -54695"/>
              <a:gd name="adj2" fmla="val 977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35021" y="3031038"/>
            <a:ext cx="47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Momento de Baja Frecuencia (CO)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6101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1" y="124762"/>
            <a:ext cx="10912522" cy="6643600"/>
          </a:xfrm>
        </p:spPr>
      </p:pic>
      <p:sp>
        <p:nvSpPr>
          <p:cNvPr id="6" name="Elipse 5"/>
          <p:cNvSpPr/>
          <p:nvPr/>
        </p:nvSpPr>
        <p:spPr>
          <a:xfrm>
            <a:off x="2620370" y="1808327"/>
            <a:ext cx="1446663" cy="146031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Llamada rectangular 6"/>
          <p:cNvSpPr/>
          <p:nvPr/>
        </p:nvSpPr>
        <p:spPr>
          <a:xfrm>
            <a:off x="3835020" y="3031038"/>
            <a:ext cx="4763069" cy="954108"/>
          </a:xfrm>
          <a:prstGeom prst="wedgeRectCallout">
            <a:avLst>
              <a:gd name="adj1" fmla="val -46959"/>
              <a:gd name="adj2" fmla="val -99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/>
          <p:cNvSpPr txBox="1"/>
          <p:nvPr/>
        </p:nvSpPr>
        <p:spPr>
          <a:xfrm>
            <a:off x="3835021" y="3031038"/>
            <a:ext cx="476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Momento de Alta Frecuencia (LIN)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20599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4748"/>
            <a:ext cx="11756892" cy="6613252"/>
          </a:xfr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8424" y="365125"/>
            <a:ext cx="6346209" cy="1325563"/>
          </a:xfrm>
        </p:spPr>
        <p:txBody>
          <a:bodyPr/>
          <a:lstStyle/>
          <a:p>
            <a:r>
              <a:rPr lang="es-ES" sz="2800" b="1" dirty="0" smtClean="0"/>
              <a:t>Distribución geográfica de los dispositivos</a:t>
            </a:r>
            <a:endParaRPr lang="es-ES" b="1" dirty="0"/>
          </a:p>
        </p:txBody>
      </p:sp>
      <p:sp>
        <p:nvSpPr>
          <p:cNvPr id="6" name="Elipse 5"/>
          <p:cNvSpPr/>
          <p:nvPr/>
        </p:nvSpPr>
        <p:spPr>
          <a:xfrm>
            <a:off x="3903261" y="2634017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/>
          <p:cNvSpPr/>
          <p:nvPr/>
        </p:nvSpPr>
        <p:spPr>
          <a:xfrm>
            <a:off x="4055661" y="2786417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Elipse 7"/>
          <p:cNvSpPr/>
          <p:nvPr/>
        </p:nvSpPr>
        <p:spPr>
          <a:xfrm>
            <a:off x="4890449" y="28091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Elipse 8"/>
          <p:cNvSpPr/>
          <p:nvPr/>
        </p:nvSpPr>
        <p:spPr>
          <a:xfrm>
            <a:off x="3320956" y="3930589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Elipse 9"/>
          <p:cNvSpPr/>
          <p:nvPr/>
        </p:nvSpPr>
        <p:spPr>
          <a:xfrm>
            <a:off x="3525672" y="36280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4205785" y="379798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Elipse 11"/>
          <p:cNvSpPr/>
          <p:nvPr/>
        </p:nvSpPr>
        <p:spPr>
          <a:xfrm>
            <a:off x="4053385" y="4088963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Elipse 12"/>
          <p:cNvSpPr/>
          <p:nvPr/>
        </p:nvSpPr>
        <p:spPr>
          <a:xfrm>
            <a:off x="4476466" y="3552998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Elipse 13"/>
          <p:cNvSpPr/>
          <p:nvPr/>
        </p:nvSpPr>
        <p:spPr>
          <a:xfrm>
            <a:off x="4562900" y="3771361"/>
            <a:ext cx="150124" cy="150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4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9184"/>
            <a:ext cx="10515600" cy="1325563"/>
          </a:xfrm>
        </p:spPr>
        <p:txBody>
          <a:bodyPr/>
          <a:lstStyle/>
          <a:p>
            <a:r>
              <a:rPr lang="es-ES" dirty="0" smtClean="0"/>
              <a:t>Resultados. Obtención de secuencias de cantos.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" t="8542"/>
          <a:stretch/>
        </p:blipFill>
        <p:spPr>
          <a:xfrm>
            <a:off x="838200" y="1555844"/>
            <a:ext cx="10515600" cy="5302155"/>
          </a:xfrm>
        </p:spPr>
      </p:pic>
    </p:spTree>
    <p:extLst>
      <p:ext uri="{BB962C8B-B14F-4D97-AF65-F5344CB8AC3E}">
        <p14:creationId xmlns:p14="http://schemas.microsoft.com/office/powerpoint/2010/main" val="17143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Nuevos retos. Estudio de causalidad y detección de interacciones.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25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M</a:t>
            </a:r>
            <a:r>
              <a:rPr lang="es-ES" b="1" dirty="0" smtClean="0"/>
              <a:t>otivaciones:</a:t>
            </a:r>
          </a:p>
          <a:p>
            <a:r>
              <a:rPr lang="es-ES" dirty="0" smtClean="0"/>
              <a:t>Indagar en lo que respecta la estructura de los coros.</a:t>
            </a:r>
          </a:p>
          <a:p>
            <a:r>
              <a:rPr lang="es-ES" dirty="0" smtClean="0"/>
              <a:t>Explorar la hipótesis de la existencia de un posible individuo “líder” o “protagonista” (o más de uno).</a:t>
            </a:r>
          </a:p>
          <a:p>
            <a:r>
              <a:rPr lang="es-ES" dirty="0" smtClean="0"/>
              <a:t>Investigar sobre los métodos de comunicación de la especie.</a:t>
            </a:r>
          </a:p>
          <a:p>
            <a:pPr marL="0" indent="0">
              <a:buNone/>
            </a:pPr>
            <a:r>
              <a:rPr lang="es-ES" b="1" dirty="0" smtClean="0"/>
              <a:t>Objetivos:</a:t>
            </a:r>
          </a:p>
          <a:p>
            <a:r>
              <a:rPr lang="es-ES" dirty="0" smtClean="0"/>
              <a:t>Encontrar un modelo con el que sea posible estudiar el sistema.</a:t>
            </a:r>
          </a:p>
          <a:p>
            <a:r>
              <a:rPr lang="es-ES" dirty="0" smtClean="0"/>
              <a:t>Distinguir interacciones relevantes.</a:t>
            </a:r>
          </a:p>
          <a:p>
            <a:r>
              <a:rPr lang="es-ES" dirty="0" smtClean="0"/>
              <a:t>Analizar la idoneidad del modelo seleccionado.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060" y="202679"/>
            <a:ext cx="1622946" cy="16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50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92420"/>
            <a:ext cx="10515600" cy="1325563"/>
          </a:xfrm>
        </p:spPr>
        <p:txBody>
          <a:bodyPr/>
          <a:lstStyle/>
          <a:p>
            <a:r>
              <a:rPr lang="es-ES" dirty="0" smtClean="0"/>
              <a:t>Modelo de </a:t>
            </a:r>
            <a:r>
              <a:rPr lang="es-ES" dirty="0" err="1" smtClean="0"/>
              <a:t>Ising</a:t>
            </a:r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233" y="4879156"/>
            <a:ext cx="5212806" cy="2006140"/>
          </a:xfrm>
          <a:prstGeom prst="rect">
            <a:avLst/>
          </a:prstGeom>
        </p:spPr>
      </p:pic>
      <p:pic>
        <p:nvPicPr>
          <p:cNvPr id="8" name="Marcador de contenido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499" y="92167"/>
            <a:ext cx="1272811" cy="162581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787" y="92166"/>
            <a:ext cx="1171995" cy="1625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Marcador de contenido 2"/>
              <p:cNvSpPr txBox="1">
                <a:spLocks/>
              </p:cNvSpPr>
              <p:nvPr/>
            </p:nvSpPr>
            <p:spPr>
              <a:xfrm>
                <a:off x="838200" y="1825625"/>
                <a:ext cx="10515600" cy="47253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ES" dirty="0" smtClean="0"/>
                  <a:t>Propuesto por </a:t>
                </a:r>
                <a:r>
                  <a:rPr lang="es-ES" dirty="0"/>
                  <a:t>Ernst </a:t>
                </a:r>
                <a:r>
                  <a:rPr lang="es-ES" dirty="0" err="1" smtClean="0"/>
                  <a:t>Ising</a:t>
                </a:r>
                <a:r>
                  <a:rPr lang="es-ES" dirty="0" smtClean="0"/>
                  <a:t> y Wilhelm Lenz en 1924 para estudiar el comportamiento de materiales ferromagnéticos.</a:t>
                </a:r>
              </a:p>
              <a:p>
                <a:r>
                  <a:rPr lang="es-ES" dirty="0" smtClean="0"/>
                  <a:t>Modelo paradigmático de la Física Estadística principalmente por tener solución analítica exacta.</a:t>
                </a:r>
              </a:p>
              <a:p>
                <a:r>
                  <a:rPr lang="es-ES" dirty="0" smtClean="0"/>
                  <a:t>Red de espines con dos posibles estados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σ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 </a:t>
                </a:r>
                <a:r>
                  <a:rPr lang="el-GR" dirty="0" smtClean="0"/>
                  <a:t>ϵ</a:t>
                </a:r>
                <a:r>
                  <a:rPr lang="es-ES" dirty="0" smtClean="0"/>
                  <a:t> {-1, +1}, cuyas interacciones se cuantifican a través de los parámetros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s-ES" dirty="0" smtClean="0"/>
                  <a:t>, y un campo externo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ES" dirty="0" smtClean="0"/>
                  <a:t> que influye en el comportamiento individual.</a:t>
                </a:r>
              </a:p>
              <a:p>
                <a:r>
                  <a:rPr lang="es-ES" dirty="0" smtClean="0"/>
                  <a:t>Se utiliza en estudios de fenómenos cooperativos</a:t>
                </a:r>
              </a:p>
              <a:p>
                <a:pPr marL="0" indent="0">
                  <a:buNone/>
                </a:pPr>
                <a:r>
                  <a:rPr lang="es-ES" dirty="0"/>
                  <a:t> </a:t>
                </a:r>
                <a:r>
                  <a:rPr lang="es-ES" dirty="0" smtClean="0"/>
                  <a:t>  y transiciones de fase en sistemas complejos</a:t>
                </a:r>
              </a:p>
              <a:p>
                <a:pPr marL="0" indent="0">
                  <a:buNone/>
                </a:pPr>
                <a:r>
                  <a:rPr lang="es-ES" dirty="0" smtClean="0"/>
                  <a:t>   (física, biología, computación…) </a:t>
                </a:r>
                <a:endParaRPr lang="es-ES" dirty="0"/>
              </a:p>
            </p:txBody>
          </p:sp>
        </mc:Choice>
        <mc:Fallback xmlns="">
          <p:sp>
            <p:nvSpPr>
              <p:cNvPr id="6" name="Marcador de contenid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725300"/>
              </a:xfrm>
              <a:prstGeom prst="rect">
                <a:avLst/>
              </a:prstGeom>
              <a:blipFill rotWithShape="0">
                <a:blip r:embed="rId5"/>
                <a:stretch>
                  <a:fillRect l="-1043" t="-2062" b="-902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52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533</Words>
  <Application>Microsoft Office PowerPoint</Application>
  <PresentationFormat>Panorámica</PresentationFormat>
  <Paragraphs>87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Tema de Office</vt:lpstr>
      <vt:lpstr>Detectando Interacciones en Coros de  Eleutherodactylus eileenae.</vt:lpstr>
      <vt:lpstr>Resumen del trabajo presentado en la JCE MatCom de enero 2025</vt:lpstr>
      <vt:lpstr>Presentación de PowerPoint</vt:lpstr>
      <vt:lpstr>Presentación de PowerPoint</vt:lpstr>
      <vt:lpstr>Presentación de PowerPoint</vt:lpstr>
      <vt:lpstr>Distribución geográfica de los dispositivos</vt:lpstr>
      <vt:lpstr>Resultados. Obtención de secuencias de cantos.</vt:lpstr>
      <vt:lpstr>Nuevos retos. Estudio de causalidad y detección de interacciones.</vt:lpstr>
      <vt:lpstr>Modelo de Ising</vt:lpstr>
      <vt:lpstr>Modelo de Ising</vt:lpstr>
      <vt:lpstr>Modelación del problema con el enfoque de Ising</vt:lpstr>
      <vt:lpstr>Modelación del problema con el enfoque de Ising</vt:lpstr>
      <vt:lpstr>Descenso por Gradiente</vt:lpstr>
      <vt:lpstr>Resultados. Grabaciones del 20231021 190000.</vt:lpstr>
      <vt:lpstr>Persistencia de algunas interacciones en el tiempo</vt:lpstr>
      <vt:lpstr>Persistencia de algunas interacciones en el tiempo</vt:lpstr>
      <vt:lpstr>Capacidad de predecir la tasa de aparición de patrones de cantos.</vt:lpstr>
      <vt:lpstr>Conclusiones</vt:lpstr>
      <vt:lpstr>Detectando Interacciones en Coros de  Eleutherodactylus eileenae.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Identificando Eleutherodactylus eileenae a partir de audios desordenados.</dc:title>
  <dc:creator>Cuenta Microsoft</dc:creator>
  <cp:lastModifiedBy>Cuenta Microsoft</cp:lastModifiedBy>
  <cp:revision>42</cp:revision>
  <dcterms:created xsi:type="dcterms:W3CDTF">2025-04-20T16:17:47Z</dcterms:created>
  <dcterms:modified xsi:type="dcterms:W3CDTF">2025-04-23T20:42:29Z</dcterms:modified>
</cp:coreProperties>
</file>