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8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6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22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9825"/>
            <a:ext cx="10515600" cy="1325563"/>
          </a:xfrm>
        </p:spPr>
        <p:txBody>
          <a:bodyPr/>
          <a:lstStyle/>
          <a:p>
            <a:r>
              <a:rPr lang="es-ES" dirty="0" smtClean="0"/>
              <a:t>Datos y parámetros del presente trabajo.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5388"/>
            <a:ext cx="10515600" cy="1436190"/>
          </a:xfrm>
        </p:spPr>
        <p:txBody>
          <a:bodyPr/>
          <a:lstStyle/>
          <a:p>
            <a:r>
              <a:rPr lang="es-ES" dirty="0" smtClean="0"/>
              <a:t>Grabaciones del 21 de octubre de 2023 a las 19:00 horas.</a:t>
            </a:r>
          </a:p>
          <a:p>
            <a:r>
              <a:rPr lang="es-ES" dirty="0" smtClean="0"/>
              <a:t>De cada audio se calcula su </a:t>
            </a:r>
            <a:r>
              <a:rPr lang="es-ES" dirty="0" err="1" smtClean="0"/>
              <a:t>Mel</a:t>
            </a:r>
            <a:r>
              <a:rPr lang="es-ES" dirty="0" smtClean="0"/>
              <a:t>-Espectrograma con los siguientes parámetros: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83307" y="2941578"/>
            <a:ext cx="4312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i="1" dirty="0" smtClean="0"/>
              <a:t>Hop </a:t>
            </a:r>
            <a:r>
              <a:rPr lang="es-ES" sz="2400" i="1" dirty="0" err="1" smtClean="0"/>
              <a:t>lenght</a:t>
            </a:r>
            <a:r>
              <a:rPr lang="es-ES" sz="2400" dirty="0" smtClean="0"/>
              <a:t>: 512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N </a:t>
            </a:r>
            <a:r>
              <a:rPr lang="es-ES" sz="2400" dirty="0" err="1" smtClean="0"/>
              <a:t>fft</a:t>
            </a:r>
            <a:r>
              <a:rPr lang="es-ES" sz="2400" dirty="0" smtClean="0"/>
              <a:t>: 6096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N </a:t>
            </a:r>
            <a:r>
              <a:rPr lang="es-ES" sz="2400" dirty="0" err="1" smtClean="0"/>
              <a:t>mels</a:t>
            </a:r>
            <a:r>
              <a:rPr lang="es-ES" sz="2400" dirty="0" smtClean="0"/>
              <a:t>: 128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F min: 1600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F </a:t>
            </a:r>
            <a:r>
              <a:rPr lang="es-ES" sz="2400" dirty="0" err="1" smtClean="0"/>
              <a:t>max</a:t>
            </a:r>
            <a:r>
              <a:rPr lang="es-ES" sz="2400" dirty="0" smtClean="0"/>
              <a:t>: 4096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i="1" dirty="0" err="1" smtClean="0"/>
              <a:t>Sample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rate</a:t>
            </a:r>
            <a:r>
              <a:rPr lang="es-ES" sz="2400" dirty="0" smtClean="0"/>
              <a:t>: 96000</a:t>
            </a:r>
            <a:endParaRPr lang="es-ES" sz="2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5249902"/>
            <a:ext cx="10515600" cy="1436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</a:t>
            </a:r>
            <a:r>
              <a:rPr lang="es-ES" dirty="0" smtClean="0"/>
              <a:t>os análisis posteriores de los audios siempre se realizarán sobre su </a:t>
            </a:r>
            <a:r>
              <a:rPr lang="es-ES" dirty="0" err="1" smtClean="0"/>
              <a:t>mel</a:t>
            </a:r>
            <a:r>
              <a:rPr lang="es-ES" dirty="0" smtClean="0"/>
              <a:t>-espectrograma.</a:t>
            </a:r>
          </a:p>
          <a:p>
            <a:r>
              <a:rPr lang="es-ES" dirty="0" smtClean="0"/>
              <a:t>A cada archivo se le asigna una letra de la “</a:t>
            </a:r>
            <a:r>
              <a:rPr lang="es-ES" i="1" dirty="0" smtClean="0"/>
              <a:t>a”</a:t>
            </a:r>
            <a:r>
              <a:rPr lang="es-ES" dirty="0" smtClean="0"/>
              <a:t> a la “</a:t>
            </a:r>
            <a:r>
              <a:rPr lang="es-ES" i="1" dirty="0" smtClean="0"/>
              <a:t>i”</a:t>
            </a:r>
            <a:r>
              <a:rPr lang="es-ES" dirty="0" smtClean="0"/>
              <a:t> en el abecedario.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55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los desfases (</a:t>
            </a:r>
            <a:r>
              <a:rPr lang="es-ES" i="1" dirty="0" err="1" smtClean="0"/>
              <a:t>lags</a:t>
            </a:r>
            <a:r>
              <a:rPr lang="es-ES" dirty="0" smtClean="0"/>
              <a:t>) </a:t>
            </a:r>
            <a:r>
              <a:rPr lang="es-ES" dirty="0"/>
              <a:t>entre los </a:t>
            </a:r>
            <a:r>
              <a:rPr lang="es-ES" dirty="0" smtClean="0"/>
              <a:t>picos de </a:t>
            </a:r>
            <a:r>
              <a:rPr lang="es-ES" dirty="0"/>
              <a:t>los archivos y el archivo pivote </a:t>
            </a:r>
            <a:r>
              <a:rPr lang="es-ES" dirty="0" smtClean="0"/>
              <a:t>mediante Correlación </a:t>
            </a:r>
            <a:r>
              <a:rPr lang="es-ES" dirty="0"/>
              <a:t>Cruzada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los desfases a los </a:t>
            </a:r>
            <a:r>
              <a:rPr lang="es-ES" dirty="0" smtClean="0"/>
              <a:t>archivos originales </a:t>
            </a:r>
            <a:r>
              <a:rPr lang="es-ES" dirty="0"/>
              <a:t>para su </a:t>
            </a:r>
            <a:r>
              <a:rPr lang="es-ES" dirty="0" smtClean="0"/>
              <a:t>sincronizaci</a:t>
            </a:r>
            <a:r>
              <a:rPr lang="es-ES" dirty="0"/>
              <a:t>ó</a:t>
            </a:r>
            <a:r>
              <a:rPr lang="es-ES" dirty="0" smtClean="0"/>
              <a:t>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Selección de un rango de bandas de frecuencia y un pivote.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0"/>
            <a:ext cx="9198591" cy="5600150"/>
          </a:xfrm>
        </p:spPr>
      </p:pic>
      <p:cxnSp>
        <p:nvCxnSpPr>
          <p:cNvPr id="8" name="Conector recto 7"/>
          <p:cNvCxnSpPr/>
          <p:nvPr/>
        </p:nvCxnSpPr>
        <p:spPr>
          <a:xfrm>
            <a:off x="865495" y="2025876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4119" y="2219220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98591" y="1256216"/>
            <a:ext cx="299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Pivote: h</a:t>
            </a:r>
          </a:p>
          <a:p>
            <a:r>
              <a:rPr lang="es-ES" sz="2400" dirty="0" smtClean="0"/>
              <a:t>Rango de Bandas de Frecuencia: 113-117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04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Cálculo de las energías temporales de cada archivo.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31"/>
            <a:ext cx="11152756" cy="5534169"/>
          </a:xfrm>
        </p:spPr>
      </p:pic>
    </p:spTree>
    <p:extLst>
      <p:ext uri="{BB962C8B-B14F-4D97-AF65-F5344CB8AC3E}">
        <p14:creationId xmlns:p14="http://schemas.microsoft.com/office/powerpoint/2010/main" val="38921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Cálculo de las energías temporales de cada archivo.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31"/>
            <a:ext cx="11152756" cy="5534169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" t="21432" r="6696" b="16961"/>
          <a:stretch/>
        </p:blipFill>
        <p:spPr>
          <a:xfrm>
            <a:off x="5268036" y="3425588"/>
            <a:ext cx="5308979" cy="1255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4596" r="15496" b="20296"/>
          <a:stretch/>
        </p:blipFill>
        <p:spPr>
          <a:xfrm>
            <a:off x="5268036" y="2557274"/>
            <a:ext cx="2292823" cy="7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59"/>
            <a:ext cx="10515600" cy="1325563"/>
          </a:xfrm>
        </p:spPr>
        <p:txBody>
          <a:bodyPr/>
          <a:lstStyle/>
          <a:p>
            <a:r>
              <a:rPr lang="es-ES" dirty="0" smtClean="0"/>
              <a:t>Eliminación de ruido.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66968" r="33654" b="249"/>
          <a:stretch/>
        </p:blipFill>
        <p:spPr>
          <a:xfrm>
            <a:off x="183108" y="1378422"/>
            <a:ext cx="5479575" cy="5479578"/>
          </a:xfrm>
        </p:spPr>
      </p:pic>
      <p:sp>
        <p:nvSpPr>
          <p:cNvPr id="5" name="CuadroTexto 4"/>
          <p:cNvSpPr txBox="1"/>
          <p:nvPr/>
        </p:nvSpPr>
        <p:spPr>
          <a:xfrm>
            <a:off x="5662684" y="1569492"/>
            <a:ext cx="6292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 calcula, para cada archivo, el ancho del primer </a:t>
            </a:r>
            <a:r>
              <a:rPr lang="es-ES" sz="2800" i="1" dirty="0" err="1" smtClean="0"/>
              <a:t>bin</a:t>
            </a:r>
            <a:r>
              <a:rPr lang="es-ES" sz="2800" dirty="0" smtClean="0"/>
              <a:t> y  dicho valor se establece como mínimo de energía admisible para el archivo correspondiente.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40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Identificación de picos de energía en las señales.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251875"/>
            <a:ext cx="11837158" cy="5668770"/>
          </a:xfrm>
        </p:spPr>
      </p:pic>
    </p:spTree>
    <p:extLst>
      <p:ext uri="{BB962C8B-B14F-4D97-AF65-F5344CB8AC3E}">
        <p14:creationId xmlns:p14="http://schemas.microsoft.com/office/powerpoint/2010/main" val="4173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Cálculo de los desfases (</a:t>
            </a:r>
            <a:r>
              <a:rPr lang="es-ES" i="1" dirty="0" err="1"/>
              <a:t>lags</a:t>
            </a:r>
            <a:r>
              <a:rPr lang="es-ES" dirty="0"/>
              <a:t>) entre los picos de los archivos y el archivo pivote mediante Correlación Cruzada.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" y="1293275"/>
            <a:ext cx="11619901" cy="5564726"/>
          </a:xfrm>
        </p:spPr>
      </p:pic>
    </p:spTree>
    <p:extLst>
      <p:ext uri="{BB962C8B-B14F-4D97-AF65-F5344CB8AC3E}">
        <p14:creationId xmlns:p14="http://schemas.microsoft.com/office/powerpoint/2010/main" val="3398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de los desfases a los </a:t>
            </a:r>
            <a:r>
              <a:rPr lang="es-ES" dirty="0" smtClean="0"/>
              <a:t>archivos originales.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03547"/>
            <a:ext cx="10515600" cy="202304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Finalmente se aplican los desfases a las matrices de los </a:t>
            </a:r>
            <a:r>
              <a:rPr lang="es-ES" dirty="0" err="1" smtClean="0"/>
              <a:t>mel</a:t>
            </a:r>
            <a:r>
              <a:rPr lang="es-ES" dirty="0" smtClean="0"/>
              <a:t>-espectrogramas de los archivos de audio para realizar los análisis posteriores sobre los nuevos archivos alineados.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Obtención de secuencias de cantos.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0"/>
            <a:ext cx="9198591" cy="5600150"/>
          </a:xfrm>
        </p:spPr>
      </p:pic>
      <p:cxnSp>
        <p:nvCxnSpPr>
          <p:cNvPr id="8" name="Conector recto 7"/>
          <p:cNvCxnSpPr/>
          <p:nvPr/>
        </p:nvCxnSpPr>
        <p:spPr>
          <a:xfrm>
            <a:off x="879144" y="4050285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98592" y="1924956"/>
            <a:ext cx="29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Separación en LIN y 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337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Algunas precisiones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i="1" dirty="0" smtClean="0"/>
              <a:t> </a:t>
            </a:r>
            <a:r>
              <a:rPr lang="es-ES" dirty="0" smtClean="0"/>
              <a:t>(Elena)</a:t>
            </a:r>
            <a:r>
              <a:rPr lang="es-ES" i="1" dirty="0" smtClean="0"/>
              <a:t> </a:t>
            </a:r>
            <a:r>
              <a:rPr lang="es-ES" dirty="0" smtClean="0"/>
              <a:t>es una especie de rana cubana.</a:t>
            </a:r>
          </a:p>
          <a:p>
            <a:r>
              <a:rPr lang="es-ES" dirty="0" smtClean="0"/>
              <a:t>Su canto característico (Colín) consiste en una señal que tiene 2 momentos:</a:t>
            </a:r>
          </a:p>
          <a:p>
            <a:r>
              <a:rPr lang="es-ES" dirty="0" smtClean="0"/>
              <a:t>Un momento de baja frecuencia (CO).</a:t>
            </a:r>
          </a:p>
          <a:p>
            <a:r>
              <a:rPr lang="es-ES" dirty="0" smtClean="0"/>
              <a:t>Un momento de alta frecuencia (LIN).</a:t>
            </a:r>
          </a:p>
          <a:p>
            <a:r>
              <a:rPr lang="es-ES" dirty="0" smtClean="0"/>
              <a:t>Ejemplo de sonido producido: </a:t>
            </a:r>
          </a:p>
          <a:p>
            <a:endParaRPr lang="es-ES" dirty="0"/>
          </a:p>
        </p:txBody>
      </p:sp>
      <p:pic>
        <p:nvPicPr>
          <p:cNvPr id="5" name="col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41887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secuencias de cantos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partir de ahora cada procesamiento de los datos se realiza en paralelo en los LIN y los CO.</a:t>
            </a:r>
          </a:p>
          <a:p>
            <a:r>
              <a:rPr lang="es-ES" dirty="0" smtClean="0"/>
              <a:t>Se calculan las energías temporales como mismo en la sincronización.</a:t>
            </a:r>
          </a:p>
          <a:p>
            <a:r>
              <a:rPr lang="es-ES" dirty="0" smtClean="0"/>
              <a:t>Se elimina el ruido de manera análoga también.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899" y="395786"/>
            <a:ext cx="11737074" cy="169068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Suposición sobre la que se sustenta el </a:t>
            </a:r>
            <a:r>
              <a:rPr lang="es-ES" dirty="0"/>
              <a:t>método propuesto para </a:t>
            </a:r>
            <a:r>
              <a:rPr lang="es-ES" dirty="0" smtClean="0"/>
              <a:t>identificar el individuo m</a:t>
            </a:r>
            <a:r>
              <a:rPr lang="es-ES" dirty="0"/>
              <a:t>á</a:t>
            </a:r>
            <a:r>
              <a:rPr lang="es-ES" dirty="0" smtClean="0"/>
              <a:t>s </a:t>
            </a:r>
            <a:r>
              <a:rPr lang="es-ES" dirty="0"/>
              <a:t>cercano a cada </a:t>
            </a:r>
            <a:r>
              <a:rPr lang="es-ES" dirty="0" smtClean="0"/>
              <a:t>micrófono</a:t>
            </a:r>
            <a:r>
              <a:rPr lang="es-ES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4636" y="2398832"/>
            <a:ext cx="10515600" cy="4351338"/>
          </a:xfrm>
        </p:spPr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cada micrófono, los cantos </a:t>
            </a:r>
            <a:r>
              <a:rPr lang="es-ES" dirty="0" smtClean="0"/>
              <a:t>del individuo m</a:t>
            </a:r>
            <a:r>
              <a:rPr lang="es-ES" dirty="0"/>
              <a:t>á</a:t>
            </a:r>
            <a:r>
              <a:rPr lang="es-ES" dirty="0" smtClean="0"/>
              <a:t>s </a:t>
            </a:r>
            <a:r>
              <a:rPr lang="es-ES" dirty="0"/>
              <a:t>cercano deben ser registrados con </a:t>
            </a:r>
            <a:r>
              <a:rPr lang="es-ES" dirty="0" smtClean="0"/>
              <a:t>las mayores 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relativas a dicho </a:t>
            </a:r>
            <a:r>
              <a:rPr lang="es-ES" dirty="0" smtClean="0"/>
              <a:t>micr</a:t>
            </a:r>
            <a:r>
              <a:rPr lang="es-ES" dirty="0"/>
              <a:t>ó</a:t>
            </a:r>
            <a:r>
              <a:rPr lang="es-ES" dirty="0" smtClean="0"/>
              <a:t>fono.</a:t>
            </a:r>
          </a:p>
          <a:p>
            <a:r>
              <a:rPr lang="es-ES" dirty="0" smtClean="0"/>
              <a:t>Si </a:t>
            </a:r>
            <a:r>
              <a:rPr lang="es-ES" dirty="0"/>
              <a:t>en cada uno se </a:t>
            </a:r>
            <a:r>
              <a:rPr lang="es-ES" dirty="0" smtClean="0"/>
              <a:t>identifican </a:t>
            </a:r>
            <a:r>
              <a:rPr lang="es-ES" dirty="0"/>
              <a:t>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grandes y se elimina la </a:t>
            </a:r>
            <a:r>
              <a:rPr lang="es-ES" dirty="0" smtClean="0"/>
              <a:t>informaci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esos cantos de </a:t>
            </a:r>
            <a:r>
              <a:rPr lang="es-ES" dirty="0" smtClean="0"/>
              <a:t>las demás </a:t>
            </a:r>
            <a:r>
              <a:rPr lang="es-ES" dirty="0"/>
              <a:t>grabaciones, se </a:t>
            </a:r>
            <a:r>
              <a:rPr lang="es-ES" dirty="0" smtClean="0"/>
              <a:t>obtendr</a:t>
            </a:r>
            <a:r>
              <a:rPr lang="es-ES" dirty="0"/>
              <a:t>á</a:t>
            </a:r>
            <a:r>
              <a:rPr lang="es-ES" dirty="0" smtClean="0"/>
              <a:t>n </a:t>
            </a:r>
            <a:r>
              <a:rPr lang="es-ES" dirty="0"/>
              <a:t>por separado los datos que se </a:t>
            </a:r>
            <a:r>
              <a:rPr lang="es-ES" dirty="0" smtClean="0"/>
              <a:t>buscan.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26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del algoritmo.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64775"/>
            <a:ext cx="10515600" cy="1504429"/>
          </a:xfrm>
        </p:spPr>
        <p:txBody>
          <a:bodyPr>
            <a:normAutofit/>
          </a:bodyPr>
          <a:lstStyle/>
          <a:p>
            <a:r>
              <a:rPr lang="es-ES" dirty="0"/>
              <a:t>Se repite el proceso anterior hasta que en </a:t>
            </a:r>
            <a:r>
              <a:rPr lang="es-ES" dirty="0" smtClean="0"/>
              <a:t>cada </a:t>
            </a:r>
            <a:r>
              <a:rPr lang="es-ES" i="1" dirty="0" err="1" smtClean="0"/>
              <a:t>array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 </a:t>
            </a:r>
            <a:r>
              <a:rPr lang="es-ES" dirty="0"/>
              <a:t>temporal solo queden valores </a:t>
            </a:r>
            <a:r>
              <a:rPr lang="es-ES" dirty="0" smtClean="0"/>
              <a:t>por debajo </a:t>
            </a:r>
            <a:r>
              <a:rPr lang="es-ES" dirty="0"/>
              <a:t>de su respectivo umbral</a:t>
            </a:r>
            <a:r>
              <a:rPr lang="es-ES" dirty="0" smtClean="0"/>
              <a:t>.</a:t>
            </a:r>
          </a:p>
          <a:p>
            <a:r>
              <a:rPr lang="es-ES" dirty="0"/>
              <a:t>Finalmente se guardan los resultados.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14650" y="3195116"/>
            <a:ext cx="1097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En é</a:t>
            </a:r>
            <a:r>
              <a:rPr lang="es-ES" sz="2400" dirty="0" smtClean="0"/>
              <a:t>l </a:t>
            </a:r>
            <a:r>
              <a:rPr lang="es-ES" sz="2400" dirty="0"/>
              <a:t>se selecciona el í</a:t>
            </a:r>
            <a:r>
              <a:rPr lang="es-ES" sz="2400" dirty="0" smtClean="0"/>
              <a:t>ndice </a:t>
            </a:r>
            <a:r>
              <a:rPr lang="es-ES" sz="2400" dirty="0"/>
              <a:t>donde se </a:t>
            </a:r>
            <a:r>
              <a:rPr lang="es-ES" sz="2400" dirty="0" smtClean="0"/>
              <a:t>registra la energ</a:t>
            </a:r>
            <a:r>
              <a:rPr lang="es-ES" sz="2400" dirty="0"/>
              <a:t>í</a:t>
            </a:r>
            <a:r>
              <a:rPr lang="es-ES" sz="2400" dirty="0" smtClean="0"/>
              <a:t>a máxima.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Si la </a:t>
            </a:r>
            <a:r>
              <a:rPr lang="es-ES" sz="2400" dirty="0" smtClean="0"/>
              <a:t>energ</a:t>
            </a:r>
            <a:r>
              <a:rPr lang="es-ES" sz="2400" dirty="0"/>
              <a:t>í</a:t>
            </a:r>
            <a:r>
              <a:rPr lang="es-ES" sz="2400" dirty="0" smtClean="0"/>
              <a:t>a </a:t>
            </a:r>
            <a:r>
              <a:rPr lang="es-ES" sz="2400" dirty="0"/>
              <a:t>es mayor que el umbral para </a:t>
            </a:r>
            <a:r>
              <a:rPr lang="es-ES" sz="2400" dirty="0" smtClean="0"/>
              <a:t>el archivo </a:t>
            </a:r>
            <a:r>
              <a:rPr lang="es-ES" sz="2400" dirty="0"/>
              <a:t>seleccionado, se copia su valor en </a:t>
            </a:r>
            <a:r>
              <a:rPr lang="es-ES" sz="2400" dirty="0" smtClean="0"/>
              <a:t>el índice </a:t>
            </a:r>
            <a:r>
              <a:rPr lang="es-ES" sz="2400" dirty="0"/>
              <a:t>del archivo </a:t>
            </a:r>
            <a:r>
              <a:rPr lang="es-ES" sz="2400" dirty="0" smtClean="0"/>
              <a:t>vac</a:t>
            </a:r>
            <a:r>
              <a:rPr lang="es-ES" sz="2400" dirty="0"/>
              <a:t>í</a:t>
            </a:r>
            <a:r>
              <a:rPr lang="es-ES" sz="2400" dirty="0" smtClean="0"/>
              <a:t>o </a:t>
            </a:r>
            <a:r>
              <a:rPr lang="es-ES" sz="2400" dirty="0"/>
              <a:t>correspondiente</a:t>
            </a:r>
            <a:r>
              <a:rPr lang="es-E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Se borra el valor que exista en dicho í</a:t>
            </a:r>
            <a:r>
              <a:rPr lang="es-ES" sz="2400" dirty="0" smtClean="0"/>
              <a:t>ndice en </a:t>
            </a:r>
            <a:r>
              <a:rPr lang="es-ES" sz="2400" dirty="0"/>
              <a:t>los 9 archivos (se coloca un 0</a:t>
            </a:r>
            <a:r>
              <a:rPr lang="es-ES" sz="2400" dirty="0" smtClean="0"/>
              <a:t>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690688"/>
            <a:ext cx="10515600" cy="150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guardan copias vacías (llenas de ceros) de los </a:t>
            </a:r>
            <a:r>
              <a:rPr lang="es-ES" i="1" dirty="0" err="1" smtClean="0"/>
              <a:t>arrays</a:t>
            </a:r>
            <a:r>
              <a:rPr lang="es-ES" dirty="0" smtClean="0"/>
              <a:t> de energías temporales.</a:t>
            </a:r>
          </a:p>
          <a:p>
            <a:r>
              <a:rPr lang="es-ES" dirty="0" smtClean="0"/>
              <a:t>Se selecciona de forma aleatoria uno de los 9 archivos.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5" b="45601"/>
          <a:stretch/>
        </p:blipFill>
        <p:spPr>
          <a:xfrm>
            <a:off x="838200" y="1690688"/>
            <a:ext cx="11272598" cy="4791999"/>
          </a:xfrm>
        </p:spPr>
      </p:pic>
    </p:spTree>
    <p:extLst>
      <p:ext uri="{BB962C8B-B14F-4D97-AF65-F5344CB8AC3E}">
        <p14:creationId xmlns:p14="http://schemas.microsoft.com/office/powerpoint/2010/main" val="1740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0"/>
          <a:stretch/>
        </p:blipFill>
        <p:spPr>
          <a:xfrm>
            <a:off x="838200" y="1690688"/>
            <a:ext cx="11327790" cy="4819294"/>
          </a:xfrm>
        </p:spPr>
      </p:pic>
    </p:spTree>
    <p:extLst>
      <p:ext uri="{BB962C8B-B14F-4D97-AF65-F5344CB8AC3E}">
        <p14:creationId xmlns:p14="http://schemas.microsoft.com/office/powerpoint/2010/main" val="646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Hipótesis de diferenciación por frecuencia.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857022"/>
            <a:ext cx="5589895" cy="450457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5" y="1857022"/>
            <a:ext cx="5484243" cy="4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Líneas de investigación futuras.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hipótesis de que las </a:t>
            </a:r>
            <a:r>
              <a:rPr lang="es-ES" dirty="0" err="1" smtClean="0"/>
              <a:t>Elenas</a:t>
            </a:r>
            <a:r>
              <a:rPr lang="es-ES" dirty="0" smtClean="0"/>
              <a:t> modifican su registro de frecuencia para diferenciarse de los demás cantos del coro.</a:t>
            </a:r>
          </a:p>
          <a:p>
            <a:r>
              <a:rPr lang="es-ES" dirty="0" smtClean="0"/>
              <a:t>Análisis de causalidad, para estudiar la posibilidad de que en un coro existan individuos que manifiesten un papel protagónico en su estructura.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1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</p:spTree>
    <p:extLst>
      <p:ext uri="{BB962C8B-B14F-4D97-AF65-F5344CB8AC3E}">
        <p14:creationId xmlns:p14="http://schemas.microsoft.com/office/powerpoint/2010/main" val="3497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388358" y="3985146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54695"/>
              <a:gd name="adj2" fmla="val 9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Baja Frecuencia (CO)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833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620370" y="1808327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46959"/>
              <a:gd name="adj2" fmla="val -99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Alta Frecuencia (LIN)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88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Estudiar los coros de </a:t>
            </a:r>
            <a:r>
              <a:rPr lang="es-ES" dirty="0" err="1" smtClean="0"/>
              <a:t>Elenas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Análisis de causalidad.</a:t>
            </a:r>
          </a:p>
          <a:p>
            <a:r>
              <a:rPr lang="es-ES" dirty="0" smtClean="0"/>
              <a:t>Tratar el problema con un enfoque más computacional para provocar avances en el procesamiento y análisis de los datos.</a:t>
            </a:r>
          </a:p>
          <a:p>
            <a:r>
              <a:rPr lang="es-ES" dirty="0" smtClean="0"/>
              <a:t>Obtener estadísticas que aporten contundencia y rigurosidad a los resultados.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49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tiene un conjunto de grabaciones hechas por 9 micrófonos, cada uno situado geográficamente cercano a un ejemplar de Elena.</a:t>
            </a:r>
          </a:p>
          <a:p>
            <a:r>
              <a:rPr lang="es-ES" dirty="0" smtClean="0"/>
              <a:t>Se grabó durante 3 días, comenzando a las 18:00 horas y terminando a las 06:00 horas del día siguiente.</a:t>
            </a:r>
          </a:p>
          <a:p>
            <a:r>
              <a:rPr lang="es-ES" dirty="0" smtClean="0"/>
              <a:t>Se graban 58 minutos y se descansan 2.</a:t>
            </a:r>
          </a:p>
          <a:p>
            <a:r>
              <a:rPr lang="es-ES" dirty="0" smtClean="0"/>
              <a:t>Activación remota y simultánea de los micrófonos.</a:t>
            </a:r>
          </a:p>
          <a:p>
            <a:r>
              <a:rPr lang="es-ES" dirty="0" smtClean="0"/>
              <a:t>Cada micrófono puede registrar otros cantos y señales aparte de la del ejemplar cercano a él.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48"/>
            <a:ext cx="11756892" cy="66132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8424" y="365125"/>
            <a:ext cx="6346209" cy="1325563"/>
          </a:xfrm>
        </p:spPr>
        <p:txBody>
          <a:bodyPr/>
          <a:lstStyle/>
          <a:p>
            <a:r>
              <a:rPr lang="es-ES" sz="2800" b="1" dirty="0" smtClean="0"/>
              <a:t>Distribución geográfica de los dispositivos</a:t>
            </a:r>
            <a:endParaRPr lang="es-ES" b="1" dirty="0"/>
          </a:p>
        </p:txBody>
      </p:sp>
      <p:sp>
        <p:nvSpPr>
          <p:cNvPr id="6" name="Elipse 5"/>
          <p:cNvSpPr/>
          <p:nvPr/>
        </p:nvSpPr>
        <p:spPr>
          <a:xfrm>
            <a:off x="3903261" y="26340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55661" y="27864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890449" y="28091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320956" y="3930589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525672" y="36280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4205785" y="379798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053385" y="4088963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476466" y="3552998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562900" y="37713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3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Sincronizar los archivos de audio para su posterior análisis.</a:t>
            </a:r>
          </a:p>
          <a:p>
            <a:r>
              <a:rPr lang="es-ES" dirty="0" smtClean="0"/>
              <a:t>Distinguir los especímenes más cercanos a cada micrófono.</a:t>
            </a:r>
          </a:p>
          <a:p>
            <a:r>
              <a:rPr lang="es-ES" dirty="0" smtClean="0"/>
              <a:t>Identificar </a:t>
            </a:r>
            <a:r>
              <a:rPr lang="es-ES" dirty="0"/>
              <a:t>las secuencias probables de los cantos de </a:t>
            </a:r>
            <a:r>
              <a:rPr lang="es-ES" dirty="0" err="1" smtClean="0"/>
              <a:t>Elenas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Estudiar dichas secuencias.</a:t>
            </a:r>
          </a:p>
          <a:p>
            <a:r>
              <a:rPr lang="es-ES" dirty="0" smtClean="0"/>
              <a:t>Analizar el comportamiento de las frecuencias en los coros.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932</Words>
  <Application>Microsoft Office PowerPoint</Application>
  <PresentationFormat>Panorámica</PresentationFormat>
  <Paragraphs>88</Paragraphs>
  <Slides>27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Tema de Office</vt:lpstr>
      <vt:lpstr>Identificando Elenas (Eleutherodactylus eileenae) a partir de audios desordenados.</vt:lpstr>
      <vt:lpstr>Algunas precisiones</vt:lpstr>
      <vt:lpstr>Presentación de PowerPoint</vt:lpstr>
      <vt:lpstr>Presentación de PowerPoint</vt:lpstr>
      <vt:lpstr>Presentación de PowerPoint</vt:lpstr>
      <vt:lpstr>Motivaciones</vt:lpstr>
      <vt:lpstr>Problema</vt:lpstr>
      <vt:lpstr>Distribución geográfica de los dispositivos</vt:lpstr>
      <vt:lpstr>Objetivos</vt:lpstr>
      <vt:lpstr>Datos y parámetros del presente trabajo.</vt:lpstr>
      <vt:lpstr>Sincronización a través de un método semi-automático con Correlación Cruzada.</vt:lpstr>
      <vt:lpstr>Selección de un rango de bandas de frecuencia y un pivote. </vt:lpstr>
      <vt:lpstr>Cálculo de las energías temporales de cada archivo. </vt:lpstr>
      <vt:lpstr>Cálculo de las energías temporales de cada archivo. </vt:lpstr>
      <vt:lpstr>Eliminación de ruido.</vt:lpstr>
      <vt:lpstr>Identificación de picos de energía en las señales. </vt:lpstr>
      <vt:lpstr>Cálculo de los desfases (lags) entre los picos de los archivos y el archivo pivote mediante Correlación Cruzada. </vt:lpstr>
      <vt:lpstr>Aplicación de los desfases a los archivos originales.</vt:lpstr>
      <vt:lpstr>Obtención de secuencias de cantos. </vt:lpstr>
      <vt:lpstr>Obtención de secuencias de cantos.</vt:lpstr>
      <vt:lpstr>Suposición sobre la que se sustenta el método propuesto para identificar el individuo más cercano a cada micrófono.</vt:lpstr>
      <vt:lpstr>Idea del algoritmo.</vt:lpstr>
      <vt:lpstr>Secuencia de cantos luego de aplicar el algoritmo.</vt:lpstr>
      <vt:lpstr>Secuencia de cantos luego de aplicar el algoritmo.</vt:lpstr>
      <vt:lpstr>Hipótesis de diferenciación por frecuencia.</vt:lpstr>
      <vt:lpstr>Líneas de investigación futuras.</vt:lpstr>
      <vt:lpstr>Identificando Elenas (Eleutherodactylus eileenae) a partir de audios desordenados.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26</cp:revision>
  <dcterms:created xsi:type="dcterms:W3CDTF">2024-10-27T19:59:50Z</dcterms:created>
  <dcterms:modified xsi:type="dcterms:W3CDTF">2024-10-30T03:00:12Z</dcterms:modified>
</cp:coreProperties>
</file>