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3" r:id="rId7"/>
    <p:sldId id="264" r:id="rId8"/>
    <p:sldId id="262" r:id="rId9"/>
    <p:sldId id="266" r:id="rId10"/>
    <p:sldId id="267" r:id="rId11"/>
    <p:sldId id="285" r:id="rId12"/>
    <p:sldId id="286" r:id="rId13"/>
    <p:sldId id="288" r:id="rId14"/>
    <p:sldId id="271" r:id="rId15"/>
    <p:sldId id="289" r:id="rId16"/>
    <p:sldId id="272" r:id="rId17"/>
    <p:sldId id="290" r:id="rId18"/>
    <p:sldId id="276" r:id="rId19"/>
    <p:sldId id="278" r:id="rId20"/>
    <p:sldId id="279" r:id="rId21"/>
    <p:sldId id="280" r:id="rId22"/>
    <p:sldId id="281" r:id="rId23"/>
    <p:sldId id="284" r:id="rId24"/>
    <p:sldId id="282" r:id="rId25"/>
    <p:sldId id="283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969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689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66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169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951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32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77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53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40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154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25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C880-6E7A-46CE-A165-4FC6F737E1CB}" type="datetimeFigureOut">
              <a:rPr lang="es-ES" smtClean="0"/>
              <a:t>29/10/2024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C847-D905-45F3-B0CA-81452126F3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22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7299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Identificando </a:t>
            </a:r>
            <a:r>
              <a:rPr lang="es-ES" dirty="0" err="1" smtClean="0"/>
              <a:t>Elenas</a:t>
            </a:r>
            <a:r>
              <a:rPr lang="es-ES" dirty="0" smtClean="0"/>
              <a:t> (</a:t>
            </a:r>
            <a:r>
              <a:rPr lang="es-ES" i="1" dirty="0" err="1" smtClean="0"/>
              <a:t>Eleutherodactylus</a:t>
            </a:r>
            <a:r>
              <a:rPr lang="es-ES" i="1" dirty="0" smtClean="0"/>
              <a:t> </a:t>
            </a:r>
            <a:r>
              <a:rPr lang="es-ES" i="1" dirty="0" err="1" smtClean="0"/>
              <a:t>eileenae</a:t>
            </a:r>
            <a:r>
              <a:rPr lang="es-ES" dirty="0" smtClean="0"/>
              <a:t>) a partir de audios desordenados.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5701" y="4521501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s-ES" dirty="0" smtClean="0"/>
              <a:t>Jornada Científica Estudiantil 2024.</a:t>
            </a:r>
          </a:p>
          <a:p>
            <a:pPr algn="l"/>
            <a:r>
              <a:rPr lang="es-ES" dirty="0" smtClean="0"/>
              <a:t>Facultad de Matemática y Computación.</a:t>
            </a:r>
          </a:p>
          <a:p>
            <a:pPr algn="l"/>
            <a:r>
              <a:rPr lang="es-ES" dirty="0" smtClean="0"/>
              <a:t>Autor: Daniel Machado Pérez.</a:t>
            </a:r>
          </a:p>
          <a:p>
            <a:pPr algn="l"/>
            <a:r>
              <a:rPr lang="es-ES" dirty="0" smtClean="0"/>
              <a:t>Tutor: Dr. Roberto </a:t>
            </a:r>
            <a:r>
              <a:rPr lang="es-ES" dirty="0" err="1" smtClean="0"/>
              <a:t>Mulet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-94674"/>
            <a:ext cx="1946512" cy="19465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1427"/>
            <a:ext cx="1373875" cy="18923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8" y="3509963"/>
            <a:ext cx="4827611" cy="322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Selección de un rango de bandas de frecuencia y un pivote.</a:t>
            </a:r>
            <a:br>
              <a:rPr lang="es-ES" dirty="0"/>
            </a:b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850"/>
            <a:ext cx="9198591" cy="5600150"/>
          </a:xfrm>
        </p:spPr>
      </p:pic>
      <p:cxnSp>
        <p:nvCxnSpPr>
          <p:cNvPr id="8" name="Conector recto 7"/>
          <p:cNvCxnSpPr/>
          <p:nvPr/>
        </p:nvCxnSpPr>
        <p:spPr>
          <a:xfrm>
            <a:off x="865495" y="2025876"/>
            <a:ext cx="7200331" cy="76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/>
          <p:cNvCxnSpPr/>
          <p:nvPr/>
        </p:nvCxnSpPr>
        <p:spPr>
          <a:xfrm>
            <a:off x="854119" y="2219220"/>
            <a:ext cx="7200331" cy="76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9198591" y="1256216"/>
            <a:ext cx="2993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Pivote: h</a:t>
            </a:r>
          </a:p>
          <a:p>
            <a:r>
              <a:rPr lang="es-ES" sz="2400" dirty="0" smtClean="0"/>
              <a:t>Rango de Bandas de Frecuencia: 113-117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0049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Sincronización a través de un método </a:t>
            </a:r>
            <a:r>
              <a:rPr lang="es-ES" dirty="0" err="1" smtClean="0"/>
              <a:t>semi</a:t>
            </a:r>
            <a:r>
              <a:rPr lang="es-ES" dirty="0" smtClean="0"/>
              <a:t>-automático con Correlación Cruzada.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Selecci</a:t>
            </a:r>
            <a:r>
              <a:rPr lang="es-ES" dirty="0"/>
              <a:t>ó</a:t>
            </a:r>
            <a:r>
              <a:rPr lang="es-ES" dirty="0" smtClean="0"/>
              <a:t>n </a:t>
            </a:r>
            <a:r>
              <a:rPr lang="es-ES" dirty="0"/>
              <a:t>de un rango de bandas de frecuencia y un pivote</a:t>
            </a:r>
            <a:r>
              <a:rPr lang="es-ES" dirty="0" smtClean="0"/>
              <a:t>.</a:t>
            </a:r>
          </a:p>
          <a:p>
            <a:r>
              <a:rPr lang="es-ES" dirty="0" smtClean="0"/>
              <a:t>C</a:t>
            </a:r>
            <a:r>
              <a:rPr lang="es-ES" dirty="0"/>
              <a:t>á</a:t>
            </a:r>
            <a:r>
              <a:rPr lang="es-ES" dirty="0" smtClean="0"/>
              <a:t>lculo </a:t>
            </a:r>
            <a:r>
              <a:rPr lang="es-ES" dirty="0"/>
              <a:t>de las </a:t>
            </a:r>
            <a:r>
              <a:rPr lang="es-ES" dirty="0" smtClean="0"/>
              <a:t>energ</a:t>
            </a:r>
            <a:r>
              <a:rPr lang="es-ES" dirty="0"/>
              <a:t>í</a:t>
            </a:r>
            <a:r>
              <a:rPr lang="es-ES" dirty="0" smtClean="0"/>
              <a:t>as </a:t>
            </a:r>
            <a:r>
              <a:rPr lang="es-ES" dirty="0"/>
              <a:t>temporales de </a:t>
            </a:r>
            <a:r>
              <a:rPr lang="es-ES" dirty="0" smtClean="0"/>
              <a:t>cada archivo.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Eliminación de ruido.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Identificación </a:t>
            </a:r>
            <a:r>
              <a:rPr lang="es-ES" dirty="0">
                <a:solidFill>
                  <a:schemeClr val="accent3"/>
                </a:solidFill>
              </a:rPr>
              <a:t>de picos de </a:t>
            </a:r>
            <a:r>
              <a:rPr lang="es-ES" dirty="0" smtClean="0">
                <a:solidFill>
                  <a:schemeClr val="accent3"/>
                </a:solidFill>
              </a:rPr>
              <a:t>energía </a:t>
            </a:r>
            <a:r>
              <a:rPr lang="es-ES" dirty="0">
                <a:solidFill>
                  <a:schemeClr val="accent3"/>
                </a:solidFill>
              </a:rPr>
              <a:t>en </a:t>
            </a:r>
            <a:r>
              <a:rPr lang="es-ES" dirty="0" smtClean="0">
                <a:solidFill>
                  <a:schemeClr val="accent3"/>
                </a:solidFill>
              </a:rPr>
              <a:t>las señales.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C</a:t>
            </a:r>
            <a:r>
              <a:rPr lang="es-ES" dirty="0">
                <a:solidFill>
                  <a:schemeClr val="accent3"/>
                </a:solidFill>
              </a:rPr>
              <a:t>á</a:t>
            </a:r>
            <a:r>
              <a:rPr lang="es-ES" dirty="0" smtClean="0">
                <a:solidFill>
                  <a:schemeClr val="accent3"/>
                </a:solidFill>
              </a:rPr>
              <a:t>lculo </a:t>
            </a:r>
            <a:r>
              <a:rPr lang="es-ES" dirty="0">
                <a:solidFill>
                  <a:schemeClr val="accent3"/>
                </a:solidFill>
              </a:rPr>
              <a:t>de los desfases (</a:t>
            </a:r>
            <a:r>
              <a:rPr lang="es-ES" i="1" dirty="0" err="1" smtClean="0">
                <a:solidFill>
                  <a:schemeClr val="accent3"/>
                </a:solidFill>
              </a:rPr>
              <a:t>lags</a:t>
            </a:r>
            <a:r>
              <a:rPr lang="es-ES" dirty="0" smtClean="0">
                <a:solidFill>
                  <a:schemeClr val="accent3"/>
                </a:solidFill>
              </a:rPr>
              <a:t>) </a:t>
            </a:r>
            <a:r>
              <a:rPr lang="es-ES" dirty="0">
                <a:solidFill>
                  <a:schemeClr val="accent3"/>
                </a:solidFill>
              </a:rPr>
              <a:t>entre los </a:t>
            </a:r>
            <a:r>
              <a:rPr lang="es-ES" dirty="0" smtClean="0">
                <a:solidFill>
                  <a:schemeClr val="accent3"/>
                </a:solidFill>
              </a:rPr>
              <a:t>picos de </a:t>
            </a:r>
            <a:r>
              <a:rPr lang="es-ES" dirty="0">
                <a:solidFill>
                  <a:schemeClr val="accent3"/>
                </a:solidFill>
              </a:rPr>
              <a:t>los archivos y el archivo pivote </a:t>
            </a:r>
            <a:r>
              <a:rPr lang="es-ES" dirty="0" smtClean="0">
                <a:solidFill>
                  <a:schemeClr val="accent3"/>
                </a:solidFill>
              </a:rPr>
              <a:t>mediante Correlación </a:t>
            </a:r>
            <a:r>
              <a:rPr lang="es-ES" dirty="0">
                <a:solidFill>
                  <a:schemeClr val="accent3"/>
                </a:solidFill>
              </a:rPr>
              <a:t>Cruzada</a:t>
            </a:r>
            <a:r>
              <a:rPr lang="es-ES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Aplicaci</a:t>
            </a:r>
            <a:r>
              <a:rPr lang="es-ES" dirty="0">
                <a:solidFill>
                  <a:schemeClr val="accent3"/>
                </a:solidFill>
              </a:rPr>
              <a:t>ó</a:t>
            </a:r>
            <a:r>
              <a:rPr lang="es-ES" dirty="0" smtClean="0">
                <a:solidFill>
                  <a:schemeClr val="accent3"/>
                </a:solidFill>
              </a:rPr>
              <a:t>n </a:t>
            </a:r>
            <a:r>
              <a:rPr lang="es-ES" dirty="0">
                <a:solidFill>
                  <a:schemeClr val="accent3"/>
                </a:solidFill>
              </a:rPr>
              <a:t>de los desfases a los </a:t>
            </a:r>
            <a:r>
              <a:rPr lang="es-ES" dirty="0" smtClean="0">
                <a:solidFill>
                  <a:schemeClr val="accent3"/>
                </a:solidFill>
              </a:rPr>
              <a:t>archivos originales </a:t>
            </a:r>
            <a:r>
              <a:rPr lang="es-ES" dirty="0">
                <a:solidFill>
                  <a:schemeClr val="accent3"/>
                </a:solidFill>
              </a:rPr>
              <a:t>para su </a:t>
            </a:r>
            <a:r>
              <a:rPr lang="es-ES" dirty="0" smtClean="0">
                <a:solidFill>
                  <a:schemeClr val="accent3"/>
                </a:solidFill>
              </a:rPr>
              <a:t>sincronizaci</a:t>
            </a:r>
            <a:r>
              <a:rPr lang="es-ES" dirty="0">
                <a:solidFill>
                  <a:schemeClr val="accent3"/>
                </a:solidFill>
              </a:rPr>
              <a:t>ó</a:t>
            </a:r>
            <a:r>
              <a:rPr lang="es-ES" dirty="0" smtClean="0">
                <a:solidFill>
                  <a:schemeClr val="accent3"/>
                </a:solidFill>
              </a:rPr>
              <a:t>n</a:t>
            </a:r>
            <a:r>
              <a:rPr lang="es-ES" dirty="0">
                <a:solidFill>
                  <a:schemeClr val="accent3"/>
                </a:solidFill>
              </a:rPr>
              <a:t>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60" t="14596" r="15496" b="20296"/>
          <a:stretch/>
        </p:blipFill>
        <p:spPr>
          <a:xfrm>
            <a:off x="8789159" y="2311614"/>
            <a:ext cx="2292823" cy="77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9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Sincronización a través de un método </a:t>
            </a:r>
            <a:r>
              <a:rPr lang="es-ES" dirty="0" err="1" smtClean="0"/>
              <a:t>semi</a:t>
            </a:r>
            <a:r>
              <a:rPr lang="es-ES" dirty="0" smtClean="0"/>
              <a:t>-automático con Correlación Cruzada.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Selecci</a:t>
            </a:r>
            <a:r>
              <a:rPr lang="es-ES" dirty="0"/>
              <a:t>ó</a:t>
            </a:r>
            <a:r>
              <a:rPr lang="es-ES" dirty="0" smtClean="0"/>
              <a:t>n </a:t>
            </a:r>
            <a:r>
              <a:rPr lang="es-ES" dirty="0"/>
              <a:t>de un rango de bandas de frecuencia y un pivote</a:t>
            </a:r>
            <a:r>
              <a:rPr lang="es-ES" dirty="0" smtClean="0"/>
              <a:t>.</a:t>
            </a:r>
          </a:p>
          <a:p>
            <a:r>
              <a:rPr lang="es-ES" dirty="0" smtClean="0"/>
              <a:t>C</a:t>
            </a:r>
            <a:r>
              <a:rPr lang="es-ES" dirty="0"/>
              <a:t>á</a:t>
            </a:r>
            <a:r>
              <a:rPr lang="es-ES" dirty="0" smtClean="0"/>
              <a:t>lculo </a:t>
            </a:r>
            <a:r>
              <a:rPr lang="es-ES" dirty="0"/>
              <a:t>de las </a:t>
            </a:r>
            <a:r>
              <a:rPr lang="es-ES" dirty="0" smtClean="0"/>
              <a:t>energ</a:t>
            </a:r>
            <a:r>
              <a:rPr lang="es-ES" dirty="0"/>
              <a:t>í</a:t>
            </a:r>
            <a:r>
              <a:rPr lang="es-ES" dirty="0" smtClean="0"/>
              <a:t>as </a:t>
            </a:r>
            <a:r>
              <a:rPr lang="es-ES" dirty="0"/>
              <a:t>temporales de </a:t>
            </a:r>
            <a:r>
              <a:rPr lang="es-ES" dirty="0" smtClean="0"/>
              <a:t>cada archivo.</a:t>
            </a:r>
          </a:p>
          <a:p>
            <a:r>
              <a:rPr lang="es-ES" dirty="0" smtClean="0"/>
              <a:t>Eliminación de ruido.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Identificación </a:t>
            </a:r>
            <a:r>
              <a:rPr lang="es-ES" dirty="0">
                <a:solidFill>
                  <a:schemeClr val="accent3"/>
                </a:solidFill>
              </a:rPr>
              <a:t>de picos de </a:t>
            </a:r>
            <a:r>
              <a:rPr lang="es-ES" dirty="0" smtClean="0">
                <a:solidFill>
                  <a:schemeClr val="accent3"/>
                </a:solidFill>
              </a:rPr>
              <a:t>energía </a:t>
            </a:r>
            <a:r>
              <a:rPr lang="es-ES" dirty="0">
                <a:solidFill>
                  <a:schemeClr val="accent3"/>
                </a:solidFill>
              </a:rPr>
              <a:t>en </a:t>
            </a:r>
            <a:r>
              <a:rPr lang="es-ES" dirty="0" smtClean="0">
                <a:solidFill>
                  <a:schemeClr val="accent3"/>
                </a:solidFill>
              </a:rPr>
              <a:t>las señales.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C</a:t>
            </a:r>
            <a:r>
              <a:rPr lang="es-ES" dirty="0">
                <a:solidFill>
                  <a:schemeClr val="accent3"/>
                </a:solidFill>
              </a:rPr>
              <a:t>á</a:t>
            </a:r>
            <a:r>
              <a:rPr lang="es-ES" dirty="0" smtClean="0">
                <a:solidFill>
                  <a:schemeClr val="accent3"/>
                </a:solidFill>
              </a:rPr>
              <a:t>lculo </a:t>
            </a:r>
            <a:r>
              <a:rPr lang="es-ES" dirty="0">
                <a:solidFill>
                  <a:schemeClr val="accent3"/>
                </a:solidFill>
              </a:rPr>
              <a:t>de los desfases (</a:t>
            </a:r>
            <a:r>
              <a:rPr lang="es-ES" i="1" dirty="0" err="1" smtClean="0">
                <a:solidFill>
                  <a:schemeClr val="accent3"/>
                </a:solidFill>
              </a:rPr>
              <a:t>lags</a:t>
            </a:r>
            <a:r>
              <a:rPr lang="es-ES" dirty="0" smtClean="0">
                <a:solidFill>
                  <a:schemeClr val="accent3"/>
                </a:solidFill>
              </a:rPr>
              <a:t>) </a:t>
            </a:r>
            <a:r>
              <a:rPr lang="es-ES" dirty="0">
                <a:solidFill>
                  <a:schemeClr val="accent3"/>
                </a:solidFill>
              </a:rPr>
              <a:t>entre los </a:t>
            </a:r>
            <a:r>
              <a:rPr lang="es-ES" dirty="0" smtClean="0">
                <a:solidFill>
                  <a:schemeClr val="accent3"/>
                </a:solidFill>
              </a:rPr>
              <a:t>picos de </a:t>
            </a:r>
            <a:r>
              <a:rPr lang="es-ES" dirty="0">
                <a:solidFill>
                  <a:schemeClr val="accent3"/>
                </a:solidFill>
              </a:rPr>
              <a:t>los archivos y el archivo pivote </a:t>
            </a:r>
            <a:r>
              <a:rPr lang="es-ES" dirty="0" smtClean="0">
                <a:solidFill>
                  <a:schemeClr val="accent3"/>
                </a:solidFill>
              </a:rPr>
              <a:t>mediante Correlación </a:t>
            </a:r>
            <a:r>
              <a:rPr lang="es-ES" dirty="0">
                <a:solidFill>
                  <a:schemeClr val="accent3"/>
                </a:solidFill>
              </a:rPr>
              <a:t>Cruzada</a:t>
            </a:r>
            <a:r>
              <a:rPr lang="es-ES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Aplicaci</a:t>
            </a:r>
            <a:r>
              <a:rPr lang="es-ES" dirty="0">
                <a:solidFill>
                  <a:schemeClr val="accent3"/>
                </a:solidFill>
              </a:rPr>
              <a:t>ó</a:t>
            </a:r>
            <a:r>
              <a:rPr lang="es-ES" dirty="0" smtClean="0">
                <a:solidFill>
                  <a:schemeClr val="accent3"/>
                </a:solidFill>
              </a:rPr>
              <a:t>n </a:t>
            </a:r>
            <a:r>
              <a:rPr lang="es-ES" dirty="0">
                <a:solidFill>
                  <a:schemeClr val="accent3"/>
                </a:solidFill>
              </a:rPr>
              <a:t>de los desfases a los </a:t>
            </a:r>
            <a:r>
              <a:rPr lang="es-ES" dirty="0" smtClean="0">
                <a:solidFill>
                  <a:schemeClr val="accent3"/>
                </a:solidFill>
              </a:rPr>
              <a:t>archivos originales </a:t>
            </a:r>
            <a:r>
              <a:rPr lang="es-ES" dirty="0">
                <a:solidFill>
                  <a:schemeClr val="accent3"/>
                </a:solidFill>
              </a:rPr>
              <a:t>para su </a:t>
            </a:r>
            <a:r>
              <a:rPr lang="es-ES" dirty="0" smtClean="0">
                <a:solidFill>
                  <a:schemeClr val="accent3"/>
                </a:solidFill>
              </a:rPr>
              <a:t>sincronizaci</a:t>
            </a:r>
            <a:r>
              <a:rPr lang="es-ES" dirty="0">
                <a:solidFill>
                  <a:schemeClr val="accent3"/>
                </a:solidFill>
              </a:rPr>
              <a:t>ó</a:t>
            </a:r>
            <a:r>
              <a:rPr lang="es-ES" dirty="0" smtClean="0">
                <a:solidFill>
                  <a:schemeClr val="accent3"/>
                </a:solidFill>
              </a:rPr>
              <a:t>n</a:t>
            </a:r>
            <a:r>
              <a:rPr lang="es-ES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34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Sincronización a través de un método </a:t>
            </a:r>
            <a:r>
              <a:rPr lang="es-ES" dirty="0" err="1" smtClean="0"/>
              <a:t>semi</a:t>
            </a:r>
            <a:r>
              <a:rPr lang="es-ES" dirty="0" smtClean="0"/>
              <a:t>-automático con Correlación Cruzada.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Selecci</a:t>
            </a:r>
            <a:r>
              <a:rPr lang="es-ES" dirty="0"/>
              <a:t>ó</a:t>
            </a:r>
            <a:r>
              <a:rPr lang="es-ES" dirty="0" smtClean="0"/>
              <a:t>n </a:t>
            </a:r>
            <a:r>
              <a:rPr lang="es-ES" dirty="0"/>
              <a:t>de un rango de bandas de frecuencia y un pivote</a:t>
            </a:r>
            <a:r>
              <a:rPr lang="es-ES" dirty="0" smtClean="0"/>
              <a:t>.</a:t>
            </a:r>
          </a:p>
          <a:p>
            <a:r>
              <a:rPr lang="es-ES" dirty="0" smtClean="0"/>
              <a:t>C</a:t>
            </a:r>
            <a:r>
              <a:rPr lang="es-ES" dirty="0"/>
              <a:t>á</a:t>
            </a:r>
            <a:r>
              <a:rPr lang="es-ES" dirty="0" smtClean="0"/>
              <a:t>lculo </a:t>
            </a:r>
            <a:r>
              <a:rPr lang="es-ES" dirty="0"/>
              <a:t>de las </a:t>
            </a:r>
            <a:r>
              <a:rPr lang="es-ES" dirty="0" smtClean="0"/>
              <a:t>energ</a:t>
            </a:r>
            <a:r>
              <a:rPr lang="es-ES" dirty="0"/>
              <a:t>í</a:t>
            </a:r>
            <a:r>
              <a:rPr lang="es-ES" dirty="0" smtClean="0"/>
              <a:t>as </a:t>
            </a:r>
            <a:r>
              <a:rPr lang="es-ES" dirty="0"/>
              <a:t>temporales de </a:t>
            </a:r>
            <a:r>
              <a:rPr lang="es-ES" dirty="0" smtClean="0"/>
              <a:t>cada archivo.</a:t>
            </a:r>
          </a:p>
          <a:p>
            <a:r>
              <a:rPr lang="es-ES" dirty="0" smtClean="0"/>
              <a:t>Eliminación de ruido.</a:t>
            </a:r>
          </a:p>
          <a:p>
            <a:r>
              <a:rPr lang="es-ES" dirty="0" smtClean="0"/>
              <a:t>Identificación </a:t>
            </a:r>
            <a:r>
              <a:rPr lang="es-ES" dirty="0"/>
              <a:t>de picos de </a:t>
            </a:r>
            <a:r>
              <a:rPr lang="es-ES" dirty="0" smtClean="0"/>
              <a:t>energía </a:t>
            </a:r>
            <a:r>
              <a:rPr lang="es-ES" dirty="0"/>
              <a:t>en </a:t>
            </a:r>
            <a:r>
              <a:rPr lang="es-ES" dirty="0" smtClean="0"/>
              <a:t>las señales.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C</a:t>
            </a:r>
            <a:r>
              <a:rPr lang="es-ES" dirty="0">
                <a:solidFill>
                  <a:schemeClr val="accent3"/>
                </a:solidFill>
              </a:rPr>
              <a:t>á</a:t>
            </a:r>
            <a:r>
              <a:rPr lang="es-ES" dirty="0" smtClean="0">
                <a:solidFill>
                  <a:schemeClr val="accent3"/>
                </a:solidFill>
              </a:rPr>
              <a:t>lculo </a:t>
            </a:r>
            <a:r>
              <a:rPr lang="es-ES" dirty="0">
                <a:solidFill>
                  <a:schemeClr val="accent3"/>
                </a:solidFill>
              </a:rPr>
              <a:t>de los desfases (</a:t>
            </a:r>
            <a:r>
              <a:rPr lang="es-ES" i="1" dirty="0" err="1" smtClean="0">
                <a:solidFill>
                  <a:schemeClr val="accent3"/>
                </a:solidFill>
              </a:rPr>
              <a:t>lags</a:t>
            </a:r>
            <a:r>
              <a:rPr lang="es-ES" dirty="0" smtClean="0">
                <a:solidFill>
                  <a:schemeClr val="accent3"/>
                </a:solidFill>
              </a:rPr>
              <a:t>) </a:t>
            </a:r>
            <a:r>
              <a:rPr lang="es-ES" dirty="0">
                <a:solidFill>
                  <a:schemeClr val="accent3"/>
                </a:solidFill>
              </a:rPr>
              <a:t>entre los </a:t>
            </a:r>
            <a:r>
              <a:rPr lang="es-ES" dirty="0" smtClean="0">
                <a:solidFill>
                  <a:schemeClr val="accent3"/>
                </a:solidFill>
              </a:rPr>
              <a:t>picos de </a:t>
            </a:r>
            <a:r>
              <a:rPr lang="es-ES" dirty="0">
                <a:solidFill>
                  <a:schemeClr val="accent3"/>
                </a:solidFill>
              </a:rPr>
              <a:t>los archivos y el archivo pivote </a:t>
            </a:r>
            <a:r>
              <a:rPr lang="es-ES" dirty="0" smtClean="0">
                <a:solidFill>
                  <a:schemeClr val="accent3"/>
                </a:solidFill>
              </a:rPr>
              <a:t>mediante Correlación </a:t>
            </a:r>
            <a:r>
              <a:rPr lang="es-ES" dirty="0">
                <a:solidFill>
                  <a:schemeClr val="accent3"/>
                </a:solidFill>
              </a:rPr>
              <a:t>Cruzada</a:t>
            </a:r>
            <a:r>
              <a:rPr lang="es-ES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Aplicaci</a:t>
            </a:r>
            <a:r>
              <a:rPr lang="es-ES" dirty="0">
                <a:solidFill>
                  <a:schemeClr val="accent3"/>
                </a:solidFill>
              </a:rPr>
              <a:t>ó</a:t>
            </a:r>
            <a:r>
              <a:rPr lang="es-ES" dirty="0" smtClean="0">
                <a:solidFill>
                  <a:schemeClr val="accent3"/>
                </a:solidFill>
              </a:rPr>
              <a:t>n </a:t>
            </a:r>
            <a:r>
              <a:rPr lang="es-ES" dirty="0">
                <a:solidFill>
                  <a:schemeClr val="accent3"/>
                </a:solidFill>
              </a:rPr>
              <a:t>de los desfases a los </a:t>
            </a:r>
            <a:r>
              <a:rPr lang="es-ES" dirty="0" smtClean="0">
                <a:solidFill>
                  <a:schemeClr val="accent3"/>
                </a:solidFill>
              </a:rPr>
              <a:t>archivos originales </a:t>
            </a:r>
            <a:r>
              <a:rPr lang="es-ES" dirty="0">
                <a:solidFill>
                  <a:schemeClr val="accent3"/>
                </a:solidFill>
              </a:rPr>
              <a:t>para su </a:t>
            </a:r>
            <a:r>
              <a:rPr lang="es-ES" dirty="0" smtClean="0">
                <a:solidFill>
                  <a:schemeClr val="accent3"/>
                </a:solidFill>
              </a:rPr>
              <a:t>sincronizaci</a:t>
            </a:r>
            <a:r>
              <a:rPr lang="es-ES" dirty="0">
                <a:solidFill>
                  <a:schemeClr val="accent3"/>
                </a:solidFill>
              </a:rPr>
              <a:t>ó</a:t>
            </a:r>
            <a:r>
              <a:rPr lang="es-ES" dirty="0" smtClean="0">
                <a:solidFill>
                  <a:schemeClr val="accent3"/>
                </a:solidFill>
              </a:rPr>
              <a:t>n</a:t>
            </a:r>
            <a:r>
              <a:rPr lang="es-ES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551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Identificación de picos de energía en las señales.</a:t>
            </a:r>
            <a:br>
              <a:rPr lang="es-ES" dirty="0"/>
            </a:b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14" y="1081942"/>
            <a:ext cx="11505473" cy="5509927"/>
          </a:xfrm>
        </p:spPr>
      </p:pic>
    </p:spTree>
    <p:extLst>
      <p:ext uri="{BB962C8B-B14F-4D97-AF65-F5344CB8AC3E}">
        <p14:creationId xmlns:p14="http://schemas.microsoft.com/office/powerpoint/2010/main" val="41736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Sincronización a través de un método </a:t>
            </a:r>
            <a:r>
              <a:rPr lang="es-ES" dirty="0" err="1" smtClean="0"/>
              <a:t>semi</a:t>
            </a:r>
            <a:r>
              <a:rPr lang="es-ES" dirty="0" smtClean="0"/>
              <a:t>-automático con Correlación Cruzada.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Selecci</a:t>
            </a:r>
            <a:r>
              <a:rPr lang="es-ES" dirty="0"/>
              <a:t>ó</a:t>
            </a:r>
            <a:r>
              <a:rPr lang="es-ES" dirty="0" smtClean="0"/>
              <a:t>n </a:t>
            </a:r>
            <a:r>
              <a:rPr lang="es-ES" dirty="0"/>
              <a:t>de un rango de bandas de frecuencia y un pivote</a:t>
            </a:r>
            <a:r>
              <a:rPr lang="es-ES" dirty="0" smtClean="0"/>
              <a:t>.</a:t>
            </a:r>
          </a:p>
          <a:p>
            <a:r>
              <a:rPr lang="es-ES" dirty="0" smtClean="0"/>
              <a:t>C</a:t>
            </a:r>
            <a:r>
              <a:rPr lang="es-ES" dirty="0"/>
              <a:t>á</a:t>
            </a:r>
            <a:r>
              <a:rPr lang="es-ES" dirty="0" smtClean="0"/>
              <a:t>lculo </a:t>
            </a:r>
            <a:r>
              <a:rPr lang="es-ES" dirty="0"/>
              <a:t>de las </a:t>
            </a:r>
            <a:r>
              <a:rPr lang="es-ES" dirty="0" smtClean="0"/>
              <a:t>energ</a:t>
            </a:r>
            <a:r>
              <a:rPr lang="es-ES" dirty="0"/>
              <a:t>í</a:t>
            </a:r>
            <a:r>
              <a:rPr lang="es-ES" dirty="0" smtClean="0"/>
              <a:t>as </a:t>
            </a:r>
            <a:r>
              <a:rPr lang="es-ES" dirty="0"/>
              <a:t>temporales de </a:t>
            </a:r>
            <a:r>
              <a:rPr lang="es-ES" dirty="0" smtClean="0"/>
              <a:t>cada archivo.</a:t>
            </a:r>
          </a:p>
          <a:p>
            <a:r>
              <a:rPr lang="es-ES" dirty="0" smtClean="0"/>
              <a:t>Eliminación de ruido.</a:t>
            </a:r>
          </a:p>
          <a:p>
            <a:r>
              <a:rPr lang="es-ES" dirty="0" smtClean="0"/>
              <a:t>Identificación </a:t>
            </a:r>
            <a:r>
              <a:rPr lang="es-ES" dirty="0"/>
              <a:t>de picos de </a:t>
            </a:r>
            <a:r>
              <a:rPr lang="es-ES" dirty="0" smtClean="0"/>
              <a:t>energía </a:t>
            </a:r>
            <a:r>
              <a:rPr lang="es-ES" dirty="0"/>
              <a:t>en </a:t>
            </a:r>
            <a:r>
              <a:rPr lang="es-ES" dirty="0" smtClean="0"/>
              <a:t>las señales.</a:t>
            </a:r>
          </a:p>
          <a:p>
            <a:r>
              <a:rPr lang="es-ES" dirty="0" smtClean="0"/>
              <a:t>C</a:t>
            </a:r>
            <a:r>
              <a:rPr lang="es-ES" dirty="0"/>
              <a:t>á</a:t>
            </a:r>
            <a:r>
              <a:rPr lang="es-ES" dirty="0" smtClean="0"/>
              <a:t>lculo </a:t>
            </a:r>
            <a:r>
              <a:rPr lang="es-ES" dirty="0"/>
              <a:t>de los desfases (</a:t>
            </a:r>
            <a:r>
              <a:rPr lang="es-ES" i="1" dirty="0" err="1" smtClean="0"/>
              <a:t>lags</a:t>
            </a:r>
            <a:r>
              <a:rPr lang="es-ES" dirty="0" smtClean="0"/>
              <a:t>) </a:t>
            </a:r>
            <a:r>
              <a:rPr lang="es-ES" dirty="0"/>
              <a:t>entre los </a:t>
            </a:r>
            <a:r>
              <a:rPr lang="es-ES" dirty="0" smtClean="0"/>
              <a:t>picos de </a:t>
            </a:r>
            <a:r>
              <a:rPr lang="es-ES" dirty="0"/>
              <a:t>los archivos y el archivo pivote </a:t>
            </a:r>
            <a:r>
              <a:rPr lang="es-ES" dirty="0" smtClean="0"/>
              <a:t>mediante Correlación </a:t>
            </a:r>
            <a:r>
              <a:rPr lang="es-ES" dirty="0"/>
              <a:t>Cruzada</a:t>
            </a:r>
            <a:r>
              <a:rPr lang="es-ES" dirty="0" smtClean="0"/>
              <a:t>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Aplicaci</a:t>
            </a:r>
            <a:r>
              <a:rPr lang="es-ES" dirty="0">
                <a:solidFill>
                  <a:schemeClr val="accent3"/>
                </a:solidFill>
              </a:rPr>
              <a:t>ó</a:t>
            </a:r>
            <a:r>
              <a:rPr lang="es-ES" dirty="0" smtClean="0">
                <a:solidFill>
                  <a:schemeClr val="accent3"/>
                </a:solidFill>
              </a:rPr>
              <a:t>n </a:t>
            </a:r>
            <a:r>
              <a:rPr lang="es-ES" dirty="0">
                <a:solidFill>
                  <a:schemeClr val="accent3"/>
                </a:solidFill>
              </a:rPr>
              <a:t>de los desfases a los </a:t>
            </a:r>
            <a:r>
              <a:rPr lang="es-ES" dirty="0" smtClean="0">
                <a:solidFill>
                  <a:schemeClr val="accent3"/>
                </a:solidFill>
              </a:rPr>
              <a:t>archivos originales </a:t>
            </a:r>
            <a:r>
              <a:rPr lang="es-ES" dirty="0">
                <a:solidFill>
                  <a:schemeClr val="accent3"/>
                </a:solidFill>
              </a:rPr>
              <a:t>para su </a:t>
            </a:r>
            <a:r>
              <a:rPr lang="es-ES" dirty="0" smtClean="0">
                <a:solidFill>
                  <a:schemeClr val="accent3"/>
                </a:solidFill>
              </a:rPr>
              <a:t>sincronizaci</a:t>
            </a:r>
            <a:r>
              <a:rPr lang="es-ES" dirty="0">
                <a:solidFill>
                  <a:schemeClr val="accent3"/>
                </a:solidFill>
              </a:rPr>
              <a:t>ó</a:t>
            </a:r>
            <a:r>
              <a:rPr lang="es-ES" dirty="0" smtClean="0">
                <a:solidFill>
                  <a:schemeClr val="accent3"/>
                </a:solidFill>
              </a:rPr>
              <a:t>n</a:t>
            </a:r>
            <a:r>
              <a:rPr lang="es-ES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45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Cálculo de los desfases (</a:t>
            </a:r>
            <a:r>
              <a:rPr lang="es-ES" i="1" dirty="0" err="1"/>
              <a:t>lags</a:t>
            </a:r>
            <a:r>
              <a:rPr lang="es-ES" dirty="0"/>
              <a:t>) entre los picos de los archivos y el archivo pivote mediante Correlación Cruzada.</a:t>
            </a:r>
            <a:br>
              <a:rPr lang="es-ES" dirty="0"/>
            </a:b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76" b="8856"/>
          <a:stretch/>
        </p:blipFill>
        <p:spPr>
          <a:xfrm>
            <a:off x="1801504" y="1395071"/>
            <a:ext cx="10058400" cy="2606722"/>
          </a:xfrm>
          <a:prstGeom prst="rect">
            <a:avLst/>
          </a:prstGeom>
        </p:spPr>
      </p:pic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7" b="3413"/>
          <a:stretch/>
        </p:blipFill>
        <p:spPr>
          <a:xfrm>
            <a:off x="1801504" y="4060209"/>
            <a:ext cx="10058400" cy="2797791"/>
          </a:xfrm>
        </p:spPr>
      </p:pic>
      <p:sp>
        <p:nvSpPr>
          <p:cNvPr id="7" name="CuadroTexto 6"/>
          <p:cNvSpPr txBox="1"/>
          <p:nvPr/>
        </p:nvSpPr>
        <p:spPr>
          <a:xfrm>
            <a:off x="559558" y="2006221"/>
            <a:ext cx="98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Antes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559557" y="4778991"/>
            <a:ext cx="1241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Después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981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Sincronización a través de un método </a:t>
            </a:r>
            <a:r>
              <a:rPr lang="es-ES" dirty="0" err="1" smtClean="0"/>
              <a:t>semi</a:t>
            </a:r>
            <a:r>
              <a:rPr lang="es-ES" dirty="0" smtClean="0"/>
              <a:t>-automático con Correlación Cruzada.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Selecci</a:t>
            </a:r>
            <a:r>
              <a:rPr lang="es-ES" dirty="0"/>
              <a:t>ó</a:t>
            </a:r>
            <a:r>
              <a:rPr lang="es-ES" dirty="0" smtClean="0"/>
              <a:t>n </a:t>
            </a:r>
            <a:r>
              <a:rPr lang="es-ES" dirty="0"/>
              <a:t>de un rango de bandas de frecuencia y un pivote</a:t>
            </a:r>
            <a:r>
              <a:rPr lang="es-ES" dirty="0" smtClean="0"/>
              <a:t>.</a:t>
            </a:r>
          </a:p>
          <a:p>
            <a:r>
              <a:rPr lang="es-ES" dirty="0" smtClean="0"/>
              <a:t>C</a:t>
            </a:r>
            <a:r>
              <a:rPr lang="es-ES" dirty="0"/>
              <a:t>á</a:t>
            </a:r>
            <a:r>
              <a:rPr lang="es-ES" dirty="0" smtClean="0"/>
              <a:t>lculo </a:t>
            </a:r>
            <a:r>
              <a:rPr lang="es-ES" dirty="0"/>
              <a:t>de las </a:t>
            </a:r>
            <a:r>
              <a:rPr lang="es-ES" dirty="0" smtClean="0"/>
              <a:t>energ</a:t>
            </a:r>
            <a:r>
              <a:rPr lang="es-ES" dirty="0"/>
              <a:t>í</a:t>
            </a:r>
            <a:r>
              <a:rPr lang="es-ES" dirty="0" smtClean="0"/>
              <a:t>as </a:t>
            </a:r>
            <a:r>
              <a:rPr lang="es-ES" dirty="0"/>
              <a:t>temporales de </a:t>
            </a:r>
            <a:r>
              <a:rPr lang="es-ES" dirty="0" smtClean="0"/>
              <a:t>cada archivo.</a:t>
            </a:r>
          </a:p>
          <a:p>
            <a:r>
              <a:rPr lang="es-ES" dirty="0" smtClean="0"/>
              <a:t>Eliminación de ruido.</a:t>
            </a:r>
          </a:p>
          <a:p>
            <a:r>
              <a:rPr lang="es-ES" dirty="0" smtClean="0"/>
              <a:t>Identificación </a:t>
            </a:r>
            <a:r>
              <a:rPr lang="es-ES" dirty="0"/>
              <a:t>de picos de </a:t>
            </a:r>
            <a:r>
              <a:rPr lang="es-ES" dirty="0" smtClean="0"/>
              <a:t>energía </a:t>
            </a:r>
            <a:r>
              <a:rPr lang="es-ES" dirty="0"/>
              <a:t>en </a:t>
            </a:r>
            <a:r>
              <a:rPr lang="es-ES" dirty="0" smtClean="0"/>
              <a:t>las señales.</a:t>
            </a:r>
          </a:p>
          <a:p>
            <a:r>
              <a:rPr lang="es-ES" dirty="0" smtClean="0"/>
              <a:t>C</a:t>
            </a:r>
            <a:r>
              <a:rPr lang="es-ES" dirty="0"/>
              <a:t>á</a:t>
            </a:r>
            <a:r>
              <a:rPr lang="es-ES" dirty="0" smtClean="0"/>
              <a:t>lculo </a:t>
            </a:r>
            <a:r>
              <a:rPr lang="es-ES" dirty="0"/>
              <a:t>de los desfases (</a:t>
            </a:r>
            <a:r>
              <a:rPr lang="es-ES" i="1" dirty="0" err="1" smtClean="0"/>
              <a:t>lags</a:t>
            </a:r>
            <a:r>
              <a:rPr lang="es-ES" dirty="0" smtClean="0"/>
              <a:t>) </a:t>
            </a:r>
            <a:r>
              <a:rPr lang="es-ES" dirty="0"/>
              <a:t>entre los </a:t>
            </a:r>
            <a:r>
              <a:rPr lang="es-ES" dirty="0" smtClean="0"/>
              <a:t>picos de </a:t>
            </a:r>
            <a:r>
              <a:rPr lang="es-ES" dirty="0"/>
              <a:t>los archivos y el archivo pivote </a:t>
            </a:r>
            <a:r>
              <a:rPr lang="es-ES" dirty="0" smtClean="0"/>
              <a:t>mediante Correlación </a:t>
            </a:r>
            <a:r>
              <a:rPr lang="es-ES" dirty="0"/>
              <a:t>Cruzada</a:t>
            </a:r>
            <a:r>
              <a:rPr lang="es-ES" dirty="0" smtClean="0"/>
              <a:t>.</a:t>
            </a:r>
          </a:p>
          <a:p>
            <a:r>
              <a:rPr lang="es-ES" dirty="0" smtClean="0"/>
              <a:t>Aplicaci</a:t>
            </a:r>
            <a:r>
              <a:rPr lang="es-ES" dirty="0"/>
              <a:t>ó</a:t>
            </a:r>
            <a:r>
              <a:rPr lang="es-ES" dirty="0" smtClean="0"/>
              <a:t>n </a:t>
            </a:r>
            <a:r>
              <a:rPr lang="es-ES" dirty="0"/>
              <a:t>de los desfases a los </a:t>
            </a:r>
            <a:r>
              <a:rPr lang="es-ES" dirty="0" smtClean="0"/>
              <a:t>archivos originales </a:t>
            </a:r>
            <a:r>
              <a:rPr lang="es-ES" dirty="0"/>
              <a:t>para su </a:t>
            </a:r>
            <a:r>
              <a:rPr lang="es-ES" dirty="0" smtClean="0"/>
              <a:t>sincronizaci</a:t>
            </a:r>
            <a:r>
              <a:rPr lang="es-ES" dirty="0"/>
              <a:t>ó</a:t>
            </a:r>
            <a:r>
              <a:rPr lang="es-ES" dirty="0" smtClean="0"/>
              <a:t>n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131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295578"/>
            <a:ext cx="11506200" cy="730511"/>
          </a:xfrm>
        </p:spPr>
        <p:txBody>
          <a:bodyPr>
            <a:normAutofit/>
          </a:bodyPr>
          <a:lstStyle/>
          <a:p>
            <a:r>
              <a:rPr lang="es-ES" sz="3600" dirty="0" smtClean="0"/>
              <a:t>Identificación del </a:t>
            </a:r>
            <a:r>
              <a:rPr lang="es-ES" sz="3600" dirty="0"/>
              <a:t>individuo más cercano a cada micrófono</a:t>
            </a:r>
            <a:r>
              <a:rPr lang="es-ES" sz="3600" b="1" dirty="0" smtClean="0"/>
              <a:t>.</a:t>
            </a:r>
            <a:endParaRPr lang="es-ES" sz="36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223892"/>
            <a:ext cx="10515600" cy="1951440"/>
          </a:xfrm>
        </p:spPr>
        <p:txBody>
          <a:bodyPr/>
          <a:lstStyle/>
          <a:p>
            <a:r>
              <a:rPr lang="es-ES" dirty="0" smtClean="0"/>
              <a:t>A partir de ahora cada procesamiento de los datos se realiza en paralelo en los LIN y los CO.</a:t>
            </a:r>
          </a:p>
          <a:p>
            <a:r>
              <a:rPr lang="es-ES" dirty="0" smtClean="0"/>
              <a:t>Se calculan las energías temporales como mismo en la sincronización.</a:t>
            </a:r>
          </a:p>
          <a:p>
            <a:r>
              <a:rPr lang="es-ES" dirty="0" smtClean="0"/>
              <a:t>Se elimina el ruido de manera análoga también.</a:t>
            </a:r>
          </a:p>
          <a:p>
            <a:endParaRPr lang="es-ES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963304" y="1435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Obtención de secuencias de cantos.</a:t>
            </a:r>
            <a:endParaRPr lang="es-ES" dirty="0"/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4146335"/>
            <a:ext cx="10515600" cy="2159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Para cada micrófono, los cantos del individuo más cercano deben ser registrados con las mayores energías relativas a dicho micrófono.</a:t>
            </a:r>
          </a:p>
          <a:p>
            <a:r>
              <a:rPr lang="es-ES" dirty="0" smtClean="0"/>
              <a:t>Si en cada uno se identifican las energías grandes y se elimina la información de esos cantos de las demás grabaciones, se obtendrán por separado los datos que se buscan.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870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Idea del algoritmo.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764775"/>
            <a:ext cx="10515600" cy="1504429"/>
          </a:xfrm>
        </p:spPr>
        <p:txBody>
          <a:bodyPr>
            <a:normAutofit/>
          </a:bodyPr>
          <a:lstStyle/>
          <a:p>
            <a:r>
              <a:rPr lang="es-ES" dirty="0"/>
              <a:t>Se repite el proceso anterior hasta que en </a:t>
            </a:r>
            <a:r>
              <a:rPr lang="es-ES" dirty="0" smtClean="0"/>
              <a:t>cada </a:t>
            </a:r>
            <a:r>
              <a:rPr lang="es-ES" i="1" dirty="0" err="1" smtClean="0"/>
              <a:t>array</a:t>
            </a:r>
            <a:r>
              <a:rPr lang="es-ES" dirty="0" smtClean="0"/>
              <a:t> </a:t>
            </a:r>
            <a:r>
              <a:rPr lang="es-ES" dirty="0"/>
              <a:t>de </a:t>
            </a:r>
            <a:r>
              <a:rPr lang="es-ES" dirty="0" smtClean="0"/>
              <a:t>energ</a:t>
            </a:r>
            <a:r>
              <a:rPr lang="es-ES" dirty="0"/>
              <a:t>í</a:t>
            </a:r>
            <a:r>
              <a:rPr lang="es-ES" dirty="0" smtClean="0"/>
              <a:t>a </a:t>
            </a:r>
            <a:r>
              <a:rPr lang="es-ES" dirty="0"/>
              <a:t>temporal solo queden valores </a:t>
            </a:r>
            <a:r>
              <a:rPr lang="es-ES" dirty="0" smtClean="0"/>
              <a:t>por debajo </a:t>
            </a:r>
            <a:r>
              <a:rPr lang="es-ES" dirty="0"/>
              <a:t>de su respectivo umbral</a:t>
            </a:r>
            <a:r>
              <a:rPr lang="es-ES" dirty="0" smtClean="0"/>
              <a:t>.</a:t>
            </a:r>
          </a:p>
          <a:p>
            <a:r>
              <a:rPr lang="es-ES" dirty="0"/>
              <a:t>Finalmente se guardan los resultados.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4" name="CuadroTexto 3"/>
          <p:cNvSpPr txBox="1"/>
          <p:nvPr/>
        </p:nvSpPr>
        <p:spPr>
          <a:xfrm>
            <a:off x="1214650" y="3195116"/>
            <a:ext cx="109773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En é</a:t>
            </a:r>
            <a:r>
              <a:rPr lang="es-ES" sz="2400" dirty="0" smtClean="0"/>
              <a:t>l </a:t>
            </a:r>
            <a:r>
              <a:rPr lang="es-ES" sz="2400" dirty="0"/>
              <a:t>se selecciona el í</a:t>
            </a:r>
            <a:r>
              <a:rPr lang="es-ES" sz="2400" dirty="0" smtClean="0"/>
              <a:t>ndice </a:t>
            </a:r>
            <a:r>
              <a:rPr lang="es-ES" sz="2400" dirty="0"/>
              <a:t>donde se </a:t>
            </a:r>
            <a:r>
              <a:rPr lang="es-ES" sz="2400" dirty="0" smtClean="0"/>
              <a:t>registra la energ</a:t>
            </a:r>
            <a:r>
              <a:rPr lang="es-ES" sz="2400" dirty="0"/>
              <a:t>í</a:t>
            </a:r>
            <a:r>
              <a:rPr lang="es-ES" sz="2400" dirty="0" smtClean="0"/>
              <a:t>a máxima.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Si la </a:t>
            </a:r>
            <a:r>
              <a:rPr lang="es-ES" sz="2400" dirty="0" smtClean="0"/>
              <a:t>energ</a:t>
            </a:r>
            <a:r>
              <a:rPr lang="es-ES" sz="2400" dirty="0"/>
              <a:t>í</a:t>
            </a:r>
            <a:r>
              <a:rPr lang="es-ES" sz="2400" dirty="0" smtClean="0"/>
              <a:t>a </a:t>
            </a:r>
            <a:r>
              <a:rPr lang="es-ES" sz="2400" dirty="0"/>
              <a:t>es mayor que el umbral para </a:t>
            </a:r>
            <a:r>
              <a:rPr lang="es-ES" sz="2400" dirty="0" smtClean="0"/>
              <a:t>el archivo </a:t>
            </a:r>
            <a:r>
              <a:rPr lang="es-ES" sz="2400" dirty="0"/>
              <a:t>seleccionado, se copia su valor en </a:t>
            </a:r>
            <a:r>
              <a:rPr lang="es-ES" sz="2400" dirty="0" smtClean="0"/>
              <a:t>el índice </a:t>
            </a:r>
            <a:r>
              <a:rPr lang="es-ES" sz="2400" dirty="0"/>
              <a:t>del archivo </a:t>
            </a:r>
            <a:r>
              <a:rPr lang="es-ES" sz="2400" dirty="0" smtClean="0"/>
              <a:t>vac</a:t>
            </a:r>
            <a:r>
              <a:rPr lang="es-ES" sz="2400" dirty="0"/>
              <a:t>í</a:t>
            </a:r>
            <a:r>
              <a:rPr lang="es-ES" sz="2400" dirty="0" smtClean="0"/>
              <a:t>o </a:t>
            </a:r>
            <a:r>
              <a:rPr lang="es-ES" sz="2400" dirty="0"/>
              <a:t>correspondiente</a:t>
            </a:r>
            <a:r>
              <a:rPr lang="es-E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2400" dirty="0"/>
              <a:t>Se borra el valor que exista en dicho í</a:t>
            </a:r>
            <a:r>
              <a:rPr lang="es-ES" sz="2400" dirty="0" smtClean="0"/>
              <a:t>ndice en </a:t>
            </a:r>
            <a:r>
              <a:rPr lang="es-ES" sz="2400" dirty="0"/>
              <a:t>los 9 archivos (se coloca un 0</a:t>
            </a:r>
            <a:r>
              <a:rPr lang="es-ES" sz="2400" dirty="0" smtClean="0"/>
              <a:t>).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838200" y="1690688"/>
            <a:ext cx="10515600" cy="1504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Se guardan copias vacías (llenas de ceros) de los </a:t>
            </a:r>
            <a:r>
              <a:rPr lang="es-ES" i="1" dirty="0" err="1" smtClean="0"/>
              <a:t>arrays</a:t>
            </a:r>
            <a:r>
              <a:rPr lang="es-ES" dirty="0" smtClean="0"/>
              <a:t> de energías temporales.</a:t>
            </a:r>
          </a:p>
          <a:p>
            <a:r>
              <a:rPr lang="es-ES" dirty="0" smtClean="0"/>
              <a:t>Se selecciona de forma aleatoria uno de los 9 archivos.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7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Algunas precisiones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err="1" smtClean="0"/>
              <a:t>Eleutherodactylus</a:t>
            </a:r>
            <a:r>
              <a:rPr lang="es-ES" i="1" dirty="0" smtClean="0"/>
              <a:t> </a:t>
            </a:r>
            <a:r>
              <a:rPr lang="es-ES" i="1" dirty="0" err="1" smtClean="0"/>
              <a:t>eileenae</a:t>
            </a:r>
            <a:r>
              <a:rPr lang="es-ES" i="1" dirty="0" smtClean="0"/>
              <a:t> </a:t>
            </a:r>
            <a:r>
              <a:rPr lang="es-ES" dirty="0" smtClean="0"/>
              <a:t>(Elena)</a:t>
            </a:r>
            <a:r>
              <a:rPr lang="es-ES" i="1" dirty="0" smtClean="0"/>
              <a:t> </a:t>
            </a:r>
            <a:r>
              <a:rPr lang="es-ES" dirty="0" smtClean="0"/>
              <a:t>es una especie de rana cubana.</a:t>
            </a:r>
          </a:p>
          <a:p>
            <a:r>
              <a:rPr lang="es-ES" dirty="0" smtClean="0"/>
              <a:t>Su canto característico (Colín) consiste en una señal que tiene 2 momentos:</a:t>
            </a:r>
          </a:p>
          <a:p>
            <a:r>
              <a:rPr lang="es-ES" dirty="0" smtClean="0"/>
              <a:t>Un momento de baja frecuencia (CO).</a:t>
            </a:r>
          </a:p>
          <a:p>
            <a:r>
              <a:rPr lang="es-ES" dirty="0" smtClean="0"/>
              <a:t>Un momento de alta frecuencia (LIN).</a:t>
            </a:r>
          </a:p>
          <a:p>
            <a:r>
              <a:rPr lang="es-ES" dirty="0" smtClean="0"/>
              <a:t>Ejemplo de sonido producido: </a:t>
            </a:r>
          </a:p>
          <a:p>
            <a:endParaRPr lang="es-ES" dirty="0"/>
          </a:p>
        </p:txBody>
      </p:sp>
      <p:pic>
        <p:nvPicPr>
          <p:cNvPr id="5" name="colin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418872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9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7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Secuencia de cantos luego de aplicar el algoritmo.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5" b="45601"/>
          <a:stretch/>
        </p:blipFill>
        <p:spPr>
          <a:xfrm>
            <a:off x="838200" y="1690688"/>
            <a:ext cx="11272598" cy="4791999"/>
          </a:xfrm>
        </p:spPr>
      </p:pic>
    </p:spTree>
    <p:extLst>
      <p:ext uri="{BB962C8B-B14F-4D97-AF65-F5344CB8AC3E}">
        <p14:creationId xmlns:p14="http://schemas.microsoft.com/office/powerpoint/2010/main" val="174029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Secuencia de cantos luego de aplicar el algoritmo.</a:t>
            </a:r>
            <a:endParaRPr lang="es-E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20"/>
          <a:stretch/>
        </p:blipFill>
        <p:spPr>
          <a:xfrm>
            <a:off x="838200" y="1690688"/>
            <a:ext cx="11327790" cy="4819294"/>
          </a:xfrm>
        </p:spPr>
      </p:pic>
    </p:spTree>
    <p:extLst>
      <p:ext uri="{BB962C8B-B14F-4D97-AF65-F5344CB8AC3E}">
        <p14:creationId xmlns:p14="http://schemas.microsoft.com/office/powerpoint/2010/main" val="64697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Hipótesis de diferenciación por frecuencia.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81" y="1857022"/>
            <a:ext cx="5589895" cy="4504572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75" y="1857022"/>
            <a:ext cx="5484243" cy="45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2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 logró un mayor grado de sincronización de los archivos.</a:t>
            </a:r>
          </a:p>
          <a:p>
            <a:r>
              <a:rPr lang="es-ES" dirty="0" smtClean="0"/>
              <a:t>Se logró distinguir el ejemplar más cercano a cada micrófono.</a:t>
            </a:r>
          </a:p>
          <a:p>
            <a:r>
              <a:rPr lang="es-ES" dirty="0" smtClean="0"/>
              <a:t>Se obtuvo una secuencia de cantos que a simple vista parece tener una estructura determinada.</a:t>
            </a:r>
          </a:p>
          <a:p>
            <a:r>
              <a:rPr lang="es-ES" dirty="0" smtClean="0"/>
              <a:t>Cada individuo parece regular la frecuencia de sus cantos para no coincidir con los de sus vecinos cercanos.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7056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Líneas de investigación futuras.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Análisis de la hipótesis de que las </a:t>
            </a:r>
            <a:r>
              <a:rPr lang="es-ES" dirty="0" err="1" smtClean="0"/>
              <a:t>Elenas</a:t>
            </a:r>
            <a:r>
              <a:rPr lang="es-ES" dirty="0" smtClean="0"/>
              <a:t> modifican su registro de frecuencia para diferenciarse de los demás cantos del coro.</a:t>
            </a:r>
          </a:p>
          <a:p>
            <a:r>
              <a:rPr lang="es-ES" dirty="0" smtClean="0"/>
              <a:t>Análisis de causalidad, para estudiar la posibilidad de que en un coro existan individuos que manifiesten un papel protagónico en su estructura.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71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3999" y="7299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Identificando </a:t>
            </a:r>
            <a:r>
              <a:rPr lang="es-ES" dirty="0" err="1" smtClean="0"/>
              <a:t>Elenas</a:t>
            </a:r>
            <a:r>
              <a:rPr lang="es-ES" dirty="0" smtClean="0"/>
              <a:t> (</a:t>
            </a:r>
            <a:r>
              <a:rPr lang="es-ES" i="1" dirty="0" err="1" smtClean="0"/>
              <a:t>Eleutherodactylus</a:t>
            </a:r>
            <a:r>
              <a:rPr lang="es-ES" i="1" dirty="0" smtClean="0"/>
              <a:t> </a:t>
            </a:r>
            <a:r>
              <a:rPr lang="es-ES" i="1" dirty="0" err="1" smtClean="0"/>
              <a:t>eileenae</a:t>
            </a:r>
            <a:r>
              <a:rPr lang="es-ES" dirty="0" smtClean="0"/>
              <a:t>) a partir de audios desordenados.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95701" y="4521501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s-ES" dirty="0" smtClean="0"/>
              <a:t>Jornada Científica Estudiantil 2024.</a:t>
            </a:r>
          </a:p>
          <a:p>
            <a:pPr algn="l"/>
            <a:r>
              <a:rPr lang="es-ES" dirty="0" smtClean="0"/>
              <a:t>Facultad de Matemática y Computación.</a:t>
            </a:r>
          </a:p>
          <a:p>
            <a:pPr algn="l"/>
            <a:r>
              <a:rPr lang="es-ES" dirty="0" smtClean="0"/>
              <a:t>Autor: Daniel Machado Pérez.</a:t>
            </a:r>
          </a:p>
          <a:p>
            <a:pPr algn="l"/>
            <a:r>
              <a:rPr lang="es-ES" dirty="0" smtClean="0"/>
              <a:t>Tutor: Dr. Roberto </a:t>
            </a:r>
            <a:r>
              <a:rPr lang="es-ES" dirty="0" err="1" smtClean="0"/>
              <a:t>Mulet</a:t>
            </a:r>
            <a:r>
              <a:rPr lang="es-ES" dirty="0" smtClean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-94674"/>
            <a:ext cx="1946512" cy="19465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1427"/>
            <a:ext cx="1373875" cy="18923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8" y="3509963"/>
            <a:ext cx="4827611" cy="322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1" y="124762"/>
            <a:ext cx="10912522" cy="6643600"/>
          </a:xfrm>
        </p:spPr>
      </p:pic>
    </p:spTree>
    <p:extLst>
      <p:ext uri="{BB962C8B-B14F-4D97-AF65-F5344CB8AC3E}">
        <p14:creationId xmlns:p14="http://schemas.microsoft.com/office/powerpoint/2010/main" val="34973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1" y="124762"/>
            <a:ext cx="10912522" cy="6643600"/>
          </a:xfrm>
        </p:spPr>
      </p:pic>
      <p:sp>
        <p:nvSpPr>
          <p:cNvPr id="6" name="Elipse 5"/>
          <p:cNvSpPr/>
          <p:nvPr/>
        </p:nvSpPr>
        <p:spPr>
          <a:xfrm>
            <a:off x="2388358" y="3985146"/>
            <a:ext cx="1446663" cy="14603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Llamada rectangular 6"/>
          <p:cNvSpPr/>
          <p:nvPr/>
        </p:nvSpPr>
        <p:spPr>
          <a:xfrm>
            <a:off x="3835020" y="3031038"/>
            <a:ext cx="4763069" cy="954108"/>
          </a:xfrm>
          <a:prstGeom prst="wedgeRectCallout">
            <a:avLst>
              <a:gd name="adj1" fmla="val -54695"/>
              <a:gd name="adj2" fmla="val 97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3835021" y="3031038"/>
            <a:ext cx="476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Momento de Baja Frecuencia (CO)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18336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1" y="124762"/>
            <a:ext cx="10912522" cy="6643600"/>
          </a:xfrm>
        </p:spPr>
      </p:pic>
      <p:sp>
        <p:nvSpPr>
          <p:cNvPr id="6" name="Elipse 5"/>
          <p:cNvSpPr/>
          <p:nvPr/>
        </p:nvSpPr>
        <p:spPr>
          <a:xfrm>
            <a:off x="2620370" y="1808327"/>
            <a:ext cx="1446663" cy="14603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Llamada rectangular 6"/>
          <p:cNvSpPr/>
          <p:nvPr/>
        </p:nvSpPr>
        <p:spPr>
          <a:xfrm>
            <a:off x="3835020" y="3031038"/>
            <a:ext cx="4763069" cy="954108"/>
          </a:xfrm>
          <a:prstGeom prst="wedgeRectCallout">
            <a:avLst>
              <a:gd name="adj1" fmla="val -46959"/>
              <a:gd name="adj2" fmla="val -99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3835021" y="3031038"/>
            <a:ext cx="476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Momento de Alta Frecuencia (LIN)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18847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    Motivaciones</a:t>
            </a:r>
            <a:br>
              <a:rPr lang="es-ES" dirty="0" smtClean="0"/>
            </a:br>
            <a:r>
              <a:rPr lang="es-ES" dirty="0" smtClean="0"/>
              <a:t>    Descripción del Problema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91319" y="1607167"/>
            <a:ext cx="11477767" cy="4820835"/>
          </a:xfrm>
        </p:spPr>
        <p:txBody>
          <a:bodyPr>
            <a:normAutofit fontScale="92500" lnSpcReduction="10000"/>
          </a:bodyPr>
          <a:lstStyle/>
          <a:p>
            <a:r>
              <a:rPr lang="es-ES" dirty="0" smtClean="0"/>
              <a:t>Se tiene un conjunto de grabaciones hechas por 9 micrófonos, cada uno situado geográficamente cercano a un ejemplar de Elena.</a:t>
            </a:r>
          </a:p>
          <a:p>
            <a:r>
              <a:rPr lang="es-ES" dirty="0" smtClean="0"/>
              <a:t>Se grabó durante 3 días, comenzando a las 18:00 horas y terminando a las 06:00 horas del día siguiente.</a:t>
            </a:r>
          </a:p>
          <a:p>
            <a:r>
              <a:rPr lang="es-ES" dirty="0" smtClean="0"/>
              <a:t>Se graban 58 minutos y se descansan 2.</a:t>
            </a:r>
          </a:p>
          <a:p>
            <a:r>
              <a:rPr lang="es-ES" dirty="0" smtClean="0"/>
              <a:t>Activación remota y simultánea de los micrófonos.</a:t>
            </a:r>
          </a:p>
          <a:p>
            <a:r>
              <a:rPr lang="es-ES" dirty="0" smtClean="0"/>
              <a:t>Cada micrófono puede registrar otros cantos y señales aparte de la del ejemplar cercano a él.</a:t>
            </a:r>
          </a:p>
          <a:p>
            <a:r>
              <a:rPr lang="es-ES" dirty="0" smtClean="0"/>
              <a:t>Para mostrar los resultados de este trabajo se utilizarán las grabaciones </a:t>
            </a:r>
            <a:r>
              <a:rPr lang="es-ES" dirty="0"/>
              <a:t>del 21 de octubre de 2023 a las 19:00 horas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trabajará con el </a:t>
            </a:r>
            <a:r>
              <a:rPr lang="es-ES" dirty="0" err="1" smtClean="0"/>
              <a:t>mel</a:t>
            </a:r>
            <a:r>
              <a:rPr lang="es-ES" dirty="0" smtClean="0"/>
              <a:t>-espectrograma de cada audio, renombrado con una letra de la “</a:t>
            </a:r>
            <a:r>
              <a:rPr lang="es-ES" i="1" dirty="0" smtClean="0"/>
              <a:t>a”</a:t>
            </a:r>
            <a:r>
              <a:rPr lang="es-ES" dirty="0" smtClean="0"/>
              <a:t> a la “</a:t>
            </a:r>
            <a:r>
              <a:rPr lang="es-ES" i="1" dirty="0" smtClean="0"/>
              <a:t>i”</a:t>
            </a:r>
            <a:r>
              <a:rPr lang="es-ES" dirty="0" smtClean="0"/>
              <a:t> en el abecedario.</a:t>
            </a:r>
            <a:endParaRPr lang="es-ES" dirty="0"/>
          </a:p>
          <a:p>
            <a:endParaRPr lang="es-ES" dirty="0"/>
          </a:p>
        </p:txBody>
      </p:sp>
      <p:sp>
        <p:nvSpPr>
          <p:cNvPr id="4" name="Elipse 3"/>
          <p:cNvSpPr/>
          <p:nvPr/>
        </p:nvSpPr>
        <p:spPr>
          <a:xfrm>
            <a:off x="892791" y="633082"/>
            <a:ext cx="232012" cy="235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/>
          <p:cNvSpPr/>
          <p:nvPr/>
        </p:nvSpPr>
        <p:spPr>
          <a:xfrm>
            <a:off x="892791" y="1222211"/>
            <a:ext cx="232012" cy="235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33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748"/>
            <a:ext cx="11756892" cy="6613252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8424" y="365125"/>
            <a:ext cx="6346209" cy="1325563"/>
          </a:xfrm>
        </p:spPr>
        <p:txBody>
          <a:bodyPr/>
          <a:lstStyle/>
          <a:p>
            <a:r>
              <a:rPr lang="es-ES" sz="2800" b="1" dirty="0" smtClean="0"/>
              <a:t>Distribución geográfica de los dispositivos</a:t>
            </a:r>
            <a:endParaRPr lang="es-ES" b="1" dirty="0"/>
          </a:p>
        </p:txBody>
      </p:sp>
      <p:sp>
        <p:nvSpPr>
          <p:cNvPr id="6" name="Elipse 5"/>
          <p:cNvSpPr/>
          <p:nvPr/>
        </p:nvSpPr>
        <p:spPr>
          <a:xfrm>
            <a:off x="3903261" y="2634017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4055661" y="2786417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4890449" y="2809161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3320956" y="3930589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3525672" y="3628061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4205785" y="3797981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4053385" y="4088963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4476466" y="3552998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4562900" y="3771361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137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Sincronizar los archivos de audio para su posterior análisis.</a:t>
            </a:r>
          </a:p>
          <a:p>
            <a:r>
              <a:rPr lang="es-ES" dirty="0" smtClean="0"/>
              <a:t>Distinguir los especímenes más cercanos a cada micrófono.</a:t>
            </a:r>
          </a:p>
          <a:p>
            <a:r>
              <a:rPr lang="es-ES" dirty="0" smtClean="0"/>
              <a:t>Identificar </a:t>
            </a:r>
            <a:r>
              <a:rPr lang="es-ES" dirty="0"/>
              <a:t>las secuencias probables de los cantos de </a:t>
            </a:r>
            <a:r>
              <a:rPr lang="es-ES" dirty="0" err="1" smtClean="0"/>
              <a:t>Elenas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Estudiar dichas secuencias.</a:t>
            </a:r>
          </a:p>
          <a:p>
            <a:r>
              <a:rPr lang="es-ES" dirty="0" smtClean="0"/>
              <a:t>Analizar el comportamiento de las frecuencias en los coros.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92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Sincronización a través de un método </a:t>
            </a:r>
            <a:r>
              <a:rPr lang="es-ES" dirty="0" err="1" smtClean="0"/>
              <a:t>semi</a:t>
            </a:r>
            <a:r>
              <a:rPr lang="es-ES" dirty="0" smtClean="0"/>
              <a:t>-automático con Correlación Cruzada.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Selecci</a:t>
            </a:r>
            <a:r>
              <a:rPr lang="es-ES" dirty="0"/>
              <a:t>ó</a:t>
            </a:r>
            <a:r>
              <a:rPr lang="es-ES" dirty="0" smtClean="0"/>
              <a:t>n </a:t>
            </a:r>
            <a:r>
              <a:rPr lang="es-ES" dirty="0"/>
              <a:t>de un rango de bandas de frecuencia y un pivote</a:t>
            </a:r>
            <a:r>
              <a:rPr lang="es-ES" dirty="0" smtClean="0"/>
              <a:t>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C</a:t>
            </a:r>
            <a:r>
              <a:rPr lang="es-ES" dirty="0">
                <a:solidFill>
                  <a:schemeClr val="accent3"/>
                </a:solidFill>
              </a:rPr>
              <a:t>á</a:t>
            </a:r>
            <a:r>
              <a:rPr lang="es-ES" dirty="0" smtClean="0">
                <a:solidFill>
                  <a:schemeClr val="accent3"/>
                </a:solidFill>
              </a:rPr>
              <a:t>lculo </a:t>
            </a:r>
            <a:r>
              <a:rPr lang="es-ES" dirty="0">
                <a:solidFill>
                  <a:schemeClr val="accent3"/>
                </a:solidFill>
              </a:rPr>
              <a:t>de las </a:t>
            </a:r>
            <a:r>
              <a:rPr lang="es-ES" dirty="0" smtClean="0">
                <a:solidFill>
                  <a:schemeClr val="accent3"/>
                </a:solidFill>
              </a:rPr>
              <a:t>energ</a:t>
            </a:r>
            <a:r>
              <a:rPr lang="es-ES" dirty="0">
                <a:solidFill>
                  <a:schemeClr val="accent3"/>
                </a:solidFill>
              </a:rPr>
              <a:t>í</a:t>
            </a:r>
            <a:r>
              <a:rPr lang="es-ES" dirty="0" smtClean="0">
                <a:solidFill>
                  <a:schemeClr val="accent3"/>
                </a:solidFill>
              </a:rPr>
              <a:t>as </a:t>
            </a:r>
            <a:r>
              <a:rPr lang="es-ES" dirty="0">
                <a:solidFill>
                  <a:schemeClr val="accent3"/>
                </a:solidFill>
              </a:rPr>
              <a:t>temporales de </a:t>
            </a:r>
            <a:r>
              <a:rPr lang="es-ES" dirty="0" smtClean="0">
                <a:solidFill>
                  <a:schemeClr val="accent3"/>
                </a:solidFill>
              </a:rPr>
              <a:t>cada archivo.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Eliminación de ruido.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Identificación </a:t>
            </a:r>
            <a:r>
              <a:rPr lang="es-ES" dirty="0">
                <a:solidFill>
                  <a:schemeClr val="accent3"/>
                </a:solidFill>
              </a:rPr>
              <a:t>de picos de </a:t>
            </a:r>
            <a:r>
              <a:rPr lang="es-ES" dirty="0" smtClean="0">
                <a:solidFill>
                  <a:schemeClr val="accent3"/>
                </a:solidFill>
              </a:rPr>
              <a:t>energía </a:t>
            </a:r>
            <a:r>
              <a:rPr lang="es-ES" dirty="0">
                <a:solidFill>
                  <a:schemeClr val="accent3"/>
                </a:solidFill>
              </a:rPr>
              <a:t>en </a:t>
            </a:r>
            <a:r>
              <a:rPr lang="es-ES" dirty="0" smtClean="0">
                <a:solidFill>
                  <a:schemeClr val="accent3"/>
                </a:solidFill>
              </a:rPr>
              <a:t>las señales.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C</a:t>
            </a:r>
            <a:r>
              <a:rPr lang="es-ES" dirty="0">
                <a:solidFill>
                  <a:schemeClr val="accent3"/>
                </a:solidFill>
              </a:rPr>
              <a:t>á</a:t>
            </a:r>
            <a:r>
              <a:rPr lang="es-ES" dirty="0" smtClean="0">
                <a:solidFill>
                  <a:schemeClr val="accent3"/>
                </a:solidFill>
              </a:rPr>
              <a:t>lculo </a:t>
            </a:r>
            <a:r>
              <a:rPr lang="es-ES" dirty="0">
                <a:solidFill>
                  <a:schemeClr val="accent3"/>
                </a:solidFill>
              </a:rPr>
              <a:t>de los desfases (</a:t>
            </a:r>
            <a:r>
              <a:rPr lang="es-ES" i="1" dirty="0" err="1" smtClean="0">
                <a:solidFill>
                  <a:schemeClr val="accent3"/>
                </a:solidFill>
              </a:rPr>
              <a:t>lags</a:t>
            </a:r>
            <a:r>
              <a:rPr lang="es-ES" dirty="0" smtClean="0">
                <a:solidFill>
                  <a:schemeClr val="accent3"/>
                </a:solidFill>
              </a:rPr>
              <a:t>) </a:t>
            </a:r>
            <a:r>
              <a:rPr lang="es-ES" dirty="0">
                <a:solidFill>
                  <a:schemeClr val="accent3"/>
                </a:solidFill>
              </a:rPr>
              <a:t>entre los </a:t>
            </a:r>
            <a:r>
              <a:rPr lang="es-ES" dirty="0" smtClean="0">
                <a:solidFill>
                  <a:schemeClr val="accent3"/>
                </a:solidFill>
              </a:rPr>
              <a:t>picos de </a:t>
            </a:r>
            <a:r>
              <a:rPr lang="es-ES" dirty="0">
                <a:solidFill>
                  <a:schemeClr val="accent3"/>
                </a:solidFill>
              </a:rPr>
              <a:t>los archivos y el archivo pivote </a:t>
            </a:r>
            <a:r>
              <a:rPr lang="es-ES" dirty="0" smtClean="0">
                <a:solidFill>
                  <a:schemeClr val="accent3"/>
                </a:solidFill>
              </a:rPr>
              <a:t>mediante Correlación </a:t>
            </a:r>
            <a:r>
              <a:rPr lang="es-ES" dirty="0">
                <a:solidFill>
                  <a:schemeClr val="accent3"/>
                </a:solidFill>
              </a:rPr>
              <a:t>Cruzada</a:t>
            </a:r>
            <a:r>
              <a:rPr lang="es-ES" dirty="0" smtClean="0">
                <a:solidFill>
                  <a:schemeClr val="accent3"/>
                </a:solidFill>
              </a:rPr>
              <a:t>.</a:t>
            </a:r>
          </a:p>
          <a:p>
            <a:r>
              <a:rPr lang="es-ES" dirty="0" smtClean="0">
                <a:solidFill>
                  <a:schemeClr val="accent3"/>
                </a:solidFill>
              </a:rPr>
              <a:t>Aplicaci</a:t>
            </a:r>
            <a:r>
              <a:rPr lang="es-ES" dirty="0">
                <a:solidFill>
                  <a:schemeClr val="accent3"/>
                </a:solidFill>
              </a:rPr>
              <a:t>ó</a:t>
            </a:r>
            <a:r>
              <a:rPr lang="es-ES" dirty="0" smtClean="0">
                <a:solidFill>
                  <a:schemeClr val="accent3"/>
                </a:solidFill>
              </a:rPr>
              <a:t>n </a:t>
            </a:r>
            <a:r>
              <a:rPr lang="es-ES" dirty="0">
                <a:solidFill>
                  <a:schemeClr val="accent3"/>
                </a:solidFill>
              </a:rPr>
              <a:t>de los desfases a los </a:t>
            </a:r>
            <a:r>
              <a:rPr lang="es-ES" dirty="0" smtClean="0">
                <a:solidFill>
                  <a:schemeClr val="accent3"/>
                </a:solidFill>
              </a:rPr>
              <a:t>archivos originales </a:t>
            </a:r>
            <a:r>
              <a:rPr lang="es-ES" dirty="0">
                <a:solidFill>
                  <a:schemeClr val="accent3"/>
                </a:solidFill>
              </a:rPr>
              <a:t>para su </a:t>
            </a:r>
            <a:r>
              <a:rPr lang="es-ES" dirty="0" smtClean="0">
                <a:solidFill>
                  <a:schemeClr val="accent3"/>
                </a:solidFill>
              </a:rPr>
              <a:t>sincronizaci</a:t>
            </a:r>
            <a:r>
              <a:rPr lang="es-ES" dirty="0">
                <a:solidFill>
                  <a:schemeClr val="accent3"/>
                </a:solidFill>
              </a:rPr>
              <a:t>ó</a:t>
            </a:r>
            <a:r>
              <a:rPr lang="es-ES" dirty="0" smtClean="0">
                <a:solidFill>
                  <a:schemeClr val="accent3"/>
                </a:solidFill>
              </a:rPr>
              <a:t>n</a:t>
            </a:r>
            <a:r>
              <a:rPr lang="es-ES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408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1194</Words>
  <Application>Microsoft Office PowerPoint</Application>
  <PresentationFormat>Panorámica</PresentationFormat>
  <Paragraphs>108</Paragraphs>
  <Slides>25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Tema de Office</vt:lpstr>
      <vt:lpstr>Identificando Elenas (Eleutherodactylus eileenae) a partir de audios desordenados.</vt:lpstr>
      <vt:lpstr>Algunas precisiones</vt:lpstr>
      <vt:lpstr>Presentación de PowerPoint</vt:lpstr>
      <vt:lpstr>Presentación de PowerPoint</vt:lpstr>
      <vt:lpstr>Presentación de PowerPoint</vt:lpstr>
      <vt:lpstr>    Motivaciones     Descripción del Problema</vt:lpstr>
      <vt:lpstr>Distribución geográfica de los dispositivos</vt:lpstr>
      <vt:lpstr>Objetivos</vt:lpstr>
      <vt:lpstr>Sincronización a través de un método semi-automático con Correlación Cruzada.</vt:lpstr>
      <vt:lpstr>Selección de un rango de bandas de frecuencia y un pivote. </vt:lpstr>
      <vt:lpstr>Sincronización a través de un método semi-automático con Correlación Cruzada.</vt:lpstr>
      <vt:lpstr>Sincronización a través de un método semi-automático con Correlación Cruzada.</vt:lpstr>
      <vt:lpstr>Sincronización a través de un método semi-automático con Correlación Cruzada.</vt:lpstr>
      <vt:lpstr>Identificación de picos de energía en las señales. </vt:lpstr>
      <vt:lpstr>Sincronización a través de un método semi-automático con Correlación Cruzada.</vt:lpstr>
      <vt:lpstr>Cálculo de los desfases (lags) entre los picos de los archivos y el archivo pivote mediante Correlación Cruzada. </vt:lpstr>
      <vt:lpstr>Sincronización a través de un método semi-automático con Correlación Cruzada.</vt:lpstr>
      <vt:lpstr>Identificación del individuo más cercano a cada micrófono.</vt:lpstr>
      <vt:lpstr>Idea del algoritmo.</vt:lpstr>
      <vt:lpstr>Secuencia de cantos luego de aplicar el algoritmo.</vt:lpstr>
      <vt:lpstr>Secuencia de cantos luego de aplicar el algoritmo.</vt:lpstr>
      <vt:lpstr>Hipótesis de diferenciación por frecuencia.</vt:lpstr>
      <vt:lpstr>Conclusiones</vt:lpstr>
      <vt:lpstr>Líneas de investigación futuras.</vt:lpstr>
      <vt:lpstr>Identificando Elenas (Eleutherodactylus eileenae) a partir de audios desordenados.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37</cp:revision>
  <dcterms:created xsi:type="dcterms:W3CDTF">2024-10-27T19:59:50Z</dcterms:created>
  <dcterms:modified xsi:type="dcterms:W3CDTF">2024-10-30T03:00:18Z</dcterms:modified>
</cp:coreProperties>
</file>