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0" r:id="rId30"/>
    <p:sldId id="285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7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05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8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3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7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0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3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4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7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9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3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EF5A-C861-4AD4-9343-D5B83D60B945}" type="datetimeFigureOut">
              <a:rPr lang="es-ES" smtClean="0"/>
              <a:t>09/03/2024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3243-68B4-44C5-B8E6-12498E4486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6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876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Lenguajes de Programación</a:t>
            </a:r>
            <a:br>
              <a:rPr lang="es-ES" dirty="0" smtClean="0"/>
            </a:br>
            <a:r>
              <a:rPr lang="es-ES" dirty="0" smtClean="0"/>
              <a:t>Seminario #5 </a:t>
            </a:r>
            <a:br>
              <a:rPr lang="es-ES" dirty="0" smtClean="0"/>
            </a:br>
            <a:r>
              <a:rPr lang="es-ES" dirty="0" smtClean="0"/>
              <a:t>Tema: Python Mágico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150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Equipo 5:</a:t>
            </a:r>
          </a:p>
          <a:p>
            <a:pPr algn="l"/>
            <a:r>
              <a:rPr lang="es-ES" dirty="0" smtClean="0"/>
              <a:t>Osvaldo R. Moreno Prieto C311</a:t>
            </a:r>
          </a:p>
          <a:p>
            <a:pPr algn="l"/>
            <a:r>
              <a:rPr lang="es-ES" dirty="0" smtClean="0"/>
              <a:t>Daniel Toledo Martínez C311</a:t>
            </a:r>
          </a:p>
          <a:p>
            <a:pPr algn="l"/>
            <a:r>
              <a:rPr lang="es-ES" dirty="0" smtClean="0"/>
              <a:t>Daniel Machado Pérez C311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6" y="197774"/>
            <a:ext cx="1665027" cy="16650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13117"/>
            <a:ext cx="1270288" cy="17496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89" y="434150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764" t="34282" r="27412" b="24860"/>
          <a:stretch/>
        </p:blipFill>
        <p:spPr>
          <a:xfrm>
            <a:off x="183107" y="1062890"/>
            <a:ext cx="5753669" cy="2988860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079" t="27047" r="28780" b="62289"/>
          <a:stretch/>
        </p:blipFill>
        <p:spPr>
          <a:xfrm>
            <a:off x="5953486" y="728520"/>
            <a:ext cx="5892769" cy="7338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3392" t="46595" r="28882" b="17957"/>
          <a:stretch/>
        </p:blipFill>
        <p:spPr>
          <a:xfrm>
            <a:off x="5936776" y="1462418"/>
            <a:ext cx="5909479" cy="259307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76533" y="-262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Ejemplo: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36776" y="0"/>
            <a:ext cx="1671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5043" y="4455021"/>
            <a:ext cx="5369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#Salida: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#Si no se encuentra __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__, se imprime __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(10)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264517" y="4455021"/>
            <a:ext cx="40215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#Salida: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#Imprimiendo con __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#Instancia de 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 con el valor 10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#Imprimiendo la  __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(10)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Métodos de comparación y su correspondencia con los operadores de comparación: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79" t="46807" r="43945" b="32178"/>
          <a:stretch/>
        </p:blipFill>
        <p:spPr>
          <a:xfrm>
            <a:off x="838200" y="1472323"/>
            <a:ext cx="7089585" cy="25401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5785" y="4271749"/>
            <a:ext cx="116415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/>
              <a:t>En ocasiones no es necesario tener </a:t>
            </a:r>
            <a:r>
              <a:rPr lang="es-ES" sz="2600" dirty="0" smtClean="0"/>
              <a:t>explícitamente </a:t>
            </a:r>
            <a:r>
              <a:rPr lang="es-ES" sz="2600" dirty="0"/>
              <a:t>todas implementadas, ya que</a:t>
            </a:r>
          </a:p>
          <a:p>
            <a:r>
              <a:rPr lang="es-ES" sz="2600" dirty="0"/>
              <a:t>Python puede inferir el resultado de una operación de comparación a partir de otras.</a:t>
            </a:r>
          </a:p>
          <a:p>
            <a:r>
              <a:rPr lang="es-ES" sz="2600" dirty="0"/>
              <a:t>Por ejemplo, si __</a:t>
            </a:r>
            <a:r>
              <a:rPr lang="es-ES" sz="2600" dirty="0" err="1"/>
              <a:t>eq</a:t>
            </a:r>
            <a:r>
              <a:rPr lang="es-ES" sz="2600" dirty="0"/>
              <a:t>__y __</a:t>
            </a:r>
            <a:r>
              <a:rPr lang="es-ES" sz="2600" dirty="0" err="1"/>
              <a:t>ne</a:t>
            </a:r>
            <a:r>
              <a:rPr lang="es-ES" sz="2600" dirty="0"/>
              <a:t>__no están implementados, Python invocará __</a:t>
            </a:r>
            <a:r>
              <a:rPr lang="es-ES" sz="2600" dirty="0" err="1"/>
              <a:t>lt</a:t>
            </a:r>
            <a:r>
              <a:rPr lang="es-ES" sz="2600" dirty="0"/>
              <a:t>__y</a:t>
            </a:r>
          </a:p>
          <a:p>
            <a:r>
              <a:rPr lang="es-ES" sz="2600" dirty="0"/>
              <a:t>__</a:t>
            </a:r>
            <a:r>
              <a:rPr lang="es-ES" sz="2600" dirty="0" err="1"/>
              <a:t>gt</a:t>
            </a:r>
            <a:r>
              <a:rPr lang="es-ES" sz="2600" dirty="0"/>
              <a:t>__para determinar el resultado de __</a:t>
            </a:r>
            <a:r>
              <a:rPr lang="es-ES" sz="2600" dirty="0" err="1"/>
              <a:t>ne</a:t>
            </a:r>
            <a:r>
              <a:rPr lang="es-ES" sz="2600" dirty="0"/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1064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Sobrecarga de operadores numéricos y su correspondencia con los </a:t>
            </a:r>
            <a:r>
              <a:rPr lang="es-ES" sz="3200" dirty="0" smtClean="0"/>
              <a:t>operadores aritméticos</a:t>
            </a:r>
            <a:r>
              <a:rPr lang="es-ES" sz="3200" dirty="0"/>
              <a:t>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506" t="31110" r="23951" b="21316"/>
          <a:stretch/>
        </p:blipFill>
        <p:spPr>
          <a:xfrm>
            <a:off x="401472" y="1472323"/>
            <a:ext cx="10515600" cy="51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métodos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getitem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y 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setitem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Son llamados con la sintaxis </a:t>
            </a:r>
            <a:r>
              <a:rPr lang="es-ES" dirty="0" err="1"/>
              <a:t>self</a:t>
            </a:r>
            <a:r>
              <a:rPr lang="es-ES" dirty="0"/>
              <a:t>[</a:t>
            </a:r>
            <a:r>
              <a:rPr lang="es-ES" dirty="0" err="1"/>
              <a:t>key</a:t>
            </a:r>
            <a:r>
              <a:rPr lang="es-ES" dirty="0"/>
              <a:t>] y </a:t>
            </a:r>
            <a:r>
              <a:rPr lang="es-ES" dirty="0" err="1"/>
              <a:t>self</a:t>
            </a:r>
            <a:r>
              <a:rPr lang="es-ES" dirty="0"/>
              <a:t>[</a:t>
            </a:r>
            <a:r>
              <a:rPr lang="es-ES" dirty="0" err="1"/>
              <a:t>key</a:t>
            </a:r>
            <a:r>
              <a:rPr lang="es-ES" dirty="0"/>
              <a:t>] </a:t>
            </a:r>
            <a:r>
              <a:rPr lang="es-ES" dirty="0" smtClean="0"/>
              <a:t>=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/>
              <a:t>respectivamente. Como su nombre indica, se utilizan para obtener </a:t>
            </a:r>
            <a:r>
              <a:rPr lang="es-ES" dirty="0" smtClean="0"/>
              <a:t>y establecer </a:t>
            </a:r>
            <a:r>
              <a:rPr lang="es-ES" dirty="0"/>
              <a:t>valores.</a:t>
            </a:r>
          </a:p>
          <a:p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len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Debe devolver la longitud del objeto.</a:t>
            </a:r>
          </a:p>
          <a:p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iter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Debe devolver un </a:t>
            </a:r>
            <a:r>
              <a:rPr lang="es-ES" dirty="0" err="1"/>
              <a:t>iterador</a:t>
            </a:r>
            <a:r>
              <a:rPr lang="es-ES" dirty="0"/>
              <a:t> para el objeto. Debe poder ser usado en </a:t>
            </a:r>
            <a:r>
              <a:rPr lang="es-ES" dirty="0" smtClean="0"/>
              <a:t>un bucle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smtClean="0"/>
              <a:t>.</a:t>
            </a:r>
          </a:p>
          <a:p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next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Debe devolver el siguiente elemento en el </a:t>
            </a:r>
            <a:r>
              <a:rPr lang="es-ES" dirty="0" err="1"/>
              <a:t>iterador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contains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Debe devolver True si el objeto contiene el valor </a:t>
            </a:r>
            <a:r>
              <a:rPr lang="es-ES" dirty="0" smtClean="0"/>
              <a:t>especificado, False </a:t>
            </a:r>
            <a:r>
              <a:rPr lang="es-ES" dirty="0"/>
              <a:t>en caso contrario.</a:t>
            </a:r>
          </a:p>
        </p:txBody>
      </p:sp>
    </p:spTree>
    <p:extLst>
      <p:ext uri="{BB962C8B-B14F-4D97-AF65-F5344CB8AC3E}">
        <p14:creationId xmlns:p14="http://schemas.microsoft.com/office/powerpoint/2010/main" val="1872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26" t="25700" r="45874" b="17397"/>
          <a:stretch/>
        </p:blipFill>
        <p:spPr>
          <a:xfrm>
            <a:off x="476533" y="708866"/>
            <a:ext cx="5158190" cy="550086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76533" y="-262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Ejemplo: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3393" t="37641" r="44720" b="24672"/>
          <a:stretch/>
        </p:blipFill>
        <p:spPr>
          <a:xfrm>
            <a:off x="5949285" y="708866"/>
            <a:ext cx="5487539" cy="364632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949285" y="4355192"/>
            <a:ext cx="1611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#Salida:</a:t>
            </a:r>
          </a:p>
          <a:p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 10  2  3  4  5</a:t>
            </a:r>
          </a:p>
        </p:txBody>
      </p:sp>
    </p:spTree>
    <p:extLst>
      <p:ext uri="{BB962C8B-B14F-4D97-AF65-F5344CB8AC3E}">
        <p14:creationId xmlns:p14="http://schemas.microsoft.com/office/powerpoint/2010/main" val="37029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dirty="0">
                <a:solidFill>
                  <a:srgbClr val="FF0000"/>
                </a:solidFill>
              </a:rPr>
              <a:t>__</a:t>
            </a:r>
            <a:r>
              <a:rPr lang="es-ES" sz="3100" dirty="0" err="1">
                <a:solidFill>
                  <a:srgbClr val="FF0000"/>
                </a:solidFill>
              </a:rPr>
              <a:t>call</a:t>
            </a:r>
            <a:r>
              <a:rPr lang="es-ES" sz="3100" dirty="0">
                <a:solidFill>
                  <a:srgbClr val="FF0000"/>
                </a:solidFill>
              </a:rPr>
              <a:t>__</a:t>
            </a:r>
            <a:r>
              <a:rPr lang="es-ES" sz="3100" dirty="0"/>
              <a:t>Define un comportamiento para la instancia, cuando es llamada </a:t>
            </a:r>
            <a:r>
              <a:rPr lang="es-ES" sz="3100" dirty="0" smtClean="0"/>
              <a:t>como función</a:t>
            </a:r>
            <a:r>
              <a:rPr lang="es-ES" sz="3100" dirty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021" t="35027" r="51853" b="38106"/>
          <a:stretch/>
        </p:blipFill>
        <p:spPr>
          <a:xfrm>
            <a:off x="838200" y="1690687"/>
            <a:ext cx="5480713" cy="34314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3706" t="69543" r="58357" b="19823"/>
          <a:stretch/>
        </p:blipFill>
        <p:spPr>
          <a:xfrm>
            <a:off x="838200" y="5122088"/>
            <a:ext cx="3958962" cy="1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built</a:t>
            </a:r>
            <a:r>
              <a:rPr lang="es-ES" dirty="0" smtClean="0"/>
              <a:t>-in de 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Están </a:t>
            </a:r>
            <a:r>
              <a:rPr lang="es-ES" dirty="0"/>
              <a:t>disponibles en las clases </a:t>
            </a:r>
            <a:r>
              <a:rPr lang="es-ES" dirty="0" smtClean="0"/>
              <a:t>por defecto</a:t>
            </a:r>
            <a:r>
              <a:rPr lang="es-ES" dirty="0"/>
              <a:t>, sin necesidad de importar ningún módulo adicional</a:t>
            </a:r>
            <a:r>
              <a:rPr lang="es-ES" dirty="0" smtClean="0"/>
              <a:t>.</a:t>
            </a:r>
          </a:p>
          <a:p>
            <a:r>
              <a:rPr lang="es-ES" dirty="0"/>
              <a:t> </a:t>
            </a:r>
            <a:r>
              <a:rPr lang="es-ES" dirty="0" smtClean="0"/>
              <a:t>Su </a:t>
            </a:r>
            <a:r>
              <a:rPr lang="es-ES" dirty="0"/>
              <a:t>sintaxis es en notación prefija, es </a:t>
            </a:r>
            <a:r>
              <a:rPr lang="es-ES" dirty="0" smtClean="0"/>
              <a:t>decir </a:t>
            </a:r>
            <a:r>
              <a:rPr lang="es-ES" dirty="0" err="1" smtClean="0">
                <a:solidFill>
                  <a:srgbClr val="FF0000"/>
                </a:solidFill>
              </a:rPr>
              <a:t>metodo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objeto,argumentos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r>
              <a:rPr lang="es-ES" dirty="0" smtClean="0"/>
              <a:t> en </a:t>
            </a:r>
            <a:r>
              <a:rPr lang="es-ES" dirty="0"/>
              <a:t>lugar de </a:t>
            </a:r>
            <a:r>
              <a:rPr lang="es-ES" dirty="0" err="1">
                <a:solidFill>
                  <a:srgbClr val="FF0000"/>
                </a:solidFill>
              </a:rPr>
              <a:t>objeto.metodo</a:t>
            </a:r>
            <a:r>
              <a:rPr lang="es-ES" dirty="0">
                <a:solidFill>
                  <a:srgbClr val="FF0000"/>
                </a:solidFill>
              </a:rPr>
              <a:t>(argumentos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r>
              <a:rPr lang="es-ES" dirty="0" smtClean="0"/>
              <a:t>.</a:t>
            </a:r>
          </a:p>
          <a:p>
            <a:r>
              <a:rPr lang="es-ES" dirty="0"/>
              <a:t>La mayoría de los métodos </a:t>
            </a:r>
            <a:r>
              <a:rPr lang="es-ES" dirty="0" err="1"/>
              <a:t>built</a:t>
            </a:r>
            <a:r>
              <a:rPr lang="es-ES" dirty="0"/>
              <a:t>-in son funciones que llaman a los métodos </a:t>
            </a:r>
            <a:r>
              <a:rPr lang="es-ES" dirty="0" smtClean="0"/>
              <a:t>mágicos de </a:t>
            </a:r>
            <a:r>
              <a:rPr lang="es-ES" dirty="0"/>
              <a:t>las </a:t>
            </a:r>
            <a:r>
              <a:rPr lang="es-ES" dirty="0" smtClean="0"/>
              <a:t>clases: </a:t>
            </a:r>
            <a:r>
              <a:rPr lang="es-ES" dirty="0" err="1" smtClean="0">
                <a:solidFill>
                  <a:srgbClr val="FF0000"/>
                </a:solidFill>
              </a:rPr>
              <a:t>len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iter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next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  <a:r>
              <a:rPr lang="es-ES" dirty="0" smtClean="0"/>
              <a:t>,…</a:t>
            </a:r>
          </a:p>
          <a:p>
            <a:r>
              <a:rPr lang="es-ES" dirty="0"/>
              <a:t>Algunos </a:t>
            </a:r>
            <a:r>
              <a:rPr lang="es-ES" dirty="0" smtClean="0"/>
              <a:t>son </a:t>
            </a:r>
            <a:r>
              <a:rPr lang="es-ES" dirty="0"/>
              <a:t>funciones </a:t>
            </a:r>
            <a:r>
              <a:rPr lang="es-ES" dirty="0" smtClean="0"/>
              <a:t>que realizan </a:t>
            </a:r>
            <a:r>
              <a:rPr lang="es-ES" dirty="0"/>
              <a:t>operaciones </a:t>
            </a:r>
            <a:r>
              <a:rPr lang="es-ES" dirty="0" smtClean="0"/>
              <a:t>específicas:                 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() </a:t>
            </a:r>
            <a:r>
              <a:rPr lang="es-ES" dirty="0" smtClean="0"/>
              <a:t>imprime </a:t>
            </a:r>
            <a:r>
              <a:rPr lang="es-ES" dirty="0"/>
              <a:t>un objeto en la </a:t>
            </a:r>
            <a:r>
              <a:rPr lang="es-ES" dirty="0" smtClean="0"/>
              <a:t>consola,                                                            </a:t>
            </a:r>
            <a:r>
              <a:rPr lang="es-ES" dirty="0" err="1" smtClean="0">
                <a:solidFill>
                  <a:srgbClr val="FF0000"/>
                </a:solidFill>
              </a:rPr>
              <a:t>type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/>
              <a:t>devuelve </a:t>
            </a:r>
            <a:r>
              <a:rPr lang="es-ES" dirty="0"/>
              <a:t>el tipo de un objeto, </a:t>
            </a:r>
            <a:r>
              <a:rPr lang="es-ES" dirty="0" smtClean="0"/>
              <a:t>                                                                          </a:t>
            </a:r>
            <a:r>
              <a:rPr lang="es-ES" dirty="0" smtClean="0">
                <a:solidFill>
                  <a:srgbClr val="FF0000"/>
                </a:solidFill>
              </a:rPr>
              <a:t>id() </a:t>
            </a:r>
            <a:r>
              <a:rPr lang="es-ES" dirty="0"/>
              <a:t>devuelve el identificador único </a:t>
            </a:r>
            <a:r>
              <a:rPr lang="es-ES" dirty="0" smtClean="0"/>
              <a:t>de un </a:t>
            </a:r>
            <a:r>
              <a:rPr lang="es-ES" dirty="0"/>
              <a:t>objeto, entre otros.</a:t>
            </a:r>
          </a:p>
        </p:txBody>
      </p:sp>
    </p:spTree>
    <p:extLst>
      <p:ext uri="{BB962C8B-B14F-4D97-AF65-F5344CB8AC3E}">
        <p14:creationId xmlns:p14="http://schemas.microsoft.com/office/powerpoint/2010/main" val="2700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Iteradores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Son </a:t>
            </a:r>
            <a:r>
              <a:rPr lang="es-ES" dirty="0"/>
              <a:t>objetos que implementan los métodos 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iter</a:t>
            </a:r>
            <a:r>
              <a:rPr lang="es-ES" dirty="0" smtClean="0">
                <a:solidFill>
                  <a:srgbClr val="FF0000"/>
                </a:solidFill>
              </a:rPr>
              <a:t>__() </a:t>
            </a:r>
            <a:r>
              <a:rPr lang="es-ES" dirty="0" smtClean="0"/>
              <a:t>y </a:t>
            </a:r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next</a:t>
            </a:r>
            <a:r>
              <a:rPr lang="es-ES" dirty="0">
                <a:solidFill>
                  <a:srgbClr val="FF0000"/>
                </a:solidFill>
              </a:rPr>
              <a:t>__()</a:t>
            </a:r>
            <a:r>
              <a:rPr lang="es-ES" dirty="0"/>
              <a:t>, lo que les permite ser iterados (</a:t>
            </a:r>
            <a:r>
              <a:rPr lang="es-ES" dirty="0" smtClean="0"/>
              <a:t>recorridos) </a:t>
            </a:r>
            <a:r>
              <a:rPr lang="es-ES" dirty="0"/>
              <a:t>a través de un bucle </a:t>
            </a:r>
            <a:r>
              <a:rPr lang="es-ES" dirty="0" err="1"/>
              <a:t>for</a:t>
            </a:r>
            <a:r>
              <a:rPr lang="es-ES" dirty="0" smtClean="0"/>
              <a:t>.</a:t>
            </a:r>
          </a:p>
          <a:p>
            <a:r>
              <a:rPr lang="es-ES" dirty="0" smtClean="0"/>
              <a:t>Proporcionan </a:t>
            </a:r>
            <a:r>
              <a:rPr lang="es-ES" dirty="0"/>
              <a:t>una forma eficiente y elegante de acceder a elementos de </a:t>
            </a:r>
            <a:r>
              <a:rPr lang="es-ES" dirty="0" smtClean="0"/>
              <a:t>una secuencia</a:t>
            </a:r>
            <a:r>
              <a:rPr lang="es-ES" dirty="0"/>
              <a:t>, como listas, </a:t>
            </a:r>
            <a:r>
              <a:rPr lang="es-ES" dirty="0" err="1"/>
              <a:t>tuplas</a:t>
            </a:r>
            <a:r>
              <a:rPr lang="es-ES" dirty="0"/>
              <a:t>, diccionarios, conjuntos, y otros objetos iterables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Debe cumplir con dos </a:t>
            </a:r>
            <a:r>
              <a:rPr lang="es-ES" dirty="0"/>
              <a:t>requisitos principales: </a:t>
            </a:r>
            <a:r>
              <a:rPr lang="es-ES" dirty="0" smtClean="0"/>
              <a:t>  </a:t>
            </a:r>
          </a:p>
          <a:p>
            <a:pPr marL="0" indent="0">
              <a:buNone/>
            </a:pPr>
            <a:r>
              <a:rPr lang="es-ES" dirty="0" smtClean="0"/>
              <a:t>          1</a:t>
            </a:r>
            <a:r>
              <a:rPr lang="es-ES" dirty="0"/>
              <a:t>. 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iter</a:t>
            </a:r>
            <a:r>
              <a:rPr lang="es-ES" dirty="0">
                <a:solidFill>
                  <a:srgbClr val="FF0000"/>
                </a:solidFill>
              </a:rPr>
              <a:t>__()</a:t>
            </a:r>
            <a:r>
              <a:rPr lang="es-ES" dirty="0"/>
              <a:t>: Este método debe devolver el propio objeto </a:t>
            </a:r>
            <a:r>
              <a:rPr lang="es-ES" dirty="0" err="1" smtClean="0"/>
              <a:t>iterador</a:t>
            </a:r>
            <a:r>
              <a:rPr lang="es-ES" dirty="0" smtClean="0"/>
              <a:t>. Es          llamado al iniciar </a:t>
            </a:r>
            <a:r>
              <a:rPr lang="es-ES" dirty="0"/>
              <a:t>la iteración y se espera que devuelva un objeto </a:t>
            </a:r>
            <a:r>
              <a:rPr lang="es-ES" dirty="0" err="1"/>
              <a:t>iterador</a:t>
            </a:r>
            <a:r>
              <a:rPr lang="es-ES" dirty="0"/>
              <a:t> .</a:t>
            </a:r>
          </a:p>
          <a:p>
            <a:pPr marL="0" indent="0">
              <a:buNone/>
            </a:pPr>
            <a:r>
              <a:rPr lang="es-ES" dirty="0" smtClean="0"/>
              <a:t>          2</a:t>
            </a:r>
            <a:r>
              <a:rPr lang="es-ES" dirty="0"/>
              <a:t>. 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 err="1">
                <a:solidFill>
                  <a:srgbClr val="FF0000"/>
                </a:solidFill>
              </a:rPr>
              <a:t>next</a:t>
            </a:r>
            <a:r>
              <a:rPr lang="es-ES" dirty="0">
                <a:solidFill>
                  <a:srgbClr val="FF0000"/>
                </a:solidFill>
              </a:rPr>
              <a:t>__()</a:t>
            </a:r>
            <a:r>
              <a:rPr lang="es-ES" dirty="0"/>
              <a:t>: Este método debe devolver el próximo elemento en la </a:t>
            </a:r>
            <a:r>
              <a:rPr lang="es-ES" dirty="0" smtClean="0"/>
              <a:t>secuencia. Cuando </a:t>
            </a:r>
            <a:r>
              <a:rPr lang="es-ES" dirty="0"/>
              <a:t>no hay más elementos para iterar, se espera que levante la </a:t>
            </a:r>
            <a:r>
              <a:rPr lang="es-ES" dirty="0" smtClean="0"/>
              <a:t>excepción </a:t>
            </a:r>
            <a:r>
              <a:rPr lang="es-ES" dirty="0" err="1" smtClean="0">
                <a:solidFill>
                  <a:srgbClr val="FF0000"/>
                </a:solidFill>
              </a:rPr>
              <a:t>StopIteration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6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3657" y="1825625"/>
            <a:ext cx="5908343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#Salida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#0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#1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#2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#3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6533" y="-262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Ejemplo: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085" t="23461" r="51224" b="11801"/>
          <a:stretch/>
        </p:blipFill>
        <p:spPr>
          <a:xfrm>
            <a:off x="476533" y="818866"/>
            <a:ext cx="4491252" cy="59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980" t="33909" r="25420" b="16278"/>
          <a:stretch/>
        </p:blipFill>
        <p:spPr>
          <a:xfrm>
            <a:off x="382136" y="764274"/>
            <a:ext cx="10822676" cy="565490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76533" y="-262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/>
              <a:t>Ejemplo de </a:t>
            </a:r>
            <a:r>
              <a:rPr lang="es-ES" sz="3200" dirty="0" err="1" smtClean="0"/>
              <a:t>Iterador</a:t>
            </a:r>
            <a:r>
              <a:rPr lang="es-ES" sz="3200" dirty="0" smtClean="0"/>
              <a:t> y método </a:t>
            </a:r>
            <a:r>
              <a:rPr lang="es-ES" sz="3200" dirty="0" err="1" smtClean="0"/>
              <a:t>built</a:t>
            </a:r>
            <a:r>
              <a:rPr lang="es-ES" sz="3200" dirty="0" smtClean="0"/>
              <a:t>-in: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8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501" y="365125"/>
            <a:ext cx="10753299" cy="1325563"/>
          </a:xfrm>
        </p:spPr>
        <p:txBody>
          <a:bodyPr/>
          <a:lstStyle/>
          <a:p>
            <a:r>
              <a:rPr lang="es-ES" dirty="0"/>
              <a:t>Resolución de miembros y métodos en </a:t>
            </a:r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Proceso de determinar a qué </a:t>
            </a:r>
            <a:r>
              <a:rPr lang="es-ES" dirty="0"/>
              <a:t>clase pertenece un miembro (un método o un atributo</a:t>
            </a:r>
            <a:r>
              <a:rPr lang="es-ES" dirty="0" smtClean="0"/>
              <a:t>).</a:t>
            </a:r>
          </a:p>
          <a:p>
            <a:r>
              <a:rPr lang="es-ES" dirty="0" smtClean="0"/>
              <a:t>Orden </a:t>
            </a:r>
            <a:r>
              <a:rPr lang="es-ES" dirty="0"/>
              <a:t>de </a:t>
            </a:r>
            <a:r>
              <a:rPr lang="es-ES" dirty="0" smtClean="0"/>
              <a:t>Resolución </a:t>
            </a:r>
            <a:r>
              <a:rPr lang="es-ES" dirty="0"/>
              <a:t>de </a:t>
            </a:r>
            <a:r>
              <a:rPr lang="es-ES" dirty="0" smtClean="0"/>
              <a:t>Métodos (MRO).</a:t>
            </a:r>
          </a:p>
          <a:p>
            <a:r>
              <a:rPr lang="es-ES" dirty="0" smtClean="0"/>
              <a:t>Es </a:t>
            </a:r>
            <a:r>
              <a:rPr lang="es-ES" dirty="0"/>
              <a:t>posible acceder al </a:t>
            </a:r>
            <a:r>
              <a:rPr lang="es-ES" dirty="0" smtClean="0"/>
              <a:t>MRO de la </a:t>
            </a:r>
            <a:r>
              <a:rPr lang="es-ES" dirty="0"/>
              <a:t>clase utilizando el atributo </a:t>
            </a:r>
            <a:r>
              <a:rPr lang="es-ES" dirty="0" smtClean="0"/>
              <a:t>__</a:t>
            </a:r>
            <a:r>
              <a:rPr lang="es-ES" dirty="0" err="1"/>
              <a:t>mro</a:t>
            </a:r>
            <a:r>
              <a:rPr lang="es-ES" dirty="0" smtClean="0"/>
              <a:t>__</a:t>
            </a:r>
            <a:r>
              <a:rPr lang="es-ES" dirty="0" smtClean="0">
                <a:solidFill>
                  <a:schemeClr val="accent4"/>
                </a:solidFill>
              </a:rPr>
              <a:t> </a:t>
            </a:r>
            <a:r>
              <a:rPr lang="es-ES" dirty="0" smtClean="0"/>
              <a:t>o </a:t>
            </a:r>
            <a:r>
              <a:rPr lang="es-ES" dirty="0"/>
              <a:t>la función </a:t>
            </a:r>
            <a:r>
              <a:rPr lang="es-ES" dirty="0" err="1" smtClean="0"/>
              <a:t>mro</a:t>
            </a:r>
            <a:r>
              <a:rPr lang="es-ES" dirty="0" smtClean="0"/>
              <a:t>().</a:t>
            </a:r>
          </a:p>
          <a:p>
            <a:r>
              <a:rPr lang="es-ES" dirty="0"/>
              <a:t>La función </a:t>
            </a:r>
            <a:r>
              <a:rPr lang="es-ES" dirty="0" err="1" smtClean="0"/>
              <a:t>super</a:t>
            </a:r>
            <a:r>
              <a:rPr lang="es-ES" dirty="0" smtClean="0"/>
              <a:t>() </a:t>
            </a:r>
            <a:r>
              <a:rPr lang="es-ES" dirty="0"/>
              <a:t>en Python se utiliza para acceder al método de la clase base en lugar del método de la clase </a:t>
            </a:r>
            <a:r>
              <a:rPr lang="es-ES" dirty="0" smtClean="0"/>
              <a:t>actual (en el orden del MRO).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2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eval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un método </a:t>
            </a:r>
            <a:r>
              <a:rPr lang="es-ES" dirty="0" err="1"/>
              <a:t>built</a:t>
            </a:r>
            <a:r>
              <a:rPr lang="es-ES" dirty="0"/>
              <a:t>-in que evalúa una expresión en forma de </a:t>
            </a:r>
            <a:r>
              <a:rPr lang="es-ES" dirty="0" smtClean="0"/>
              <a:t>cadena y </a:t>
            </a:r>
            <a:r>
              <a:rPr lang="es-ES" dirty="0"/>
              <a:t>devuelve el resultado</a:t>
            </a:r>
            <a:r>
              <a:rPr lang="es-ES" dirty="0" smtClean="0"/>
              <a:t>.</a:t>
            </a:r>
          </a:p>
          <a:p>
            <a:r>
              <a:rPr lang="es-ES" dirty="0"/>
              <a:t>Puede ser útil en la construcción de </a:t>
            </a:r>
            <a:r>
              <a:rPr lang="es-ES" dirty="0" smtClean="0"/>
              <a:t>AST o </a:t>
            </a:r>
            <a:r>
              <a:rPr lang="es-ES" dirty="0"/>
              <a:t>en la evaluación </a:t>
            </a:r>
            <a:r>
              <a:rPr lang="es-ES" dirty="0" smtClean="0"/>
              <a:t>de expresiones </a:t>
            </a:r>
            <a:r>
              <a:rPr lang="es-ES" dirty="0"/>
              <a:t>dinámicas</a:t>
            </a:r>
            <a:r>
              <a:rPr lang="es-ES" dirty="0" smtClean="0"/>
              <a:t>.</a:t>
            </a:r>
          </a:p>
          <a:p>
            <a:r>
              <a:rPr lang="es-ES" dirty="0" err="1">
                <a:solidFill>
                  <a:srgbClr val="FF0000"/>
                </a:solidFill>
              </a:rPr>
              <a:t>eval</a:t>
            </a:r>
            <a:r>
              <a:rPr lang="es-ES" dirty="0">
                <a:solidFill>
                  <a:srgbClr val="FF0000"/>
                </a:solidFill>
              </a:rPr>
              <a:t>()</a:t>
            </a:r>
            <a:r>
              <a:rPr lang="es-ES" dirty="0"/>
              <a:t> recibe un </a:t>
            </a:r>
            <a:r>
              <a:rPr lang="es-ES" dirty="0" err="1"/>
              <a:t>string</a:t>
            </a:r>
            <a:r>
              <a:rPr lang="es-ES" dirty="0"/>
              <a:t> y lo evalúa como una expresión de Python, también puede recibir un diccionario con variables locales y globales. Esto nos puede ayudar a evaluar expresiones dinámicas o mejorar la seguridad al usar </a:t>
            </a:r>
            <a:r>
              <a:rPr lang="es-ES" dirty="0" err="1"/>
              <a:t>eval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37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022" t="53685" r="53216" b="27099"/>
          <a:stretch/>
        </p:blipFill>
        <p:spPr>
          <a:xfrm>
            <a:off x="476533" y="1514901"/>
            <a:ext cx="5250278" cy="249206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76533" y="18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/>
              <a:t>Ejemplo: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51957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extra: Decoradores en 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Función </a:t>
            </a:r>
            <a:r>
              <a:rPr lang="es-ES" dirty="0"/>
              <a:t>que toma otra función o método y extiende </a:t>
            </a:r>
            <a:r>
              <a:rPr lang="es-ES" dirty="0" smtClean="0"/>
              <a:t>o modifica </a:t>
            </a:r>
            <a:r>
              <a:rPr lang="es-ES" dirty="0"/>
              <a:t>su </a:t>
            </a:r>
            <a:r>
              <a:rPr lang="es-ES" dirty="0" smtClean="0"/>
              <a:t>comportam</a:t>
            </a:r>
            <a:r>
              <a:rPr lang="es-ES" dirty="0"/>
              <a:t>iento sin modificar su código fuente.</a:t>
            </a:r>
            <a:endParaRPr lang="es-ES" dirty="0" smtClean="0"/>
          </a:p>
          <a:p>
            <a:r>
              <a:rPr lang="es-ES" dirty="0" smtClean="0"/>
              <a:t>Forma </a:t>
            </a:r>
            <a:r>
              <a:rPr lang="es-ES" dirty="0"/>
              <a:t>elegante y poderosa de realizar acciones adicionales antes o después de </a:t>
            </a:r>
            <a:r>
              <a:rPr lang="es-ES" dirty="0" smtClean="0"/>
              <a:t>la ejecución </a:t>
            </a:r>
            <a:r>
              <a:rPr lang="es-ES" dirty="0"/>
              <a:t>de una función</a:t>
            </a:r>
            <a:r>
              <a:rPr lang="es-ES" dirty="0" smtClean="0"/>
              <a:t>.</a:t>
            </a:r>
          </a:p>
          <a:p>
            <a:r>
              <a:rPr lang="es-ES" dirty="0"/>
              <a:t>Pueden usarse para reutilizar y extender el </a:t>
            </a:r>
            <a:r>
              <a:rPr lang="es-ES" dirty="0" smtClean="0"/>
              <a:t>comportamiento de </a:t>
            </a:r>
            <a:r>
              <a:rPr lang="es-ES" dirty="0"/>
              <a:t>funciones de manera modular .</a:t>
            </a:r>
          </a:p>
        </p:txBody>
      </p:sp>
    </p:spTree>
    <p:extLst>
      <p:ext uri="{BB962C8B-B14F-4D97-AF65-F5344CB8AC3E}">
        <p14:creationId xmlns:p14="http://schemas.microsoft.com/office/powerpoint/2010/main" val="335078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Sintaxis básica de un Decorador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345966"/>
            <a:ext cx="11237259" cy="26123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decorador se aplica a una función utilizando la sintaxis </a:t>
            </a:r>
            <a:r>
              <a:rPr lang="es-ES" dirty="0">
                <a:solidFill>
                  <a:srgbClr val="FF0000"/>
                </a:solidFill>
              </a:rPr>
              <a:t>@</a:t>
            </a:r>
            <a:r>
              <a:rPr lang="es-ES" dirty="0" smtClean="0">
                <a:solidFill>
                  <a:srgbClr val="FF0000"/>
                </a:solidFill>
              </a:rPr>
              <a:t>decorador </a:t>
            </a:r>
            <a:r>
              <a:rPr lang="es-ES" dirty="0" smtClean="0"/>
              <a:t>justo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encima de la definición de la función.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334" t="54044" r="55719" b="32905"/>
          <a:stretch/>
        </p:blipFill>
        <p:spPr>
          <a:xfrm>
            <a:off x="838198" y="2477340"/>
            <a:ext cx="5885081" cy="2164978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197" y="4216914"/>
            <a:ext cx="11237259" cy="130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este caso, </a:t>
            </a:r>
            <a:r>
              <a:rPr lang="es-ES" dirty="0" err="1" smtClean="0">
                <a:solidFill>
                  <a:srgbClr val="FF0000"/>
                </a:solidFill>
              </a:rPr>
              <a:t>mi_funcion</a:t>
            </a:r>
            <a:r>
              <a:rPr lang="es-ES" dirty="0" smtClean="0"/>
              <a:t> será </a:t>
            </a:r>
            <a:r>
              <a:rPr lang="es-ES" dirty="0"/>
              <a:t>pasada como argumento a la función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0000"/>
                </a:solidFill>
              </a:rPr>
              <a:t>mi_decorador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31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Definición de un Decorador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345966"/>
            <a:ext cx="11237259" cy="26123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decorador es simplemente una función en Python. Puede aceptar una </a:t>
            </a:r>
            <a:r>
              <a:rPr lang="es-ES" dirty="0" smtClean="0"/>
              <a:t>función como </a:t>
            </a:r>
            <a:r>
              <a:rPr lang="es-ES" dirty="0"/>
              <a:t>argumento, realizar alguna acción, y luego devolver una función </a:t>
            </a:r>
            <a:r>
              <a:rPr lang="es-ES" dirty="0" smtClean="0"/>
              <a:t>modificada o </a:t>
            </a:r>
            <a:r>
              <a:rPr lang="es-ES" dirty="0"/>
              <a:t>extender el comportamiento de la función original.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852" t="47978" r="20477" b="29412"/>
          <a:stretch/>
        </p:blipFill>
        <p:spPr>
          <a:xfrm>
            <a:off x="838198" y="2810435"/>
            <a:ext cx="10409990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Aplicación de un Decorador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058" t="48714" r="55202" b="40441"/>
          <a:stretch/>
        </p:blipFill>
        <p:spPr>
          <a:xfrm>
            <a:off x="838200" y="1798264"/>
            <a:ext cx="4580965" cy="1415061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77370" y="3630184"/>
            <a:ext cx="11237259" cy="26123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caso, cuando </a:t>
            </a:r>
            <a:r>
              <a:rPr lang="es-ES" dirty="0" smtClean="0"/>
              <a:t>se llama </a:t>
            </a:r>
            <a:r>
              <a:rPr lang="es-ES" dirty="0"/>
              <a:t>a </a:t>
            </a:r>
            <a:r>
              <a:rPr lang="es-ES" dirty="0">
                <a:solidFill>
                  <a:srgbClr val="FF0000"/>
                </a:solidFill>
              </a:rPr>
              <a:t>saludar()</a:t>
            </a:r>
            <a:r>
              <a:rPr lang="es-ES" dirty="0"/>
              <a:t>, en realidad </a:t>
            </a:r>
            <a:r>
              <a:rPr lang="es-ES" dirty="0" smtClean="0"/>
              <a:t>se está </a:t>
            </a:r>
            <a:r>
              <a:rPr lang="es-ES" dirty="0"/>
              <a:t>llamando a la</a:t>
            </a:r>
          </a:p>
          <a:p>
            <a:pPr marL="0" indent="0">
              <a:buNone/>
            </a:pPr>
            <a:r>
              <a:rPr lang="es-ES" dirty="0"/>
              <a:t>versión modificada de la función creada por el decorador .</a:t>
            </a:r>
          </a:p>
        </p:txBody>
      </p:sp>
    </p:spTree>
    <p:extLst>
      <p:ext uri="{BB962C8B-B14F-4D97-AF65-F5344CB8AC3E}">
        <p14:creationId xmlns:p14="http://schemas.microsoft.com/office/powerpoint/2010/main" val="26351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 smtClean="0"/>
              <a:t>Múltiples Decoradores</a:t>
            </a:r>
            <a:endParaRPr lang="es-ES" sz="48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4437007"/>
            <a:ext cx="11237259" cy="26123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caso, primero se aplica </a:t>
            </a:r>
            <a:r>
              <a:rPr lang="es-ES" dirty="0">
                <a:solidFill>
                  <a:srgbClr val="FF0000"/>
                </a:solidFill>
              </a:rPr>
              <a:t>decorador2</a:t>
            </a:r>
            <a:r>
              <a:rPr lang="es-ES" dirty="0"/>
              <a:t>, y luego </a:t>
            </a:r>
            <a:r>
              <a:rPr lang="es-ES" dirty="0">
                <a:solidFill>
                  <a:srgbClr val="FF0000"/>
                </a:solidFill>
              </a:rPr>
              <a:t>decorador1</a:t>
            </a:r>
            <a:r>
              <a:rPr lang="es-ES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851" t="42647" r="55305" b="41912"/>
          <a:stretch/>
        </p:blipFill>
        <p:spPr>
          <a:xfrm>
            <a:off x="838200" y="2262227"/>
            <a:ext cx="4970929" cy="217478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458445"/>
            <a:ext cx="11237259" cy="26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pueden aplicar múltiples decoradores a una función. Estos se aplican de abajo hacia arriba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19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9257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Decoradores incorporados</a:t>
            </a:r>
            <a:endParaRPr lang="es-ES" sz="4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068481"/>
            <a:ext cx="11237259" cy="26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Python proporciona algunos decoradores incorporados, </a:t>
            </a:r>
            <a:r>
              <a:rPr lang="es-ES" dirty="0" smtClean="0"/>
              <a:t>como </a:t>
            </a:r>
            <a:r>
              <a:rPr lang="es-ES" dirty="0" smtClean="0">
                <a:solidFill>
                  <a:srgbClr val="FF0000"/>
                </a:solidFill>
              </a:rPr>
              <a:t>@</a:t>
            </a:r>
            <a:r>
              <a:rPr lang="es-ES" dirty="0" err="1" smtClean="0">
                <a:solidFill>
                  <a:srgbClr val="FF0000"/>
                </a:solidFill>
              </a:rPr>
              <a:t>staticmethod</a:t>
            </a:r>
            <a:r>
              <a:rPr lang="es-ES" dirty="0" smtClean="0"/>
              <a:t>, </a:t>
            </a:r>
            <a:r>
              <a:rPr lang="es-ES" dirty="0" smtClean="0">
                <a:solidFill>
                  <a:srgbClr val="FF0000"/>
                </a:solidFill>
              </a:rPr>
              <a:t>@</a:t>
            </a:r>
            <a:r>
              <a:rPr lang="es-ES" dirty="0" err="1">
                <a:solidFill>
                  <a:srgbClr val="FF0000"/>
                </a:solidFill>
              </a:rPr>
              <a:t>classmethod</a:t>
            </a:r>
            <a:r>
              <a:rPr lang="es-ES" dirty="0"/>
              <a:t>, y </a:t>
            </a:r>
            <a:r>
              <a:rPr lang="es-ES" dirty="0">
                <a:solidFill>
                  <a:srgbClr val="FF0000"/>
                </a:solidFill>
              </a:rPr>
              <a:t>@</a:t>
            </a:r>
            <a:r>
              <a:rPr lang="es-ES" dirty="0" err="1">
                <a:solidFill>
                  <a:srgbClr val="FF0000"/>
                </a:solidFill>
              </a:rPr>
              <a:t>property</a:t>
            </a:r>
            <a:r>
              <a:rPr lang="es-ES" dirty="0"/>
              <a:t>. Estos son </a:t>
            </a:r>
            <a:r>
              <a:rPr lang="es-ES" dirty="0" smtClean="0"/>
              <a:t>utilizados comúnmente </a:t>
            </a:r>
            <a:r>
              <a:rPr lang="es-ES" dirty="0"/>
              <a:t>en clases </a:t>
            </a:r>
            <a:r>
              <a:rPr lang="es-ES" dirty="0" smtClean="0"/>
              <a:t>para definir </a:t>
            </a:r>
            <a:r>
              <a:rPr lang="es-ES" dirty="0"/>
              <a:t>métodos estáticos, de clase o propiedades.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265" t="37133" r="48174" b="24632"/>
          <a:stretch/>
        </p:blipFill>
        <p:spPr>
          <a:xfrm>
            <a:off x="838200" y="2823881"/>
            <a:ext cx="4930588" cy="39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273423" y="1651257"/>
            <a:ext cx="11627224" cy="329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Veamos </a:t>
            </a:r>
            <a:r>
              <a:rPr lang="es-ES" dirty="0"/>
              <a:t>un ejemplo sencillo y práctico de cómo se utiliza un decorador en Python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Supongamos que queremos medir el tiempo de ejecución de una función. </a:t>
            </a:r>
            <a:r>
              <a:rPr lang="es-ES" dirty="0" smtClean="0"/>
              <a:t>Podemos crear </a:t>
            </a:r>
            <a:r>
              <a:rPr lang="es-ES" dirty="0"/>
              <a:t>un decorador que haga esto sin modificar el código interno de la función.</a:t>
            </a:r>
          </a:p>
        </p:txBody>
      </p:sp>
    </p:spTree>
    <p:extLst>
      <p:ext uri="{BB962C8B-B14F-4D97-AF65-F5344CB8AC3E}">
        <p14:creationId xmlns:p14="http://schemas.microsoft.com/office/powerpoint/2010/main" val="9276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849" t="30147" r="32775" b="13787"/>
          <a:stretch/>
        </p:blipFill>
        <p:spPr>
          <a:xfrm>
            <a:off x="94129" y="0"/>
            <a:ext cx="8449294" cy="6763871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935071" y="4682331"/>
            <a:ext cx="6692153" cy="186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#Salida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#Iniciando…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#Finalizando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ejemplo_funcion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</a:rPr>
              <a:t>tomó 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2.004222869873047 segundos en ejecutarse</a:t>
            </a:r>
          </a:p>
        </p:txBody>
      </p:sp>
    </p:spTree>
    <p:extLst>
      <p:ext uri="{BB962C8B-B14F-4D97-AF65-F5344CB8AC3E}">
        <p14:creationId xmlns:p14="http://schemas.microsoft.com/office/powerpoint/2010/main" val="17017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3331"/>
          </a:xfrm>
        </p:spPr>
        <p:txBody>
          <a:bodyPr/>
          <a:lstStyle/>
          <a:p>
            <a:r>
              <a:rPr lang="es-ES" sz="2800" dirty="0" smtClean="0"/>
              <a:t>Ejemplo: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7458566" y="1009698"/>
            <a:ext cx="389523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mro</a:t>
            </a:r>
            <a:r>
              <a:rPr lang="es-ES" dirty="0" smtClean="0"/>
              <a:t>(D) = D,B,C,A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2449" t="24954" r="35595" b="21337"/>
          <a:stretch/>
        </p:blipFill>
        <p:spPr>
          <a:xfrm>
            <a:off x="0" y="723330"/>
            <a:ext cx="7458566" cy="53679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19"/>
          <a:stretch/>
        </p:blipFill>
        <p:spPr>
          <a:xfrm>
            <a:off x="7990335" y="1701726"/>
            <a:ext cx="2576065" cy="34111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68812" y="6176963"/>
            <a:ext cx="64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</a:rPr>
              <a:t>#Salida: Hola desde B, Hola desde C, Hola desde A</a:t>
            </a:r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729" y="2637678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Muchas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3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501" y="365125"/>
            <a:ext cx="10753299" cy="1325563"/>
          </a:xfrm>
        </p:spPr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super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la Herencia es simple, llama a los métodos de la clase base en el orden de la herencia, pues ese es el orden del MRO.</a:t>
            </a:r>
            <a:endParaRPr lang="es-ES" dirty="0" smtClean="0"/>
          </a:p>
          <a:p>
            <a:r>
              <a:rPr lang="es-ES" dirty="0" smtClean="0"/>
              <a:t>Si la Herencia es múltiple, su uso puede provocar confusiones.</a:t>
            </a:r>
            <a:endParaRPr lang="es-ES" dirty="0" smtClean="0"/>
          </a:p>
          <a:p>
            <a:r>
              <a:rPr lang="es-ES" dirty="0" smtClean="0"/>
              <a:t>Es útil para llamar a la implementación de un método mágico de la clase base desde una subclase.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8452" y="5539695"/>
            <a:ext cx="10515600" cy="1285484"/>
          </a:xfrm>
        </p:spPr>
        <p:txBody>
          <a:bodyPr>
            <a:noAutofit/>
          </a:bodyPr>
          <a:lstStyle/>
          <a:p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</a:rPr>
              <a:t>#Salida</a:t>
            </a:r>
          </a:p>
          <a:p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</a:rPr>
              <a:t>#10</a:t>
            </a:r>
          </a:p>
          <a:p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</a:rPr>
              <a:t>#20</a:t>
            </a:r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10" t="27752" r="23847" b="28778"/>
          <a:stretch/>
        </p:blipFill>
        <p:spPr>
          <a:xfrm>
            <a:off x="606189" y="767207"/>
            <a:ext cx="10651044" cy="477248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06189" y="106588"/>
            <a:ext cx="10515600" cy="72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Ejemplo con el método mágico __</a:t>
            </a:r>
            <a:r>
              <a:rPr lang="es-ES" sz="2800" dirty="0" err="1" smtClean="0"/>
              <a:t>init</a:t>
            </a:r>
            <a:r>
              <a:rPr lang="es-ES" sz="2800" dirty="0" smtClean="0"/>
              <a:t>__: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6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Mágicos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el enfoque de </a:t>
            </a:r>
            <a:r>
              <a:rPr lang="es-ES" dirty="0" smtClean="0"/>
              <a:t>Python para </a:t>
            </a:r>
            <a:r>
              <a:rPr lang="es-ES" dirty="0"/>
              <a:t>la sobrecarga </a:t>
            </a:r>
            <a:r>
              <a:rPr lang="es-ES" dirty="0" smtClean="0"/>
              <a:t>de operadores.</a:t>
            </a:r>
          </a:p>
          <a:p>
            <a:r>
              <a:rPr lang="es-ES" dirty="0"/>
              <a:t>P</a:t>
            </a:r>
            <a:r>
              <a:rPr lang="es-ES" dirty="0" smtClean="0"/>
              <a:t>ermite </a:t>
            </a:r>
            <a:r>
              <a:rPr lang="es-ES" dirty="0"/>
              <a:t>que las clases definan su propio comportamiento </a:t>
            </a:r>
            <a:r>
              <a:rPr lang="es-ES" dirty="0" smtClean="0"/>
              <a:t>con respecto </a:t>
            </a:r>
            <a:r>
              <a:rPr lang="es-ES" dirty="0"/>
              <a:t>a los operadores del lenguaje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</a:t>
            </a:r>
            <a:r>
              <a:rPr lang="es-ES" dirty="0"/>
              <a:t>una clase define un </a:t>
            </a:r>
            <a:r>
              <a:rPr lang="es-ES" dirty="0" smtClean="0"/>
              <a:t>método llamado </a:t>
            </a:r>
            <a:r>
              <a:rPr lang="es-ES" dirty="0"/>
              <a:t>__</a:t>
            </a:r>
            <a:r>
              <a:rPr lang="es-ES" dirty="0" err="1"/>
              <a:t>getitem</a:t>
            </a:r>
            <a:r>
              <a:rPr lang="es-ES" dirty="0"/>
              <a:t>__(), y x es una instancia de esta clase, entonces x[i] </a:t>
            </a:r>
            <a:r>
              <a:rPr lang="es-ES" dirty="0" smtClean="0"/>
              <a:t>es aproximadamente </a:t>
            </a:r>
            <a:r>
              <a:rPr lang="es-ES" dirty="0"/>
              <a:t>equivalente a </a:t>
            </a:r>
            <a:r>
              <a:rPr lang="es-ES" dirty="0" err="1"/>
              <a:t>type</a:t>
            </a:r>
            <a:r>
              <a:rPr lang="es-ES" dirty="0"/>
              <a:t>(x).__</a:t>
            </a:r>
            <a:r>
              <a:rPr lang="es-ES" dirty="0" err="1"/>
              <a:t>getitem</a:t>
            </a:r>
            <a:r>
              <a:rPr lang="es-ES" dirty="0"/>
              <a:t>__(x, i</a:t>
            </a:r>
            <a:r>
              <a:rPr lang="es-ES" dirty="0" smtClean="0"/>
              <a:t>).</a:t>
            </a:r>
          </a:p>
          <a:p>
            <a:r>
              <a:rPr lang="es-ES" dirty="0"/>
              <a:t>Establecer un método especial en </a:t>
            </a:r>
            <a:r>
              <a:rPr lang="es-ES" dirty="0" err="1"/>
              <a:t>None</a:t>
            </a:r>
            <a:r>
              <a:rPr lang="es-ES" dirty="0"/>
              <a:t> u omitirlo, indica que la operación correspondiente no está disponible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977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r>
              <a:rPr lang="es-ES" dirty="0"/>
              <a:t>Métodos </a:t>
            </a:r>
            <a:r>
              <a:rPr lang="es-ES" dirty="0" smtClean="0"/>
              <a:t>Mágicos más comunes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4845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__new__</a:t>
            </a:r>
            <a:r>
              <a:rPr lang="es-ES" dirty="0"/>
              <a:t>:</a:t>
            </a:r>
            <a:r>
              <a:rPr lang="es-ES" dirty="0">
                <a:solidFill>
                  <a:schemeClr val="accent5"/>
                </a:solidFill>
              </a:rPr>
              <a:t> </a:t>
            </a:r>
            <a:r>
              <a:rPr lang="es-ES" dirty="0" smtClean="0"/>
              <a:t>Toma </a:t>
            </a:r>
            <a:r>
              <a:rPr lang="es-ES" dirty="0"/>
              <a:t>la clase </a:t>
            </a:r>
            <a:r>
              <a:rPr lang="es-ES" dirty="0" smtClean="0"/>
              <a:t>como primer </a:t>
            </a:r>
            <a:r>
              <a:rPr lang="es-ES" dirty="0"/>
              <a:t>argumento, seguido de cualquier otro argumento que se pase </a:t>
            </a:r>
            <a:r>
              <a:rPr lang="es-ES" dirty="0" smtClean="0"/>
              <a:t>al constructor </a:t>
            </a:r>
            <a:r>
              <a:rPr lang="es-ES" dirty="0"/>
              <a:t>. Su principal responsabilidad es crear y devolver la nueva </a:t>
            </a:r>
            <a:r>
              <a:rPr lang="es-ES" dirty="0" smtClean="0"/>
              <a:t>instancia del objeto.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err="1" smtClean="0">
                <a:solidFill>
                  <a:srgbClr val="FF0000"/>
                </a:solidFill>
              </a:rPr>
              <a:t>init</a:t>
            </a:r>
            <a:r>
              <a:rPr lang="es-ES" dirty="0">
                <a:solidFill>
                  <a:srgbClr val="FF0000"/>
                </a:solidFill>
              </a:rPr>
              <a:t>__</a:t>
            </a:r>
            <a:r>
              <a:rPr lang="es-ES" dirty="0"/>
              <a:t>: es el segundo paso en la creación de un objeto, después de __new__. </a:t>
            </a:r>
            <a:r>
              <a:rPr lang="es-ES" dirty="0" smtClean="0"/>
              <a:t>Toma </a:t>
            </a:r>
            <a:r>
              <a:rPr lang="es-ES" dirty="0"/>
              <a:t>la nueva instancia creada por __new__ y cualquier otro argumento que </a:t>
            </a:r>
            <a:r>
              <a:rPr lang="es-ES" dirty="0" smtClean="0"/>
              <a:t>se pase </a:t>
            </a:r>
            <a:r>
              <a:rPr lang="es-ES" dirty="0"/>
              <a:t>al constructor , y lo utiliza para inicializar el </a:t>
            </a:r>
            <a:r>
              <a:rPr lang="es-ES" dirty="0" smtClean="0"/>
              <a:t>objeto.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3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441" t="27192" r="45874" b="64412"/>
          <a:stretch/>
        </p:blipFill>
        <p:spPr>
          <a:xfrm>
            <a:off x="476533" y="608285"/>
            <a:ext cx="6747880" cy="10729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533" y="-262673"/>
            <a:ext cx="10515600" cy="1325563"/>
          </a:xfrm>
        </p:spPr>
        <p:txBody>
          <a:bodyPr/>
          <a:lstStyle/>
          <a:p>
            <a:r>
              <a:rPr lang="es-ES" sz="3200" dirty="0" smtClean="0"/>
              <a:t>Ejemplo: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84" t="40847" r="46238" b="29671"/>
          <a:stretch/>
        </p:blipFill>
        <p:spPr>
          <a:xfrm>
            <a:off x="338098" y="1517496"/>
            <a:ext cx="6886315" cy="38077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6533" y="5158854"/>
            <a:ext cx="4201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#Salida:</a:t>
            </a:r>
          </a:p>
          <a:p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sz="2800" dirty="0" err="1" smtClean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.__new__ llamado</a:t>
            </a:r>
          </a:p>
          <a:p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sz="2800" dirty="0" err="1" smtClean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.__</a:t>
            </a:r>
            <a:r>
              <a:rPr lang="es-ES" sz="2800" dirty="0" err="1" smtClean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</a:rPr>
              <a:t>__ llamado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r>
              <a:rPr lang="es-ES" dirty="0"/>
              <a:t>Métodos </a:t>
            </a:r>
            <a:r>
              <a:rPr lang="es-ES" dirty="0" smtClean="0"/>
              <a:t>Mágicos más comunes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err="1" smtClean="0">
                <a:solidFill>
                  <a:srgbClr val="FF0000"/>
                </a:solidFill>
              </a:rPr>
              <a:t>repr</a:t>
            </a:r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accent5"/>
                </a:solidFill>
              </a:rPr>
              <a:t> </a:t>
            </a:r>
            <a:r>
              <a:rPr lang="es-ES" dirty="0" smtClean="0"/>
              <a:t>Se </a:t>
            </a:r>
            <a:r>
              <a:rPr lang="es-ES" dirty="0"/>
              <a:t>utiliza para devolver la representación oficial de un </a:t>
            </a:r>
            <a:r>
              <a:rPr lang="es-ES" dirty="0" smtClean="0"/>
              <a:t>objeto.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err="1" smtClean="0">
                <a:solidFill>
                  <a:srgbClr val="FF0000"/>
                </a:solidFill>
              </a:rPr>
              <a:t>str</a:t>
            </a:r>
            <a:r>
              <a:rPr lang="es-ES" dirty="0" smtClean="0">
                <a:solidFill>
                  <a:srgbClr val="FF0000"/>
                </a:solidFill>
              </a:rPr>
              <a:t>__</a:t>
            </a:r>
            <a:r>
              <a:rPr lang="es-ES" dirty="0" smtClean="0"/>
              <a:t>: Se </a:t>
            </a:r>
            <a:r>
              <a:rPr lang="es-ES" dirty="0"/>
              <a:t>utiliza para devolver una representación legible de un objeto</a:t>
            </a:r>
            <a:r>
              <a:rPr lang="es-ES" dirty="0" smtClean="0"/>
              <a:t>. Es llamado con la función </a:t>
            </a:r>
            <a:r>
              <a:rPr lang="es-ES" dirty="0" err="1" smtClean="0"/>
              <a:t>print</a:t>
            </a:r>
            <a:r>
              <a:rPr lang="es-ES" dirty="0" smtClean="0"/>
              <a:t>() o </a:t>
            </a:r>
            <a:r>
              <a:rPr lang="es-ES" dirty="0" err="1" smtClean="0"/>
              <a:t>str</a:t>
            </a:r>
            <a:r>
              <a:rPr lang="es-ES" dirty="0" smtClean="0"/>
              <a:t>(). Si no se define __</a:t>
            </a:r>
            <a:r>
              <a:rPr lang="es-ES" dirty="0" err="1" smtClean="0"/>
              <a:t>str</a:t>
            </a:r>
            <a:r>
              <a:rPr lang="es-ES" dirty="0" smtClean="0"/>
              <a:t>__, Python llamará a __</a:t>
            </a:r>
            <a:r>
              <a:rPr lang="es-ES" dirty="0" err="1" smtClean="0"/>
              <a:t>repr</a:t>
            </a:r>
            <a:r>
              <a:rPr lang="es-ES" dirty="0" smtClean="0"/>
              <a:t>__ en su lugar.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1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1313</Words>
  <Application>Microsoft Office PowerPoint</Application>
  <PresentationFormat>Panorámica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Lenguajes de Programación Seminario #5  Tema: Python Mágico</vt:lpstr>
      <vt:lpstr>Resolución de miembros y métodos en Python</vt:lpstr>
      <vt:lpstr>Ejemplo:</vt:lpstr>
      <vt:lpstr>Método super()</vt:lpstr>
      <vt:lpstr>Presentación de PowerPoint</vt:lpstr>
      <vt:lpstr>Métodos Mágicos</vt:lpstr>
      <vt:lpstr>Métodos Mágicos más comunes</vt:lpstr>
      <vt:lpstr>Ejemplo:</vt:lpstr>
      <vt:lpstr>Métodos Mágicos más comunes</vt:lpstr>
      <vt:lpstr>Presentación de PowerPoint</vt:lpstr>
      <vt:lpstr>Métodos de comparación y su correspondencia con los operadores de comparación:</vt:lpstr>
      <vt:lpstr>Sobrecarga de operadores numéricos y su correspondencia con los operadores aritméticos:</vt:lpstr>
      <vt:lpstr>Otros métodos</vt:lpstr>
      <vt:lpstr>Presentación de PowerPoint</vt:lpstr>
      <vt:lpstr>__call__Define un comportamiento para la instancia, cuando es llamada como función.</vt:lpstr>
      <vt:lpstr>Métodos built-in de Python</vt:lpstr>
      <vt:lpstr>Iteradores</vt:lpstr>
      <vt:lpstr>Presentación de PowerPoint</vt:lpstr>
      <vt:lpstr>Presentación de PowerPoint</vt:lpstr>
      <vt:lpstr>Método eval()</vt:lpstr>
      <vt:lpstr>Presentación de PowerPoint</vt:lpstr>
      <vt:lpstr>Tema extra: Decoradores en Python</vt:lpstr>
      <vt:lpstr>Sintaxis básica de un Decorador</vt:lpstr>
      <vt:lpstr>Definición de un Decorador</vt:lpstr>
      <vt:lpstr>Aplicación de un Decorador</vt:lpstr>
      <vt:lpstr>Múltiples Decoradores</vt:lpstr>
      <vt:lpstr>Decoradores incorporados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 Seminario #5  Tema: Python Mágico</dc:title>
  <dc:creator>Cuenta Microsoft</dc:creator>
  <cp:lastModifiedBy>Cuenta Microsoft</cp:lastModifiedBy>
  <cp:revision>25</cp:revision>
  <dcterms:created xsi:type="dcterms:W3CDTF">2024-03-09T17:36:07Z</dcterms:created>
  <dcterms:modified xsi:type="dcterms:W3CDTF">2024-03-09T22:53:09Z</dcterms:modified>
</cp:coreProperties>
</file>