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5" r:id="rId14"/>
    <p:sldId id="271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5719FCF-247F-4210-8A9D-7DC1D714FEE4}">
          <p14:sldIdLst>
            <p14:sldId id="270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  <p14:sldId id="268"/>
            <p14:sldId id="269"/>
            <p14:sldId id="265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23F2-BC2B-4704-B71E-1A82AD9047B1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1EB3-A3DF-4C60-A7B8-A99F6DF3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81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23F2-BC2B-4704-B71E-1A82AD9047B1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1EB3-A3DF-4C60-A7B8-A99F6DF3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23F2-BC2B-4704-B71E-1A82AD9047B1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1EB3-A3DF-4C60-A7B8-A99F6DF3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53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23F2-BC2B-4704-B71E-1A82AD9047B1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1EB3-A3DF-4C60-A7B8-A99F6DF3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16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23F2-BC2B-4704-B71E-1A82AD9047B1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1EB3-A3DF-4C60-A7B8-A99F6DF3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12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23F2-BC2B-4704-B71E-1A82AD9047B1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1EB3-A3DF-4C60-A7B8-A99F6DF3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9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23F2-BC2B-4704-B71E-1A82AD9047B1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1EB3-A3DF-4C60-A7B8-A99F6DF3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8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23F2-BC2B-4704-B71E-1A82AD9047B1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1EB3-A3DF-4C60-A7B8-A99F6DF3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11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23F2-BC2B-4704-B71E-1A82AD9047B1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1EB3-A3DF-4C60-A7B8-A99F6DF3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0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23F2-BC2B-4704-B71E-1A82AD9047B1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1EB3-A3DF-4C60-A7B8-A99F6DF3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83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23F2-BC2B-4704-B71E-1A82AD9047B1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1EB3-A3DF-4C60-A7B8-A99F6DF3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67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B23F2-BC2B-4704-B71E-1A82AD9047B1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21EB3-A3DF-4C60-A7B8-A99F6DF3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54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930555"/>
          </a:xfrm>
        </p:spPr>
        <p:txBody>
          <a:bodyPr>
            <a:normAutofit/>
          </a:bodyPr>
          <a:lstStyle/>
          <a:p>
            <a:r>
              <a:rPr lang="es-ES" dirty="0" smtClean="0"/>
              <a:t>Hibridación de Técnicas en Sistemas de Recomendación. Enfoque probabilístico. Expansión de NBCF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928" y="4243482"/>
            <a:ext cx="6828430" cy="237568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sz="3600" dirty="0" smtClean="0"/>
              <a:t>Autores:</a:t>
            </a:r>
            <a:endParaRPr lang="es-E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Daniel Machado Pérez C311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Osvaldo R. Moreno Prieto C311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Daniel Toledo Martínez C311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r>
              <a:rPr lang="es-ES" dirty="0" smtClean="0"/>
              <a:t>Facultad de Matemática y Computación. Universidad de La Habana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738" y="3930555"/>
            <a:ext cx="2878540" cy="28785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69" y="0"/>
            <a:ext cx="1774209" cy="17742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8" y="238835"/>
            <a:ext cx="941299" cy="12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4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7257" y="0"/>
            <a:ext cx="10515600" cy="1325563"/>
          </a:xfrm>
        </p:spPr>
        <p:txBody>
          <a:bodyPr/>
          <a:lstStyle/>
          <a:p>
            <a:r>
              <a:rPr lang="es-ES" dirty="0" smtClean="0"/>
              <a:t>Resultados con votaciones altas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392"/>
            <a:ext cx="10152796" cy="5639608"/>
          </a:xfrm>
        </p:spPr>
      </p:pic>
      <p:sp>
        <p:nvSpPr>
          <p:cNvPr id="5" name="CuadroTexto 4"/>
          <p:cNvSpPr txBox="1"/>
          <p:nvPr/>
        </p:nvSpPr>
        <p:spPr>
          <a:xfrm>
            <a:off x="10152796" y="2115403"/>
            <a:ext cx="1939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MSE: 0.657</a:t>
            </a:r>
          </a:p>
          <a:p>
            <a:r>
              <a:rPr lang="es-ES" sz="2800" dirty="0" smtClean="0"/>
              <a:t>MAE: 0.486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54979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325563"/>
          </a:xfrm>
        </p:spPr>
        <p:txBody>
          <a:bodyPr/>
          <a:lstStyle/>
          <a:p>
            <a:r>
              <a:rPr lang="es-ES" dirty="0" smtClean="0"/>
              <a:t>Resultados con votaciones bajas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1" y="1241946"/>
            <a:ext cx="10126698" cy="5616053"/>
          </a:xfrm>
        </p:spPr>
      </p:pic>
      <p:sp>
        <p:nvSpPr>
          <p:cNvPr id="5" name="CuadroTexto 4"/>
          <p:cNvSpPr txBox="1"/>
          <p:nvPr/>
        </p:nvSpPr>
        <p:spPr>
          <a:xfrm>
            <a:off x="10152796" y="2115403"/>
            <a:ext cx="1939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MSE: 9.222</a:t>
            </a:r>
          </a:p>
          <a:p>
            <a:r>
              <a:rPr lang="es-ES" sz="2800" dirty="0" smtClean="0"/>
              <a:t>MAE: 2.778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55330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Recomendaciones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Mejorar eficiencia del algoritmo</a:t>
            </a:r>
          </a:p>
          <a:p>
            <a:r>
              <a:rPr lang="es-ES" dirty="0" smtClean="0"/>
              <a:t>Mejorar rendimiento para votaciones bajas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242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Ventajas de NBCF</a:t>
            </a:r>
          </a:p>
          <a:p>
            <a:r>
              <a:rPr lang="es-ES" dirty="0" smtClean="0"/>
              <a:t>Expansión de NBCF con NBP para recomendaciones a grupos</a:t>
            </a:r>
          </a:p>
          <a:p>
            <a:r>
              <a:rPr lang="es-ES" dirty="0" smtClean="0"/>
              <a:t>Mejor rendimiento para votaciones altas</a:t>
            </a:r>
          </a:p>
          <a:p>
            <a:r>
              <a:rPr lang="es-ES" dirty="0" smtClean="0"/>
              <a:t>Limitaciones generales</a:t>
            </a:r>
          </a:p>
          <a:p>
            <a:r>
              <a:rPr lang="es-ES" dirty="0" smtClean="0"/>
              <a:t>Flexibilidad del enfoque probabilístico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4537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930555"/>
          </a:xfrm>
        </p:spPr>
        <p:txBody>
          <a:bodyPr>
            <a:normAutofit/>
          </a:bodyPr>
          <a:lstStyle/>
          <a:p>
            <a:r>
              <a:rPr lang="es-ES" dirty="0" smtClean="0"/>
              <a:t>Hibridación de Técnicas en Sistemas de Recomendación. Enfoque probabilístico. Expansión de NBCF.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928" y="4243482"/>
            <a:ext cx="6828430" cy="237568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sz="3600" dirty="0" smtClean="0"/>
              <a:t>Autores:</a:t>
            </a:r>
            <a:endParaRPr lang="es-E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Daniel Machado Pérez C311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Osvaldo R. Moreno Prieto C311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Daniel Toledo Martínez C311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r>
              <a:rPr lang="es-ES" dirty="0" smtClean="0"/>
              <a:t>Facultad de Matemática y Computación. Universidad de La Habana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738" y="3930555"/>
            <a:ext cx="2878540" cy="28785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69" y="0"/>
            <a:ext cx="1774209" cy="17742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8" y="238835"/>
            <a:ext cx="941299" cy="12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4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Sistemas de Recomendación</a:t>
            </a:r>
          </a:p>
          <a:p>
            <a:r>
              <a:rPr lang="es-ES" dirty="0" smtClean="0"/>
              <a:t>Filtrado Colaborativo</a:t>
            </a:r>
          </a:p>
          <a:p>
            <a:r>
              <a:rPr lang="es-ES" dirty="0" smtClean="0"/>
              <a:t>Filtrado Basado en Contenido</a:t>
            </a:r>
          </a:p>
          <a:p>
            <a:r>
              <a:rPr lang="es-ES" dirty="0" smtClean="0"/>
              <a:t>Filtrado Demográfico</a:t>
            </a:r>
          </a:p>
          <a:p>
            <a:r>
              <a:rPr lang="es-ES" dirty="0" smtClean="0"/>
              <a:t>Enfoques Híbridos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611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Filtrado Colaborativo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Factorización Matricial: SVD</a:t>
            </a:r>
          </a:p>
          <a:p>
            <a:r>
              <a:rPr lang="es-ES" dirty="0" smtClean="0"/>
              <a:t>Enfoque Probabilístico: </a:t>
            </a:r>
            <a:r>
              <a:rPr lang="es-ES" dirty="0" err="1" smtClean="0"/>
              <a:t>Interpretabilidad</a:t>
            </a:r>
            <a:r>
              <a:rPr lang="es-ES" dirty="0" smtClean="0"/>
              <a:t>, </a:t>
            </a:r>
            <a:r>
              <a:rPr lang="es-ES" i="1" dirty="0" err="1" smtClean="0"/>
              <a:t>Naive</a:t>
            </a:r>
            <a:r>
              <a:rPr lang="es-ES" i="1" dirty="0" smtClean="0"/>
              <a:t> </a:t>
            </a:r>
            <a:r>
              <a:rPr lang="es-ES" i="1" dirty="0" err="1" smtClean="0"/>
              <a:t>Bayes</a:t>
            </a:r>
            <a:r>
              <a:rPr lang="es-ES" i="1" dirty="0" smtClean="0"/>
              <a:t> </a:t>
            </a:r>
            <a:r>
              <a:rPr lang="es-ES" i="1" dirty="0" err="1" smtClean="0"/>
              <a:t>Collaborative</a:t>
            </a:r>
            <a:r>
              <a:rPr lang="es-ES" i="1" dirty="0" smtClean="0"/>
              <a:t> </a:t>
            </a:r>
            <a:r>
              <a:rPr lang="es-ES" i="1" dirty="0" err="1" smtClean="0"/>
              <a:t>Filtering</a:t>
            </a:r>
            <a:r>
              <a:rPr lang="es-ES" dirty="0" smtClean="0"/>
              <a:t> (NBCF)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665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Antecedentes y Estado del Arte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Tesis Doctoral: “Sistema </a:t>
            </a:r>
            <a:r>
              <a:rPr lang="es-ES" dirty="0" err="1" smtClean="0"/>
              <a:t>recomendador</a:t>
            </a:r>
            <a:r>
              <a:rPr lang="es-ES" dirty="0" smtClean="0"/>
              <a:t> híbrido basado en modelos probabilísticos”. (Extender NBCF para recomendaciones a grupos).</a:t>
            </a:r>
          </a:p>
          <a:p>
            <a:r>
              <a:rPr lang="es-ES" dirty="0" smtClean="0"/>
              <a:t>Artículo:</a:t>
            </a:r>
            <a:r>
              <a:rPr lang="es-ES" i="1" dirty="0" smtClean="0"/>
              <a:t> “Extended </a:t>
            </a:r>
            <a:r>
              <a:rPr lang="es-ES" i="1" dirty="0" err="1" smtClean="0"/>
              <a:t>Naive</a:t>
            </a:r>
            <a:r>
              <a:rPr lang="es-ES" i="1" dirty="0" smtClean="0"/>
              <a:t> </a:t>
            </a:r>
            <a:r>
              <a:rPr lang="es-ES" i="1" dirty="0" err="1" smtClean="0"/>
              <a:t>Bayes</a:t>
            </a:r>
            <a:r>
              <a:rPr lang="es-ES" i="1" dirty="0" smtClean="0"/>
              <a:t> </a:t>
            </a:r>
            <a:r>
              <a:rPr lang="es-ES" i="1" dirty="0" err="1" smtClean="0"/>
              <a:t>for</a:t>
            </a:r>
            <a:r>
              <a:rPr lang="es-ES" i="1" dirty="0" smtClean="0"/>
              <a:t> </a:t>
            </a:r>
            <a:r>
              <a:rPr lang="es-ES" i="1" dirty="0" err="1" smtClean="0"/>
              <a:t>group</a:t>
            </a:r>
            <a:r>
              <a:rPr lang="es-ES" i="1" dirty="0" smtClean="0"/>
              <a:t> </a:t>
            </a:r>
            <a:r>
              <a:rPr lang="es-ES" i="1" dirty="0" err="1" smtClean="0"/>
              <a:t>based</a:t>
            </a:r>
            <a:r>
              <a:rPr lang="es-ES" i="1" dirty="0" smtClean="0"/>
              <a:t> </a:t>
            </a:r>
            <a:r>
              <a:rPr lang="es-ES" i="1" dirty="0" err="1" smtClean="0"/>
              <a:t>clasification</a:t>
            </a:r>
            <a:r>
              <a:rPr lang="es-ES" i="1" dirty="0" smtClean="0"/>
              <a:t>”. </a:t>
            </a:r>
            <a:r>
              <a:rPr lang="es-ES" dirty="0" smtClean="0"/>
              <a:t>(</a:t>
            </a:r>
            <a:r>
              <a:rPr lang="es-ES" dirty="0" err="1" smtClean="0"/>
              <a:t>Naive</a:t>
            </a:r>
            <a:r>
              <a:rPr lang="es-ES" dirty="0" smtClean="0"/>
              <a:t> </a:t>
            </a:r>
            <a:r>
              <a:rPr lang="es-ES" dirty="0" err="1" smtClean="0"/>
              <a:t>Pooling</a:t>
            </a:r>
            <a:r>
              <a:rPr lang="es-ES" dirty="0" smtClean="0"/>
              <a:t>)</a:t>
            </a:r>
          </a:p>
          <a:p>
            <a:r>
              <a:rPr lang="es-ES" dirty="0" smtClean="0"/>
              <a:t>Técnicas de Recomendación, CF basado en modelos</a:t>
            </a:r>
          </a:p>
          <a:p>
            <a:r>
              <a:rPr lang="es-ES" dirty="0" smtClean="0"/>
              <a:t>Artículo: </a:t>
            </a:r>
            <a:r>
              <a:rPr lang="es-ES" i="1" dirty="0" smtClean="0"/>
              <a:t>“A </a:t>
            </a:r>
            <a:r>
              <a:rPr lang="es-ES" i="1" dirty="0" err="1" smtClean="0"/>
              <a:t>Collaborative</a:t>
            </a:r>
            <a:r>
              <a:rPr lang="es-ES" i="1" dirty="0" smtClean="0"/>
              <a:t> </a:t>
            </a:r>
            <a:r>
              <a:rPr lang="es-ES" i="1" dirty="0" err="1" smtClean="0"/>
              <a:t>Filtering</a:t>
            </a:r>
            <a:r>
              <a:rPr lang="es-ES" i="1" dirty="0" smtClean="0"/>
              <a:t> </a:t>
            </a:r>
            <a:r>
              <a:rPr lang="es-ES" i="1" dirty="0" err="1" smtClean="0"/>
              <a:t>Approach</a:t>
            </a:r>
            <a:r>
              <a:rPr lang="es-ES" i="1" dirty="0" smtClean="0"/>
              <a:t> </a:t>
            </a:r>
            <a:r>
              <a:rPr lang="es-ES" i="1" dirty="0" err="1" smtClean="0"/>
              <a:t>Based</a:t>
            </a:r>
            <a:r>
              <a:rPr lang="es-ES" i="1" dirty="0" smtClean="0"/>
              <a:t> </a:t>
            </a:r>
            <a:r>
              <a:rPr lang="es-ES" i="1" dirty="0" err="1" smtClean="0"/>
              <a:t>on</a:t>
            </a:r>
            <a:r>
              <a:rPr lang="es-ES" i="1" dirty="0" smtClean="0"/>
              <a:t> </a:t>
            </a:r>
            <a:r>
              <a:rPr lang="es-ES" i="1" dirty="0" err="1" smtClean="0"/>
              <a:t>Naive</a:t>
            </a:r>
            <a:r>
              <a:rPr lang="es-ES" i="1" dirty="0" smtClean="0"/>
              <a:t> </a:t>
            </a:r>
            <a:r>
              <a:rPr lang="es-ES" i="1" dirty="0" err="1" smtClean="0"/>
              <a:t>Bayes</a:t>
            </a:r>
            <a:r>
              <a:rPr lang="es-ES" i="1" dirty="0" smtClean="0"/>
              <a:t> </a:t>
            </a:r>
            <a:r>
              <a:rPr lang="es-ES" i="1" dirty="0" err="1" smtClean="0"/>
              <a:t>Clisifier</a:t>
            </a:r>
            <a:r>
              <a:rPr lang="es-ES" i="1" dirty="0" smtClean="0"/>
              <a:t>”</a:t>
            </a:r>
          </a:p>
          <a:p>
            <a:r>
              <a:rPr lang="es-ES" dirty="0" smtClean="0"/>
              <a:t>Artículo: </a:t>
            </a:r>
            <a:r>
              <a:rPr lang="es-ES" i="1" dirty="0" smtClean="0"/>
              <a:t>“</a:t>
            </a:r>
            <a:r>
              <a:rPr lang="es-ES" i="1" dirty="0" err="1" smtClean="0"/>
              <a:t>Hybrid</a:t>
            </a:r>
            <a:r>
              <a:rPr lang="es-ES" i="1" dirty="0" smtClean="0"/>
              <a:t> </a:t>
            </a:r>
            <a:r>
              <a:rPr lang="es-ES" i="1" dirty="0" err="1" smtClean="0"/>
              <a:t>Collaborative</a:t>
            </a:r>
            <a:r>
              <a:rPr lang="es-ES" i="1" dirty="0" smtClean="0"/>
              <a:t> </a:t>
            </a:r>
            <a:r>
              <a:rPr lang="es-ES" i="1" dirty="0" err="1" smtClean="0"/>
              <a:t>Filtering</a:t>
            </a:r>
            <a:r>
              <a:rPr lang="es-ES" i="1" dirty="0" smtClean="0"/>
              <a:t> </a:t>
            </a:r>
            <a:r>
              <a:rPr lang="es-ES" i="1" dirty="0" err="1" smtClean="0"/>
              <a:t>Based</a:t>
            </a:r>
            <a:r>
              <a:rPr lang="es-ES" i="1" dirty="0" smtClean="0"/>
              <a:t> </a:t>
            </a:r>
            <a:r>
              <a:rPr lang="es-ES" i="1" dirty="0" err="1" smtClean="0"/>
              <a:t>on</a:t>
            </a:r>
            <a:r>
              <a:rPr lang="es-ES" i="1" dirty="0" smtClean="0"/>
              <a:t> </a:t>
            </a:r>
            <a:r>
              <a:rPr lang="es-ES" i="1" dirty="0" err="1" smtClean="0"/>
              <a:t>Users</a:t>
            </a:r>
            <a:r>
              <a:rPr lang="es-ES" i="1" dirty="0" smtClean="0"/>
              <a:t>’ </a:t>
            </a:r>
            <a:r>
              <a:rPr lang="es-ES" i="1" dirty="0" err="1" smtClean="0"/>
              <a:t>Behavior</a:t>
            </a:r>
            <a:r>
              <a:rPr lang="es-ES" i="1" dirty="0" smtClean="0"/>
              <a:t>”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50797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NBCF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Enfoque basado en usuarios</a:t>
            </a:r>
          </a:p>
          <a:p>
            <a:r>
              <a:rPr lang="es-ES" dirty="0" smtClean="0"/>
              <a:t>Enfoque basado en ítems</a:t>
            </a:r>
          </a:p>
          <a:p>
            <a:r>
              <a:rPr lang="es-ES" dirty="0" smtClean="0"/>
              <a:t>Enfoque híbrido</a:t>
            </a:r>
          </a:p>
          <a:p>
            <a:r>
              <a:rPr lang="es-ES" dirty="0" smtClean="0"/>
              <a:t>Probabilidad a Priori</a:t>
            </a:r>
          </a:p>
          <a:p>
            <a:r>
              <a:rPr lang="es-ES" i="1" dirty="0" err="1" smtClean="0"/>
              <a:t>Likelihood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63027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Inicialización</a:t>
            </a:r>
          </a:p>
          <a:p>
            <a:r>
              <a:rPr lang="es-ES" dirty="0" smtClean="0"/>
              <a:t>Iteración sobre </a:t>
            </a:r>
            <a:r>
              <a:rPr lang="es-ES" dirty="0"/>
              <a:t>U</a:t>
            </a:r>
            <a:r>
              <a:rPr lang="es-ES" dirty="0" smtClean="0"/>
              <a:t>suarios e Ítems</a:t>
            </a:r>
          </a:p>
          <a:p>
            <a:r>
              <a:rPr lang="es-ES" dirty="0" smtClean="0"/>
              <a:t>Almacenamiento de Resultados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885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 Experimentales y Comparativa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Error Medio Absoluto (MAE), Precisión, </a:t>
            </a:r>
            <a:r>
              <a:rPr lang="es-ES" i="1" dirty="0" err="1" smtClean="0"/>
              <a:t>Recall</a:t>
            </a:r>
            <a:r>
              <a:rPr lang="es-ES" i="1" dirty="0" smtClean="0"/>
              <a:t>, </a:t>
            </a:r>
            <a:r>
              <a:rPr lang="es-ES" dirty="0" smtClean="0"/>
              <a:t>Ganancia acumulada descontada normalizada (</a:t>
            </a:r>
            <a:r>
              <a:rPr lang="es-ES" dirty="0" err="1" smtClean="0"/>
              <a:t>nDCG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Datasets</a:t>
            </a:r>
            <a:r>
              <a:rPr lang="es-ES" dirty="0" smtClean="0"/>
              <a:t>: </a:t>
            </a:r>
            <a:r>
              <a:rPr lang="es-ES" dirty="0" err="1" smtClean="0"/>
              <a:t>MovieLens</a:t>
            </a:r>
            <a:r>
              <a:rPr lang="es-ES" i="1" dirty="0" smtClean="0"/>
              <a:t>, </a:t>
            </a:r>
            <a:r>
              <a:rPr lang="es-ES" dirty="0" err="1" smtClean="0"/>
              <a:t>FilmTrust</a:t>
            </a:r>
            <a:r>
              <a:rPr lang="es-ES" dirty="0" smtClean="0"/>
              <a:t>, </a:t>
            </a:r>
            <a:r>
              <a:rPr lang="es-ES" dirty="0" err="1" smtClean="0"/>
              <a:t>Yahoo</a:t>
            </a:r>
            <a:r>
              <a:rPr lang="es-ES" dirty="0" smtClean="0"/>
              <a:t>, </a:t>
            </a:r>
            <a:r>
              <a:rPr lang="es-ES" dirty="0" err="1" smtClean="0"/>
              <a:t>BookCrossing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341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Expansión de NBCF. NBP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Combinar probabilidades individuales, produciendo probabilidad conjunta</a:t>
            </a:r>
          </a:p>
          <a:p>
            <a:r>
              <a:rPr lang="es-ES" dirty="0" smtClean="0"/>
              <a:t>Ventajas: Simplicidad, </a:t>
            </a:r>
            <a:r>
              <a:rPr lang="es-ES" dirty="0" err="1"/>
              <a:t>i</a:t>
            </a:r>
            <a:r>
              <a:rPr lang="es-ES" dirty="0" err="1" smtClean="0"/>
              <a:t>nterpretabilidad</a:t>
            </a:r>
            <a:r>
              <a:rPr lang="es-ES" dirty="0" smtClean="0"/>
              <a:t> y adaptabilidad</a:t>
            </a:r>
          </a:p>
          <a:p>
            <a:r>
              <a:rPr lang="es-ES" dirty="0" smtClean="0"/>
              <a:t>Limitaciones: Suposición de independencia, equidad en la recomendación y escalabilidad con grupos grandes</a:t>
            </a:r>
          </a:p>
          <a:p>
            <a:r>
              <a:rPr lang="es-ES" dirty="0" smtClean="0"/>
              <a:t>Las probabilidades de NBP se calculan con NBCF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2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Evaluación de Resultados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Dataset</a:t>
            </a:r>
            <a:r>
              <a:rPr lang="es-ES" dirty="0" smtClean="0"/>
              <a:t>: </a:t>
            </a:r>
            <a:r>
              <a:rPr lang="es-ES" dirty="0" err="1" smtClean="0"/>
              <a:t>FilmTrust</a:t>
            </a:r>
            <a:r>
              <a:rPr lang="es-ES" dirty="0" smtClean="0"/>
              <a:t> (1508 u, 2071 i, 35949 v, escala 0.5-4, incremento 0.5) </a:t>
            </a:r>
          </a:p>
          <a:p>
            <a:r>
              <a:rPr lang="es-ES" dirty="0" smtClean="0"/>
              <a:t>Cambio de escala de votaciones</a:t>
            </a:r>
          </a:p>
          <a:p>
            <a:r>
              <a:rPr lang="es-ES" dirty="0" smtClean="0"/>
              <a:t>Diseño del Test: Confección de Grupos, Procedimiento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6065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374</Words>
  <Application>Microsoft Office PowerPoint</Application>
  <PresentationFormat>Panorámica</PresentationFormat>
  <Paragraphs>66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Hibridación de Técnicas en Sistemas de Recomendación. Enfoque probabilístico. Expansión de NBCF</vt:lpstr>
      <vt:lpstr>Introducción</vt:lpstr>
      <vt:lpstr>Filtrado Colaborativo</vt:lpstr>
      <vt:lpstr>Antecedentes y Estado del Arte</vt:lpstr>
      <vt:lpstr>NBCF</vt:lpstr>
      <vt:lpstr>Algoritmo</vt:lpstr>
      <vt:lpstr>Resultados Experimentales y Comparativa</vt:lpstr>
      <vt:lpstr>Expansión de NBCF. NBP</vt:lpstr>
      <vt:lpstr>Evaluación de Resultados</vt:lpstr>
      <vt:lpstr>Resultados con votaciones altas</vt:lpstr>
      <vt:lpstr>Resultados con votaciones bajas</vt:lpstr>
      <vt:lpstr>Recomendaciones</vt:lpstr>
      <vt:lpstr>Conclusiones</vt:lpstr>
      <vt:lpstr>Hibridación de Técnicas en Sistemas de Recomendación. Enfoque probabilístico. Expansión de NBCF.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13</cp:revision>
  <dcterms:created xsi:type="dcterms:W3CDTF">2024-09-12T12:42:30Z</dcterms:created>
  <dcterms:modified xsi:type="dcterms:W3CDTF">2024-09-12T15:24:43Z</dcterms:modified>
</cp:coreProperties>
</file>