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8" r:id="rId5"/>
  </p:sldMasterIdLst>
  <p:notesMasterIdLst>
    <p:notesMasterId r:id="rId17"/>
  </p:notesMasterIdLst>
  <p:sldIdLst>
    <p:sldId id="263" r:id="rId6"/>
    <p:sldId id="279" r:id="rId7"/>
    <p:sldId id="280" r:id="rId8"/>
    <p:sldId id="266" r:id="rId9"/>
    <p:sldId id="281" r:id="rId10"/>
    <p:sldId id="282" r:id="rId11"/>
    <p:sldId id="276" r:id="rId12"/>
    <p:sldId id="284" r:id="rId13"/>
    <p:sldId id="287" r:id="rId14"/>
    <p:sldId id="268" r:id="rId15"/>
    <p:sldId id="288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18460-4FE1-4D28-9E6C-D40238C3DD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2EF7261-EE31-4931-BD93-7AF0FC267B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Feedback</a:t>
          </a:r>
          <a:r>
            <a:rPr lang="en-US" b="1" dirty="0">
              <a:latin typeface="Calibri"/>
            </a:rPr>
            <a:t> </a:t>
          </a:r>
          <a:endParaRPr lang="en-US" dirty="0"/>
        </a:p>
      </dgm:t>
    </dgm:pt>
    <dgm:pt modelId="{DF7BD9C2-7CE5-4BB0-B8DA-C7C0EA17F682}" type="parTrans" cxnId="{83DB0FDA-008F-4D68-8890-90371F9F2C98}">
      <dgm:prSet/>
      <dgm:spPr/>
      <dgm:t>
        <a:bodyPr/>
        <a:lstStyle/>
        <a:p>
          <a:endParaRPr lang="en-US"/>
        </a:p>
      </dgm:t>
    </dgm:pt>
    <dgm:pt modelId="{CE25D973-2D65-4E05-B80D-019A9AA7A034}" type="sibTrans" cxnId="{83DB0FDA-008F-4D68-8890-90371F9F2C98}">
      <dgm:prSet/>
      <dgm:spPr/>
      <dgm:t>
        <a:bodyPr/>
        <a:lstStyle/>
        <a:p>
          <a:endParaRPr lang="en-US"/>
        </a:p>
      </dgm:t>
    </dgm:pt>
    <dgm:pt modelId="{9D9F3D29-44D7-4882-966C-B0766504AA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What did your team learn?</a:t>
          </a:r>
          <a:r>
            <a:rPr lang="en-US" b="1">
              <a:latin typeface="Calibri"/>
            </a:rPr>
            <a:t> </a:t>
          </a:r>
          <a:endParaRPr lang="en-US"/>
        </a:p>
      </dgm:t>
    </dgm:pt>
    <dgm:pt modelId="{A3741B98-12DD-4A82-8CE5-21B9F88573C0}" type="parTrans" cxnId="{CD02C7BA-ABA7-4568-8CC8-B24FC4EFBCB9}">
      <dgm:prSet/>
      <dgm:spPr/>
      <dgm:t>
        <a:bodyPr/>
        <a:lstStyle/>
        <a:p>
          <a:endParaRPr lang="en-US"/>
        </a:p>
      </dgm:t>
    </dgm:pt>
    <dgm:pt modelId="{9A2EE0D5-8D31-4293-94FF-E3BEE7B1CFD3}" type="sibTrans" cxnId="{CD02C7BA-ABA7-4568-8CC8-B24FC4EFBCB9}">
      <dgm:prSet/>
      <dgm:spPr/>
      <dgm:t>
        <a:bodyPr/>
        <a:lstStyle/>
        <a:p>
          <a:endParaRPr lang="en-US"/>
        </a:p>
      </dgm:t>
    </dgm:pt>
    <dgm:pt modelId="{37DDC6CD-C898-4F47-A904-11467817EB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What did your team like?</a:t>
          </a:r>
          <a:r>
            <a:rPr lang="en-US" b="1">
              <a:latin typeface="Calibri"/>
            </a:rPr>
            <a:t> </a:t>
          </a:r>
          <a:endParaRPr lang="en-US"/>
        </a:p>
      </dgm:t>
    </dgm:pt>
    <dgm:pt modelId="{19E376D3-3BB7-46DA-8EEF-38A5A813CD32}" type="parTrans" cxnId="{638E826B-B53D-4132-B237-E65308804A81}">
      <dgm:prSet/>
      <dgm:spPr/>
      <dgm:t>
        <a:bodyPr/>
        <a:lstStyle/>
        <a:p>
          <a:endParaRPr lang="en-US"/>
        </a:p>
      </dgm:t>
    </dgm:pt>
    <dgm:pt modelId="{A7E5AB33-3C83-4230-B547-407DFEA08750}" type="sibTrans" cxnId="{638E826B-B53D-4132-B237-E65308804A81}">
      <dgm:prSet/>
      <dgm:spPr/>
      <dgm:t>
        <a:bodyPr/>
        <a:lstStyle/>
        <a:p>
          <a:endParaRPr lang="en-US"/>
        </a:p>
      </dgm:t>
    </dgm:pt>
    <dgm:pt modelId="{269FC17F-4C20-4191-A03E-1868F1C2C9B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u="sng"/>
            <a:t>What could we do to improve next year?</a:t>
          </a:r>
          <a:r>
            <a:rPr lang="en-US" b="1">
              <a:latin typeface="Calibri"/>
            </a:rPr>
            <a:t> </a:t>
          </a:r>
          <a:endParaRPr lang="en-US"/>
        </a:p>
      </dgm:t>
    </dgm:pt>
    <dgm:pt modelId="{B1815440-8F4F-4C76-9566-3D2620AC657F}" type="parTrans" cxnId="{98D91874-7926-4181-BCFC-075258F9BA40}">
      <dgm:prSet/>
      <dgm:spPr/>
      <dgm:t>
        <a:bodyPr/>
        <a:lstStyle/>
        <a:p>
          <a:endParaRPr lang="en-US"/>
        </a:p>
      </dgm:t>
    </dgm:pt>
    <dgm:pt modelId="{215EC225-8439-462F-9B47-87E24FF13641}" type="sibTrans" cxnId="{98D91874-7926-4181-BCFC-075258F9BA40}">
      <dgm:prSet/>
      <dgm:spPr/>
      <dgm:t>
        <a:bodyPr/>
        <a:lstStyle/>
        <a:p>
          <a:endParaRPr lang="en-US"/>
        </a:p>
      </dgm:t>
    </dgm:pt>
    <dgm:pt modelId="{4054A7FC-E0C7-4CCC-BF07-68F16B6BC2E4}" type="pres">
      <dgm:prSet presAssocID="{FBD18460-4FE1-4D28-9E6C-D40238C3DD8E}" presName="root" presStyleCnt="0">
        <dgm:presLayoutVars>
          <dgm:dir/>
          <dgm:resizeHandles val="exact"/>
        </dgm:presLayoutVars>
      </dgm:prSet>
      <dgm:spPr/>
    </dgm:pt>
    <dgm:pt modelId="{E563F275-1A06-419E-B01D-26334C6759DF}" type="pres">
      <dgm:prSet presAssocID="{82EF7261-EE31-4931-BD93-7AF0FC267B16}" presName="compNode" presStyleCnt="0"/>
      <dgm:spPr/>
    </dgm:pt>
    <dgm:pt modelId="{6C3304F9-8741-45CF-8A08-69B24622DFE9}" type="pres">
      <dgm:prSet presAssocID="{82EF7261-EE31-4931-BD93-7AF0FC267B16}" presName="bgRect" presStyleLbl="bgShp" presStyleIdx="0" presStyleCnt="4"/>
      <dgm:spPr/>
    </dgm:pt>
    <dgm:pt modelId="{81773829-967B-47B1-A4D6-73856002EC39}" type="pres">
      <dgm:prSet presAssocID="{82EF7261-EE31-4931-BD93-7AF0FC267B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013E79E-F789-43E7-90AF-1139BD8DF2A2}" type="pres">
      <dgm:prSet presAssocID="{82EF7261-EE31-4931-BD93-7AF0FC267B16}" presName="spaceRect" presStyleCnt="0"/>
      <dgm:spPr/>
    </dgm:pt>
    <dgm:pt modelId="{8F0F733F-32E4-4274-B919-A64AB4CEAD8C}" type="pres">
      <dgm:prSet presAssocID="{82EF7261-EE31-4931-BD93-7AF0FC267B16}" presName="parTx" presStyleLbl="revTx" presStyleIdx="0" presStyleCnt="4">
        <dgm:presLayoutVars>
          <dgm:chMax val="0"/>
          <dgm:chPref val="0"/>
        </dgm:presLayoutVars>
      </dgm:prSet>
      <dgm:spPr/>
    </dgm:pt>
    <dgm:pt modelId="{1E1CCA51-2F91-489C-91CD-F3C3770BD95B}" type="pres">
      <dgm:prSet presAssocID="{CE25D973-2D65-4E05-B80D-019A9AA7A034}" presName="sibTrans" presStyleCnt="0"/>
      <dgm:spPr/>
    </dgm:pt>
    <dgm:pt modelId="{1F3B3B0F-5850-4CD1-A286-BD22BB62472F}" type="pres">
      <dgm:prSet presAssocID="{9D9F3D29-44D7-4882-966C-B0766504AA22}" presName="compNode" presStyleCnt="0"/>
      <dgm:spPr/>
    </dgm:pt>
    <dgm:pt modelId="{34C18774-465F-435B-9632-AC0FD61EA999}" type="pres">
      <dgm:prSet presAssocID="{9D9F3D29-44D7-4882-966C-B0766504AA22}" presName="bgRect" presStyleLbl="bgShp" presStyleIdx="1" presStyleCnt="4"/>
      <dgm:spPr/>
    </dgm:pt>
    <dgm:pt modelId="{817655F0-7A89-4CE3-96C2-7C732B3049F7}" type="pres">
      <dgm:prSet presAssocID="{9D9F3D29-44D7-4882-966C-B0766504AA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2B368C97-3638-4E9C-964C-132168690C40}" type="pres">
      <dgm:prSet presAssocID="{9D9F3D29-44D7-4882-966C-B0766504AA22}" presName="spaceRect" presStyleCnt="0"/>
      <dgm:spPr/>
    </dgm:pt>
    <dgm:pt modelId="{06CC656E-2235-4F70-9603-06728E316FB0}" type="pres">
      <dgm:prSet presAssocID="{9D9F3D29-44D7-4882-966C-B0766504AA22}" presName="parTx" presStyleLbl="revTx" presStyleIdx="1" presStyleCnt="4">
        <dgm:presLayoutVars>
          <dgm:chMax val="0"/>
          <dgm:chPref val="0"/>
        </dgm:presLayoutVars>
      </dgm:prSet>
      <dgm:spPr/>
    </dgm:pt>
    <dgm:pt modelId="{8827CF76-3306-4363-A8DB-0AC37874E11B}" type="pres">
      <dgm:prSet presAssocID="{9A2EE0D5-8D31-4293-94FF-E3BEE7B1CFD3}" presName="sibTrans" presStyleCnt="0"/>
      <dgm:spPr/>
    </dgm:pt>
    <dgm:pt modelId="{150C5C5A-B567-43F4-83F3-32DD7FDDCD0A}" type="pres">
      <dgm:prSet presAssocID="{37DDC6CD-C898-4F47-A904-11467817EB0D}" presName="compNode" presStyleCnt="0"/>
      <dgm:spPr/>
    </dgm:pt>
    <dgm:pt modelId="{8AAC005C-A32E-4DF0-89A5-B75E3F80DA08}" type="pres">
      <dgm:prSet presAssocID="{37DDC6CD-C898-4F47-A904-11467817EB0D}" presName="bgRect" presStyleLbl="bgShp" presStyleIdx="2" presStyleCnt="4"/>
      <dgm:spPr/>
    </dgm:pt>
    <dgm:pt modelId="{F0FD3ED3-D168-4D9B-BFB9-A22B714657E4}" type="pres">
      <dgm:prSet presAssocID="{37DDC6CD-C898-4F47-A904-11467817EB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29FB610-A182-451C-ADEF-C800ECDE7A56}" type="pres">
      <dgm:prSet presAssocID="{37DDC6CD-C898-4F47-A904-11467817EB0D}" presName="spaceRect" presStyleCnt="0"/>
      <dgm:spPr/>
    </dgm:pt>
    <dgm:pt modelId="{F76D9D94-69C5-4CC2-8A25-C4723AB85C7D}" type="pres">
      <dgm:prSet presAssocID="{37DDC6CD-C898-4F47-A904-11467817EB0D}" presName="parTx" presStyleLbl="revTx" presStyleIdx="2" presStyleCnt="4">
        <dgm:presLayoutVars>
          <dgm:chMax val="0"/>
          <dgm:chPref val="0"/>
        </dgm:presLayoutVars>
      </dgm:prSet>
      <dgm:spPr/>
    </dgm:pt>
    <dgm:pt modelId="{DD093AD9-286C-4B67-87C1-38B57785F0EC}" type="pres">
      <dgm:prSet presAssocID="{A7E5AB33-3C83-4230-B547-407DFEA08750}" presName="sibTrans" presStyleCnt="0"/>
      <dgm:spPr/>
    </dgm:pt>
    <dgm:pt modelId="{1F28D77A-50E1-492E-98F7-A01F2FB7328E}" type="pres">
      <dgm:prSet presAssocID="{269FC17F-4C20-4191-A03E-1868F1C2C9BD}" presName="compNode" presStyleCnt="0"/>
      <dgm:spPr/>
    </dgm:pt>
    <dgm:pt modelId="{31F5BF9F-241F-4029-B4D7-036AEE9F3640}" type="pres">
      <dgm:prSet presAssocID="{269FC17F-4C20-4191-A03E-1868F1C2C9BD}" presName="bgRect" presStyleLbl="bgShp" presStyleIdx="3" presStyleCnt="4"/>
      <dgm:spPr/>
    </dgm:pt>
    <dgm:pt modelId="{3C10BEDF-BB55-4B61-8F33-B6FD4FE28ADF}" type="pres">
      <dgm:prSet presAssocID="{269FC17F-4C20-4191-A03E-1868F1C2C9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48C86DA-43C8-4326-B986-3DD7D59B07EC}" type="pres">
      <dgm:prSet presAssocID="{269FC17F-4C20-4191-A03E-1868F1C2C9BD}" presName="spaceRect" presStyleCnt="0"/>
      <dgm:spPr/>
    </dgm:pt>
    <dgm:pt modelId="{5B0139A6-23D5-4C5E-AC25-10CF64D5D512}" type="pres">
      <dgm:prSet presAssocID="{269FC17F-4C20-4191-A03E-1868F1C2C9B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8E826B-B53D-4132-B237-E65308804A81}" srcId="{FBD18460-4FE1-4D28-9E6C-D40238C3DD8E}" destId="{37DDC6CD-C898-4F47-A904-11467817EB0D}" srcOrd="2" destOrd="0" parTransId="{19E376D3-3BB7-46DA-8EEF-38A5A813CD32}" sibTransId="{A7E5AB33-3C83-4230-B547-407DFEA08750}"/>
    <dgm:cxn modelId="{81FD874E-8214-46A3-9815-579435DA0B12}" type="presOf" srcId="{37DDC6CD-C898-4F47-A904-11467817EB0D}" destId="{F76D9D94-69C5-4CC2-8A25-C4723AB85C7D}" srcOrd="0" destOrd="0" presId="urn:microsoft.com/office/officeart/2018/2/layout/IconVerticalSolidList"/>
    <dgm:cxn modelId="{0FB9FD72-51AE-4684-9163-A2EE2870EE77}" type="presOf" srcId="{269FC17F-4C20-4191-A03E-1868F1C2C9BD}" destId="{5B0139A6-23D5-4C5E-AC25-10CF64D5D512}" srcOrd="0" destOrd="0" presId="urn:microsoft.com/office/officeart/2018/2/layout/IconVerticalSolidList"/>
    <dgm:cxn modelId="{98D91874-7926-4181-BCFC-075258F9BA40}" srcId="{FBD18460-4FE1-4D28-9E6C-D40238C3DD8E}" destId="{269FC17F-4C20-4191-A03E-1868F1C2C9BD}" srcOrd="3" destOrd="0" parTransId="{B1815440-8F4F-4C76-9566-3D2620AC657F}" sibTransId="{215EC225-8439-462F-9B47-87E24FF13641}"/>
    <dgm:cxn modelId="{CD02C7BA-ABA7-4568-8CC8-B24FC4EFBCB9}" srcId="{FBD18460-4FE1-4D28-9E6C-D40238C3DD8E}" destId="{9D9F3D29-44D7-4882-966C-B0766504AA22}" srcOrd="1" destOrd="0" parTransId="{A3741B98-12DD-4A82-8CE5-21B9F88573C0}" sibTransId="{9A2EE0D5-8D31-4293-94FF-E3BEE7B1CFD3}"/>
    <dgm:cxn modelId="{093C74BF-9061-46E6-966E-C40145AB131B}" type="presOf" srcId="{FBD18460-4FE1-4D28-9E6C-D40238C3DD8E}" destId="{4054A7FC-E0C7-4CCC-BF07-68F16B6BC2E4}" srcOrd="0" destOrd="0" presId="urn:microsoft.com/office/officeart/2018/2/layout/IconVerticalSolidList"/>
    <dgm:cxn modelId="{024321D5-CD66-4259-9459-F3C2A772E85B}" type="presOf" srcId="{9D9F3D29-44D7-4882-966C-B0766504AA22}" destId="{06CC656E-2235-4F70-9603-06728E316FB0}" srcOrd="0" destOrd="0" presId="urn:microsoft.com/office/officeart/2018/2/layout/IconVerticalSolidList"/>
    <dgm:cxn modelId="{83DB0FDA-008F-4D68-8890-90371F9F2C98}" srcId="{FBD18460-4FE1-4D28-9E6C-D40238C3DD8E}" destId="{82EF7261-EE31-4931-BD93-7AF0FC267B16}" srcOrd="0" destOrd="0" parTransId="{DF7BD9C2-7CE5-4BB0-B8DA-C7C0EA17F682}" sibTransId="{CE25D973-2D65-4E05-B80D-019A9AA7A034}"/>
    <dgm:cxn modelId="{81B0FFFD-9236-49B1-9F55-938D47373CCA}" type="presOf" srcId="{82EF7261-EE31-4931-BD93-7AF0FC267B16}" destId="{8F0F733F-32E4-4274-B919-A64AB4CEAD8C}" srcOrd="0" destOrd="0" presId="urn:microsoft.com/office/officeart/2018/2/layout/IconVerticalSolidList"/>
    <dgm:cxn modelId="{A336A662-CE2E-44C7-A9A8-33B3AB9CF95B}" type="presParOf" srcId="{4054A7FC-E0C7-4CCC-BF07-68F16B6BC2E4}" destId="{E563F275-1A06-419E-B01D-26334C6759DF}" srcOrd="0" destOrd="0" presId="urn:microsoft.com/office/officeart/2018/2/layout/IconVerticalSolidList"/>
    <dgm:cxn modelId="{72FD74F1-FC36-4F3D-B7B0-152CF9DC093F}" type="presParOf" srcId="{E563F275-1A06-419E-B01D-26334C6759DF}" destId="{6C3304F9-8741-45CF-8A08-69B24622DFE9}" srcOrd="0" destOrd="0" presId="urn:microsoft.com/office/officeart/2018/2/layout/IconVerticalSolidList"/>
    <dgm:cxn modelId="{27033CE2-032C-4B85-A0A0-8B33B3C9CDAC}" type="presParOf" srcId="{E563F275-1A06-419E-B01D-26334C6759DF}" destId="{81773829-967B-47B1-A4D6-73856002EC39}" srcOrd="1" destOrd="0" presId="urn:microsoft.com/office/officeart/2018/2/layout/IconVerticalSolidList"/>
    <dgm:cxn modelId="{8F19290E-B358-4B49-AA05-99932A884BF0}" type="presParOf" srcId="{E563F275-1A06-419E-B01D-26334C6759DF}" destId="{1013E79E-F789-43E7-90AF-1139BD8DF2A2}" srcOrd="2" destOrd="0" presId="urn:microsoft.com/office/officeart/2018/2/layout/IconVerticalSolidList"/>
    <dgm:cxn modelId="{B17AAE66-EFEA-4AB2-A0FF-5CA6487D2079}" type="presParOf" srcId="{E563F275-1A06-419E-B01D-26334C6759DF}" destId="{8F0F733F-32E4-4274-B919-A64AB4CEAD8C}" srcOrd="3" destOrd="0" presId="urn:microsoft.com/office/officeart/2018/2/layout/IconVerticalSolidList"/>
    <dgm:cxn modelId="{35F2C42D-0790-4978-92CD-C084E6A8459A}" type="presParOf" srcId="{4054A7FC-E0C7-4CCC-BF07-68F16B6BC2E4}" destId="{1E1CCA51-2F91-489C-91CD-F3C3770BD95B}" srcOrd="1" destOrd="0" presId="urn:microsoft.com/office/officeart/2018/2/layout/IconVerticalSolidList"/>
    <dgm:cxn modelId="{0E922FB1-B0A9-4F75-92A2-5D06D6B0261C}" type="presParOf" srcId="{4054A7FC-E0C7-4CCC-BF07-68F16B6BC2E4}" destId="{1F3B3B0F-5850-4CD1-A286-BD22BB62472F}" srcOrd="2" destOrd="0" presId="urn:microsoft.com/office/officeart/2018/2/layout/IconVerticalSolidList"/>
    <dgm:cxn modelId="{2A950DE6-0A2B-428D-905F-28782F0297CF}" type="presParOf" srcId="{1F3B3B0F-5850-4CD1-A286-BD22BB62472F}" destId="{34C18774-465F-435B-9632-AC0FD61EA999}" srcOrd="0" destOrd="0" presId="urn:microsoft.com/office/officeart/2018/2/layout/IconVerticalSolidList"/>
    <dgm:cxn modelId="{EDA4F7DC-8A8D-4F47-9D99-EDB8FCAF2FB0}" type="presParOf" srcId="{1F3B3B0F-5850-4CD1-A286-BD22BB62472F}" destId="{817655F0-7A89-4CE3-96C2-7C732B3049F7}" srcOrd="1" destOrd="0" presId="urn:microsoft.com/office/officeart/2018/2/layout/IconVerticalSolidList"/>
    <dgm:cxn modelId="{B9B95AFB-1AE7-4E74-8B54-26C3E9DF6788}" type="presParOf" srcId="{1F3B3B0F-5850-4CD1-A286-BD22BB62472F}" destId="{2B368C97-3638-4E9C-964C-132168690C40}" srcOrd="2" destOrd="0" presId="urn:microsoft.com/office/officeart/2018/2/layout/IconVerticalSolidList"/>
    <dgm:cxn modelId="{C4B2F044-4C5D-49FA-B4AC-2F3DC8A1AF85}" type="presParOf" srcId="{1F3B3B0F-5850-4CD1-A286-BD22BB62472F}" destId="{06CC656E-2235-4F70-9603-06728E316FB0}" srcOrd="3" destOrd="0" presId="urn:microsoft.com/office/officeart/2018/2/layout/IconVerticalSolidList"/>
    <dgm:cxn modelId="{CD615B8A-EE00-49F5-B8FD-FF311EF629F5}" type="presParOf" srcId="{4054A7FC-E0C7-4CCC-BF07-68F16B6BC2E4}" destId="{8827CF76-3306-4363-A8DB-0AC37874E11B}" srcOrd="3" destOrd="0" presId="urn:microsoft.com/office/officeart/2018/2/layout/IconVerticalSolidList"/>
    <dgm:cxn modelId="{C9586005-7CB5-4077-BB72-B107E950B4A1}" type="presParOf" srcId="{4054A7FC-E0C7-4CCC-BF07-68F16B6BC2E4}" destId="{150C5C5A-B567-43F4-83F3-32DD7FDDCD0A}" srcOrd="4" destOrd="0" presId="urn:microsoft.com/office/officeart/2018/2/layout/IconVerticalSolidList"/>
    <dgm:cxn modelId="{0447326E-4238-43FE-96CE-8348A71CCFA5}" type="presParOf" srcId="{150C5C5A-B567-43F4-83F3-32DD7FDDCD0A}" destId="{8AAC005C-A32E-4DF0-89A5-B75E3F80DA08}" srcOrd="0" destOrd="0" presId="urn:microsoft.com/office/officeart/2018/2/layout/IconVerticalSolidList"/>
    <dgm:cxn modelId="{BAB624B1-7ADF-4C4A-A902-1763E8D0589F}" type="presParOf" srcId="{150C5C5A-B567-43F4-83F3-32DD7FDDCD0A}" destId="{F0FD3ED3-D168-4D9B-BFB9-A22B714657E4}" srcOrd="1" destOrd="0" presId="urn:microsoft.com/office/officeart/2018/2/layout/IconVerticalSolidList"/>
    <dgm:cxn modelId="{C8EF6F6E-D1F8-4CDF-93AF-0275DC56C8D3}" type="presParOf" srcId="{150C5C5A-B567-43F4-83F3-32DD7FDDCD0A}" destId="{529FB610-A182-451C-ADEF-C800ECDE7A56}" srcOrd="2" destOrd="0" presId="urn:microsoft.com/office/officeart/2018/2/layout/IconVerticalSolidList"/>
    <dgm:cxn modelId="{756C8886-F7C8-432D-A165-6666030E3788}" type="presParOf" srcId="{150C5C5A-B567-43F4-83F3-32DD7FDDCD0A}" destId="{F76D9D94-69C5-4CC2-8A25-C4723AB85C7D}" srcOrd="3" destOrd="0" presId="urn:microsoft.com/office/officeart/2018/2/layout/IconVerticalSolidList"/>
    <dgm:cxn modelId="{D3533A2C-0439-4143-A1E6-814D4CFB1E8E}" type="presParOf" srcId="{4054A7FC-E0C7-4CCC-BF07-68F16B6BC2E4}" destId="{DD093AD9-286C-4B67-87C1-38B57785F0EC}" srcOrd="5" destOrd="0" presId="urn:microsoft.com/office/officeart/2018/2/layout/IconVerticalSolidList"/>
    <dgm:cxn modelId="{80DA6A95-804D-4E62-BAA6-86504071C81D}" type="presParOf" srcId="{4054A7FC-E0C7-4CCC-BF07-68F16B6BC2E4}" destId="{1F28D77A-50E1-492E-98F7-A01F2FB7328E}" srcOrd="6" destOrd="0" presId="urn:microsoft.com/office/officeart/2018/2/layout/IconVerticalSolidList"/>
    <dgm:cxn modelId="{17503982-3DE8-45AB-B0E1-2EB527AD82D1}" type="presParOf" srcId="{1F28D77A-50E1-492E-98F7-A01F2FB7328E}" destId="{31F5BF9F-241F-4029-B4D7-036AEE9F3640}" srcOrd="0" destOrd="0" presId="urn:microsoft.com/office/officeart/2018/2/layout/IconVerticalSolidList"/>
    <dgm:cxn modelId="{A2255104-0D37-4B5B-8A69-5EBBCEDD869B}" type="presParOf" srcId="{1F28D77A-50E1-492E-98F7-A01F2FB7328E}" destId="{3C10BEDF-BB55-4B61-8F33-B6FD4FE28ADF}" srcOrd="1" destOrd="0" presId="urn:microsoft.com/office/officeart/2018/2/layout/IconVerticalSolidList"/>
    <dgm:cxn modelId="{B5F095C1-51B1-414C-A542-51AA58058CC5}" type="presParOf" srcId="{1F28D77A-50E1-492E-98F7-A01F2FB7328E}" destId="{C48C86DA-43C8-4326-B986-3DD7D59B07EC}" srcOrd="2" destOrd="0" presId="urn:microsoft.com/office/officeart/2018/2/layout/IconVerticalSolidList"/>
    <dgm:cxn modelId="{F0E59250-0D90-4D81-BC0B-1331550FFCD7}" type="presParOf" srcId="{1F28D77A-50E1-492E-98F7-A01F2FB7328E}" destId="{5B0139A6-23D5-4C5E-AC25-10CF64D5D5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304F9-8741-45CF-8A08-69B24622DFE9}">
      <dsp:nvSpPr>
        <dsp:cNvPr id="0" name=""/>
        <dsp:cNvSpPr/>
      </dsp:nvSpPr>
      <dsp:spPr>
        <a:xfrm>
          <a:off x="0" y="1904"/>
          <a:ext cx="7734300" cy="96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73829-967B-47B1-A4D6-73856002EC39}">
      <dsp:nvSpPr>
        <dsp:cNvPr id="0" name=""/>
        <dsp:cNvSpPr/>
      </dsp:nvSpPr>
      <dsp:spPr>
        <a:xfrm>
          <a:off x="292033" y="219119"/>
          <a:ext cx="530970" cy="530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733F-32E4-4274-B919-A64AB4CEAD8C}">
      <dsp:nvSpPr>
        <dsp:cNvPr id="0" name=""/>
        <dsp:cNvSpPr/>
      </dsp:nvSpPr>
      <dsp:spPr>
        <a:xfrm>
          <a:off x="1115037" y="1904"/>
          <a:ext cx="6619262" cy="96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72" tIns="102172" rIns="102172" bIns="1021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 dirty="0"/>
            <a:t>Feedback</a:t>
          </a:r>
          <a:r>
            <a:rPr lang="en-US" sz="2200" b="1" kern="1200" dirty="0">
              <a:latin typeface="Calibri"/>
            </a:rPr>
            <a:t> </a:t>
          </a:r>
          <a:endParaRPr lang="en-US" sz="2200" kern="1200" dirty="0"/>
        </a:p>
      </dsp:txBody>
      <dsp:txXfrm>
        <a:off x="1115037" y="1904"/>
        <a:ext cx="6619262" cy="965400"/>
      </dsp:txXfrm>
    </dsp:sp>
    <dsp:sp modelId="{34C18774-465F-435B-9632-AC0FD61EA999}">
      <dsp:nvSpPr>
        <dsp:cNvPr id="0" name=""/>
        <dsp:cNvSpPr/>
      </dsp:nvSpPr>
      <dsp:spPr>
        <a:xfrm>
          <a:off x="0" y="1208655"/>
          <a:ext cx="7734300" cy="96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655F0-7A89-4CE3-96C2-7C732B3049F7}">
      <dsp:nvSpPr>
        <dsp:cNvPr id="0" name=""/>
        <dsp:cNvSpPr/>
      </dsp:nvSpPr>
      <dsp:spPr>
        <a:xfrm>
          <a:off x="292033" y="1425870"/>
          <a:ext cx="530970" cy="530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C656E-2235-4F70-9603-06728E316FB0}">
      <dsp:nvSpPr>
        <dsp:cNvPr id="0" name=""/>
        <dsp:cNvSpPr/>
      </dsp:nvSpPr>
      <dsp:spPr>
        <a:xfrm>
          <a:off x="1115037" y="1208655"/>
          <a:ext cx="6619262" cy="96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72" tIns="102172" rIns="102172" bIns="1021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/>
            <a:t>What did your team learn?</a:t>
          </a:r>
          <a:r>
            <a:rPr lang="en-US" sz="2200" b="1" kern="1200">
              <a:latin typeface="Calibri"/>
            </a:rPr>
            <a:t> </a:t>
          </a:r>
          <a:endParaRPr lang="en-US" sz="2200" kern="1200"/>
        </a:p>
      </dsp:txBody>
      <dsp:txXfrm>
        <a:off x="1115037" y="1208655"/>
        <a:ext cx="6619262" cy="965400"/>
      </dsp:txXfrm>
    </dsp:sp>
    <dsp:sp modelId="{8AAC005C-A32E-4DF0-89A5-B75E3F80DA08}">
      <dsp:nvSpPr>
        <dsp:cNvPr id="0" name=""/>
        <dsp:cNvSpPr/>
      </dsp:nvSpPr>
      <dsp:spPr>
        <a:xfrm>
          <a:off x="0" y="2415406"/>
          <a:ext cx="7734300" cy="96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D3ED3-D168-4D9B-BFB9-A22B714657E4}">
      <dsp:nvSpPr>
        <dsp:cNvPr id="0" name=""/>
        <dsp:cNvSpPr/>
      </dsp:nvSpPr>
      <dsp:spPr>
        <a:xfrm>
          <a:off x="292033" y="2632621"/>
          <a:ext cx="530970" cy="5309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D9D94-69C5-4CC2-8A25-C4723AB85C7D}">
      <dsp:nvSpPr>
        <dsp:cNvPr id="0" name=""/>
        <dsp:cNvSpPr/>
      </dsp:nvSpPr>
      <dsp:spPr>
        <a:xfrm>
          <a:off x="1115037" y="2415406"/>
          <a:ext cx="6619262" cy="96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72" tIns="102172" rIns="102172" bIns="1021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/>
            <a:t>What did your team like?</a:t>
          </a:r>
          <a:r>
            <a:rPr lang="en-US" sz="2200" b="1" kern="1200">
              <a:latin typeface="Calibri"/>
            </a:rPr>
            <a:t> </a:t>
          </a:r>
          <a:endParaRPr lang="en-US" sz="2200" kern="1200"/>
        </a:p>
      </dsp:txBody>
      <dsp:txXfrm>
        <a:off x="1115037" y="2415406"/>
        <a:ext cx="6619262" cy="965400"/>
      </dsp:txXfrm>
    </dsp:sp>
    <dsp:sp modelId="{31F5BF9F-241F-4029-B4D7-036AEE9F3640}">
      <dsp:nvSpPr>
        <dsp:cNvPr id="0" name=""/>
        <dsp:cNvSpPr/>
      </dsp:nvSpPr>
      <dsp:spPr>
        <a:xfrm>
          <a:off x="0" y="3622157"/>
          <a:ext cx="7734300" cy="96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0BEDF-BB55-4B61-8F33-B6FD4FE28ADF}">
      <dsp:nvSpPr>
        <dsp:cNvPr id="0" name=""/>
        <dsp:cNvSpPr/>
      </dsp:nvSpPr>
      <dsp:spPr>
        <a:xfrm>
          <a:off x="292033" y="3839372"/>
          <a:ext cx="530970" cy="5309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139A6-23D5-4C5E-AC25-10CF64D5D512}">
      <dsp:nvSpPr>
        <dsp:cNvPr id="0" name=""/>
        <dsp:cNvSpPr/>
      </dsp:nvSpPr>
      <dsp:spPr>
        <a:xfrm>
          <a:off x="1115037" y="3622157"/>
          <a:ext cx="6619262" cy="96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72" tIns="102172" rIns="102172" bIns="102172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/>
            <a:t>What could we do to improve next year?</a:t>
          </a:r>
          <a:r>
            <a:rPr lang="en-US" sz="2200" b="1" kern="1200">
              <a:latin typeface="Calibri"/>
            </a:rPr>
            <a:t> </a:t>
          </a:r>
          <a:endParaRPr lang="en-US" sz="2200" kern="1200"/>
        </a:p>
      </dsp:txBody>
      <dsp:txXfrm>
        <a:off x="1115037" y="3622157"/>
        <a:ext cx="6619262" cy="96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Hackathon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Nomination Form">
            <a:extLst>
              <a:ext uri="{FF2B5EF4-FFF2-40B4-BE49-F238E27FC236}">
                <a16:creationId xmlns:a16="http://schemas.microsoft.com/office/drawing/2014/main" id="{6A81BA11-4D92-DC26-3D43-E61001ED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33" y="4453388"/>
            <a:ext cx="2037683" cy="54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t. Michael's Catholic Academy | Explore Petroleum Engineering Careers at UT  (By Sasha Spear, Academic &amp; College Counselor) Best Private High School in  Austin">
            <a:extLst>
              <a:ext uri="{FF2B5EF4-FFF2-40B4-BE49-F238E27FC236}">
                <a16:creationId xmlns:a16="http://schemas.microsoft.com/office/drawing/2014/main" id="{F859C338-E8A8-3ACF-E000-500D94E3B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431" y="4321001"/>
            <a:ext cx="2460039" cy="8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6658" y="1437475"/>
            <a:ext cx="9085812" cy="29854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4800" b="1" i="0" u="none" strike="noStrike" baseline="0" err="1">
                <a:latin typeface="+mn-lt"/>
                <a:cs typeface="Arial" panose="020B0604020202020204" pitchFamily="34" charset="0"/>
              </a:rPr>
              <a:t>Hackalopes</a:t>
            </a:r>
            <a:r>
              <a:rPr lang="en-US" sz="4800" b="1" i="0" u="none" strike="noStrike" baseline="0">
                <a:latin typeface="+mn-lt"/>
                <a:cs typeface="Arial" panose="020B0604020202020204" pitchFamily="34" charset="0"/>
              </a:rPr>
              <a:t> Final Presentation</a:t>
            </a:r>
          </a:p>
          <a:p>
            <a:pPr algn="ctr"/>
            <a:r>
              <a:rPr lang="en-US" sz="3200" b="1">
                <a:latin typeface="+mn-lt"/>
                <a:cs typeface="Arial" panose="020B0604020202020204" pitchFamily="34" charset="0"/>
              </a:rPr>
              <a:t>January 22, 2022</a:t>
            </a: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>
                <a:latin typeface="+mn-lt"/>
                <a:ea typeface="ＭＳ Ｐゴシック"/>
                <a:cs typeface="Arial"/>
              </a:rPr>
              <a:t>Richard Larson             Karthik Menon               Ben Stormer                Daniel Pang         </a:t>
            </a:r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AutoShape 8" descr="Home">
            <a:extLst>
              <a:ext uri="{FF2B5EF4-FFF2-40B4-BE49-F238E27FC236}">
                <a16:creationId xmlns:a16="http://schemas.microsoft.com/office/drawing/2014/main" id="{51634A0A-E499-C0F3-2F55-80194372F6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7FA3DC-35BA-EA55-BC1F-C5CD7FDEC21D}"/>
              </a:ext>
            </a:extLst>
          </p:cNvPr>
          <p:cNvGrpSpPr/>
          <p:nvPr/>
        </p:nvGrpSpPr>
        <p:grpSpPr>
          <a:xfrm>
            <a:off x="235636" y="4414319"/>
            <a:ext cx="2242675" cy="1004102"/>
            <a:chOff x="1268306" y="4569476"/>
            <a:chExt cx="3151294" cy="1341682"/>
          </a:xfrm>
        </p:grpSpPr>
        <p:pic>
          <p:nvPicPr>
            <p:cNvPr id="13" name="Picture 2" descr="Jackson School of Geosciences logo">
              <a:extLst>
                <a:ext uri="{FF2B5EF4-FFF2-40B4-BE49-F238E27FC236}">
                  <a16:creationId xmlns:a16="http://schemas.microsoft.com/office/drawing/2014/main" id="{EAA98E8F-BAAF-319B-D9F3-598A8465C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253" y="4569476"/>
              <a:ext cx="2083240" cy="781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E99875-A569-83B8-5729-5DA79AAFF762}"/>
                </a:ext>
              </a:extLst>
            </p:cNvPr>
            <p:cNvSpPr txBox="1"/>
            <p:nvPr/>
          </p:nvSpPr>
          <p:spPr>
            <a:xfrm>
              <a:off x="1268306" y="5317581"/>
              <a:ext cx="3151294" cy="593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ook Antiqua" panose="02040602050305030304" pitchFamily="18" charset="0"/>
                  <a:ea typeface="Adobe Song Std L" panose="02020300000000000000" pitchFamily="18" charset="-128"/>
                </a:rPr>
                <a:t>Energy and Earth Resources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34B96D-3DB2-E8D6-DE5F-A5130C4BA1DA}"/>
              </a:ext>
            </a:extLst>
          </p:cNvPr>
          <p:cNvGrpSpPr/>
          <p:nvPr/>
        </p:nvGrpSpPr>
        <p:grpSpPr>
          <a:xfrm>
            <a:off x="2332200" y="4422911"/>
            <a:ext cx="2242675" cy="1004102"/>
            <a:chOff x="1268306" y="4569476"/>
            <a:chExt cx="3151294" cy="1341682"/>
          </a:xfrm>
        </p:grpSpPr>
        <p:pic>
          <p:nvPicPr>
            <p:cNvPr id="16" name="Picture 2" descr="Jackson School of Geosciences logo">
              <a:extLst>
                <a:ext uri="{FF2B5EF4-FFF2-40B4-BE49-F238E27FC236}">
                  <a16:creationId xmlns:a16="http://schemas.microsoft.com/office/drawing/2014/main" id="{374CBAFE-E1B7-1397-F457-1FEE4A2F9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253" y="4569476"/>
              <a:ext cx="2083240" cy="781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B859D3-228F-1E5E-B1D2-CE35216BF9DC}"/>
                </a:ext>
              </a:extLst>
            </p:cNvPr>
            <p:cNvSpPr txBox="1"/>
            <p:nvPr/>
          </p:nvSpPr>
          <p:spPr>
            <a:xfrm>
              <a:off x="1268306" y="5317581"/>
              <a:ext cx="3151294" cy="593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ook Antiqua" panose="02040602050305030304" pitchFamily="18" charset="0"/>
                  <a:ea typeface="Adobe Song Std L" panose="02020300000000000000" pitchFamily="18" charset="-128"/>
                </a:rPr>
                <a:t>Energy and Earth Resources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extBox 8">
            <a:extLst>
              <a:ext uri="{FF2B5EF4-FFF2-40B4-BE49-F238E27FC236}">
                <a16:creationId xmlns:a16="http://schemas.microsoft.com/office/drawing/2014/main" id="{B94B1C15-A5F0-229D-C760-C57BE954C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054624"/>
              </p:ext>
            </p:extLst>
          </p:nvPr>
        </p:nvGraphicFramePr>
        <p:xfrm>
          <a:off x="709033" y="1855886"/>
          <a:ext cx="7734300" cy="458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50415" y="2607717"/>
            <a:ext cx="8043169" cy="36009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7200" b="1">
                <a:latin typeface="+mn-lt"/>
                <a:ea typeface="ＭＳ Ｐゴシック"/>
                <a:cs typeface="Arial"/>
              </a:rPr>
              <a:t>Thank You</a:t>
            </a:r>
            <a:endParaRPr lang="en-US" sz="4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4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4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4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3600" b="1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5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311D80-3FF9-7D62-B9C0-69B1AAAF6FCA}"/>
              </a:ext>
            </a:extLst>
          </p:cNvPr>
          <p:cNvSpPr txBox="1">
            <a:spLocks/>
          </p:cNvSpPr>
          <p:nvPr/>
        </p:nvSpPr>
        <p:spPr>
          <a:xfrm>
            <a:off x="615300" y="1348637"/>
            <a:ext cx="7913397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BF5700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Calibri"/>
                <a:cs typeface="Arial" panose="020B0604020202020204" pitchFamily="34" charset="0"/>
              </a:rPr>
              <a:t>Executive Summary</a:t>
            </a:r>
            <a:endParaRPr lang="en-US" sz="540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48703EA-10D3-3E0B-B096-588BC688BBDD}"/>
              </a:ext>
            </a:extLst>
          </p:cNvPr>
          <p:cNvSpPr txBox="1">
            <a:spLocks/>
          </p:cNvSpPr>
          <p:nvPr/>
        </p:nvSpPr>
        <p:spPr>
          <a:xfrm>
            <a:off x="486865" y="2630202"/>
            <a:ext cx="8170269" cy="263147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Predict whether 40 Electronic Submersible Pumps (ESP) will fail or not within 30 days. </a:t>
            </a:r>
          </a:p>
          <a:p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Develop a data analytics and machine learning workflow in Python. </a:t>
            </a:r>
          </a:p>
          <a:p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We found that the GOR, ESP vibration data, and other factors related to fluid flow through the pump are most critical in assessing the status of an ESP. </a:t>
            </a:r>
          </a:p>
          <a:p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We recommend that feature engineering of these factors be used as a measure to evaluate the lifespan of ESPs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64156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C9A7-BFB6-4549-10DA-91BB092C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7" y="720003"/>
            <a:ext cx="7437816" cy="789377"/>
          </a:xfrm>
        </p:spPr>
        <p:txBody>
          <a:bodyPr lIns="91440" tIns="45720" rIns="91440" bIns="45720" anchor="ctr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/>
              </a:rPr>
              <a:t>Workflow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03063-E61F-476B-3F36-324F7EE24B88}"/>
              </a:ext>
            </a:extLst>
          </p:cNvPr>
          <p:cNvSpPr/>
          <p:nvPr/>
        </p:nvSpPr>
        <p:spPr>
          <a:xfrm>
            <a:off x="633199" y="1588774"/>
            <a:ext cx="2288457" cy="1372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“Theory Crafting”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Mechanical Causes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Statistical Behaviors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Production Causes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3583-7605-CA98-CA8E-595021A886F1}"/>
              </a:ext>
            </a:extLst>
          </p:cNvPr>
          <p:cNvSpPr/>
          <p:nvPr/>
        </p:nvSpPr>
        <p:spPr>
          <a:xfrm>
            <a:off x="3431038" y="1588774"/>
            <a:ext cx="2281924" cy="1372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Initial Data Inspection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Coverage and Correlation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FE3B8-DD94-FA51-37D9-D83F4DDD3096}"/>
              </a:ext>
            </a:extLst>
          </p:cNvPr>
          <p:cNvSpPr/>
          <p:nvPr/>
        </p:nvSpPr>
        <p:spPr>
          <a:xfrm>
            <a:off x="6175046" y="1592075"/>
            <a:ext cx="2281925" cy="1372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Data Pre-Processing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Creation of database and framework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Selective Removal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EC6F2-FB93-9D94-82E8-D201D04F71B3}"/>
              </a:ext>
            </a:extLst>
          </p:cNvPr>
          <p:cNvSpPr/>
          <p:nvPr/>
        </p:nvSpPr>
        <p:spPr>
          <a:xfrm>
            <a:off x="6173008" y="3437935"/>
            <a:ext cx="2289899" cy="1364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Data Engineering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Feature Creation and Selection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1012B4-23D9-C5DB-2FF1-028283732750}"/>
              </a:ext>
            </a:extLst>
          </p:cNvPr>
          <p:cNvSpPr/>
          <p:nvPr/>
        </p:nvSpPr>
        <p:spPr>
          <a:xfrm>
            <a:off x="3432533" y="3435303"/>
            <a:ext cx="2287979" cy="1372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Modeling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Build testing method pipeline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Run models and predict features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348F67-36D5-C409-6184-D98510349CA2}"/>
              </a:ext>
            </a:extLst>
          </p:cNvPr>
          <p:cNvSpPr/>
          <p:nvPr/>
        </p:nvSpPr>
        <p:spPr>
          <a:xfrm>
            <a:off x="636547" y="3435303"/>
            <a:ext cx="2289899" cy="1372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Evaluate Prediction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Qualitative check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8E4FFA-7C44-68A7-ECDA-315FE6D812B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21656" y="2274998"/>
            <a:ext cx="5093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D1B6CC-519B-F109-90E1-CFD5221528C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12962" y="2274998"/>
            <a:ext cx="462084" cy="3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9B4B54-7B53-99E0-043D-A73B31109B3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316009" y="2964522"/>
            <a:ext cx="1949" cy="473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778994-1B81-C2D4-1509-E14B67D4787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5720512" y="4120218"/>
            <a:ext cx="452496" cy="1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589C4F-2E7B-6050-364C-97EA0229B5CD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2926446" y="4121527"/>
            <a:ext cx="506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9E048-6622-96AC-4CFC-98DB50ABD3EB}"/>
              </a:ext>
            </a:extLst>
          </p:cNvPr>
          <p:cNvSpPr/>
          <p:nvPr/>
        </p:nvSpPr>
        <p:spPr>
          <a:xfrm>
            <a:off x="3432533" y="5154234"/>
            <a:ext cx="2287979" cy="13709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Re-Iterate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Improve model building process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89F8153-AF17-4E51-3DE1-2E30465CF0C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720512" y="4802500"/>
            <a:ext cx="1597446" cy="10225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4475F2-AE90-2210-5F92-46869C5B249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576523" y="4807750"/>
            <a:ext cx="0" cy="331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EA10C6A-AB27-7375-61B3-73CD9EFF6E07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2098354" y="4490893"/>
            <a:ext cx="1017322" cy="16510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66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atin typeface="+mn-lt"/>
                <a:cs typeface="Arial" panose="020B0604020202020204" pitchFamily="34" charset="0"/>
              </a:rPr>
              <a:t>“Theory Crafting”</a:t>
            </a:r>
            <a:endParaRPr lang="en-US" sz="32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C8CF4-F126-5BBA-FE93-EDA4F32C099B}"/>
              </a:ext>
            </a:extLst>
          </p:cNvPr>
          <p:cNvSpPr txBox="1"/>
          <p:nvPr/>
        </p:nvSpPr>
        <p:spPr>
          <a:xfrm>
            <a:off x="757084" y="2064695"/>
            <a:ext cx="77921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Consider situation as a physics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Pump failure is related to fluid movement through pump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Reservoir engineering principles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Statistical behavior</a:t>
            </a:r>
          </a:p>
          <a:p>
            <a:pPr lvl="1"/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What features would be affected in this assumption?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GOR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Power Draw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12AFF-AFA0-80C4-C85C-725A9CA4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723" y="1805746"/>
            <a:ext cx="4678155" cy="3361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atin typeface="+mn-lt"/>
                <a:cs typeface="Arial" panose="020B0604020202020204" pitchFamily="34" charset="0"/>
              </a:rPr>
              <a:t>Initial Data Inspection</a:t>
            </a:r>
            <a:endParaRPr lang="en-US" sz="32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9DFEE-C485-02B4-FCE0-54C43D2D9B00}"/>
              </a:ext>
            </a:extLst>
          </p:cNvPr>
          <p:cNvSpPr txBox="1"/>
          <p:nvPr/>
        </p:nvSpPr>
        <p:spPr>
          <a:xfrm>
            <a:off x="347002" y="1935379"/>
            <a:ext cx="7792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Coverage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Solution set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Correlation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D31E17-D7CE-8BD5-357E-44EA381B1963}"/>
              </a:ext>
            </a:extLst>
          </p:cNvPr>
          <p:cNvGrpSpPr/>
          <p:nvPr/>
        </p:nvGrpSpPr>
        <p:grpSpPr>
          <a:xfrm>
            <a:off x="259220" y="3429000"/>
            <a:ext cx="3851372" cy="2950676"/>
            <a:chOff x="0" y="160869"/>
            <a:chExt cx="9144000" cy="71394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0DBE1C-44A4-D548-AB30-400426D89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0869"/>
              <a:ext cx="9144000" cy="38169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63F5ACD-086A-B1A0-3054-85B3A695E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977784"/>
              <a:ext cx="9144000" cy="3322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985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atin typeface="+mn-lt"/>
                <a:cs typeface="Arial" panose="020B0604020202020204" pitchFamily="34" charset="0"/>
              </a:rPr>
              <a:t>Data Pre-Processing</a:t>
            </a:r>
            <a:endParaRPr lang="en-US" sz="2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85882C-F512-9BD0-1147-3DD8A4C11A83}"/>
              </a:ext>
            </a:extLst>
          </p:cNvPr>
          <p:cNvSpPr txBox="1"/>
          <p:nvPr/>
        </p:nvSpPr>
        <p:spPr>
          <a:xfrm>
            <a:off x="757084" y="1572943"/>
            <a:ext cx="779211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ＭＳ Ｐゴシック"/>
              </a:rPr>
              <a:t>Create data frames and aggregate data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ＭＳ Ｐゴシック"/>
              </a:rPr>
              <a:t>Remove unwanted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9267E-9158-7853-4319-77212EC7190F}"/>
              </a:ext>
            </a:extLst>
          </p:cNvPr>
          <p:cNvSpPr txBox="1"/>
          <p:nvPr/>
        </p:nvSpPr>
        <p:spPr>
          <a:xfrm>
            <a:off x="506026" y="2422736"/>
            <a:ext cx="804316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+mn-lt"/>
                <a:cs typeface="Arial" panose="020B0604020202020204" pitchFamily="34" charset="0"/>
              </a:rPr>
              <a:t>Data Engineering</a:t>
            </a:r>
          </a:p>
          <a:p>
            <a:pPr algn="ctr"/>
            <a:endParaRPr lang="en-US" sz="2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C488E-99D1-C58D-632A-61D10D66B113}"/>
              </a:ext>
            </a:extLst>
          </p:cNvPr>
          <p:cNvSpPr txBox="1"/>
          <p:nvPr/>
        </p:nvSpPr>
        <p:spPr>
          <a:xfrm>
            <a:off x="801472" y="3143707"/>
            <a:ext cx="77477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 Creation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Derivatives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GOR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Oil Production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Standard Deviations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GOR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Oil Production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Different Imputation Methods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518CD-8DF6-63F7-14B1-178FBE5FC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1" y="1898373"/>
            <a:ext cx="4439089" cy="3436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72818A-79D8-77F3-41D4-ACD4CF8EA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03798"/>
            <a:ext cx="4439089" cy="34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9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atin typeface="+mn-lt"/>
                <a:cs typeface="Arial" panose="020B0604020202020204" pitchFamily="34" charset="0"/>
              </a:rPr>
              <a:t>Modeling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7160A-C311-9C49-9EC9-3D58A0A32377}"/>
              </a:ext>
            </a:extLst>
          </p:cNvPr>
          <p:cNvSpPr txBox="1"/>
          <p:nvPr/>
        </p:nvSpPr>
        <p:spPr>
          <a:xfrm>
            <a:off x="757084" y="1750142"/>
            <a:ext cx="7792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Start with Minimum Viable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Iterate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57D2C-7C0E-A8F8-C0A0-6938CCAF7480}"/>
              </a:ext>
            </a:extLst>
          </p:cNvPr>
          <p:cNvSpPr txBox="1"/>
          <p:nvPr/>
        </p:nvSpPr>
        <p:spPr>
          <a:xfrm>
            <a:off x="594804" y="3240124"/>
            <a:ext cx="80431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atin typeface="+mn-lt"/>
                <a:cs typeface="Arial" panose="020B0604020202020204" pitchFamily="34" charset="0"/>
              </a:rPr>
              <a:t>Evaluate Prediction </a:t>
            </a:r>
          </a:p>
          <a:p>
            <a:pPr algn="ctr"/>
            <a:endParaRPr lang="en-US" sz="2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6A3D0-8840-5575-A751-E5222A056A49}"/>
              </a:ext>
            </a:extLst>
          </p:cNvPr>
          <p:cNvSpPr txBox="1"/>
          <p:nvPr/>
        </p:nvSpPr>
        <p:spPr>
          <a:xfrm>
            <a:off x="757084" y="4009566"/>
            <a:ext cx="77921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Qualitative/Eye Check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Does the accuracy make sense?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Do the estimated number of failures make sense?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Does there appear to be bias?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1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6" y="1576274"/>
            <a:ext cx="804316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latin typeface="+mn-lt"/>
                <a:cs typeface="Arial" panose="020B0604020202020204" pitchFamily="34" charset="0"/>
              </a:rPr>
              <a:t>Results</a:t>
            </a:r>
            <a:endParaRPr lang="en-US" sz="28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3C156-9E74-D2BD-D993-A51C09EC4B36}"/>
              </a:ext>
            </a:extLst>
          </p:cNvPr>
          <p:cNvSpPr txBox="1"/>
          <p:nvPr/>
        </p:nvSpPr>
        <p:spPr>
          <a:xfrm>
            <a:off x="1067482" y="2487797"/>
            <a:ext cx="671543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ＭＳ Ｐゴシック"/>
              </a:rPr>
              <a:t>Accuracy: ~73%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ＭＳ Ｐゴシック"/>
              </a:rPr>
              <a:t>We expect 9 out of the 40 wells to fail in the next 30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7411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BC077FB9CE9E4C9D0FDED821D37FC7" ma:contentTypeVersion="0" ma:contentTypeDescription="Create a new document." ma:contentTypeScope="" ma:versionID="18e57ddf0e2d8601a0fdcd4b052cea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a7ccb44a4f922dddc81fa8c2d82af8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359B54-7FF5-4176-8EDC-7D4916BA818C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53DCB6C-FDE1-44B0-B323-1655887E34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2CCFB-7780-4FE5-81B1-EC8AE3C87D37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17</TotalTime>
  <Words>313</Words>
  <Application>Microsoft Office PowerPoint</Application>
  <PresentationFormat>On-screen Show (4:3)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Workflow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Benjamin Stormer</cp:lastModifiedBy>
  <cp:revision>3</cp:revision>
  <dcterms:created xsi:type="dcterms:W3CDTF">2017-10-04T14:25:29Z</dcterms:created>
  <dcterms:modified xsi:type="dcterms:W3CDTF">2023-01-22T18:56:36Z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0x010100FEBC077FB9CE9E4C9D0FDED821D37FC7</vt:lpwstr>
  </property>
</Properties>
</file>