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352" r:id="rId10"/>
    <p:sldId id="353" r:id="rId11"/>
    <p:sldId id="262" r:id="rId12"/>
    <p:sldId id="265" r:id="rId13"/>
    <p:sldId id="293" r:id="rId14"/>
    <p:sldId id="356" r:id="rId15"/>
    <p:sldId id="268" r:id="rId16"/>
    <p:sldId id="269" r:id="rId17"/>
    <p:sldId id="357" r:id="rId18"/>
    <p:sldId id="358" r:id="rId19"/>
    <p:sldId id="359" r:id="rId20"/>
    <p:sldId id="360" r:id="rId21"/>
    <p:sldId id="362" r:id="rId22"/>
    <p:sldId id="363" r:id="rId23"/>
    <p:sldId id="364" r:id="rId24"/>
    <p:sldId id="271" r:id="rId25"/>
    <p:sldId id="365" r:id="rId26"/>
    <p:sldId id="366" r:id="rId27"/>
    <p:sldId id="367" r:id="rId28"/>
    <p:sldId id="275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8" r:id="rId39"/>
    <p:sldId id="377" r:id="rId40"/>
    <p:sldId id="379" r:id="rId41"/>
    <p:sldId id="380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2" r:id="rId51"/>
    <p:sldId id="390" r:id="rId52"/>
    <p:sldId id="391" r:id="rId53"/>
    <p:sldId id="393" r:id="rId54"/>
    <p:sldId id="394" r:id="rId55"/>
    <p:sldId id="395" r:id="rId56"/>
    <p:sldId id="396" r:id="rId57"/>
    <p:sldId id="397" r:id="rId58"/>
    <p:sldId id="398" r:id="rId59"/>
    <p:sldId id="288" r:id="rId6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641"/>
    <p:restoredTop sz="92630" autoAdjust="0"/>
  </p:normalViewPr>
  <p:slideViewPr>
    <p:cSldViewPr snapToGrid="0">
      <p:cViewPr varScale="1">
        <p:scale>
          <a:sx n="97" d="100"/>
          <a:sy n="97" d="100"/>
        </p:scale>
        <p:origin x="-8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3" name="Imagem 4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m 88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0" name="Imagem 8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Imagem 13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7" name="Imagem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Imagem 18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Imagem 18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Imagem 22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31" name="Imagem 23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0" y="0"/>
            <a:ext cx="3524760" cy="5143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0800000" flipH="1">
            <a:off x="8660520" y="5136480"/>
            <a:ext cx="5143320" cy="5143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1090080"/>
            <a:ext cx="5888520" cy="296244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885640" y="1090440"/>
            <a:ext cx="2961720" cy="296244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4071600" y="471132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977280" y="4278240"/>
            <a:ext cx="518076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679920" y="427824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</p:spPr>
        <p:txBody>
          <a:bodyPr tIns="91440" bIns="9144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292800" y="126360"/>
            <a:ext cx="779400" cy="25956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-360"/>
            <a:ext cx="5433840" cy="132768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428800" y="-360"/>
            <a:ext cx="1326960" cy="132768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380520"/>
            <a:ext cx="6303600" cy="77220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6300720" y="380520"/>
            <a:ext cx="771480" cy="77220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492160" cy="765720"/>
          </a:xfrm>
          <a:prstGeom prst="rect">
            <a:avLst/>
          </a:prstGeom>
        </p:spPr>
        <p:txBody>
          <a:bodyPr tIns="91440" bIns="91440" anchor="ctr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body"/>
          </p:nvPr>
        </p:nvSpPr>
        <p:spPr>
          <a:xfrm>
            <a:off x="814320" y="1327320"/>
            <a:ext cx="6132240" cy="3145320"/>
          </a:xfrm>
          <a:prstGeom prst="rect">
            <a:avLst/>
          </a:prstGeom>
        </p:spPr>
        <p:txBody>
          <a:bodyPr tIns="91440" bIns="9144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56" name="PlaceHolder 13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16B61D06-D913-4020-B8AC-50F3716594DD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0"/>
            <a:ext cx="3524760" cy="5143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 rot="10800000" flipH="1">
            <a:off x="8660520" y="5136480"/>
            <a:ext cx="5143320" cy="5143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0" y="2924640"/>
            <a:ext cx="4563720" cy="20275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4561920" y="2924640"/>
            <a:ext cx="2026800" cy="20275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PlaceHolder 1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51E4AB5-026D-4455-B842-EE4609792188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 rot="10800000">
            <a:off x="286020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3291120" y="4472640"/>
            <a:ext cx="586188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262548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774160" y="4646880"/>
            <a:ext cx="637776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246888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2682720" y="4636440"/>
            <a:ext cx="6003720" cy="315360"/>
          </a:xfrm>
          <a:prstGeom prst="rect">
            <a:avLst/>
          </a:prstGeom>
        </p:spPr>
        <p:txBody>
          <a:bodyPr tIns="91440" bIns="9144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144" name="PlaceHolder 7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AB0092F6-2580-4FC1-9286-2D916299893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1808640" y="6372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2520" y="-360"/>
            <a:ext cx="1372320" cy="67104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1372320" y="-360"/>
            <a:ext cx="670680" cy="67104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0" y="191880"/>
            <a:ext cx="1901520" cy="3049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1895400" y="191880"/>
            <a:ext cx="304200" cy="3049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PlaceHolder 1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Num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E20D9CC9-D0BC-44D2-9FBF-F53A5DD3A77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2"/>
          <p:cNvSpPr/>
          <p:nvPr/>
        </p:nvSpPr>
        <p:spPr>
          <a:xfrm rot="10800000">
            <a:off x="7341120" y="507960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7774200" y="4472640"/>
            <a:ext cx="1373040" cy="6703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7106040" y="4472640"/>
            <a:ext cx="671400" cy="6703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5"/>
          <p:cNvSpPr/>
          <p:nvPr/>
        </p:nvSpPr>
        <p:spPr>
          <a:xfrm>
            <a:off x="7247520" y="4646880"/>
            <a:ext cx="1902240" cy="304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6"/>
          <p:cNvSpPr/>
          <p:nvPr/>
        </p:nvSpPr>
        <p:spPr>
          <a:xfrm>
            <a:off x="6949440" y="4646880"/>
            <a:ext cx="304920" cy="3042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1808640" y="63720"/>
            <a:ext cx="393840" cy="13104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2520" y="-360"/>
            <a:ext cx="1372320" cy="67104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9"/>
          <p:cNvSpPr/>
          <p:nvPr/>
        </p:nvSpPr>
        <p:spPr>
          <a:xfrm>
            <a:off x="1372320" y="-360"/>
            <a:ext cx="670680" cy="67104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0" y="191880"/>
            <a:ext cx="1901520" cy="3049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1"/>
          <p:cNvSpPr/>
          <p:nvPr/>
        </p:nvSpPr>
        <p:spPr>
          <a:xfrm>
            <a:off x="1895400" y="191880"/>
            <a:ext cx="304200" cy="3049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197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5800" y="1090800"/>
            <a:ext cx="527076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O DESENVOLVIMENTO DE UM JOGO EDUCACIONAL</a:t>
            </a:r>
            <a:endParaRPr lang="pt-BR" sz="2000" dirty="0" smtClean="0">
              <a:solidFill>
                <a:schemeClr val="bg1"/>
              </a:solidFill>
            </a:endParaRPr>
          </a:p>
          <a:p>
            <a:pPr algn="ctr"/>
            <a:endParaRPr lang="pt-BR" sz="20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530000" y="232920"/>
            <a:ext cx="645696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Faculdade Independente do Nordeste - FAINOR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Curso de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Engenharia de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Computação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896000" y="4273560"/>
            <a:ext cx="412668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1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DANIEL MOREIRA MACARIO SOUZA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4896000" y="4561560"/>
            <a:ext cx="28634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Vitória da Conquista - Bahia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0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10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Dezembro - 2020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546120" y="4215960"/>
            <a:ext cx="29840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1" strike="noStrike" spc="-1" dirty="0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Orientador: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spc="-1" dirty="0" smtClean="0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Prof. M. Sc. </a:t>
            </a:r>
            <a:r>
              <a:rPr lang="pt-BR" sz="1100" dirty="0" smtClean="0">
                <a:solidFill>
                  <a:schemeClr val="tx2"/>
                </a:solidFill>
              </a:rPr>
              <a:t>Marcelo Barbosa de Almeida</a:t>
            </a:r>
            <a:endParaRPr lang="pt-BR" sz="11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E0427AE-E8E3-2346-BB3F-979E9E2A1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031" y="117043"/>
            <a:ext cx="749649" cy="7496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47E34150-6C1E-B84C-AAAA-4D2EE8A716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6734" y="15147"/>
            <a:ext cx="1243929" cy="1075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ESTADO DA ARTE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814320" y="13273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B5A214C-1AB6-45DB-B84A-13B518738EAA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10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366840" y="869760"/>
            <a:ext cx="156960" cy="40320"/>
          </a:xfrm>
          <a:custGeom>
            <a:avLst/>
            <a:gdLst/>
            <a:ahLst/>
            <a:cxnLst/>
            <a:rect l="l" t="t" r="r" b="b"/>
            <a:pathLst>
              <a:path w="8306" h="2144">
                <a:moveTo>
                  <a:pt x="1" y="0"/>
                </a:moveTo>
                <a:lnTo>
                  <a:pt x="1" y="487"/>
                </a:lnTo>
                <a:lnTo>
                  <a:pt x="1" y="487"/>
                </a:lnTo>
                <a:lnTo>
                  <a:pt x="25" y="633"/>
                </a:lnTo>
                <a:lnTo>
                  <a:pt x="74" y="755"/>
                </a:lnTo>
                <a:lnTo>
                  <a:pt x="147" y="853"/>
                </a:lnTo>
                <a:lnTo>
                  <a:pt x="245" y="950"/>
                </a:lnTo>
                <a:lnTo>
                  <a:pt x="245" y="950"/>
                </a:lnTo>
                <a:lnTo>
                  <a:pt x="391" y="1023"/>
                </a:lnTo>
                <a:lnTo>
                  <a:pt x="561" y="1047"/>
                </a:lnTo>
                <a:lnTo>
                  <a:pt x="561" y="1047"/>
                </a:lnTo>
                <a:lnTo>
                  <a:pt x="732" y="1023"/>
                </a:lnTo>
                <a:lnTo>
                  <a:pt x="732" y="1023"/>
                </a:lnTo>
                <a:lnTo>
                  <a:pt x="1292" y="853"/>
                </a:lnTo>
                <a:lnTo>
                  <a:pt x="1657" y="780"/>
                </a:lnTo>
                <a:lnTo>
                  <a:pt x="2071" y="682"/>
                </a:lnTo>
                <a:lnTo>
                  <a:pt x="2534" y="609"/>
                </a:lnTo>
                <a:lnTo>
                  <a:pt x="3021" y="560"/>
                </a:lnTo>
                <a:lnTo>
                  <a:pt x="3581" y="512"/>
                </a:lnTo>
                <a:lnTo>
                  <a:pt x="4166" y="487"/>
                </a:lnTo>
                <a:lnTo>
                  <a:pt x="4166" y="487"/>
                </a:lnTo>
                <a:lnTo>
                  <a:pt x="4604" y="512"/>
                </a:lnTo>
                <a:lnTo>
                  <a:pt x="5018" y="536"/>
                </a:lnTo>
                <a:lnTo>
                  <a:pt x="5408" y="609"/>
                </a:lnTo>
                <a:lnTo>
                  <a:pt x="5773" y="682"/>
                </a:lnTo>
                <a:lnTo>
                  <a:pt x="6114" y="780"/>
                </a:lnTo>
                <a:lnTo>
                  <a:pt x="6431" y="877"/>
                </a:lnTo>
                <a:lnTo>
                  <a:pt x="6699" y="999"/>
                </a:lnTo>
                <a:lnTo>
                  <a:pt x="6966" y="1120"/>
                </a:lnTo>
                <a:lnTo>
                  <a:pt x="7186" y="1242"/>
                </a:lnTo>
                <a:lnTo>
                  <a:pt x="7405" y="1388"/>
                </a:lnTo>
                <a:lnTo>
                  <a:pt x="7770" y="1656"/>
                </a:lnTo>
                <a:lnTo>
                  <a:pt x="8062" y="1924"/>
                </a:lnTo>
                <a:lnTo>
                  <a:pt x="8306" y="214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5"/>
          <p:cNvSpPr/>
          <p:nvPr/>
        </p:nvSpPr>
        <p:spPr>
          <a:xfrm>
            <a:off x="524160" y="869760"/>
            <a:ext cx="156960" cy="40320"/>
          </a:xfrm>
          <a:custGeom>
            <a:avLst/>
            <a:gdLst/>
            <a:ahLst/>
            <a:cxnLst/>
            <a:rect l="l" t="t" r="r" b="b"/>
            <a:pathLst>
              <a:path w="8307" h="2144">
                <a:moveTo>
                  <a:pt x="1" y="2143"/>
                </a:moveTo>
                <a:lnTo>
                  <a:pt x="1" y="2143"/>
                </a:lnTo>
                <a:lnTo>
                  <a:pt x="245" y="1924"/>
                </a:lnTo>
                <a:lnTo>
                  <a:pt x="537" y="1656"/>
                </a:lnTo>
                <a:lnTo>
                  <a:pt x="902" y="1388"/>
                </a:lnTo>
                <a:lnTo>
                  <a:pt x="1121" y="1242"/>
                </a:lnTo>
                <a:lnTo>
                  <a:pt x="1341" y="1120"/>
                </a:lnTo>
                <a:lnTo>
                  <a:pt x="1608" y="999"/>
                </a:lnTo>
                <a:lnTo>
                  <a:pt x="1876" y="877"/>
                </a:lnTo>
                <a:lnTo>
                  <a:pt x="2193" y="780"/>
                </a:lnTo>
                <a:lnTo>
                  <a:pt x="2534" y="682"/>
                </a:lnTo>
                <a:lnTo>
                  <a:pt x="2899" y="609"/>
                </a:lnTo>
                <a:lnTo>
                  <a:pt x="3289" y="536"/>
                </a:lnTo>
                <a:lnTo>
                  <a:pt x="3703" y="512"/>
                </a:lnTo>
                <a:lnTo>
                  <a:pt x="4141" y="487"/>
                </a:lnTo>
                <a:lnTo>
                  <a:pt x="4141" y="487"/>
                </a:lnTo>
                <a:lnTo>
                  <a:pt x="4726" y="512"/>
                </a:lnTo>
                <a:lnTo>
                  <a:pt x="5286" y="560"/>
                </a:lnTo>
                <a:lnTo>
                  <a:pt x="5773" y="609"/>
                </a:lnTo>
                <a:lnTo>
                  <a:pt x="6236" y="682"/>
                </a:lnTo>
                <a:lnTo>
                  <a:pt x="6650" y="780"/>
                </a:lnTo>
                <a:lnTo>
                  <a:pt x="7015" y="853"/>
                </a:lnTo>
                <a:lnTo>
                  <a:pt x="7575" y="1023"/>
                </a:lnTo>
                <a:lnTo>
                  <a:pt x="7575" y="1023"/>
                </a:lnTo>
                <a:lnTo>
                  <a:pt x="7746" y="1047"/>
                </a:lnTo>
                <a:lnTo>
                  <a:pt x="7746" y="1047"/>
                </a:lnTo>
                <a:lnTo>
                  <a:pt x="7916" y="1023"/>
                </a:lnTo>
                <a:lnTo>
                  <a:pt x="8062" y="950"/>
                </a:lnTo>
                <a:lnTo>
                  <a:pt x="8062" y="950"/>
                </a:lnTo>
                <a:lnTo>
                  <a:pt x="8160" y="853"/>
                </a:lnTo>
                <a:lnTo>
                  <a:pt x="8233" y="755"/>
                </a:lnTo>
                <a:lnTo>
                  <a:pt x="8282" y="633"/>
                </a:lnTo>
                <a:lnTo>
                  <a:pt x="8306" y="487"/>
                </a:lnTo>
                <a:lnTo>
                  <a:pt x="8306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6"/>
          <p:cNvSpPr/>
          <p:nvPr/>
        </p:nvSpPr>
        <p:spPr>
          <a:xfrm>
            <a:off x="366840" y="641160"/>
            <a:ext cx="156960" cy="250560"/>
          </a:xfrm>
          <a:custGeom>
            <a:avLst/>
            <a:gdLst/>
            <a:ahLst/>
            <a:cxnLst/>
            <a:rect l="l" t="t" r="r" b="b"/>
            <a:pathLst>
              <a:path w="8306" h="13250">
                <a:moveTo>
                  <a:pt x="8306" y="2192"/>
                </a:moveTo>
                <a:lnTo>
                  <a:pt x="8306" y="13249"/>
                </a:lnTo>
                <a:lnTo>
                  <a:pt x="8306" y="13249"/>
                </a:lnTo>
                <a:lnTo>
                  <a:pt x="8062" y="13030"/>
                </a:lnTo>
                <a:lnTo>
                  <a:pt x="7770" y="12762"/>
                </a:lnTo>
                <a:lnTo>
                  <a:pt x="7405" y="12494"/>
                </a:lnTo>
                <a:lnTo>
                  <a:pt x="7186" y="12348"/>
                </a:lnTo>
                <a:lnTo>
                  <a:pt x="6966" y="12226"/>
                </a:lnTo>
                <a:lnTo>
                  <a:pt x="6699" y="12105"/>
                </a:lnTo>
                <a:lnTo>
                  <a:pt x="6431" y="11983"/>
                </a:lnTo>
                <a:lnTo>
                  <a:pt x="6114" y="11885"/>
                </a:lnTo>
                <a:lnTo>
                  <a:pt x="5773" y="11788"/>
                </a:lnTo>
                <a:lnTo>
                  <a:pt x="5408" y="11715"/>
                </a:lnTo>
                <a:lnTo>
                  <a:pt x="5018" y="11642"/>
                </a:lnTo>
                <a:lnTo>
                  <a:pt x="4604" y="11617"/>
                </a:lnTo>
                <a:lnTo>
                  <a:pt x="4166" y="11593"/>
                </a:lnTo>
                <a:lnTo>
                  <a:pt x="4166" y="11593"/>
                </a:lnTo>
                <a:lnTo>
                  <a:pt x="3581" y="11617"/>
                </a:lnTo>
                <a:lnTo>
                  <a:pt x="3021" y="11666"/>
                </a:lnTo>
                <a:lnTo>
                  <a:pt x="2534" y="11715"/>
                </a:lnTo>
                <a:lnTo>
                  <a:pt x="2071" y="11788"/>
                </a:lnTo>
                <a:lnTo>
                  <a:pt x="1657" y="11885"/>
                </a:lnTo>
                <a:lnTo>
                  <a:pt x="1292" y="11958"/>
                </a:lnTo>
                <a:lnTo>
                  <a:pt x="732" y="12129"/>
                </a:lnTo>
                <a:lnTo>
                  <a:pt x="732" y="12129"/>
                </a:lnTo>
                <a:lnTo>
                  <a:pt x="561" y="12153"/>
                </a:lnTo>
                <a:lnTo>
                  <a:pt x="561" y="12153"/>
                </a:lnTo>
                <a:lnTo>
                  <a:pt x="391" y="12129"/>
                </a:lnTo>
                <a:lnTo>
                  <a:pt x="245" y="12056"/>
                </a:lnTo>
                <a:lnTo>
                  <a:pt x="245" y="12056"/>
                </a:lnTo>
                <a:lnTo>
                  <a:pt x="147" y="11958"/>
                </a:lnTo>
                <a:lnTo>
                  <a:pt x="74" y="11861"/>
                </a:lnTo>
                <a:lnTo>
                  <a:pt x="25" y="11739"/>
                </a:lnTo>
                <a:lnTo>
                  <a:pt x="1" y="11593"/>
                </a:lnTo>
                <a:lnTo>
                  <a:pt x="1" y="1656"/>
                </a:lnTo>
                <a:lnTo>
                  <a:pt x="1" y="1656"/>
                </a:lnTo>
                <a:lnTo>
                  <a:pt x="25" y="1534"/>
                </a:lnTo>
                <a:lnTo>
                  <a:pt x="50" y="1437"/>
                </a:lnTo>
                <a:lnTo>
                  <a:pt x="123" y="1315"/>
                </a:lnTo>
                <a:lnTo>
                  <a:pt x="196" y="1242"/>
                </a:lnTo>
                <a:lnTo>
                  <a:pt x="196" y="1242"/>
                </a:lnTo>
                <a:lnTo>
                  <a:pt x="342" y="1120"/>
                </a:lnTo>
                <a:lnTo>
                  <a:pt x="512" y="974"/>
                </a:lnTo>
                <a:lnTo>
                  <a:pt x="926" y="755"/>
                </a:lnTo>
                <a:lnTo>
                  <a:pt x="1389" y="536"/>
                </a:lnTo>
                <a:lnTo>
                  <a:pt x="1901" y="341"/>
                </a:lnTo>
                <a:lnTo>
                  <a:pt x="2461" y="195"/>
                </a:lnTo>
                <a:lnTo>
                  <a:pt x="3021" y="73"/>
                </a:lnTo>
                <a:lnTo>
                  <a:pt x="3581" y="24"/>
                </a:lnTo>
                <a:lnTo>
                  <a:pt x="4166" y="0"/>
                </a:lnTo>
                <a:lnTo>
                  <a:pt x="4166" y="0"/>
                </a:lnTo>
                <a:lnTo>
                  <a:pt x="4531" y="0"/>
                </a:lnTo>
                <a:lnTo>
                  <a:pt x="4872" y="49"/>
                </a:lnTo>
                <a:lnTo>
                  <a:pt x="5213" y="98"/>
                </a:lnTo>
                <a:lnTo>
                  <a:pt x="5530" y="171"/>
                </a:lnTo>
                <a:lnTo>
                  <a:pt x="5822" y="268"/>
                </a:lnTo>
                <a:lnTo>
                  <a:pt x="6114" y="365"/>
                </a:lnTo>
                <a:lnTo>
                  <a:pt x="6358" y="487"/>
                </a:lnTo>
                <a:lnTo>
                  <a:pt x="6626" y="609"/>
                </a:lnTo>
                <a:lnTo>
                  <a:pt x="7064" y="901"/>
                </a:lnTo>
                <a:lnTo>
                  <a:pt x="7429" y="1169"/>
                </a:lnTo>
                <a:lnTo>
                  <a:pt x="7746" y="1437"/>
                </a:lnTo>
                <a:lnTo>
                  <a:pt x="8014" y="1681"/>
                </a:lnTo>
                <a:lnTo>
                  <a:pt x="8014" y="1681"/>
                </a:lnTo>
                <a:lnTo>
                  <a:pt x="8136" y="1802"/>
                </a:lnTo>
                <a:lnTo>
                  <a:pt x="8136" y="1802"/>
                </a:lnTo>
                <a:lnTo>
                  <a:pt x="8209" y="1875"/>
                </a:lnTo>
                <a:lnTo>
                  <a:pt x="8257" y="1973"/>
                </a:lnTo>
                <a:lnTo>
                  <a:pt x="8306" y="2095"/>
                </a:lnTo>
                <a:lnTo>
                  <a:pt x="8306" y="2192"/>
                </a:lnTo>
                <a:lnTo>
                  <a:pt x="8306" y="219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7"/>
          <p:cNvSpPr/>
          <p:nvPr/>
        </p:nvSpPr>
        <p:spPr>
          <a:xfrm>
            <a:off x="524160" y="641160"/>
            <a:ext cx="156960" cy="250560"/>
          </a:xfrm>
          <a:custGeom>
            <a:avLst/>
            <a:gdLst/>
            <a:ahLst/>
            <a:cxnLst/>
            <a:rect l="l" t="t" r="r" b="b"/>
            <a:pathLst>
              <a:path w="8307" h="13250">
                <a:moveTo>
                  <a:pt x="1" y="2192"/>
                </a:moveTo>
                <a:lnTo>
                  <a:pt x="1" y="13249"/>
                </a:lnTo>
                <a:lnTo>
                  <a:pt x="1" y="13249"/>
                </a:lnTo>
                <a:lnTo>
                  <a:pt x="245" y="13030"/>
                </a:lnTo>
                <a:lnTo>
                  <a:pt x="537" y="12762"/>
                </a:lnTo>
                <a:lnTo>
                  <a:pt x="902" y="12494"/>
                </a:lnTo>
                <a:lnTo>
                  <a:pt x="1121" y="12348"/>
                </a:lnTo>
                <a:lnTo>
                  <a:pt x="1341" y="12226"/>
                </a:lnTo>
                <a:lnTo>
                  <a:pt x="1608" y="12105"/>
                </a:lnTo>
                <a:lnTo>
                  <a:pt x="1876" y="11983"/>
                </a:lnTo>
                <a:lnTo>
                  <a:pt x="2193" y="11885"/>
                </a:lnTo>
                <a:lnTo>
                  <a:pt x="2534" y="11788"/>
                </a:lnTo>
                <a:lnTo>
                  <a:pt x="2899" y="11715"/>
                </a:lnTo>
                <a:lnTo>
                  <a:pt x="3289" y="11642"/>
                </a:lnTo>
                <a:lnTo>
                  <a:pt x="3703" y="11617"/>
                </a:lnTo>
                <a:lnTo>
                  <a:pt x="4141" y="11593"/>
                </a:lnTo>
                <a:lnTo>
                  <a:pt x="4141" y="11593"/>
                </a:lnTo>
                <a:lnTo>
                  <a:pt x="4726" y="11617"/>
                </a:lnTo>
                <a:lnTo>
                  <a:pt x="5286" y="11666"/>
                </a:lnTo>
                <a:lnTo>
                  <a:pt x="5773" y="11715"/>
                </a:lnTo>
                <a:lnTo>
                  <a:pt x="6236" y="11788"/>
                </a:lnTo>
                <a:lnTo>
                  <a:pt x="6650" y="11885"/>
                </a:lnTo>
                <a:lnTo>
                  <a:pt x="7015" y="11958"/>
                </a:lnTo>
                <a:lnTo>
                  <a:pt x="7575" y="12129"/>
                </a:lnTo>
                <a:lnTo>
                  <a:pt x="7575" y="12129"/>
                </a:lnTo>
                <a:lnTo>
                  <a:pt x="7746" y="12153"/>
                </a:lnTo>
                <a:lnTo>
                  <a:pt x="7746" y="12153"/>
                </a:lnTo>
                <a:lnTo>
                  <a:pt x="7916" y="12129"/>
                </a:lnTo>
                <a:lnTo>
                  <a:pt x="8062" y="12056"/>
                </a:lnTo>
                <a:lnTo>
                  <a:pt x="8062" y="12056"/>
                </a:lnTo>
                <a:lnTo>
                  <a:pt x="8160" y="11958"/>
                </a:lnTo>
                <a:lnTo>
                  <a:pt x="8233" y="11861"/>
                </a:lnTo>
                <a:lnTo>
                  <a:pt x="8282" y="11739"/>
                </a:lnTo>
                <a:lnTo>
                  <a:pt x="8306" y="11593"/>
                </a:lnTo>
                <a:lnTo>
                  <a:pt x="8306" y="1656"/>
                </a:lnTo>
                <a:lnTo>
                  <a:pt x="8306" y="1656"/>
                </a:lnTo>
                <a:lnTo>
                  <a:pt x="8282" y="1534"/>
                </a:lnTo>
                <a:lnTo>
                  <a:pt x="8257" y="1437"/>
                </a:lnTo>
                <a:lnTo>
                  <a:pt x="8184" y="1315"/>
                </a:lnTo>
                <a:lnTo>
                  <a:pt x="8111" y="1242"/>
                </a:lnTo>
                <a:lnTo>
                  <a:pt x="8111" y="1242"/>
                </a:lnTo>
                <a:lnTo>
                  <a:pt x="7965" y="1120"/>
                </a:lnTo>
                <a:lnTo>
                  <a:pt x="7795" y="974"/>
                </a:lnTo>
                <a:lnTo>
                  <a:pt x="7381" y="755"/>
                </a:lnTo>
                <a:lnTo>
                  <a:pt x="6918" y="536"/>
                </a:lnTo>
                <a:lnTo>
                  <a:pt x="6406" y="341"/>
                </a:lnTo>
                <a:lnTo>
                  <a:pt x="5846" y="195"/>
                </a:lnTo>
                <a:lnTo>
                  <a:pt x="5286" y="73"/>
                </a:lnTo>
                <a:lnTo>
                  <a:pt x="4726" y="24"/>
                </a:lnTo>
                <a:lnTo>
                  <a:pt x="4141" y="0"/>
                </a:lnTo>
                <a:lnTo>
                  <a:pt x="4141" y="0"/>
                </a:lnTo>
                <a:lnTo>
                  <a:pt x="3776" y="0"/>
                </a:lnTo>
                <a:lnTo>
                  <a:pt x="3435" y="49"/>
                </a:lnTo>
                <a:lnTo>
                  <a:pt x="3094" y="98"/>
                </a:lnTo>
                <a:lnTo>
                  <a:pt x="2777" y="171"/>
                </a:lnTo>
                <a:lnTo>
                  <a:pt x="2485" y="268"/>
                </a:lnTo>
                <a:lnTo>
                  <a:pt x="2193" y="365"/>
                </a:lnTo>
                <a:lnTo>
                  <a:pt x="1949" y="487"/>
                </a:lnTo>
                <a:lnTo>
                  <a:pt x="1681" y="609"/>
                </a:lnTo>
                <a:lnTo>
                  <a:pt x="1243" y="901"/>
                </a:lnTo>
                <a:lnTo>
                  <a:pt x="878" y="1169"/>
                </a:lnTo>
                <a:lnTo>
                  <a:pt x="561" y="1437"/>
                </a:lnTo>
                <a:lnTo>
                  <a:pt x="293" y="1681"/>
                </a:lnTo>
                <a:lnTo>
                  <a:pt x="293" y="1681"/>
                </a:lnTo>
                <a:lnTo>
                  <a:pt x="171" y="1802"/>
                </a:lnTo>
                <a:lnTo>
                  <a:pt x="171" y="1802"/>
                </a:lnTo>
                <a:lnTo>
                  <a:pt x="98" y="1875"/>
                </a:lnTo>
                <a:lnTo>
                  <a:pt x="50" y="1973"/>
                </a:lnTo>
                <a:lnTo>
                  <a:pt x="1" y="2095"/>
                </a:lnTo>
                <a:lnTo>
                  <a:pt x="1" y="2192"/>
                </a:lnTo>
                <a:lnTo>
                  <a:pt x="1" y="219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tângulo 12"/>
          <p:cNvSpPr/>
          <p:nvPr/>
        </p:nvSpPr>
        <p:spPr>
          <a:xfrm>
            <a:off x="0" y="2035277"/>
            <a:ext cx="89080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RIBEIRO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 (2016) : </a:t>
            </a:r>
            <a:r>
              <a:rPr lang="pt-BR" sz="2000" dirty="0" smtClean="0"/>
              <a:t>Dinâmicas com </a:t>
            </a:r>
            <a:r>
              <a:rPr lang="pt-BR" sz="2000" dirty="0" err="1" smtClean="0"/>
              <a:t>App</a:t>
            </a:r>
            <a:r>
              <a:rPr lang="pt-BR" sz="2000" dirty="0" smtClean="0"/>
              <a:t> Inventor no Apoio ao Aprendizado e no Ensino de Programação: A tecnologia pode vir a ser uma extensão da sala de aula na busca por mais conhecimento, viabilizando novos modos de aprendizagem e ensino. Cabe ao educador usufruir dessa tecnologia como forma de apoio ao ensino em sala de aula. Este projeto teve como objetivo propor dinâmicas de aplicação de </a:t>
            </a:r>
            <a:r>
              <a:rPr lang="pt-BR" sz="2000" dirty="0" err="1" smtClean="0"/>
              <a:t>App</a:t>
            </a:r>
            <a:r>
              <a:rPr lang="pt-BR" sz="2000" dirty="0" smtClean="0"/>
              <a:t> Inventor e analisar o impacto da integração da lógica de programação para apoio ao aprendizado.</a:t>
            </a:r>
            <a:endParaRPr lang="pt-BR" sz="2000" spc="-1" dirty="0">
              <a:uFill>
                <a:solidFill>
                  <a:srgbClr val="FFFFFF"/>
                </a:solidFill>
              </a:uFill>
              <a:ea typeface="Roboto Condensed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82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REFERENCIAL TEÓRICO</a:t>
            </a:r>
          </a:p>
        </p:txBody>
      </p:sp>
      <p:sp>
        <p:nvSpPr>
          <p:cNvPr id="347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A7AF26D5-4F97-49B3-89BD-2CA769021AA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11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trike="noStrike" spc="-1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3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REFERENCIAL TEÓRICO</a:t>
            </a: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12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Mercado de trabalho;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Modernização da sala de aula</a:t>
            </a:r>
            <a:r>
              <a:rPr lang="pt-BR" sz="24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;</a:t>
            </a:r>
          </a:p>
          <a:p>
            <a:pPr marL="457200" indent="-380520" algn="just">
              <a:buClr>
                <a:srgbClr val="C7D3E6"/>
              </a:buClr>
            </a:pPr>
            <a:endParaRPr lang="pt-BR" sz="2400" spc="-1" dirty="0" smtClean="0"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O ensino de lógica de programação;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Linguagem </a:t>
            </a:r>
            <a:r>
              <a:rPr lang="pt-BR" sz="2400" i="1" dirty="0" smtClean="0"/>
              <a:t>C++ </a:t>
            </a:r>
            <a:r>
              <a:rPr lang="pt-BR" sz="2400" dirty="0" smtClean="0"/>
              <a:t>e</a:t>
            </a:r>
            <a:r>
              <a:rPr lang="pt-BR" sz="2400" i="1" dirty="0" smtClean="0"/>
              <a:t> C#</a:t>
            </a:r>
            <a:r>
              <a:rPr lang="pt-BR" sz="2400" dirty="0" smtClean="0"/>
              <a:t>;</a:t>
            </a:r>
          </a:p>
          <a:p>
            <a:pPr marL="419580" indent="-342900" algn="just">
              <a:buClr>
                <a:srgbClr val="C7D3E6"/>
              </a:buClr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MERCADO DE TRABALHO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13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“Os novos empregos que estão sendo criados exigem e demandam criatividade, habilidades, analíticas, matemáticas e digitais, robótica, programação. Vão se destacar os profissionais que entreguem o que as maquinas não conseguem fazer análises e questionamentos. Vão desaparecer as funções de buscar e organizar dados. Hoje, alguns </a:t>
            </a:r>
            <a:r>
              <a:rPr lang="pt-BR" sz="2000" dirty="0" err="1" smtClean="0"/>
              <a:t>call</a:t>
            </a:r>
            <a:r>
              <a:rPr lang="pt-BR" sz="2000" dirty="0" smtClean="0"/>
              <a:t> </a:t>
            </a:r>
            <a:r>
              <a:rPr lang="pt-BR" sz="2000" dirty="0" err="1" smtClean="0"/>
              <a:t>centers</a:t>
            </a:r>
            <a:r>
              <a:rPr lang="pt-BR" sz="2000" dirty="0" smtClean="0"/>
              <a:t> são atendidos por robôs e bancos totalmente digitais.”( MUSSI,2018).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MODERNIZAÇÃO DA SALA DE AULA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14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Obvio que com todos esses avanços tecnológicos, vai exigir uma qualificação adequado. Isso começa na sala de aula, que vem passando por incontáveis transformações na sala de aula.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Segundo SOUZA E FRANÇA (2016), Para que isto ocorra, os professores dos cursos de tecnologia da informação estão recorrendo a estratégias de ensino para facilitar a absorção e fixação do conteúdo passado na sala de aula. Silva </a:t>
            </a:r>
            <a:r>
              <a:rPr lang="pt-BR" sz="2000" dirty="0" err="1" smtClean="0"/>
              <a:t>et</a:t>
            </a:r>
            <a:r>
              <a:rPr lang="pt-BR" sz="2000" dirty="0" smtClean="0"/>
              <a:t> al. (2011) comentam que há uma carência destas práticas educacionais alternativas às práticas tradicionais</a:t>
            </a:r>
            <a:r>
              <a:rPr lang="pt-BR" sz="2400" dirty="0" smtClean="0"/>
              <a:t>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MODERNIZAÇÃO DA SALA DE AULA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15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ensino a distancia ( EAD) é um ótimo exemplo dessa modernização, já que ela proporciona assistir aulas a partir de um computador ou celular com conexão com internet, segundo a Google, a sua plataforma de vídeo conferencia no período de abril teve um crescimento de cerca 3 milhões de novos usuários por dia.</a:t>
            </a:r>
            <a:endParaRPr lang="pt-BR" sz="2000" spc="-1" dirty="0" smtClean="0"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O ENSINO DE LÓGICA DE PROGRAMAÇÃO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16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A Sociedade Brasileira de Computação (SBC) entende que é fundamental e estratégico para o Brasil que conteúdos de Computação sejam ministrados na Educação Básica.(SBC, 2019). Porem o trato no ensino da mesma, não deve ser feito da mesma forma que é feita no ensino superior.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“Atualmente, tem-se reconhecido a necessidade de introduzir conceitos computacionais desde as séries iniciais, focando principalmente no ensino da Lógica de Programação, já que a mesma pode auxiliar no desenvolvimento do poder cognitivo das crianças” (ARAÚJO et. al., 2015).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O ENSINO DE LÓGICA DE PROGRAMAÇÃO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17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Segundo </a:t>
            </a:r>
            <a:r>
              <a:rPr lang="pt-BR" sz="2000" dirty="0" err="1" smtClean="0"/>
              <a:t>Romio</a:t>
            </a:r>
            <a:r>
              <a:rPr lang="pt-BR" sz="2000" dirty="0" smtClean="0"/>
              <a:t> (2017), jogos educacionais tendem despertam um interesse maior do aluno na sala de aula,  já que traz novos desafios, possibilidades de se aprender errando, busca por mais informações, juntando estimulo e diversão.</a:t>
            </a: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LINGUAGEM </a:t>
            </a:r>
            <a:r>
              <a:rPr lang="pt-BR" sz="2000" b="1" i="1" dirty="0" smtClean="0">
                <a:solidFill>
                  <a:schemeClr val="bg1"/>
                </a:solidFill>
              </a:rPr>
              <a:t>C++ </a:t>
            </a:r>
            <a:r>
              <a:rPr lang="pt-BR" sz="2000" b="1" dirty="0" smtClean="0">
                <a:solidFill>
                  <a:schemeClr val="bg1"/>
                </a:solidFill>
              </a:rPr>
              <a:t>E</a:t>
            </a:r>
            <a:r>
              <a:rPr lang="pt-BR" sz="2000" b="1" i="1" dirty="0" smtClean="0">
                <a:solidFill>
                  <a:schemeClr val="bg1"/>
                </a:solidFill>
              </a:rPr>
              <a:t> C#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18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A linguagem de programação C++ é uma linguagem de programação de computadores orientada de alto nível, ou seja, mais próxima do que nós seres humanos conseguimos entender, que foi originada a partir da Linguagem C, na década de 1970, na empresa Bell </a:t>
            </a:r>
            <a:r>
              <a:rPr lang="pt-BR" sz="2000" dirty="0" err="1" smtClean="0"/>
              <a:t>Labs</a:t>
            </a:r>
            <a:r>
              <a:rPr lang="pt-BR" sz="2000" dirty="0" smtClean="0"/>
              <a:t>. Em se tratando da linguagem C, a mesma foi ligeiramente modificada e sua adoção foi realizada como um padrão mundial ISO no início da década de 1980.( CASTRO,2018).</a:t>
            </a: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dirty="0" smtClean="0">
                <a:solidFill>
                  <a:schemeClr val="bg1"/>
                </a:solidFill>
              </a:rPr>
              <a:t>LINGUAGEM </a:t>
            </a:r>
            <a:r>
              <a:rPr lang="pt-BR" sz="2000" b="1" i="1" dirty="0" smtClean="0">
                <a:solidFill>
                  <a:schemeClr val="bg1"/>
                </a:solidFill>
              </a:rPr>
              <a:t>C++ </a:t>
            </a:r>
            <a:r>
              <a:rPr lang="pt-BR" sz="2000" b="1" dirty="0" smtClean="0">
                <a:solidFill>
                  <a:schemeClr val="bg1"/>
                </a:solidFill>
              </a:rPr>
              <a:t>E</a:t>
            </a:r>
            <a:r>
              <a:rPr lang="pt-BR" sz="2000" b="1" i="1" dirty="0" smtClean="0">
                <a:solidFill>
                  <a:schemeClr val="bg1"/>
                </a:solidFill>
              </a:rPr>
              <a:t> C#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19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Visual C# (ou apenas C#) é uma linguagem de programação da Microsoft projetada para criar aplicações diversas, tanto para Windows, como para a Web, que são executadas no .NET Framework. É uma linguagem simples, moderna, segura quanto a tipos, orientada a objetos e familiar a programadores C, C++ e Java, pois destas herda várias características. Embora herde características dessas linguagens, C# traz novos recursos e conceitos de programação, tais como indexadores, propriedades e </a:t>
            </a:r>
            <a:r>
              <a:rPr lang="pt-BR" sz="2000" dirty="0" err="1" smtClean="0"/>
              <a:t>delegates</a:t>
            </a:r>
            <a:r>
              <a:rPr lang="pt-BR" sz="2000" dirty="0" smtClean="0"/>
              <a:t>.( </a:t>
            </a:r>
            <a:r>
              <a:rPr lang="pt-BR" sz="2000" dirty="0" err="1" smtClean="0"/>
              <a:t>Saade</a:t>
            </a:r>
            <a:r>
              <a:rPr lang="pt-BR" sz="2000" dirty="0" smtClean="0"/>
              <a:t>,2011).</a:t>
            </a: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SUMÁRIO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0" y="1317523"/>
            <a:ext cx="9144000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ea typeface="Roboto Condensed Light"/>
              </a:rPr>
              <a:t>1 INTRODUÇÃO</a:t>
            </a:r>
            <a:endParaRPr lang="pt-BR" sz="1400" strike="noStrike" spc="-1" dirty="0">
              <a:uFill>
                <a:solidFill>
                  <a:srgbClr val="FFFFFF"/>
                </a:solidFill>
              </a:uFill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2 ESTADO DA ARTE</a:t>
            </a:r>
            <a:endParaRPr lang="pt-BR" sz="1400" strike="noStrike" spc="-1" dirty="0">
              <a:uFill>
                <a:solidFill>
                  <a:srgbClr val="FFFFFF"/>
                </a:solidFill>
              </a:uFill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ea typeface="Roboto Condensed Light"/>
              </a:rPr>
              <a:t>3 </a:t>
            </a:r>
            <a:r>
              <a:rPr lang="pt-BR" sz="24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REFERENCIAL TEÓRICO</a:t>
            </a: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pc="-1" dirty="0" smtClean="0">
                <a:uFill>
                  <a:solidFill>
                    <a:srgbClr val="FFFFFF"/>
                  </a:solidFill>
                </a:uFill>
              </a:rPr>
              <a:t>4 METODOLOGIA</a:t>
            </a:r>
            <a:endParaRPr lang="pt-BR" sz="1400" strike="noStrike" spc="-1" dirty="0">
              <a:uFill>
                <a:solidFill>
                  <a:srgbClr val="FFFFFF"/>
                </a:solidFill>
              </a:uFill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5</a:t>
            </a: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 DESENVOLVIMENTO</a:t>
            </a: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pc="-1" dirty="0" smtClean="0">
                <a:uFill>
                  <a:solidFill>
                    <a:srgbClr val="FFFFFF"/>
                  </a:solidFill>
                </a:uFill>
              </a:rPr>
              <a:t>6 RESULTADOS</a:t>
            </a:r>
            <a:endParaRPr lang="pt-BR" sz="1400" strike="noStrike" spc="-1" dirty="0">
              <a:uFill>
                <a:solidFill>
                  <a:srgbClr val="FFFFFF"/>
                </a:solidFill>
              </a:uFill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400" spc="-1" dirty="0">
                <a:uFill>
                  <a:solidFill>
                    <a:srgbClr val="FFFFFF"/>
                  </a:solidFill>
                </a:uFill>
                <a:ea typeface="Roboto Condensed Light"/>
              </a:rPr>
              <a:t>7</a:t>
            </a: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 CONCLUSÃO</a:t>
            </a:r>
            <a:endParaRPr lang="pt-BR" sz="1400" strike="noStrike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ea typeface="Roboto Condensed Light"/>
              </a:rPr>
              <a:t> </a:t>
            </a: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REFERÊNCIAS</a:t>
            </a:r>
            <a:endParaRPr lang="pt-BR" sz="1400" strike="noStrike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9E109EDD-FA5D-4E4D-BAD7-B922795A3E4C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590040" y="579960"/>
            <a:ext cx="67320" cy="67320"/>
          </a:xfrm>
          <a:custGeom>
            <a:avLst/>
            <a:gdLst/>
            <a:ahLst/>
            <a:cxnLst/>
            <a:rect l="l" t="t" r="r" b="b"/>
            <a:pathLst>
              <a:path w="3581" h="3581">
                <a:moveTo>
                  <a:pt x="1023" y="3410"/>
                </a:moveTo>
                <a:lnTo>
                  <a:pt x="1023" y="3410"/>
                </a:lnTo>
                <a:lnTo>
                  <a:pt x="1193" y="3483"/>
                </a:lnTo>
                <a:lnTo>
                  <a:pt x="1388" y="3532"/>
                </a:lnTo>
                <a:lnTo>
                  <a:pt x="1583" y="3556"/>
                </a:lnTo>
                <a:lnTo>
                  <a:pt x="1778" y="3581"/>
                </a:lnTo>
                <a:lnTo>
                  <a:pt x="1778" y="3581"/>
                </a:lnTo>
                <a:lnTo>
                  <a:pt x="1973" y="3556"/>
                </a:lnTo>
                <a:lnTo>
                  <a:pt x="2143" y="3532"/>
                </a:lnTo>
                <a:lnTo>
                  <a:pt x="2314" y="3508"/>
                </a:lnTo>
                <a:lnTo>
                  <a:pt x="2484" y="3435"/>
                </a:lnTo>
                <a:lnTo>
                  <a:pt x="2630" y="3361"/>
                </a:lnTo>
                <a:lnTo>
                  <a:pt x="2776" y="3264"/>
                </a:lnTo>
                <a:lnTo>
                  <a:pt x="2923" y="3167"/>
                </a:lnTo>
                <a:lnTo>
                  <a:pt x="3044" y="3045"/>
                </a:lnTo>
                <a:lnTo>
                  <a:pt x="3166" y="2923"/>
                </a:lnTo>
                <a:lnTo>
                  <a:pt x="3264" y="2801"/>
                </a:lnTo>
                <a:lnTo>
                  <a:pt x="3361" y="2631"/>
                </a:lnTo>
                <a:lnTo>
                  <a:pt x="3434" y="2485"/>
                </a:lnTo>
                <a:lnTo>
                  <a:pt x="3483" y="2314"/>
                </a:lnTo>
                <a:lnTo>
                  <a:pt x="3531" y="2144"/>
                </a:lnTo>
                <a:lnTo>
                  <a:pt x="3556" y="1973"/>
                </a:lnTo>
                <a:lnTo>
                  <a:pt x="3580" y="1803"/>
                </a:lnTo>
                <a:lnTo>
                  <a:pt x="3580" y="1803"/>
                </a:lnTo>
                <a:lnTo>
                  <a:pt x="3556" y="1608"/>
                </a:lnTo>
                <a:lnTo>
                  <a:pt x="3531" y="1437"/>
                </a:lnTo>
                <a:lnTo>
                  <a:pt x="3483" y="1267"/>
                </a:lnTo>
                <a:lnTo>
                  <a:pt x="3434" y="1096"/>
                </a:lnTo>
                <a:lnTo>
                  <a:pt x="3361" y="950"/>
                </a:lnTo>
                <a:lnTo>
                  <a:pt x="3264" y="804"/>
                </a:lnTo>
                <a:lnTo>
                  <a:pt x="3166" y="658"/>
                </a:lnTo>
                <a:lnTo>
                  <a:pt x="3044" y="536"/>
                </a:lnTo>
                <a:lnTo>
                  <a:pt x="2923" y="414"/>
                </a:lnTo>
                <a:lnTo>
                  <a:pt x="2776" y="317"/>
                </a:lnTo>
                <a:lnTo>
                  <a:pt x="2630" y="220"/>
                </a:lnTo>
                <a:lnTo>
                  <a:pt x="2484" y="147"/>
                </a:lnTo>
                <a:lnTo>
                  <a:pt x="2314" y="98"/>
                </a:lnTo>
                <a:lnTo>
                  <a:pt x="2143" y="49"/>
                </a:lnTo>
                <a:lnTo>
                  <a:pt x="1973" y="25"/>
                </a:lnTo>
                <a:lnTo>
                  <a:pt x="1778" y="0"/>
                </a:lnTo>
                <a:lnTo>
                  <a:pt x="1778" y="0"/>
                </a:lnTo>
                <a:lnTo>
                  <a:pt x="1607" y="25"/>
                </a:lnTo>
                <a:lnTo>
                  <a:pt x="1437" y="49"/>
                </a:lnTo>
                <a:lnTo>
                  <a:pt x="1266" y="98"/>
                </a:lnTo>
                <a:lnTo>
                  <a:pt x="1096" y="147"/>
                </a:lnTo>
                <a:lnTo>
                  <a:pt x="925" y="220"/>
                </a:lnTo>
                <a:lnTo>
                  <a:pt x="779" y="317"/>
                </a:lnTo>
                <a:lnTo>
                  <a:pt x="658" y="414"/>
                </a:lnTo>
                <a:lnTo>
                  <a:pt x="536" y="536"/>
                </a:lnTo>
                <a:lnTo>
                  <a:pt x="414" y="658"/>
                </a:lnTo>
                <a:lnTo>
                  <a:pt x="317" y="804"/>
                </a:lnTo>
                <a:lnTo>
                  <a:pt x="219" y="950"/>
                </a:lnTo>
                <a:lnTo>
                  <a:pt x="146" y="1096"/>
                </a:lnTo>
                <a:lnTo>
                  <a:pt x="73" y="1267"/>
                </a:lnTo>
                <a:lnTo>
                  <a:pt x="49" y="1437"/>
                </a:lnTo>
                <a:lnTo>
                  <a:pt x="24" y="1608"/>
                </a:lnTo>
                <a:lnTo>
                  <a:pt x="0" y="1803"/>
                </a:lnTo>
                <a:lnTo>
                  <a:pt x="0" y="1803"/>
                </a:lnTo>
                <a:lnTo>
                  <a:pt x="24" y="2071"/>
                </a:lnTo>
                <a:lnTo>
                  <a:pt x="97" y="2339"/>
                </a:lnTo>
                <a:lnTo>
                  <a:pt x="195" y="2582"/>
                </a:lnTo>
                <a:lnTo>
                  <a:pt x="317" y="280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5"/>
          <p:cNvSpPr/>
          <p:nvPr/>
        </p:nvSpPr>
        <p:spPr>
          <a:xfrm>
            <a:off x="351720" y="599760"/>
            <a:ext cx="66960" cy="66960"/>
          </a:xfrm>
          <a:custGeom>
            <a:avLst/>
            <a:gdLst/>
            <a:ahLst/>
            <a:cxnLst/>
            <a:rect l="l" t="t" r="r" b="b"/>
            <a:pathLst>
              <a:path w="3557" h="3557">
                <a:moveTo>
                  <a:pt x="3191" y="2850"/>
                </a:moveTo>
                <a:lnTo>
                  <a:pt x="3191" y="2850"/>
                </a:lnTo>
                <a:lnTo>
                  <a:pt x="3313" y="2680"/>
                </a:lnTo>
                <a:lnTo>
                  <a:pt x="3410" y="2509"/>
                </a:lnTo>
                <a:lnTo>
                  <a:pt x="3483" y="2314"/>
                </a:lnTo>
                <a:lnTo>
                  <a:pt x="3532" y="2095"/>
                </a:lnTo>
                <a:lnTo>
                  <a:pt x="3532" y="2095"/>
                </a:lnTo>
                <a:lnTo>
                  <a:pt x="3556" y="1925"/>
                </a:lnTo>
                <a:lnTo>
                  <a:pt x="3556" y="1730"/>
                </a:lnTo>
                <a:lnTo>
                  <a:pt x="3556" y="1559"/>
                </a:lnTo>
                <a:lnTo>
                  <a:pt x="3508" y="1389"/>
                </a:lnTo>
                <a:lnTo>
                  <a:pt x="3459" y="1218"/>
                </a:lnTo>
                <a:lnTo>
                  <a:pt x="3410" y="1072"/>
                </a:lnTo>
                <a:lnTo>
                  <a:pt x="3337" y="902"/>
                </a:lnTo>
                <a:lnTo>
                  <a:pt x="3240" y="756"/>
                </a:lnTo>
                <a:lnTo>
                  <a:pt x="3142" y="634"/>
                </a:lnTo>
                <a:lnTo>
                  <a:pt x="3021" y="512"/>
                </a:lnTo>
                <a:lnTo>
                  <a:pt x="2899" y="390"/>
                </a:lnTo>
                <a:lnTo>
                  <a:pt x="2753" y="293"/>
                </a:lnTo>
                <a:lnTo>
                  <a:pt x="2606" y="196"/>
                </a:lnTo>
                <a:lnTo>
                  <a:pt x="2436" y="122"/>
                </a:lnTo>
                <a:lnTo>
                  <a:pt x="2266" y="74"/>
                </a:lnTo>
                <a:lnTo>
                  <a:pt x="2095" y="25"/>
                </a:lnTo>
                <a:lnTo>
                  <a:pt x="2095" y="25"/>
                </a:lnTo>
                <a:lnTo>
                  <a:pt x="1925" y="1"/>
                </a:lnTo>
                <a:lnTo>
                  <a:pt x="1730" y="1"/>
                </a:lnTo>
                <a:lnTo>
                  <a:pt x="1559" y="1"/>
                </a:lnTo>
                <a:lnTo>
                  <a:pt x="1389" y="25"/>
                </a:lnTo>
                <a:lnTo>
                  <a:pt x="1218" y="74"/>
                </a:lnTo>
                <a:lnTo>
                  <a:pt x="1072" y="147"/>
                </a:lnTo>
                <a:lnTo>
                  <a:pt x="902" y="220"/>
                </a:lnTo>
                <a:lnTo>
                  <a:pt x="756" y="317"/>
                </a:lnTo>
                <a:lnTo>
                  <a:pt x="634" y="415"/>
                </a:lnTo>
                <a:lnTo>
                  <a:pt x="512" y="537"/>
                </a:lnTo>
                <a:lnTo>
                  <a:pt x="390" y="658"/>
                </a:lnTo>
                <a:lnTo>
                  <a:pt x="293" y="804"/>
                </a:lnTo>
                <a:lnTo>
                  <a:pt x="195" y="951"/>
                </a:lnTo>
                <a:lnTo>
                  <a:pt x="122" y="1097"/>
                </a:lnTo>
                <a:lnTo>
                  <a:pt x="74" y="1267"/>
                </a:lnTo>
                <a:lnTo>
                  <a:pt x="25" y="1462"/>
                </a:lnTo>
                <a:lnTo>
                  <a:pt x="25" y="1462"/>
                </a:lnTo>
                <a:lnTo>
                  <a:pt x="1" y="1633"/>
                </a:lnTo>
                <a:lnTo>
                  <a:pt x="1" y="1803"/>
                </a:lnTo>
                <a:lnTo>
                  <a:pt x="1" y="1998"/>
                </a:lnTo>
                <a:lnTo>
                  <a:pt x="25" y="2168"/>
                </a:lnTo>
                <a:lnTo>
                  <a:pt x="74" y="2339"/>
                </a:lnTo>
                <a:lnTo>
                  <a:pt x="147" y="2485"/>
                </a:lnTo>
                <a:lnTo>
                  <a:pt x="220" y="2655"/>
                </a:lnTo>
                <a:lnTo>
                  <a:pt x="317" y="2777"/>
                </a:lnTo>
                <a:lnTo>
                  <a:pt x="415" y="2923"/>
                </a:lnTo>
                <a:lnTo>
                  <a:pt x="536" y="3045"/>
                </a:lnTo>
                <a:lnTo>
                  <a:pt x="658" y="3167"/>
                </a:lnTo>
                <a:lnTo>
                  <a:pt x="804" y="3264"/>
                </a:lnTo>
                <a:lnTo>
                  <a:pt x="950" y="3362"/>
                </a:lnTo>
                <a:lnTo>
                  <a:pt x="1096" y="3435"/>
                </a:lnTo>
                <a:lnTo>
                  <a:pt x="1267" y="3483"/>
                </a:lnTo>
                <a:lnTo>
                  <a:pt x="1462" y="3532"/>
                </a:lnTo>
                <a:lnTo>
                  <a:pt x="1462" y="3532"/>
                </a:lnTo>
                <a:lnTo>
                  <a:pt x="1705" y="3557"/>
                </a:lnTo>
                <a:lnTo>
                  <a:pt x="1973" y="3557"/>
                </a:lnTo>
                <a:lnTo>
                  <a:pt x="2217" y="3508"/>
                </a:lnTo>
                <a:lnTo>
                  <a:pt x="2460" y="3435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6"/>
          <p:cNvSpPr/>
          <p:nvPr/>
        </p:nvSpPr>
        <p:spPr>
          <a:xfrm>
            <a:off x="283680" y="807840"/>
            <a:ext cx="67320" cy="67320"/>
          </a:xfrm>
          <a:custGeom>
            <a:avLst/>
            <a:gdLst/>
            <a:ahLst/>
            <a:cxnLst/>
            <a:rect l="l" t="t" r="r" b="b"/>
            <a:pathLst>
              <a:path w="3581" h="3581">
                <a:moveTo>
                  <a:pt x="3215" y="707"/>
                </a:moveTo>
                <a:lnTo>
                  <a:pt x="3215" y="707"/>
                </a:lnTo>
                <a:lnTo>
                  <a:pt x="3093" y="585"/>
                </a:lnTo>
                <a:lnTo>
                  <a:pt x="2972" y="464"/>
                </a:lnTo>
                <a:lnTo>
                  <a:pt x="2850" y="342"/>
                </a:lnTo>
                <a:lnTo>
                  <a:pt x="2679" y="244"/>
                </a:lnTo>
                <a:lnTo>
                  <a:pt x="2679" y="244"/>
                </a:lnTo>
                <a:lnTo>
                  <a:pt x="2533" y="171"/>
                </a:lnTo>
                <a:lnTo>
                  <a:pt x="2363" y="98"/>
                </a:lnTo>
                <a:lnTo>
                  <a:pt x="2192" y="50"/>
                </a:lnTo>
                <a:lnTo>
                  <a:pt x="2022" y="25"/>
                </a:lnTo>
                <a:lnTo>
                  <a:pt x="1851" y="1"/>
                </a:lnTo>
                <a:lnTo>
                  <a:pt x="1681" y="25"/>
                </a:lnTo>
                <a:lnTo>
                  <a:pt x="1510" y="25"/>
                </a:lnTo>
                <a:lnTo>
                  <a:pt x="1340" y="74"/>
                </a:lnTo>
                <a:lnTo>
                  <a:pt x="1169" y="123"/>
                </a:lnTo>
                <a:lnTo>
                  <a:pt x="1023" y="196"/>
                </a:lnTo>
                <a:lnTo>
                  <a:pt x="877" y="269"/>
                </a:lnTo>
                <a:lnTo>
                  <a:pt x="731" y="366"/>
                </a:lnTo>
                <a:lnTo>
                  <a:pt x="585" y="488"/>
                </a:lnTo>
                <a:lnTo>
                  <a:pt x="463" y="610"/>
                </a:lnTo>
                <a:lnTo>
                  <a:pt x="341" y="731"/>
                </a:lnTo>
                <a:lnTo>
                  <a:pt x="244" y="902"/>
                </a:lnTo>
                <a:lnTo>
                  <a:pt x="244" y="902"/>
                </a:lnTo>
                <a:lnTo>
                  <a:pt x="171" y="1048"/>
                </a:lnTo>
                <a:lnTo>
                  <a:pt x="98" y="1219"/>
                </a:lnTo>
                <a:lnTo>
                  <a:pt x="49" y="1389"/>
                </a:lnTo>
                <a:lnTo>
                  <a:pt x="25" y="1560"/>
                </a:lnTo>
                <a:lnTo>
                  <a:pt x="0" y="1730"/>
                </a:lnTo>
                <a:lnTo>
                  <a:pt x="0" y="1900"/>
                </a:lnTo>
                <a:lnTo>
                  <a:pt x="25" y="2071"/>
                </a:lnTo>
                <a:lnTo>
                  <a:pt x="73" y="2241"/>
                </a:lnTo>
                <a:lnTo>
                  <a:pt x="122" y="2412"/>
                </a:lnTo>
                <a:lnTo>
                  <a:pt x="195" y="2558"/>
                </a:lnTo>
                <a:lnTo>
                  <a:pt x="268" y="2729"/>
                </a:lnTo>
                <a:lnTo>
                  <a:pt x="366" y="2850"/>
                </a:lnTo>
                <a:lnTo>
                  <a:pt x="463" y="2996"/>
                </a:lnTo>
                <a:lnTo>
                  <a:pt x="609" y="3118"/>
                </a:lnTo>
                <a:lnTo>
                  <a:pt x="731" y="3240"/>
                </a:lnTo>
                <a:lnTo>
                  <a:pt x="901" y="3337"/>
                </a:lnTo>
                <a:lnTo>
                  <a:pt x="901" y="3337"/>
                </a:lnTo>
                <a:lnTo>
                  <a:pt x="1048" y="3410"/>
                </a:lnTo>
                <a:lnTo>
                  <a:pt x="1218" y="3484"/>
                </a:lnTo>
                <a:lnTo>
                  <a:pt x="1389" y="3532"/>
                </a:lnTo>
                <a:lnTo>
                  <a:pt x="1559" y="3557"/>
                </a:lnTo>
                <a:lnTo>
                  <a:pt x="1730" y="3581"/>
                </a:lnTo>
                <a:lnTo>
                  <a:pt x="1900" y="3581"/>
                </a:lnTo>
                <a:lnTo>
                  <a:pt x="2071" y="3557"/>
                </a:lnTo>
                <a:lnTo>
                  <a:pt x="2241" y="3508"/>
                </a:lnTo>
                <a:lnTo>
                  <a:pt x="2411" y="3459"/>
                </a:lnTo>
                <a:lnTo>
                  <a:pt x="2558" y="3410"/>
                </a:lnTo>
                <a:lnTo>
                  <a:pt x="2704" y="3313"/>
                </a:lnTo>
                <a:lnTo>
                  <a:pt x="2850" y="3216"/>
                </a:lnTo>
                <a:lnTo>
                  <a:pt x="2996" y="3118"/>
                </a:lnTo>
                <a:lnTo>
                  <a:pt x="3118" y="2996"/>
                </a:lnTo>
                <a:lnTo>
                  <a:pt x="3240" y="2850"/>
                </a:lnTo>
                <a:lnTo>
                  <a:pt x="3337" y="2704"/>
                </a:lnTo>
                <a:lnTo>
                  <a:pt x="3337" y="2704"/>
                </a:lnTo>
                <a:lnTo>
                  <a:pt x="3459" y="2412"/>
                </a:lnTo>
                <a:lnTo>
                  <a:pt x="3532" y="2144"/>
                </a:lnTo>
                <a:lnTo>
                  <a:pt x="3581" y="1852"/>
                </a:lnTo>
                <a:lnTo>
                  <a:pt x="3556" y="156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450360" y="904320"/>
            <a:ext cx="66960" cy="66600"/>
          </a:xfrm>
          <a:custGeom>
            <a:avLst/>
            <a:gdLst/>
            <a:ahLst/>
            <a:cxnLst/>
            <a:rect l="l" t="t" r="r" b="b"/>
            <a:pathLst>
              <a:path w="3557" h="3533">
                <a:moveTo>
                  <a:pt x="1389" y="1"/>
                </a:moveTo>
                <a:lnTo>
                  <a:pt x="1389" y="1"/>
                </a:lnTo>
                <a:lnTo>
                  <a:pt x="1194" y="50"/>
                </a:lnTo>
                <a:lnTo>
                  <a:pt x="999" y="147"/>
                </a:lnTo>
                <a:lnTo>
                  <a:pt x="804" y="245"/>
                </a:lnTo>
                <a:lnTo>
                  <a:pt x="634" y="366"/>
                </a:lnTo>
                <a:lnTo>
                  <a:pt x="634" y="366"/>
                </a:lnTo>
                <a:lnTo>
                  <a:pt x="488" y="488"/>
                </a:lnTo>
                <a:lnTo>
                  <a:pt x="390" y="634"/>
                </a:lnTo>
                <a:lnTo>
                  <a:pt x="268" y="780"/>
                </a:lnTo>
                <a:lnTo>
                  <a:pt x="195" y="926"/>
                </a:lnTo>
                <a:lnTo>
                  <a:pt x="122" y="1073"/>
                </a:lnTo>
                <a:lnTo>
                  <a:pt x="74" y="1243"/>
                </a:lnTo>
                <a:lnTo>
                  <a:pt x="25" y="1414"/>
                </a:lnTo>
                <a:lnTo>
                  <a:pt x="0" y="1584"/>
                </a:lnTo>
                <a:lnTo>
                  <a:pt x="0" y="1755"/>
                </a:lnTo>
                <a:lnTo>
                  <a:pt x="0" y="1925"/>
                </a:lnTo>
                <a:lnTo>
                  <a:pt x="25" y="2096"/>
                </a:lnTo>
                <a:lnTo>
                  <a:pt x="74" y="2266"/>
                </a:lnTo>
                <a:lnTo>
                  <a:pt x="122" y="2412"/>
                </a:lnTo>
                <a:lnTo>
                  <a:pt x="195" y="2583"/>
                </a:lnTo>
                <a:lnTo>
                  <a:pt x="293" y="2729"/>
                </a:lnTo>
                <a:lnTo>
                  <a:pt x="415" y="2875"/>
                </a:lnTo>
                <a:lnTo>
                  <a:pt x="415" y="2875"/>
                </a:lnTo>
                <a:lnTo>
                  <a:pt x="536" y="3021"/>
                </a:lnTo>
                <a:lnTo>
                  <a:pt x="658" y="3143"/>
                </a:lnTo>
                <a:lnTo>
                  <a:pt x="804" y="3240"/>
                </a:lnTo>
                <a:lnTo>
                  <a:pt x="950" y="3313"/>
                </a:lnTo>
                <a:lnTo>
                  <a:pt x="1121" y="3386"/>
                </a:lnTo>
                <a:lnTo>
                  <a:pt x="1267" y="3459"/>
                </a:lnTo>
                <a:lnTo>
                  <a:pt x="1437" y="3484"/>
                </a:lnTo>
                <a:lnTo>
                  <a:pt x="1608" y="3508"/>
                </a:lnTo>
                <a:lnTo>
                  <a:pt x="1778" y="3532"/>
                </a:lnTo>
                <a:lnTo>
                  <a:pt x="1949" y="3508"/>
                </a:lnTo>
                <a:lnTo>
                  <a:pt x="2119" y="3484"/>
                </a:lnTo>
                <a:lnTo>
                  <a:pt x="2290" y="3435"/>
                </a:lnTo>
                <a:lnTo>
                  <a:pt x="2460" y="3386"/>
                </a:lnTo>
                <a:lnTo>
                  <a:pt x="2606" y="3313"/>
                </a:lnTo>
                <a:lnTo>
                  <a:pt x="2777" y="3216"/>
                </a:lnTo>
                <a:lnTo>
                  <a:pt x="2923" y="3118"/>
                </a:lnTo>
                <a:lnTo>
                  <a:pt x="2923" y="3118"/>
                </a:lnTo>
                <a:lnTo>
                  <a:pt x="3045" y="2997"/>
                </a:lnTo>
                <a:lnTo>
                  <a:pt x="3167" y="2851"/>
                </a:lnTo>
                <a:lnTo>
                  <a:pt x="3264" y="2704"/>
                </a:lnTo>
                <a:lnTo>
                  <a:pt x="3361" y="2558"/>
                </a:lnTo>
                <a:lnTo>
                  <a:pt x="3435" y="2412"/>
                </a:lnTo>
                <a:lnTo>
                  <a:pt x="3483" y="2242"/>
                </a:lnTo>
                <a:lnTo>
                  <a:pt x="3532" y="2071"/>
                </a:lnTo>
                <a:lnTo>
                  <a:pt x="3556" y="1901"/>
                </a:lnTo>
                <a:lnTo>
                  <a:pt x="3556" y="1730"/>
                </a:lnTo>
                <a:lnTo>
                  <a:pt x="3556" y="1560"/>
                </a:lnTo>
                <a:lnTo>
                  <a:pt x="3532" y="1389"/>
                </a:lnTo>
                <a:lnTo>
                  <a:pt x="3483" y="1219"/>
                </a:lnTo>
                <a:lnTo>
                  <a:pt x="3410" y="1048"/>
                </a:lnTo>
                <a:lnTo>
                  <a:pt x="3337" y="902"/>
                </a:lnTo>
                <a:lnTo>
                  <a:pt x="3264" y="756"/>
                </a:lnTo>
                <a:lnTo>
                  <a:pt x="3142" y="610"/>
                </a:lnTo>
                <a:lnTo>
                  <a:pt x="3142" y="610"/>
                </a:lnTo>
                <a:lnTo>
                  <a:pt x="2972" y="415"/>
                </a:lnTo>
                <a:lnTo>
                  <a:pt x="2753" y="245"/>
                </a:lnTo>
                <a:lnTo>
                  <a:pt x="2533" y="123"/>
                </a:lnTo>
                <a:lnTo>
                  <a:pt x="2314" y="5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8"/>
          <p:cNvSpPr/>
          <p:nvPr/>
        </p:nvSpPr>
        <p:spPr>
          <a:xfrm>
            <a:off x="624240" y="757800"/>
            <a:ext cx="66960" cy="67320"/>
          </a:xfrm>
          <a:custGeom>
            <a:avLst/>
            <a:gdLst/>
            <a:ahLst/>
            <a:cxnLst/>
            <a:rect l="l" t="t" r="r" b="b"/>
            <a:pathLst>
              <a:path w="3557" h="3581">
                <a:moveTo>
                  <a:pt x="0" y="2022"/>
                </a:moveTo>
                <a:lnTo>
                  <a:pt x="0" y="2022"/>
                </a:lnTo>
                <a:lnTo>
                  <a:pt x="25" y="2216"/>
                </a:lnTo>
                <a:lnTo>
                  <a:pt x="98" y="2411"/>
                </a:lnTo>
                <a:lnTo>
                  <a:pt x="98" y="2411"/>
                </a:lnTo>
                <a:lnTo>
                  <a:pt x="171" y="2557"/>
                </a:lnTo>
                <a:lnTo>
                  <a:pt x="244" y="2728"/>
                </a:lnTo>
                <a:lnTo>
                  <a:pt x="341" y="2874"/>
                </a:lnTo>
                <a:lnTo>
                  <a:pt x="463" y="2996"/>
                </a:lnTo>
                <a:lnTo>
                  <a:pt x="585" y="3118"/>
                </a:lnTo>
                <a:lnTo>
                  <a:pt x="707" y="3239"/>
                </a:lnTo>
                <a:lnTo>
                  <a:pt x="853" y="3337"/>
                </a:lnTo>
                <a:lnTo>
                  <a:pt x="999" y="3410"/>
                </a:lnTo>
                <a:lnTo>
                  <a:pt x="1169" y="3483"/>
                </a:lnTo>
                <a:lnTo>
                  <a:pt x="1340" y="3532"/>
                </a:lnTo>
                <a:lnTo>
                  <a:pt x="1510" y="3556"/>
                </a:lnTo>
                <a:lnTo>
                  <a:pt x="1681" y="3580"/>
                </a:lnTo>
                <a:lnTo>
                  <a:pt x="1851" y="3580"/>
                </a:lnTo>
                <a:lnTo>
                  <a:pt x="2022" y="3556"/>
                </a:lnTo>
                <a:lnTo>
                  <a:pt x="2192" y="3532"/>
                </a:lnTo>
                <a:lnTo>
                  <a:pt x="2363" y="3459"/>
                </a:lnTo>
                <a:lnTo>
                  <a:pt x="2363" y="3459"/>
                </a:lnTo>
                <a:lnTo>
                  <a:pt x="2533" y="3410"/>
                </a:lnTo>
                <a:lnTo>
                  <a:pt x="2704" y="3312"/>
                </a:lnTo>
                <a:lnTo>
                  <a:pt x="2850" y="3215"/>
                </a:lnTo>
                <a:lnTo>
                  <a:pt x="2972" y="3093"/>
                </a:lnTo>
                <a:lnTo>
                  <a:pt x="3093" y="2971"/>
                </a:lnTo>
                <a:lnTo>
                  <a:pt x="3215" y="2850"/>
                </a:lnTo>
                <a:lnTo>
                  <a:pt x="3288" y="2704"/>
                </a:lnTo>
                <a:lnTo>
                  <a:pt x="3386" y="2557"/>
                </a:lnTo>
                <a:lnTo>
                  <a:pt x="3434" y="2387"/>
                </a:lnTo>
                <a:lnTo>
                  <a:pt x="3483" y="2216"/>
                </a:lnTo>
                <a:lnTo>
                  <a:pt x="3532" y="2070"/>
                </a:lnTo>
                <a:lnTo>
                  <a:pt x="3556" y="1875"/>
                </a:lnTo>
                <a:lnTo>
                  <a:pt x="3556" y="1705"/>
                </a:lnTo>
                <a:lnTo>
                  <a:pt x="3532" y="1534"/>
                </a:lnTo>
                <a:lnTo>
                  <a:pt x="3507" y="1364"/>
                </a:lnTo>
                <a:lnTo>
                  <a:pt x="3434" y="1194"/>
                </a:lnTo>
                <a:lnTo>
                  <a:pt x="3434" y="1194"/>
                </a:lnTo>
                <a:lnTo>
                  <a:pt x="3361" y="1023"/>
                </a:lnTo>
                <a:lnTo>
                  <a:pt x="3288" y="853"/>
                </a:lnTo>
                <a:lnTo>
                  <a:pt x="3191" y="706"/>
                </a:lnTo>
                <a:lnTo>
                  <a:pt x="3069" y="585"/>
                </a:lnTo>
                <a:lnTo>
                  <a:pt x="2947" y="463"/>
                </a:lnTo>
                <a:lnTo>
                  <a:pt x="2825" y="341"/>
                </a:lnTo>
                <a:lnTo>
                  <a:pt x="2679" y="268"/>
                </a:lnTo>
                <a:lnTo>
                  <a:pt x="2533" y="171"/>
                </a:lnTo>
                <a:lnTo>
                  <a:pt x="2363" y="122"/>
                </a:lnTo>
                <a:lnTo>
                  <a:pt x="2192" y="73"/>
                </a:lnTo>
                <a:lnTo>
                  <a:pt x="2022" y="24"/>
                </a:lnTo>
                <a:lnTo>
                  <a:pt x="1851" y="24"/>
                </a:lnTo>
                <a:lnTo>
                  <a:pt x="1681" y="0"/>
                </a:lnTo>
                <a:lnTo>
                  <a:pt x="1510" y="24"/>
                </a:lnTo>
                <a:lnTo>
                  <a:pt x="1340" y="73"/>
                </a:lnTo>
                <a:lnTo>
                  <a:pt x="1169" y="122"/>
                </a:lnTo>
                <a:lnTo>
                  <a:pt x="1169" y="122"/>
                </a:lnTo>
                <a:lnTo>
                  <a:pt x="974" y="195"/>
                </a:lnTo>
                <a:lnTo>
                  <a:pt x="804" y="292"/>
                </a:lnTo>
                <a:lnTo>
                  <a:pt x="658" y="390"/>
                </a:lnTo>
                <a:lnTo>
                  <a:pt x="512" y="512"/>
                </a:lnTo>
                <a:lnTo>
                  <a:pt x="390" y="658"/>
                </a:lnTo>
                <a:lnTo>
                  <a:pt x="293" y="804"/>
                </a:lnTo>
                <a:lnTo>
                  <a:pt x="195" y="950"/>
                </a:lnTo>
                <a:lnTo>
                  <a:pt x="122" y="112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9"/>
          <p:cNvSpPr/>
          <p:nvPr/>
        </p:nvSpPr>
        <p:spPr>
          <a:xfrm>
            <a:off x="419040" y="698760"/>
            <a:ext cx="142560" cy="143280"/>
          </a:xfrm>
          <a:custGeom>
            <a:avLst/>
            <a:gdLst/>
            <a:ahLst/>
            <a:cxnLst/>
            <a:rect l="l" t="t" r="r" b="b"/>
            <a:pathLst>
              <a:path w="7551" h="7576">
                <a:moveTo>
                  <a:pt x="0" y="3776"/>
                </a:moveTo>
                <a:lnTo>
                  <a:pt x="0" y="3776"/>
                </a:lnTo>
                <a:lnTo>
                  <a:pt x="25" y="3410"/>
                </a:lnTo>
                <a:lnTo>
                  <a:pt x="73" y="3021"/>
                </a:lnTo>
                <a:lnTo>
                  <a:pt x="171" y="2655"/>
                </a:lnTo>
                <a:lnTo>
                  <a:pt x="293" y="2314"/>
                </a:lnTo>
                <a:lnTo>
                  <a:pt x="463" y="1973"/>
                </a:lnTo>
                <a:lnTo>
                  <a:pt x="658" y="1681"/>
                </a:lnTo>
                <a:lnTo>
                  <a:pt x="877" y="1389"/>
                </a:lnTo>
                <a:lnTo>
                  <a:pt x="1121" y="1121"/>
                </a:lnTo>
                <a:lnTo>
                  <a:pt x="1389" y="877"/>
                </a:lnTo>
                <a:lnTo>
                  <a:pt x="1656" y="658"/>
                </a:lnTo>
                <a:lnTo>
                  <a:pt x="1973" y="463"/>
                </a:lnTo>
                <a:lnTo>
                  <a:pt x="2314" y="293"/>
                </a:lnTo>
                <a:lnTo>
                  <a:pt x="2655" y="171"/>
                </a:lnTo>
                <a:lnTo>
                  <a:pt x="3020" y="74"/>
                </a:lnTo>
                <a:lnTo>
                  <a:pt x="3386" y="25"/>
                </a:lnTo>
                <a:lnTo>
                  <a:pt x="3775" y="1"/>
                </a:lnTo>
                <a:lnTo>
                  <a:pt x="3775" y="1"/>
                </a:lnTo>
                <a:lnTo>
                  <a:pt x="4165" y="25"/>
                </a:lnTo>
                <a:lnTo>
                  <a:pt x="4555" y="74"/>
                </a:lnTo>
                <a:lnTo>
                  <a:pt x="4896" y="171"/>
                </a:lnTo>
                <a:lnTo>
                  <a:pt x="5261" y="293"/>
                </a:lnTo>
                <a:lnTo>
                  <a:pt x="5578" y="463"/>
                </a:lnTo>
                <a:lnTo>
                  <a:pt x="5894" y="658"/>
                </a:lnTo>
                <a:lnTo>
                  <a:pt x="6186" y="877"/>
                </a:lnTo>
                <a:lnTo>
                  <a:pt x="6454" y="1121"/>
                </a:lnTo>
                <a:lnTo>
                  <a:pt x="6698" y="1389"/>
                </a:lnTo>
                <a:lnTo>
                  <a:pt x="6917" y="1681"/>
                </a:lnTo>
                <a:lnTo>
                  <a:pt x="7112" y="1973"/>
                </a:lnTo>
                <a:lnTo>
                  <a:pt x="7258" y="2314"/>
                </a:lnTo>
                <a:lnTo>
                  <a:pt x="7404" y="2655"/>
                </a:lnTo>
                <a:lnTo>
                  <a:pt x="7477" y="3021"/>
                </a:lnTo>
                <a:lnTo>
                  <a:pt x="7550" y="3410"/>
                </a:lnTo>
                <a:lnTo>
                  <a:pt x="7550" y="3776"/>
                </a:lnTo>
                <a:lnTo>
                  <a:pt x="7550" y="3776"/>
                </a:lnTo>
                <a:lnTo>
                  <a:pt x="7550" y="4165"/>
                </a:lnTo>
                <a:lnTo>
                  <a:pt x="7477" y="4555"/>
                </a:lnTo>
                <a:lnTo>
                  <a:pt x="7404" y="4920"/>
                </a:lnTo>
                <a:lnTo>
                  <a:pt x="7258" y="5261"/>
                </a:lnTo>
                <a:lnTo>
                  <a:pt x="7112" y="5578"/>
                </a:lnTo>
                <a:lnTo>
                  <a:pt x="6917" y="5895"/>
                </a:lnTo>
                <a:lnTo>
                  <a:pt x="6698" y="6187"/>
                </a:lnTo>
                <a:lnTo>
                  <a:pt x="6454" y="6455"/>
                </a:lnTo>
                <a:lnTo>
                  <a:pt x="6186" y="6698"/>
                </a:lnTo>
                <a:lnTo>
                  <a:pt x="5894" y="6917"/>
                </a:lnTo>
                <a:lnTo>
                  <a:pt x="5578" y="7112"/>
                </a:lnTo>
                <a:lnTo>
                  <a:pt x="5261" y="7258"/>
                </a:lnTo>
                <a:lnTo>
                  <a:pt x="4896" y="7405"/>
                </a:lnTo>
                <a:lnTo>
                  <a:pt x="4555" y="7478"/>
                </a:lnTo>
                <a:lnTo>
                  <a:pt x="4165" y="7551"/>
                </a:lnTo>
                <a:lnTo>
                  <a:pt x="3775" y="7575"/>
                </a:lnTo>
                <a:lnTo>
                  <a:pt x="3775" y="7575"/>
                </a:lnTo>
                <a:lnTo>
                  <a:pt x="3386" y="7551"/>
                </a:lnTo>
                <a:lnTo>
                  <a:pt x="3020" y="7478"/>
                </a:lnTo>
                <a:lnTo>
                  <a:pt x="2655" y="7405"/>
                </a:lnTo>
                <a:lnTo>
                  <a:pt x="2314" y="7258"/>
                </a:lnTo>
                <a:lnTo>
                  <a:pt x="1973" y="7112"/>
                </a:lnTo>
                <a:lnTo>
                  <a:pt x="1656" y="6917"/>
                </a:lnTo>
                <a:lnTo>
                  <a:pt x="1389" y="6698"/>
                </a:lnTo>
                <a:lnTo>
                  <a:pt x="1121" y="6455"/>
                </a:lnTo>
                <a:lnTo>
                  <a:pt x="877" y="6187"/>
                </a:lnTo>
                <a:lnTo>
                  <a:pt x="658" y="5895"/>
                </a:lnTo>
                <a:lnTo>
                  <a:pt x="463" y="5578"/>
                </a:lnTo>
                <a:lnTo>
                  <a:pt x="293" y="5261"/>
                </a:lnTo>
                <a:lnTo>
                  <a:pt x="171" y="4920"/>
                </a:lnTo>
                <a:lnTo>
                  <a:pt x="73" y="4555"/>
                </a:lnTo>
                <a:lnTo>
                  <a:pt x="25" y="4165"/>
                </a:lnTo>
                <a:lnTo>
                  <a:pt x="0" y="3776"/>
                </a:lnTo>
                <a:lnTo>
                  <a:pt x="0" y="3776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10"/>
          <p:cNvSpPr/>
          <p:nvPr/>
        </p:nvSpPr>
        <p:spPr>
          <a:xfrm>
            <a:off x="385200" y="633600"/>
            <a:ext cx="61560" cy="79920"/>
          </a:xfrm>
          <a:custGeom>
            <a:avLst/>
            <a:gdLst/>
            <a:ahLst/>
            <a:cxnLst/>
            <a:rect l="l" t="t" r="r" b="b"/>
            <a:pathLst>
              <a:path w="3264" h="4239">
                <a:moveTo>
                  <a:pt x="0" y="1"/>
                </a:moveTo>
                <a:lnTo>
                  <a:pt x="3264" y="4238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1"/>
          <p:cNvSpPr/>
          <p:nvPr/>
        </p:nvSpPr>
        <p:spPr>
          <a:xfrm>
            <a:off x="537120" y="614160"/>
            <a:ext cx="86760" cy="101160"/>
          </a:xfrm>
          <a:custGeom>
            <a:avLst/>
            <a:gdLst/>
            <a:ahLst/>
            <a:cxnLst/>
            <a:rect l="l" t="t" r="r" b="b"/>
            <a:pathLst>
              <a:path w="4604" h="5359">
                <a:moveTo>
                  <a:pt x="0" y="5359"/>
                </a:moveTo>
                <a:lnTo>
                  <a:pt x="4603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2"/>
          <p:cNvSpPr/>
          <p:nvPr/>
        </p:nvSpPr>
        <p:spPr>
          <a:xfrm>
            <a:off x="561600" y="779400"/>
            <a:ext cx="96120" cy="12240"/>
          </a:xfrm>
          <a:custGeom>
            <a:avLst/>
            <a:gdLst/>
            <a:ahLst/>
            <a:cxnLst/>
            <a:rect l="l" t="t" r="r" b="b"/>
            <a:pathLst>
              <a:path w="5091" h="659">
                <a:moveTo>
                  <a:pt x="5090" y="658"/>
                </a:moveTo>
                <a:lnTo>
                  <a:pt x="0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3"/>
          <p:cNvSpPr/>
          <p:nvPr/>
        </p:nvSpPr>
        <p:spPr>
          <a:xfrm>
            <a:off x="484200" y="841680"/>
            <a:ext cx="3240" cy="95760"/>
          </a:xfrm>
          <a:custGeom>
            <a:avLst/>
            <a:gdLst/>
            <a:ahLst/>
            <a:cxnLst/>
            <a:rect l="l" t="t" r="r" b="b"/>
            <a:pathLst>
              <a:path w="196" h="5067">
                <a:moveTo>
                  <a:pt x="0" y="5067"/>
                </a:moveTo>
                <a:lnTo>
                  <a:pt x="195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14"/>
          <p:cNvSpPr/>
          <p:nvPr/>
        </p:nvSpPr>
        <p:spPr>
          <a:xfrm>
            <a:off x="317520" y="797760"/>
            <a:ext cx="106560" cy="43920"/>
          </a:xfrm>
          <a:custGeom>
            <a:avLst/>
            <a:gdLst/>
            <a:ahLst/>
            <a:cxnLst/>
            <a:rect l="l" t="t" r="r" b="b"/>
            <a:pathLst>
              <a:path w="5651" h="2340">
                <a:moveTo>
                  <a:pt x="0" y="2339"/>
                </a:moveTo>
                <a:lnTo>
                  <a:pt x="5651" y="1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80682" y="2871000"/>
            <a:ext cx="3792071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METODOLOGIA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3C9864E-5F1C-4A5F-AA3C-2C29841A8E1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20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trike="noStrike" spc="-1" dirty="0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4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METODOLOGIA</a:t>
            </a:r>
            <a:endParaRPr lang="pt-BR" sz="2000" b="1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+mj-lt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21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Tipo de pesquisa quanto aos objetivos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Exploratória e descritiva</a:t>
            </a: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320" algn="just">
              <a:lnSpc>
                <a:spcPct val="100000"/>
              </a:lnSpc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Tipo de pesquisa quanto à abordagem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Qualitativa</a:t>
            </a: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320" algn="just">
              <a:lnSpc>
                <a:spcPct val="100000"/>
              </a:lnSpc>
            </a:pPr>
            <a:r>
              <a:rPr lang="pt-BR" sz="2000" b="1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Tipo de procedimento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Estudo de caso e bibliográfico</a:t>
            </a: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INSTRUMENTOS DE PESQUISA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22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err="1" smtClean="0"/>
              <a:t>Unity</a:t>
            </a:r>
            <a:r>
              <a:rPr lang="pt-BR" sz="2000" dirty="0" smtClean="0"/>
              <a:t> 3D -  Motor de jogos utilizado na criação e edição de cenas e físicas dos    personagens e objetos;</a:t>
            </a: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err="1" smtClean="0"/>
              <a:t>Astah</a:t>
            </a:r>
            <a:r>
              <a:rPr lang="pt-BR" sz="2000" dirty="0" smtClean="0"/>
              <a:t> UML – Utilizado para a modelagens dos diagramas;</a:t>
            </a: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Visual Studio </a:t>
            </a:r>
            <a:r>
              <a:rPr lang="pt-BR" sz="2000" dirty="0" err="1" smtClean="0"/>
              <a:t>Code</a:t>
            </a:r>
            <a:r>
              <a:rPr lang="pt-BR" sz="2000" dirty="0" smtClean="0"/>
              <a:t> - É ambiente de desenvolvimento integrado utilizado criação dos scripts;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INSTRUMENTOS DE PESQUISA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23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Loja de </a:t>
            </a:r>
            <a:r>
              <a:rPr lang="pt-BR" sz="2000" dirty="0" err="1" smtClean="0"/>
              <a:t>Assents</a:t>
            </a:r>
            <a:r>
              <a:rPr lang="pt-BR" sz="2000" dirty="0" smtClean="0"/>
              <a:t> da </a:t>
            </a:r>
            <a:r>
              <a:rPr lang="pt-BR" sz="2000" dirty="0" err="1" smtClean="0"/>
              <a:t>Unity</a:t>
            </a:r>
            <a:r>
              <a:rPr lang="pt-BR" sz="2000" dirty="0" smtClean="0"/>
              <a:t> - Utilizada para download de forma gratuita de todos os componentes visuais do jogo;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Linguagens de programação utilizadas foram o: C# para confecção dos scripts e o C++ que foi utilizado como metodologia de ensino nas fases;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DESENVOLVIMENTO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201FF9D5-DA6E-49B3-8E0B-5E7DF89877B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24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trike="noStrike" spc="-1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5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DESENVOLVIMENTO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25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Os diagramas de UML foram criados para facilitar o desenvolvimento, diagramas: de casos de uso, de classes e um de transição de estados do funcionamento do jogo para melhor detalhar as ações. E os requisitos não funcionais que especificam características de comportamento do sistema. </a:t>
            </a:r>
          </a:p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QUADRO 1 – REQUISITOS NÃO FUNCIONAIS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26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07689" y="1463981"/>
          <a:ext cx="6184491" cy="247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22"/>
                <a:gridCol w="4518669"/>
              </a:tblGrid>
              <a:tr h="382556"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latin typeface="Arial"/>
                          <a:ea typeface="Times New Roman"/>
                          <a:cs typeface="Arial"/>
                        </a:rPr>
                        <a:t>NOME DO RFN</a:t>
                      </a: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latin typeface="Arial"/>
                          <a:ea typeface="Times New Roman"/>
                          <a:cs typeface="Arial"/>
                        </a:rPr>
                        <a:t>DESCRIÇÃO</a:t>
                      </a: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556"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Iniciar</a:t>
                      </a:r>
                      <a:endParaRPr lang="pt-BR" sz="1100" dirty="0">
                        <a:solidFill>
                          <a:schemeClr val="bg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Arial"/>
                        </a:rPr>
                        <a:t>Iniciar o jogo.</a:t>
                      </a:r>
                      <a:endParaRPr lang="pt-BR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556"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Sair</a:t>
                      </a:r>
                      <a:endParaRPr lang="pt-BR" sz="1100" dirty="0">
                        <a:solidFill>
                          <a:schemeClr val="bg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Arial"/>
                        </a:rPr>
                        <a:t>Fechar o jogo.</a:t>
                      </a: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5973"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Controle de personagem </a:t>
                      </a:r>
                      <a:endParaRPr lang="pt-BR" sz="1100" dirty="0">
                        <a:solidFill>
                          <a:schemeClr val="bg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Arial"/>
                        </a:rPr>
                        <a:t>Comandos para a movimentação do personagem na fase.</a:t>
                      </a: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556"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Next</a:t>
                      </a:r>
                      <a:endParaRPr lang="pt-BR" sz="1100" dirty="0">
                        <a:solidFill>
                          <a:schemeClr val="bg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Arial"/>
                        </a:rPr>
                        <a:t>Pular as cenas não jogáveis.</a:t>
                      </a:r>
                      <a:endParaRPr lang="pt-BR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556"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Resetar</a:t>
                      </a:r>
                      <a:endParaRPr lang="pt-BR" sz="1100" dirty="0">
                        <a:solidFill>
                          <a:schemeClr val="bg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Arial"/>
                        </a:rPr>
                        <a:t>Recomeçar a  mesma fase.</a:t>
                      </a: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067664" y="4001729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FIGURA 1 - DIAGRAMAS DE CASO DE USO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27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338052" y="456216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2"/>
          <a:srcRect l="30248" t="33235" r="31570" b="26765"/>
          <a:stretch>
            <a:fillRect/>
          </a:stretch>
        </p:blipFill>
        <p:spPr bwMode="auto">
          <a:xfrm>
            <a:off x="1819275" y="1334556"/>
            <a:ext cx="5505450" cy="324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FIGURA 2 - DIAGRAMA DE CLASSE 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28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338052" y="456216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2"/>
          <a:srcRect l="24793" t="27647" r="33389" b="25294"/>
          <a:stretch>
            <a:fillRect/>
          </a:stretch>
        </p:blipFill>
        <p:spPr bwMode="auto">
          <a:xfrm>
            <a:off x="1558044" y="1300162"/>
            <a:ext cx="5570344" cy="3222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FIGURA 3 - DIAGRAMA DE TRANSIÇÃO DE ESTADOS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29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3338052" y="456216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2"/>
          <a:srcRect l="28926" t="32059" r="10744" b="20294"/>
          <a:stretch>
            <a:fillRect/>
          </a:stretch>
        </p:blipFill>
        <p:spPr bwMode="auto">
          <a:xfrm>
            <a:off x="1630094" y="1748913"/>
            <a:ext cx="5923139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INTRODUÇÃO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E8E6C3D7-A516-4BE4-A3C9-A89F5D5DC0EC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trike="noStrike" spc="-1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1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QUADRO 2 - TECNOLOGIAS UTILIZADAS</a:t>
            </a:r>
            <a:b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</a:br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 PARA O DESENVOLVIMENTO DO JOGO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30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-1" y="1330304"/>
          <a:ext cx="9026013" cy="259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370"/>
                <a:gridCol w="1162915"/>
                <a:gridCol w="1809135"/>
                <a:gridCol w="3716593"/>
              </a:tblGrid>
              <a:tr h="245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Programa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Versão atual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Link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Unity3D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Gratuito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2020.1.15f1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https://unity3d.com/pt/get-unity/download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1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Visual Studio </a:t>
                      </a:r>
                      <a:r>
                        <a:rPr lang="pt-BR" sz="1200" dirty="0" err="1">
                          <a:latin typeface="Arial"/>
                          <a:ea typeface="Times New Roman"/>
                          <a:cs typeface="Times New Roman"/>
                        </a:rPr>
                        <a:t>Code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Gratuito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1.51.1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https://code.visualstudio.com/download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C#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Gratuito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1.23.6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Já vem instalado no Visual Studio </a:t>
                      </a:r>
                      <a:r>
                        <a:rPr lang="pt-BR" sz="1200" dirty="0" err="1">
                          <a:latin typeface="Arial"/>
                          <a:ea typeface="Times New Roman"/>
                          <a:cs typeface="Times New Roman"/>
                        </a:rPr>
                        <a:t>Code</a:t>
                      </a: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.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201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Times New Roman"/>
                          <a:cs typeface="Times New Roman"/>
                        </a:rPr>
                        <a:t>Assents</a:t>
                      </a:r>
                      <a:endParaRPr lang="pt-BR" sz="12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Gratuito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1.0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https://assetstore.unity.com/packages/2d/characters/pixel-adventure-1-155360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201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1.0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Times New Roman"/>
                          <a:cs typeface="Times New Roman"/>
                        </a:rPr>
                        <a:t>https://assetstore.unity.com/packages/2d/characters/pixel-adventure-2-155418</a:t>
                      </a:r>
                      <a:endParaRPr lang="pt-BR" sz="12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88890" y="399189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CONTEXTUALIZAÇÃO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31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jogo se passa em um mundo diferente, onde um astronauta de codinome “Comandante” se vê perdido depois que sua nave cai e ele é ejetado, na queda o seu traje que contem um IA (inteligência Artificial) para auxiliar os astronautas, é danificado e perde os dados referentes a entender a fala humana e as operações lógicas mais básicas. Nesse cenário o comandante é obrigado a ensinar de alguma forma a IA as operações perdidas para que ela encontre os destroços da nave e ele consiga se comunicar com a base.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OBJETIVO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32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objetivo do comandante é coletar bolinhas laranjas referentes a cada linha de código em C++, para que a IA consiga recuperar aprender as operações que foram perdidas, para que eles possam alcançar os destroços. 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ASSETS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boto Condensed"/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33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23975"/>
            <a:ext cx="9144000" cy="3819525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desenvolvimento de um jogo deve-se em grande parte a utilização e manuseio dos </a:t>
            </a:r>
            <a:r>
              <a:rPr lang="pt-BR" sz="2000" dirty="0" err="1" smtClean="0"/>
              <a:t>assets</a:t>
            </a:r>
            <a:r>
              <a:rPr lang="pt-BR" sz="2000" dirty="0" smtClean="0"/>
              <a:t>, é nada mais é tudo que compõe o jogo desde textura, objetos, cenários, sons, física, etc. Os </a:t>
            </a:r>
            <a:r>
              <a:rPr lang="pt-BR" sz="2000" dirty="0" err="1" smtClean="0"/>
              <a:t>assets</a:t>
            </a:r>
            <a:r>
              <a:rPr lang="pt-BR" sz="2000" dirty="0" smtClean="0"/>
              <a:t> são criados e editados fora da </a:t>
            </a:r>
            <a:r>
              <a:rPr lang="pt-BR" sz="2000" dirty="0" err="1" smtClean="0"/>
              <a:t>unity</a:t>
            </a:r>
            <a:r>
              <a:rPr lang="pt-BR" sz="2000" dirty="0" smtClean="0"/>
              <a:t> em ferramentas externas especializada para cada componente que posteriormente é importada para o editor de cenas.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FIGURA 4 - </a:t>
            </a:r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COLOCANDO BLOCOS NA CENA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34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3647768"/>
            <a:ext cx="9144000" cy="149573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Depois de importa é </a:t>
            </a:r>
            <a:r>
              <a:rPr lang="pt-BR" sz="2000" dirty="0" err="1" smtClean="0"/>
              <a:t>so</a:t>
            </a:r>
            <a:r>
              <a:rPr lang="pt-BR" sz="2000" dirty="0" smtClean="0"/>
              <a:t> criar um objeto 2D do tipo </a:t>
            </a:r>
            <a:r>
              <a:rPr lang="pt-BR" sz="2000" dirty="0" err="1" smtClean="0"/>
              <a:t>tile</a:t>
            </a:r>
            <a:r>
              <a:rPr lang="pt-BR" sz="2000" dirty="0" smtClean="0"/>
              <a:t> </a:t>
            </a:r>
            <a:r>
              <a:rPr lang="pt-BR" sz="2000" dirty="0" err="1" smtClean="0"/>
              <a:t>map</a:t>
            </a:r>
            <a:r>
              <a:rPr lang="pt-BR" sz="2000" dirty="0" smtClean="0"/>
              <a:t> para que a cena seja divida em </a:t>
            </a:r>
            <a:r>
              <a:rPr lang="pt-BR" sz="2000" dirty="0" err="1" smtClean="0"/>
              <a:t>grids</a:t>
            </a:r>
            <a:r>
              <a:rPr lang="pt-BR" sz="2000" dirty="0" smtClean="0"/>
              <a:t> e é </a:t>
            </a:r>
            <a:r>
              <a:rPr lang="pt-BR" sz="2000" dirty="0" err="1" smtClean="0"/>
              <a:t>so</a:t>
            </a:r>
            <a:r>
              <a:rPr lang="pt-BR" sz="2000" dirty="0" smtClean="0"/>
              <a:t> “desenhar” mesmo, colocando cada bloco onde quiser, ate onde sua imaginação levar, criando os mais variados </a:t>
            </a:r>
            <a:r>
              <a:rPr lang="pt-BR" sz="2000" dirty="0" err="1" smtClean="0"/>
              <a:t>cenarios</a:t>
            </a:r>
            <a:r>
              <a:rPr lang="pt-BR" sz="2000" dirty="0" smtClean="0"/>
              <a:t>.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76680" algn="just">
              <a:lnSpc>
                <a:spcPct val="100000"/>
              </a:lnSpc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7" name="Imagem 6"/>
          <p:cNvPicPr/>
          <p:nvPr/>
        </p:nvPicPr>
        <p:blipFill>
          <a:blip r:embed="rId2"/>
          <a:srcRect l="1653" r="19792" b="36176"/>
          <a:stretch>
            <a:fillRect/>
          </a:stretch>
        </p:blipFill>
        <p:spPr bwMode="auto">
          <a:xfrm>
            <a:off x="2341613" y="1341376"/>
            <a:ext cx="4393484" cy="21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38052" y="3480620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FIGURA 5 – </a:t>
            </a:r>
            <a:r>
              <a:rPr lang="pt-BR" sz="2000" b="1" dirty="0" smtClean="0">
                <a:solidFill>
                  <a:schemeClr val="bg1"/>
                </a:solidFill>
                <a:latin typeface="+mj-lt"/>
              </a:rPr>
              <a:t>CRIANDO PERSONAGEM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35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3608439"/>
            <a:ext cx="9144000" cy="153506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é a criação do personagem, que é muito parecida com o a dos </a:t>
            </a:r>
            <a:r>
              <a:rPr lang="pt-BR" sz="2000" dirty="0" err="1" smtClean="0"/>
              <a:t>tilemap</a:t>
            </a:r>
            <a:r>
              <a:rPr lang="pt-BR" sz="2000" dirty="0" smtClean="0"/>
              <a:t>, a diferença entre eles, alem de o personagem já vir pronto, podendo ser alterado o tamanho e a </a:t>
            </a:r>
            <a:r>
              <a:rPr lang="pt-BR" sz="2000" dirty="0" err="1" smtClean="0"/>
              <a:t>tag</a:t>
            </a:r>
            <a:r>
              <a:rPr lang="pt-BR" sz="2000" dirty="0" smtClean="0"/>
              <a:t> de marcação, são os componentes que os compõe.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8" name="Imagem 7"/>
          <p:cNvPicPr/>
          <p:nvPr/>
        </p:nvPicPr>
        <p:blipFill>
          <a:blip r:embed="rId2"/>
          <a:srcRect l="992" r="46116"/>
          <a:stretch>
            <a:fillRect/>
          </a:stretch>
        </p:blipFill>
        <p:spPr bwMode="auto">
          <a:xfrm>
            <a:off x="2807264" y="1115204"/>
            <a:ext cx="3475549" cy="258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855110" y="3470788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COMPONENTES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36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3608439"/>
            <a:ext cx="9144000" cy="153506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</a:rPr>
              <a:t>Cada objeto criado na cena do jogo deverá ter componentes que serão responsáveis por limites, físicas, animações e posteriormente utilizado nos scripts para determinar suas interações.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22672" y="3667433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2"/>
          <a:srcRect l="79674" t="5414" b="36765"/>
          <a:stretch>
            <a:fillRect/>
          </a:stretch>
        </p:blipFill>
        <p:spPr bwMode="auto">
          <a:xfrm>
            <a:off x="1307690" y="1592825"/>
            <a:ext cx="1376516" cy="211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m 11"/>
          <p:cNvPicPr/>
          <p:nvPr/>
        </p:nvPicPr>
        <p:blipFill>
          <a:blip r:embed="rId3"/>
          <a:srcRect l="79192" t="5569" b="28548"/>
          <a:stretch>
            <a:fillRect/>
          </a:stretch>
        </p:blipFill>
        <p:spPr bwMode="auto">
          <a:xfrm>
            <a:off x="5584724" y="1582993"/>
            <a:ext cx="119907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ixaDeTexto 12"/>
          <p:cNvSpPr txBox="1"/>
          <p:nvPr/>
        </p:nvSpPr>
        <p:spPr>
          <a:xfrm>
            <a:off x="137651" y="1297860"/>
            <a:ext cx="431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FIGURA 6 – COMPONENTES DO PERSONAGEM.</a:t>
            </a:r>
            <a:endParaRPr lang="pt-BR" sz="14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935794" y="3672350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37586" y="1283110"/>
            <a:ext cx="384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FIGURA 7 – COMPONENTES DO CENARIO.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SCRIPTS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37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4168878" y="1307691"/>
            <a:ext cx="4591664" cy="3835809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Os scripts são os responsáveis por como as interações entre os componentes da cena deve ocorre, por isso ela é uma parte muito importante dos jogos.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9097" y="474406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292943"/>
            <a:ext cx="477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FIGURA 8 – SCRIPT DA MOVIMENTAÇÃO DO PLAYER.</a:t>
            </a:r>
            <a:endParaRPr lang="pt-BR" sz="1400" dirty="0"/>
          </a:p>
        </p:txBody>
      </p:sp>
      <p:pic>
        <p:nvPicPr>
          <p:cNvPr id="16" name="Imagem 15"/>
          <p:cNvPicPr/>
          <p:nvPr/>
        </p:nvPicPr>
        <p:blipFill>
          <a:blip r:embed="rId2"/>
          <a:srcRect l="22327" r="27560" b="24058"/>
          <a:stretch>
            <a:fillRect/>
          </a:stretch>
        </p:blipFill>
        <p:spPr bwMode="auto">
          <a:xfrm>
            <a:off x="255638" y="1629850"/>
            <a:ext cx="3539613" cy="310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LINGUAGENS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38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17523"/>
            <a:ext cx="8760542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que torna esse jogo, um jogo educacional é a presença das linguagens de programação presentes nas cenas, através de tutorias, para apresentar o funcionamento de determinada operação, quanto nas cenas já que o objetivo do jogo é coletar as “bolinhas laranjas” que cada uma representa um trecho de código e a medida que são coletados, os códigos são escritos em uma espécie de “editor de texto” na tela do jogo, e quando todos são consumidos o player pode passar de fase.</a:t>
            </a: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+mj-lt"/>
                <a:ea typeface="Roboto Condensed"/>
              </a:rPr>
              <a:t>LINGUAGENS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39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3608439"/>
            <a:ext cx="9144000" cy="153506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6028" y="4139381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35742" y="1327356"/>
            <a:ext cx="227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FIGURA 9 – TUTORIAL 1.</a:t>
            </a:r>
            <a:endParaRPr lang="pt-BR" sz="14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63613" y="4173796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304502" y="1292943"/>
            <a:ext cx="2322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FIGURA 10 – TUTORIAL 2</a:t>
            </a:r>
            <a:endParaRPr lang="pt-BR" sz="1400" dirty="0"/>
          </a:p>
        </p:txBody>
      </p:sp>
      <p:pic>
        <p:nvPicPr>
          <p:cNvPr id="17" name="Imagem 16"/>
          <p:cNvPicPr/>
          <p:nvPr/>
        </p:nvPicPr>
        <p:blipFill>
          <a:blip r:embed="rId2"/>
          <a:srcRect l="8595" t="14706" r="8552" b="2353"/>
          <a:stretch>
            <a:fillRect/>
          </a:stretch>
        </p:blipFill>
        <p:spPr bwMode="auto">
          <a:xfrm>
            <a:off x="157316" y="1602352"/>
            <a:ext cx="3667431" cy="253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17"/>
          <p:cNvPicPr/>
          <p:nvPr/>
        </p:nvPicPr>
        <p:blipFill>
          <a:blip r:embed="rId3"/>
          <a:srcRect l="8753" t="14706" r="8673" b="2647"/>
          <a:stretch>
            <a:fillRect/>
          </a:stretch>
        </p:blipFill>
        <p:spPr bwMode="auto">
          <a:xfrm>
            <a:off x="4624389" y="1614270"/>
            <a:ext cx="3782192" cy="255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QUESTÃO DA PESQUISA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0" y="1317523"/>
            <a:ext cx="9144000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É inegável dizer que as crianças e jovens são o futuro, e um futuro que vai estar bastante atrelado às tecnologias computacionais e suas programações, assim é essencial que o contato com linguagens de programação aconteça. Mas como fazer como que o contato com essas linguagens muitas vezes maçantes se tornem mais interessante?</a:t>
            </a: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7561E33-DA64-4B95-9031-D658821471E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81600" y="623880"/>
            <a:ext cx="347400" cy="303120"/>
          </a:xfrm>
          <a:custGeom>
            <a:avLst/>
            <a:gdLst/>
            <a:ahLst/>
            <a:cxnLst/>
            <a:rect l="l" t="t" r="r" b="b"/>
            <a:pathLst>
              <a:path w="18365" h="16026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LINGUAGENS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40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3608439"/>
            <a:ext cx="9144000" cy="153506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3846" y="3785420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53781" y="3819834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Imagem 18"/>
          <p:cNvPicPr/>
          <p:nvPr/>
        </p:nvPicPr>
        <p:blipFill>
          <a:blip r:embed="rId2"/>
          <a:srcRect l="8595" t="14706" r="8760" b="2353"/>
          <a:stretch>
            <a:fillRect/>
          </a:stretch>
        </p:blipFill>
        <p:spPr bwMode="auto">
          <a:xfrm>
            <a:off x="-1" y="1609726"/>
            <a:ext cx="3913239" cy="218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19"/>
          <p:cNvPicPr/>
          <p:nvPr/>
        </p:nvPicPr>
        <p:blipFill>
          <a:blip r:embed="rId3"/>
          <a:srcRect l="8430" t="14118" r="8760" b="2941"/>
          <a:stretch>
            <a:fillRect/>
          </a:stretch>
        </p:blipFill>
        <p:spPr bwMode="auto">
          <a:xfrm>
            <a:off x="4090219" y="1592212"/>
            <a:ext cx="4336026" cy="221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tângulo 20"/>
          <p:cNvSpPr/>
          <p:nvPr/>
        </p:nvSpPr>
        <p:spPr>
          <a:xfrm>
            <a:off x="588709" y="1295704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FIGURA 11 – FASE 2.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633218" y="1246543"/>
            <a:ext cx="336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Figura 12 – Fase 2 Incompleta.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63680" y="2871000"/>
            <a:ext cx="4291200" cy="135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RESULTADOS OBTIDOS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201FF9D5-DA6E-49B3-8E0B-5E7DF89877B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41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pc="-1" dirty="0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</a:rPr>
              <a:t>6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28C03E3-A4A6-4392-B8EC-B1867330ECE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42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Imagem 6"/>
          <p:cNvPicPr/>
          <p:nvPr/>
        </p:nvPicPr>
        <p:blipFill>
          <a:blip r:embed="rId2"/>
          <a:srcRect l="27603" t="3529" r="25411" b="18824"/>
          <a:stretch>
            <a:fillRect/>
          </a:stretch>
        </p:blipFill>
        <p:spPr bwMode="auto">
          <a:xfrm>
            <a:off x="274229" y="1292002"/>
            <a:ext cx="3226056" cy="283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164" y="1588677"/>
            <a:ext cx="3952397" cy="22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222383" y="833587"/>
            <a:ext cx="340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13 – EXECUTÁVEL DO JOGO.</a:t>
            </a:r>
            <a:endParaRPr lang="pt-BR" sz="1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34181" y="4168878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2994" y="390340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669844" y="1138387"/>
            <a:ext cx="1878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14 – MENU.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28C03E3-A4A6-4392-B8EC-B1867330ECE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43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2383" y="833587"/>
            <a:ext cx="399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15 – APRESENTAÇÃO DA HISTORIA.</a:t>
            </a:r>
            <a:endParaRPr lang="pt-BR" sz="1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1330" y="3578942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2994" y="390340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391651" y="1226877"/>
            <a:ext cx="458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16 – TUTORIAL 1: COMO FUNCIONA O C++.</a:t>
            </a:r>
            <a:endParaRPr lang="pt-BR" sz="1400" dirty="0"/>
          </a:p>
        </p:txBody>
      </p:sp>
      <p:pic>
        <p:nvPicPr>
          <p:cNvPr id="13" name="Imagem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33" y="1326433"/>
            <a:ext cx="4046031" cy="221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m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6381" y="1571625"/>
            <a:ext cx="3756508" cy="233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28C03E3-A4A6-4392-B8EC-B1867330ECE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44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823755"/>
            <a:ext cx="4744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16 – EXEMPLO DE CÓDIGO A SER SEGUIDO.</a:t>
            </a:r>
            <a:endParaRPr lang="pt-BR" sz="1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1330" y="3578942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12658" y="407055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17560" y="1226877"/>
            <a:ext cx="3005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17 – DIALOGO COM A IA.</a:t>
            </a:r>
            <a:endParaRPr lang="pt-BR" sz="1400" dirty="0"/>
          </a:p>
        </p:txBody>
      </p:sp>
      <p:pic>
        <p:nvPicPr>
          <p:cNvPr id="15" name="Imagem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84" y="1120190"/>
            <a:ext cx="4178709" cy="226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535" y="1530145"/>
            <a:ext cx="4601478" cy="254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28C03E3-A4A6-4392-B8EC-B1867330ECE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45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823755"/>
            <a:ext cx="3121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18 - FASE 1 INCOMPLETA.</a:t>
            </a:r>
            <a:endParaRPr lang="pt-BR" sz="1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1330" y="3578942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501149" y="3854247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217560" y="1226877"/>
            <a:ext cx="2982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19 – FASE 1 COMPLETA.</a:t>
            </a:r>
            <a:endParaRPr lang="pt-BR" sz="1400" dirty="0"/>
          </a:p>
        </p:txBody>
      </p:sp>
      <p:pic>
        <p:nvPicPr>
          <p:cNvPr id="13" name="Imagem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7" y="1168825"/>
            <a:ext cx="3961591" cy="230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m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5187" y="1582994"/>
            <a:ext cx="4640826" cy="220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28C03E3-A4A6-4392-B8EC-B1867330ECE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46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85884" y="872916"/>
            <a:ext cx="2726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Figura 20 – Tela de Game Over.</a:t>
            </a:r>
            <a:endParaRPr lang="pt-BR" sz="1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39962" y="3401962"/>
            <a:ext cx="2625214" cy="2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Fonte: autoria própria, 2020.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m 15"/>
          <p:cNvPicPr/>
          <p:nvPr/>
        </p:nvPicPr>
        <p:blipFill>
          <a:blip r:embed="rId2" cstate="print"/>
          <a:srcRect l="826" t="7059"/>
          <a:stretch>
            <a:fillRect/>
          </a:stretch>
        </p:blipFill>
        <p:spPr bwMode="auto">
          <a:xfrm>
            <a:off x="1704667" y="1243780"/>
            <a:ext cx="4951771" cy="211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63680" y="2871000"/>
            <a:ext cx="4291200" cy="135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CONCLUSÃO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201FF9D5-DA6E-49B3-8E0B-5E7DF89877B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47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trike="noStrike" spc="-1" dirty="0" smtClean="0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</a:rPr>
              <a:t>7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CONCLUSÃO</a:t>
            </a:r>
            <a:endParaRPr lang="pt-BR" sz="2000" dirty="0" smtClean="0"/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48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17523"/>
            <a:ext cx="8760542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A demanda do mercado de trabalho por profissionais na área da computação  vem aumentando e buscar novas formas de atrair pessoas para a área é essencial.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O jogo desenvolvido durante este trabalho é a comprovação de que com todos os conhecimentos adquiridos durante todo o curso de engenharia da computação, é possível se criar aplicações capaz de ajudar as pessoas.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TRABALHOS FUTUROS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49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17523"/>
            <a:ext cx="8760542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Criação de fases maiores e mais códigos;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Utilização de outras linguagens de programação; 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Criação de banco de dados para salvar progresso, caso expanda o jogo;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Criação de estatísticas, como tempo de conclusão do jogo;</a:t>
            </a:r>
          </a:p>
          <a:p>
            <a:pPr marL="457200" indent="-380520" algn="just"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OBJETIVO GERAL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0" y="1327354"/>
            <a:ext cx="9144000" cy="381614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Desenvolvimento de um jogo 2D educacional com o intuito de apresentar a conceitos básicos da programação de um forma descontraída e divertida  para crianças e jovens.</a:t>
            </a:r>
          </a:p>
          <a:p>
            <a:pPr marL="457200" indent="-380520">
              <a:buClr>
                <a:srgbClr val="C7D3E6"/>
              </a:buClr>
            </a:pPr>
            <a:r>
              <a:rPr lang="pt-BR" sz="2400" spc="-1" dirty="0" smtClean="0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 </a:t>
            </a: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7561E33-DA64-4B95-9031-D658821471E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5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81600" y="623880"/>
            <a:ext cx="347400" cy="303120"/>
          </a:xfrm>
          <a:custGeom>
            <a:avLst/>
            <a:gdLst/>
            <a:ahLst/>
            <a:cxnLst/>
            <a:rect l="l" t="t" r="r" b="b"/>
            <a:pathLst>
              <a:path w="18365" h="16026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3760710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Roboto Condensed"/>
              </a:rPr>
              <a:t>TRABALHOS FUTUROS</a:t>
            </a:r>
            <a:endParaRPr lang="pt-BR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Roboto Condensed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50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17523"/>
            <a:ext cx="8760542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Criação de servidores online para disputa por rankings entre os usuários;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Expansão para outras áreas de conhecimento;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63680" y="2871000"/>
            <a:ext cx="4291200" cy="1355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REFERÊNCIAS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201FF9D5-DA6E-49B3-8E0B-5E7DF89877B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51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REFERÊNCIAS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52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17523"/>
            <a:ext cx="8760542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</a:pPr>
            <a:endParaRPr lang="pt-BR" sz="20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" y="1320800"/>
            <a:ext cx="91439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ARAÚJO, D. C.; RODRIGUES, A. N.; SILVA, C. V. de A.; SOARES, L. S. </a:t>
            </a:r>
            <a:r>
              <a:rPr lang="pt-BR" sz="1400" b="1" dirty="0" smtClean="0"/>
              <a:t>O Ensino da Computação na Educação Básica Apoiado por Problemas: Práticas de Licenciados em Computação</a:t>
            </a:r>
            <a:r>
              <a:rPr lang="pt-BR" sz="1400" dirty="0" smtClean="0"/>
              <a:t>. In: Anais do XXIII WEI (Workshop sobre Educação em Computação) Garanhuns. (2015).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CASTRO, Hudson da Silva; BATALHA, </a:t>
            </a:r>
            <a:r>
              <a:rPr lang="pt-BR" sz="1400" dirty="0" err="1" smtClean="0"/>
              <a:t>Natane</a:t>
            </a:r>
            <a:r>
              <a:rPr lang="pt-BR" sz="1400" dirty="0" smtClean="0"/>
              <a:t> Rocha;  PONTES, </a:t>
            </a:r>
            <a:r>
              <a:rPr lang="pt-BR" sz="1400" dirty="0" err="1" smtClean="0"/>
              <a:t>Tainon</a:t>
            </a:r>
            <a:r>
              <a:rPr lang="pt-BR" sz="1400" dirty="0" smtClean="0"/>
              <a:t> de Souza; FALCÃO, Manoel Ferreira. </a:t>
            </a:r>
            <a:r>
              <a:rPr lang="pt-BR" sz="1400" b="1" dirty="0" smtClean="0"/>
              <a:t>O ENSINO DA LINGUAGEM DE PROGRAMAÇÃO DE COMPUTADORES C++ ATRAVÉS DE UMA OFICINA: UM RELATO DE EXPERIÊNCIA COM ESTUDANTES DO NONO ANO DE UMA ESCOLA ESTADUAL</a:t>
            </a:r>
            <a:r>
              <a:rPr lang="pt-BR" sz="1400" dirty="0" smtClean="0"/>
              <a:t>. Revista de Extensão do IFAM. (2018). v.4, nº 2. Disponível em: &lt;http://nexus.ifam.edu.br/nexus/index.</a:t>
            </a:r>
            <a:r>
              <a:rPr lang="pt-BR" sz="1400" dirty="0" err="1" smtClean="0"/>
              <a:t>php</a:t>
            </a:r>
            <a:r>
              <a:rPr lang="pt-BR" sz="1400" dirty="0" smtClean="0"/>
              <a:t>/</a:t>
            </a:r>
            <a:r>
              <a:rPr lang="pt-BR" sz="1400" dirty="0" err="1" smtClean="0"/>
              <a:t>Nexus</a:t>
            </a:r>
            <a:r>
              <a:rPr lang="pt-BR" sz="1400" dirty="0" smtClean="0"/>
              <a:t>/</a:t>
            </a:r>
            <a:r>
              <a:rPr lang="pt-BR" sz="1400" dirty="0" err="1" smtClean="0"/>
              <a:t>article</a:t>
            </a:r>
            <a:r>
              <a:rPr lang="pt-BR" sz="1400" dirty="0" smtClean="0"/>
              <a:t>/</a:t>
            </a:r>
            <a:r>
              <a:rPr lang="pt-BR" sz="1400" dirty="0" err="1" smtClean="0"/>
              <a:t>view</a:t>
            </a:r>
            <a:r>
              <a:rPr lang="pt-BR" sz="1400" dirty="0" smtClean="0"/>
              <a:t>/290/139&gt;.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GIRAFFA, Lucia Maria Martins;MORA, Michael da Costa. </a:t>
            </a:r>
            <a:r>
              <a:rPr lang="pt-BR" sz="1400" b="1" dirty="0" smtClean="0"/>
              <a:t>EVASÃO NA DISCIPLINA DE ALGORITMO E PROGRAMAÇÃO: UM ESTUDO A PARTIR DOS FATORES INTERVENIENTES NA PERSPECTIVA DO ALUNO. </a:t>
            </a:r>
            <a:r>
              <a:rPr lang="pt-BR" sz="1400" dirty="0" smtClean="0"/>
              <a:t>PUCRS</a:t>
            </a:r>
            <a:r>
              <a:rPr lang="pt-BR" sz="1400" b="1" dirty="0" smtClean="0"/>
              <a:t>. </a:t>
            </a:r>
            <a:r>
              <a:rPr lang="pt-BR" sz="1400" dirty="0" smtClean="0"/>
              <a:t>2018 . </a:t>
            </a:r>
            <a:r>
              <a:rPr lang="pt-BR" sz="1400" dirty="0" err="1" smtClean="0"/>
              <a:t>Disponivel</a:t>
            </a:r>
            <a:r>
              <a:rPr lang="pt-BR" sz="1400" dirty="0" smtClean="0"/>
              <a:t> em : &lt;https://revistas.utp.ac.pa/index.php/clabes/article/view/888/915&gt;.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MUSSI, </a:t>
            </a:r>
            <a:r>
              <a:rPr lang="pt-BR" sz="1400" dirty="0" err="1" smtClean="0"/>
              <a:t>Celia</a:t>
            </a:r>
            <a:r>
              <a:rPr lang="pt-BR" sz="1400" dirty="0" smtClean="0"/>
              <a:t> Regina De Azevedo </a:t>
            </a:r>
            <a:r>
              <a:rPr lang="pt-BR" sz="1400" dirty="0" err="1" smtClean="0"/>
              <a:t>Ricotta</a:t>
            </a:r>
            <a:r>
              <a:rPr lang="pt-BR" sz="1400" dirty="0" smtClean="0"/>
              <a:t>. </a:t>
            </a:r>
            <a:r>
              <a:rPr lang="pt-BR" sz="1400" b="1" dirty="0" smtClean="0"/>
              <a:t>AS TRANSFORMAÇÕES DIGITAIS E O MERCADO DE TRABALHO DO FUTURO</a:t>
            </a:r>
            <a:r>
              <a:rPr lang="pt-BR" sz="1400" dirty="0" smtClean="0"/>
              <a:t>. REVISTA CIENTIFICA ICGAP. (2018). v. 1 n. 1. </a:t>
            </a:r>
            <a:r>
              <a:rPr lang="pt-BR" sz="1400" dirty="0" err="1" smtClean="0"/>
              <a:t>Disponivel</a:t>
            </a:r>
            <a:r>
              <a:rPr lang="pt-BR" sz="1400" dirty="0" smtClean="0"/>
              <a:t> em: &lt;http://www.revistaicgap.com.br/index.</a:t>
            </a:r>
            <a:r>
              <a:rPr lang="pt-BR" sz="1400" dirty="0" err="1" smtClean="0"/>
              <a:t>php</a:t>
            </a:r>
            <a:r>
              <a:rPr lang="pt-BR" sz="1400" dirty="0" smtClean="0"/>
              <a:t>/</a:t>
            </a:r>
            <a:r>
              <a:rPr lang="pt-BR" sz="1400" dirty="0" err="1" smtClean="0"/>
              <a:t>icgap</a:t>
            </a:r>
            <a:r>
              <a:rPr lang="pt-BR" sz="1400" dirty="0" smtClean="0"/>
              <a:t>/</a:t>
            </a:r>
            <a:r>
              <a:rPr lang="pt-BR" sz="1400" dirty="0" err="1" smtClean="0"/>
              <a:t>article</a:t>
            </a:r>
            <a:r>
              <a:rPr lang="pt-BR" sz="1400" dirty="0" smtClean="0"/>
              <a:t>/</a:t>
            </a:r>
            <a:r>
              <a:rPr lang="pt-BR" sz="1400" dirty="0" err="1" smtClean="0"/>
              <a:t>view</a:t>
            </a:r>
            <a:r>
              <a:rPr lang="pt-BR" sz="1400" dirty="0" smtClean="0"/>
              <a:t>/5&gt;.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REFERÊNCIAS</a:t>
            </a:r>
            <a:endParaRPr lang="pt-B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76800" y="14911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 algn="just">
              <a:lnSpc>
                <a:spcPct val="100000"/>
              </a:lnSpc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43667B5-63F2-4062-BA89-8F8AE0B6A19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53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356040" y="615240"/>
            <a:ext cx="320760" cy="320760"/>
          </a:xfrm>
          <a:custGeom>
            <a:avLst/>
            <a:gdLst/>
            <a:ahLst/>
            <a:cxnLst/>
            <a:rect l="l" t="t" r="r" b="b"/>
            <a:pathLst>
              <a:path w="16952" h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2"/>
          <p:cNvSpPr txBox="1"/>
          <p:nvPr/>
        </p:nvSpPr>
        <p:spPr>
          <a:xfrm>
            <a:off x="0" y="1317523"/>
            <a:ext cx="8760542" cy="3825977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</a:pPr>
            <a:endParaRPr lang="pt-BR" sz="20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  <a:p>
            <a:pPr marL="457200" indent="-380520" algn="just">
              <a:buClr>
                <a:srgbClr val="C7D3E6"/>
              </a:buClr>
            </a:pPr>
            <a:endParaRPr lang="pt-BR" sz="2000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" y="1320800"/>
            <a:ext cx="91439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 smtClean="0"/>
              <a:t>RIBEIRO,Juliana P. ; MANSO, Marina A. ; BORGES, Marcos </a:t>
            </a:r>
            <a:r>
              <a:rPr lang="pt-BR" sz="1400" dirty="0" err="1" smtClean="0"/>
              <a:t>A.F.</a:t>
            </a:r>
            <a:r>
              <a:rPr lang="pt-BR" sz="1400" dirty="0" smtClean="0"/>
              <a:t>. </a:t>
            </a:r>
            <a:r>
              <a:rPr lang="pt-BR" sz="1400" b="1" dirty="0" smtClean="0"/>
              <a:t>Dinâmicas com </a:t>
            </a:r>
            <a:r>
              <a:rPr lang="pt-BR" sz="1400" b="1" dirty="0" err="1" smtClean="0"/>
              <a:t>App</a:t>
            </a:r>
            <a:r>
              <a:rPr lang="pt-BR" sz="1400" b="1" dirty="0" smtClean="0"/>
              <a:t> Inventor no Apoio ao Aprendizado e no Ensino de Programação.</a:t>
            </a:r>
            <a:r>
              <a:rPr lang="pt-BR" sz="1400" dirty="0" smtClean="0"/>
              <a:t> UNICAMP. (2016). Disponível em: &lt; https://www.br-ie.org/pub/index.php/wie/article/view/6645&gt;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ROMIO, Tiago; PAIVA, Simone </a:t>
            </a:r>
            <a:r>
              <a:rPr lang="pt-BR" sz="1400" dirty="0" err="1" smtClean="0"/>
              <a:t>Cristine</a:t>
            </a:r>
            <a:r>
              <a:rPr lang="pt-BR" sz="1400" dirty="0" smtClean="0"/>
              <a:t> Mendes; </a:t>
            </a:r>
            <a:r>
              <a:rPr lang="pt-BR" sz="1400" b="1" dirty="0" err="1" smtClean="0"/>
              <a:t>Kahoot</a:t>
            </a:r>
            <a:r>
              <a:rPr lang="pt-BR" sz="1400" b="1" dirty="0" smtClean="0"/>
              <a:t> e </a:t>
            </a:r>
            <a:r>
              <a:rPr lang="pt-BR" sz="1400" b="1" dirty="0" err="1" smtClean="0"/>
              <a:t>GoConqr</a:t>
            </a:r>
            <a:r>
              <a:rPr lang="pt-BR" sz="1400" b="1" dirty="0" smtClean="0"/>
              <a:t>: uso de jogos educacionais para o ensino da matemática</a:t>
            </a:r>
            <a:r>
              <a:rPr lang="pt-BR" sz="1400" dirty="0" smtClean="0"/>
              <a:t>. </a:t>
            </a:r>
            <a:r>
              <a:rPr lang="pt-BR" sz="1400" dirty="0" err="1" smtClean="0"/>
              <a:t>Scientia</a:t>
            </a:r>
            <a:r>
              <a:rPr lang="pt-BR" sz="1400" dirty="0" smtClean="0"/>
              <a:t> </a:t>
            </a:r>
            <a:r>
              <a:rPr lang="pt-BR" sz="1400" dirty="0" err="1" smtClean="0"/>
              <a:t>cum</a:t>
            </a:r>
            <a:r>
              <a:rPr lang="pt-BR" sz="1400" dirty="0" smtClean="0"/>
              <a:t> industria. (2017), v. 5, n. 2, p. 90-94. Disponível em: &lt;http://www.ucs.br/etc/revistas/index.</a:t>
            </a:r>
            <a:r>
              <a:rPr lang="pt-BR" sz="1400" dirty="0" err="1" smtClean="0"/>
              <a:t>php</a:t>
            </a:r>
            <a:r>
              <a:rPr lang="pt-BR" sz="1400" dirty="0" smtClean="0"/>
              <a:t>/</a:t>
            </a:r>
            <a:r>
              <a:rPr lang="pt-BR" sz="1400" dirty="0" err="1" smtClean="0"/>
              <a:t>scientiacumindustria</a:t>
            </a:r>
            <a:r>
              <a:rPr lang="pt-BR" sz="1400" dirty="0" smtClean="0"/>
              <a:t>/</a:t>
            </a:r>
            <a:r>
              <a:rPr lang="pt-BR" sz="1400" dirty="0" err="1" smtClean="0"/>
              <a:t>article</a:t>
            </a:r>
            <a:r>
              <a:rPr lang="pt-BR" sz="1400" dirty="0" smtClean="0"/>
              <a:t>/</a:t>
            </a:r>
            <a:r>
              <a:rPr lang="pt-BR" sz="1400" dirty="0" err="1" smtClean="0"/>
              <a:t>view</a:t>
            </a:r>
            <a:r>
              <a:rPr lang="pt-BR" sz="1400" dirty="0" smtClean="0"/>
              <a:t>/5234/</a:t>
            </a:r>
            <a:r>
              <a:rPr lang="pt-BR" sz="1400" dirty="0" err="1" smtClean="0"/>
              <a:t>pdf</a:t>
            </a:r>
            <a:r>
              <a:rPr lang="pt-BR" sz="1400" dirty="0" smtClean="0"/>
              <a:t>#&gt;.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SAADE,Joel. </a:t>
            </a:r>
            <a:r>
              <a:rPr lang="pt-BR" sz="1400" b="1" dirty="0" smtClean="0"/>
              <a:t>C# Guia do Programador.</a:t>
            </a:r>
            <a:r>
              <a:rPr lang="pt-BR" sz="1400" dirty="0" smtClean="0"/>
              <a:t> </a:t>
            </a:r>
            <a:r>
              <a:rPr lang="pt-BR" sz="1400" dirty="0" err="1" smtClean="0"/>
              <a:t>Novatec</a:t>
            </a:r>
            <a:r>
              <a:rPr lang="pt-BR" sz="1400" dirty="0" smtClean="0"/>
              <a:t> Editora. (2011). Disponível em: &lt;https://s3.novatec.com.br/capitulos/capitulo-9788575222539.pdf&gt;.</a:t>
            </a:r>
          </a:p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SILVA, Felipe Rodrigues da; LOPES, Vinícius Luiz. </a:t>
            </a:r>
            <a:r>
              <a:rPr lang="pt-BR" sz="1400" b="1" dirty="0" smtClean="0"/>
              <a:t>DESENVOLVIMENTO DE JOGOS NA PLATAFORMA UNITY. </a:t>
            </a:r>
            <a:r>
              <a:rPr lang="pt-BR" sz="1400" dirty="0" smtClean="0"/>
              <a:t>UNIFENAS. (2016). Disponível em: &lt;http://revistas.unifenas.br/index.</a:t>
            </a:r>
            <a:r>
              <a:rPr lang="pt-BR" sz="1400" dirty="0" err="1" smtClean="0"/>
              <a:t>php</a:t>
            </a:r>
            <a:r>
              <a:rPr lang="pt-BR" sz="1400" dirty="0" smtClean="0"/>
              <a:t>/RE3C/</a:t>
            </a:r>
            <a:r>
              <a:rPr lang="pt-BR" sz="1400" dirty="0" err="1" smtClean="0"/>
              <a:t>article</a:t>
            </a:r>
            <a:r>
              <a:rPr lang="pt-BR" sz="1400" dirty="0" smtClean="0"/>
              <a:t>/</a:t>
            </a:r>
            <a:r>
              <a:rPr lang="pt-BR" sz="1400" dirty="0" err="1" smtClean="0"/>
              <a:t>view</a:t>
            </a:r>
            <a:r>
              <a:rPr lang="pt-BR" sz="1400" dirty="0" smtClean="0"/>
              <a:t>/163&gt;.</a:t>
            </a:r>
          </a:p>
          <a:p>
            <a:pPr algn="just"/>
            <a:r>
              <a:rPr lang="pt-BR" sz="1400" dirty="0" smtClean="0"/>
              <a:t>SOUZA, Márcia, FRANÇA, César. </a:t>
            </a:r>
            <a:r>
              <a:rPr lang="pt-BR" sz="1400" b="1" dirty="0" smtClean="0"/>
              <a:t>O Sucesso dos Jogos para Ensino de Disciplinas de Engenharia de Software sob a Ótica de uma Teoria Motivacional</a:t>
            </a:r>
            <a:r>
              <a:rPr lang="pt-BR" sz="1400" dirty="0" smtClean="0"/>
              <a:t>. UFRPE. Pernambuco. (2016). </a:t>
            </a:r>
            <a:r>
              <a:rPr lang="pt-BR" sz="1400" dirty="0" err="1" smtClean="0"/>
              <a:t>Disponivel</a:t>
            </a:r>
            <a:r>
              <a:rPr lang="pt-BR" sz="1400" dirty="0" smtClean="0"/>
              <a:t> em:&lt;https://www.br-ie.org/pub/index.php/sbie/article/view/6726/4613&gt;.</a:t>
            </a:r>
          </a:p>
          <a:p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5800" y="1090800"/>
            <a:ext cx="5270760" cy="296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just"/>
            <a:r>
              <a:rPr lang="pt-BR" sz="2400" b="1" dirty="0" smtClean="0">
                <a:solidFill>
                  <a:schemeClr val="bg1"/>
                </a:solidFill>
              </a:rPr>
              <a:t>“Todas as vitórias ocultam uma abdicação”. </a:t>
            </a:r>
          </a:p>
          <a:p>
            <a:pPr algn="just"/>
            <a:r>
              <a:rPr lang="pt-BR" sz="2400" b="1" dirty="0" smtClean="0">
                <a:solidFill>
                  <a:schemeClr val="bg1"/>
                </a:solidFill>
              </a:rPr>
              <a:t>                       (Simone de Beauvoir)</a:t>
            </a:r>
          </a:p>
          <a:p>
            <a:pPr algn="ctr"/>
            <a:endParaRPr lang="pt-BR" sz="200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28C03E3-A4A6-4392-B8EC-B1867330ECE4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55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1275120" y="236448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6000" b="1" strike="noStrike" spc="-1">
                <a:solidFill>
                  <a:srgbClr val="FF9800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OBRIGADO!</a:t>
            </a:r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1275120" y="3229920"/>
            <a:ext cx="6593400" cy="1341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pt-BR" sz="1800" strike="noStrike" spc="-1" dirty="0" smtClean="0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latin typeface="Roboto Condensed Light"/>
                <a:ea typeface="Roboto Condensed Light"/>
              </a:rPr>
              <a:t>eldanimacario@hotmail.com</a:t>
            </a:r>
            <a:endParaRPr lang="pt-BR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3996360" y="1393920"/>
            <a:ext cx="284760" cy="639360"/>
          </a:xfrm>
          <a:custGeom>
            <a:avLst/>
            <a:gdLst/>
            <a:ahLst/>
            <a:cxn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4302720" y="966960"/>
            <a:ext cx="891000" cy="1126440"/>
          </a:xfrm>
          <a:custGeom>
            <a:avLst/>
            <a:gdLst/>
            <a:ahLst/>
            <a:cxn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9080">
            <a:solidFill>
              <a:srgbClr val="3F53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OBJETIVOS ESPECÍFICOS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0" y="1327354"/>
            <a:ext cx="9144000" cy="3816146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Pesquisar conceitos básicos de programação;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Utilizar os métodos de Engenharia de Software para realizar a modelagem do sistema;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dirty="0" smtClean="0"/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Criar diferentes cenas para o jogo;</a:t>
            </a:r>
            <a:r>
              <a:rPr lang="pt-BR" sz="2400" spc="-1" dirty="0" smtClean="0">
                <a:solidFill>
                  <a:srgbClr val="263248"/>
                </a:solidFill>
                <a:uFill>
                  <a:solidFill>
                    <a:srgbClr val="FFFFFF"/>
                  </a:solidFill>
                </a:uFill>
                <a:ea typeface="Roboto Condensed Light"/>
              </a:rPr>
              <a:t> </a:t>
            </a:r>
          </a:p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 smtClean="0">
              <a:solidFill>
                <a:srgbClr val="263248"/>
              </a:solidFill>
              <a:uFill>
                <a:solidFill>
                  <a:srgbClr val="FFFFFF"/>
                </a:solidFill>
              </a:uFill>
              <a:ea typeface="Roboto Condensed Light"/>
            </a:endParaRP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400" dirty="0" smtClean="0"/>
              <a:t>Testar se o aplicativo atende o objetivo;</a:t>
            </a:r>
          </a:p>
          <a:p>
            <a:pPr marL="457200" indent="-380520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7561E33-DA64-4B95-9031-D658821471EF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6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81600" y="623880"/>
            <a:ext cx="347400" cy="303120"/>
          </a:xfrm>
          <a:custGeom>
            <a:avLst/>
            <a:gdLst/>
            <a:ahLst/>
            <a:cxnLst/>
            <a:rect l="l" t="t" r="r" b="b"/>
            <a:pathLst>
              <a:path w="18365" h="16026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2618727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JUSTIFICATIVA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863481" y="1366649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76320">
              <a:lnSpc>
                <a:spcPct val="100000"/>
              </a:lnSpc>
            </a:pP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7D3E6"/>
              </a:buClr>
              <a:buFont typeface="Roboto Condensed Light"/>
              <a:buChar char="▰"/>
            </a:pP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CABF7FFD-72E6-4E02-8E06-8EF5A0908A1B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7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381600" y="623880"/>
            <a:ext cx="347400" cy="303120"/>
          </a:xfrm>
          <a:custGeom>
            <a:avLst/>
            <a:gdLst/>
            <a:ahLst/>
            <a:cxnLst/>
            <a:rect l="l" t="t" r="r" b="b"/>
            <a:pathLst>
              <a:path w="18365" h="16026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tângulo 7"/>
          <p:cNvSpPr/>
          <p:nvPr/>
        </p:nvSpPr>
        <p:spPr>
          <a:xfrm>
            <a:off x="0" y="1317524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1700" dirty="0" smtClean="0"/>
              <a:t>É notório que as tecnologias computacionais estão avançando cada vez mais rápido e a demanda por profissionais nesta área cresce por </a:t>
            </a:r>
            <a:r>
              <a:rPr lang="pt-BR" sz="1700" dirty="0" err="1" smtClean="0"/>
              <a:t>consequência</a:t>
            </a:r>
            <a:r>
              <a:rPr lang="pt-BR" sz="1700" dirty="0" smtClean="0"/>
              <a:t>, mesmo com a pandemia a área de TI continuou crescendo, de acordo com uma pesquisa realizada pela Revelo, que é um startup de recrutamento, a área de tecnologia teve um crescimento no período de março a abril de 25% comparado a 2019.</a:t>
            </a:r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1700" dirty="0" smtClean="0"/>
          </a:p>
          <a:p>
            <a:pPr marL="457200" lvl="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1700" dirty="0" smtClean="0"/>
              <a:t>Ainda tem o fato de alguns estudos mostrarem um taxa de evasão de matérias de programação nos primeiros anos de faculdade, segundo GIRAFFA e MORA (2018), “No que tange a evasão associada aos cursos de Computação, estudos realizados por diversos pesquisadores da área de Educação e Computação e do Ministério da Educação brasileiro(MEC) mostram que os alunos desistem dos cursos logo no primeiro ano do ensino superior. As disciplinas causadoras desta desistência são aquelas associadas ao ensino de Cálculo e de Programação (incluindo-se a disciplina de Algoritmos)”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ESTADO DA ARTE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D2C8BC08-C6C2-4D38-88A8-ECDA6AC608E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8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2000" b="1" strike="noStrike" spc="-1" dirty="0">
                <a:solidFill>
                  <a:srgbClr val="3F5378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2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463680" y="3975480"/>
            <a:ext cx="40939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14320" y="392400"/>
            <a:ext cx="5492160" cy="76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pt-BR" sz="2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ESTADO DA ARTE</a:t>
            </a:r>
            <a:endParaRPr lang="pt-BR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814320" y="1327320"/>
            <a:ext cx="7559640" cy="3145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endParaRPr lang="pt-BR" sz="2400" spc="-1" dirty="0">
              <a:solidFill>
                <a:srgbClr val="263248"/>
              </a:solidFill>
              <a:uFill>
                <a:solidFill>
                  <a:srgbClr val="FFFFFF"/>
                </a:solidFill>
              </a:uFill>
              <a:latin typeface="Roboto Condensed Light"/>
              <a:ea typeface="Roboto Condensed Light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B5A214C-1AB6-45DB-B84A-13B518738EAA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9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366840" y="869760"/>
            <a:ext cx="156960" cy="40320"/>
          </a:xfrm>
          <a:custGeom>
            <a:avLst/>
            <a:gdLst/>
            <a:ahLst/>
            <a:cxnLst/>
            <a:rect l="l" t="t" r="r" b="b"/>
            <a:pathLst>
              <a:path w="8306" h="2144">
                <a:moveTo>
                  <a:pt x="1" y="0"/>
                </a:moveTo>
                <a:lnTo>
                  <a:pt x="1" y="487"/>
                </a:lnTo>
                <a:lnTo>
                  <a:pt x="1" y="487"/>
                </a:lnTo>
                <a:lnTo>
                  <a:pt x="25" y="633"/>
                </a:lnTo>
                <a:lnTo>
                  <a:pt x="74" y="755"/>
                </a:lnTo>
                <a:lnTo>
                  <a:pt x="147" y="853"/>
                </a:lnTo>
                <a:lnTo>
                  <a:pt x="245" y="950"/>
                </a:lnTo>
                <a:lnTo>
                  <a:pt x="245" y="950"/>
                </a:lnTo>
                <a:lnTo>
                  <a:pt x="391" y="1023"/>
                </a:lnTo>
                <a:lnTo>
                  <a:pt x="561" y="1047"/>
                </a:lnTo>
                <a:lnTo>
                  <a:pt x="561" y="1047"/>
                </a:lnTo>
                <a:lnTo>
                  <a:pt x="732" y="1023"/>
                </a:lnTo>
                <a:lnTo>
                  <a:pt x="732" y="1023"/>
                </a:lnTo>
                <a:lnTo>
                  <a:pt x="1292" y="853"/>
                </a:lnTo>
                <a:lnTo>
                  <a:pt x="1657" y="780"/>
                </a:lnTo>
                <a:lnTo>
                  <a:pt x="2071" y="682"/>
                </a:lnTo>
                <a:lnTo>
                  <a:pt x="2534" y="609"/>
                </a:lnTo>
                <a:lnTo>
                  <a:pt x="3021" y="560"/>
                </a:lnTo>
                <a:lnTo>
                  <a:pt x="3581" y="512"/>
                </a:lnTo>
                <a:lnTo>
                  <a:pt x="4166" y="487"/>
                </a:lnTo>
                <a:lnTo>
                  <a:pt x="4166" y="487"/>
                </a:lnTo>
                <a:lnTo>
                  <a:pt x="4604" y="512"/>
                </a:lnTo>
                <a:lnTo>
                  <a:pt x="5018" y="536"/>
                </a:lnTo>
                <a:lnTo>
                  <a:pt x="5408" y="609"/>
                </a:lnTo>
                <a:lnTo>
                  <a:pt x="5773" y="682"/>
                </a:lnTo>
                <a:lnTo>
                  <a:pt x="6114" y="780"/>
                </a:lnTo>
                <a:lnTo>
                  <a:pt x="6431" y="877"/>
                </a:lnTo>
                <a:lnTo>
                  <a:pt x="6699" y="999"/>
                </a:lnTo>
                <a:lnTo>
                  <a:pt x="6966" y="1120"/>
                </a:lnTo>
                <a:lnTo>
                  <a:pt x="7186" y="1242"/>
                </a:lnTo>
                <a:lnTo>
                  <a:pt x="7405" y="1388"/>
                </a:lnTo>
                <a:lnTo>
                  <a:pt x="7770" y="1656"/>
                </a:lnTo>
                <a:lnTo>
                  <a:pt x="8062" y="1924"/>
                </a:lnTo>
                <a:lnTo>
                  <a:pt x="8306" y="2143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5"/>
          <p:cNvSpPr/>
          <p:nvPr/>
        </p:nvSpPr>
        <p:spPr>
          <a:xfrm>
            <a:off x="524160" y="869760"/>
            <a:ext cx="156960" cy="40320"/>
          </a:xfrm>
          <a:custGeom>
            <a:avLst/>
            <a:gdLst/>
            <a:ahLst/>
            <a:cxnLst/>
            <a:rect l="l" t="t" r="r" b="b"/>
            <a:pathLst>
              <a:path w="8307" h="2144">
                <a:moveTo>
                  <a:pt x="1" y="2143"/>
                </a:moveTo>
                <a:lnTo>
                  <a:pt x="1" y="2143"/>
                </a:lnTo>
                <a:lnTo>
                  <a:pt x="245" y="1924"/>
                </a:lnTo>
                <a:lnTo>
                  <a:pt x="537" y="1656"/>
                </a:lnTo>
                <a:lnTo>
                  <a:pt x="902" y="1388"/>
                </a:lnTo>
                <a:lnTo>
                  <a:pt x="1121" y="1242"/>
                </a:lnTo>
                <a:lnTo>
                  <a:pt x="1341" y="1120"/>
                </a:lnTo>
                <a:lnTo>
                  <a:pt x="1608" y="999"/>
                </a:lnTo>
                <a:lnTo>
                  <a:pt x="1876" y="877"/>
                </a:lnTo>
                <a:lnTo>
                  <a:pt x="2193" y="780"/>
                </a:lnTo>
                <a:lnTo>
                  <a:pt x="2534" y="682"/>
                </a:lnTo>
                <a:lnTo>
                  <a:pt x="2899" y="609"/>
                </a:lnTo>
                <a:lnTo>
                  <a:pt x="3289" y="536"/>
                </a:lnTo>
                <a:lnTo>
                  <a:pt x="3703" y="512"/>
                </a:lnTo>
                <a:lnTo>
                  <a:pt x="4141" y="487"/>
                </a:lnTo>
                <a:lnTo>
                  <a:pt x="4141" y="487"/>
                </a:lnTo>
                <a:lnTo>
                  <a:pt x="4726" y="512"/>
                </a:lnTo>
                <a:lnTo>
                  <a:pt x="5286" y="560"/>
                </a:lnTo>
                <a:lnTo>
                  <a:pt x="5773" y="609"/>
                </a:lnTo>
                <a:lnTo>
                  <a:pt x="6236" y="682"/>
                </a:lnTo>
                <a:lnTo>
                  <a:pt x="6650" y="780"/>
                </a:lnTo>
                <a:lnTo>
                  <a:pt x="7015" y="853"/>
                </a:lnTo>
                <a:lnTo>
                  <a:pt x="7575" y="1023"/>
                </a:lnTo>
                <a:lnTo>
                  <a:pt x="7575" y="1023"/>
                </a:lnTo>
                <a:lnTo>
                  <a:pt x="7746" y="1047"/>
                </a:lnTo>
                <a:lnTo>
                  <a:pt x="7746" y="1047"/>
                </a:lnTo>
                <a:lnTo>
                  <a:pt x="7916" y="1023"/>
                </a:lnTo>
                <a:lnTo>
                  <a:pt x="8062" y="950"/>
                </a:lnTo>
                <a:lnTo>
                  <a:pt x="8062" y="950"/>
                </a:lnTo>
                <a:lnTo>
                  <a:pt x="8160" y="853"/>
                </a:lnTo>
                <a:lnTo>
                  <a:pt x="8233" y="755"/>
                </a:lnTo>
                <a:lnTo>
                  <a:pt x="8282" y="633"/>
                </a:lnTo>
                <a:lnTo>
                  <a:pt x="8306" y="487"/>
                </a:lnTo>
                <a:lnTo>
                  <a:pt x="8306" y="0"/>
                </a:lnTo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6"/>
          <p:cNvSpPr/>
          <p:nvPr/>
        </p:nvSpPr>
        <p:spPr>
          <a:xfrm>
            <a:off x="366840" y="641160"/>
            <a:ext cx="156960" cy="250560"/>
          </a:xfrm>
          <a:custGeom>
            <a:avLst/>
            <a:gdLst/>
            <a:ahLst/>
            <a:cxnLst/>
            <a:rect l="l" t="t" r="r" b="b"/>
            <a:pathLst>
              <a:path w="8306" h="13250">
                <a:moveTo>
                  <a:pt x="8306" y="2192"/>
                </a:moveTo>
                <a:lnTo>
                  <a:pt x="8306" y="13249"/>
                </a:lnTo>
                <a:lnTo>
                  <a:pt x="8306" y="13249"/>
                </a:lnTo>
                <a:lnTo>
                  <a:pt x="8062" y="13030"/>
                </a:lnTo>
                <a:lnTo>
                  <a:pt x="7770" y="12762"/>
                </a:lnTo>
                <a:lnTo>
                  <a:pt x="7405" y="12494"/>
                </a:lnTo>
                <a:lnTo>
                  <a:pt x="7186" y="12348"/>
                </a:lnTo>
                <a:lnTo>
                  <a:pt x="6966" y="12226"/>
                </a:lnTo>
                <a:lnTo>
                  <a:pt x="6699" y="12105"/>
                </a:lnTo>
                <a:lnTo>
                  <a:pt x="6431" y="11983"/>
                </a:lnTo>
                <a:lnTo>
                  <a:pt x="6114" y="11885"/>
                </a:lnTo>
                <a:lnTo>
                  <a:pt x="5773" y="11788"/>
                </a:lnTo>
                <a:lnTo>
                  <a:pt x="5408" y="11715"/>
                </a:lnTo>
                <a:lnTo>
                  <a:pt x="5018" y="11642"/>
                </a:lnTo>
                <a:lnTo>
                  <a:pt x="4604" y="11617"/>
                </a:lnTo>
                <a:lnTo>
                  <a:pt x="4166" y="11593"/>
                </a:lnTo>
                <a:lnTo>
                  <a:pt x="4166" y="11593"/>
                </a:lnTo>
                <a:lnTo>
                  <a:pt x="3581" y="11617"/>
                </a:lnTo>
                <a:lnTo>
                  <a:pt x="3021" y="11666"/>
                </a:lnTo>
                <a:lnTo>
                  <a:pt x="2534" y="11715"/>
                </a:lnTo>
                <a:lnTo>
                  <a:pt x="2071" y="11788"/>
                </a:lnTo>
                <a:lnTo>
                  <a:pt x="1657" y="11885"/>
                </a:lnTo>
                <a:lnTo>
                  <a:pt x="1292" y="11958"/>
                </a:lnTo>
                <a:lnTo>
                  <a:pt x="732" y="12129"/>
                </a:lnTo>
                <a:lnTo>
                  <a:pt x="732" y="12129"/>
                </a:lnTo>
                <a:lnTo>
                  <a:pt x="561" y="12153"/>
                </a:lnTo>
                <a:lnTo>
                  <a:pt x="561" y="12153"/>
                </a:lnTo>
                <a:lnTo>
                  <a:pt x="391" y="12129"/>
                </a:lnTo>
                <a:lnTo>
                  <a:pt x="245" y="12056"/>
                </a:lnTo>
                <a:lnTo>
                  <a:pt x="245" y="12056"/>
                </a:lnTo>
                <a:lnTo>
                  <a:pt x="147" y="11958"/>
                </a:lnTo>
                <a:lnTo>
                  <a:pt x="74" y="11861"/>
                </a:lnTo>
                <a:lnTo>
                  <a:pt x="25" y="11739"/>
                </a:lnTo>
                <a:lnTo>
                  <a:pt x="1" y="11593"/>
                </a:lnTo>
                <a:lnTo>
                  <a:pt x="1" y="1656"/>
                </a:lnTo>
                <a:lnTo>
                  <a:pt x="1" y="1656"/>
                </a:lnTo>
                <a:lnTo>
                  <a:pt x="25" y="1534"/>
                </a:lnTo>
                <a:lnTo>
                  <a:pt x="50" y="1437"/>
                </a:lnTo>
                <a:lnTo>
                  <a:pt x="123" y="1315"/>
                </a:lnTo>
                <a:lnTo>
                  <a:pt x="196" y="1242"/>
                </a:lnTo>
                <a:lnTo>
                  <a:pt x="196" y="1242"/>
                </a:lnTo>
                <a:lnTo>
                  <a:pt x="342" y="1120"/>
                </a:lnTo>
                <a:lnTo>
                  <a:pt x="512" y="974"/>
                </a:lnTo>
                <a:lnTo>
                  <a:pt x="926" y="755"/>
                </a:lnTo>
                <a:lnTo>
                  <a:pt x="1389" y="536"/>
                </a:lnTo>
                <a:lnTo>
                  <a:pt x="1901" y="341"/>
                </a:lnTo>
                <a:lnTo>
                  <a:pt x="2461" y="195"/>
                </a:lnTo>
                <a:lnTo>
                  <a:pt x="3021" y="73"/>
                </a:lnTo>
                <a:lnTo>
                  <a:pt x="3581" y="24"/>
                </a:lnTo>
                <a:lnTo>
                  <a:pt x="4166" y="0"/>
                </a:lnTo>
                <a:lnTo>
                  <a:pt x="4166" y="0"/>
                </a:lnTo>
                <a:lnTo>
                  <a:pt x="4531" y="0"/>
                </a:lnTo>
                <a:lnTo>
                  <a:pt x="4872" y="49"/>
                </a:lnTo>
                <a:lnTo>
                  <a:pt x="5213" y="98"/>
                </a:lnTo>
                <a:lnTo>
                  <a:pt x="5530" y="171"/>
                </a:lnTo>
                <a:lnTo>
                  <a:pt x="5822" y="268"/>
                </a:lnTo>
                <a:lnTo>
                  <a:pt x="6114" y="365"/>
                </a:lnTo>
                <a:lnTo>
                  <a:pt x="6358" y="487"/>
                </a:lnTo>
                <a:lnTo>
                  <a:pt x="6626" y="609"/>
                </a:lnTo>
                <a:lnTo>
                  <a:pt x="7064" y="901"/>
                </a:lnTo>
                <a:lnTo>
                  <a:pt x="7429" y="1169"/>
                </a:lnTo>
                <a:lnTo>
                  <a:pt x="7746" y="1437"/>
                </a:lnTo>
                <a:lnTo>
                  <a:pt x="8014" y="1681"/>
                </a:lnTo>
                <a:lnTo>
                  <a:pt x="8014" y="1681"/>
                </a:lnTo>
                <a:lnTo>
                  <a:pt x="8136" y="1802"/>
                </a:lnTo>
                <a:lnTo>
                  <a:pt x="8136" y="1802"/>
                </a:lnTo>
                <a:lnTo>
                  <a:pt x="8209" y="1875"/>
                </a:lnTo>
                <a:lnTo>
                  <a:pt x="8257" y="1973"/>
                </a:lnTo>
                <a:lnTo>
                  <a:pt x="8306" y="2095"/>
                </a:lnTo>
                <a:lnTo>
                  <a:pt x="8306" y="2192"/>
                </a:lnTo>
                <a:lnTo>
                  <a:pt x="8306" y="219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7"/>
          <p:cNvSpPr/>
          <p:nvPr/>
        </p:nvSpPr>
        <p:spPr>
          <a:xfrm>
            <a:off x="524160" y="641160"/>
            <a:ext cx="156960" cy="250560"/>
          </a:xfrm>
          <a:custGeom>
            <a:avLst/>
            <a:gdLst/>
            <a:ahLst/>
            <a:cxnLst/>
            <a:rect l="l" t="t" r="r" b="b"/>
            <a:pathLst>
              <a:path w="8307" h="13250">
                <a:moveTo>
                  <a:pt x="1" y="2192"/>
                </a:moveTo>
                <a:lnTo>
                  <a:pt x="1" y="13249"/>
                </a:lnTo>
                <a:lnTo>
                  <a:pt x="1" y="13249"/>
                </a:lnTo>
                <a:lnTo>
                  <a:pt x="245" y="13030"/>
                </a:lnTo>
                <a:lnTo>
                  <a:pt x="537" y="12762"/>
                </a:lnTo>
                <a:lnTo>
                  <a:pt x="902" y="12494"/>
                </a:lnTo>
                <a:lnTo>
                  <a:pt x="1121" y="12348"/>
                </a:lnTo>
                <a:lnTo>
                  <a:pt x="1341" y="12226"/>
                </a:lnTo>
                <a:lnTo>
                  <a:pt x="1608" y="12105"/>
                </a:lnTo>
                <a:lnTo>
                  <a:pt x="1876" y="11983"/>
                </a:lnTo>
                <a:lnTo>
                  <a:pt x="2193" y="11885"/>
                </a:lnTo>
                <a:lnTo>
                  <a:pt x="2534" y="11788"/>
                </a:lnTo>
                <a:lnTo>
                  <a:pt x="2899" y="11715"/>
                </a:lnTo>
                <a:lnTo>
                  <a:pt x="3289" y="11642"/>
                </a:lnTo>
                <a:lnTo>
                  <a:pt x="3703" y="11617"/>
                </a:lnTo>
                <a:lnTo>
                  <a:pt x="4141" y="11593"/>
                </a:lnTo>
                <a:lnTo>
                  <a:pt x="4141" y="11593"/>
                </a:lnTo>
                <a:lnTo>
                  <a:pt x="4726" y="11617"/>
                </a:lnTo>
                <a:lnTo>
                  <a:pt x="5286" y="11666"/>
                </a:lnTo>
                <a:lnTo>
                  <a:pt x="5773" y="11715"/>
                </a:lnTo>
                <a:lnTo>
                  <a:pt x="6236" y="11788"/>
                </a:lnTo>
                <a:lnTo>
                  <a:pt x="6650" y="11885"/>
                </a:lnTo>
                <a:lnTo>
                  <a:pt x="7015" y="11958"/>
                </a:lnTo>
                <a:lnTo>
                  <a:pt x="7575" y="12129"/>
                </a:lnTo>
                <a:lnTo>
                  <a:pt x="7575" y="12129"/>
                </a:lnTo>
                <a:lnTo>
                  <a:pt x="7746" y="12153"/>
                </a:lnTo>
                <a:lnTo>
                  <a:pt x="7746" y="12153"/>
                </a:lnTo>
                <a:lnTo>
                  <a:pt x="7916" y="12129"/>
                </a:lnTo>
                <a:lnTo>
                  <a:pt x="8062" y="12056"/>
                </a:lnTo>
                <a:lnTo>
                  <a:pt x="8062" y="12056"/>
                </a:lnTo>
                <a:lnTo>
                  <a:pt x="8160" y="11958"/>
                </a:lnTo>
                <a:lnTo>
                  <a:pt x="8233" y="11861"/>
                </a:lnTo>
                <a:lnTo>
                  <a:pt x="8282" y="11739"/>
                </a:lnTo>
                <a:lnTo>
                  <a:pt x="8306" y="11593"/>
                </a:lnTo>
                <a:lnTo>
                  <a:pt x="8306" y="1656"/>
                </a:lnTo>
                <a:lnTo>
                  <a:pt x="8306" y="1656"/>
                </a:lnTo>
                <a:lnTo>
                  <a:pt x="8282" y="1534"/>
                </a:lnTo>
                <a:lnTo>
                  <a:pt x="8257" y="1437"/>
                </a:lnTo>
                <a:lnTo>
                  <a:pt x="8184" y="1315"/>
                </a:lnTo>
                <a:lnTo>
                  <a:pt x="8111" y="1242"/>
                </a:lnTo>
                <a:lnTo>
                  <a:pt x="8111" y="1242"/>
                </a:lnTo>
                <a:lnTo>
                  <a:pt x="7965" y="1120"/>
                </a:lnTo>
                <a:lnTo>
                  <a:pt x="7795" y="974"/>
                </a:lnTo>
                <a:lnTo>
                  <a:pt x="7381" y="755"/>
                </a:lnTo>
                <a:lnTo>
                  <a:pt x="6918" y="536"/>
                </a:lnTo>
                <a:lnTo>
                  <a:pt x="6406" y="341"/>
                </a:lnTo>
                <a:lnTo>
                  <a:pt x="5846" y="195"/>
                </a:lnTo>
                <a:lnTo>
                  <a:pt x="5286" y="73"/>
                </a:lnTo>
                <a:lnTo>
                  <a:pt x="4726" y="24"/>
                </a:lnTo>
                <a:lnTo>
                  <a:pt x="4141" y="0"/>
                </a:lnTo>
                <a:lnTo>
                  <a:pt x="4141" y="0"/>
                </a:lnTo>
                <a:lnTo>
                  <a:pt x="3776" y="0"/>
                </a:lnTo>
                <a:lnTo>
                  <a:pt x="3435" y="49"/>
                </a:lnTo>
                <a:lnTo>
                  <a:pt x="3094" y="98"/>
                </a:lnTo>
                <a:lnTo>
                  <a:pt x="2777" y="171"/>
                </a:lnTo>
                <a:lnTo>
                  <a:pt x="2485" y="268"/>
                </a:lnTo>
                <a:lnTo>
                  <a:pt x="2193" y="365"/>
                </a:lnTo>
                <a:lnTo>
                  <a:pt x="1949" y="487"/>
                </a:lnTo>
                <a:lnTo>
                  <a:pt x="1681" y="609"/>
                </a:lnTo>
                <a:lnTo>
                  <a:pt x="1243" y="901"/>
                </a:lnTo>
                <a:lnTo>
                  <a:pt x="878" y="1169"/>
                </a:lnTo>
                <a:lnTo>
                  <a:pt x="561" y="1437"/>
                </a:lnTo>
                <a:lnTo>
                  <a:pt x="293" y="1681"/>
                </a:lnTo>
                <a:lnTo>
                  <a:pt x="293" y="1681"/>
                </a:lnTo>
                <a:lnTo>
                  <a:pt x="171" y="1802"/>
                </a:lnTo>
                <a:lnTo>
                  <a:pt x="171" y="1802"/>
                </a:lnTo>
                <a:lnTo>
                  <a:pt x="98" y="1875"/>
                </a:lnTo>
                <a:lnTo>
                  <a:pt x="50" y="1973"/>
                </a:lnTo>
                <a:lnTo>
                  <a:pt x="1" y="2095"/>
                </a:lnTo>
                <a:lnTo>
                  <a:pt x="1" y="2192"/>
                </a:lnTo>
                <a:lnTo>
                  <a:pt x="1" y="2192"/>
                </a:lnTo>
                <a:close/>
              </a:path>
            </a:pathLst>
          </a:custGeom>
          <a:noFill/>
          <a:ln w="12240">
            <a:solidFill>
              <a:srgbClr val="FF98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tângulo 12"/>
          <p:cNvSpPr/>
          <p:nvPr/>
        </p:nvSpPr>
        <p:spPr>
          <a:xfrm>
            <a:off x="0" y="2035277"/>
            <a:ext cx="89080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80520" algn="just">
              <a:buClr>
                <a:srgbClr val="C7D3E6"/>
              </a:buClr>
              <a:buFont typeface="Roboto Condensed Light"/>
              <a:buChar char="▰"/>
            </a:pPr>
            <a:r>
              <a:rPr lang="pt-BR" sz="2000" dirty="0" smtClean="0"/>
              <a:t>Silva</a:t>
            </a: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ea typeface="Roboto Condensed Light"/>
              </a:rPr>
              <a:t> (2016) : </a:t>
            </a:r>
            <a:r>
              <a:rPr lang="pt-BR" sz="2000" dirty="0" smtClean="0"/>
              <a:t>Desenvolvimento de Jogos na Plataforma </a:t>
            </a:r>
            <a:r>
              <a:rPr lang="pt-BR" sz="2000" dirty="0" err="1" smtClean="0"/>
              <a:t>Unity</a:t>
            </a:r>
            <a:r>
              <a:rPr lang="pt-BR" sz="2000" dirty="0" smtClean="0"/>
              <a:t>: Esse trabalho visa uma análise do cenário atual do mundo dos jogos, descrevendo a importância dos jogos nos dias de hoje, e, um estudo aprofundado da plataforma </a:t>
            </a:r>
            <a:r>
              <a:rPr lang="pt-BR" sz="2000" dirty="0" err="1" smtClean="0"/>
              <a:t>Unity</a:t>
            </a:r>
            <a:r>
              <a:rPr lang="pt-BR" sz="2000" dirty="0" smtClean="0"/>
              <a:t>, descrevendo como a mesma auxilia na criação dos games, mostrando recursos e funcionalidades.</a:t>
            </a:r>
            <a:endParaRPr lang="pt-BR" sz="2000" spc="-1" dirty="0">
              <a:uFill>
                <a:solidFill>
                  <a:srgbClr val="FFFFFF"/>
                </a:solidFill>
              </a:uFill>
              <a:ea typeface="Roboto Condensed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82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2765</Words>
  <Application>Microsoft Macintosh PowerPoint</Application>
  <PresentationFormat>Apresentação na tela (16:9)</PresentationFormat>
  <Paragraphs>303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Dárcio Rocha</dc:creator>
  <cp:lastModifiedBy>Daniel</cp:lastModifiedBy>
  <cp:revision>167</cp:revision>
  <dcterms:modified xsi:type="dcterms:W3CDTF">2020-12-22T09:48:50Z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50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50</vt:i4>
  </property>
</Properties>
</file>