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2" r:id="rId2"/>
  </p:sldIdLst>
  <p:sldSz cx="30276800" cy="42799000"/>
  <p:notesSz cx="6858000" cy="9144000"/>
  <p:defaultTextStyle>
    <a:lvl1pPr algn="ctr" defTabSz="584200">
      <a:defRPr sz="15600">
        <a:latin typeface="+mn-lt"/>
        <a:ea typeface="+mn-ea"/>
        <a:cs typeface="+mn-cs"/>
        <a:sym typeface="Helvetica Light"/>
      </a:defRPr>
    </a:lvl1pPr>
    <a:lvl2pPr indent="228600" algn="ctr" defTabSz="584200">
      <a:defRPr sz="15600">
        <a:latin typeface="+mn-lt"/>
        <a:ea typeface="+mn-ea"/>
        <a:cs typeface="+mn-cs"/>
        <a:sym typeface="Helvetica Light"/>
      </a:defRPr>
    </a:lvl2pPr>
    <a:lvl3pPr indent="457200" algn="ctr" defTabSz="584200">
      <a:defRPr sz="15600">
        <a:latin typeface="+mn-lt"/>
        <a:ea typeface="+mn-ea"/>
        <a:cs typeface="+mn-cs"/>
        <a:sym typeface="Helvetica Light"/>
      </a:defRPr>
    </a:lvl3pPr>
    <a:lvl4pPr indent="685800" algn="ctr" defTabSz="584200">
      <a:defRPr sz="15600">
        <a:latin typeface="+mn-lt"/>
        <a:ea typeface="+mn-ea"/>
        <a:cs typeface="+mn-cs"/>
        <a:sym typeface="Helvetica Light"/>
      </a:defRPr>
    </a:lvl4pPr>
    <a:lvl5pPr indent="914400" algn="ctr" defTabSz="584200">
      <a:defRPr sz="15600">
        <a:latin typeface="+mn-lt"/>
        <a:ea typeface="+mn-ea"/>
        <a:cs typeface="+mn-cs"/>
        <a:sym typeface="Helvetica Light"/>
      </a:defRPr>
    </a:lvl5pPr>
    <a:lvl6pPr indent="1143000" algn="ctr" defTabSz="584200">
      <a:defRPr sz="15600">
        <a:latin typeface="+mn-lt"/>
        <a:ea typeface="+mn-ea"/>
        <a:cs typeface="+mn-cs"/>
        <a:sym typeface="Helvetica Light"/>
      </a:defRPr>
    </a:lvl6pPr>
    <a:lvl7pPr indent="1371600" algn="ctr" defTabSz="584200">
      <a:defRPr sz="15600">
        <a:latin typeface="+mn-lt"/>
        <a:ea typeface="+mn-ea"/>
        <a:cs typeface="+mn-cs"/>
        <a:sym typeface="Helvetica Light"/>
      </a:defRPr>
    </a:lvl7pPr>
    <a:lvl8pPr indent="1600200" algn="ctr" defTabSz="584200">
      <a:defRPr sz="15600">
        <a:latin typeface="+mn-lt"/>
        <a:ea typeface="+mn-ea"/>
        <a:cs typeface="+mn-cs"/>
        <a:sym typeface="Helvetica Light"/>
      </a:defRPr>
    </a:lvl8pPr>
    <a:lvl9pPr indent="1828800" algn="ctr" defTabSz="584200">
      <a:defRPr sz="15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3480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A23"/>
    <a:srgbClr val="234899"/>
    <a:srgbClr val="E76A25"/>
    <a:srgbClr val="E76F37"/>
    <a:srgbClr val="FCC2A0"/>
    <a:srgbClr val="294898"/>
    <a:srgbClr val="E6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94869"/>
  </p:normalViewPr>
  <p:slideViewPr>
    <p:cSldViewPr snapToObjects="1">
      <p:cViewPr>
        <p:scale>
          <a:sx n="25" d="100"/>
          <a:sy n="25" d="100"/>
        </p:scale>
        <p:origin x="1766" y="-43"/>
      </p:cViewPr>
      <p:guideLst>
        <p:guide orient="horz" pos="13480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27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1pPr>
    <a:lvl2pPr indent="2286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2pPr>
    <a:lvl3pPr indent="4572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3pPr>
    <a:lvl4pPr indent="6858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4pPr>
    <a:lvl5pPr indent="9144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5pPr>
    <a:lvl6pPr indent="11430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6pPr>
    <a:lvl7pPr indent="13716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7pPr>
    <a:lvl8pPr indent="16002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8pPr>
    <a:lvl9pPr indent="1828800" defTabSz="457200">
      <a:lnSpc>
        <a:spcPct val="125000"/>
      </a:lnSpc>
      <a:defRPr sz="10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2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56718" y="13859867"/>
            <a:ext cx="24363364" cy="76874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956718" y="21754306"/>
            <a:ext cx="24363364" cy="26314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956718" y="25686742"/>
            <a:ext cx="24363364" cy="33115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956718" y="29116535"/>
            <a:ext cx="24363364" cy="26314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956718" y="17555765"/>
            <a:ext cx="24363364" cy="76874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217539" y="11524059"/>
            <a:ext cx="12418219" cy="9284098"/>
          </a:xfrm>
          <a:prstGeom prst="rect">
            <a:avLst/>
          </a:prstGeom>
        </p:spPr>
        <p:txBody>
          <a:bodyPr anchor="b"/>
          <a:lstStyle>
            <a:lvl1pPr>
              <a:defRPr sz="26200"/>
            </a:lvl1pPr>
          </a:lstStyle>
          <a:p>
            <a:pPr lvl="0">
              <a:defRPr sz="1800"/>
            </a:pPr>
            <a:r>
              <a:rPr sz="26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217539" y="21133395"/>
            <a:ext cx="12418219" cy="955020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12418219" cy="14635759"/>
          </a:xfrm>
          <a:prstGeom prst="rect">
            <a:avLst/>
          </a:prstGeom>
        </p:spPr>
        <p:txBody>
          <a:bodyPr/>
          <a:lstStyle>
            <a:lvl1pPr marL="1494064" indent="-1494064">
              <a:spcBef>
                <a:spcPts val="3200"/>
              </a:spcBef>
              <a:defRPr sz="12200"/>
            </a:lvl1pPr>
            <a:lvl2pPr marL="1836964" indent="-1494064">
              <a:spcBef>
                <a:spcPts val="3200"/>
              </a:spcBef>
              <a:defRPr sz="12200"/>
            </a:lvl2pPr>
            <a:lvl3pPr marL="2179864" indent="-1494064">
              <a:spcBef>
                <a:spcPts val="3200"/>
              </a:spcBef>
              <a:defRPr sz="12200"/>
            </a:lvl3pPr>
            <a:lvl4pPr marL="2522764" indent="-1494064">
              <a:spcBef>
                <a:spcPts val="3200"/>
              </a:spcBef>
              <a:defRPr sz="12200"/>
            </a:lvl4pPr>
            <a:lvl5pPr marL="2865664" indent="-1494064">
              <a:spcBef>
                <a:spcPts val="3200"/>
              </a:spcBef>
              <a:defRPr sz="12200"/>
            </a:lvl5pPr>
          </a:lstStyle>
          <a:p>
            <a:pPr lvl="0">
              <a:defRPr sz="1800"/>
            </a:pPr>
            <a:r>
              <a:rPr sz="12200"/>
              <a:t>Body Level One</a:t>
            </a:r>
          </a:p>
          <a:p>
            <a:pPr lvl="1">
              <a:defRPr sz="1800"/>
            </a:pPr>
            <a:r>
              <a:rPr sz="12200"/>
              <a:t>Body Level Two</a:t>
            </a:r>
          </a:p>
          <a:p>
            <a:pPr lvl="2">
              <a:defRPr sz="1800"/>
            </a:pPr>
            <a:r>
              <a:rPr sz="12200"/>
              <a:t>Body Level Three</a:t>
            </a:r>
          </a:p>
          <a:p>
            <a:pPr lvl="3">
              <a:defRPr sz="1800"/>
            </a:pPr>
            <a:r>
              <a:rPr sz="12200"/>
              <a:t>Body Level Four</a:t>
            </a:r>
          </a:p>
          <a:p>
            <a:pPr lvl="4">
              <a:defRPr sz="1800"/>
            </a:pPr>
            <a:r>
              <a:rPr sz="1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2217539" y="13002418"/>
            <a:ext cx="25841722" cy="16794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17539" y="11080551"/>
            <a:ext cx="25841722" cy="50264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25841722" cy="146357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35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5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5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5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5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5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5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5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5000">
          <a:latin typeface="+mn-lt"/>
          <a:ea typeface="+mn-ea"/>
          <a:cs typeface="+mn-cs"/>
          <a:sym typeface="Helvetica Light"/>
        </a:defRPr>
      </a:lvl9pPr>
    </p:titleStyle>
    <p:bodyStyle>
      <a:lvl1pPr marL="1926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1pPr>
      <a:lvl2pPr marL="2370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2pPr>
      <a:lvl3pPr marL="2815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3pPr>
      <a:lvl4pPr marL="3259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4pPr>
      <a:lvl5pPr marL="3704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5pPr>
      <a:lvl6pPr marL="4148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6pPr>
      <a:lvl7pPr marL="4593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7pPr>
      <a:lvl8pPr marL="5037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8pPr>
      <a:lvl9pPr marL="5482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97686C-3358-EF9B-DE4D-BE8D0745F97F}"/>
              </a:ext>
            </a:extLst>
          </p:cNvPr>
          <p:cNvSpPr/>
          <p:nvPr/>
        </p:nvSpPr>
        <p:spPr>
          <a:xfrm>
            <a:off x="0" y="-129822"/>
            <a:ext cx="30276800" cy="3959370"/>
          </a:xfrm>
          <a:prstGeom prst="rect">
            <a:avLst/>
          </a:prstGeom>
          <a:solidFill>
            <a:srgbClr val="234899"/>
          </a:solidFill>
          <a:ln w="12700" cap="flat">
            <a:solidFill>
              <a:srgbClr val="234899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339F1F-EE0E-AA09-0967-9A72536437D4}"/>
              </a:ext>
            </a:extLst>
          </p:cNvPr>
          <p:cNvCxnSpPr>
            <a:cxnSpLocks/>
          </p:cNvCxnSpPr>
          <p:nvPr/>
        </p:nvCxnSpPr>
        <p:spPr>
          <a:xfrm>
            <a:off x="-199304" y="40683310"/>
            <a:ext cx="30819424" cy="0"/>
          </a:xfrm>
          <a:prstGeom prst="line">
            <a:avLst/>
          </a:prstGeom>
          <a:noFill/>
          <a:ln w="111125" cap="flat">
            <a:solidFill>
              <a:srgbClr val="E76A2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4" descr="Funding and Projects">
            <a:extLst>
              <a:ext uri="{FF2B5EF4-FFF2-40B4-BE49-F238E27FC236}">
                <a16:creationId xmlns:a16="http://schemas.microsoft.com/office/drawing/2014/main" id="{0CAEC63E-64C3-5055-2B98-2E4D7B4D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40" y="41052880"/>
            <a:ext cx="3805448" cy="12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F85CB07-D040-7A7E-AC8B-798258D789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935" t="34750" r="5420" b="34738"/>
          <a:stretch/>
        </p:blipFill>
        <p:spPr>
          <a:xfrm>
            <a:off x="1439184" y="41121154"/>
            <a:ext cx="5410615" cy="13624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3031A-A947-DC81-3694-345457757A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026" t="8245" r="6961" b="12003"/>
          <a:stretch/>
        </p:blipFill>
        <p:spPr>
          <a:xfrm>
            <a:off x="14274304" y="40945269"/>
            <a:ext cx="6696739" cy="149901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AC91D1-8DB6-E279-B76A-0ED07BAC27EC}"/>
              </a:ext>
            </a:extLst>
          </p:cNvPr>
          <p:cNvSpPr/>
          <p:nvPr/>
        </p:nvSpPr>
        <p:spPr>
          <a:xfrm>
            <a:off x="-16944" y="3917030"/>
            <a:ext cx="30276800" cy="2376264"/>
          </a:xfrm>
          <a:prstGeom prst="rect">
            <a:avLst/>
          </a:prstGeom>
          <a:solidFill>
            <a:srgbClr val="E6EBF6"/>
          </a:solidFill>
          <a:ln w="762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noAutofit/>
          </a:bodyPr>
          <a:lstStyle/>
          <a:p>
            <a:pPr marL="814388" marR="0" algn="l" defTabSz="584200" rtl="0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4500" b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ontserrat SemiBold" pitchFamily="2" charset="77"/>
                <a:sym typeface="Helvetica Light"/>
              </a:rPr>
              <a:t>Daniel Macau</a:t>
            </a:r>
            <a:r>
              <a:rPr lang="en-GB" sz="4500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en-GB" sz="4000" dirty="0">
                <a:solidFill>
                  <a:schemeClr val="tx1"/>
                </a:solidFill>
                <a:latin typeface="Montserrat" pitchFamily="2" charset="77"/>
              </a:rPr>
              <a:t>d.macau</a:t>
            </a:r>
            <a:r>
              <a:rPr kumimoji="0" lang="en-GB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ontserrat" pitchFamily="2" charset="77"/>
                <a:sym typeface="Helvetica Light"/>
              </a:rPr>
              <a:t>@campus.fct.unl.pt</a:t>
            </a:r>
          </a:p>
          <a:p>
            <a:pPr marL="814388" algn="l" rtl="0" latinLnBrk="1" hangingPunct="0"/>
            <a:r>
              <a:rPr lang="en-GB" sz="3600" b="1" dirty="0">
                <a:solidFill>
                  <a:schemeClr val="tx1"/>
                </a:solidFill>
                <a:latin typeface="Montserrat SemiBold" pitchFamily="2" charset="77"/>
              </a:rPr>
              <a:t>Ricardo Gonçalves and João Costa Seco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36B538-7AC7-29B9-DAB8-3D2E5EBECB3A}"/>
              </a:ext>
            </a:extLst>
          </p:cNvPr>
          <p:cNvSpPr txBox="1"/>
          <p:nvPr/>
        </p:nvSpPr>
        <p:spPr>
          <a:xfrm>
            <a:off x="16467643" y="4429475"/>
            <a:ext cx="13144365" cy="1477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130300" marR="0" algn="r" defTabSz="584200" rtl="0" fontAlgn="auto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GB" sz="4500" i="0" u="none" strike="noStrike" cap="none" spc="0" normalizeH="0" baseline="0" dirty="0">
                <a:ln>
                  <a:noFill/>
                </a:ln>
                <a:solidFill>
                  <a:srgbClr val="294898"/>
                </a:solidFill>
                <a:effectLst/>
                <a:uFillTx/>
                <a:latin typeface="Montserrat" pitchFamily="2" charset="77"/>
                <a:sym typeface="Helvetica Light"/>
              </a:rPr>
              <a:t>NOVA LINCS Research Group</a:t>
            </a:r>
          </a:p>
          <a:p>
            <a:pPr marL="1130300" algn="r" rtl="0" latinLnBrk="1" hangingPunct="0"/>
            <a:r>
              <a:rPr lang="en-GB" sz="4500" b="1" noProof="0" dirty="0">
                <a:solidFill>
                  <a:srgbClr val="294898"/>
                </a:solidFill>
                <a:latin typeface="Montserrat" pitchFamily="2" charset="77"/>
              </a:rPr>
              <a:t>Software Systems/Intelligent Systems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ED211-34F9-A4DE-1CF7-816949D18F08}"/>
              </a:ext>
            </a:extLst>
          </p:cNvPr>
          <p:cNvSpPr txBox="1"/>
          <p:nvPr/>
        </p:nvSpPr>
        <p:spPr>
          <a:xfrm>
            <a:off x="3926160" y="928659"/>
            <a:ext cx="16756856" cy="2085505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60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 SemiBold" pitchFamily="2" charset="77"/>
                <a:cs typeface="+mj-cs"/>
                <a:sym typeface="Helvetica Light"/>
              </a:rPr>
              <a:t>Natural Deduction Proofs for Educational Feedback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C4D9837-13B5-4F2C-B62C-E80C76B7B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1008" y="-85701"/>
            <a:ext cx="3926160" cy="39586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9282A6B-9B9E-8A67-868B-F13749D683D2}"/>
              </a:ext>
            </a:extLst>
          </p:cNvPr>
          <p:cNvGrpSpPr/>
          <p:nvPr/>
        </p:nvGrpSpPr>
        <p:grpSpPr>
          <a:xfrm>
            <a:off x="952824" y="933140"/>
            <a:ext cx="1945412" cy="1960304"/>
            <a:chOff x="21475103" y="1165252"/>
            <a:chExt cx="1872209" cy="18865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628CD4-513B-3087-C2FD-39D3C5E5760E}"/>
                </a:ext>
              </a:extLst>
            </p:cNvPr>
            <p:cNvSpPr/>
            <p:nvPr/>
          </p:nvSpPr>
          <p:spPr>
            <a:xfrm>
              <a:off x="21475106" y="1179585"/>
              <a:ext cx="1872208" cy="1872208"/>
            </a:xfrm>
            <a:prstGeom prst="rect">
              <a:avLst/>
            </a:prstGeom>
            <a:noFill/>
            <a:ln w="1270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T" sz="10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EE705F-E110-9A34-38AF-44207D2DF74D}"/>
                </a:ext>
              </a:extLst>
            </p:cNvPr>
            <p:cNvCxnSpPr/>
            <p:nvPr/>
          </p:nvCxnSpPr>
          <p:spPr>
            <a:xfrm>
              <a:off x="21475107" y="1165252"/>
              <a:ext cx="1872208" cy="1872208"/>
            </a:xfrm>
            <a:prstGeom prst="line">
              <a:avLst/>
            </a:prstGeom>
            <a:noFill/>
            <a:ln w="1270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663F0A-954C-65EC-03B6-0C916C079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5111" y="2101356"/>
              <a:ext cx="936104" cy="943270"/>
            </a:xfrm>
            <a:prstGeom prst="line">
              <a:avLst/>
            </a:prstGeom>
            <a:noFill/>
            <a:ln w="1270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FDB460-A111-53FA-9EB5-F1AAFFB52A45}"/>
              </a:ext>
            </a:extLst>
          </p:cNvPr>
          <p:cNvCxnSpPr>
            <a:cxnSpLocks/>
          </p:cNvCxnSpPr>
          <p:nvPr/>
        </p:nvCxnSpPr>
        <p:spPr>
          <a:xfrm>
            <a:off x="-10504" y="3884142"/>
            <a:ext cx="30297808" cy="0"/>
          </a:xfrm>
          <a:prstGeom prst="line">
            <a:avLst/>
          </a:prstGeom>
          <a:noFill/>
          <a:ln w="1143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67D50A-AAE4-25E3-901D-E27A23F5D416}"/>
              </a:ext>
            </a:extLst>
          </p:cNvPr>
          <p:cNvSpPr txBox="1"/>
          <p:nvPr/>
        </p:nvSpPr>
        <p:spPr>
          <a:xfrm>
            <a:off x="669461" y="6565852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288833-13B3-7609-00B8-A4738DBBDC2E}"/>
              </a:ext>
            </a:extLst>
          </p:cNvPr>
          <p:cNvCxnSpPr>
            <a:cxnSpLocks/>
          </p:cNvCxnSpPr>
          <p:nvPr/>
        </p:nvCxnSpPr>
        <p:spPr>
          <a:xfrm>
            <a:off x="125897" y="7454693"/>
            <a:ext cx="1479647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4067D50A-AAE4-25E3-901D-E27A23F5D416}"/>
              </a:ext>
            </a:extLst>
          </p:cNvPr>
          <p:cNvSpPr txBox="1"/>
          <p:nvPr/>
        </p:nvSpPr>
        <p:spPr>
          <a:xfrm>
            <a:off x="441810" y="7412553"/>
            <a:ext cx="13802282" cy="1716173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Natural deduction proofs are </a:t>
            </a:r>
            <a:r>
              <a:rPr lang="en-US" sz="3200" b="1" dirty="0"/>
              <a:t>essential</a:t>
            </a:r>
            <a:r>
              <a:rPr lang="en-US" sz="3200" dirty="0"/>
              <a:t> but challenging for students to master.</a:t>
            </a:r>
          </a:p>
          <a:p>
            <a:pPr algn="l" rtl="0" latinLnBrk="1" hangingPunct="0"/>
            <a:r>
              <a:rPr lang="en-US" sz="3200" b="1" dirty="0"/>
              <a:t>Few</a:t>
            </a:r>
            <a:r>
              <a:rPr lang="en-US" sz="3200" dirty="0"/>
              <a:t> learning resources exist, and most lack meaningful feedback.</a:t>
            </a:r>
          </a:p>
          <a:p>
            <a:pPr algn="l" rtl="0" latinLnBrk="1" hangingPunct="0"/>
            <a:r>
              <a:rPr lang="en-US" sz="3200" dirty="0"/>
              <a:t>Existing platforms provide only </a:t>
            </a:r>
            <a:r>
              <a:rPr lang="en-US" sz="3200" b="1" dirty="0"/>
              <a:t>very basic or generic guidance</a:t>
            </a:r>
            <a:r>
              <a:rPr lang="en-US" sz="3200" dirty="0"/>
              <a:t>.</a:t>
            </a:r>
            <a:endParaRPr lang="en-GB" sz="3200" b="1" dirty="0">
              <a:solidFill>
                <a:srgbClr val="000000"/>
              </a:solidFill>
              <a:latin typeface="Aptos Black" panose="020F0502020204030204" pitchFamily="34" charset="0"/>
              <a:cs typeface="Aharoni" panose="020F0502020204030204" pitchFamily="2" charset="-79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5FAB71-906B-AB58-0B88-8C7D64B06639}"/>
              </a:ext>
            </a:extLst>
          </p:cNvPr>
          <p:cNvGrpSpPr/>
          <p:nvPr/>
        </p:nvGrpSpPr>
        <p:grpSpPr>
          <a:xfrm>
            <a:off x="195575" y="9238813"/>
            <a:ext cx="14751381" cy="4297871"/>
            <a:chOff x="337815" y="9298687"/>
            <a:chExt cx="14751381" cy="42978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8DC041-908F-D12D-5401-7E0CB61D65B6}"/>
                </a:ext>
              </a:extLst>
            </p:cNvPr>
            <p:cNvGrpSpPr/>
            <p:nvPr/>
          </p:nvGrpSpPr>
          <p:grpSpPr>
            <a:xfrm>
              <a:off x="337815" y="9393897"/>
              <a:ext cx="7117863" cy="4157454"/>
              <a:chOff x="1235195" y="9344127"/>
              <a:chExt cx="7117863" cy="41574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7FA2AB3-3E51-0B80-8AE5-5004525E5623}"/>
                  </a:ext>
                </a:extLst>
              </p:cNvPr>
              <p:cNvGrpSpPr/>
              <p:nvPr/>
            </p:nvGrpSpPr>
            <p:grpSpPr>
              <a:xfrm>
                <a:off x="3910472" y="10328004"/>
                <a:ext cx="3957418" cy="3173577"/>
                <a:chOff x="3621640" y="9920183"/>
                <a:chExt cx="3957418" cy="3173577"/>
              </a:xfrm>
            </p:grpSpPr>
            <p:pic>
              <p:nvPicPr>
                <p:cNvPr id="8" name="Picture 4" descr="30+ Middle School Frustration Stock Illustrations, Royalty-Free Vector  Graphics &amp; Clip Art - iStock | Middle school friends">
                  <a:extLst>
                    <a:ext uri="{FF2B5EF4-FFF2-40B4-BE49-F238E27FC236}">
                      <a16:creationId xmlns:a16="http://schemas.microsoft.com/office/drawing/2014/main" id="{141D43A3-BBFE-7459-55E6-19CAB62FA9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001"/>
                <a:stretch>
                  <a:fillRect/>
                </a:stretch>
              </p:blipFill>
              <p:spPr bwMode="auto">
                <a:xfrm>
                  <a:off x="4101023" y="9920183"/>
                  <a:ext cx="2998652" cy="29276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A27124-2936-6510-F7E1-6F762EC1B286}"/>
                    </a:ext>
                  </a:extLst>
                </p:cNvPr>
                <p:cNvSpPr txBox="1"/>
                <p:nvPr/>
              </p:nvSpPr>
              <p:spPr>
                <a:xfrm>
                  <a:off x="3621640" y="12362472"/>
                  <a:ext cx="3957418" cy="73128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3200" b="1" dirty="0">
                      <a:solidFill>
                        <a:srgbClr val="000000"/>
                      </a:solidFill>
                      <a:latin typeface="Aptos Black" panose="020F0502020204030204" pitchFamily="34" charset="0"/>
                      <a:cs typeface="Aharoni" panose="020F0502020204030204" pitchFamily="2" charset="-79"/>
                    </a:rPr>
                    <a:t>Without</a:t>
                  </a:r>
                  <a:r>
                    <a:rPr kumimoji="0" lang="en-GB" sz="32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Aptos Black" panose="020F0502020204030204" pitchFamily="34" charset="0"/>
                      <a:cs typeface="Aharoni" panose="020F0502020204030204" pitchFamily="2" charset="-79"/>
                      <a:sym typeface="Helvetica Light"/>
                    </a:rPr>
                    <a:t> Feedback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C834CD2-31FC-C176-D902-DF5AD670C0A1}"/>
                  </a:ext>
                </a:extLst>
              </p:cNvPr>
              <p:cNvGrpSpPr/>
              <p:nvPr/>
            </p:nvGrpSpPr>
            <p:grpSpPr>
              <a:xfrm>
                <a:off x="5425652" y="9795885"/>
                <a:ext cx="2927406" cy="1096915"/>
                <a:chOff x="5158395" y="9732329"/>
                <a:chExt cx="2927406" cy="1096915"/>
              </a:xfrm>
            </p:grpSpPr>
            <p:sp>
              <p:nvSpPr>
                <p:cNvPr id="12" name="Cloud 11">
                  <a:extLst>
                    <a:ext uri="{FF2B5EF4-FFF2-40B4-BE49-F238E27FC236}">
                      <a16:creationId xmlns:a16="http://schemas.microsoft.com/office/drawing/2014/main" id="{D442FDA5-ACC7-29FF-FD20-D6F5A0BE4705}"/>
                    </a:ext>
                  </a:extLst>
                </p:cNvPr>
                <p:cNvSpPr/>
                <p:nvPr/>
              </p:nvSpPr>
              <p:spPr>
                <a:xfrm>
                  <a:off x="5158395" y="9732329"/>
                  <a:ext cx="2880320" cy="1096915"/>
                </a:xfrm>
                <a:prstGeom prst="cloud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C73F41-16E1-305D-D050-57982783CDDA}"/>
                    </a:ext>
                  </a:extLst>
                </p:cNvPr>
                <p:cNvSpPr txBox="1"/>
                <p:nvPr/>
              </p:nvSpPr>
              <p:spPr>
                <a:xfrm>
                  <a:off x="5205481" y="9901169"/>
                  <a:ext cx="2880320" cy="638955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6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Is this correct?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B71E136-0224-AC8F-F271-21E21337F684}"/>
                  </a:ext>
                </a:extLst>
              </p:cNvPr>
              <p:cNvGrpSpPr/>
              <p:nvPr/>
            </p:nvGrpSpPr>
            <p:grpSpPr>
              <a:xfrm>
                <a:off x="1455325" y="9344127"/>
                <a:ext cx="3429000" cy="1495441"/>
                <a:chOff x="1455325" y="9344127"/>
                <a:chExt cx="3429000" cy="1495441"/>
              </a:xfrm>
            </p:grpSpPr>
            <p:sp>
              <p:nvSpPr>
                <p:cNvPr id="16" name="Cloud 15">
                  <a:extLst>
                    <a:ext uri="{FF2B5EF4-FFF2-40B4-BE49-F238E27FC236}">
                      <a16:creationId xmlns:a16="http://schemas.microsoft.com/office/drawing/2014/main" id="{63CA8363-8CB6-D099-4CEA-87E82ED6A8DA}"/>
                    </a:ext>
                  </a:extLst>
                </p:cNvPr>
                <p:cNvSpPr/>
                <p:nvPr/>
              </p:nvSpPr>
              <p:spPr>
                <a:xfrm>
                  <a:off x="1455325" y="9344127"/>
                  <a:ext cx="3429000" cy="1495441"/>
                </a:xfrm>
                <a:prstGeom prst="cloud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16D6FD-E2D8-6CC6-A7E1-F79AD359EA24}"/>
                    </a:ext>
                  </a:extLst>
                </p:cNvPr>
                <p:cNvSpPr txBox="1"/>
                <p:nvPr/>
              </p:nvSpPr>
              <p:spPr>
                <a:xfrm>
                  <a:off x="1785632" y="9588835"/>
                  <a:ext cx="2880320" cy="1039065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6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I don’t know how </a:t>
                  </a:r>
                </a:p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6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to progress…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C936B0-23F6-99F7-5EED-95624A6E7530}"/>
                  </a:ext>
                </a:extLst>
              </p:cNvPr>
              <p:cNvGrpSpPr/>
              <p:nvPr/>
            </p:nvGrpSpPr>
            <p:grpSpPr>
              <a:xfrm>
                <a:off x="1235195" y="11270433"/>
                <a:ext cx="3709393" cy="1346842"/>
                <a:chOff x="1507000" y="10144402"/>
                <a:chExt cx="2932881" cy="972919"/>
              </a:xfrm>
            </p:grpSpPr>
            <p:sp>
              <p:nvSpPr>
                <p:cNvPr id="23" name="Cloud 22">
                  <a:extLst>
                    <a:ext uri="{FF2B5EF4-FFF2-40B4-BE49-F238E27FC236}">
                      <a16:creationId xmlns:a16="http://schemas.microsoft.com/office/drawing/2014/main" id="{706A98DA-1E4D-4FB3-7399-7AF9600BC9EC}"/>
                    </a:ext>
                  </a:extLst>
                </p:cNvPr>
                <p:cNvSpPr/>
                <p:nvPr/>
              </p:nvSpPr>
              <p:spPr>
                <a:xfrm>
                  <a:off x="1507000" y="10144402"/>
                  <a:ext cx="2880320" cy="972919"/>
                </a:xfrm>
                <a:prstGeom prst="cloud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9FA16A-9849-F1AC-3C87-D712E4008166}"/>
                    </a:ext>
                  </a:extLst>
                </p:cNvPr>
                <p:cNvSpPr txBox="1"/>
                <p:nvPr/>
              </p:nvSpPr>
              <p:spPr>
                <a:xfrm>
                  <a:off x="1559561" y="10293293"/>
                  <a:ext cx="2880320" cy="625651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6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I have no idea how to </a:t>
                  </a:r>
                </a:p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6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Light"/>
                    </a:rPr>
                    <a:t>solve this</a:t>
                  </a:r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EB615A-2429-D364-222A-F8BE6C77F416}"/>
                </a:ext>
              </a:extLst>
            </p:cNvPr>
            <p:cNvGrpSpPr/>
            <p:nvPr/>
          </p:nvGrpSpPr>
          <p:grpSpPr>
            <a:xfrm>
              <a:off x="7577560" y="9298687"/>
              <a:ext cx="7511636" cy="4297871"/>
              <a:chOff x="7577560" y="9298687"/>
              <a:chExt cx="7511636" cy="429787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28F43E5-85EA-007B-71E5-CB03190F1AB9}"/>
                  </a:ext>
                </a:extLst>
              </p:cNvPr>
              <p:cNvGrpSpPr/>
              <p:nvPr/>
            </p:nvGrpSpPr>
            <p:grpSpPr>
              <a:xfrm>
                <a:off x="7577560" y="10377774"/>
                <a:ext cx="3489866" cy="3218784"/>
                <a:chOff x="9335335" y="9830866"/>
                <a:chExt cx="3489866" cy="3218784"/>
              </a:xfrm>
            </p:grpSpPr>
            <p:pic>
              <p:nvPicPr>
                <p:cNvPr id="1028" name="Picture 4" descr="30+ Middle School Frustration Stock Illustrations, Royalty-Free Vector  Graphics &amp; Clip Art - iStock | Middle school friends">
                  <a:extLst>
                    <a:ext uri="{FF2B5EF4-FFF2-40B4-BE49-F238E27FC236}">
                      <a16:creationId xmlns:a16="http://schemas.microsoft.com/office/drawing/2014/main" id="{BB504C19-7C42-7D2A-F23E-693A2C20BD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01"/>
                <a:stretch>
                  <a:fillRect/>
                </a:stretch>
              </p:blipFill>
              <p:spPr bwMode="auto">
                <a:xfrm>
                  <a:off x="9580942" y="9830866"/>
                  <a:ext cx="2998652" cy="29276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E6A1C2-7C2A-704B-AC9C-7C957E0BAD8D}"/>
                    </a:ext>
                  </a:extLst>
                </p:cNvPr>
                <p:cNvSpPr txBox="1"/>
                <p:nvPr/>
              </p:nvSpPr>
              <p:spPr>
                <a:xfrm>
                  <a:off x="9335335" y="12318362"/>
                  <a:ext cx="3489866" cy="73128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32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Aptos Black" panose="020F0502020204030204" pitchFamily="34" charset="0"/>
                      <a:cs typeface="Aharoni" panose="020F0502020204030204" pitchFamily="2" charset="-79"/>
                      <a:sym typeface="Helvetica Light"/>
                    </a:rPr>
                    <a:t>With Feedback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0D208EE-2E0E-8921-52E9-BB8F6040C515}"/>
                  </a:ext>
                </a:extLst>
              </p:cNvPr>
              <p:cNvGrpSpPr/>
              <p:nvPr/>
            </p:nvGrpSpPr>
            <p:grpSpPr>
              <a:xfrm>
                <a:off x="8879326" y="9298687"/>
                <a:ext cx="4080992" cy="1346842"/>
                <a:chOff x="9796516" y="9221699"/>
                <a:chExt cx="4080992" cy="1346842"/>
              </a:xfrm>
            </p:grpSpPr>
            <p:sp>
              <p:nvSpPr>
                <p:cNvPr id="35" name="Cloud 34">
                  <a:extLst>
                    <a:ext uri="{FF2B5EF4-FFF2-40B4-BE49-F238E27FC236}">
                      <a16:creationId xmlns:a16="http://schemas.microsoft.com/office/drawing/2014/main" id="{D3B2FF8B-EA9E-4266-66FC-1C6A1E58E99A}"/>
                    </a:ext>
                  </a:extLst>
                </p:cNvPr>
                <p:cNvSpPr/>
                <p:nvPr/>
              </p:nvSpPr>
              <p:spPr>
                <a:xfrm>
                  <a:off x="9796516" y="9221699"/>
                  <a:ext cx="4080992" cy="1346842"/>
                </a:xfrm>
                <a:prstGeom prst="clou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429B21F-9450-70F0-9CC9-A4A01BB0C2C7}"/>
                    </a:ext>
                  </a:extLst>
                </p:cNvPr>
                <p:cNvSpPr txBox="1"/>
                <p:nvPr/>
              </p:nvSpPr>
              <p:spPr>
                <a:xfrm>
                  <a:off x="9926783" y="9575642"/>
                  <a:ext cx="3903790" cy="638955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rtl="0" latinLnBrk="1" hangingPunct="0"/>
                  <a:r>
                    <a:rPr lang="en-US" sz="2600" b="1" dirty="0">
                      <a:solidFill>
                        <a:schemeClr val="bg1"/>
                      </a:solidFill>
                    </a:rPr>
                    <a:t>This is much clearer now</a:t>
                  </a:r>
                  <a:endParaRPr lang="en-GB" sz="2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286A144-6E48-0226-672A-B02EEB76A0D9}"/>
                  </a:ext>
                </a:extLst>
              </p:cNvPr>
              <p:cNvGrpSpPr/>
              <p:nvPr/>
            </p:nvGrpSpPr>
            <p:grpSpPr>
              <a:xfrm>
                <a:off x="10473655" y="10589830"/>
                <a:ext cx="4615541" cy="1460746"/>
                <a:chOff x="10396903" y="8802528"/>
                <a:chExt cx="4615541" cy="1460746"/>
              </a:xfrm>
            </p:grpSpPr>
            <p:sp>
              <p:nvSpPr>
                <p:cNvPr id="40" name="Cloud 39">
                  <a:extLst>
                    <a:ext uri="{FF2B5EF4-FFF2-40B4-BE49-F238E27FC236}">
                      <a16:creationId xmlns:a16="http://schemas.microsoft.com/office/drawing/2014/main" id="{0A42AAAA-CA20-2C69-2F26-BC5771BE8C45}"/>
                    </a:ext>
                  </a:extLst>
                </p:cNvPr>
                <p:cNvSpPr/>
                <p:nvPr/>
              </p:nvSpPr>
              <p:spPr>
                <a:xfrm>
                  <a:off x="10396903" y="8802528"/>
                  <a:ext cx="4615541" cy="1460746"/>
                </a:xfrm>
                <a:prstGeom prst="clou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DD77EB-E9E0-5C3B-F7C6-11D2C4CF1863}"/>
                    </a:ext>
                  </a:extLst>
                </p:cNvPr>
                <p:cNvSpPr txBox="1"/>
                <p:nvPr/>
              </p:nvSpPr>
              <p:spPr>
                <a:xfrm>
                  <a:off x="10637257" y="9070319"/>
                  <a:ext cx="4339951" cy="1039065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rtl="0" latinLnBrk="1" hangingPunct="0"/>
                  <a:r>
                    <a:rPr lang="en-US" sz="2600" b="1" dirty="0">
                      <a:solidFill>
                        <a:schemeClr val="bg1"/>
                      </a:solidFill>
                    </a:rPr>
                    <a:t>That feedback makes sense I see my mistake</a:t>
                  </a:r>
                  <a:endParaRPr lang="en-GB" sz="2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7ACB384-C3CA-4FEA-5905-41093A64CB1A}"/>
                  </a:ext>
                </a:extLst>
              </p:cNvPr>
              <p:cNvGrpSpPr/>
              <p:nvPr/>
            </p:nvGrpSpPr>
            <p:grpSpPr>
              <a:xfrm>
                <a:off x="11313033" y="12086912"/>
                <a:ext cx="3249303" cy="1247692"/>
                <a:chOff x="11313033" y="12086912"/>
                <a:chExt cx="3249303" cy="1247692"/>
              </a:xfrm>
            </p:grpSpPr>
            <p:sp>
              <p:nvSpPr>
                <p:cNvPr id="43" name="Cloud 42">
                  <a:extLst>
                    <a:ext uri="{FF2B5EF4-FFF2-40B4-BE49-F238E27FC236}">
                      <a16:creationId xmlns:a16="http://schemas.microsoft.com/office/drawing/2014/main" id="{A75C2D17-A17D-7355-167D-379F33811AAB}"/>
                    </a:ext>
                  </a:extLst>
                </p:cNvPr>
                <p:cNvSpPr/>
                <p:nvPr/>
              </p:nvSpPr>
              <p:spPr>
                <a:xfrm>
                  <a:off x="11313033" y="12086912"/>
                  <a:ext cx="3249303" cy="1247692"/>
                </a:xfrm>
                <a:prstGeom prst="cloud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4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B04F60B-C782-0C7C-24A6-1F20733953F9}"/>
                    </a:ext>
                  </a:extLst>
                </p:cNvPr>
                <p:cNvSpPr txBox="1"/>
                <p:nvPr/>
              </p:nvSpPr>
              <p:spPr>
                <a:xfrm>
                  <a:off x="11547736" y="12182476"/>
                  <a:ext cx="2880320" cy="1039065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118268" tIns="118268" rIns="118268" bIns="118268" numCol="1" spcCol="38100" rtlCol="0" anchor="ctr">
                  <a:spAutoFit/>
                </a:bodyPr>
                <a:lstStyle/>
                <a:p>
                  <a:pPr rtl="0" latinLnBrk="1" hangingPunct="0"/>
                  <a:r>
                    <a:rPr lang="en-US" sz="2600" b="1" dirty="0">
                      <a:solidFill>
                        <a:schemeClr val="bg1"/>
                      </a:solidFill>
                    </a:rPr>
                    <a:t>Yes! My proof is </a:t>
                  </a:r>
                </a:p>
                <a:p>
                  <a:pPr rtl="0" latinLnBrk="1" hangingPunct="0"/>
                  <a:r>
                    <a:rPr lang="en-US" sz="2600" b="1" dirty="0">
                      <a:solidFill>
                        <a:schemeClr val="bg1"/>
                      </a:solidFill>
                    </a:rPr>
                    <a:t>correct.</a:t>
                  </a:r>
                  <a:endParaRPr lang="en-GB" sz="2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4E25E8E-2213-7F0A-9CDC-F59007E47A60}"/>
              </a:ext>
            </a:extLst>
          </p:cNvPr>
          <p:cNvSpPr txBox="1"/>
          <p:nvPr/>
        </p:nvSpPr>
        <p:spPr>
          <a:xfrm>
            <a:off x="722140" y="13955563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Feedback Objectives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F19915-C6B3-E6D2-BC05-42427602533E}"/>
              </a:ext>
            </a:extLst>
          </p:cNvPr>
          <p:cNvCxnSpPr>
            <a:cxnSpLocks/>
          </p:cNvCxnSpPr>
          <p:nvPr/>
        </p:nvCxnSpPr>
        <p:spPr>
          <a:xfrm>
            <a:off x="125897" y="14844404"/>
            <a:ext cx="1479647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819C3477-C0A1-ABB6-5E58-F8924ED0EDB3}"/>
              </a:ext>
            </a:extLst>
          </p:cNvPr>
          <p:cNvGrpSpPr/>
          <p:nvPr/>
        </p:nvGrpSpPr>
        <p:grpSpPr>
          <a:xfrm>
            <a:off x="1187110" y="16217544"/>
            <a:ext cx="6216221" cy="3739365"/>
            <a:chOff x="232744" y="15771239"/>
            <a:chExt cx="6216221" cy="373936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DC63B68-5A11-1A7E-36B0-C627CB15A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744" y="16619339"/>
              <a:ext cx="6216221" cy="2891265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AA17759-B51C-A0A3-33EF-8A5E64144DBB}"/>
                </a:ext>
              </a:extLst>
            </p:cNvPr>
            <p:cNvSpPr txBox="1"/>
            <p:nvPr/>
          </p:nvSpPr>
          <p:spPr>
            <a:xfrm>
              <a:off x="1135831" y="15771239"/>
              <a:ext cx="5211713" cy="7928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3600" b="1" dirty="0">
                  <a:solidFill>
                    <a:srgbClr val="0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Rude Guidance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0B8809C-8B84-E85E-7E23-96017DB5BCD3}"/>
              </a:ext>
            </a:extLst>
          </p:cNvPr>
          <p:cNvGrpSpPr/>
          <p:nvPr/>
        </p:nvGrpSpPr>
        <p:grpSpPr>
          <a:xfrm>
            <a:off x="7901809" y="16167661"/>
            <a:ext cx="6827510" cy="3988383"/>
            <a:chOff x="6682151" y="15735921"/>
            <a:chExt cx="6827510" cy="398838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49D7627-7547-7B37-EA26-1A8D95419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82151" y="16486516"/>
              <a:ext cx="6827510" cy="3237788"/>
            </a:xfrm>
            <a:prstGeom prst="rect">
              <a:avLst/>
            </a:prstGeom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CB9B33DA-DA85-5753-CF63-6E0FF705BD11}"/>
                </a:ext>
              </a:extLst>
            </p:cNvPr>
            <p:cNvSpPr txBox="1"/>
            <p:nvPr/>
          </p:nvSpPr>
          <p:spPr>
            <a:xfrm>
              <a:off x="7601470" y="15735921"/>
              <a:ext cx="5211713" cy="7928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rtl="0" latinLnBrk="1" hangingPunct="0"/>
              <a:r>
                <a:rPr lang="en-GB" sz="3600" b="1" dirty="0">
                  <a:solidFill>
                    <a:srgbClr val="0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Progress Tracking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D87760D-A08C-68F0-E759-7CED00DB360E}"/>
              </a:ext>
            </a:extLst>
          </p:cNvPr>
          <p:cNvGrpSpPr/>
          <p:nvPr/>
        </p:nvGrpSpPr>
        <p:grpSpPr>
          <a:xfrm>
            <a:off x="1151552" y="20317396"/>
            <a:ext cx="6114800" cy="3865969"/>
            <a:chOff x="9468285" y="19163130"/>
            <a:chExt cx="6114800" cy="386596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BAFC016-1EF1-7AF4-5BCA-1B1035E8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68285" y="19955974"/>
              <a:ext cx="5899412" cy="3073125"/>
            </a:xfrm>
            <a:prstGeom prst="rect">
              <a:avLst/>
            </a:prstGeom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40510516-1547-ED14-A3BE-1A191DDC9870}"/>
                </a:ext>
              </a:extLst>
            </p:cNvPr>
            <p:cNvSpPr txBox="1"/>
            <p:nvPr/>
          </p:nvSpPr>
          <p:spPr>
            <a:xfrm>
              <a:off x="9468285" y="19163130"/>
              <a:ext cx="6114800" cy="7928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rtl="0" latinLnBrk="1" hangingPunct="0"/>
              <a:r>
                <a:rPr lang="en-GB" sz="3600" b="1" dirty="0">
                  <a:solidFill>
                    <a:srgbClr val="0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Simplify the main problem</a:t>
              </a:r>
            </a:p>
          </p:txBody>
        </p:sp>
      </p:grpSp>
      <p:sp>
        <p:nvSpPr>
          <p:cNvPr id="1035" name="TextBox 1">
            <a:extLst>
              <a:ext uri="{FF2B5EF4-FFF2-40B4-BE49-F238E27FC236}">
                <a16:creationId xmlns:a16="http://schemas.microsoft.com/office/drawing/2014/main" id="{43864445-4794-EC94-A9F2-1A53E3ECF546}"/>
              </a:ext>
            </a:extLst>
          </p:cNvPr>
          <p:cNvSpPr txBox="1"/>
          <p:nvPr/>
        </p:nvSpPr>
        <p:spPr>
          <a:xfrm>
            <a:off x="577557" y="15010803"/>
            <a:ext cx="13802282" cy="122373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Our feedback system was designed with four key goals to support students in learning natural deduction proofs.</a:t>
            </a:r>
            <a:endParaRPr lang="en-GB" sz="3200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87E5957-0999-832C-6B9F-4BB5CADF5B40}"/>
              </a:ext>
            </a:extLst>
          </p:cNvPr>
          <p:cNvGrpSpPr/>
          <p:nvPr/>
        </p:nvGrpSpPr>
        <p:grpSpPr>
          <a:xfrm>
            <a:off x="8081672" y="20272117"/>
            <a:ext cx="6647647" cy="3974345"/>
            <a:chOff x="8667523" y="21199916"/>
            <a:chExt cx="6647647" cy="3974345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BEEC16AB-EE51-13A7-3E45-361FCFB34890}"/>
                </a:ext>
              </a:extLst>
            </p:cNvPr>
            <p:cNvSpPr txBox="1"/>
            <p:nvPr/>
          </p:nvSpPr>
          <p:spPr>
            <a:xfrm>
              <a:off x="9012290" y="21199916"/>
              <a:ext cx="5899412" cy="79284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3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haroni" panose="02010803020104030203" pitchFamily="2" charset="-79"/>
                  <a:cs typeface="Aharoni" panose="02010803020104030203" pitchFamily="2" charset="-79"/>
                  <a:sym typeface="Helvetica Light"/>
                </a:rPr>
                <a:t>Improvement Hints</a:t>
              </a:r>
            </a:p>
          </p:txBody>
        </p:sp>
        <p:pic>
          <p:nvPicPr>
            <p:cNvPr id="1040" name="Picture 1039">
              <a:extLst>
                <a:ext uri="{FF2B5EF4-FFF2-40B4-BE49-F238E27FC236}">
                  <a16:creationId xmlns:a16="http://schemas.microsoft.com/office/drawing/2014/main" id="{C1B0CA48-8845-9FC8-AC99-59F44A17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67523" y="21925491"/>
              <a:ext cx="6647647" cy="3248770"/>
            </a:xfrm>
            <a:prstGeom prst="rect">
              <a:avLst/>
            </a:prstGeom>
          </p:spPr>
        </p:pic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F9C2438-98C8-3714-DF03-B27736D1A67C}"/>
              </a:ext>
            </a:extLst>
          </p:cNvPr>
          <p:cNvSpPr txBox="1"/>
          <p:nvPr/>
        </p:nvSpPr>
        <p:spPr>
          <a:xfrm>
            <a:off x="874540" y="24592597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Proposed Solution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ED045AF-EC4F-09FD-A430-5467952F66AC}"/>
              </a:ext>
            </a:extLst>
          </p:cNvPr>
          <p:cNvCxnSpPr>
            <a:cxnSpLocks/>
          </p:cNvCxnSpPr>
          <p:nvPr/>
        </p:nvCxnSpPr>
        <p:spPr>
          <a:xfrm>
            <a:off x="149791" y="25481438"/>
            <a:ext cx="1479647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1" name="TextBox 1">
            <a:extLst>
              <a:ext uri="{FF2B5EF4-FFF2-40B4-BE49-F238E27FC236}">
                <a16:creationId xmlns:a16="http://schemas.microsoft.com/office/drawing/2014/main" id="{FE417AD4-04CC-7998-AA9E-A4C848B165BC}"/>
              </a:ext>
            </a:extLst>
          </p:cNvPr>
          <p:cNvSpPr txBox="1"/>
          <p:nvPr/>
        </p:nvSpPr>
        <p:spPr>
          <a:xfrm>
            <a:off x="874540" y="25612107"/>
            <a:ext cx="13802282" cy="2208616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We developed an algorithm that automatically generates natural deduction </a:t>
            </a:r>
          </a:p>
          <a:p>
            <a:pPr algn="l" rtl="0" latinLnBrk="1" hangingPunct="0"/>
            <a:r>
              <a:rPr lang="en-US" sz="3200" dirty="0"/>
              <a:t>proofs for propositional and first-order logic.</a:t>
            </a:r>
          </a:p>
          <a:p>
            <a:pPr algn="l" rtl="0" latinLnBrk="1" hangingPunct="0"/>
            <a:r>
              <a:rPr lang="en-US" sz="3200" dirty="0"/>
              <a:t>Our algorithm has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three steps</a:t>
            </a:r>
            <a:r>
              <a:rPr lang="en-US" sz="3200" dirty="0"/>
              <a:t>, each using </a:t>
            </a:r>
            <a:r>
              <a:rPr lang="en-US" sz="3200" b="1" dirty="0"/>
              <a:t>hypergraphs</a:t>
            </a:r>
            <a:r>
              <a:rPr lang="en-US" sz="3200" dirty="0"/>
              <a:t> to represent proofs. </a:t>
            </a:r>
          </a:p>
          <a:p>
            <a:pPr algn="l" rtl="0" latinLnBrk="1" hangingPunct="0"/>
            <a:r>
              <a:rPr lang="en-US" sz="3200" dirty="0"/>
              <a:t>The final graph can be queried to generate a solution and provide feedback.</a:t>
            </a:r>
            <a:endParaRPr lang="en-GB" sz="3200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9954258-E898-63A9-045A-A068D2824BC3}"/>
              </a:ext>
            </a:extLst>
          </p:cNvPr>
          <p:cNvSpPr txBox="1"/>
          <p:nvPr/>
        </p:nvSpPr>
        <p:spPr>
          <a:xfrm>
            <a:off x="639948" y="30775536"/>
            <a:ext cx="13346980" cy="79284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Transition Graph </a:t>
            </a:r>
            <a:r>
              <a:rPr lang="en-GB" sz="3200" dirty="0"/>
              <a:t>(“rules of the game”)</a:t>
            </a:r>
          </a:p>
        </p:txBody>
      </p:sp>
      <p:sp>
        <p:nvSpPr>
          <p:cNvPr id="1123" name="TextBox 1">
            <a:extLst>
              <a:ext uri="{FF2B5EF4-FFF2-40B4-BE49-F238E27FC236}">
                <a16:creationId xmlns:a16="http://schemas.microsoft.com/office/drawing/2014/main" id="{32A6E68D-91FA-4360-5A9C-785D814106A1}"/>
              </a:ext>
            </a:extLst>
          </p:cNvPr>
          <p:cNvSpPr txBox="1"/>
          <p:nvPr/>
        </p:nvSpPr>
        <p:spPr>
          <a:xfrm>
            <a:off x="533627" y="31387521"/>
            <a:ext cx="14224816" cy="73128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rtl="0" latinLnBrk="1" hangingPunct="0"/>
            <a:r>
              <a:rPr lang="en-US" sz="3200" dirty="0"/>
              <a:t>Stores information about the formulas and rules that can be applied in the proofs</a:t>
            </a:r>
            <a:endParaRPr lang="en-GB" sz="3200" dirty="0"/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5EB38DE2-F929-A95B-AA16-46F815B1311F}"/>
              </a:ext>
            </a:extLst>
          </p:cNvPr>
          <p:cNvGrpSpPr/>
          <p:nvPr/>
        </p:nvGrpSpPr>
        <p:grpSpPr>
          <a:xfrm>
            <a:off x="613063" y="33595276"/>
            <a:ext cx="4515577" cy="1538452"/>
            <a:chOff x="909041" y="32487704"/>
            <a:chExt cx="4515577" cy="1538452"/>
          </a:xfrm>
        </p:grpSpPr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A6061072-AE46-446F-370C-FC0309F57C21}"/>
                </a:ext>
              </a:extLst>
            </p:cNvPr>
            <p:cNvGrpSpPr/>
            <p:nvPr/>
          </p:nvGrpSpPr>
          <p:grpSpPr>
            <a:xfrm>
              <a:off x="909041" y="32487704"/>
              <a:ext cx="3696372" cy="1538452"/>
              <a:chOff x="1111170" y="2395959"/>
              <a:chExt cx="2801074" cy="1273216"/>
            </a:xfrm>
          </p:grpSpPr>
          <p:sp>
            <p:nvSpPr>
              <p:cNvPr id="1125" name="Rectangle: Rounded Corners 1124">
                <a:extLst>
                  <a:ext uri="{FF2B5EF4-FFF2-40B4-BE49-F238E27FC236}">
                    <a16:creationId xmlns:a16="http://schemas.microsoft.com/office/drawing/2014/main" id="{99DA1397-A77C-CF05-89A1-3966369C3AF1}"/>
                  </a:ext>
                </a:extLst>
              </p:cNvPr>
              <p:cNvSpPr/>
              <p:nvPr/>
            </p:nvSpPr>
            <p:spPr>
              <a:xfrm>
                <a:off x="1111170" y="2395959"/>
                <a:ext cx="2801074" cy="12732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1126" name="TextBox 1125">
                <a:extLst>
                  <a:ext uri="{FF2B5EF4-FFF2-40B4-BE49-F238E27FC236}">
                    <a16:creationId xmlns:a16="http://schemas.microsoft.com/office/drawing/2014/main" id="{825EEA59-0FEA-553B-E83A-2F28FD0EBB19}"/>
                  </a:ext>
                </a:extLst>
              </p:cNvPr>
              <p:cNvSpPr txBox="1"/>
              <p:nvPr/>
            </p:nvSpPr>
            <p:spPr>
              <a:xfrm>
                <a:off x="1160247" y="2674747"/>
                <a:ext cx="2702920" cy="6877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noProof="0" dirty="0">
                    <a:solidFill>
                      <a:schemeClr val="bg1"/>
                    </a:solidFill>
                    <a:ea typeface="CMU Serif" panose="02000603000000000000" pitchFamily="2" charset="0"/>
                    <a:cs typeface="CMU Serif" panose="02000603000000000000" pitchFamily="2" charset="0"/>
                  </a:rPr>
                  <a:t>Problem</a:t>
                </a:r>
              </a:p>
              <a:p>
                <a:pPr algn="ctr"/>
                <a:r>
                  <a:rPr lang="en-GB" sz="2400" noProof="0" dirty="0">
                    <a:solidFill>
                      <a:schemeClr val="bg1"/>
                    </a:solidFill>
                    <a:ea typeface="CMU Serif" panose="02000603000000000000" pitchFamily="2" charset="0"/>
                    <a:cs typeface="CMU Serif" panose="02000603000000000000" pitchFamily="2" charset="0"/>
                  </a:rPr>
                  <a:t>{(p → q) → p} ⊢ q → p </a:t>
                </a:r>
              </a:p>
            </p:txBody>
          </p:sp>
        </p:grpSp>
        <p:sp>
          <p:nvSpPr>
            <p:cNvPr id="1130" name="Arrow: Chevron 1129">
              <a:extLst>
                <a:ext uri="{FF2B5EF4-FFF2-40B4-BE49-F238E27FC236}">
                  <a16:creationId xmlns:a16="http://schemas.microsoft.com/office/drawing/2014/main" id="{C2119D55-0836-8C26-A4E6-4815CDE603F4}"/>
                </a:ext>
              </a:extLst>
            </p:cNvPr>
            <p:cNvSpPr/>
            <p:nvPr/>
          </p:nvSpPr>
          <p:spPr>
            <a:xfrm>
              <a:off x="4948578" y="32995622"/>
              <a:ext cx="476040" cy="58010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49D5F63F-44B2-E774-3C42-7072E3709965}"/>
              </a:ext>
            </a:extLst>
          </p:cNvPr>
          <p:cNvGrpSpPr/>
          <p:nvPr/>
        </p:nvGrpSpPr>
        <p:grpSpPr>
          <a:xfrm>
            <a:off x="5471253" y="32234449"/>
            <a:ext cx="8854598" cy="4214723"/>
            <a:chOff x="2796760" y="1502625"/>
            <a:chExt cx="4914000" cy="2249447"/>
          </a:xfrm>
        </p:grpSpPr>
        <p:grpSp>
          <p:nvGrpSpPr>
            <p:cNvPr id="1133" name="Group 1132">
              <a:extLst>
                <a:ext uri="{FF2B5EF4-FFF2-40B4-BE49-F238E27FC236}">
                  <a16:creationId xmlns:a16="http://schemas.microsoft.com/office/drawing/2014/main" id="{6B2427FD-8BB1-0132-0F8F-79A1C57564E0}"/>
                </a:ext>
              </a:extLst>
            </p:cNvPr>
            <p:cNvGrpSpPr/>
            <p:nvPr/>
          </p:nvGrpSpPr>
          <p:grpSpPr>
            <a:xfrm rot="2614640">
              <a:off x="5561297" y="2218670"/>
              <a:ext cx="1373192" cy="1533402"/>
              <a:chOff x="9940657" y="2963777"/>
              <a:chExt cx="1373192" cy="1533402"/>
            </a:xfrm>
          </p:grpSpPr>
          <p:grpSp>
            <p:nvGrpSpPr>
              <p:cNvPr id="1181" name="Group 1180">
                <a:extLst>
                  <a:ext uri="{FF2B5EF4-FFF2-40B4-BE49-F238E27FC236}">
                    <a16:creationId xmlns:a16="http://schemas.microsoft.com/office/drawing/2014/main" id="{F93398BD-6BDD-710C-2667-2FE53F18A727}"/>
                  </a:ext>
                </a:extLst>
              </p:cNvPr>
              <p:cNvGrpSpPr/>
              <p:nvPr/>
            </p:nvGrpSpPr>
            <p:grpSpPr>
              <a:xfrm>
                <a:off x="9988504" y="3293592"/>
                <a:ext cx="538840" cy="1203587"/>
                <a:chOff x="8143841" y="3494460"/>
                <a:chExt cx="538840" cy="1203587"/>
              </a:xfrm>
            </p:grpSpPr>
            <p:grpSp>
              <p:nvGrpSpPr>
                <p:cNvPr id="1184" name="Group 1183">
                  <a:extLst>
                    <a:ext uri="{FF2B5EF4-FFF2-40B4-BE49-F238E27FC236}">
                      <a16:creationId xmlns:a16="http://schemas.microsoft.com/office/drawing/2014/main" id="{0AB04157-52CB-B710-750A-714686615A49}"/>
                    </a:ext>
                  </a:extLst>
                </p:cNvPr>
                <p:cNvGrpSpPr/>
                <p:nvPr/>
              </p:nvGrpSpPr>
              <p:grpSpPr>
                <a:xfrm>
                  <a:off x="8143841" y="3494460"/>
                  <a:ext cx="538840" cy="1201434"/>
                  <a:chOff x="7200017" y="2447808"/>
                  <a:chExt cx="538840" cy="1201434"/>
                </a:xfrm>
              </p:grpSpPr>
              <p:cxnSp>
                <p:nvCxnSpPr>
                  <p:cNvPr id="1187" name="Straight Arrow Connector 1186">
                    <a:extLst>
                      <a:ext uri="{FF2B5EF4-FFF2-40B4-BE49-F238E27FC236}">
                        <a16:creationId xmlns:a16="http://schemas.microsoft.com/office/drawing/2014/main" id="{8371BC2D-A835-43E6-8B0D-5BF277052CE7}"/>
                      </a:ext>
                    </a:extLst>
                  </p:cNvPr>
                  <p:cNvCxnSpPr>
                    <a:cxnSpLocks/>
                    <a:stCxn id="1189" idx="1"/>
                    <a:endCxn id="1144" idx="2"/>
                  </p:cNvCxnSpPr>
                  <p:nvPr/>
                </p:nvCxnSpPr>
                <p:spPr>
                  <a:xfrm rot="18985360" flipV="1">
                    <a:off x="7200017" y="2447808"/>
                    <a:ext cx="538840" cy="60804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8" name="Straight Connector 1187">
                    <a:extLst>
                      <a:ext uri="{FF2B5EF4-FFF2-40B4-BE49-F238E27FC236}">
                        <a16:creationId xmlns:a16="http://schemas.microsoft.com/office/drawing/2014/main" id="{BA8868F6-180F-E6AB-8DD1-380FC06E2323}"/>
                      </a:ext>
                    </a:extLst>
                  </p:cNvPr>
                  <p:cNvCxnSpPr>
                    <a:cxnSpLocks/>
                    <a:stCxn id="1189" idx="4"/>
                  </p:cNvCxnSpPr>
                  <p:nvPr/>
                </p:nvCxnSpPr>
                <p:spPr>
                  <a:xfrm rot="2733959">
                    <a:off x="7362495" y="3299714"/>
                    <a:ext cx="342455" cy="356601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9" name="Oval 1188">
                    <a:extLst>
                      <a:ext uri="{FF2B5EF4-FFF2-40B4-BE49-F238E27FC236}">
                        <a16:creationId xmlns:a16="http://schemas.microsoft.com/office/drawing/2014/main" id="{1368B47A-6BF0-2BFD-F897-6A1C15852555}"/>
                      </a:ext>
                    </a:extLst>
                  </p:cNvPr>
                  <p:cNvSpPr/>
                  <p:nvPr/>
                </p:nvSpPr>
                <p:spPr>
                  <a:xfrm>
                    <a:off x="7490095" y="3125240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8800" noProof="0" dirty="0"/>
                  </a:p>
                </p:txBody>
              </p:sp>
            </p:grpSp>
            <p:sp>
              <p:nvSpPr>
                <p:cNvPr id="1185" name="TextBox 1184">
                  <a:extLst>
                    <a:ext uri="{FF2B5EF4-FFF2-40B4-BE49-F238E27FC236}">
                      <a16:creationId xmlns:a16="http://schemas.microsoft.com/office/drawing/2014/main" id="{01FD7DDC-6B50-C4D6-8FEF-8EEFAE6FFB99}"/>
                    </a:ext>
                  </a:extLst>
                </p:cNvPr>
                <p:cNvSpPr txBox="1"/>
                <p:nvPr/>
              </p:nvSpPr>
              <p:spPr>
                <a:xfrm rot="16234995">
                  <a:off x="8061285" y="4270834"/>
                  <a:ext cx="525588" cy="32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E</a:t>
                  </a:r>
                  <a:endParaRPr lang="en-GB" sz="2800" b="1" baseline="-25000" noProof="0" dirty="0"/>
                </a:p>
              </p:txBody>
            </p:sp>
            <p:sp>
              <p:nvSpPr>
                <p:cNvPr id="1186" name="TextBox 1185">
                  <a:extLst>
                    <a:ext uri="{FF2B5EF4-FFF2-40B4-BE49-F238E27FC236}">
                      <a16:creationId xmlns:a16="http://schemas.microsoft.com/office/drawing/2014/main" id="{2BD015F1-C758-FCD2-1431-64698C6BB47C}"/>
                    </a:ext>
                  </a:extLst>
                </p:cNvPr>
                <p:cNvSpPr txBox="1"/>
                <p:nvPr/>
              </p:nvSpPr>
              <p:spPr>
                <a:xfrm rot="18985360">
                  <a:off x="8429242" y="3509125"/>
                  <a:ext cx="202283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ε</a:t>
                  </a:r>
                  <a:endPara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cxnSp>
            <p:nvCxnSpPr>
              <p:cNvPr id="1182" name="Straight Arrow Connector 1181">
                <a:extLst>
                  <a:ext uri="{FF2B5EF4-FFF2-40B4-BE49-F238E27FC236}">
                    <a16:creationId xmlns:a16="http://schemas.microsoft.com/office/drawing/2014/main" id="{CF9B0F21-A398-DB4F-1AD0-617B37D46924}"/>
                  </a:ext>
                </a:extLst>
              </p:cNvPr>
              <p:cNvCxnSpPr>
                <a:cxnSpLocks/>
                <a:stCxn id="1189" idx="7"/>
                <a:endCxn id="1139" idx="2"/>
              </p:cNvCxnSpPr>
              <p:nvPr/>
            </p:nvCxnSpPr>
            <p:spPr>
              <a:xfrm rot="18985360" flipV="1">
                <a:off x="9940657" y="2963777"/>
                <a:ext cx="1373192" cy="6582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7AB00A86-17D0-919A-572E-B9BFCE9CB7A8}"/>
                  </a:ext>
                </a:extLst>
              </p:cNvPr>
              <p:cNvSpPr txBox="1"/>
              <p:nvPr/>
            </p:nvSpPr>
            <p:spPr>
              <a:xfrm rot="18985360">
                <a:off x="10638245" y="3151431"/>
                <a:ext cx="181728" cy="263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1134" name="Group 1133">
              <a:extLst>
                <a:ext uri="{FF2B5EF4-FFF2-40B4-BE49-F238E27FC236}">
                  <a16:creationId xmlns:a16="http://schemas.microsoft.com/office/drawing/2014/main" id="{B6BF98C4-703D-A469-C217-93266345F9CE}"/>
                </a:ext>
              </a:extLst>
            </p:cNvPr>
            <p:cNvGrpSpPr/>
            <p:nvPr/>
          </p:nvGrpSpPr>
          <p:grpSpPr>
            <a:xfrm>
              <a:off x="2796760" y="1502625"/>
              <a:ext cx="4914000" cy="2083034"/>
              <a:chOff x="2796760" y="1502625"/>
              <a:chExt cx="4914000" cy="2083034"/>
            </a:xfrm>
          </p:grpSpPr>
          <p:grpSp>
            <p:nvGrpSpPr>
              <p:cNvPr id="1135" name="Group 1134">
                <a:extLst>
                  <a:ext uri="{FF2B5EF4-FFF2-40B4-BE49-F238E27FC236}">
                    <a16:creationId xmlns:a16="http://schemas.microsoft.com/office/drawing/2014/main" id="{073F2F52-3691-9C1A-661B-470CFC646F58}"/>
                  </a:ext>
                </a:extLst>
              </p:cNvPr>
              <p:cNvGrpSpPr/>
              <p:nvPr/>
            </p:nvGrpSpPr>
            <p:grpSpPr>
              <a:xfrm rot="18866041">
                <a:off x="3890272" y="1860297"/>
                <a:ext cx="1083947" cy="1696519"/>
                <a:chOff x="9839371" y="2830255"/>
                <a:chExt cx="1083947" cy="1696519"/>
              </a:xfrm>
            </p:grpSpPr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A89E0EBF-D989-A855-BDB2-5500655AED42}"/>
                    </a:ext>
                  </a:extLst>
                </p:cNvPr>
                <p:cNvGrpSpPr/>
                <p:nvPr/>
              </p:nvGrpSpPr>
              <p:grpSpPr>
                <a:xfrm>
                  <a:off x="9839371" y="2830255"/>
                  <a:ext cx="784684" cy="1696519"/>
                  <a:chOff x="7994708" y="3031123"/>
                  <a:chExt cx="784684" cy="1696519"/>
                </a:xfrm>
              </p:grpSpPr>
              <p:grpSp>
                <p:nvGrpSpPr>
                  <p:cNvPr id="1175" name="Group 1174">
                    <a:extLst>
                      <a:ext uri="{FF2B5EF4-FFF2-40B4-BE49-F238E27FC236}">
                        <a16:creationId xmlns:a16="http://schemas.microsoft.com/office/drawing/2014/main" id="{6AEF0616-E225-4578-8FB2-512FEB0EAF51}"/>
                      </a:ext>
                    </a:extLst>
                  </p:cNvPr>
                  <p:cNvGrpSpPr/>
                  <p:nvPr/>
                </p:nvGrpSpPr>
                <p:grpSpPr>
                  <a:xfrm>
                    <a:off x="7994708" y="3031123"/>
                    <a:ext cx="661139" cy="1664771"/>
                    <a:chOff x="7050884" y="1984471"/>
                    <a:chExt cx="661139" cy="1664771"/>
                  </a:xfrm>
                </p:grpSpPr>
                <p:cxnSp>
                  <p:nvCxnSpPr>
                    <p:cNvPr id="1178" name="Straight Arrow Connector 1177">
                      <a:extLst>
                        <a:ext uri="{FF2B5EF4-FFF2-40B4-BE49-F238E27FC236}">
                          <a16:creationId xmlns:a16="http://schemas.microsoft.com/office/drawing/2014/main" id="{D4A35D76-FDE9-D2B8-9F25-542871411960}"/>
                        </a:ext>
                      </a:extLst>
                    </p:cNvPr>
                    <p:cNvCxnSpPr>
                      <a:cxnSpLocks/>
                      <a:stCxn id="1180" idx="1"/>
                      <a:endCxn id="1140" idx="2"/>
                    </p:cNvCxnSpPr>
                    <p:nvPr/>
                  </p:nvCxnSpPr>
                  <p:spPr>
                    <a:xfrm rot="2733959" flipH="1" flipV="1">
                      <a:off x="6834888" y="2200467"/>
                      <a:ext cx="1075734" cy="64374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6A3DB79B-F7CC-8F76-4152-B150B502AAE3}"/>
                        </a:ext>
                      </a:extLst>
                    </p:cNvPr>
                    <p:cNvCxnSpPr>
                      <a:cxnSpLocks/>
                      <a:stCxn id="1180" idx="4"/>
                    </p:cNvCxnSpPr>
                    <p:nvPr/>
                  </p:nvCxnSpPr>
                  <p:spPr>
                    <a:xfrm rot="2733959">
                      <a:off x="7362495" y="3299714"/>
                      <a:ext cx="342455" cy="356601"/>
                    </a:xfrm>
                    <a:prstGeom prst="line">
                      <a:avLst/>
                    </a:prstGeom>
                    <a:ln w="571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0" name="Oval 1179">
                      <a:extLst>
                        <a:ext uri="{FF2B5EF4-FFF2-40B4-BE49-F238E27FC236}">
                          <a16:creationId xmlns:a16="http://schemas.microsoft.com/office/drawing/2014/main" id="{80A73808-7CD0-A8F8-2693-D3F182DDB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0095" y="3125240"/>
                      <a:ext cx="102140" cy="1056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8800" noProof="0" dirty="0"/>
                    </a:p>
                  </p:txBody>
                </p:sp>
              </p:grpSp>
              <p:sp>
                <p:nvSpPr>
                  <p:cNvPr id="1176" name="TextBox 1175">
                    <a:extLst>
                      <a:ext uri="{FF2B5EF4-FFF2-40B4-BE49-F238E27FC236}">
                        <a16:creationId xmlns:a16="http://schemas.microsoft.com/office/drawing/2014/main" id="{6C8E0451-63E3-49B0-2581-F5E1D15DB4E7}"/>
                      </a:ext>
                    </a:extLst>
                  </p:cNvPr>
                  <p:cNvSpPr txBox="1"/>
                  <p:nvPr/>
                </p:nvSpPr>
                <p:spPr>
                  <a:xfrm rot="5361607">
                    <a:off x="8394934" y="4343185"/>
                    <a:ext cx="470317" cy="2985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i="1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→</a:t>
                    </a:r>
                    <a:r>
                      <a:rPr lang="en-GB" sz="2800" b="1" i="1" baseline="-25000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E</a:t>
                    </a:r>
                    <a:endParaRPr lang="en-GB" sz="2800" b="1" baseline="-25000" noProof="0" dirty="0"/>
                  </a:p>
                </p:txBody>
              </p:sp>
              <p:sp>
                <p:nvSpPr>
                  <p:cNvPr id="1177" name="TextBox 1176">
                    <a:extLst>
                      <a:ext uri="{FF2B5EF4-FFF2-40B4-BE49-F238E27FC236}">
                        <a16:creationId xmlns:a16="http://schemas.microsoft.com/office/drawing/2014/main" id="{44DC06E2-C288-B4AE-8D84-3F7546873E6E}"/>
                      </a:ext>
                    </a:extLst>
                  </p:cNvPr>
                  <p:cNvSpPr txBox="1"/>
                  <p:nvPr/>
                </p:nvSpPr>
                <p:spPr>
                  <a:xfrm rot="2733959">
                    <a:off x="8134169" y="3586865"/>
                    <a:ext cx="202283" cy="263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ε</a:t>
                    </a:r>
                    <a:endParaRPr lang="en-GB" sz="24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p:grpSp>
            <p:cxnSp>
              <p:nvCxnSpPr>
                <p:cNvPr id="1173" name="Straight Arrow Connector 1172">
                  <a:extLst>
                    <a:ext uri="{FF2B5EF4-FFF2-40B4-BE49-F238E27FC236}">
                      <a16:creationId xmlns:a16="http://schemas.microsoft.com/office/drawing/2014/main" id="{92A60505-5EC2-3D04-7A5D-366005FC14E2}"/>
                    </a:ext>
                  </a:extLst>
                </p:cNvPr>
                <p:cNvCxnSpPr>
                  <a:cxnSpLocks/>
                  <a:stCxn id="1180" idx="6"/>
                  <a:endCxn id="1142" idx="2"/>
                </p:cNvCxnSpPr>
                <p:nvPr/>
              </p:nvCxnSpPr>
              <p:spPr>
                <a:xfrm rot="2733959" flipV="1">
                  <a:off x="10562965" y="3558684"/>
                  <a:ext cx="139232" cy="58147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4" name="TextBox 1173">
                  <a:extLst>
                    <a:ext uri="{FF2B5EF4-FFF2-40B4-BE49-F238E27FC236}">
                      <a16:creationId xmlns:a16="http://schemas.microsoft.com/office/drawing/2014/main" id="{827D3F9A-F89F-E2FD-90CE-94AA585192BC}"/>
                    </a:ext>
                  </a:extLst>
                </p:cNvPr>
                <p:cNvSpPr txBox="1"/>
                <p:nvPr/>
              </p:nvSpPr>
              <p:spPr>
                <a:xfrm rot="2733959">
                  <a:off x="10582267" y="3603881"/>
                  <a:ext cx="181728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ε</a:t>
                  </a:r>
                  <a:endPara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136" name="TextBox 1135">
                <a:extLst>
                  <a:ext uri="{FF2B5EF4-FFF2-40B4-BE49-F238E27FC236}">
                    <a16:creationId xmlns:a16="http://schemas.microsoft.com/office/drawing/2014/main" id="{6F14E204-1967-92FC-C007-4C84EE5D63A3}"/>
                  </a:ext>
                </a:extLst>
              </p:cNvPr>
              <p:cNvSpPr txBox="1"/>
              <p:nvPr/>
            </p:nvSpPr>
            <p:spPr>
              <a:xfrm>
                <a:off x="5000647" y="3251932"/>
                <a:ext cx="476672" cy="333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</a:t>
                </a:r>
              </a:p>
            </p:txBody>
          </p:sp>
          <p:grpSp>
            <p:nvGrpSpPr>
              <p:cNvPr id="1137" name="Group 1136">
                <a:extLst>
                  <a:ext uri="{FF2B5EF4-FFF2-40B4-BE49-F238E27FC236}">
                    <a16:creationId xmlns:a16="http://schemas.microsoft.com/office/drawing/2014/main" id="{09B47B99-73DB-A8D6-F137-8596A83CDE6F}"/>
                  </a:ext>
                </a:extLst>
              </p:cNvPr>
              <p:cNvGrpSpPr/>
              <p:nvPr/>
            </p:nvGrpSpPr>
            <p:grpSpPr>
              <a:xfrm rot="10800000">
                <a:off x="2827488" y="2245282"/>
                <a:ext cx="2173158" cy="1243058"/>
                <a:chOff x="8621977" y="3506380"/>
                <a:chExt cx="2173158" cy="1243058"/>
              </a:xfrm>
            </p:grpSpPr>
            <p:grpSp>
              <p:nvGrpSpPr>
                <p:cNvPr id="1166" name="Group 1165">
                  <a:extLst>
                    <a:ext uri="{FF2B5EF4-FFF2-40B4-BE49-F238E27FC236}">
                      <a16:creationId xmlns:a16="http://schemas.microsoft.com/office/drawing/2014/main" id="{2B498A32-3990-02CA-D5B8-762D90AB8951}"/>
                    </a:ext>
                  </a:extLst>
                </p:cNvPr>
                <p:cNvGrpSpPr/>
                <p:nvPr/>
              </p:nvGrpSpPr>
              <p:grpSpPr>
                <a:xfrm>
                  <a:off x="8621977" y="3575924"/>
                  <a:ext cx="1785779" cy="1173514"/>
                  <a:chOff x="7678153" y="2529272"/>
                  <a:chExt cx="1785779" cy="1173514"/>
                </a:xfrm>
              </p:grpSpPr>
              <p:cxnSp>
                <p:nvCxnSpPr>
                  <p:cNvPr id="1169" name="Straight Arrow Connector 492">
                    <a:extLst>
                      <a:ext uri="{FF2B5EF4-FFF2-40B4-BE49-F238E27FC236}">
                        <a16:creationId xmlns:a16="http://schemas.microsoft.com/office/drawing/2014/main" id="{87D0F83C-8253-34E9-8C4E-3D05713740FB}"/>
                      </a:ext>
                    </a:extLst>
                  </p:cNvPr>
                  <p:cNvCxnSpPr>
                    <a:cxnSpLocks/>
                    <a:stCxn id="1171" idx="0"/>
                    <a:endCxn id="1136" idx="1"/>
                  </p:cNvCxnSpPr>
                  <p:nvPr/>
                </p:nvCxnSpPr>
                <p:spPr>
                  <a:xfrm rot="5400000" flipH="1">
                    <a:off x="8213406" y="1994019"/>
                    <a:ext cx="664203" cy="1734710"/>
                  </a:xfrm>
                  <a:prstGeom prst="curvedConnector2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0" name="Straight Connector 1169">
                    <a:extLst>
                      <a:ext uri="{FF2B5EF4-FFF2-40B4-BE49-F238E27FC236}">
                        <a16:creationId xmlns:a16="http://schemas.microsoft.com/office/drawing/2014/main" id="{59B32B24-610E-9E4C-AC53-981B410AB5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9409066" y="3276552"/>
                    <a:ext cx="6433" cy="426234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1" name="Oval 1170">
                    <a:extLst>
                      <a:ext uri="{FF2B5EF4-FFF2-40B4-BE49-F238E27FC236}">
                        <a16:creationId xmlns:a16="http://schemas.microsoft.com/office/drawing/2014/main" id="{CE7B76C3-20E7-5657-2827-CAE34DFE34D0}"/>
                      </a:ext>
                    </a:extLst>
                  </p:cNvPr>
                  <p:cNvSpPr/>
                  <p:nvPr/>
                </p:nvSpPr>
                <p:spPr>
                  <a:xfrm>
                    <a:off x="9361792" y="3193475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8800" noProof="0" dirty="0"/>
                  </a:p>
                </p:txBody>
              </p:sp>
            </p:grpSp>
            <p:sp>
              <p:nvSpPr>
                <p:cNvPr id="1167" name="TextBox 1166">
                  <a:extLst>
                    <a:ext uri="{FF2B5EF4-FFF2-40B4-BE49-F238E27FC236}">
                      <a16:creationId xmlns:a16="http://schemas.microsoft.com/office/drawing/2014/main" id="{DA5BA4B8-CDC2-1FBA-6D86-D3C45B84F1F2}"/>
                    </a:ext>
                  </a:extLst>
                </p:cNvPr>
                <p:cNvSpPr txBox="1"/>
                <p:nvPr/>
              </p:nvSpPr>
              <p:spPr>
                <a:xfrm rot="10800000">
                  <a:off x="10341144" y="4371479"/>
                  <a:ext cx="453991" cy="29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  <p:sp>
              <p:nvSpPr>
                <p:cNvPr id="1168" name="TextBox 1167">
                  <a:extLst>
                    <a:ext uri="{FF2B5EF4-FFF2-40B4-BE49-F238E27FC236}">
                      <a16:creationId xmlns:a16="http://schemas.microsoft.com/office/drawing/2014/main" id="{46FDF95F-44FB-26A7-83FC-3AA446371F6D}"/>
                    </a:ext>
                  </a:extLst>
                </p:cNvPr>
                <p:cNvSpPr txBox="1"/>
                <p:nvPr/>
              </p:nvSpPr>
              <p:spPr>
                <a:xfrm rot="10800000">
                  <a:off x="9433911" y="3506380"/>
                  <a:ext cx="723365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 →q</a:t>
                  </a:r>
                </a:p>
              </p:txBody>
            </p:sp>
          </p:grp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F93A80FF-6C82-741C-6F37-842539F07C23}"/>
                  </a:ext>
                </a:extLst>
              </p:cNvPr>
              <p:cNvGrpSpPr/>
              <p:nvPr/>
            </p:nvGrpSpPr>
            <p:grpSpPr>
              <a:xfrm rot="10800000">
                <a:off x="5477319" y="2282251"/>
                <a:ext cx="1918518" cy="1213203"/>
                <a:chOff x="8064033" y="3663556"/>
                <a:chExt cx="1918518" cy="1213203"/>
              </a:xfrm>
            </p:grpSpPr>
            <p:grpSp>
              <p:nvGrpSpPr>
                <p:cNvPr id="1160" name="Group 1159">
                  <a:extLst>
                    <a:ext uri="{FF2B5EF4-FFF2-40B4-BE49-F238E27FC236}">
                      <a16:creationId xmlns:a16="http://schemas.microsoft.com/office/drawing/2014/main" id="{DC18D806-F37E-C768-AB77-A6B71675F67F}"/>
                    </a:ext>
                  </a:extLst>
                </p:cNvPr>
                <p:cNvGrpSpPr/>
                <p:nvPr/>
              </p:nvGrpSpPr>
              <p:grpSpPr>
                <a:xfrm>
                  <a:off x="8064033" y="3740215"/>
                  <a:ext cx="1918518" cy="1136544"/>
                  <a:chOff x="7120209" y="2693563"/>
                  <a:chExt cx="1918518" cy="1136544"/>
                </a:xfrm>
              </p:grpSpPr>
              <p:cxnSp>
                <p:nvCxnSpPr>
                  <p:cNvPr id="1163" name="Straight Arrow Connector 504">
                    <a:extLst>
                      <a:ext uri="{FF2B5EF4-FFF2-40B4-BE49-F238E27FC236}">
                        <a16:creationId xmlns:a16="http://schemas.microsoft.com/office/drawing/2014/main" id="{99B0ABB7-08FF-D578-A894-AEC335389147}"/>
                      </a:ext>
                    </a:extLst>
                  </p:cNvPr>
                  <p:cNvCxnSpPr>
                    <a:cxnSpLocks/>
                    <a:stCxn id="1165" idx="0"/>
                    <a:endCxn id="1136" idx="3"/>
                  </p:cNvCxnSpPr>
                  <p:nvPr/>
                </p:nvCxnSpPr>
                <p:spPr>
                  <a:xfrm rot="16200000">
                    <a:off x="7783075" y="2081767"/>
                    <a:ext cx="643856" cy="1867448"/>
                  </a:xfrm>
                  <a:prstGeom prst="curvedConnector2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Straight Connector 1163">
                    <a:extLst>
                      <a:ext uri="{FF2B5EF4-FFF2-40B4-BE49-F238E27FC236}">
                        <a16:creationId xmlns:a16="http://schemas.microsoft.com/office/drawing/2014/main" id="{58055030-330C-1B11-851A-8D232F4C2D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7169941" y="3423395"/>
                    <a:ext cx="0" cy="406712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5" name="Oval 1164">
                    <a:extLst>
                      <a:ext uri="{FF2B5EF4-FFF2-40B4-BE49-F238E27FC236}">
                        <a16:creationId xmlns:a16="http://schemas.microsoft.com/office/drawing/2014/main" id="{18D8E70C-644C-6D0A-E6D4-A4CEEA5F4CAA}"/>
                      </a:ext>
                    </a:extLst>
                  </p:cNvPr>
                  <p:cNvSpPr/>
                  <p:nvPr/>
                </p:nvSpPr>
                <p:spPr>
                  <a:xfrm>
                    <a:off x="7120209" y="3337419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8800" noProof="0" dirty="0"/>
                  </a:p>
                </p:txBody>
              </p:sp>
            </p:grpSp>
            <p:sp>
              <p:nvSpPr>
                <p:cNvPr id="1161" name="TextBox 1160">
                  <a:extLst>
                    <a:ext uri="{FF2B5EF4-FFF2-40B4-BE49-F238E27FC236}">
                      <a16:creationId xmlns:a16="http://schemas.microsoft.com/office/drawing/2014/main" id="{2D81ADD6-358C-8955-2896-45F604F45C58}"/>
                    </a:ext>
                  </a:extLst>
                </p:cNvPr>
                <p:cNvSpPr txBox="1"/>
                <p:nvPr/>
              </p:nvSpPr>
              <p:spPr>
                <a:xfrm rot="10800000">
                  <a:off x="8066507" y="4482410"/>
                  <a:ext cx="453991" cy="29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  <p:sp>
              <p:nvSpPr>
                <p:cNvPr id="1162" name="TextBox 1161">
                  <a:extLst>
                    <a:ext uri="{FF2B5EF4-FFF2-40B4-BE49-F238E27FC236}">
                      <a16:creationId xmlns:a16="http://schemas.microsoft.com/office/drawing/2014/main" id="{F98B6C1D-DC70-88F4-E67E-D5F735AC3B49}"/>
                    </a:ext>
                  </a:extLst>
                </p:cNvPr>
                <p:cNvSpPr txBox="1"/>
                <p:nvPr/>
              </p:nvSpPr>
              <p:spPr>
                <a:xfrm rot="10800000">
                  <a:off x="8376953" y="3663556"/>
                  <a:ext cx="723365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q</a:t>
                  </a:r>
                </a:p>
              </p:txBody>
            </p:sp>
          </p:grpSp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206361FE-E19C-69D8-4B61-9AE51B46AA86}"/>
                  </a:ext>
                </a:extLst>
              </p:cNvPr>
              <p:cNvSpPr txBox="1"/>
              <p:nvPr/>
            </p:nvSpPr>
            <p:spPr>
              <a:xfrm>
                <a:off x="6785497" y="2027115"/>
                <a:ext cx="925263" cy="312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 → p </a:t>
                </a:r>
              </a:p>
            </p:txBody>
          </p:sp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C2C9EC13-C347-8079-C71D-552526309FD6}"/>
                  </a:ext>
                </a:extLst>
              </p:cNvPr>
              <p:cNvSpPr txBox="1"/>
              <p:nvPr/>
            </p:nvSpPr>
            <p:spPr>
              <a:xfrm>
                <a:off x="2796760" y="2022771"/>
                <a:ext cx="1431507" cy="312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(p →q) → p</a:t>
                </a:r>
              </a:p>
            </p:txBody>
          </p:sp>
          <p:grpSp>
            <p:nvGrpSpPr>
              <p:cNvPr id="1141" name="Group 1140">
                <a:extLst>
                  <a:ext uri="{FF2B5EF4-FFF2-40B4-BE49-F238E27FC236}">
                    <a16:creationId xmlns:a16="http://schemas.microsoft.com/office/drawing/2014/main" id="{7203C320-22BD-5B80-FD82-1BB59BDA11C8}"/>
                  </a:ext>
                </a:extLst>
              </p:cNvPr>
              <p:cNvGrpSpPr/>
              <p:nvPr/>
            </p:nvGrpSpPr>
            <p:grpSpPr>
              <a:xfrm>
                <a:off x="4630173" y="1502625"/>
                <a:ext cx="1726453" cy="518252"/>
                <a:chOff x="8268244" y="4088982"/>
                <a:chExt cx="1726453" cy="518252"/>
              </a:xfrm>
            </p:grpSpPr>
            <p:grpSp>
              <p:nvGrpSpPr>
                <p:cNvPr id="1154" name="Group 1153">
                  <a:extLst>
                    <a:ext uri="{FF2B5EF4-FFF2-40B4-BE49-F238E27FC236}">
                      <a16:creationId xmlns:a16="http://schemas.microsoft.com/office/drawing/2014/main" id="{EBD37620-7EB2-E138-2A0F-67F51ADB9AA3}"/>
                    </a:ext>
                  </a:extLst>
                </p:cNvPr>
                <p:cNvGrpSpPr/>
                <p:nvPr/>
              </p:nvGrpSpPr>
              <p:grpSpPr>
                <a:xfrm>
                  <a:off x="8452706" y="4268596"/>
                  <a:ext cx="1541991" cy="338638"/>
                  <a:chOff x="7508882" y="3221944"/>
                  <a:chExt cx="1541991" cy="338638"/>
                </a:xfrm>
              </p:grpSpPr>
              <p:cxnSp>
                <p:nvCxnSpPr>
                  <p:cNvPr id="1157" name="Straight Arrow Connector 87">
                    <a:extLst>
                      <a:ext uri="{FF2B5EF4-FFF2-40B4-BE49-F238E27FC236}">
                        <a16:creationId xmlns:a16="http://schemas.microsoft.com/office/drawing/2014/main" id="{AD9F18B1-9007-EED4-4423-28E88911DF71}"/>
                      </a:ext>
                    </a:extLst>
                  </p:cNvPr>
                  <p:cNvCxnSpPr>
                    <a:cxnSpLocks/>
                    <a:stCxn id="1159" idx="6"/>
                    <a:endCxn id="1144" idx="0"/>
                  </p:cNvCxnSpPr>
                  <p:nvPr/>
                </p:nvCxnSpPr>
                <p:spPr>
                  <a:xfrm>
                    <a:off x="8291836" y="3274786"/>
                    <a:ext cx="759037" cy="285796"/>
                  </a:xfrm>
                  <a:prstGeom prst="curvedConnector2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Straight Connector 88">
                    <a:extLst>
                      <a:ext uri="{FF2B5EF4-FFF2-40B4-BE49-F238E27FC236}">
                        <a16:creationId xmlns:a16="http://schemas.microsoft.com/office/drawing/2014/main" id="{16B28928-0335-E33A-7C95-FBF9F5DFAB8A}"/>
                      </a:ext>
                    </a:extLst>
                  </p:cNvPr>
                  <p:cNvCxnSpPr>
                    <a:cxnSpLocks/>
                    <a:stCxn id="1159" idx="2"/>
                    <a:endCxn id="1142" idx="0"/>
                  </p:cNvCxnSpPr>
                  <p:nvPr/>
                </p:nvCxnSpPr>
                <p:spPr>
                  <a:xfrm rot="10800000" flipV="1">
                    <a:off x="7508882" y="3274786"/>
                    <a:ext cx="680814" cy="282034"/>
                  </a:xfrm>
                  <a:prstGeom prst="curvedConnector2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9" name="Oval 1158">
                    <a:extLst>
                      <a:ext uri="{FF2B5EF4-FFF2-40B4-BE49-F238E27FC236}">
                        <a16:creationId xmlns:a16="http://schemas.microsoft.com/office/drawing/2014/main" id="{449FD8C2-79C0-0C35-575E-4186EFD8B4CB}"/>
                      </a:ext>
                    </a:extLst>
                  </p:cNvPr>
                  <p:cNvSpPr/>
                  <p:nvPr/>
                </p:nvSpPr>
                <p:spPr>
                  <a:xfrm>
                    <a:off x="8189696" y="3221944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8800" noProof="0" dirty="0"/>
                  </a:p>
                </p:txBody>
              </p:sp>
            </p:grpSp>
            <p:sp>
              <p:nvSpPr>
                <p:cNvPr id="1155" name="TextBox 1154">
                  <a:extLst>
                    <a:ext uri="{FF2B5EF4-FFF2-40B4-BE49-F238E27FC236}">
                      <a16:creationId xmlns:a16="http://schemas.microsoft.com/office/drawing/2014/main" id="{E7484229-4EB8-0DBB-6C31-E97D6AA0DC4C}"/>
                    </a:ext>
                  </a:extLst>
                </p:cNvPr>
                <p:cNvSpPr txBox="1"/>
                <p:nvPr/>
              </p:nvSpPr>
              <p:spPr>
                <a:xfrm>
                  <a:off x="8268244" y="4146219"/>
                  <a:ext cx="484353" cy="29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  <p:sp>
              <p:nvSpPr>
                <p:cNvPr id="1156" name="TextBox 1155">
                  <a:extLst>
                    <a:ext uri="{FF2B5EF4-FFF2-40B4-BE49-F238E27FC236}">
                      <a16:creationId xmlns:a16="http://schemas.microsoft.com/office/drawing/2014/main" id="{64F9C655-BCBD-68E0-4524-3B1E8B57D692}"/>
                    </a:ext>
                  </a:extLst>
                </p:cNvPr>
                <p:cNvSpPr txBox="1"/>
                <p:nvPr/>
              </p:nvSpPr>
              <p:spPr>
                <a:xfrm>
                  <a:off x="9429102" y="4088982"/>
                  <a:ext cx="230928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p</a:t>
                  </a:r>
                  <a:endPara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E0E7437D-80EC-D81B-9118-0522E3B9A712}"/>
                  </a:ext>
                </a:extLst>
              </p:cNvPr>
              <p:cNvSpPr txBox="1"/>
              <p:nvPr/>
            </p:nvSpPr>
            <p:spPr>
              <a:xfrm>
                <a:off x="4459023" y="2017115"/>
                <a:ext cx="711223" cy="333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 →q</a:t>
                </a:r>
              </a:p>
            </p:txBody>
          </p:sp>
          <p:grpSp>
            <p:nvGrpSpPr>
              <p:cNvPr id="1143" name="Group 1142">
                <a:extLst>
                  <a:ext uri="{FF2B5EF4-FFF2-40B4-BE49-F238E27FC236}">
                    <a16:creationId xmlns:a16="http://schemas.microsoft.com/office/drawing/2014/main" id="{1DB8E1CE-D7B8-28F1-17D1-7A753E13914C}"/>
                  </a:ext>
                </a:extLst>
              </p:cNvPr>
              <p:cNvGrpSpPr/>
              <p:nvPr/>
            </p:nvGrpSpPr>
            <p:grpSpPr>
              <a:xfrm rot="16200000">
                <a:off x="4972017" y="1990296"/>
                <a:ext cx="1459866" cy="1063405"/>
                <a:chOff x="9310614" y="3275141"/>
                <a:chExt cx="1459866" cy="1063405"/>
              </a:xfrm>
            </p:grpSpPr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A4CF061F-769F-C046-72E3-16681979BF47}"/>
                    </a:ext>
                  </a:extLst>
                </p:cNvPr>
                <p:cNvGrpSpPr/>
                <p:nvPr/>
              </p:nvGrpSpPr>
              <p:grpSpPr>
                <a:xfrm>
                  <a:off x="9310614" y="3343876"/>
                  <a:ext cx="1459866" cy="994670"/>
                  <a:chOff x="7465951" y="3544744"/>
                  <a:chExt cx="1459866" cy="994670"/>
                </a:xfrm>
              </p:grpSpPr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12913CD0-B07D-52AE-FC81-C8B5EFE51598}"/>
                      </a:ext>
                    </a:extLst>
                  </p:cNvPr>
                  <p:cNvGrpSpPr/>
                  <p:nvPr/>
                </p:nvGrpSpPr>
                <p:grpSpPr>
                  <a:xfrm>
                    <a:off x="7465951" y="3544744"/>
                    <a:ext cx="1123729" cy="982894"/>
                    <a:chOff x="6522127" y="2498092"/>
                    <a:chExt cx="1123729" cy="982894"/>
                  </a:xfrm>
                </p:grpSpPr>
                <p:cxnSp>
                  <p:nvCxnSpPr>
                    <p:cNvPr id="1151" name="Straight Arrow Connector 1150">
                      <a:extLst>
                        <a:ext uri="{FF2B5EF4-FFF2-40B4-BE49-F238E27FC236}">
                          <a16:creationId xmlns:a16="http://schemas.microsoft.com/office/drawing/2014/main" id="{602BA19A-B008-B9FA-1157-53E61BED0626}"/>
                        </a:ext>
                      </a:extLst>
                    </p:cNvPr>
                    <p:cNvCxnSpPr>
                      <a:cxnSpLocks/>
                      <a:stCxn id="1153" idx="1"/>
                      <a:endCxn id="1136" idx="0"/>
                    </p:cNvCxnSpPr>
                    <p:nvPr/>
                  </p:nvCxnSpPr>
                  <p:spPr>
                    <a:xfrm rot="5400000" flipH="1">
                      <a:off x="6766196" y="2254023"/>
                      <a:ext cx="548409" cy="10365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2" name="Straight Connector 1151">
                      <a:extLst>
                        <a:ext uri="{FF2B5EF4-FFF2-40B4-BE49-F238E27FC236}">
                          <a16:creationId xmlns:a16="http://schemas.microsoft.com/office/drawing/2014/main" id="{6D60E4EB-A533-85CB-5A58-76C02652DEE7}"/>
                        </a:ext>
                      </a:extLst>
                    </p:cNvPr>
                    <p:cNvCxnSpPr>
                      <a:cxnSpLocks/>
                      <a:stCxn id="1153" idx="4"/>
                    </p:cNvCxnSpPr>
                    <p:nvPr/>
                  </p:nvCxnSpPr>
                  <p:spPr>
                    <a:xfrm rot="5400000" flipV="1">
                      <a:off x="7426150" y="3305343"/>
                      <a:ext cx="344278" cy="7008"/>
                    </a:xfrm>
                    <a:prstGeom prst="line">
                      <a:avLst/>
                    </a:prstGeom>
                    <a:ln w="571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3" name="Oval 1152">
                      <a:extLst>
                        <a:ext uri="{FF2B5EF4-FFF2-40B4-BE49-F238E27FC236}">
                          <a16:creationId xmlns:a16="http://schemas.microsoft.com/office/drawing/2014/main" id="{849A200A-1FCE-84B6-600D-4E44B8E87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716" y="3031024"/>
                      <a:ext cx="102140" cy="1056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8800" noProof="0" dirty="0"/>
                    </a:p>
                  </p:txBody>
                </p:sp>
              </p:grpSp>
              <p:sp>
                <p:nvSpPr>
                  <p:cNvPr id="1149" name="TextBox 1148">
                    <a:extLst>
                      <a:ext uri="{FF2B5EF4-FFF2-40B4-BE49-F238E27FC236}">
                        <a16:creationId xmlns:a16="http://schemas.microsoft.com/office/drawing/2014/main" id="{DAEB490F-2D93-A773-CBF5-185C62F9893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521700" y="4135297"/>
                    <a:ext cx="509636" cy="2985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i="1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→</a:t>
                    </a:r>
                    <a:r>
                      <a:rPr lang="en-GB" sz="2800" b="1" i="1" baseline="-25000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E</a:t>
                    </a:r>
                    <a:endParaRPr lang="en-GB" sz="2800" b="1" baseline="-25000" noProof="0" dirty="0"/>
                  </a:p>
                </p:txBody>
              </p:sp>
              <p:sp>
                <p:nvSpPr>
                  <p:cNvPr id="1150" name="TextBox 1149">
                    <a:extLst>
                      <a:ext uri="{FF2B5EF4-FFF2-40B4-BE49-F238E27FC236}">
                        <a16:creationId xmlns:a16="http://schemas.microsoft.com/office/drawing/2014/main" id="{690522DA-75DB-4CB0-F166-047669DCA2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032097" y="3674283"/>
                    <a:ext cx="202283" cy="263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ε</a:t>
                    </a:r>
                    <a:endParaRPr lang="en-GB" sz="24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p:grpSp>
            <p:cxnSp>
              <p:nvCxnSpPr>
                <p:cNvPr id="1146" name="Straight Arrow Connector 1145">
                  <a:extLst>
                    <a:ext uri="{FF2B5EF4-FFF2-40B4-BE49-F238E27FC236}">
                      <a16:creationId xmlns:a16="http://schemas.microsoft.com/office/drawing/2014/main" id="{EEE37242-EDC1-07BA-18A4-C2EDC02F32ED}"/>
                    </a:ext>
                  </a:extLst>
                </p:cNvPr>
                <p:cNvCxnSpPr>
                  <a:cxnSpLocks/>
                  <a:stCxn id="1153" idx="0"/>
                  <a:endCxn id="1142" idx="3"/>
                </p:cNvCxnSpPr>
                <p:nvPr/>
              </p:nvCxnSpPr>
              <p:spPr>
                <a:xfrm rot="5400000" flipH="1">
                  <a:off x="10080085" y="3573621"/>
                  <a:ext cx="601668" cy="470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7" name="TextBox 1146">
                  <a:extLst>
                    <a:ext uri="{FF2B5EF4-FFF2-40B4-BE49-F238E27FC236}">
                      <a16:creationId xmlns:a16="http://schemas.microsoft.com/office/drawing/2014/main" id="{004E0633-0A4E-181A-BD5B-81E4B804BF86}"/>
                    </a:ext>
                  </a:extLst>
                </p:cNvPr>
                <p:cNvSpPr txBox="1"/>
                <p:nvPr/>
              </p:nvSpPr>
              <p:spPr>
                <a:xfrm rot="5400000">
                  <a:off x="10380420" y="3572714"/>
                  <a:ext cx="181728" cy="2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ε</a:t>
                  </a:r>
                  <a:endPara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p:grp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ACE49B57-7E21-4733-1871-818979AA2EA8}"/>
                  </a:ext>
                </a:extLst>
              </p:cNvPr>
              <p:cNvSpPr txBox="1"/>
              <p:nvPr/>
            </p:nvSpPr>
            <p:spPr>
              <a:xfrm>
                <a:off x="6176093" y="2020877"/>
                <a:ext cx="361065" cy="333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660055AD-CCA0-2F0A-7C77-7F8A2CEEE4E5}"/>
              </a:ext>
            </a:extLst>
          </p:cNvPr>
          <p:cNvGrpSpPr/>
          <p:nvPr/>
        </p:nvGrpSpPr>
        <p:grpSpPr>
          <a:xfrm>
            <a:off x="1168848" y="28355857"/>
            <a:ext cx="13062651" cy="2027873"/>
            <a:chOff x="1281180" y="27742162"/>
            <a:chExt cx="13062651" cy="2027873"/>
          </a:xfrm>
        </p:grpSpPr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92166972-3DA4-2CB8-28DA-D5E4555D0EFA}"/>
                </a:ext>
              </a:extLst>
            </p:cNvPr>
            <p:cNvGrpSpPr/>
            <p:nvPr/>
          </p:nvGrpSpPr>
          <p:grpSpPr>
            <a:xfrm>
              <a:off x="3630946" y="27742162"/>
              <a:ext cx="10712885" cy="1996110"/>
              <a:chOff x="2668512" y="27651592"/>
              <a:chExt cx="10712885" cy="1996110"/>
            </a:xfrm>
          </p:grpSpPr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F6FA9D7C-AAB1-2141-863A-846B7D217C1C}"/>
                  </a:ext>
                </a:extLst>
              </p:cNvPr>
              <p:cNvGrpSpPr/>
              <p:nvPr/>
            </p:nvGrpSpPr>
            <p:grpSpPr>
              <a:xfrm>
                <a:off x="4913264" y="27675842"/>
                <a:ext cx="1687868" cy="1971860"/>
                <a:chOff x="3004564" y="3539613"/>
                <a:chExt cx="1687868" cy="1971860"/>
              </a:xfrm>
            </p:grpSpPr>
            <p:sp>
              <p:nvSpPr>
                <p:cNvPr id="1102" name="Rectangle 16">
                  <a:extLst>
                    <a:ext uri="{FF2B5EF4-FFF2-40B4-BE49-F238E27FC236}">
                      <a16:creationId xmlns:a16="http://schemas.microsoft.com/office/drawing/2014/main" id="{5A9669CE-271C-23EA-3E00-680C64D1EA68}"/>
                    </a:ext>
                  </a:extLst>
                </p:cNvPr>
                <p:cNvSpPr/>
                <p:nvPr/>
              </p:nvSpPr>
              <p:spPr>
                <a:xfrm>
                  <a:off x="3004564" y="3539613"/>
                  <a:ext cx="1687868" cy="19718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83231E06-1DD0-672C-540A-9D23421091EC}"/>
                    </a:ext>
                  </a:extLst>
                </p:cNvPr>
                <p:cNvSpPr txBox="1"/>
                <p:nvPr/>
              </p:nvSpPr>
              <p:spPr>
                <a:xfrm>
                  <a:off x="3149178" y="4066148"/>
                  <a:ext cx="1398639" cy="91940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solidFill>
                        <a:schemeClr val="bg1"/>
                      </a:solidFill>
                    </a:rPr>
                    <a:t>Proof Graph</a:t>
                  </a:r>
                </a:p>
              </p:txBody>
            </p:sp>
          </p:grpSp>
          <p:grpSp>
            <p:nvGrpSpPr>
              <p:cNvPr id="1104" name="Group 1103">
                <a:extLst>
                  <a:ext uri="{FF2B5EF4-FFF2-40B4-BE49-F238E27FC236}">
                    <a16:creationId xmlns:a16="http://schemas.microsoft.com/office/drawing/2014/main" id="{EECF6970-6F77-8BAF-F5DE-90587FA15F29}"/>
                  </a:ext>
                </a:extLst>
              </p:cNvPr>
              <p:cNvGrpSpPr/>
              <p:nvPr/>
            </p:nvGrpSpPr>
            <p:grpSpPr>
              <a:xfrm>
                <a:off x="7198538" y="27675841"/>
                <a:ext cx="1687868" cy="1971860"/>
                <a:chOff x="5252059" y="3539612"/>
                <a:chExt cx="1687868" cy="1971860"/>
              </a:xfrm>
            </p:grpSpPr>
            <p:sp>
              <p:nvSpPr>
                <p:cNvPr id="1105" name="Rectangle 17">
                  <a:extLst>
                    <a:ext uri="{FF2B5EF4-FFF2-40B4-BE49-F238E27FC236}">
                      <a16:creationId xmlns:a16="http://schemas.microsoft.com/office/drawing/2014/main" id="{3D8158B5-5608-5987-CE08-D767B5C76AAE}"/>
                    </a:ext>
                  </a:extLst>
                </p:cNvPr>
                <p:cNvSpPr/>
                <p:nvPr/>
              </p:nvSpPr>
              <p:spPr>
                <a:xfrm>
                  <a:off x="5252059" y="3539612"/>
                  <a:ext cx="1687868" cy="19718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sp>
              <p:nvSpPr>
                <p:cNvPr id="1106" name="TextBox 1105">
                  <a:extLst>
                    <a:ext uri="{FF2B5EF4-FFF2-40B4-BE49-F238E27FC236}">
                      <a16:creationId xmlns:a16="http://schemas.microsoft.com/office/drawing/2014/main" id="{3D75C6C5-6BF3-4ADE-E9DB-2ADADB4F719F}"/>
                    </a:ext>
                  </a:extLst>
                </p:cNvPr>
                <p:cNvSpPr txBox="1"/>
                <p:nvPr/>
              </p:nvSpPr>
              <p:spPr>
                <a:xfrm>
                  <a:off x="5330059" y="4066148"/>
                  <a:ext cx="1543254" cy="91940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solidFill>
                        <a:schemeClr val="bg1"/>
                      </a:solidFill>
                    </a:rPr>
                    <a:t>Trimmed Graph</a:t>
                  </a:r>
                </a:p>
              </p:txBody>
            </p:sp>
          </p:grpSp>
          <p:grpSp>
            <p:nvGrpSpPr>
              <p:cNvPr id="1107" name="Group 1106">
                <a:extLst>
                  <a:ext uri="{FF2B5EF4-FFF2-40B4-BE49-F238E27FC236}">
                    <a16:creationId xmlns:a16="http://schemas.microsoft.com/office/drawing/2014/main" id="{0D8E2C7F-2B5F-CCB9-F982-4D7627162D9C}"/>
                  </a:ext>
                </a:extLst>
              </p:cNvPr>
              <p:cNvGrpSpPr/>
              <p:nvPr/>
            </p:nvGrpSpPr>
            <p:grpSpPr>
              <a:xfrm>
                <a:off x="9446033" y="27651592"/>
                <a:ext cx="1687868" cy="1971860"/>
                <a:chOff x="7499554" y="3515363"/>
                <a:chExt cx="1687868" cy="1971860"/>
              </a:xfrm>
            </p:grpSpPr>
            <p:sp>
              <p:nvSpPr>
                <p:cNvPr id="1108" name="Rectangle 18">
                  <a:extLst>
                    <a:ext uri="{FF2B5EF4-FFF2-40B4-BE49-F238E27FC236}">
                      <a16:creationId xmlns:a16="http://schemas.microsoft.com/office/drawing/2014/main" id="{783C64B4-590E-979D-869E-686B927C9FA0}"/>
                    </a:ext>
                  </a:extLst>
                </p:cNvPr>
                <p:cNvSpPr/>
                <p:nvPr/>
              </p:nvSpPr>
              <p:spPr>
                <a:xfrm>
                  <a:off x="7499554" y="3515363"/>
                  <a:ext cx="1687868" cy="19718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sp>
              <p:nvSpPr>
                <p:cNvPr id="1109" name="TextBox 1108">
                  <a:extLst>
                    <a:ext uri="{FF2B5EF4-FFF2-40B4-BE49-F238E27FC236}">
                      <a16:creationId xmlns:a16="http://schemas.microsoft.com/office/drawing/2014/main" id="{EB83260E-4220-9339-9739-2FB1F0EB7499}"/>
                    </a:ext>
                  </a:extLst>
                </p:cNvPr>
                <p:cNvSpPr txBox="1"/>
                <p:nvPr/>
              </p:nvSpPr>
              <p:spPr>
                <a:xfrm>
                  <a:off x="7499554" y="4270460"/>
                  <a:ext cx="1687868" cy="51077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solidFill>
                        <a:schemeClr val="bg1"/>
                      </a:solidFill>
                    </a:rPr>
                    <a:t>Solution/s</a:t>
                  </a:r>
                </a:p>
              </p:txBody>
            </p:sp>
          </p:grpSp>
          <p:grpSp>
            <p:nvGrpSpPr>
              <p:cNvPr id="1110" name="Group 1109">
                <a:extLst>
                  <a:ext uri="{FF2B5EF4-FFF2-40B4-BE49-F238E27FC236}">
                    <a16:creationId xmlns:a16="http://schemas.microsoft.com/office/drawing/2014/main" id="{8B97F011-B2C7-3E7C-4990-41A33DABFCA3}"/>
                  </a:ext>
                </a:extLst>
              </p:cNvPr>
              <p:cNvGrpSpPr/>
              <p:nvPr/>
            </p:nvGrpSpPr>
            <p:grpSpPr>
              <a:xfrm>
                <a:off x="2668512" y="27675842"/>
                <a:ext cx="1687868" cy="1971860"/>
                <a:chOff x="853759" y="3539613"/>
                <a:chExt cx="1687868" cy="1971860"/>
              </a:xfrm>
            </p:grpSpPr>
            <p:sp>
              <p:nvSpPr>
                <p:cNvPr id="1111" name="Rectangle 7">
                  <a:extLst>
                    <a:ext uri="{FF2B5EF4-FFF2-40B4-BE49-F238E27FC236}">
                      <a16:creationId xmlns:a16="http://schemas.microsoft.com/office/drawing/2014/main" id="{B206E8E5-F4A7-387C-F100-61E9445D84E1}"/>
                    </a:ext>
                  </a:extLst>
                </p:cNvPr>
                <p:cNvSpPr/>
                <p:nvPr/>
              </p:nvSpPr>
              <p:spPr>
                <a:xfrm>
                  <a:off x="853759" y="3539613"/>
                  <a:ext cx="1687868" cy="19718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sp>
              <p:nvSpPr>
                <p:cNvPr id="1112" name="TextBox 1111">
                  <a:extLst>
                    <a:ext uri="{FF2B5EF4-FFF2-40B4-BE49-F238E27FC236}">
                      <a16:creationId xmlns:a16="http://schemas.microsoft.com/office/drawing/2014/main" id="{CC9557BF-036F-6AA3-A37D-259D6A7CE47A}"/>
                    </a:ext>
                  </a:extLst>
                </p:cNvPr>
                <p:cNvSpPr txBox="1"/>
                <p:nvPr/>
              </p:nvSpPr>
              <p:spPr>
                <a:xfrm>
                  <a:off x="853760" y="4041592"/>
                  <a:ext cx="1647346" cy="919401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solidFill>
                        <a:schemeClr val="bg1"/>
                      </a:solidFill>
                    </a:rPr>
                    <a:t>Transition Graph</a:t>
                  </a:r>
                </a:p>
              </p:txBody>
            </p:sp>
          </p:grpSp>
          <p:sp>
            <p:nvSpPr>
              <p:cNvPr id="1113" name="Arrow: Chevron 1112">
                <a:extLst>
                  <a:ext uri="{FF2B5EF4-FFF2-40B4-BE49-F238E27FC236}">
                    <a16:creationId xmlns:a16="http://schemas.microsoft.com/office/drawing/2014/main" id="{159F3A2B-57C4-0CC2-BD51-C85E4E6014D8}"/>
                  </a:ext>
                </a:extLst>
              </p:cNvPr>
              <p:cNvSpPr/>
              <p:nvPr/>
            </p:nvSpPr>
            <p:spPr>
              <a:xfrm>
                <a:off x="4409208" y="28400285"/>
                <a:ext cx="476040" cy="580104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4" name="Arrow: Chevron 1113">
                <a:extLst>
                  <a:ext uri="{FF2B5EF4-FFF2-40B4-BE49-F238E27FC236}">
                    <a16:creationId xmlns:a16="http://schemas.microsoft.com/office/drawing/2014/main" id="{FB7AED75-9040-1E91-C988-7D857B980C1B}"/>
                  </a:ext>
                </a:extLst>
              </p:cNvPr>
              <p:cNvSpPr/>
              <p:nvPr/>
            </p:nvSpPr>
            <p:spPr>
              <a:xfrm>
                <a:off x="6692279" y="28406689"/>
                <a:ext cx="476040" cy="580104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5" name="Arrow: Chevron 1114">
                <a:extLst>
                  <a:ext uri="{FF2B5EF4-FFF2-40B4-BE49-F238E27FC236}">
                    <a16:creationId xmlns:a16="http://schemas.microsoft.com/office/drawing/2014/main" id="{D55E2101-6DD3-C37D-70B2-20B55F1FC129}"/>
                  </a:ext>
                </a:extLst>
              </p:cNvPr>
              <p:cNvSpPr/>
              <p:nvPr/>
            </p:nvSpPr>
            <p:spPr>
              <a:xfrm>
                <a:off x="8938022" y="28365622"/>
                <a:ext cx="476040" cy="580104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6" name="Arrow: Chevron 1115">
                <a:extLst>
                  <a:ext uri="{FF2B5EF4-FFF2-40B4-BE49-F238E27FC236}">
                    <a16:creationId xmlns:a16="http://schemas.microsoft.com/office/drawing/2014/main" id="{27782639-CEFE-6B4B-4899-195196A91E46}"/>
                  </a:ext>
                </a:extLst>
              </p:cNvPr>
              <p:cNvSpPr/>
              <p:nvPr/>
            </p:nvSpPr>
            <p:spPr>
              <a:xfrm>
                <a:off x="11182652" y="28337363"/>
                <a:ext cx="476040" cy="580104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7" name="Group 1116">
                <a:extLst>
                  <a:ext uri="{FF2B5EF4-FFF2-40B4-BE49-F238E27FC236}">
                    <a16:creationId xmlns:a16="http://schemas.microsoft.com/office/drawing/2014/main" id="{F8B75611-50C4-B8AE-1CF0-CE678C183DCC}"/>
                  </a:ext>
                </a:extLst>
              </p:cNvPr>
              <p:cNvGrpSpPr/>
              <p:nvPr/>
            </p:nvGrpSpPr>
            <p:grpSpPr>
              <a:xfrm>
                <a:off x="11693528" y="27675841"/>
                <a:ext cx="1687869" cy="1971860"/>
                <a:chOff x="9747049" y="3539612"/>
                <a:chExt cx="1687869" cy="1971860"/>
              </a:xfrm>
            </p:grpSpPr>
            <p:sp>
              <p:nvSpPr>
                <p:cNvPr id="1118" name="Rectangle 19">
                  <a:extLst>
                    <a:ext uri="{FF2B5EF4-FFF2-40B4-BE49-F238E27FC236}">
                      <a16:creationId xmlns:a16="http://schemas.microsoft.com/office/drawing/2014/main" id="{31BCD9FD-CCE9-5CA0-D05C-DF84775A60AB}"/>
                    </a:ext>
                  </a:extLst>
                </p:cNvPr>
                <p:cNvSpPr/>
                <p:nvPr/>
              </p:nvSpPr>
              <p:spPr>
                <a:xfrm>
                  <a:off x="9747049" y="3539612"/>
                  <a:ext cx="1687868" cy="197186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 dirty="0"/>
                </a:p>
              </p:txBody>
            </p:sp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F3BB6FDE-815B-8A96-439D-061BBBEFBFEF}"/>
                    </a:ext>
                  </a:extLst>
                </p:cNvPr>
                <p:cNvSpPr txBox="1"/>
                <p:nvPr/>
              </p:nvSpPr>
              <p:spPr>
                <a:xfrm>
                  <a:off x="9781884" y="4264056"/>
                  <a:ext cx="1653034" cy="51077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400" noProof="0" dirty="0">
                      <a:solidFill>
                        <a:schemeClr val="bg1"/>
                      </a:solidFill>
                      <a:effectLst/>
                    </a:rPr>
                    <a:t>Feedback</a:t>
                  </a:r>
                </a:p>
              </p:txBody>
            </p:sp>
          </p:grpSp>
        </p:grpSp>
        <p:grpSp>
          <p:nvGrpSpPr>
            <p:cNvPr id="1195" name="Group 1194">
              <a:extLst>
                <a:ext uri="{FF2B5EF4-FFF2-40B4-BE49-F238E27FC236}">
                  <a16:creationId xmlns:a16="http://schemas.microsoft.com/office/drawing/2014/main" id="{3B08F426-FBDD-2268-1C0A-694DA9D17E65}"/>
                </a:ext>
              </a:extLst>
            </p:cNvPr>
            <p:cNvGrpSpPr/>
            <p:nvPr/>
          </p:nvGrpSpPr>
          <p:grpSpPr>
            <a:xfrm>
              <a:off x="1281180" y="27798175"/>
              <a:ext cx="1687868" cy="1971860"/>
              <a:chOff x="1077270" y="27798175"/>
              <a:chExt cx="1687868" cy="1971860"/>
            </a:xfrm>
          </p:grpSpPr>
          <p:sp>
            <p:nvSpPr>
              <p:cNvPr id="1192" name="Rectangle 7">
                <a:extLst>
                  <a:ext uri="{FF2B5EF4-FFF2-40B4-BE49-F238E27FC236}">
                    <a16:creationId xmlns:a16="http://schemas.microsoft.com/office/drawing/2014/main" id="{5F28B913-2C67-57C0-F25C-C4B1E2895834}"/>
                  </a:ext>
                </a:extLst>
              </p:cNvPr>
              <p:cNvSpPr/>
              <p:nvPr/>
            </p:nvSpPr>
            <p:spPr>
              <a:xfrm>
                <a:off x="1077270" y="27798175"/>
                <a:ext cx="1687868" cy="197186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ED20F122-06EF-68FB-1FC1-D22E69F1442F}"/>
                  </a:ext>
                </a:extLst>
              </p:cNvPr>
              <p:cNvSpPr txBox="1"/>
              <p:nvPr/>
            </p:nvSpPr>
            <p:spPr>
              <a:xfrm>
                <a:off x="1087620" y="28516612"/>
                <a:ext cx="1647346" cy="51077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noProof="0" dirty="0">
                    <a:solidFill>
                      <a:schemeClr val="bg1"/>
                    </a:solidFill>
                  </a:rPr>
                  <a:t>Problem</a:t>
                </a:r>
              </a:p>
            </p:txBody>
          </p:sp>
        </p:grpSp>
        <p:sp>
          <p:nvSpPr>
            <p:cNvPr id="1194" name="Arrow: Chevron 1193">
              <a:extLst>
                <a:ext uri="{FF2B5EF4-FFF2-40B4-BE49-F238E27FC236}">
                  <a16:creationId xmlns:a16="http://schemas.microsoft.com/office/drawing/2014/main" id="{36C1426B-997B-1318-F3EE-EE9D6EFCFEFF}"/>
                </a:ext>
              </a:extLst>
            </p:cNvPr>
            <p:cNvSpPr/>
            <p:nvPr/>
          </p:nvSpPr>
          <p:spPr>
            <a:xfrm>
              <a:off x="3069072" y="28503568"/>
              <a:ext cx="476040" cy="580104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90DD3492-8E2B-8F31-FE93-6C99A4062A23}"/>
              </a:ext>
            </a:extLst>
          </p:cNvPr>
          <p:cNvGrpSpPr/>
          <p:nvPr/>
        </p:nvGrpSpPr>
        <p:grpSpPr>
          <a:xfrm>
            <a:off x="17067465" y="8978916"/>
            <a:ext cx="11944720" cy="5507816"/>
            <a:chOff x="5423048" y="3721619"/>
            <a:chExt cx="6083992" cy="2890089"/>
          </a:xfrm>
        </p:grpSpPr>
        <p:sp>
          <p:nvSpPr>
            <p:cNvPr id="1261" name="TextBox 1260">
              <a:extLst>
                <a:ext uri="{FF2B5EF4-FFF2-40B4-BE49-F238E27FC236}">
                  <a16:creationId xmlns:a16="http://schemas.microsoft.com/office/drawing/2014/main" id="{C2470EA0-BAB5-9645-B69A-45EFBA3F276A}"/>
                </a:ext>
              </a:extLst>
            </p:cNvPr>
            <p:cNvSpPr txBox="1"/>
            <p:nvPr/>
          </p:nvSpPr>
          <p:spPr>
            <a:xfrm>
              <a:off x="6995773" y="6337161"/>
              <a:ext cx="2145995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 → p </a:t>
              </a:r>
            </a:p>
          </p:txBody>
        </p:sp>
        <p:grpSp>
          <p:nvGrpSpPr>
            <p:cNvPr id="1262" name="Group 1261">
              <a:extLst>
                <a:ext uri="{FF2B5EF4-FFF2-40B4-BE49-F238E27FC236}">
                  <a16:creationId xmlns:a16="http://schemas.microsoft.com/office/drawing/2014/main" id="{9D8251E3-0E10-BB0B-B676-E9C870ABB93C}"/>
                </a:ext>
              </a:extLst>
            </p:cNvPr>
            <p:cNvGrpSpPr/>
            <p:nvPr/>
          </p:nvGrpSpPr>
          <p:grpSpPr>
            <a:xfrm>
              <a:off x="8010344" y="5811231"/>
              <a:ext cx="535193" cy="527419"/>
              <a:chOff x="8493080" y="4075624"/>
              <a:chExt cx="535193" cy="527419"/>
            </a:xfrm>
          </p:grpSpPr>
          <p:grpSp>
            <p:nvGrpSpPr>
              <p:cNvPr id="1297" name="Group 1296">
                <a:extLst>
                  <a:ext uri="{FF2B5EF4-FFF2-40B4-BE49-F238E27FC236}">
                    <a16:creationId xmlns:a16="http://schemas.microsoft.com/office/drawing/2014/main" id="{DAF076E6-01D2-F7A5-5B8D-1AEDB0DDE1BC}"/>
                  </a:ext>
                </a:extLst>
              </p:cNvPr>
              <p:cNvGrpSpPr/>
              <p:nvPr/>
            </p:nvGrpSpPr>
            <p:grpSpPr>
              <a:xfrm>
                <a:off x="8493080" y="4075624"/>
                <a:ext cx="102140" cy="525930"/>
                <a:chOff x="7549256" y="3028972"/>
                <a:chExt cx="102140" cy="525930"/>
              </a:xfrm>
            </p:grpSpPr>
            <p:cxnSp>
              <p:nvCxnSpPr>
                <p:cNvPr id="1299" name="Straight Arrow Connector 1298">
                  <a:extLst>
                    <a:ext uri="{FF2B5EF4-FFF2-40B4-BE49-F238E27FC236}">
                      <a16:creationId xmlns:a16="http://schemas.microsoft.com/office/drawing/2014/main" id="{2CA0D56D-898E-F242-667E-0B29A1C7E0EF}"/>
                    </a:ext>
                  </a:extLst>
                </p:cNvPr>
                <p:cNvCxnSpPr>
                  <a:cxnSpLocks/>
                  <a:stCxn id="1301" idx="0"/>
                  <a:endCxn id="1265" idx="2"/>
                </p:cNvCxnSpPr>
                <p:nvPr/>
              </p:nvCxnSpPr>
              <p:spPr>
                <a:xfrm flipH="1" flipV="1">
                  <a:off x="7586999" y="3028972"/>
                  <a:ext cx="13327" cy="22829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>
                  <a:extLst>
                    <a:ext uri="{FF2B5EF4-FFF2-40B4-BE49-F238E27FC236}">
                      <a16:creationId xmlns:a16="http://schemas.microsoft.com/office/drawing/2014/main" id="{DA0626E2-A357-9F2B-04EE-E5E2700CE2DA}"/>
                    </a:ext>
                  </a:extLst>
                </p:cNvPr>
                <p:cNvCxnSpPr>
                  <a:cxnSpLocks/>
                  <a:stCxn id="1301" idx="4"/>
                  <a:endCxn id="1261" idx="0"/>
                </p:cNvCxnSpPr>
                <p:nvPr/>
              </p:nvCxnSpPr>
              <p:spPr>
                <a:xfrm>
                  <a:off x="7600326" y="3362948"/>
                  <a:ext cx="7357" cy="191954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01" name="Oval 1300">
                  <a:extLst>
                    <a:ext uri="{FF2B5EF4-FFF2-40B4-BE49-F238E27FC236}">
                      <a16:creationId xmlns:a16="http://schemas.microsoft.com/office/drawing/2014/main" id="{AC8EBCCA-EA57-0019-7FD0-EB8C90FF6E48}"/>
                    </a:ext>
                  </a:extLst>
                </p:cNvPr>
                <p:cNvSpPr/>
                <p:nvPr/>
              </p:nvSpPr>
              <p:spPr>
                <a:xfrm>
                  <a:off x="7549256" y="3257265"/>
                  <a:ext cx="102140" cy="10568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0" noProof="0" dirty="0"/>
                </a:p>
              </p:txBody>
            </p:sp>
          </p:grpSp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9A114DEA-D76C-5476-F95D-267BEF9AA2A2}"/>
                  </a:ext>
                </a:extLst>
              </p:cNvPr>
              <p:cNvSpPr txBox="1"/>
              <p:nvPr/>
            </p:nvSpPr>
            <p:spPr>
              <a:xfrm>
                <a:off x="8541555" y="4296197"/>
                <a:ext cx="486718" cy="30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3200" b="1" i="1" baseline="-250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en-GB" sz="3200" b="1" baseline="-25000" noProof="0" dirty="0"/>
              </a:p>
            </p:txBody>
          </p:sp>
        </p:grpSp>
        <p:grpSp>
          <p:nvGrpSpPr>
            <p:cNvPr id="1263" name="Group 1262">
              <a:extLst>
                <a:ext uri="{FF2B5EF4-FFF2-40B4-BE49-F238E27FC236}">
                  <a16:creationId xmlns:a16="http://schemas.microsoft.com/office/drawing/2014/main" id="{ADB8E82C-AAAD-11B9-A4C9-EDB1EAA86E27}"/>
                </a:ext>
              </a:extLst>
            </p:cNvPr>
            <p:cNvGrpSpPr/>
            <p:nvPr/>
          </p:nvGrpSpPr>
          <p:grpSpPr>
            <a:xfrm rot="3774884">
              <a:off x="8217165" y="4658500"/>
              <a:ext cx="564500" cy="1121474"/>
              <a:chOff x="9647540" y="3548144"/>
              <a:chExt cx="564500" cy="1121474"/>
            </a:xfrm>
          </p:grpSpPr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AABD66D0-96CA-5FF0-93E8-FDB8A65D664C}"/>
                  </a:ext>
                </a:extLst>
              </p:cNvPr>
              <p:cNvGrpSpPr/>
              <p:nvPr/>
            </p:nvGrpSpPr>
            <p:grpSpPr>
              <a:xfrm>
                <a:off x="9647540" y="3548144"/>
                <a:ext cx="564500" cy="1121474"/>
                <a:chOff x="7802877" y="3749012"/>
                <a:chExt cx="564500" cy="1121474"/>
              </a:xfrm>
            </p:grpSpPr>
            <p:grpSp>
              <p:nvGrpSpPr>
                <p:cNvPr id="1292" name="Group 1291">
                  <a:extLst>
                    <a:ext uri="{FF2B5EF4-FFF2-40B4-BE49-F238E27FC236}">
                      <a16:creationId xmlns:a16="http://schemas.microsoft.com/office/drawing/2014/main" id="{50178D8D-C8C0-2F7D-2705-CBBD3E59683C}"/>
                    </a:ext>
                  </a:extLst>
                </p:cNvPr>
                <p:cNvGrpSpPr/>
                <p:nvPr/>
              </p:nvGrpSpPr>
              <p:grpSpPr>
                <a:xfrm>
                  <a:off x="8035070" y="3749012"/>
                  <a:ext cx="332307" cy="950239"/>
                  <a:chOff x="7091246" y="2702360"/>
                  <a:chExt cx="332307" cy="950239"/>
                </a:xfrm>
              </p:grpSpPr>
              <p:cxnSp>
                <p:nvCxnSpPr>
                  <p:cNvPr id="1294" name="Straight Arrow Connector 1293">
                    <a:extLst>
                      <a:ext uri="{FF2B5EF4-FFF2-40B4-BE49-F238E27FC236}">
                        <a16:creationId xmlns:a16="http://schemas.microsoft.com/office/drawing/2014/main" id="{0E56B02C-3D83-E706-30C1-62CAE96D895A}"/>
                      </a:ext>
                    </a:extLst>
                  </p:cNvPr>
                  <p:cNvCxnSpPr>
                    <a:cxnSpLocks/>
                    <a:stCxn id="1296" idx="1"/>
                    <a:endCxn id="1267" idx="2"/>
                  </p:cNvCxnSpPr>
                  <p:nvPr/>
                </p:nvCxnSpPr>
                <p:spPr>
                  <a:xfrm rot="17825116" flipV="1">
                    <a:off x="6957571" y="2836035"/>
                    <a:ext cx="517838" cy="25048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5" name="Straight Connector 1294">
                    <a:extLst>
                      <a:ext uri="{FF2B5EF4-FFF2-40B4-BE49-F238E27FC236}">
                        <a16:creationId xmlns:a16="http://schemas.microsoft.com/office/drawing/2014/main" id="{A3ABCC13-12D9-99AF-3626-086FB9DBDCBA}"/>
                      </a:ext>
                    </a:extLst>
                  </p:cNvPr>
                  <p:cNvCxnSpPr>
                    <a:cxnSpLocks/>
                    <a:stCxn id="1296" idx="4"/>
                  </p:cNvCxnSpPr>
                  <p:nvPr/>
                </p:nvCxnSpPr>
                <p:spPr>
                  <a:xfrm rot="17825116" flipH="1">
                    <a:off x="7160408" y="3389455"/>
                    <a:ext cx="287063" cy="239226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6" name="Oval 1295">
                    <a:extLst>
                      <a:ext uri="{FF2B5EF4-FFF2-40B4-BE49-F238E27FC236}">
                        <a16:creationId xmlns:a16="http://schemas.microsoft.com/office/drawing/2014/main" id="{E275EDAA-8A91-6FF7-6848-C712CBEF7520}"/>
                      </a:ext>
                    </a:extLst>
                  </p:cNvPr>
                  <p:cNvSpPr/>
                  <p:nvPr/>
                </p:nvSpPr>
                <p:spPr>
                  <a:xfrm rot="20798073">
                    <a:off x="7199511" y="3222564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4000" noProof="0" dirty="0"/>
                  </a:p>
                </p:txBody>
              </p:sp>
            </p:grpSp>
            <p:sp>
              <p:nvSpPr>
                <p:cNvPr id="1293" name="TextBox 1292">
                  <a:extLst>
                    <a:ext uri="{FF2B5EF4-FFF2-40B4-BE49-F238E27FC236}">
                      <a16:creationId xmlns:a16="http://schemas.microsoft.com/office/drawing/2014/main" id="{7687757A-D4A8-789B-7EDB-3E4FF4AA2F9F}"/>
                    </a:ext>
                  </a:extLst>
                </p:cNvPr>
                <p:cNvSpPr txBox="1"/>
                <p:nvPr/>
              </p:nvSpPr>
              <p:spPr>
                <a:xfrm rot="17833239">
                  <a:off x="7679933" y="4440697"/>
                  <a:ext cx="552733" cy="306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32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E</a:t>
                  </a:r>
                  <a:endParaRPr lang="en-GB" sz="3200" b="1" baseline="-25000" noProof="0" dirty="0"/>
                </a:p>
              </p:txBody>
            </p:sp>
          </p:grpSp>
          <p:cxnSp>
            <p:nvCxnSpPr>
              <p:cNvPr id="1291" name="Straight Arrow Connector 1290">
                <a:extLst>
                  <a:ext uri="{FF2B5EF4-FFF2-40B4-BE49-F238E27FC236}">
                    <a16:creationId xmlns:a16="http://schemas.microsoft.com/office/drawing/2014/main" id="{7B2A4142-778B-9019-C045-D8CAB4EC9FC5}"/>
                  </a:ext>
                </a:extLst>
              </p:cNvPr>
              <p:cNvCxnSpPr>
                <a:cxnSpLocks/>
                <a:stCxn id="1296" idx="7"/>
                <a:endCxn id="1268" idx="1"/>
              </p:cNvCxnSpPr>
              <p:nvPr/>
            </p:nvCxnSpPr>
            <p:spPr>
              <a:xfrm rot="17825116" flipV="1">
                <a:off x="9991250" y="3953328"/>
                <a:ext cx="228007" cy="303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4" name="Group 1263">
              <a:extLst>
                <a:ext uri="{FF2B5EF4-FFF2-40B4-BE49-F238E27FC236}">
                  <a16:creationId xmlns:a16="http://schemas.microsoft.com/office/drawing/2014/main" id="{F785D8B5-4A7D-D617-BA8F-0187A37A9E6E}"/>
                </a:ext>
              </a:extLst>
            </p:cNvPr>
            <p:cNvGrpSpPr/>
            <p:nvPr/>
          </p:nvGrpSpPr>
          <p:grpSpPr>
            <a:xfrm rot="18244280">
              <a:off x="6760157" y="4115823"/>
              <a:ext cx="1160529" cy="1627425"/>
              <a:chOff x="10048362" y="2910841"/>
              <a:chExt cx="1160529" cy="1627425"/>
            </a:xfrm>
          </p:grpSpPr>
          <p:grpSp>
            <p:nvGrpSpPr>
              <p:cNvPr id="1283" name="Group 1282">
                <a:extLst>
                  <a:ext uri="{FF2B5EF4-FFF2-40B4-BE49-F238E27FC236}">
                    <a16:creationId xmlns:a16="http://schemas.microsoft.com/office/drawing/2014/main" id="{E60FF1D2-5987-D678-6EB5-79DDD7C49473}"/>
                  </a:ext>
                </a:extLst>
              </p:cNvPr>
              <p:cNvGrpSpPr/>
              <p:nvPr/>
            </p:nvGrpSpPr>
            <p:grpSpPr>
              <a:xfrm>
                <a:off x="10048362" y="2910841"/>
                <a:ext cx="590373" cy="1627425"/>
                <a:chOff x="8203699" y="3111709"/>
                <a:chExt cx="590373" cy="1627425"/>
              </a:xfrm>
            </p:grpSpPr>
            <p:grpSp>
              <p:nvGrpSpPr>
                <p:cNvPr id="1285" name="Group 1284">
                  <a:extLst>
                    <a:ext uri="{FF2B5EF4-FFF2-40B4-BE49-F238E27FC236}">
                      <a16:creationId xmlns:a16="http://schemas.microsoft.com/office/drawing/2014/main" id="{462A846F-BD35-34CA-1FA3-9CD2441E9236}"/>
                    </a:ext>
                  </a:extLst>
                </p:cNvPr>
                <p:cNvGrpSpPr/>
                <p:nvPr/>
              </p:nvGrpSpPr>
              <p:grpSpPr>
                <a:xfrm>
                  <a:off x="8203699" y="3111709"/>
                  <a:ext cx="424309" cy="1289433"/>
                  <a:chOff x="7259875" y="2065057"/>
                  <a:chExt cx="424309" cy="1289433"/>
                </a:xfrm>
              </p:grpSpPr>
              <p:cxnSp>
                <p:nvCxnSpPr>
                  <p:cNvPr id="1287" name="Straight Arrow Connector 1286">
                    <a:extLst>
                      <a:ext uri="{FF2B5EF4-FFF2-40B4-BE49-F238E27FC236}">
                        <a16:creationId xmlns:a16="http://schemas.microsoft.com/office/drawing/2014/main" id="{66FEED80-3932-1CED-F5AA-C19C69F065F0}"/>
                      </a:ext>
                    </a:extLst>
                  </p:cNvPr>
                  <p:cNvCxnSpPr>
                    <a:cxnSpLocks/>
                    <a:stCxn id="1289" idx="1"/>
                    <a:endCxn id="1266" idx="2"/>
                  </p:cNvCxnSpPr>
                  <p:nvPr/>
                </p:nvCxnSpPr>
                <p:spPr>
                  <a:xfrm rot="3355720" flipH="1" flipV="1">
                    <a:off x="6910287" y="2414645"/>
                    <a:ext cx="1060733" cy="36155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8" name="Straight Connector 1287">
                    <a:extLst>
                      <a:ext uri="{FF2B5EF4-FFF2-40B4-BE49-F238E27FC236}">
                        <a16:creationId xmlns:a16="http://schemas.microsoft.com/office/drawing/2014/main" id="{E742E8DF-F3AE-D9F0-BB08-2B5277AA042E}"/>
                      </a:ext>
                    </a:extLst>
                  </p:cNvPr>
                  <p:cNvCxnSpPr>
                    <a:cxnSpLocks/>
                    <a:stCxn id="1289" idx="3"/>
                  </p:cNvCxnSpPr>
                  <p:nvPr/>
                </p:nvCxnSpPr>
                <p:spPr>
                  <a:xfrm rot="3355720">
                    <a:off x="7445282" y="3157819"/>
                    <a:ext cx="57603" cy="335740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9" name="Oval 1288">
                    <a:extLst>
                      <a:ext uri="{FF2B5EF4-FFF2-40B4-BE49-F238E27FC236}">
                        <a16:creationId xmlns:a16="http://schemas.microsoft.com/office/drawing/2014/main" id="{16092B27-B8D7-16A2-7436-0FED815C6084}"/>
                      </a:ext>
                    </a:extLst>
                  </p:cNvPr>
                  <p:cNvSpPr/>
                  <p:nvPr/>
                </p:nvSpPr>
                <p:spPr>
                  <a:xfrm>
                    <a:off x="7582044" y="3117580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4000" noProof="0" dirty="0"/>
                  </a:p>
                </p:txBody>
              </p:sp>
            </p:grpSp>
            <p:sp>
              <p:nvSpPr>
                <p:cNvPr id="1286" name="TextBox 1285">
                  <a:extLst>
                    <a:ext uri="{FF2B5EF4-FFF2-40B4-BE49-F238E27FC236}">
                      <a16:creationId xmlns:a16="http://schemas.microsoft.com/office/drawing/2014/main" id="{7D0EBF2E-39B7-10E9-0D13-B00649B50F10}"/>
                    </a:ext>
                  </a:extLst>
                </p:cNvPr>
                <p:cNvSpPr txBox="1"/>
                <p:nvPr/>
              </p:nvSpPr>
              <p:spPr>
                <a:xfrm rot="3355720">
                  <a:off x="8390792" y="4335855"/>
                  <a:ext cx="499713" cy="306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32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E</a:t>
                  </a:r>
                  <a:endParaRPr lang="en-GB" sz="3200" b="1" baseline="-25000" noProof="0" dirty="0"/>
                </a:p>
              </p:txBody>
            </p:sp>
          </p:grpSp>
          <p:cxnSp>
            <p:nvCxnSpPr>
              <p:cNvPr id="1284" name="Straight Arrow Connector 1283">
                <a:extLst>
                  <a:ext uri="{FF2B5EF4-FFF2-40B4-BE49-F238E27FC236}">
                    <a16:creationId xmlns:a16="http://schemas.microsoft.com/office/drawing/2014/main" id="{986DC9F8-2188-BE17-31A5-483406AB906B}"/>
                  </a:ext>
                </a:extLst>
              </p:cNvPr>
              <p:cNvCxnSpPr>
                <a:cxnSpLocks/>
                <a:stCxn id="1289" idx="7"/>
                <a:endCxn id="1272" idx="2"/>
              </p:cNvCxnSpPr>
              <p:nvPr/>
            </p:nvCxnSpPr>
            <p:spPr>
              <a:xfrm rot="3355720" flipH="1" flipV="1">
                <a:off x="10689501" y="3236028"/>
                <a:ext cx="164993" cy="8737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CB23DCAD-E050-DA6D-DCE2-C3EB891ADAE5}"/>
                </a:ext>
              </a:extLst>
            </p:cNvPr>
            <p:cNvSpPr txBox="1"/>
            <p:nvPr/>
          </p:nvSpPr>
          <p:spPr>
            <a:xfrm>
              <a:off x="7142481" y="5536684"/>
              <a:ext cx="1811213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</a:p>
          </p:txBody>
        </p:sp>
        <p:sp>
          <p:nvSpPr>
            <p:cNvPr id="1266" name="TextBox 1265">
              <a:extLst>
                <a:ext uri="{FF2B5EF4-FFF2-40B4-BE49-F238E27FC236}">
                  <a16:creationId xmlns:a16="http://schemas.microsoft.com/office/drawing/2014/main" id="{DA2649E2-646C-8110-08C8-7D8C616BD56D}"/>
                </a:ext>
              </a:extLst>
            </p:cNvPr>
            <p:cNvSpPr txBox="1"/>
            <p:nvPr/>
          </p:nvSpPr>
          <p:spPr>
            <a:xfrm>
              <a:off x="5423048" y="4641590"/>
              <a:ext cx="1870117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</a:t>
              </a:r>
            </a:p>
          </p:txBody>
        </p:sp>
        <p:sp>
          <p:nvSpPr>
            <p:cNvPr id="1267" name="TextBox 1266">
              <a:extLst>
                <a:ext uri="{FF2B5EF4-FFF2-40B4-BE49-F238E27FC236}">
                  <a16:creationId xmlns:a16="http://schemas.microsoft.com/office/drawing/2014/main" id="{95EF3CCD-5278-45D3-3CAE-1E75701723C0}"/>
                </a:ext>
              </a:extLst>
            </p:cNvPr>
            <p:cNvSpPr txBox="1"/>
            <p:nvPr/>
          </p:nvSpPr>
          <p:spPr>
            <a:xfrm>
              <a:off x="7848095" y="4712417"/>
              <a:ext cx="2425947" cy="306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en-GB" sz="32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en-GB" sz="32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 →q</a:t>
              </a:r>
            </a:p>
          </p:txBody>
        </p:sp>
        <p:sp>
          <p:nvSpPr>
            <p:cNvPr id="1268" name="TextBox 1267">
              <a:extLst>
                <a:ext uri="{FF2B5EF4-FFF2-40B4-BE49-F238E27FC236}">
                  <a16:creationId xmlns:a16="http://schemas.microsoft.com/office/drawing/2014/main" id="{6297B57F-AF10-B854-AFCB-FB4CC3C54CF5}"/>
                </a:ext>
              </a:extLst>
            </p:cNvPr>
            <p:cNvSpPr txBox="1"/>
            <p:nvPr/>
          </p:nvSpPr>
          <p:spPr>
            <a:xfrm>
              <a:off x="8816722" y="5157054"/>
              <a:ext cx="2690318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(p →q) → p</a:t>
              </a:r>
            </a:p>
          </p:txBody>
        </p:sp>
        <p:sp>
          <p:nvSpPr>
            <p:cNvPr id="1269" name="TextBox 1268">
              <a:extLst>
                <a:ext uri="{FF2B5EF4-FFF2-40B4-BE49-F238E27FC236}">
                  <a16:creationId xmlns:a16="http://schemas.microsoft.com/office/drawing/2014/main" id="{F4FDB880-B14F-6A93-D143-8DAC937868C8}"/>
                </a:ext>
              </a:extLst>
            </p:cNvPr>
            <p:cNvSpPr txBox="1"/>
            <p:nvPr/>
          </p:nvSpPr>
          <p:spPr>
            <a:xfrm>
              <a:off x="7787086" y="3721619"/>
              <a:ext cx="2136637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q, p}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</a:t>
              </a:r>
            </a:p>
          </p:txBody>
        </p: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70773472-A5BD-A8BA-358D-4606BA7C7C43}"/>
                </a:ext>
              </a:extLst>
            </p:cNvPr>
            <p:cNvGrpSpPr/>
            <p:nvPr/>
          </p:nvGrpSpPr>
          <p:grpSpPr>
            <a:xfrm>
              <a:off x="8799044" y="3996166"/>
              <a:ext cx="600389" cy="723579"/>
              <a:chOff x="8546001" y="4158445"/>
              <a:chExt cx="600389" cy="723579"/>
            </a:xfrm>
          </p:grpSpPr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3A006D99-76E0-37CA-4844-0A9CF6E5C662}"/>
                  </a:ext>
                </a:extLst>
              </p:cNvPr>
              <p:cNvGrpSpPr/>
              <p:nvPr/>
            </p:nvGrpSpPr>
            <p:grpSpPr>
              <a:xfrm>
                <a:off x="8546001" y="4158445"/>
                <a:ext cx="102140" cy="716251"/>
                <a:chOff x="7602177" y="3111793"/>
                <a:chExt cx="102140" cy="716251"/>
              </a:xfrm>
            </p:grpSpPr>
            <p:cxnSp>
              <p:nvCxnSpPr>
                <p:cNvPr id="1280" name="Straight Arrow Connector 1279">
                  <a:extLst>
                    <a:ext uri="{FF2B5EF4-FFF2-40B4-BE49-F238E27FC236}">
                      <a16:creationId xmlns:a16="http://schemas.microsoft.com/office/drawing/2014/main" id="{8BD6EBBA-D371-CE9D-675E-0B56FC831817}"/>
                    </a:ext>
                  </a:extLst>
                </p:cNvPr>
                <p:cNvCxnSpPr>
                  <a:cxnSpLocks/>
                  <a:stCxn id="1282" idx="0"/>
                  <a:endCxn id="1269" idx="2"/>
                </p:cNvCxnSpPr>
                <p:nvPr/>
              </p:nvCxnSpPr>
              <p:spPr>
                <a:xfrm flipV="1">
                  <a:off x="7653247" y="3111793"/>
                  <a:ext cx="5291" cy="41673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Straight Connector 1280">
                  <a:extLst>
                    <a:ext uri="{FF2B5EF4-FFF2-40B4-BE49-F238E27FC236}">
                      <a16:creationId xmlns:a16="http://schemas.microsoft.com/office/drawing/2014/main" id="{315B5F0C-3302-2108-1D80-A321A66F7ACE}"/>
                    </a:ext>
                  </a:extLst>
                </p:cNvPr>
                <p:cNvCxnSpPr>
                  <a:cxnSpLocks/>
                  <a:stCxn id="1282" idx="4"/>
                </p:cNvCxnSpPr>
                <p:nvPr/>
              </p:nvCxnSpPr>
              <p:spPr>
                <a:xfrm>
                  <a:off x="7653247" y="3634209"/>
                  <a:ext cx="5291" cy="193835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82" name="Oval 1281">
                  <a:extLst>
                    <a:ext uri="{FF2B5EF4-FFF2-40B4-BE49-F238E27FC236}">
                      <a16:creationId xmlns:a16="http://schemas.microsoft.com/office/drawing/2014/main" id="{93FC2607-79C4-C5B6-170E-8617CCE1AA74}"/>
                    </a:ext>
                  </a:extLst>
                </p:cNvPr>
                <p:cNvSpPr/>
                <p:nvPr/>
              </p:nvSpPr>
              <p:spPr>
                <a:xfrm>
                  <a:off x="7602177" y="3528526"/>
                  <a:ext cx="102140" cy="10568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0" noProof="0" dirty="0"/>
                </a:p>
              </p:txBody>
            </p:sp>
          </p:grpSp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10EF192B-24CD-4607-D8EC-0CD273711F19}"/>
                  </a:ext>
                </a:extLst>
              </p:cNvPr>
              <p:cNvSpPr txBox="1"/>
              <p:nvPr/>
            </p:nvSpPr>
            <p:spPr>
              <a:xfrm>
                <a:off x="8674002" y="4575178"/>
                <a:ext cx="472388" cy="30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3200" b="1" i="1" baseline="-250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en-GB" sz="3200" b="1" baseline="-25000" noProof="0" dirty="0"/>
              </a:p>
            </p:txBody>
          </p: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65D2B88A-116E-F6D4-3025-13D217FCADCE}"/>
                </a:ext>
              </a:extLst>
            </p:cNvPr>
            <p:cNvGrpSpPr/>
            <p:nvPr/>
          </p:nvGrpSpPr>
          <p:grpSpPr>
            <a:xfrm rot="8118155">
              <a:off x="7380073" y="4079411"/>
              <a:ext cx="783313" cy="1408376"/>
              <a:chOff x="7828081" y="3565916"/>
              <a:chExt cx="783313" cy="1408376"/>
            </a:xfrm>
          </p:grpSpPr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DBD97104-F443-5CA2-92FE-BDAB9ADED350}"/>
                  </a:ext>
                </a:extLst>
              </p:cNvPr>
              <p:cNvGrpSpPr/>
              <p:nvPr/>
            </p:nvGrpSpPr>
            <p:grpSpPr>
              <a:xfrm>
                <a:off x="8043187" y="3565916"/>
                <a:ext cx="568207" cy="1408376"/>
                <a:chOff x="7099363" y="2519264"/>
                <a:chExt cx="568207" cy="1408376"/>
              </a:xfrm>
            </p:grpSpPr>
            <p:cxnSp>
              <p:nvCxnSpPr>
                <p:cNvPr id="1275" name="Straight Arrow Connector 1274">
                  <a:extLst>
                    <a:ext uri="{FF2B5EF4-FFF2-40B4-BE49-F238E27FC236}">
                      <a16:creationId xmlns:a16="http://schemas.microsoft.com/office/drawing/2014/main" id="{BB3B0F3C-F3ED-1AC7-3DEE-18C994721911}"/>
                    </a:ext>
                  </a:extLst>
                </p:cNvPr>
                <p:cNvCxnSpPr>
                  <a:cxnSpLocks/>
                  <a:stCxn id="1277" idx="7"/>
                  <a:endCxn id="1265" idx="0"/>
                </p:cNvCxnSpPr>
                <p:nvPr/>
              </p:nvCxnSpPr>
              <p:spPr>
                <a:xfrm rot="13481845">
                  <a:off x="7355189" y="2519264"/>
                  <a:ext cx="312381" cy="56606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>
                  <a:extLst>
                    <a:ext uri="{FF2B5EF4-FFF2-40B4-BE49-F238E27FC236}">
                      <a16:creationId xmlns:a16="http://schemas.microsoft.com/office/drawing/2014/main" id="{13F70986-69EA-3D2F-F96F-363ACF939CAF}"/>
                    </a:ext>
                  </a:extLst>
                </p:cNvPr>
                <p:cNvCxnSpPr>
                  <a:cxnSpLocks/>
                  <a:stCxn id="1277" idx="3"/>
                </p:cNvCxnSpPr>
                <p:nvPr/>
              </p:nvCxnSpPr>
              <p:spPr>
                <a:xfrm rot="13481845" flipH="1" flipV="1">
                  <a:off x="7099363" y="3245546"/>
                  <a:ext cx="368643" cy="682094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7" name="Oval 1276">
                  <a:extLst>
                    <a:ext uri="{FF2B5EF4-FFF2-40B4-BE49-F238E27FC236}">
                      <a16:creationId xmlns:a16="http://schemas.microsoft.com/office/drawing/2014/main" id="{0FB7120F-AEFF-7AEF-1185-3DA0A07F7795}"/>
                    </a:ext>
                  </a:extLst>
                </p:cNvPr>
                <p:cNvSpPr/>
                <p:nvPr/>
              </p:nvSpPr>
              <p:spPr>
                <a:xfrm rot="20181085">
                  <a:off x="7359565" y="3112967"/>
                  <a:ext cx="102140" cy="10568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0" noProof="0" dirty="0"/>
                </a:p>
              </p:txBody>
            </p:sp>
          </p:grp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83F620D2-E2C3-B13E-67D7-B8CA513BBC09}"/>
                  </a:ext>
                </a:extLst>
              </p:cNvPr>
              <p:cNvSpPr txBox="1"/>
              <p:nvPr/>
            </p:nvSpPr>
            <p:spPr>
              <a:xfrm rot="13481845">
                <a:off x="7828081" y="4289115"/>
                <a:ext cx="439758" cy="30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3200" b="1" i="1" baseline="-250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en-GB" sz="3200" b="1" baseline="-25000" noProof="0" dirty="0"/>
              </a:p>
            </p:txBody>
          </p:sp>
        </p:grp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AB81758C-B004-F154-D7C9-CA722C393F78}"/>
                </a:ext>
              </a:extLst>
            </p:cNvPr>
            <p:cNvSpPr txBox="1"/>
            <p:nvPr/>
          </p:nvSpPr>
          <p:spPr>
            <a:xfrm>
              <a:off x="6080128" y="4069612"/>
              <a:ext cx="2425947" cy="27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en-GB" sz="28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 </a:t>
              </a:r>
              <a:r>
                <a:rPr lang="en-GB" sz="28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 → p </a:t>
              </a:r>
            </a:p>
          </p:txBody>
        </p:sp>
      </p:grpSp>
      <p:sp>
        <p:nvSpPr>
          <p:cNvPr id="1302" name="TextBox 1301">
            <a:extLst>
              <a:ext uri="{FF2B5EF4-FFF2-40B4-BE49-F238E27FC236}">
                <a16:creationId xmlns:a16="http://schemas.microsoft.com/office/drawing/2014/main" id="{6E34E88F-EC1D-8A14-AC32-7098D49C389F}"/>
              </a:ext>
            </a:extLst>
          </p:cNvPr>
          <p:cNvSpPr txBox="1"/>
          <p:nvPr/>
        </p:nvSpPr>
        <p:spPr>
          <a:xfrm>
            <a:off x="15894593" y="6670057"/>
            <a:ext cx="13346980" cy="79284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Proof Graph </a:t>
            </a:r>
            <a:r>
              <a:rPr lang="en-GB" sz="3200" dirty="0"/>
              <a:t>(“explores multiple possible games”)</a:t>
            </a:r>
          </a:p>
        </p:txBody>
      </p:sp>
      <p:sp>
        <p:nvSpPr>
          <p:cNvPr id="1303" name="TextBox 1">
            <a:extLst>
              <a:ext uri="{FF2B5EF4-FFF2-40B4-BE49-F238E27FC236}">
                <a16:creationId xmlns:a16="http://schemas.microsoft.com/office/drawing/2014/main" id="{235330AD-5989-4E20-1E8D-894E25E2FA8E}"/>
              </a:ext>
            </a:extLst>
          </p:cNvPr>
          <p:cNvSpPr txBox="1"/>
          <p:nvPr/>
        </p:nvSpPr>
        <p:spPr>
          <a:xfrm>
            <a:off x="15914163" y="7285932"/>
            <a:ext cx="14224816" cy="1716173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Stores multiple proofs for the initial problem, using the transition graph. </a:t>
            </a:r>
          </a:p>
          <a:p>
            <a:pPr algn="l" rtl="0" latinLnBrk="1" hangingPunct="0"/>
            <a:r>
              <a:rPr lang="en-US" sz="3200" b="1" dirty="0"/>
              <a:t>Stopping conditions </a:t>
            </a:r>
            <a:r>
              <a:rPr lang="en-US" sz="3200" dirty="0"/>
              <a:t>(timeouts, node limits) are applied to prevent overly large </a:t>
            </a:r>
          </a:p>
          <a:p>
            <a:pPr algn="l" rtl="0" latinLnBrk="1" hangingPunct="0"/>
            <a:r>
              <a:rPr lang="en-US" sz="3200" dirty="0"/>
              <a:t>graphs and keep feedback fast.</a:t>
            </a:r>
            <a:endParaRPr lang="en-GB" sz="3200" dirty="0"/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A2224FE8-3FA9-6A7F-422D-6449348AC0CC}"/>
              </a:ext>
            </a:extLst>
          </p:cNvPr>
          <p:cNvSpPr txBox="1"/>
          <p:nvPr/>
        </p:nvSpPr>
        <p:spPr>
          <a:xfrm>
            <a:off x="15858480" y="14630748"/>
            <a:ext cx="13346980" cy="79284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algn="l" rtl="0" latinLnBrk="1" hangingPunct="0"/>
            <a:r>
              <a:rPr lang="en-GB" sz="3600" b="1" dirty="0">
                <a:solidFill>
                  <a:srgbClr val="000000"/>
                </a:solidFill>
                <a:latin typeface="Aptos Black" panose="020F0502020204030204" pitchFamily="34" charset="0"/>
                <a:cs typeface="Aharoni" panose="020F0502020204030204" pitchFamily="2" charset="-79"/>
              </a:rPr>
              <a:t>Trimmed Graph </a:t>
            </a:r>
            <a:r>
              <a:rPr lang="en-GB" sz="3200" dirty="0"/>
              <a:t>(“selects </a:t>
            </a:r>
            <a:r>
              <a:rPr lang="en-GB" sz="3200" noProof="0" dirty="0"/>
              <a:t>winning</a:t>
            </a:r>
            <a:r>
              <a:rPr lang="pt-PT" sz="3200" dirty="0"/>
              <a:t> games </a:t>
            </a:r>
            <a:r>
              <a:rPr lang="en-GB" sz="3200" noProof="0" dirty="0"/>
              <a:t>only</a:t>
            </a:r>
            <a:r>
              <a:rPr lang="en-GB" sz="3200" dirty="0"/>
              <a:t>”)</a:t>
            </a:r>
          </a:p>
        </p:txBody>
      </p:sp>
      <p:sp>
        <p:nvSpPr>
          <p:cNvPr id="1305" name="TextBox 1">
            <a:extLst>
              <a:ext uri="{FF2B5EF4-FFF2-40B4-BE49-F238E27FC236}">
                <a16:creationId xmlns:a16="http://schemas.microsoft.com/office/drawing/2014/main" id="{B8A3C09C-1D05-65FF-69C6-14A0ACF7A36D}"/>
              </a:ext>
            </a:extLst>
          </p:cNvPr>
          <p:cNvSpPr txBox="1"/>
          <p:nvPr/>
        </p:nvSpPr>
        <p:spPr>
          <a:xfrm>
            <a:off x="15874906" y="15177371"/>
            <a:ext cx="14224816" cy="122373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Using well-known </a:t>
            </a:r>
            <a:r>
              <a:rPr lang="en-US" sz="3200" b="1" dirty="0"/>
              <a:t>graph algorithms</a:t>
            </a:r>
            <a:r>
              <a:rPr lang="en-US" sz="3200" dirty="0"/>
              <a:t>, it </a:t>
            </a:r>
            <a:r>
              <a:rPr lang="en-US" sz="3200" b="1" dirty="0">
                <a:solidFill>
                  <a:srgbClr val="C00000"/>
                </a:solidFill>
              </a:rPr>
              <a:t>removes</a:t>
            </a:r>
            <a:r>
              <a:rPr lang="en-US" sz="3200" dirty="0"/>
              <a:t> the nodes and edges that do not lead to a solution.</a:t>
            </a:r>
            <a:endParaRPr lang="en-GB" sz="3200" dirty="0"/>
          </a:p>
        </p:txBody>
      </p:sp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4B1E4FE1-BA30-BEBB-B579-6D96B72D62F8}"/>
              </a:ext>
            </a:extLst>
          </p:cNvPr>
          <p:cNvGrpSpPr/>
          <p:nvPr/>
        </p:nvGrpSpPr>
        <p:grpSpPr>
          <a:xfrm>
            <a:off x="17661079" y="16441504"/>
            <a:ext cx="10761287" cy="4813980"/>
            <a:chOff x="396076" y="2862332"/>
            <a:chExt cx="5681885" cy="2892981"/>
          </a:xfrm>
        </p:grpSpPr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150D2F41-B65D-2BF8-F230-B4DAD75AA564}"/>
                </a:ext>
              </a:extLst>
            </p:cNvPr>
            <p:cNvSpPr txBox="1"/>
            <p:nvPr/>
          </p:nvSpPr>
          <p:spPr>
            <a:xfrm>
              <a:off x="2033065" y="5477874"/>
              <a:ext cx="1811213" cy="27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p}</a:t>
              </a:r>
              <a:r>
                <a:rPr lang="pt-PT" sz="2400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pt-PT" sz="2400" i="1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 → p </a:t>
              </a:r>
            </a:p>
          </p:txBody>
        </p:sp>
        <p:grpSp>
          <p:nvGrpSpPr>
            <p:cNvPr id="1308" name="Group 1307">
              <a:extLst>
                <a:ext uri="{FF2B5EF4-FFF2-40B4-BE49-F238E27FC236}">
                  <a16:creationId xmlns:a16="http://schemas.microsoft.com/office/drawing/2014/main" id="{5C185549-3F2C-A868-7AFD-E42B40541155}"/>
                </a:ext>
              </a:extLst>
            </p:cNvPr>
            <p:cNvGrpSpPr/>
            <p:nvPr/>
          </p:nvGrpSpPr>
          <p:grpSpPr>
            <a:xfrm>
              <a:off x="2887264" y="4954836"/>
              <a:ext cx="102140" cy="523038"/>
              <a:chOff x="7549256" y="3031864"/>
              <a:chExt cx="102140" cy="523038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341" name="Straight Arrow Connector 1340">
                <a:extLst>
                  <a:ext uri="{FF2B5EF4-FFF2-40B4-BE49-F238E27FC236}">
                    <a16:creationId xmlns:a16="http://schemas.microsoft.com/office/drawing/2014/main" id="{52592046-A1E9-1608-C896-351FFAE121DD}"/>
                  </a:ext>
                </a:extLst>
              </p:cNvPr>
              <p:cNvCxnSpPr>
                <a:cxnSpLocks/>
                <a:stCxn id="1343" idx="0"/>
                <a:endCxn id="1318" idx="2"/>
              </p:cNvCxnSpPr>
              <p:nvPr/>
            </p:nvCxnSpPr>
            <p:spPr>
              <a:xfrm flipV="1">
                <a:off x="7600326" y="3031864"/>
                <a:ext cx="1417" cy="225401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>
                <a:extLst>
                  <a:ext uri="{FF2B5EF4-FFF2-40B4-BE49-F238E27FC236}">
                    <a16:creationId xmlns:a16="http://schemas.microsoft.com/office/drawing/2014/main" id="{A69BC809-A636-E06A-CEC2-2D060654E6C8}"/>
                  </a:ext>
                </a:extLst>
              </p:cNvPr>
              <p:cNvCxnSpPr>
                <a:cxnSpLocks/>
                <a:stCxn id="1343" idx="4"/>
                <a:endCxn id="1307" idx="0"/>
              </p:cNvCxnSpPr>
              <p:nvPr/>
            </p:nvCxnSpPr>
            <p:spPr>
              <a:xfrm>
                <a:off x="7600326" y="3362948"/>
                <a:ext cx="338" cy="19195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3" name="Oval 1342">
                <a:extLst>
                  <a:ext uri="{FF2B5EF4-FFF2-40B4-BE49-F238E27FC236}">
                    <a16:creationId xmlns:a16="http://schemas.microsoft.com/office/drawing/2014/main" id="{52BFAB33-F6ED-7546-4EB7-B34400D74339}"/>
                  </a:ext>
                </a:extLst>
              </p:cNvPr>
              <p:cNvSpPr/>
              <p:nvPr/>
            </p:nvSpPr>
            <p:spPr>
              <a:xfrm>
                <a:off x="7549256" y="3257265"/>
                <a:ext cx="102140" cy="1056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38800" noProof="0" dirty="0"/>
              </a:p>
            </p:txBody>
          </p:sp>
        </p:grpSp>
        <p:grpSp>
          <p:nvGrpSpPr>
            <p:cNvPr id="1309" name="Group 1308">
              <a:extLst>
                <a:ext uri="{FF2B5EF4-FFF2-40B4-BE49-F238E27FC236}">
                  <a16:creationId xmlns:a16="http://schemas.microsoft.com/office/drawing/2014/main" id="{CCBE683F-AB19-336C-8B83-840EC80BBFF3}"/>
                </a:ext>
              </a:extLst>
            </p:cNvPr>
            <p:cNvGrpSpPr/>
            <p:nvPr/>
          </p:nvGrpSpPr>
          <p:grpSpPr>
            <a:xfrm rot="3774884">
              <a:off x="3010315" y="3949505"/>
              <a:ext cx="514338" cy="973994"/>
              <a:chOff x="9697702" y="3740972"/>
              <a:chExt cx="514338" cy="973994"/>
            </a:xfrm>
          </p:grpSpPr>
          <p:grpSp>
            <p:nvGrpSpPr>
              <p:cNvPr id="1334" name="Group 1333">
                <a:extLst>
                  <a:ext uri="{FF2B5EF4-FFF2-40B4-BE49-F238E27FC236}">
                    <a16:creationId xmlns:a16="http://schemas.microsoft.com/office/drawing/2014/main" id="{E88C6816-1CB7-EC99-1762-5C2E749F445C}"/>
                  </a:ext>
                </a:extLst>
              </p:cNvPr>
              <p:cNvGrpSpPr/>
              <p:nvPr/>
            </p:nvGrpSpPr>
            <p:grpSpPr>
              <a:xfrm>
                <a:off x="9697702" y="3740972"/>
                <a:ext cx="514338" cy="973994"/>
                <a:chOff x="7853039" y="3941840"/>
                <a:chExt cx="514338" cy="973994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7938700A-A9C5-A11C-1C40-74BF9F1A9427}"/>
                    </a:ext>
                  </a:extLst>
                </p:cNvPr>
                <p:cNvGrpSpPr/>
                <p:nvPr/>
              </p:nvGrpSpPr>
              <p:grpSpPr>
                <a:xfrm>
                  <a:off x="7977050" y="3941840"/>
                  <a:ext cx="390327" cy="757411"/>
                  <a:chOff x="7033226" y="2895188"/>
                  <a:chExt cx="390327" cy="757411"/>
                </a:xfrm>
              </p:grpSpPr>
              <p:cxnSp>
                <p:nvCxnSpPr>
                  <p:cNvPr id="1338" name="Straight Arrow Connector 1337">
                    <a:extLst>
                      <a:ext uri="{FF2B5EF4-FFF2-40B4-BE49-F238E27FC236}">
                        <a16:creationId xmlns:a16="http://schemas.microsoft.com/office/drawing/2014/main" id="{1FA4D1C1-5BA1-ABED-5217-9468E8A31F65}"/>
                      </a:ext>
                    </a:extLst>
                  </p:cNvPr>
                  <p:cNvCxnSpPr>
                    <a:cxnSpLocks/>
                    <a:stCxn id="1340" idx="1"/>
                    <a:endCxn id="1311" idx="2"/>
                  </p:cNvCxnSpPr>
                  <p:nvPr/>
                </p:nvCxnSpPr>
                <p:spPr>
                  <a:xfrm rot="17825116" flipV="1">
                    <a:off x="7010203" y="2918211"/>
                    <a:ext cx="314718" cy="268672"/>
                  </a:xfrm>
                  <a:prstGeom prst="straightConnector1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9" name="Straight Connector 1338">
                    <a:extLst>
                      <a:ext uri="{FF2B5EF4-FFF2-40B4-BE49-F238E27FC236}">
                        <a16:creationId xmlns:a16="http://schemas.microsoft.com/office/drawing/2014/main" id="{1CA58D2C-5602-C920-CD1B-22DB2926258B}"/>
                      </a:ext>
                    </a:extLst>
                  </p:cNvPr>
                  <p:cNvCxnSpPr>
                    <a:cxnSpLocks/>
                    <a:stCxn id="1340" idx="4"/>
                  </p:cNvCxnSpPr>
                  <p:nvPr/>
                </p:nvCxnSpPr>
                <p:spPr>
                  <a:xfrm rot="17825116" flipH="1">
                    <a:off x="7160408" y="3389455"/>
                    <a:ext cx="287063" cy="239226"/>
                  </a:xfrm>
                  <a:prstGeom prst="line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0" name="Oval 1339">
                    <a:extLst>
                      <a:ext uri="{FF2B5EF4-FFF2-40B4-BE49-F238E27FC236}">
                        <a16:creationId xmlns:a16="http://schemas.microsoft.com/office/drawing/2014/main" id="{81B9F592-9E07-384F-B22C-4194B3C2E939}"/>
                      </a:ext>
                    </a:extLst>
                  </p:cNvPr>
                  <p:cNvSpPr/>
                  <p:nvPr/>
                </p:nvSpPr>
                <p:spPr>
                  <a:xfrm rot="20798073">
                    <a:off x="7199511" y="3222564"/>
                    <a:ext cx="102140" cy="1056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sz="38800" noProof="0" dirty="0"/>
                  </a:p>
                </p:txBody>
              </p:sp>
            </p:grpSp>
            <p:sp>
              <p:nvSpPr>
                <p:cNvPr id="1337" name="TextBox 1336">
                  <a:extLst>
                    <a:ext uri="{FF2B5EF4-FFF2-40B4-BE49-F238E27FC236}">
                      <a16:creationId xmlns:a16="http://schemas.microsoft.com/office/drawing/2014/main" id="{9C1769B4-CCC8-7D21-491A-1919A177E811}"/>
                    </a:ext>
                  </a:extLst>
                </p:cNvPr>
                <p:cNvSpPr txBox="1"/>
                <p:nvPr/>
              </p:nvSpPr>
              <p:spPr>
                <a:xfrm rot="17833239">
                  <a:off x="7733888" y="4482252"/>
                  <a:ext cx="552733" cy="314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pt-PT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E</a:t>
                  </a:r>
                  <a:endParaRPr lang="pt-PT" sz="2800" b="1" baseline="-25000" noProof="0" dirty="0"/>
                </a:p>
              </p:txBody>
            </p:sp>
          </p:grpSp>
          <p:cxnSp>
            <p:nvCxnSpPr>
              <p:cNvPr id="1335" name="Straight Arrow Connector 1334">
                <a:extLst>
                  <a:ext uri="{FF2B5EF4-FFF2-40B4-BE49-F238E27FC236}">
                    <a16:creationId xmlns:a16="http://schemas.microsoft.com/office/drawing/2014/main" id="{B503712B-B828-01CB-8221-E560FF8B3083}"/>
                  </a:ext>
                </a:extLst>
              </p:cNvPr>
              <p:cNvCxnSpPr>
                <a:cxnSpLocks/>
                <a:stCxn id="1340" idx="7"/>
                <a:endCxn id="1312" idx="1"/>
              </p:cNvCxnSpPr>
              <p:nvPr/>
            </p:nvCxnSpPr>
            <p:spPr>
              <a:xfrm rot="17825116" flipV="1">
                <a:off x="10012364" y="3983787"/>
                <a:ext cx="179810" cy="19530"/>
              </a:xfrm>
              <a:prstGeom prst="straightConnector1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28C3D102-E8FB-D9D1-A127-E03D36E2C6F7}"/>
                </a:ext>
              </a:extLst>
            </p:cNvPr>
            <p:cNvSpPr txBox="1"/>
            <p:nvPr/>
          </p:nvSpPr>
          <p:spPr>
            <a:xfrm>
              <a:off x="396076" y="3782303"/>
              <a:ext cx="1715864" cy="277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pt-PT" sz="24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</a:t>
              </a: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4907A606-D3E0-06F6-2871-B481E6D13F51}"/>
                </a:ext>
              </a:extLst>
            </p:cNvPr>
            <p:cNvSpPr txBox="1"/>
            <p:nvPr/>
          </p:nvSpPr>
          <p:spPr>
            <a:xfrm>
              <a:off x="2717396" y="3853130"/>
              <a:ext cx="2004035" cy="277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pt-PT" sz="24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 →q</a:t>
              </a: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F6CB1A9-5CB3-A129-7177-15474E30349D}"/>
                </a:ext>
              </a:extLst>
            </p:cNvPr>
            <p:cNvSpPr txBox="1"/>
            <p:nvPr/>
          </p:nvSpPr>
          <p:spPr>
            <a:xfrm>
              <a:off x="3625062" y="4297767"/>
              <a:ext cx="2452899" cy="277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pt-PT" sz="24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(p →q) → p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CBBC758B-BA57-D893-4D98-264E8BDD88D4}"/>
                </a:ext>
              </a:extLst>
            </p:cNvPr>
            <p:cNvSpPr txBox="1"/>
            <p:nvPr/>
          </p:nvSpPr>
          <p:spPr>
            <a:xfrm>
              <a:off x="2656386" y="2862332"/>
              <a:ext cx="2136637" cy="277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q, p}</a:t>
              </a:r>
              <a:r>
                <a:rPr lang="pt-PT" sz="24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</a:t>
              </a:r>
            </a:p>
          </p:txBody>
        </p:sp>
        <p:grpSp>
          <p:nvGrpSpPr>
            <p:cNvPr id="1314" name="Group 1313">
              <a:extLst>
                <a:ext uri="{FF2B5EF4-FFF2-40B4-BE49-F238E27FC236}">
                  <a16:creationId xmlns:a16="http://schemas.microsoft.com/office/drawing/2014/main" id="{3EC014D1-5663-9C0A-7D81-A3B08C4B72EC}"/>
                </a:ext>
              </a:extLst>
            </p:cNvPr>
            <p:cNvGrpSpPr/>
            <p:nvPr/>
          </p:nvGrpSpPr>
          <p:grpSpPr>
            <a:xfrm>
              <a:off x="3668344" y="3139771"/>
              <a:ext cx="535080" cy="728137"/>
              <a:chOff x="8546001" y="4161337"/>
              <a:chExt cx="535080" cy="728137"/>
            </a:xfrm>
          </p:grpSpPr>
          <p:grpSp>
            <p:nvGrpSpPr>
              <p:cNvPr id="1329" name="Group 1328">
                <a:extLst>
                  <a:ext uri="{FF2B5EF4-FFF2-40B4-BE49-F238E27FC236}">
                    <a16:creationId xmlns:a16="http://schemas.microsoft.com/office/drawing/2014/main" id="{1D6649CD-F54C-EC0E-EA9E-45DD68CF88B2}"/>
                  </a:ext>
                </a:extLst>
              </p:cNvPr>
              <p:cNvGrpSpPr/>
              <p:nvPr/>
            </p:nvGrpSpPr>
            <p:grpSpPr>
              <a:xfrm>
                <a:off x="8546001" y="4161337"/>
                <a:ext cx="102140" cy="713358"/>
                <a:chOff x="7602177" y="3114685"/>
                <a:chExt cx="102140" cy="713358"/>
              </a:xfrm>
            </p:grpSpPr>
            <p:cxnSp>
              <p:nvCxnSpPr>
                <p:cNvPr id="1331" name="Straight Arrow Connector 1330">
                  <a:extLst>
                    <a:ext uri="{FF2B5EF4-FFF2-40B4-BE49-F238E27FC236}">
                      <a16:creationId xmlns:a16="http://schemas.microsoft.com/office/drawing/2014/main" id="{8A09B9A7-825D-21F0-4866-971EBDB43373}"/>
                    </a:ext>
                  </a:extLst>
                </p:cNvPr>
                <p:cNvCxnSpPr>
                  <a:cxnSpLocks/>
                  <a:stCxn id="1333" idx="0"/>
                  <a:endCxn id="1313" idx="2"/>
                </p:cNvCxnSpPr>
                <p:nvPr/>
              </p:nvCxnSpPr>
              <p:spPr>
                <a:xfrm flipV="1">
                  <a:off x="7653247" y="3114685"/>
                  <a:ext cx="5290" cy="413842"/>
                </a:xfrm>
                <a:prstGeom prst="straightConnector1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>
                  <a:extLst>
                    <a:ext uri="{FF2B5EF4-FFF2-40B4-BE49-F238E27FC236}">
                      <a16:creationId xmlns:a16="http://schemas.microsoft.com/office/drawing/2014/main" id="{A44D89FC-9931-EA44-B1AA-F80CFB2161E5}"/>
                    </a:ext>
                  </a:extLst>
                </p:cNvPr>
                <p:cNvCxnSpPr>
                  <a:cxnSpLocks/>
                  <a:stCxn id="1333" idx="4"/>
                  <a:endCxn id="1311" idx="0"/>
                </p:cNvCxnSpPr>
                <p:nvPr/>
              </p:nvCxnSpPr>
              <p:spPr>
                <a:xfrm flipH="1">
                  <a:off x="7653247" y="3634209"/>
                  <a:ext cx="1" cy="193834"/>
                </a:xfrm>
                <a:prstGeom prst="line">
                  <a:avLst/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3" name="Oval 1332">
                  <a:extLst>
                    <a:ext uri="{FF2B5EF4-FFF2-40B4-BE49-F238E27FC236}">
                      <a16:creationId xmlns:a16="http://schemas.microsoft.com/office/drawing/2014/main" id="{4AEAF709-A2A8-689B-DAA5-CD88E6106AD0}"/>
                    </a:ext>
                  </a:extLst>
                </p:cNvPr>
                <p:cNvSpPr/>
                <p:nvPr/>
              </p:nvSpPr>
              <p:spPr>
                <a:xfrm>
                  <a:off x="7602177" y="3528526"/>
                  <a:ext cx="102140" cy="1056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38800" noProof="0" dirty="0"/>
                </a:p>
              </p:txBody>
            </p:sp>
          </p:grpSp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B5810037-1CBD-C5F9-1385-4FCBC4728C4B}"/>
                  </a:ext>
                </a:extLst>
              </p:cNvPr>
              <p:cNvSpPr txBox="1"/>
              <p:nvPr/>
            </p:nvSpPr>
            <p:spPr>
              <a:xfrm>
                <a:off x="8608693" y="4575043"/>
                <a:ext cx="472388" cy="31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pt-PT" sz="2800" b="1" i="1" baseline="-250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endParaRPr lang="pt-PT" sz="2800" b="1" baseline="-25000" noProof="0" dirty="0"/>
              </a:p>
            </p:txBody>
          </p:sp>
        </p:grpSp>
        <p:grpSp>
          <p:nvGrpSpPr>
            <p:cNvPr id="1315" name="Group 1314">
              <a:extLst>
                <a:ext uri="{FF2B5EF4-FFF2-40B4-BE49-F238E27FC236}">
                  <a16:creationId xmlns:a16="http://schemas.microsoft.com/office/drawing/2014/main" id="{90B3EE44-6DD7-0F09-8AAF-037BC3099EE7}"/>
                </a:ext>
              </a:extLst>
            </p:cNvPr>
            <p:cNvGrpSpPr/>
            <p:nvPr/>
          </p:nvGrpSpPr>
          <p:grpSpPr>
            <a:xfrm rot="8118155">
              <a:off x="2307526" y="3287785"/>
              <a:ext cx="553014" cy="1426678"/>
              <a:chOff x="7099363" y="2500962"/>
              <a:chExt cx="553014" cy="1426678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326" name="Straight Arrow Connector 1325">
                <a:extLst>
                  <a:ext uri="{FF2B5EF4-FFF2-40B4-BE49-F238E27FC236}">
                    <a16:creationId xmlns:a16="http://schemas.microsoft.com/office/drawing/2014/main" id="{3334BA3E-35A2-8618-F505-A3C05B860D13}"/>
                  </a:ext>
                </a:extLst>
              </p:cNvPr>
              <p:cNvCxnSpPr>
                <a:cxnSpLocks/>
                <a:stCxn id="1328" idx="7"/>
                <a:endCxn id="1318" idx="0"/>
              </p:cNvCxnSpPr>
              <p:nvPr/>
            </p:nvCxnSpPr>
            <p:spPr>
              <a:xfrm rot="13481845">
                <a:off x="7319100" y="2500962"/>
                <a:ext cx="333277" cy="56198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>
                <a:extLst>
                  <a:ext uri="{FF2B5EF4-FFF2-40B4-BE49-F238E27FC236}">
                    <a16:creationId xmlns:a16="http://schemas.microsoft.com/office/drawing/2014/main" id="{9BBAF0DB-5606-4FF7-96F6-87C8DA7E06E7}"/>
                  </a:ext>
                </a:extLst>
              </p:cNvPr>
              <p:cNvCxnSpPr>
                <a:cxnSpLocks/>
                <a:stCxn id="1328" idx="3"/>
              </p:cNvCxnSpPr>
              <p:nvPr/>
            </p:nvCxnSpPr>
            <p:spPr>
              <a:xfrm rot="13481845" flipH="1" flipV="1">
                <a:off x="7099363" y="3245546"/>
                <a:ext cx="368643" cy="682094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8" name="Oval 1327">
                <a:extLst>
                  <a:ext uri="{FF2B5EF4-FFF2-40B4-BE49-F238E27FC236}">
                    <a16:creationId xmlns:a16="http://schemas.microsoft.com/office/drawing/2014/main" id="{EBD278A7-6A3F-BAB7-372B-ECD74BCD8BA8}"/>
                  </a:ext>
                </a:extLst>
              </p:cNvPr>
              <p:cNvSpPr/>
              <p:nvPr/>
            </p:nvSpPr>
            <p:spPr>
              <a:xfrm rot="20181085">
                <a:off x="7359565" y="3112967"/>
                <a:ext cx="102140" cy="1056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38800" noProof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39C4962C-A5D0-5AAB-3180-478880213FDB}"/>
                </a:ext>
              </a:extLst>
            </p:cNvPr>
            <p:cNvSpPr txBox="1"/>
            <p:nvPr/>
          </p:nvSpPr>
          <p:spPr>
            <a:xfrm>
              <a:off x="957049" y="3210325"/>
              <a:ext cx="2079749" cy="27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pt-PT" sz="2400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 </a:t>
              </a:r>
              <a:r>
                <a:rPr lang="pt-PT" sz="2400" i="1" noProof="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q → p </a:t>
              </a:r>
            </a:p>
          </p:txBody>
        </p:sp>
        <p:grpSp>
          <p:nvGrpSpPr>
            <p:cNvPr id="1317" name="Group 1316">
              <a:extLst>
                <a:ext uri="{FF2B5EF4-FFF2-40B4-BE49-F238E27FC236}">
                  <a16:creationId xmlns:a16="http://schemas.microsoft.com/office/drawing/2014/main" id="{09580030-CF48-78B9-9D5F-BAD7E46D23B0}"/>
                </a:ext>
              </a:extLst>
            </p:cNvPr>
            <p:cNvGrpSpPr/>
            <p:nvPr/>
          </p:nvGrpSpPr>
          <p:grpSpPr>
            <a:xfrm rot="18244280">
              <a:off x="1732253" y="3271944"/>
              <a:ext cx="1110006" cy="1601704"/>
              <a:chOff x="10046334" y="2871970"/>
              <a:chExt cx="1110006" cy="1601704"/>
            </a:xfrm>
          </p:grpSpPr>
          <p:grpSp>
            <p:nvGrpSpPr>
              <p:cNvPr id="1319" name="Group 1318">
                <a:extLst>
                  <a:ext uri="{FF2B5EF4-FFF2-40B4-BE49-F238E27FC236}">
                    <a16:creationId xmlns:a16="http://schemas.microsoft.com/office/drawing/2014/main" id="{7A8AB485-41FF-F880-5E35-37ED98F00340}"/>
                  </a:ext>
                </a:extLst>
              </p:cNvPr>
              <p:cNvGrpSpPr/>
              <p:nvPr/>
            </p:nvGrpSpPr>
            <p:grpSpPr>
              <a:xfrm>
                <a:off x="10046334" y="2871970"/>
                <a:ext cx="634078" cy="1601704"/>
                <a:chOff x="8201671" y="3072838"/>
                <a:chExt cx="634078" cy="1601704"/>
              </a:xfrm>
            </p:grpSpPr>
            <p:grpSp>
              <p:nvGrpSpPr>
                <p:cNvPr id="1321" name="Group 1320">
                  <a:extLst>
                    <a:ext uri="{FF2B5EF4-FFF2-40B4-BE49-F238E27FC236}">
                      <a16:creationId xmlns:a16="http://schemas.microsoft.com/office/drawing/2014/main" id="{093FCFDB-1EE9-2C62-EDCD-8C71F2AD6F4F}"/>
                    </a:ext>
                  </a:extLst>
                </p:cNvPr>
                <p:cNvGrpSpPr/>
                <p:nvPr/>
              </p:nvGrpSpPr>
              <p:grpSpPr>
                <a:xfrm>
                  <a:off x="8201671" y="3072838"/>
                  <a:ext cx="426340" cy="1328303"/>
                  <a:chOff x="7257847" y="2026186"/>
                  <a:chExt cx="426340" cy="1328303"/>
                </a:xfrm>
              </p:grpSpPr>
              <p:cxnSp>
                <p:nvCxnSpPr>
                  <p:cNvPr id="1323" name="Straight Arrow Connector 1322">
                    <a:extLst>
                      <a:ext uri="{FF2B5EF4-FFF2-40B4-BE49-F238E27FC236}">
                        <a16:creationId xmlns:a16="http://schemas.microsoft.com/office/drawing/2014/main" id="{35A6B14B-4E2B-42C5-992B-C825783F4D6C}"/>
                      </a:ext>
                    </a:extLst>
                  </p:cNvPr>
                  <p:cNvCxnSpPr>
                    <a:cxnSpLocks/>
                    <a:stCxn id="1325" idx="1"/>
                  </p:cNvCxnSpPr>
                  <p:nvPr/>
                </p:nvCxnSpPr>
                <p:spPr>
                  <a:xfrm rot="3355720" flipH="1" flipV="1">
                    <a:off x="6884209" y="2399824"/>
                    <a:ext cx="1102079" cy="354803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>
                    <a:extLst>
                      <a:ext uri="{FF2B5EF4-FFF2-40B4-BE49-F238E27FC236}">
                        <a16:creationId xmlns:a16="http://schemas.microsoft.com/office/drawing/2014/main" id="{E0F46CD6-47C5-4822-A711-7DB5B605C6AE}"/>
                      </a:ext>
                    </a:extLst>
                  </p:cNvPr>
                  <p:cNvCxnSpPr>
                    <a:cxnSpLocks/>
                    <a:stCxn id="1325" idx="3"/>
                  </p:cNvCxnSpPr>
                  <p:nvPr/>
                </p:nvCxnSpPr>
                <p:spPr>
                  <a:xfrm rot="3355720">
                    <a:off x="7445284" y="3157818"/>
                    <a:ext cx="57603" cy="335740"/>
                  </a:xfrm>
                  <a:prstGeom prst="line">
                    <a:avLst/>
                  </a:prstGeom>
                  <a:solidFill>
                    <a:srgbClr val="C00000"/>
                  </a:solidFill>
                  <a:ln w="5715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5" name="Oval 1324">
                    <a:extLst>
                      <a:ext uri="{FF2B5EF4-FFF2-40B4-BE49-F238E27FC236}">
                        <a16:creationId xmlns:a16="http://schemas.microsoft.com/office/drawing/2014/main" id="{8E32D768-775D-0B9D-587B-33FB76348FD4}"/>
                      </a:ext>
                    </a:extLst>
                  </p:cNvPr>
                  <p:cNvSpPr/>
                  <p:nvPr/>
                </p:nvSpPr>
                <p:spPr>
                  <a:xfrm>
                    <a:off x="7582047" y="3117581"/>
                    <a:ext cx="102140" cy="10568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sz="38800" noProof="0" dirty="0"/>
                  </a:p>
                </p:txBody>
              </p:sp>
            </p:grpSp>
            <p:sp>
              <p:nvSpPr>
                <p:cNvPr id="1322" name="TextBox 1321">
                  <a:extLst>
                    <a:ext uri="{FF2B5EF4-FFF2-40B4-BE49-F238E27FC236}">
                      <a16:creationId xmlns:a16="http://schemas.microsoft.com/office/drawing/2014/main" id="{5ABF5489-1A58-6DD1-CE1C-34E450D98FA6}"/>
                    </a:ext>
                  </a:extLst>
                </p:cNvPr>
                <p:cNvSpPr txBox="1"/>
                <p:nvPr/>
              </p:nvSpPr>
              <p:spPr>
                <a:xfrm rot="3355720">
                  <a:off x="8428677" y="4267470"/>
                  <a:ext cx="499713" cy="314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pt-PT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E</a:t>
                  </a:r>
                  <a:endParaRPr lang="pt-PT" sz="2800" b="1" baseline="-25000" noProof="0" dirty="0"/>
                </a:p>
              </p:txBody>
            </p:sp>
          </p:grpSp>
          <p:cxnSp>
            <p:nvCxnSpPr>
              <p:cNvPr id="1320" name="Straight Arrow Connector 1319">
                <a:extLst>
                  <a:ext uri="{FF2B5EF4-FFF2-40B4-BE49-F238E27FC236}">
                    <a16:creationId xmlns:a16="http://schemas.microsoft.com/office/drawing/2014/main" id="{E78A9A09-C372-D6B8-5976-A71A174D857D}"/>
                  </a:ext>
                </a:extLst>
              </p:cNvPr>
              <p:cNvCxnSpPr>
                <a:cxnSpLocks/>
                <a:stCxn id="1325" idx="7"/>
              </p:cNvCxnSpPr>
              <p:nvPr/>
            </p:nvCxnSpPr>
            <p:spPr>
              <a:xfrm rot="3355720" flipH="1" flipV="1">
                <a:off x="10555209" y="3163645"/>
                <a:ext cx="335303" cy="86695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D4B4BB5E-C0C3-351F-62FF-1CC38E060463}"/>
                </a:ext>
              </a:extLst>
            </p:cNvPr>
            <p:cNvSpPr txBox="1"/>
            <p:nvPr/>
          </p:nvSpPr>
          <p:spPr>
            <a:xfrm>
              <a:off x="2128925" y="4677397"/>
              <a:ext cx="1621652" cy="2774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{(p →q) → p, q}</a:t>
              </a:r>
              <a:r>
                <a:rPr lang="pt-PT" sz="24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 </a:t>
              </a:r>
              <a:r>
                <a:rPr lang="pt-PT" sz="2400" i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</a:t>
              </a:r>
            </a:p>
          </p:txBody>
        </p:sp>
      </p:grpSp>
      <p:sp>
        <p:nvSpPr>
          <p:cNvPr id="1439" name="TextBox 1438">
            <a:extLst>
              <a:ext uri="{FF2B5EF4-FFF2-40B4-BE49-F238E27FC236}">
                <a16:creationId xmlns:a16="http://schemas.microsoft.com/office/drawing/2014/main" id="{383DF4BE-4FA5-F4A0-1537-755E1C8E5C9F}"/>
              </a:ext>
            </a:extLst>
          </p:cNvPr>
          <p:cNvSpPr txBox="1"/>
          <p:nvPr/>
        </p:nvSpPr>
        <p:spPr>
          <a:xfrm>
            <a:off x="21427709" y="17428885"/>
            <a:ext cx="89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pt-PT" sz="2800" b="1" i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pt-PT" sz="2800" b="1" baseline="-25000" noProof="0" dirty="0"/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28A4F57C-75E9-425F-493C-3EC41ADC8A6C}"/>
              </a:ext>
            </a:extLst>
          </p:cNvPr>
          <p:cNvSpPr txBox="1"/>
          <p:nvPr/>
        </p:nvSpPr>
        <p:spPr>
          <a:xfrm>
            <a:off x="22366912" y="20272117"/>
            <a:ext cx="89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i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pt-PT" sz="2800" b="1" i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pt-PT" sz="2800" b="1" baseline="-25000" noProof="0" dirty="0"/>
          </a:p>
        </p:txBody>
      </p:sp>
      <p:sp>
        <p:nvSpPr>
          <p:cNvPr id="1476" name="TextBox 1475">
            <a:extLst>
              <a:ext uri="{FF2B5EF4-FFF2-40B4-BE49-F238E27FC236}">
                <a16:creationId xmlns:a16="http://schemas.microsoft.com/office/drawing/2014/main" id="{E01D102D-BE09-4997-7901-1E6ECDB216B8}"/>
              </a:ext>
            </a:extLst>
          </p:cNvPr>
          <p:cNvSpPr txBox="1"/>
          <p:nvPr/>
        </p:nvSpPr>
        <p:spPr>
          <a:xfrm>
            <a:off x="16048862" y="21526986"/>
            <a:ext cx="13346980" cy="79284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algn="l" rtl="0" latinLnBrk="1" hangingPunct="0"/>
            <a:r>
              <a:rPr lang="en-GB" sz="3600" b="1" noProof="0" dirty="0">
                <a:solidFill>
                  <a:srgbClr val="000000"/>
                </a:solidFill>
                <a:latin typeface="Aptos Black" panose="020F0502020204030204" pitchFamily="34" charset="0"/>
                <a:cs typeface="Aharoni" panose="020F0502020204030204" pitchFamily="2" charset="-79"/>
              </a:rPr>
              <a:t>Solutions Extraction</a:t>
            </a:r>
            <a:endParaRPr lang="en-GB" sz="3200" noProof="0" dirty="0"/>
          </a:p>
        </p:txBody>
      </p:sp>
      <p:sp>
        <p:nvSpPr>
          <p:cNvPr id="1477" name="TextBox 1">
            <a:extLst>
              <a:ext uri="{FF2B5EF4-FFF2-40B4-BE49-F238E27FC236}">
                <a16:creationId xmlns:a16="http://schemas.microsoft.com/office/drawing/2014/main" id="{A0E681D6-CFDA-2FF9-DAA5-C9FA64A2353A}"/>
              </a:ext>
            </a:extLst>
          </p:cNvPr>
          <p:cNvSpPr txBox="1"/>
          <p:nvPr/>
        </p:nvSpPr>
        <p:spPr>
          <a:xfrm>
            <a:off x="16005211" y="22151596"/>
            <a:ext cx="14224816" cy="73128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18268" tIns="118268" rIns="118268" bIns="118268" numCol="1" spcCol="38100" rtlCol="0" anchor="ctr">
            <a:spAutoFit/>
          </a:bodyPr>
          <a:lstStyle>
            <a:lvl1pPr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1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rtl="0" latinLnBrk="1" hangingPunct="0"/>
            <a:r>
              <a:rPr lang="en-US" sz="3200" dirty="0"/>
              <a:t>From the last graph we can then extract solutions to generate feedback</a:t>
            </a:r>
            <a:endParaRPr lang="en-GB" sz="3200" dirty="0"/>
          </a:p>
        </p:txBody>
      </p: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605637B5-AAE8-0B43-67F8-8E6964B3B4E4}"/>
              </a:ext>
            </a:extLst>
          </p:cNvPr>
          <p:cNvGrpSpPr/>
          <p:nvPr/>
        </p:nvGrpSpPr>
        <p:grpSpPr>
          <a:xfrm>
            <a:off x="17707236" y="22847716"/>
            <a:ext cx="10422590" cy="7208140"/>
            <a:chOff x="15761244" y="23010539"/>
            <a:chExt cx="10422590" cy="7208140"/>
          </a:xfrm>
        </p:grpSpPr>
        <p:grpSp>
          <p:nvGrpSpPr>
            <p:cNvPr id="1441" name="Group 1440">
              <a:extLst>
                <a:ext uri="{FF2B5EF4-FFF2-40B4-BE49-F238E27FC236}">
                  <a16:creationId xmlns:a16="http://schemas.microsoft.com/office/drawing/2014/main" id="{FD340982-F206-ED9B-2D81-A904FE6F1A23}"/>
                </a:ext>
              </a:extLst>
            </p:cNvPr>
            <p:cNvGrpSpPr/>
            <p:nvPr/>
          </p:nvGrpSpPr>
          <p:grpSpPr>
            <a:xfrm>
              <a:off x="16182709" y="23818155"/>
              <a:ext cx="9312982" cy="5719438"/>
              <a:chOff x="1934329" y="2537036"/>
              <a:chExt cx="5806049" cy="3371357"/>
            </a:xfrm>
          </p:grpSpPr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2858E025-C264-E826-28C8-37EDEF39A15F}"/>
                  </a:ext>
                </a:extLst>
              </p:cNvPr>
              <p:cNvSpPr txBox="1"/>
              <p:nvPr/>
            </p:nvSpPr>
            <p:spPr>
              <a:xfrm>
                <a:off x="2642403" y="5636262"/>
                <a:ext cx="2318209" cy="2721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 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 → p </a:t>
                </a:r>
              </a:p>
            </p:txBody>
          </p:sp>
          <p:grpSp>
            <p:nvGrpSpPr>
              <p:cNvPr id="1443" name="Group 1442">
                <a:extLst>
                  <a:ext uri="{FF2B5EF4-FFF2-40B4-BE49-F238E27FC236}">
                    <a16:creationId xmlns:a16="http://schemas.microsoft.com/office/drawing/2014/main" id="{4C875B3B-F655-1CC2-5E81-69B2D48DAF7E}"/>
                  </a:ext>
                </a:extLst>
              </p:cNvPr>
              <p:cNvGrpSpPr/>
              <p:nvPr/>
            </p:nvGrpSpPr>
            <p:grpSpPr>
              <a:xfrm>
                <a:off x="3734315" y="4998460"/>
                <a:ext cx="785650" cy="637803"/>
                <a:chOff x="8493080" y="4008064"/>
                <a:chExt cx="613827" cy="485124"/>
              </a:xfrm>
            </p:grpSpPr>
            <p:grpSp>
              <p:nvGrpSpPr>
                <p:cNvPr id="1470" name="Group 1469">
                  <a:extLst>
                    <a:ext uri="{FF2B5EF4-FFF2-40B4-BE49-F238E27FC236}">
                      <a16:creationId xmlns:a16="http://schemas.microsoft.com/office/drawing/2014/main" id="{7129B5FB-AA39-5066-37C4-1B78363E9F11}"/>
                    </a:ext>
                  </a:extLst>
                </p:cNvPr>
                <p:cNvGrpSpPr/>
                <p:nvPr/>
              </p:nvGrpSpPr>
              <p:grpSpPr>
                <a:xfrm>
                  <a:off x="8493080" y="4008064"/>
                  <a:ext cx="102140" cy="485124"/>
                  <a:chOff x="7549256" y="2961412"/>
                  <a:chExt cx="102140" cy="485124"/>
                </a:xfrm>
              </p:grpSpPr>
              <p:cxnSp>
                <p:nvCxnSpPr>
                  <p:cNvPr id="1472" name="Straight Arrow Connector 1471">
                    <a:extLst>
                      <a:ext uri="{FF2B5EF4-FFF2-40B4-BE49-F238E27FC236}">
                        <a16:creationId xmlns:a16="http://schemas.microsoft.com/office/drawing/2014/main" id="{F0969679-05C8-078D-5A7F-AA0077B0E70C}"/>
                      </a:ext>
                    </a:extLst>
                  </p:cNvPr>
                  <p:cNvCxnSpPr>
                    <a:cxnSpLocks/>
                    <a:stCxn id="1474" idx="0"/>
                    <a:endCxn id="1445" idx="2"/>
                  </p:cNvCxnSpPr>
                  <p:nvPr/>
                </p:nvCxnSpPr>
                <p:spPr>
                  <a:xfrm flipV="1">
                    <a:off x="7600326" y="2961412"/>
                    <a:ext cx="1416" cy="29585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3" name="Straight Connector 1472">
                    <a:extLst>
                      <a:ext uri="{FF2B5EF4-FFF2-40B4-BE49-F238E27FC236}">
                        <a16:creationId xmlns:a16="http://schemas.microsoft.com/office/drawing/2014/main" id="{7B8E312A-76C9-804C-BAFB-48D83543C94A}"/>
                      </a:ext>
                    </a:extLst>
                  </p:cNvPr>
                  <p:cNvCxnSpPr>
                    <a:cxnSpLocks/>
                    <a:stCxn id="1474" idx="4"/>
                    <a:endCxn id="1442" idx="0"/>
                  </p:cNvCxnSpPr>
                  <p:nvPr/>
                </p:nvCxnSpPr>
                <p:spPr>
                  <a:xfrm>
                    <a:off x="7600326" y="3362948"/>
                    <a:ext cx="1428" cy="83588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4" name="Oval 1473">
                    <a:extLst>
                      <a:ext uri="{FF2B5EF4-FFF2-40B4-BE49-F238E27FC236}">
                        <a16:creationId xmlns:a16="http://schemas.microsoft.com/office/drawing/2014/main" id="{A27F530B-A70D-EBF7-2B33-324FC841F1C8}"/>
                      </a:ext>
                    </a:extLst>
                  </p:cNvPr>
                  <p:cNvSpPr/>
                  <p:nvPr/>
                </p:nvSpPr>
                <p:spPr>
                  <a:xfrm>
                    <a:off x="7549256" y="3257265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noProof="0" dirty="0"/>
                  </a:p>
                </p:txBody>
              </p:sp>
            </p:grpSp>
            <p:sp>
              <p:nvSpPr>
                <p:cNvPr id="1471" name="TextBox 1470">
                  <a:extLst>
                    <a:ext uri="{FF2B5EF4-FFF2-40B4-BE49-F238E27FC236}">
                      <a16:creationId xmlns:a16="http://schemas.microsoft.com/office/drawing/2014/main" id="{C0B6A46F-A669-F06D-D6CA-E91E800C94B3}"/>
                    </a:ext>
                  </a:extLst>
                </p:cNvPr>
                <p:cNvSpPr txBox="1"/>
                <p:nvPr/>
              </p:nvSpPr>
              <p:spPr>
                <a:xfrm>
                  <a:off x="8620189" y="4192333"/>
                  <a:ext cx="486718" cy="234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</p:grpSp>
          <p:grpSp>
            <p:nvGrpSpPr>
              <p:cNvPr id="1444" name="Group 1443">
                <a:extLst>
                  <a:ext uri="{FF2B5EF4-FFF2-40B4-BE49-F238E27FC236}">
                    <a16:creationId xmlns:a16="http://schemas.microsoft.com/office/drawing/2014/main" id="{195526C6-3658-F840-D1FA-84B7E5E0CB41}"/>
                  </a:ext>
                </a:extLst>
              </p:cNvPr>
              <p:cNvGrpSpPr/>
              <p:nvPr/>
            </p:nvGrpSpPr>
            <p:grpSpPr>
              <a:xfrm rot="3774884">
                <a:off x="3957067" y="3789433"/>
                <a:ext cx="641882" cy="1238083"/>
                <a:chOff x="9723813" y="3716722"/>
                <a:chExt cx="488227" cy="967312"/>
              </a:xfrm>
            </p:grpSpPr>
            <p:grpSp>
              <p:nvGrpSpPr>
                <p:cNvPr id="1463" name="Group 1462">
                  <a:extLst>
                    <a:ext uri="{FF2B5EF4-FFF2-40B4-BE49-F238E27FC236}">
                      <a16:creationId xmlns:a16="http://schemas.microsoft.com/office/drawing/2014/main" id="{513E0711-525F-607E-2963-F99A90185053}"/>
                    </a:ext>
                  </a:extLst>
                </p:cNvPr>
                <p:cNvGrpSpPr/>
                <p:nvPr/>
              </p:nvGrpSpPr>
              <p:grpSpPr>
                <a:xfrm>
                  <a:off x="9723813" y="3716722"/>
                  <a:ext cx="488227" cy="967312"/>
                  <a:chOff x="7879150" y="3917590"/>
                  <a:chExt cx="488227" cy="967312"/>
                </a:xfrm>
              </p:grpSpPr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4870D244-E2CE-7590-30AD-D40DDA09B3D4}"/>
                      </a:ext>
                    </a:extLst>
                  </p:cNvPr>
                  <p:cNvGrpSpPr/>
                  <p:nvPr/>
                </p:nvGrpSpPr>
                <p:grpSpPr>
                  <a:xfrm>
                    <a:off x="7879150" y="3917590"/>
                    <a:ext cx="488227" cy="781661"/>
                    <a:chOff x="6935326" y="2870938"/>
                    <a:chExt cx="488227" cy="781661"/>
                  </a:xfrm>
                </p:grpSpPr>
                <p:cxnSp>
                  <p:nvCxnSpPr>
                    <p:cNvPr id="1467" name="Straight Arrow Connector 1466">
                      <a:extLst>
                        <a:ext uri="{FF2B5EF4-FFF2-40B4-BE49-F238E27FC236}">
                          <a16:creationId xmlns:a16="http://schemas.microsoft.com/office/drawing/2014/main" id="{0483254F-8C7D-C867-0FBA-31B42DC26077}"/>
                        </a:ext>
                      </a:extLst>
                    </p:cNvPr>
                    <p:cNvCxnSpPr>
                      <a:cxnSpLocks/>
                      <a:stCxn id="1469" idx="1"/>
                      <a:endCxn id="1447" idx="2"/>
                    </p:cNvCxnSpPr>
                    <p:nvPr/>
                  </p:nvCxnSpPr>
                  <p:spPr>
                    <a:xfrm rot="17825116" flipV="1">
                      <a:off x="6960242" y="2846022"/>
                      <a:ext cx="305964" cy="355795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8" name="Straight Connector 1467">
                      <a:extLst>
                        <a:ext uri="{FF2B5EF4-FFF2-40B4-BE49-F238E27FC236}">
                          <a16:creationId xmlns:a16="http://schemas.microsoft.com/office/drawing/2014/main" id="{0216295D-D97C-AE1B-9546-52CD71EE6703}"/>
                        </a:ext>
                      </a:extLst>
                    </p:cNvPr>
                    <p:cNvCxnSpPr>
                      <a:cxnSpLocks/>
                      <a:stCxn id="1469" idx="4"/>
                    </p:cNvCxnSpPr>
                    <p:nvPr/>
                  </p:nvCxnSpPr>
                  <p:spPr>
                    <a:xfrm rot="17825116" flipH="1">
                      <a:off x="7160408" y="3389455"/>
                      <a:ext cx="287063" cy="239226"/>
                    </a:xfrm>
                    <a:prstGeom prst="line">
                      <a:avLst/>
                    </a:prstGeom>
                    <a:ln w="571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69" name="Oval 1468">
                      <a:extLst>
                        <a:ext uri="{FF2B5EF4-FFF2-40B4-BE49-F238E27FC236}">
                          <a16:creationId xmlns:a16="http://schemas.microsoft.com/office/drawing/2014/main" id="{5AF80D42-3796-05D6-5141-6C2AF32CB0E9}"/>
                        </a:ext>
                      </a:extLst>
                    </p:cNvPr>
                    <p:cNvSpPr/>
                    <p:nvPr/>
                  </p:nvSpPr>
                  <p:spPr>
                    <a:xfrm rot="20798073">
                      <a:off x="7199511" y="3222564"/>
                      <a:ext cx="102140" cy="1056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3600" noProof="0" dirty="0"/>
                    </a:p>
                  </p:txBody>
                </p:sp>
              </p:grpSp>
              <p:sp>
                <p:nvSpPr>
                  <p:cNvPr id="1466" name="TextBox 1465">
                    <a:extLst>
                      <a:ext uri="{FF2B5EF4-FFF2-40B4-BE49-F238E27FC236}">
                        <a16:creationId xmlns:a16="http://schemas.microsoft.com/office/drawing/2014/main" id="{B5C68ED2-2836-D9C1-35C6-3640E11CFC08}"/>
                      </a:ext>
                    </a:extLst>
                  </p:cNvPr>
                  <p:cNvSpPr txBox="1"/>
                  <p:nvPr/>
                </p:nvSpPr>
                <p:spPr>
                  <a:xfrm rot="17833239">
                    <a:off x="7797844" y="4491243"/>
                    <a:ext cx="552733" cy="2345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i="1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→</a:t>
                    </a:r>
                    <a:r>
                      <a:rPr lang="en-GB" sz="2800" b="1" i="1" baseline="-25000" noProof="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E</a:t>
                    </a:r>
                    <a:endParaRPr lang="en-GB" sz="2800" b="1" baseline="-25000" noProof="0" dirty="0"/>
                  </a:p>
                </p:txBody>
              </p:sp>
            </p:grpSp>
            <p:cxnSp>
              <p:nvCxnSpPr>
                <p:cNvPr id="1464" name="Straight Arrow Connector 1463">
                  <a:extLst>
                    <a:ext uri="{FF2B5EF4-FFF2-40B4-BE49-F238E27FC236}">
                      <a16:creationId xmlns:a16="http://schemas.microsoft.com/office/drawing/2014/main" id="{0D0E1759-C872-A6CC-6A17-D5E2486AB00F}"/>
                    </a:ext>
                  </a:extLst>
                </p:cNvPr>
                <p:cNvCxnSpPr>
                  <a:cxnSpLocks/>
                  <a:stCxn id="1469" idx="7"/>
                  <a:endCxn id="1448" idx="1"/>
                </p:cNvCxnSpPr>
                <p:nvPr/>
              </p:nvCxnSpPr>
              <p:spPr>
                <a:xfrm rot="17825116" flipV="1">
                  <a:off x="9970742" y="3924849"/>
                  <a:ext cx="222014" cy="6969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5" name="TextBox 1444">
                <a:extLst>
                  <a:ext uri="{FF2B5EF4-FFF2-40B4-BE49-F238E27FC236}">
                    <a16:creationId xmlns:a16="http://schemas.microsoft.com/office/drawing/2014/main" id="{16422AE8-F3A8-F156-E5AD-49EF3D5135DB}"/>
                  </a:ext>
                </a:extLst>
              </p:cNvPr>
              <p:cNvSpPr txBox="1"/>
              <p:nvPr/>
            </p:nvSpPr>
            <p:spPr>
              <a:xfrm>
                <a:off x="2763706" y="4726317"/>
                <a:ext cx="2075586" cy="2721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p, q}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 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</a:t>
                </a:r>
              </a:p>
            </p:txBody>
          </p:sp>
          <p:sp>
            <p:nvSpPr>
              <p:cNvPr id="1447" name="TextBox 1446">
                <a:extLst>
                  <a:ext uri="{FF2B5EF4-FFF2-40B4-BE49-F238E27FC236}">
                    <a16:creationId xmlns:a16="http://schemas.microsoft.com/office/drawing/2014/main" id="{D2513DC2-E96A-DBF5-E7D0-FFBAB0CE5314}"/>
                  </a:ext>
                </a:extLst>
              </p:cNvPr>
              <p:cNvSpPr txBox="1"/>
              <p:nvPr/>
            </p:nvSpPr>
            <p:spPr>
              <a:xfrm>
                <a:off x="3526656" y="3642639"/>
                <a:ext cx="2565006" cy="2721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p, q}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 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 →q</a:t>
                </a:r>
              </a:p>
            </p:txBody>
          </p:sp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62EF5D5F-2200-890A-0C97-F73B97536465}"/>
                  </a:ext>
                </a:extLst>
              </p:cNvPr>
              <p:cNvSpPr txBox="1"/>
              <p:nvPr/>
            </p:nvSpPr>
            <p:spPr>
              <a:xfrm>
                <a:off x="4766420" y="4227211"/>
                <a:ext cx="2973958" cy="2721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p, q}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(p →q) → p</a:t>
                </a:r>
              </a:p>
            </p:txBody>
          </p:sp>
          <p:sp>
            <p:nvSpPr>
              <p:cNvPr id="1449" name="TextBox 1448">
                <a:extLst>
                  <a:ext uri="{FF2B5EF4-FFF2-40B4-BE49-F238E27FC236}">
                    <a16:creationId xmlns:a16="http://schemas.microsoft.com/office/drawing/2014/main" id="{3038AA05-DC51-F900-1A37-812069184FA2}"/>
                  </a:ext>
                </a:extLst>
              </p:cNvPr>
              <p:cNvSpPr txBox="1"/>
              <p:nvPr/>
            </p:nvSpPr>
            <p:spPr>
              <a:xfrm>
                <a:off x="3448568" y="2537036"/>
                <a:ext cx="2734726" cy="2721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p, q, p}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 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</a:t>
                </a:r>
              </a:p>
            </p:txBody>
          </p:sp>
          <p:grpSp>
            <p:nvGrpSpPr>
              <p:cNvPr id="1450" name="Group 1449">
                <a:extLst>
                  <a:ext uri="{FF2B5EF4-FFF2-40B4-BE49-F238E27FC236}">
                    <a16:creationId xmlns:a16="http://schemas.microsoft.com/office/drawing/2014/main" id="{6816EE77-B25E-0159-8435-915206E39A5B}"/>
                  </a:ext>
                </a:extLst>
              </p:cNvPr>
              <p:cNvGrpSpPr/>
              <p:nvPr/>
            </p:nvGrpSpPr>
            <p:grpSpPr>
              <a:xfrm>
                <a:off x="4743794" y="2805976"/>
                <a:ext cx="643923" cy="836671"/>
                <a:chOff x="8546001" y="4238306"/>
                <a:chExt cx="503096" cy="636387"/>
              </a:xfrm>
            </p:grpSpPr>
            <p:grpSp>
              <p:nvGrpSpPr>
                <p:cNvPr id="1458" name="Group 1457">
                  <a:extLst>
                    <a:ext uri="{FF2B5EF4-FFF2-40B4-BE49-F238E27FC236}">
                      <a16:creationId xmlns:a16="http://schemas.microsoft.com/office/drawing/2014/main" id="{6080A658-050E-C1BC-1FB0-398CF3259D2A}"/>
                    </a:ext>
                  </a:extLst>
                </p:cNvPr>
                <p:cNvGrpSpPr/>
                <p:nvPr/>
              </p:nvGrpSpPr>
              <p:grpSpPr>
                <a:xfrm>
                  <a:off x="8546001" y="4238306"/>
                  <a:ext cx="102140" cy="636387"/>
                  <a:chOff x="7602177" y="3191654"/>
                  <a:chExt cx="102140" cy="636387"/>
                </a:xfrm>
              </p:grpSpPr>
              <p:cxnSp>
                <p:nvCxnSpPr>
                  <p:cNvPr id="1460" name="Straight Arrow Connector 1459">
                    <a:extLst>
                      <a:ext uri="{FF2B5EF4-FFF2-40B4-BE49-F238E27FC236}">
                        <a16:creationId xmlns:a16="http://schemas.microsoft.com/office/drawing/2014/main" id="{215ACECF-A258-EDCE-ECE0-A9203C3174EB}"/>
                      </a:ext>
                    </a:extLst>
                  </p:cNvPr>
                  <p:cNvCxnSpPr>
                    <a:cxnSpLocks/>
                    <a:stCxn id="1462" idx="0"/>
                  </p:cNvCxnSpPr>
                  <p:nvPr/>
                </p:nvCxnSpPr>
                <p:spPr>
                  <a:xfrm flipH="1" flipV="1">
                    <a:off x="7652897" y="3191654"/>
                    <a:ext cx="350" cy="336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1" name="Straight Connector 1460">
                    <a:extLst>
                      <a:ext uri="{FF2B5EF4-FFF2-40B4-BE49-F238E27FC236}">
                        <a16:creationId xmlns:a16="http://schemas.microsoft.com/office/drawing/2014/main" id="{C1D42BA0-58DC-9D4D-A849-9673749B66C7}"/>
                      </a:ext>
                    </a:extLst>
                  </p:cNvPr>
                  <p:cNvCxnSpPr>
                    <a:cxnSpLocks/>
                    <a:stCxn id="1462" idx="4"/>
                    <a:endCxn id="1447" idx="0"/>
                  </p:cNvCxnSpPr>
                  <p:nvPr/>
                </p:nvCxnSpPr>
                <p:spPr>
                  <a:xfrm>
                    <a:off x="7653247" y="3634209"/>
                    <a:ext cx="0" cy="193832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2" name="Oval 1461">
                    <a:extLst>
                      <a:ext uri="{FF2B5EF4-FFF2-40B4-BE49-F238E27FC236}">
                        <a16:creationId xmlns:a16="http://schemas.microsoft.com/office/drawing/2014/main" id="{7D56F88D-F4BD-E2D6-604B-D90C77292BF9}"/>
                      </a:ext>
                    </a:extLst>
                  </p:cNvPr>
                  <p:cNvSpPr/>
                  <p:nvPr/>
                </p:nvSpPr>
                <p:spPr>
                  <a:xfrm>
                    <a:off x="7602177" y="3528526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noProof="0" dirty="0"/>
                  </a:p>
                </p:txBody>
              </p:sp>
            </p:grpSp>
            <p:sp>
              <p:nvSpPr>
                <p:cNvPr id="1459" name="TextBox 1458">
                  <a:extLst>
                    <a:ext uri="{FF2B5EF4-FFF2-40B4-BE49-F238E27FC236}">
                      <a16:creationId xmlns:a16="http://schemas.microsoft.com/office/drawing/2014/main" id="{999014FB-EC58-2D11-6A13-46EE884B4827}"/>
                    </a:ext>
                  </a:extLst>
                </p:cNvPr>
                <p:cNvSpPr txBox="1"/>
                <p:nvPr/>
              </p:nvSpPr>
              <p:spPr>
                <a:xfrm>
                  <a:off x="8576709" y="4575178"/>
                  <a:ext cx="472388" cy="234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</p:grpSp>
          <p:grpSp>
            <p:nvGrpSpPr>
              <p:cNvPr id="1451" name="Group 1450">
                <a:extLst>
                  <a:ext uri="{FF2B5EF4-FFF2-40B4-BE49-F238E27FC236}">
                    <a16:creationId xmlns:a16="http://schemas.microsoft.com/office/drawing/2014/main" id="{4D53D5BC-4B88-53FD-3A08-47797A726ACC}"/>
                  </a:ext>
                </a:extLst>
              </p:cNvPr>
              <p:cNvGrpSpPr/>
              <p:nvPr/>
            </p:nvGrpSpPr>
            <p:grpSpPr>
              <a:xfrm rot="8118155">
                <a:off x="2892749" y="2810946"/>
                <a:ext cx="1071435" cy="1852391"/>
                <a:chOff x="7801941" y="3565327"/>
                <a:chExt cx="837111" cy="1408965"/>
              </a:xfrm>
            </p:grpSpPr>
            <p:grpSp>
              <p:nvGrpSpPr>
                <p:cNvPr id="1453" name="Group 1452">
                  <a:extLst>
                    <a:ext uri="{FF2B5EF4-FFF2-40B4-BE49-F238E27FC236}">
                      <a16:creationId xmlns:a16="http://schemas.microsoft.com/office/drawing/2014/main" id="{009CDCEB-6533-A7EE-8D86-215402BAE307}"/>
                    </a:ext>
                  </a:extLst>
                </p:cNvPr>
                <p:cNvGrpSpPr/>
                <p:nvPr/>
              </p:nvGrpSpPr>
              <p:grpSpPr>
                <a:xfrm>
                  <a:off x="8043187" y="3565327"/>
                  <a:ext cx="595865" cy="1408965"/>
                  <a:chOff x="7099363" y="2518675"/>
                  <a:chExt cx="595865" cy="1408965"/>
                </a:xfrm>
              </p:grpSpPr>
              <p:cxnSp>
                <p:nvCxnSpPr>
                  <p:cNvPr id="1455" name="Straight Arrow Connector 1454">
                    <a:extLst>
                      <a:ext uri="{FF2B5EF4-FFF2-40B4-BE49-F238E27FC236}">
                        <a16:creationId xmlns:a16="http://schemas.microsoft.com/office/drawing/2014/main" id="{69FD1E14-1F37-9063-8EE6-381292DE4A1B}"/>
                      </a:ext>
                    </a:extLst>
                  </p:cNvPr>
                  <p:cNvCxnSpPr>
                    <a:cxnSpLocks/>
                    <a:stCxn id="1457" idx="7"/>
                    <a:endCxn id="1445" idx="0"/>
                  </p:cNvCxnSpPr>
                  <p:nvPr/>
                </p:nvCxnSpPr>
                <p:spPr>
                  <a:xfrm rot="13481845">
                    <a:off x="7376772" y="2518675"/>
                    <a:ext cx="318456" cy="58040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6" name="Straight Connector 1455">
                    <a:extLst>
                      <a:ext uri="{FF2B5EF4-FFF2-40B4-BE49-F238E27FC236}">
                        <a16:creationId xmlns:a16="http://schemas.microsoft.com/office/drawing/2014/main" id="{7AC0E32F-D720-F023-39A3-A624C3F5DBD7}"/>
                      </a:ext>
                    </a:extLst>
                  </p:cNvPr>
                  <p:cNvCxnSpPr>
                    <a:cxnSpLocks/>
                    <a:stCxn id="1457" idx="3"/>
                  </p:cNvCxnSpPr>
                  <p:nvPr/>
                </p:nvCxnSpPr>
                <p:spPr>
                  <a:xfrm rot="13481845" flipH="1" flipV="1">
                    <a:off x="7099363" y="3245546"/>
                    <a:ext cx="368643" cy="682094"/>
                  </a:xfrm>
                  <a:prstGeom prst="line">
                    <a:avLst/>
                  </a:prstGeom>
                  <a:ln w="571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7" name="Oval 1456">
                    <a:extLst>
                      <a:ext uri="{FF2B5EF4-FFF2-40B4-BE49-F238E27FC236}">
                        <a16:creationId xmlns:a16="http://schemas.microsoft.com/office/drawing/2014/main" id="{B5968644-D50B-7DD5-4869-4AE1995BA3B1}"/>
                      </a:ext>
                    </a:extLst>
                  </p:cNvPr>
                  <p:cNvSpPr/>
                  <p:nvPr/>
                </p:nvSpPr>
                <p:spPr>
                  <a:xfrm rot="20181085">
                    <a:off x="7359565" y="3112967"/>
                    <a:ext cx="102140" cy="10568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600" noProof="0" dirty="0"/>
                  </a:p>
                </p:txBody>
              </p:sp>
            </p:grpSp>
            <p:sp>
              <p:nvSpPr>
                <p:cNvPr id="1454" name="TextBox 1453">
                  <a:extLst>
                    <a:ext uri="{FF2B5EF4-FFF2-40B4-BE49-F238E27FC236}">
                      <a16:creationId xmlns:a16="http://schemas.microsoft.com/office/drawing/2014/main" id="{D7E5F34A-F87A-8625-BDF8-9D8F0B8B4EB7}"/>
                    </a:ext>
                  </a:extLst>
                </p:cNvPr>
                <p:cNvSpPr txBox="1"/>
                <p:nvPr/>
              </p:nvSpPr>
              <p:spPr>
                <a:xfrm rot="13481845">
                  <a:off x="7801941" y="4350926"/>
                  <a:ext cx="439758" cy="23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i="1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→</a:t>
                  </a:r>
                  <a:r>
                    <a:rPr lang="en-GB" sz="2800" b="1" i="1" baseline="-25000" noProof="0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</a:t>
                  </a:r>
                  <a:endParaRPr lang="en-GB" sz="2800" b="1" baseline="-25000" noProof="0" dirty="0"/>
                </a:p>
              </p:txBody>
            </p:sp>
          </p:grpSp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794C7E63-2BCF-1CC4-5D0D-73242477AC81}"/>
                  </a:ext>
                </a:extLst>
              </p:cNvPr>
              <p:cNvSpPr txBox="1"/>
              <p:nvPr/>
            </p:nvSpPr>
            <p:spPr>
              <a:xfrm>
                <a:off x="1934329" y="2919046"/>
                <a:ext cx="2661914" cy="272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{(p →q) → p, q}</a:t>
                </a:r>
                <a:r>
                  <a:rPr lang="en-GB" sz="2400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⊢  </a:t>
                </a:r>
                <a:r>
                  <a:rPr lang="en-GB" sz="2400" i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q → p </a:t>
                </a:r>
              </a:p>
            </p:txBody>
          </p:sp>
        </p:grpSp>
        <p:sp>
          <p:nvSpPr>
            <p:cNvPr id="1482" name="Free-form: Shape 1481">
              <a:extLst>
                <a:ext uri="{FF2B5EF4-FFF2-40B4-BE49-F238E27FC236}">
                  <a16:creationId xmlns:a16="http://schemas.microsoft.com/office/drawing/2014/main" id="{3B449845-8851-C9ED-B0AA-39079AD57B2A}"/>
                </a:ext>
              </a:extLst>
            </p:cNvPr>
            <p:cNvSpPr/>
            <p:nvPr/>
          </p:nvSpPr>
          <p:spPr>
            <a:xfrm>
              <a:off x="16977360" y="23286720"/>
              <a:ext cx="8737633" cy="6817360"/>
            </a:xfrm>
            <a:custGeom>
              <a:avLst/>
              <a:gdLst>
                <a:gd name="connsiteX0" fmla="*/ 1605280 w 8737633"/>
                <a:gd name="connsiteY0" fmla="*/ 40640 h 6817360"/>
                <a:gd name="connsiteX1" fmla="*/ 1554480 w 8737633"/>
                <a:gd name="connsiteY1" fmla="*/ 30480 h 6817360"/>
                <a:gd name="connsiteX2" fmla="*/ 1239520 w 8737633"/>
                <a:gd name="connsiteY2" fmla="*/ 101600 h 6817360"/>
                <a:gd name="connsiteX3" fmla="*/ 1158240 w 8737633"/>
                <a:gd name="connsiteY3" fmla="*/ 152400 h 6817360"/>
                <a:gd name="connsiteX4" fmla="*/ 1107440 w 8737633"/>
                <a:gd name="connsiteY4" fmla="*/ 213360 h 6817360"/>
                <a:gd name="connsiteX5" fmla="*/ 1036320 w 8737633"/>
                <a:gd name="connsiteY5" fmla="*/ 304800 h 6817360"/>
                <a:gd name="connsiteX6" fmla="*/ 1056640 w 8737633"/>
                <a:gd name="connsiteY6" fmla="*/ 518160 h 6817360"/>
                <a:gd name="connsiteX7" fmla="*/ 1097280 w 8737633"/>
                <a:gd name="connsiteY7" fmla="*/ 568960 h 6817360"/>
                <a:gd name="connsiteX8" fmla="*/ 1137920 w 8737633"/>
                <a:gd name="connsiteY8" fmla="*/ 629920 h 6817360"/>
                <a:gd name="connsiteX9" fmla="*/ 1239520 w 8737633"/>
                <a:gd name="connsiteY9" fmla="*/ 711200 h 6817360"/>
                <a:gd name="connsiteX10" fmla="*/ 1452880 w 8737633"/>
                <a:gd name="connsiteY10" fmla="*/ 772160 h 6817360"/>
                <a:gd name="connsiteX11" fmla="*/ 1605280 w 8737633"/>
                <a:gd name="connsiteY11" fmla="*/ 782320 h 6817360"/>
                <a:gd name="connsiteX12" fmla="*/ 1706880 w 8737633"/>
                <a:gd name="connsiteY12" fmla="*/ 802640 h 6817360"/>
                <a:gd name="connsiteX13" fmla="*/ 1757680 w 8737633"/>
                <a:gd name="connsiteY13" fmla="*/ 822960 h 6817360"/>
                <a:gd name="connsiteX14" fmla="*/ 1899920 w 8737633"/>
                <a:gd name="connsiteY14" fmla="*/ 843280 h 6817360"/>
                <a:gd name="connsiteX15" fmla="*/ 2143760 w 8737633"/>
                <a:gd name="connsiteY15" fmla="*/ 863600 h 6817360"/>
                <a:gd name="connsiteX16" fmla="*/ 2255520 w 8737633"/>
                <a:gd name="connsiteY16" fmla="*/ 873760 h 6817360"/>
                <a:gd name="connsiteX17" fmla="*/ 3403600 w 8737633"/>
                <a:gd name="connsiteY17" fmla="*/ 883920 h 6817360"/>
                <a:gd name="connsiteX18" fmla="*/ 3474720 w 8737633"/>
                <a:gd name="connsiteY18" fmla="*/ 904240 h 6817360"/>
                <a:gd name="connsiteX19" fmla="*/ 3596640 w 8737633"/>
                <a:gd name="connsiteY19" fmla="*/ 1036320 h 6817360"/>
                <a:gd name="connsiteX20" fmla="*/ 3586480 w 8737633"/>
                <a:gd name="connsiteY20" fmla="*/ 1473200 h 6817360"/>
                <a:gd name="connsiteX21" fmla="*/ 3545840 w 8737633"/>
                <a:gd name="connsiteY21" fmla="*/ 1605280 h 6817360"/>
                <a:gd name="connsiteX22" fmla="*/ 3505200 w 8737633"/>
                <a:gd name="connsiteY22" fmla="*/ 1645920 h 6817360"/>
                <a:gd name="connsiteX23" fmla="*/ 3373120 w 8737633"/>
                <a:gd name="connsiteY23" fmla="*/ 1747520 h 6817360"/>
                <a:gd name="connsiteX24" fmla="*/ 3291840 w 8737633"/>
                <a:gd name="connsiteY24" fmla="*/ 1828800 h 6817360"/>
                <a:gd name="connsiteX25" fmla="*/ 3241040 w 8737633"/>
                <a:gd name="connsiteY25" fmla="*/ 1849120 h 6817360"/>
                <a:gd name="connsiteX26" fmla="*/ 3149600 w 8737633"/>
                <a:gd name="connsiteY26" fmla="*/ 1899920 h 6817360"/>
                <a:gd name="connsiteX27" fmla="*/ 3037840 w 8737633"/>
                <a:gd name="connsiteY27" fmla="*/ 1950720 h 6817360"/>
                <a:gd name="connsiteX28" fmla="*/ 2936240 w 8737633"/>
                <a:gd name="connsiteY28" fmla="*/ 2001520 h 6817360"/>
                <a:gd name="connsiteX29" fmla="*/ 2804160 w 8737633"/>
                <a:gd name="connsiteY29" fmla="*/ 2042160 h 6817360"/>
                <a:gd name="connsiteX30" fmla="*/ 2519680 w 8737633"/>
                <a:gd name="connsiteY30" fmla="*/ 2133600 h 6817360"/>
                <a:gd name="connsiteX31" fmla="*/ 2225040 w 8737633"/>
                <a:gd name="connsiteY31" fmla="*/ 2204720 h 6817360"/>
                <a:gd name="connsiteX32" fmla="*/ 1737360 w 8737633"/>
                <a:gd name="connsiteY32" fmla="*/ 2306320 h 6817360"/>
                <a:gd name="connsiteX33" fmla="*/ 1584960 w 8737633"/>
                <a:gd name="connsiteY33" fmla="*/ 2367280 h 6817360"/>
                <a:gd name="connsiteX34" fmla="*/ 1534160 w 8737633"/>
                <a:gd name="connsiteY34" fmla="*/ 2407920 h 6817360"/>
                <a:gd name="connsiteX35" fmla="*/ 1391920 w 8737633"/>
                <a:gd name="connsiteY35" fmla="*/ 2550160 h 6817360"/>
                <a:gd name="connsiteX36" fmla="*/ 1341120 w 8737633"/>
                <a:gd name="connsiteY36" fmla="*/ 2651760 h 6817360"/>
                <a:gd name="connsiteX37" fmla="*/ 1198880 w 8737633"/>
                <a:gd name="connsiteY37" fmla="*/ 2966720 h 6817360"/>
                <a:gd name="connsiteX38" fmla="*/ 1005840 w 8737633"/>
                <a:gd name="connsiteY38" fmla="*/ 3220720 h 6817360"/>
                <a:gd name="connsiteX39" fmla="*/ 914400 w 8737633"/>
                <a:gd name="connsiteY39" fmla="*/ 3322320 h 6817360"/>
                <a:gd name="connsiteX40" fmla="*/ 650240 w 8737633"/>
                <a:gd name="connsiteY40" fmla="*/ 3657600 h 6817360"/>
                <a:gd name="connsiteX41" fmla="*/ 579120 w 8737633"/>
                <a:gd name="connsiteY41" fmla="*/ 3942080 h 6817360"/>
                <a:gd name="connsiteX42" fmla="*/ 528320 w 8737633"/>
                <a:gd name="connsiteY42" fmla="*/ 4064000 h 6817360"/>
                <a:gd name="connsiteX43" fmla="*/ 426720 w 8737633"/>
                <a:gd name="connsiteY43" fmla="*/ 4226560 h 6817360"/>
                <a:gd name="connsiteX44" fmla="*/ 254000 w 8737633"/>
                <a:gd name="connsiteY44" fmla="*/ 4490720 h 6817360"/>
                <a:gd name="connsiteX45" fmla="*/ 213360 w 8737633"/>
                <a:gd name="connsiteY45" fmla="*/ 4622800 h 6817360"/>
                <a:gd name="connsiteX46" fmla="*/ 142240 w 8737633"/>
                <a:gd name="connsiteY46" fmla="*/ 4958080 h 6817360"/>
                <a:gd name="connsiteX47" fmla="*/ 71120 w 8737633"/>
                <a:gd name="connsiteY47" fmla="*/ 5242560 h 6817360"/>
                <a:gd name="connsiteX48" fmla="*/ 20320 w 8737633"/>
                <a:gd name="connsiteY48" fmla="*/ 5547360 h 6817360"/>
                <a:gd name="connsiteX49" fmla="*/ 0 w 8737633"/>
                <a:gd name="connsiteY49" fmla="*/ 5821680 h 6817360"/>
                <a:gd name="connsiteX50" fmla="*/ 20320 w 8737633"/>
                <a:gd name="connsiteY50" fmla="*/ 6299200 h 6817360"/>
                <a:gd name="connsiteX51" fmla="*/ 193040 w 8737633"/>
                <a:gd name="connsiteY51" fmla="*/ 6553200 h 6817360"/>
                <a:gd name="connsiteX52" fmla="*/ 396240 w 8737633"/>
                <a:gd name="connsiteY52" fmla="*/ 6675120 h 6817360"/>
                <a:gd name="connsiteX53" fmla="*/ 741680 w 8737633"/>
                <a:gd name="connsiteY53" fmla="*/ 6756400 h 6817360"/>
                <a:gd name="connsiteX54" fmla="*/ 1036320 w 8737633"/>
                <a:gd name="connsiteY54" fmla="*/ 6776720 h 6817360"/>
                <a:gd name="connsiteX55" fmla="*/ 1371600 w 8737633"/>
                <a:gd name="connsiteY55" fmla="*/ 6807200 h 6817360"/>
                <a:gd name="connsiteX56" fmla="*/ 1686560 w 8737633"/>
                <a:gd name="connsiteY56" fmla="*/ 6817360 h 6817360"/>
                <a:gd name="connsiteX57" fmla="*/ 3088640 w 8737633"/>
                <a:gd name="connsiteY57" fmla="*/ 6786880 h 6817360"/>
                <a:gd name="connsiteX58" fmla="*/ 3362960 w 8737633"/>
                <a:gd name="connsiteY58" fmla="*/ 6766560 h 6817360"/>
                <a:gd name="connsiteX59" fmla="*/ 3576320 w 8737633"/>
                <a:gd name="connsiteY59" fmla="*/ 6756400 h 6817360"/>
                <a:gd name="connsiteX60" fmla="*/ 3820160 w 8737633"/>
                <a:gd name="connsiteY60" fmla="*/ 6715760 h 6817360"/>
                <a:gd name="connsiteX61" fmla="*/ 4053840 w 8737633"/>
                <a:gd name="connsiteY61" fmla="*/ 6664960 h 6817360"/>
                <a:gd name="connsiteX62" fmla="*/ 4155440 w 8737633"/>
                <a:gd name="connsiteY62" fmla="*/ 6532880 h 6817360"/>
                <a:gd name="connsiteX63" fmla="*/ 4196080 w 8737633"/>
                <a:gd name="connsiteY63" fmla="*/ 6258560 h 6817360"/>
                <a:gd name="connsiteX64" fmla="*/ 4511040 w 8737633"/>
                <a:gd name="connsiteY64" fmla="*/ 5750560 h 6817360"/>
                <a:gd name="connsiteX65" fmla="*/ 4561840 w 8737633"/>
                <a:gd name="connsiteY65" fmla="*/ 5588000 h 6817360"/>
                <a:gd name="connsiteX66" fmla="*/ 4572000 w 8737633"/>
                <a:gd name="connsiteY66" fmla="*/ 5323840 h 6817360"/>
                <a:gd name="connsiteX67" fmla="*/ 4582160 w 8737633"/>
                <a:gd name="connsiteY67" fmla="*/ 5140960 h 6817360"/>
                <a:gd name="connsiteX68" fmla="*/ 4521200 w 8737633"/>
                <a:gd name="connsiteY68" fmla="*/ 4886960 h 6817360"/>
                <a:gd name="connsiteX69" fmla="*/ 4500880 w 8737633"/>
                <a:gd name="connsiteY69" fmla="*/ 4693920 h 6817360"/>
                <a:gd name="connsiteX70" fmla="*/ 4470400 w 8737633"/>
                <a:gd name="connsiteY70" fmla="*/ 4541520 h 6817360"/>
                <a:gd name="connsiteX71" fmla="*/ 4460240 w 8737633"/>
                <a:gd name="connsiteY71" fmla="*/ 4368800 h 6817360"/>
                <a:gd name="connsiteX72" fmla="*/ 4450080 w 8737633"/>
                <a:gd name="connsiteY72" fmla="*/ 4287520 h 6817360"/>
                <a:gd name="connsiteX73" fmla="*/ 4470400 w 8737633"/>
                <a:gd name="connsiteY73" fmla="*/ 4196080 h 6817360"/>
                <a:gd name="connsiteX74" fmla="*/ 4582160 w 8737633"/>
                <a:gd name="connsiteY74" fmla="*/ 4104640 h 6817360"/>
                <a:gd name="connsiteX75" fmla="*/ 5140960 w 8737633"/>
                <a:gd name="connsiteY75" fmla="*/ 3972560 h 6817360"/>
                <a:gd name="connsiteX76" fmla="*/ 5821680 w 8737633"/>
                <a:gd name="connsiteY76" fmla="*/ 3992880 h 6817360"/>
                <a:gd name="connsiteX77" fmla="*/ 6350000 w 8737633"/>
                <a:gd name="connsiteY77" fmla="*/ 4043680 h 6817360"/>
                <a:gd name="connsiteX78" fmla="*/ 6573520 w 8737633"/>
                <a:gd name="connsiteY78" fmla="*/ 4064000 h 6817360"/>
                <a:gd name="connsiteX79" fmla="*/ 7223760 w 8737633"/>
                <a:gd name="connsiteY79" fmla="*/ 4053840 h 6817360"/>
                <a:gd name="connsiteX80" fmla="*/ 8148320 w 8737633"/>
                <a:gd name="connsiteY80" fmla="*/ 4053840 h 6817360"/>
                <a:gd name="connsiteX81" fmla="*/ 8361680 w 8737633"/>
                <a:gd name="connsiteY81" fmla="*/ 4013200 h 6817360"/>
                <a:gd name="connsiteX82" fmla="*/ 8453120 w 8737633"/>
                <a:gd name="connsiteY82" fmla="*/ 3992880 h 6817360"/>
                <a:gd name="connsiteX83" fmla="*/ 8564880 w 8737633"/>
                <a:gd name="connsiteY83" fmla="*/ 3952240 h 6817360"/>
                <a:gd name="connsiteX84" fmla="*/ 8625840 w 8737633"/>
                <a:gd name="connsiteY84" fmla="*/ 3921760 h 6817360"/>
                <a:gd name="connsiteX85" fmla="*/ 8717280 w 8737633"/>
                <a:gd name="connsiteY85" fmla="*/ 3820160 h 6817360"/>
                <a:gd name="connsiteX86" fmla="*/ 8737600 w 8737633"/>
                <a:gd name="connsiteY86" fmla="*/ 3749040 h 6817360"/>
                <a:gd name="connsiteX87" fmla="*/ 8707120 w 8737633"/>
                <a:gd name="connsiteY87" fmla="*/ 3515360 h 6817360"/>
                <a:gd name="connsiteX88" fmla="*/ 8666480 w 8737633"/>
                <a:gd name="connsiteY88" fmla="*/ 3464560 h 6817360"/>
                <a:gd name="connsiteX89" fmla="*/ 8534400 w 8737633"/>
                <a:gd name="connsiteY89" fmla="*/ 3352800 h 6817360"/>
                <a:gd name="connsiteX90" fmla="*/ 8300720 w 8737633"/>
                <a:gd name="connsiteY90" fmla="*/ 3261360 h 6817360"/>
                <a:gd name="connsiteX91" fmla="*/ 8239760 w 8737633"/>
                <a:gd name="connsiteY91" fmla="*/ 3251200 h 6817360"/>
                <a:gd name="connsiteX92" fmla="*/ 7975600 w 8737633"/>
                <a:gd name="connsiteY92" fmla="*/ 3200400 h 6817360"/>
                <a:gd name="connsiteX93" fmla="*/ 7731760 w 8737633"/>
                <a:gd name="connsiteY93" fmla="*/ 3180080 h 6817360"/>
                <a:gd name="connsiteX94" fmla="*/ 6492240 w 8737633"/>
                <a:gd name="connsiteY94" fmla="*/ 3119120 h 6817360"/>
                <a:gd name="connsiteX95" fmla="*/ 6451600 w 8737633"/>
                <a:gd name="connsiteY95" fmla="*/ 3098800 h 6817360"/>
                <a:gd name="connsiteX96" fmla="*/ 6106160 w 8737633"/>
                <a:gd name="connsiteY96" fmla="*/ 2966720 h 6817360"/>
                <a:gd name="connsiteX97" fmla="*/ 6004560 w 8737633"/>
                <a:gd name="connsiteY97" fmla="*/ 2844800 h 6817360"/>
                <a:gd name="connsiteX98" fmla="*/ 5994400 w 8737633"/>
                <a:gd name="connsiteY98" fmla="*/ 2814320 h 6817360"/>
                <a:gd name="connsiteX99" fmla="*/ 5943600 w 8737633"/>
                <a:gd name="connsiteY99" fmla="*/ 2682240 h 6817360"/>
                <a:gd name="connsiteX100" fmla="*/ 5923280 w 8737633"/>
                <a:gd name="connsiteY100" fmla="*/ 2438400 h 6817360"/>
                <a:gd name="connsiteX101" fmla="*/ 5913120 w 8737633"/>
                <a:gd name="connsiteY101" fmla="*/ 2346960 h 6817360"/>
                <a:gd name="connsiteX102" fmla="*/ 5892800 w 8737633"/>
                <a:gd name="connsiteY102" fmla="*/ 2245360 h 6817360"/>
                <a:gd name="connsiteX103" fmla="*/ 5882640 w 8737633"/>
                <a:gd name="connsiteY103" fmla="*/ 1991360 h 6817360"/>
                <a:gd name="connsiteX104" fmla="*/ 5882640 w 8737633"/>
                <a:gd name="connsiteY104" fmla="*/ 1391920 h 6817360"/>
                <a:gd name="connsiteX105" fmla="*/ 5974080 w 8737633"/>
                <a:gd name="connsiteY105" fmla="*/ 1168400 h 6817360"/>
                <a:gd name="connsiteX106" fmla="*/ 5994400 w 8737633"/>
                <a:gd name="connsiteY106" fmla="*/ 1076960 h 6817360"/>
                <a:gd name="connsiteX107" fmla="*/ 6035040 w 8737633"/>
                <a:gd name="connsiteY107" fmla="*/ 863600 h 6817360"/>
                <a:gd name="connsiteX108" fmla="*/ 6065520 w 8737633"/>
                <a:gd name="connsiteY108" fmla="*/ 772160 h 6817360"/>
                <a:gd name="connsiteX109" fmla="*/ 6096000 w 8737633"/>
                <a:gd name="connsiteY109" fmla="*/ 640080 h 6817360"/>
                <a:gd name="connsiteX110" fmla="*/ 6116320 w 8737633"/>
                <a:gd name="connsiteY110" fmla="*/ 568960 h 6817360"/>
                <a:gd name="connsiteX111" fmla="*/ 6116320 w 8737633"/>
                <a:gd name="connsiteY111" fmla="*/ 314960 h 6817360"/>
                <a:gd name="connsiteX112" fmla="*/ 6065520 w 8737633"/>
                <a:gd name="connsiteY112" fmla="*/ 254000 h 6817360"/>
                <a:gd name="connsiteX113" fmla="*/ 5872480 w 8737633"/>
                <a:gd name="connsiteY113" fmla="*/ 111760 h 6817360"/>
                <a:gd name="connsiteX114" fmla="*/ 5730240 w 8737633"/>
                <a:gd name="connsiteY114" fmla="*/ 50800 h 6817360"/>
                <a:gd name="connsiteX115" fmla="*/ 5222240 w 8737633"/>
                <a:gd name="connsiteY115" fmla="*/ 20320 h 6817360"/>
                <a:gd name="connsiteX116" fmla="*/ 4632960 w 8737633"/>
                <a:gd name="connsiteY116" fmla="*/ 0 h 6817360"/>
                <a:gd name="connsiteX117" fmla="*/ 3241040 w 8737633"/>
                <a:gd name="connsiteY117" fmla="*/ 10160 h 6817360"/>
                <a:gd name="connsiteX118" fmla="*/ 2966720 w 8737633"/>
                <a:gd name="connsiteY118" fmla="*/ 30480 h 6817360"/>
                <a:gd name="connsiteX119" fmla="*/ 2346960 w 8737633"/>
                <a:gd name="connsiteY119" fmla="*/ 60960 h 6817360"/>
                <a:gd name="connsiteX120" fmla="*/ 1798320 w 8737633"/>
                <a:gd name="connsiteY120" fmla="*/ 91440 h 6817360"/>
                <a:gd name="connsiteX121" fmla="*/ 1432560 w 8737633"/>
                <a:gd name="connsiteY121" fmla="*/ 71120 h 68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8737633" h="6817360">
                  <a:moveTo>
                    <a:pt x="1605280" y="40640"/>
                  </a:moveTo>
                  <a:cubicBezTo>
                    <a:pt x="1588347" y="37253"/>
                    <a:pt x="1571615" y="28338"/>
                    <a:pt x="1554480" y="30480"/>
                  </a:cubicBezTo>
                  <a:cubicBezTo>
                    <a:pt x="1480575" y="39718"/>
                    <a:pt x="1323224" y="80674"/>
                    <a:pt x="1239520" y="101600"/>
                  </a:cubicBezTo>
                  <a:cubicBezTo>
                    <a:pt x="1212427" y="118533"/>
                    <a:pt x="1182630" y="131762"/>
                    <a:pt x="1158240" y="152400"/>
                  </a:cubicBezTo>
                  <a:cubicBezTo>
                    <a:pt x="1138048" y="169486"/>
                    <a:pt x="1125135" y="193699"/>
                    <a:pt x="1107440" y="213360"/>
                  </a:cubicBezTo>
                  <a:cubicBezTo>
                    <a:pt x="1041916" y="286165"/>
                    <a:pt x="1087913" y="218811"/>
                    <a:pt x="1036320" y="304800"/>
                  </a:cubicBezTo>
                  <a:cubicBezTo>
                    <a:pt x="1022826" y="399259"/>
                    <a:pt x="1014008" y="402445"/>
                    <a:pt x="1056640" y="518160"/>
                  </a:cubicBezTo>
                  <a:cubicBezTo>
                    <a:pt x="1064137" y="538508"/>
                    <a:pt x="1084525" y="551422"/>
                    <a:pt x="1097280" y="568960"/>
                  </a:cubicBezTo>
                  <a:cubicBezTo>
                    <a:pt x="1111644" y="588711"/>
                    <a:pt x="1121492" y="611849"/>
                    <a:pt x="1137920" y="629920"/>
                  </a:cubicBezTo>
                  <a:cubicBezTo>
                    <a:pt x="1138790" y="630878"/>
                    <a:pt x="1224516" y="703698"/>
                    <a:pt x="1239520" y="711200"/>
                  </a:cubicBezTo>
                  <a:cubicBezTo>
                    <a:pt x="1294586" y="738733"/>
                    <a:pt x="1399602" y="764549"/>
                    <a:pt x="1452880" y="772160"/>
                  </a:cubicBezTo>
                  <a:cubicBezTo>
                    <a:pt x="1503281" y="779360"/>
                    <a:pt x="1554480" y="778933"/>
                    <a:pt x="1605280" y="782320"/>
                  </a:cubicBezTo>
                  <a:cubicBezTo>
                    <a:pt x="1639147" y="789093"/>
                    <a:pt x="1673509" y="793741"/>
                    <a:pt x="1706880" y="802640"/>
                  </a:cubicBezTo>
                  <a:cubicBezTo>
                    <a:pt x="1724502" y="807339"/>
                    <a:pt x="1739833" y="819203"/>
                    <a:pt x="1757680" y="822960"/>
                  </a:cubicBezTo>
                  <a:cubicBezTo>
                    <a:pt x="1804547" y="832827"/>
                    <a:pt x="1852395" y="837339"/>
                    <a:pt x="1899920" y="843280"/>
                  </a:cubicBezTo>
                  <a:cubicBezTo>
                    <a:pt x="1990127" y="854556"/>
                    <a:pt x="2049540" y="856062"/>
                    <a:pt x="2143760" y="863600"/>
                  </a:cubicBezTo>
                  <a:cubicBezTo>
                    <a:pt x="2181048" y="866583"/>
                    <a:pt x="2218118" y="873157"/>
                    <a:pt x="2255520" y="873760"/>
                  </a:cubicBezTo>
                  <a:lnTo>
                    <a:pt x="3403600" y="883920"/>
                  </a:lnTo>
                  <a:cubicBezTo>
                    <a:pt x="3427307" y="890693"/>
                    <a:pt x="3453812" y="891173"/>
                    <a:pt x="3474720" y="904240"/>
                  </a:cubicBezTo>
                  <a:cubicBezTo>
                    <a:pt x="3554016" y="953800"/>
                    <a:pt x="3558206" y="972264"/>
                    <a:pt x="3596640" y="1036320"/>
                  </a:cubicBezTo>
                  <a:cubicBezTo>
                    <a:pt x="3649995" y="1223063"/>
                    <a:pt x="3621861" y="1092856"/>
                    <a:pt x="3586480" y="1473200"/>
                  </a:cubicBezTo>
                  <a:cubicBezTo>
                    <a:pt x="3581149" y="1530512"/>
                    <a:pt x="3579401" y="1557336"/>
                    <a:pt x="3545840" y="1605280"/>
                  </a:cubicBezTo>
                  <a:cubicBezTo>
                    <a:pt x="3534854" y="1620975"/>
                    <a:pt x="3519989" y="1633741"/>
                    <a:pt x="3505200" y="1645920"/>
                  </a:cubicBezTo>
                  <a:cubicBezTo>
                    <a:pt x="3462323" y="1681231"/>
                    <a:pt x="3412397" y="1708243"/>
                    <a:pt x="3373120" y="1747520"/>
                  </a:cubicBezTo>
                  <a:cubicBezTo>
                    <a:pt x="3346027" y="1774613"/>
                    <a:pt x="3322210" y="1805438"/>
                    <a:pt x="3291840" y="1828800"/>
                  </a:cubicBezTo>
                  <a:cubicBezTo>
                    <a:pt x="3277384" y="1839920"/>
                    <a:pt x="3257352" y="1840964"/>
                    <a:pt x="3241040" y="1849120"/>
                  </a:cubicBezTo>
                  <a:cubicBezTo>
                    <a:pt x="3209853" y="1864713"/>
                    <a:pt x="3180787" y="1884327"/>
                    <a:pt x="3149600" y="1899920"/>
                  </a:cubicBezTo>
                  <a:cubicBezTo>
                    <a:pt x="3112999" y="1918221"/>
                    <a:pt x="3074786" y="1933127"/>
                    <a:pt x="3037840" y="1950720"/>
                  </a:cubicBezTo>
                  <a:cubicBezTo>
                    <a:pt x="3003654" y="1966999"/>
                    <a:pt x="2971501" y="1987722"/>
                    <a:pt x="2936240" y="2001520"/>
                  </a:cubicBezTo>
                  <a:cubicBezTo>
                    <a:pt x="2893344" y="2018306"/>
                    <a:pt x="2847860" y="2027593"/>
                    <a:pt x="2804160" y="2042160"/>
                  </a:cubicBezTo>
                  <a:cubicBezTo>
                    <a:pt x="2632612" y="2099343"/>
                    <a:pt x="2693552" y="2089121"/>
                    <a:pt x="2519680" y="2133600"/>
                  </a:cubicBezTo>
                  <a:cubicBezTo>
                    <a:pt x="2421798" y="2158640"/>
                    <a:pt x="2323268" y="2181073"/>
                    <a:pt x="2225040" y="2204720"/>
                  </a:cubicBezTo>
                  <a:cubicBezTo>
                    <a:pt x="1897828" y="2283493"/>
                    <a:pt x="2053493" y="2251340"/>
                    <a:pt x="1737360" y="2306320"/>
                  </a:cubicBezTo>
                  <a:cubicBezTo>
                    <a:pt x="1686560" y="2326640"/>
                    <a:pt x="1633897" y="2342811"/>
                    <a:pt x="1584960" y="2367280"/>
                  </a:cubicBezTo>
                  <a:cubicBezTo>
                    <a:pt x="1565564" y="2376978"/>
                    <a:pt x="1549902" y="2393006"/>
                    <a:pt x="1534160" y="2407920"/>
                  </a:cubicBezTo>
                  <a:cubicBezTo>
                    <a:pt x="1485483" y="2454035"/>
                    <a:pt x="1421907" y="2490186"/>
                    <a:pt x="1391920" y="2550160"/>
                  </a:cubicBezTo>
                  <a:cubicBezTo>
                    <a:pt x="1374987" y="2584027"/>
                    <a:pt x="1356297" y="2617071"/>
                    <a:pt x="1341120" y="2651760"/>
                  </a:cubicBezTo>
                  <a:cubicBezTo>
                    <a:pt x="1308911" y="2725382"/>
                    <a:pt x="1257401" y="2883816"/>
                    <a:pt x="1198880" y="2966720"/>
                  </a:cubicBezTo>
                  <a:cubicBezTo>
                    <a:pt x="1137553" y="3053599"/>
                    <a:pt x="1076980" y="3141676"/>
                    <a:pt x="1005840" y="3220720"/>
                  </a:cubicBezTo>
                  <a:cubicBezTo>
                    <a:pt x="975360" y="3254587"/>
                    <a:pt x="941738" y="3285870"/>
                    <a:pt x="914400" y="3322320"/>
                  </a:cubicBezTo>
                  <a:cubicBezTo>
                    <a:pt x="651820" y="3672426"/>
                    <a:pt x="939321" y="3347870"/>
                    <a:pt x="650240" y="3657600"/>
                  </a:cubicBezTo>
                  <a:cubicBezTo>
                    <a:pt x="624080" y="3788401"/>
                    <a:pt x="623122" y="3819853"/>
                    <a:pt x="579120" y="3942080"/>
                  </a:cubicBezTo>
                  <a:cubicBezTo>
                    <a:pt x="564207" y="3983504"/>
                    <a:pt x="549110" y="4025191"/>
                    <a:pt x="528320" y="4064000"/>
                  </a:cubicBezTo>
                  <a:cubicBezTo>
                    <a:pt x="498145" y="4120326"/>
                    <a:pt x="462600" y="4173685"/>
                    <a:pt x="426720" y="4226560"/>
                  </a:cubicBezTo>
                  <a:cubicBezTo>
                    <a:pt x="343860" y="4348670"/>
                    <a:pt x="316040" y="4351131"/>
                    <a:pt x="254000" y="4490720"/>
                  </a:cubicBezTo>
                  <a:cubicBezTo>
                    <a:pt x="235292" y="4532813"/>
                    <a:pt x="226015" y="4578509"/>
                    <a:pt x="213360" y="4622800"/>
                  </a:cubicBezTo>
                  <a:cubicBezTo>
                    <a:pt x="144035" y="4865438"/>
                    <a:pt x="196364" y="4687460"/>
                    <a:pt x="142240" y="4958080"/>
                  </a:cubicBezTo>
                  <a:cubicBezTo>
                    <a:pt x="49443" y="5422067"/>
                    <a:pt x="145440" y="4908121"/>
                    <a:pt x="71120" y="5242560"/>
                  </a:cubicBezTo>
                  <a:cubicBezTo>
                    <a:pt x="55803" y="5311485"/>
                    <a:pt x="27596" y="5472783"/>
                    <a:pt x="20320" y="5547360"/>
                  </a:cubicBezTo>
                  <a:cubicBezTo>
                    <a:pt x="11417" y="5638617"/>
                    <a:pt x="6773" y="5730240"/>
                    <a:pt x="0" y="5821680"/>
                  </a:cubicBezTo>
                  <a:cubicBezTo>
                    <a:pt x="6773" y="5980853"/>
                    <a:pt x="901" y="6141071"/>
                    <a:pt x="20320" y="6299200"/>
                  </a:cubicBezTo>
                  <a:cubicBezTo>
                    <a:pt x="28540" y="6366132"/>
                    <a:pt x="170613" y="6530773"/>
                    <a:pt x="193040" y="6553200"/>
                  </a:cubicBezTo>
                  <a:cubicBezTo>
                    <a:pt x="271439" y="6631599"/>
                    <a:pt x="250327" y="6622061"/>
                    <a:pt x="396240" y="6675120"/>
                  </a:cubicBezTo>
                  <a:cubicBezTo>
                    <a:pt x="473980" y="6703389"/>
                    <a:pt x="654841" y="6746751"/>
                    <a:pt x="741680" y="6756400"/>
                  </a:cubicBezTo>
                  <a:cubicBezTo>
                    <a:pt x="839524" y="6767272"/>
                    <a:pt x="938192" y="6768806"/>
                    <a:pt x="1036320" y="6776720"/>
                  </a:cubicBezTo>
                  <a:cubicBezTo>
                    <a:pt x="1148178" y="6785741"/>
                    <a:pt x="1259598" y="6800200"/>
                    <a:pt x="1371600" y="6807200"/>
                  </a:cubicBezTo>
                  <a:cubicBezTo>
                    <a:pt x="1476437" y="6813752"/>
                    <a:pt x="1581573" y="6813973"/>
                    <a:pt x="1686560" y="6817360"/>
                  </a:cubicBezTo>
                  <a:lnTo>
                    <a:pt x="3088640" y="6786880"/>
                  </a:lnTo>
                  <a:cubicBezTo>
                    <a:pt x="3180288" y="6784103"/>
                    <a:pt x="3271448" y="6772279"/>
                    <a:pt x="3362960" y="6766560"/>
                  </a:cubicBezTo>
                  <a:cubicBezTo>
                    <a:pt x="3434022" y="6762119"/>
                    <a:pt x="3505200" y="6759787"/>
                    <a:pt x="3576320" y="6756400"/>
                  </a:cubicBezTo>
                  <a:cubicBezTo>
                    <a:pt x="3657600" y="6742853"/>
                    <a:pt x="3740662" y="6737441"/>
                    <a:pt x="3820160" y="6715760"/>
                  </a:cubicBezTo>
                  <a:cubicBezTo>
                    <a:pt x="3971669" y="6674439"/>
                    <a:pt x="3893831" y="6691628"/>
                    <a:pt x="4053840" y="6664960"/>
                  </a:cubicBezTo>
                  <a:cubicBezTo>
                    <a:pt x="4072990" y="6641980"/>
                    <a:pt x="4144667" y="6559042"/>
                    <a:pt x="4155440" y="6532880"/>
                  </a:cubicBezTo>
                  <a:cubicBezTo>
                    <a:pt x="4189842" y="6449331"/>
                    <a:pt x="4167170" y="6339869"/>
                    <a:pt x="4196080" y="6258560"/>
                  </a:cubicBezTo>
                  <a:cubicBezTo>
                    <a:pt x="4281782" y="6017522"/>
                    <a:pt x="4361106" y="5944592"/>
                    <a:pt x="4511040" y="5750560"/>
                  </a:cubicBezTo>
                  <a:cubicBezTo>
                    <a:pt x="4527973" y="5696373"/>
                    <a:pt x="4553811" y="5644200"/>
                    <a:pt x="4561840" y="5588000"/>
                  </a:cubicBezTo>
                  <a:cubicBezTo>
                    <a:pt x="4574302" y="5500767"/>
                    <a:pt x="4567999" y="5411868"/>
                    <a:pt x="4572000" y="5323840"/>
                  </a:cubicBezTo>
                  <a:cubicBezTo>
                    <a:pt x="4574772" y="5262849"/>
                    <a:pt x="4578773" y="5201920"/>
                    <a:pt x="4582160" y="5140960"/>
                  </a:cubicBezTo>
                  <a:cubicBezTo>
                    <a:pt x="4561840" y="5056293"/>
                    <a:pt x="4536776" y="4972626"/>
                    <a:pt x="4521200" y="4886960"/>
                  </a:cubicBezTo>
                  <a:cubicBezTo>
                    <a:pt x="4509626" y="4823301"/>
                    <a:pt x="4510294" y="4757934"/>
                    <a:pt x="4500880" y="4693920"/>
                  </a:cubicBezTo>
                  <a:cubicBezTo>
                    <a:pt x="4493343" y="4642665"/>
                    <a:pt x="4480560" y="4592320"/>
                    <a:pt x="4470400" y="4541520"/>
                  </a:cubicBezTo>
                  <a:cubicBezTo>
                    <a:pt x="4467013" y="4483947"/>
                    <a:pt x="4464839" y="4426289"/>
                    <a:pt x="4460240" y="4368800"/>
                  </a:cubicBezTo>
                  <a:cubicBezTo>
                    <a:pt x="4458063" y="4341583"/>
                    <a:pt x="4448477" y="4314777"/>
                    <a:pt x="4450080" y="4287520"/>
                  </a:cubicBezTo>
                  <a:cubicBezTo>
                    <a:pt x="4451914" y="4256350"/>
                    <a:pt x="4452119" y="4221392"/>
                    <a:pt x="4470400" y="4196080"/>
                  </a:cubicBezTo>
                  <a:cubicBezTo>
                    <a:pt x="4498582" y="4157059"/>
                    <a:pt x="4538660" y="4125245"/>
                    <a:pt x="4582160" y="4104640"/>
                  </a:cubicBezTo>
                  <a:cubicBezTo>
                    <a:pt x="4792423" y="4005042"/>
                    <a:pt x="4915034" y="4004835"/>
                    <a:pt x="5140960" y="3972560"/>
                  </a:cubicBezTo>
                  <a:cubicBezTo>
                    <a:pt x="5367867" y="3979333"/>
                    <a:pt x="5595064" y="3979550"/>
                    <a:pt x="5821680" y="3992880"/>
                  </a:cubicBezTo>
                  <a:cubicBezTo>
                    <a:pt x="5998294" y="4003269"/>
                    <a:pt x="6173867" y="4027019"/>
                    <a:pt x="6350000" y="4043680"/>
                  </a:cubicBezTo>
                  <a:lnTo>
                    <a:pt x="6573520" y="4064000"/>
                  </a:lnTo>
                  <a:lnTo>
                    <a:pt x="7223760" y="4053840"/>
                  </a:lnTo>
                  <a:cubicBezTo>
                    <a:pt x="8332202" y="4053840"/>
                    <a:pt x="7362792" y="4076944"/>
                    <a:pt x="8148320" y="4053840"/>
                  </a:cubicBezTo>
                  <a:cubicBezTo>
                    <a:pt x="8219440" y="4040293"/>
                    <a:pt x="8291005" y="4028905"/>
                    <a:pt x="8361680" y="4013200"/>
                  </a:cubicBezTo>
                  <a:cubicBezTo>
                    <a:pt x="8392160" y="4006427"/>
                    <a:pt x="8423213" y="4001852"/>
                    <a:pt x="8453120" y="3992880"/>
                  </a:cubicBezTo>
                  <a:cubicBezTo>
                    <a:pt x="8491088" y="3981490"/>
                    <a:pt x="8528226" y="3967333"/>
                    <a:pt x="8564880" y="3952240"/>
                  </a:cubicBezTo>
                  <a:cubicBezTo>
                    <a:pt x="8585887" y="3943590"/>
                    <a:pt x="8607665" y="3935391"/>
                    <a:pt x="8625840" y="3921760"/>
                  </a:cubicBezTo>
                  <a:cubicBezTo>
                    <a:pt x="8667516" y="3890503"/>
                    <a:pt x="8687976" y="3859231"/>
                    <a:pt x="8717280" y="3820160"/>
                  </a:cubicBezTo>
                  <a:cubicBezTo>
                    <a:pt x="8724053" y="3796453"/>
                    <a:pt x="8738421" y="3773682"/>
                    <a:pt x="8737600" y="3749040"/>
                  </a:cubicBezTo>
                  <a:cubicBezTo>
                    <a:pt x="8734983" y="3670530"/>
                    <a:pt x="8726172" y="3591568"/>
                    <a:pt x="8707120" y="3515360"/>
                  </a:cubicBezTo>
                  <a:cubicBezTo>
                    <a:pt x="8701861" y="3494322"/>
                    <a:pt x="8681067" y="3480606"/>
                    <a:pt x="8666480" y="3464560"/>
                  </a:cubicBezTo>
                  <a:cubicBezTo>
                    <a:pt x="8617326" y="3410491"/>
                    <a:pt x="8596050" y="3392432"/>
                    <a:pt x="8534400" y="3352800"/>
                  </a:cubicBezTo>
                  <a:cubicBezTo>
                    <a:pt x="8446974" y="3296598"/>
                    <a:pt x="8420758" y="3294098"/>
                    <a:pt x="8300720" y="3261360"/>
                  </a:cubicBezTo>
                  <a:cubicBezTo>
                    <a:pt x="8280846" y="3255940"/>
                    <a:pt x="8259745" y="3256196"/>
                    <a:pt x="8239760" y="3251200"/>
                  </a:cubicBezTo>
                  <a:cubicBezTo>
                    <a:pt x="8028527" y="3198392"/>
                    <a:pt x="8171290" y="3215453"/>
                    <a:pt x="7975600" y="3200400"/>
                  </a:cubicBezTo>
                  <a:cubicBezTo>
                    <a:pt x="7757461" y="3183620"/>
                    <a:pt x="7910695" y="3197974"/>
                    <a:pt x="7731760" y="3180080"/>
                  </a:cubicBezTo>
                  <a:cubicBezTo>
                    <a:pt x="7033536" y="3191717"/>
                    <a:pt x="7196576" y="3215166"/>
                    <a:pt x="6492240" y="3119120"/>
                  </a:cubicBezTo>
                  <a:cubicBezTo>
                    <a:pt x="6477233" y="3117074"/>
                    <a:pt x="6465747" y="3104209"/>
                    <a:pt x="6451600" y="3098800"/>
                  </a:cubicBezTo>
                  <a:cubicBezTo>
                    <a:pt x="6090044" y="2960558"/>
                    <a:pt x="6249543" y="3038412"/>
                    <a:pt x="6106160" y="2966720"/>
                  </a:cubicBezTo>
                  <a:cubicBezTo>
                    <a:pt x="6072293" y="2926080"/>
                    <a:pt x="6035844" y="2887460"/>
                    <a:pt x="6004560" y="2844800"/>
                  </a:cubicBezTo>
                  <a:cubicBezTo>
                    <a:pt x="5998227" y="2836164"/>
                    <a:pt x="5998377" y="2824264"/>
                    <a:pt x="5994400" y="2814320"/>
                  </a:cubicBezTo>
                  <a:cubicBezTo>
                    <a:pt x="5942510" y="2684595"/>
                    <a:pt x="5982849" y="2799988"/>
                    <a:pt x="5943600" y="2682240"/>
                  </a:cubicBezTo>
                  <a:cubicBezTo>
                    <a:pt x="5936827" y="2600960"/>
                    <a:pt x="5930664" y="2519627"/>
                    <a:pt x="5923280" y="2438400"/>
                  </a:cubicBezTo>
                  <a:cubicBezTo>
                    <a:pt x="5920503" y="2407858"/>
                    <a:pt x="5917903" y="2377252"/>
                    <a:pt x="5913120" y="2346960"/>
                  </a:cubicBezTo>
                  <a:cubicBezTo>
                    <a:pt x="5907733" y="2312845"/>
                    <a:pt x="5899573" y="2279227"/>
                    <a:pt x="5892800" y="2245360"/>
                  </a:cubicBezTo>
                  <a:cubicBezTo>
                    <a:pt x="5889413" y="2160693"/>
                    <a:pt x="5887094" y="2075977"/>
                    <a:pt x="5882640" y="1991360"/>
                  </a:cubicBezTo>
                  <a:cubicBezTo>
                    <a:pt x="5870459" y="1759915"/>
                    <a:pt x="5836479" y="1705812"/>
                    <a:pt x="5882640" y="1391920"/>
                  </a:cubicBezTo>
                  <a:cubicBezTo>
                    <a:pt x="5894352" y="1312276"/>
                    <a:pt x="5956617" y="1246983"/>
                    <a:pt x="5974080" y="1168400"/>
                  </a:cubicBezTo>
                  <a:cubicBezTo>
                    <a:pt x="5980853" y="1137920"/>
                    <a:pt x="5988277" y="1107577"/>
                    <a:pt x="5994400" y="1076960"/>
                  </a:cubicBezTo>
                  <a:cubicBezTo>
                    <a:pt x="6008599" y="1005967"/>
                    <a:pt x="6012146" y="932283"/>
                    <a:pt x="6035040" y="863600"/>
                  </a:cubicBezTo>
                  <a:cubicBezTo>
                    <a:pt x="6045200" y="833120"/>
                    <a:pt x="6057066" y="803157"/>
                    <a:pt x="6065520" y="772160"/>
                  </a:cubicBezTo>
                  <a:cubicBezTo>
                    <a:pt x="6077409" y="728568"/>
                    <a:pt x="6085041" y="683915"/>
                    <a:pt x="6096000" y="640080"/>
                  </a:cubicBezTo>
                  <a:cubicBezTo>
                    <a:pt x="6101980" y="616161"/>
                    <a:pt x="6109547" y="592667"/>
                    <a:pt x="6116320" y="568960"/>
                  </a:cubicBezTo>
                  <a:cubicBezTo>
                    <a:pt x="6125836" y="483320"/>
                    <a:pt x="6140148" y="402330"/>
                    <a:pt x="6116320" y="314960"/>
                  </a:cubicBezTo>
                  <a:cubicBezTo>
                    <a:pt x="6109360" y="289441"/>
                    <a:pt x="6080192" y="276008"/>
                    <a:pt x="6065520" y="254000"/>
                  </a:cubicBezTo>
                  <a:cubicBezTo>
                    <a:pt x="5982301" y="129171"/>
                    <a:pt x="6123749" y="229019"/>
                    <a:pt x="5872480" y="111760"/>
                  </a:cubicBezTo>
                  <a:cubicBezTo>
                    <a:pt x="5825735" y="89946"/>
                    <a:pt x="5779543" y="65970"/>
                    <a:pt x="5730240" y="50800"/>
                  </a:cubicBezTo>
                  <a:cubicBezTo>
                    <a:pt x="5605871" y="12533"/>
                    <a:pt x="5260368" y="21512"/>
                    <a:pt x="5222240" y="20320"/>
                  </a:cubicBezTo>
                  <a:lnTo>
                    <a:pt x="4632960" y="0"/>
                  </a:lnTo>
                  <a:lnTo>
                    <a:pt x="3241040" y="10160"/>
                  </a:lnTo>
                  <a:cubicBezTo>
                    <a:pt x="3149365" y="11837"/>
                    <a:pt x="3058220" y="24577"/>
                    <a:pt x="2966720" y="30480"/>
                  </a:cubicBezTo>
                  <a:cubicBezTo>
                    <a:pt x="2648674" y="50999"/>
                    <a:pt x="2636592" y="49820"/>
                    <a:pt x="2346960" y="60960"/>
                  </a:cubicBezTo>
                  <a:cubicBezTo>
                    <a:pt x="2100998" y="85556"/>
                    <a:pt x="2090189" y="91440"/>
                    <a:pt x="1798320" y="91440"/>
                  </a:cubicBezTo>
                  <a:cubicBezTo>
                    <a:pt x="1483788" y="91440"/>
                    <a:pt x="1566101" y="115634"/>
                    <a:pt x="1432560" y="71120"/>
                  </a:cubicBezTo>
                </a:path>
              </a:pathLst>
            </a:custGeom>
            <a:noFill/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483" name="Free-form: Shape 1482">
              <a:extLst>
                <a:ext uri="{FF2B5EF4-FFF2-40B4-BE49-F238E27FC236}">
                  <a16:creationId xmlns:a16="http://schemas.microsoft.com/office/drawing/2014/main" id="{4B62C818-9F9E-851F-E5FA-F7B185843A52}"/>
                </a:ext>
              </a:extLst>
            </p:cNvPr>
            <p:cNvSpPr/>
            <p:nvPr/>
          </p:nvSpPr>
          <p:spPr>
            <a:xfrm>
              <a:off x="16666871" y="23010539"/>
              <a:ext cx="9399251" cy="7208140"/>
            </a:xfrm>
            <a:custGeom>
              <a:avLst/>
              <a:gdLst>
                <a:gd name="connsiteX0" fmla="*/ 3886809 w 9399251"/>
                <a:gd name="connsiteY0" fmla="*/ 1546181 h 7208140"/>
                <a:gd name="connsiteX1" fmla="*/ 3937609 w 9399251"/>
                <a:gd name="connsiteY1" fmla="*/ 1657941 h 7208140"/>
                <a:gd name="connsiteX2" fmla="*/ 3592169 w 9399251"/>
                <a:gd name="connsiteY2" fmla="*/ 2460581 h 7208140"/>
                <a:gd name="connsiteX3" fmla="*/ 1854809 w 9399251"/>
                <a:gd name="connsiteY3" fmla="*/ 2592661 h 7208140"/>
                <a:gd name="connsiteX4" fmla="*/ 391769 w 9399251"/>
                <a:gd name="connsiteY4" fmla="*/ 4401141 h 7208140"/>
                <a:gd name="connsiteX5" fmla="*/ 361289 w 9399251"/>
                <a:gd name="connsiteY5" fmla="*/ 6809061 h 7208140"/>
                <a:gd name="connsiteX6" fmla="*/ 4557369 w 9399251"/>
                <a:gd name="connsiteY6" fmla="*/ 6981781 h 7208140"/>
                <a:gd name="connsiteX7" fmla="*/ 4679289 w 9399251"/>
                <a:gd name="connsiteY7" fmla="*/ 4543381 h 7208140"/>
                <a:gd name="connsiteX8" fmla="*/ 9078569 w 9399251"/>
                <a:gd name="connsiteY8" fmla="*/ 4309701 h 7208140"/>
                <a:gd name="connsiteX9" fmla="*/ 8773769 w 9399251"/>
                <a:gd name="connsiteY9" fmla="*/ 3435941 h 7208140"/>
                <a:gd name="connsiteX10" fmla="*/ 6477609 w 9399251"/>
                <a:gd name="connsiteY10" fmla="*/ 3395301 h 7208140"/>
                <a:gd name="connsiteX11" fmla="*/ 6589369 w 9399251"/>
                <a:gd name="connsiteY11" fmla="*/ 286341 h 7208140"/>
                <a:gd name="connsiteX12" fmla="*/ 1428089 w 9399251"/>
                <a:gd name="connsiteY12" fmla="*/ 225381 h 7208140"/>
                <a:gd name="connsiteX13" fmla="*/ 1905609 w 9399251"/>
                <a:gd name="connsiteY13" fmla="*/ 1048341 h 7208140"/>
                <a:gd name="connsiteX14" fmla="*/ 3937609 w 9399251"/>
                <a:gd name="connsiteY14" fmla="*/ 1048341 h 7208140"/>
                <a:gd name="connsiteX15" fmla="*/ 3927449 w 9399251"/>
                <a:gd name="connsiteY15" fmla="*/ 1576661 h 7208140"/>
                <a:gd name="connsiteX16" fmla="*/ 3927449 w 9399251"/>
                <a:gd name="connsiteY16" fmla="*/ 1729061 h 7208140"/>
                <a:gd name="connsiteX17" fmla="*/ 3886809 w 9399251"/>
                <a:gd name="connsiteY17" fmla="*/ 1546181 h 720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399251" h="7208140">
                  <a:moveTo>
                    <a:pt x="3886809" y="1546181"/>
                  </a:moveTo>
                  <a:cubicBezTo>
                    <a:pt x="3888502" y="1534328"/>
                    <a:pt x="3986716" y="1505541"/>
                    <a:pt x="3937609" y="1657941"/>
                  </a:cubicBezTo>
                  <a:cubicBezTo>
                    <a:pt x="3888502" y="1810341"/>
                    <a:pt x="3939302" y="2304794"/>
                    <a:pt x="3592169" y="2460581"/>
                  </a:cubicBezTo>
                  <a:cubicBezTo>
                    <a:pt x="3245036" y="2616368"/>
                    <a:pt x="2388209" y="2269234"/>
                    <a:pt x="1854809" y="2592661"/>
                  </a:cubicBezTo>
                  <a:cubicBezTo>
                    <a:pt x="1321409" y="2916088"/>
                    <a:pt x="640689" y="3698408"/>
                    <a:pt x="391769" y="4401141"/>
                  </a:cubicBezTo>
                  <a:cubicBezTo>
                    <a:pt x="142849" y="5103874"/>
                    <a:pt x="-332978" y="6378954"/>
                    <a:pt x="361289" y="6809061"/>
                  </a:cubicBezTo>
                  <a:cubicBezTo>
                    <a:pt x="1055556" y="7239168"/>
                    <a:pt x="3837702" y="7359394"/>
                    <a:pt x="4557369" y="6981781"/>
                  </a:cubicBezTo>
                  <a:cubicBezTo>
                    <a:pt x="5277036" y="6604168"/>
                    <a:pt x="3925756" y="4988728"/>
                    <a:pt x="4679289" y="4543381"/>
                  </a:cubicBezTo>
                  <a:cubicBezTo>
                    <a:pt x="5432822" y="4098034"/>
                    <a:pt x="8396156" y="4494274"/>
                    <a:pt x="9078569" y="4309701"/>
                  </a:cubicBezTo>
                  <a:cubicBezTo>
                    <a:pt x="9760982" y="4125128"/>
                    <a:pt x="9207262" y="3588341"/>
                    <a:pt x="8773769" y="3435941"/>
                  </a:cubicBezTo>
                  <a:cubicBezTo>
                    <a:pt x="8340276" y="3283541"/>
                    <a:pt x="6841676" y="3920234"/>
                    <a:pt x="6477609" y="3395301"/>
                  </a:cubicBezTo>
                  <a:cubicBezTo>
                    <a:pt x="6113542" y="2870368"/>
                    <a:pt x="7430955" y="814661"/>
                    <a:pt x="6589369" y="286341"/>
                  </a:cubicBezTo>
                  <a:cubicBezTo>
                    <a:pt x="5747783" y="-241979"/>
                    <a:pt x="2208716" y="98381"/>
                    <a:pt x="1428089" y="225381"/>
                  </a:cubicBezTo>
                  <a:cubicBezTo>
                    <a:pt x="647462" y="352381"/>
                    <a:pt x="1487356" y="911181"/>
                    <a:pt x="1905609" y="1048341"/>
                  </a:cubicBezTo>
                  <a:cubicBezTo>
                    <a:pt x="2323862" y="1185501"/>
                    <a:pt x="3600636" y="960288"/>
                    <a:pt x="3937609" y="1048341"/>
                  </a:cubicBezTo>
                  <a:cubicBezTo>
                    <a:pt x="4274582" y="1136394"/>
                    <a:pt x="3929142" y="1463208"/>
                    <a:pt x="3927449" y="1576661"/>
                  </a:cubicBezTo>
                  <a:cubicBezTo>
                    <a:pt x="3925756" y="1690114"/>
                    <a:pt x="3929142" y="1737528"/>
                    <a:pt x="3927449" y="1729061"/>
                  </a:cubicBezTo>
                  <a:cubicBezTo>
                    <a:pt x="3925756" y="1720594"/>
                    <a:pt x="3885116" y="1558034"/>
                    <a:pt x="3886809" y="1546181"/>
                  </a:cubicBez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0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87" name="Free-form: Shape 1486">
              <a:extLst>
                <a:ext uri="{FF2B5EF4-FFF2-40B4-BE49-F238E27FC236}">
                  <a16:creationId xmlns:a16="http://schemas.microsoft.com/office/drawing/2014/main" id="{6FAABD7C-E410-F696-410B-F4511108D6D7}"/>
                </a:ext>
              </a:extLst>
            </p:cNvPr>
            <p:cNvSpPr/>
            <p:nvPr/>
          </p:nvSpPr>
          <p:spPr>
            <a:xfrm>
              <a:off x="16620015" y="23227670"/>
              <a:ext cx="9492961" cy="6863691"/>
            </a:xfrm>
            <a:custGeom>
              <a:avLst/>
              <a:gdLst>
                <a:gd name="connsiteX0" fmla="*/ 2081637 w 9492961"/>
                <a:gd name="connsiteY0" fmla="*/ 4006210 h 6863691"/>
                <a:gd name="connsiteX1" fmla="*/ 496677 w 9492961"/>
                <a:gd name="connsiteY1" fmla="*/ 3990970 h 6863691"/>
                <a:gd name="connsiteX2" fmla="*/ 329037 w 9492961"/>
                <a:gd name="connsiteY2" fmla="*/ 6475090 h 6863691"/>
                <a:gd name="connsiteX3" fmla="*/ 4641957 w 9492961"/>
                <a:gd name="connsiteY3" fmla="*/ 6627490 h 6863691"/>
                <a:gd name="connsiteX4" fmla="*/ 4535277 w 9492961"/>
                <a:gd name="connsiteY4" fmla="*/ 4219570 h 6863691"/>
                <a:gd name="connsiteX5" fmla="*/ 9152997 w 9492961"/>
                <a:gd name="connsiteY5" fmla="*/ 4234810 h 6863691"/>
                <a:gd name="connsiteX6" fmla="*/ 8848197 w 9492961"/>
                <a:gd name="connsiteY6" fmla="*/ 3259450 h 6863691"/>
                <a:gd name="connsiteX7" fmla="*/ 6470757 w 9492961"/>
                <a:gd name="connsiteY7" fmla="*/ 3183250 h 6863691"/>
                <a:gd name="connsiteX8" fmla="*/ 6607917 w 9492961"/>
                <a:gd name="connsiteY8" fmla="*/ 226690 h 6863691"/>
                <a:gd name="connsiteX9" fmla="*/ 1685397 w 9492961"/>
                <a:gd name="connsiteY9" fmla="*/ 302890 h 6863691"/>
                <a:gd name="connsiteX10" fmla="*/ 1639677 w 9492961"/>
                <a:gd name="connsiteY10" fmla="*/ 1110610 h 6863691"/>
                <a:gd name="connsiteX11" fmla="*/ 3895197 w 9492961"/>
                <a:gd name="connsiteY11" fmla="*/ 1141090 h 6863691"/>
                <a:gd name="connsiteX12" fmla="*/ 3773277 w 9492961"/>
                <a:gd name="connsiteY12" fmla="*/ 2268850 h 6863691"/>
                <a:gd name="connsiteX13" fmla="*/ 1853037 w 9492961"/>
                <a:gd name="connsiteY13" fmla="*/ 2345050 h 6863691"/>
                <a:gd name="connsiteX14" fmla="*/ 2081637 w 9492961"/>
                <a:gd name="connsiteY14" fmla="*/ 4006210 h 686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92961" h="6863691">
                  <a:moveTo>
                    <a:pt x="2081637" y="4006210"/>
                  </a:moveTo>
                  <a:cubicBezTo>
                    <a:pt x="1855577" y="4280530"/>
                    <a:pt x="788777" y="3579490"/>
                    <a:pt x="496677" y="3990970"/>
                  </a:cubicBezTo>
                  <a:cubicBezTo>
                    <a:pt x="204577" y="4402450"/>
                    <a:pt x="-361843" y="6035670"/>
                    <a:pt x="329037" y="6475090"/>
                  </a:cubicBezTo>
                  <a:cubicBezTo>
                    <a:pt x="1019917" y="6914510"/>
                    <a:pt x="3940917" y="7003410"/>
                    <a:pt x="4641957" y="6627490"/>
                  </a:cubicBezTo>
                  <a:cubicBezTo>
                    <a:pt x="5342997" y="6251570"/>
                    <a:pt x="3783437" y="4618350"/>
                    <a:pt x="4535277" y="4219570"/>
                  </a:cubicBezTo>
                  <a:cubicBezTo>
                    <a:pt x="5287117" y="3820790"/>
                    <a:pt x="8434177" y="4394830"/>
                    <a:pt x="9152997" y="4234810"/>
                  </a:cubicBezTo>
                  <a:cubicBezTo>
                    <a:pt x="9871817" y="4074790"/>
                    <a:pt x="9295237" y="3434710"/>
                    <a:pt x="8848197" y="3259450"/>
                  </a:cubicBezTo>
                  <a:cubicBezTo>
                    <a:pt x="8401157" y="3084190"/>
                    <a:pt x="6844137" y="3688710"/>
                    <a:pt x="6470757" y="3183250"/>
                  </a:cubicBezTo>
                  <a:cubicBezTo>
                    <a:pt x="6097377" y="2677790"/>
                    <a:pt x="7405477" y="706750"/>
                    <a:pt x="6607917" y="226690"/>
                  </a:cubicBezTo>
                  <a:cubicBezTo>
                    <a:pt x="5810357" y="-253370"/>
                    <a:pt x="2513437" y="155570"/>
                    <a:pt x="1685397" y="302890"/>
                  </a:cubicBezTo>
                  <a:cubicBezTo>
                    <a:pt x="857357" y="450210"/>
                    <a:pt x="1271377" y="970910"/>
                    <a:pt x="1639677" y="1110610"/>
                  </a:cubicBezTo>
                  <a:cubicBezTo>
                    <a:pt x="2007977" y="1250310"/>
                    <a:pt x="3539597" y="948050"/>
                    <a:pt x="3895197" y="1141090"/>
                  </a:cubicBezTo>
                  <a:cubicBezTo>
                    <a:pt x="4250797" y="1334130"/>
                    <a:pt x="4113637" y="2068190"/>
                    <a:pt x="3773277" y="2268850"/>
                  </a:cubicBezTo>
                  <a:cubicBezTo>
                    <a:pt x="3432917" y="2469510"/>
                    <a:pt x="2142597" y="2052950"/>
                    <a:pt x="1853037" y="2345050"/>
                  </a:cubicBezTo>
                  <a:cubicBezTo>
                    <a:pt x="1563477" y="2637150"/>
                    <a:pt x="2307697" y="3731890"/>
                    <a:pt x="2081637" y="4006210"/>
                  </a:cubicBezTo>
                  <a:close/>
                </a:path>
              </a:pathLst>
            </a:custGeom>
            <a:noFill/>
            <a:ln w="76200" cap="flat">
              <a:solidFill>
                <a:schemeClr val="accent1">
                  <a:lumMod val="60000"/>
                  <a:lumOff val="40000"/>
                </a:schemeClr>
              </a:solidFill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0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88" name="Free-form: Shape 1487">
              <a:extLst>
                <a:ext uri="{FF2B5EF4-FFF2-40B4-BE49-F238E27FC236}">
                  <a16:creationId xmlns:a16="http://schemas.microsoft.com/office/drawing/2014/main" id="{BC274BC1-B344-A66D-0092-7069D74B4794}"/>
                </a:ext>
              </a:extLst>
            </p:cNvPr>
            <p:cNvSpPr/>
            <p:nvPr/>
          </p:nvSpPr>
          <p:spPr>
            <a:xfrm>
              <a:off x="15761244" y="23177521"/>
              <a:ext cx="10422590" cy="5241494"/>
            </a:xfrm>
            <a:custGeom>
              <a:avLst/>
              <a:gdLst>
                <a:gd name="connsiteX0" fmla="*/ 393156 w 10422590"/>
                <a:gd name="connsiteY0" fmla="*/ 1038839 h 5241494"/>
                <a:gd name="connsiteX1" fmla="*/ 134076 w 10422590"/>
                <a:gd name="connsiteY1" fmla="*/ 1816079 h 5241494"/>
                <a:gd name="connsiteX2" fmla="*/ 1962876 w 10422590"/>
                <a:gd name="connsiteY2" fmla="*/ 2120879 h 5241494"/>
                <a:gd name="connsiteX3" fmla="*/ 2435316 w 10422590"/>
                <a:gd name="connsiteY3" fmla="*/ 3766799 h 5241494"/>
                <a:gd name="connsiteX4" fmla="*/ 1185636 w 10422590"/>
                <a:gd name="connsiteY4" fmla="*/ 3964919 h 5241494"/>
                <a:gd name="connsiteX5" fmla="*/ 1277076 w 10422590"/>
                <a:gd name="connsiteY5" fmla="*/ 5077439 h 5241494"/>
                <a:gd name="connsiteX6" fmla="*/ 5178516 w 10422590"/>
                <a:gd name="connsiteY6" fmla="*/ 5153639 h 5241494"/>
                <a:gd name="connsiteX7" fmla="*/ 5711916 w 10422590"/>
                <a:gd name="connsiteY7" fmla="*/ 4284959 h 5241494"/>
                <a:gd name="connsiteX8" fmla="*/ 10131516 w 10422590"/>
                <a:gd name="connsiteY8" fmla="*/ 4330679 h 5241494"/>
                <a:gd name="connsiteX9" fmla="*/ 9704796 w 10422590"/>
                <a:gd name="connsiteY9" fmla="*/ 3263879 h 5241494"/>
                <a:gd name="connsiteX10" fmla="*/ 7296876 w 10422590"/>
                <a:gd name="connsiteY10" fmla="*/ 3294359 h 5241494"/>
                <a:gd name="connsiteX11" fmla="*/ 7632156 w 10422590"/>
                <a:gd name="connsiteY11" fmla="*/ 246359 h 5241494"/>
                <a:gd name="connsiteX12" fmla="*/ 2420076 w 10422590"/>
                <a:gd name="connsiteY12" fmla="*/ 276839 h 5241494"/>
                <a:gd name="connsiteX13" fmla="*/ 393156 w 10422590"/>
                <a:gd name="connsiteY13" fmla="*/ 1038839 h 524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2590" h="5241494">
                  <a:moveTo>
                    <a:pt x="393156" y="1038839"/>
                  </a:moveTo>
                  <a:cubicBezTo>
                    <a:pt x="12156" y="1295379"/>
                    <a:pt x="-127544" y="1635739"/>
                    <a:pt x="134076" y="1816079"/>
                  </a:cubicBezTo>
                  <a:cubicBezTo>
                    <a:pt x="395696" y="1996419"/>
                    <a:pt x="1579336" y="1795759"/>
                    <a:pt x="1962876" y="2120879"/>
                  </a:cubicBezTo>
                  <a:cubicBezTo>
                    <a:pt x="2346416" y="2445999"/>
                    <a:pt x="2564856" y="3459459"/>
                    <a:pt x="2435316" y="3766799"/>
                  </a:cubicBezTo>
                  <a:cubicBezTo>
                    <a:pt x="2305776" y="4074139"/>
                    <a:pt x="1378676" y="3746479"/>
                    <a:pt x="1185636" y="3964919"/>
                  </a:cubicBezTo>
                  <a:cubicBezTo>
                    <a:pt x="992596" y="4183359"/>
                    <a:pt x="611596" y="4879319"/>
                    <a:pt x="1277076" y="5077439"/>
                  </a:cubicBezTo>
                  <a:cubicBezTo>
                    <a:pt x="1942556" y="5275559"/>
                    <a:pt x="4439376" y="5285719"/>
                    <a:pt x="5178516" y="5153639"/>
                  </a:cubicBezTo>
                  <a:cubicBezTo>
                    <a:pt x="5917656" y="5021559"/>
                    <a:pt x="4886416" y="4422119"/>
                    <a:pt x="5711916" y="4284959"/>
                  </a:cubicBezTo>
                  <a:cubicBezTo>
                    <a:pt x="6537416" y="4147799"/>
                    <a:pt x="9466036" y="4500859"/>
                    <a:pt x="10131516" y="4330679"/>
                  </a:cubicBezTo>
                  <a:cubicBezTo>
                    <a:pt x="10796996" y="4160499"/>
                    <a:pt x="10177236" y="3436599"/>
                    <a:pt x="9704796" y="3263879"/>
                  </a:cubicBezTo>
                  <a:cubicBezTo>
                    <a:pt x="9232356" y="3091159"/>
                    <a:pt x="7642316" y="3797279"/>
                    <a:pt x="7296876" y="3294359"/>
                  </a:cubicBezTo>
                  <a:cubicBezTo>
                    <a:pt x="6951436" y="2791439"/>
                    <a:pt x="8444956" y="749279"/>
                    <a:pt x="7632156" y="246359"/>
                  </a:cubicBezTo>
                  <a:cubicBezTo>
                    <a:pt x="6819356" y="-256561"/>
                    <a:pt x="3621496" y="144759"/>
                    <a:pt x="2420076" y="276839"/>
                  </a:cubicBezTo>
                  <a:cubicBezTo>
                    <a:pt x="1218656" y="408919"/>
                    <a:pt x="774156" y="782299"/>
                    <a:pt x="393156" y="1038839"/>
                  </a:cubicBezTo>
                  <a:close/>
                </a:path>
              </a:pathLst>
            </a:custGeom>
            <a:noFill/>
            <a:ln w="76200" cap="flat">
              <a:solidFill>
                <a:schemeClr val="accent2">
                  <a:lumMod val="60000"/>
                  <a:lumOff val="40000"/>
                </a:schemeClr>
              </a:solidFill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8268" tIns="118268" rIns="118268" bIns="118268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0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490" name="TextBox 1489">
            <a:extLst>
              <a:ext uri="{FF2B5EF4-FFF2-40B4-BE49-F238E27FC236}">
                <a16:creationId xmlns:a16="http://schemas.microsoft.com/office/drawing/2014/main" id="{7173C1BE-D864-8D2E-0696-E62F7F9B92CF}"/>
              </a:ext>
            </a:extLst>
          </p:cNvPr>
          <p:cNvSpPr txBox="1"/>
          <p:nvPr/>
        </p:nvSpPr>
        <p:spPr>
          <a:xfrm>
            <a:off x="16409585" y="25635445"/>
            <a:ext cx="3249785" cy="461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i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{(p →q) → p, q}</a:t>
            </a:r>
            <a:r>
              <a:rPr lang="pt-PT" sz="24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 </a:t>
            </a:r>
            <a:r>
              <a:rPr lang="pt-PT" sz="2400" i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86F59CA0-DF29-D680-A318-F62F32622AB7}"/>
              </a:ext>
            </a:extLst>
          </p:cNvPr>
          <p:cNvSpPr txBox="1"/>
          <p:nvPr/>
        </p:nvSpPr>
        <p:spPr>
          <a:xfrm>
            <a:off x="16025906" y="29925783"/>
            <a:ext cx="13346980" cy="731288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/>
              <a:t>Finally, these solutions can be queried multiple times to generate feedback.</a:t>
            </a:r>
            <a:endParaRPr lang="en-GB" sz="3200" dirty="0"/>
          </a:p>
        </p:txBody>
      </p:sp>
      <p:sp>
        <p:nvSpPr>
          <p:cNvPr id="1492" name="TextBox 1491">
            <a:extLst>
              <a:ext uri="{FF2B5EF4-FFF2-40B4-BE49-F238E27FC236}">
                <a16:creationId xmlns:a16="http://schemas.microsoft.com/office/drawing/2014/main" id="{53CC8B58-05E5-97EB-07B8-AF91D7F281DA}"/>
              </a:ext>
            </a:extLst>
          </p:cNvPr>
          <p:cNvSpPr txBox="1"/>
          <p:nvPr/>
        </p:nvSpPr>
        <p:spPr>
          <a:xfrm>
            <a:off x="15907824" y="30720810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Results</a:t>
            </a:r>
          </a:p>
        </p:txBody>
      </p: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FA067714-9E36-BE72-61DB-B37DA87689E6}"/>
              </a:ext>
            </a:extLst>
          </p:cNvPr>
          <p:cNvCxnSpPr>
            <a:cxnSpLocks/>
          </p:cNvCxnSpPr>
          <p:nvPr/>
        </p:nvCxnSpPr>
        <p:spPr>
          <a:xfrm>
            <a:off x="15280462" y="31609651"/>
            <a:ext cx="1479647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1" name="TextBox 1500">
            <a:extLst>
              <a:ext uri="{FF2B5EF4-FFF2-40B4-BE49-F238E27FC236}">
                <a16:creationId xmlns:a16="http://schemas.microsoft.com/office/drawing/2014/main" id="{1567121B-A12F-24C7-6BC4-A3837173CD91}"/>
              </a:ext>
            </a:extLst>
          </p:cNvPr>
          <p:cNvSpPr txBox="1"/>
          <p:nvPr/>
        </p:nvSpPr>
        <p:spPr>
          <a:xfrm>
            <a:off x="14667679" y="31802942"/>
            <a:ext cx="179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/>
              <a:t>No. of problems</a:t>
            </a:r>
          </a:p>
        </p:txBody>
      </p:sp>
      <p:grpSp>
        <p:nvGrpSpPr>
          <p:cNvPr id="1512" name="Group 1511">
            <a:extLst>
              <a:ext uri="{FF2B5EF4-FFF2-40B4-BE49-F238E27FC236}">
                <a16:creationId xmlns:a16="http://schemas.microsoft.com/office/drawing/2014/main" id="{CEBEA5F5-1C89-C935-A9CC-19C207B7B07F}"/>
              </a:ext>
            </a:extLst>
          </p:cNvPr>
          <p:cNvGrpSpPr/>
          <p:nvPr/>
        </p:nvGrpSpPr>
        <p:grpSpPr>
          <a:xfrm>
            <a:off x="15138154" y="31801944"/>
            <a:ext cx="7750502" cy="4233272"/>
            <a:chOff x="15138154" y="31801944"/>
            <a:chExt cx="7750502" cy="4233272"/>
          </a:xfrm>
        </p:grpSpPr>
        <p:pic>
          <p:nvPicPr>
            <p:cNvPr id="1495" name="Picture 1494" descr="A graph with numbers and a bar&#10;&#10;AI-generated content may be incorrect.">
              <a:extLst>
                <a:ext uri="{FF2B5EF4-FFF2-40B4-BE49-F238E27FC236}">
                  <a16:creationId xmlns:a16="http://schemas.microsoft.com/office/drawing/2014/main" id="{AB1EB8D8-4FD0-3B60-F42D-A2A6A63E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1303" y="32084866"/>
              <a:ext cx="6809408" cy="3911215"/>
            </a:xfrm>
            <a:prstGeom prst="rect">
              <a:avLst/>
            </a:prstGeom>
          </p:spPr>
        </p:pic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FB124CF9-2DF0-B55D-1F49-5986F568FDD6}"/>
                </a:ext>
              </a:extLst>
            </p:cNvPr>
            <p:cNvGrpSpPr/>
            <p:nvPr/>
          </p:nvGrpSpPr>
          <p:grpSpPr>
            <a:xfrm>
              <a:off x="17209054" y="31801944"/>
              <a:ext cx="3761989" cy="599207"/>
              <a:chOff x="1626260" y="2170513"/>
              <a:chExt cx="2881940" cy="555014"/>
            </a:xfrm>
          </p:grpSpPr>
          <p:sp>
            <p:nvSpPr>
              <p:cNvPr id="1507" name="Rectangle: Rounded Corners 1506">
                <a:extLst>
                  <a:ext uri="{FF2B5EF4-FFF2-40B4-BE49-F238E27FC236}">
                    <a16:creationId xmlns:a16="http://schemas.microsoft.com/office/drawing/2014/main" id="{8889B64A-9040-FC0E-7154-25C276435F08}"/>
                  </a:ext>
                </a:extLst>
              </p:cNvPr>
              <p:cNvSpPr/>
              <p:nvPr/>
            </p:nvSpPr>
            <p:spPr>
              <a:xfrm>
                <a:off x="1626260" y="2178807"/>
                <a:ext cx="2881940" cy="54672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1508" name="TextBox 1507">
                <a:extLst>
                  <a:ext uri="{FF2B5EF4-FFF2-40B4-BE49-F238E27FC236}">
                    <a16:creationId xmlns:a16="http://schemas.microsoft.com/office/drawing/2014/main" id="{1C6A1F8B-8AAA-1C04-F990-5561EE5CA105}"/>
                  </a:ext>
                </a:extLst>
              </p:cNvPr>
              <p:cNvSpPr txBox="1"/>
              <p:nvPr/>
            </p:nvSpPr>
            <p:spPr>
              <a:xfrm>
                <a:off x="1724628" y="2170513"/>
                <a:ext cx="2673752" cy="54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noProof="0" dirty="0">
                    <a:solidFill>
                      <a:schemeClr val="bg1"/>
                    </a:solidFill>
                  </a:rPr>
                  <a:t>Propositional Logic</a:t>
                </a:r>
              </a:p>
            </p:txBody>
          </p:sp>
        </p:grpSp>
        <p:sp>
          <p:nvSpPr>
            <p:cNvPr id="1499" name="TextBox 1498">
              <a:extLst>
                <a:ext uri="{FF2B5EF4-FFF2-40B4-BE49-F238E27FC236}">
                  <a16:creationId xmlns:a16="http://schemas.microsoft.com/office/drawing/2014/main" id="{8D29BE1F-2264-BC47-4ABC-DEEE47474CF7}"/>
                </a:ext>
              </a:extLst>
            </p:cNvPr>
            <p:cNvSpPr txBox="1"/>
            <p:nvPr/>
          </p:nvSpPr>
          <p:spPr>
            <a:xfrm>
              <a:off x="21444959" y="35176790"/>
              <a:ext cx="1443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noProof="0" dirty="0"/>
                <a:t>Time (</a:t>
              </a:r>
              <a:r>
                <a:rPr lang="en-GB" sz="1100" noProof="0" dirty="0" err="1"/>
                <a:t>ms</a:t>
              </a:r>
              <a:r>
                <a:rPr lang="en-GB" sz="1100" noProof="0" dirty="0"/>
                <a:t>)</a:t>
              </a:r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CDBFAA79-6362-91D9-E671-A9E8968B5C7B}"/>
                </a:ext>
              </a:extLst>
            </p:cNvPr>
            <p:cNvSpPr/>
            <p:nvPr/>
          </p:nvSpPr>
          <p:spPr>
            <a:xfrm>
              <a:off x="15138154" y="32785376"/>
              <a:ext cx="1164956" cy="3249840"/>
            </a:xfrm>
            <a:prstGeom prst="rect">
              <a:avLst/>
            </a:prstGeom>
            <a:noFill/>
            <a:ln>
              <a:solidFill>
                <a:srgbClr val="E76A2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505" name="TextBox 1504">
              <a:extLst>
                <a:ext uri="{FF2B5EF4-FFF2-40B4-BE49-F238E27FC236}">
                  <a16:creationId xmlns:a16="http://schemas.microsoft.com/office/drawing/2014/main" id="{B79A6AA6-EBF5-1039-B1F0-BB66D25A6B68}"/>
                </a:ext>
              </a:extLst>
            </p:cNvPr>
            <p:cNvSpPr txBox="1"/>
            <p:nvPr/>
          </p:nvSpPr>
          <p:spPr>
            <a:xfrm>
              <a:off x="17309707" y="33528773"/>
              <a:ext cx="3489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noProof="0" dirty="0"/>
                <a:t>~75% of the problems were solved under 50 </a:t>
              </a:r>
              <a:r>
                <a:rPr lang="en-GB" sz="2400" b="1" noProof="0" dirty="0" err="1"/>
                <a:t>ms</a:t>
              </a:r>
              <a:endParaRPr lang="en-GB" sz="2400" b="1" noProof="0" dirty="0"/>
            </a:p>
          </p:txBody>
        </p:sp>
      </p:grpSp>
      <p:grpSp>
        <p:nvGrpSpPr>
          <p:cNvPr id="1511" name="Group 1510">
            <a:extLst>
              <a:ext uri="{FF2B5EF4-FFF2-40B4-BE49-F238E27FC236}">
                <a16:creationId xmlns:a16="http://schemas.microsoft.com/office/drawing/2014/main" id="{8730BEA7-25DF-4407-8841-B2B57A2CAA51}"/>
              </a:ext>
            </a:extLst>
          </p:cNvPr>
          <p:cNvGrpSpPr/>
          <p:nvPr/>
        </p:nvGrpSpPr>
        <p:grpSpPr>
          <a:xfrm>
            <a:off x="22416677" y="31780037"/>
            <a:ext cx="7938081" cy="4276979"/>
            <a:chOff x="21743846" y="31817952"/>
            <a:chExt cx="7938081" cy="4276979"/>
          </a:xfrm>
        </p:grpSpPr>
        <p:pic>
          <p:nvPicPr>
            <p:cNvPr id="1496" name="Picture 1495" descr="A graph with numbers and a bar&#10;&#10;AI-generated content may be incorrect.">
              <a:extLst>
                <a:ext uri="{FF2B5EF4-FFF2-40B4-BE49-F238E27FC236}">
                  <a16:creationId xmlns:a16="http://schemas.microsoft.com/office/drawing/2014/main" id="{19D08DDA-55AF-819D-D012-06547A80B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2100" y="32152635"/>
              <a:ext cx="6565812" cy="3941079"/>
            </a:xfrm>
            <a:prstGeom prst="rect">
              <a:avLst/>
            </a:prstGeom>
          </p:spPr>
        </p:pic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1EA7311D-F568-63ED-2A84-4FBE59D94DBE}"/>
                </a:ext>
              </a:extLst>
            </p:cNvPr>
            <p:cNvGrpSpPr/>
            <p:nvPr/>
          </p:nvGrpSpPr>
          <p:grpSpPr>
            <a:xfrm>
              <a:off x="23811569" y="31817952"/>
              <a:ext cx="3761989" cy="606683"/>
              <a:chOff x="1626260" y="2170513"/>
              <a:chExt cx="2881940" cy="561938"/>
            </a:xfrm>
          </p:grpSpPr>
          <p:sp>
            <p:nvSpPr>
              <p:cNvPr id="1509" name="Rectangle: Rounded Corners 1508">
                <a:extLst>
                  <a:ext uri="{FF2B5EF4-FFF2-40B4-BE49-F238E27FC236}">
                    <a16:creationId xmlns:a16="http://schemas.microsoft.com/office/drawing/2014/main" id="{723D44DC-0F01-E062-61F0-557F6BCE28D8}"/>
                  </a:ext>
                </a:extLst>
              </p:cNvPr>
              <p:cNvSpPr/>
              <p:nvPr/>
            </p:nvSpPr>
            <p:spPr>
              <a:xfrm>
                <a:off x="1626260" y="2178806"/>
                <a:ext cx="2881940" cy="5536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 dirty="0"/>
              </a:p>
            </p:txBody>
          </p:sp>
          <p:sp>
            <p:nvSpPr>
              <p:cNvPr id="1510" name="TextBox 1509">
                <a:extLst>
                  <a:ext uri="{FF2B5EF4-FFF2-40B4-BE49-F238E27FC236}">
                    <a16:creationId xmlns:a16="http://schemas.microsoft.com/office/drawing/2014/main" id="{AB2E3819-02A3-0E7B-4750-557464EA7A88}"/>
                  </a:ext>
                </a:extLst>
              </p:cNvPr>
              <p:cNvSpPr txBox="1"/>
              <p:nvPr/>
            </p:nvSpPr>
            <p:spPr>
              <a:xfrm>
                <a:off x="1724628" y="2170513"/>
                <a:ext cx="2673752" cy="54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noProof="0" dirty="0">
                    <a:solidFill>
                      <a:schemeClr val="bg1"/>
                    </a:solidFill>
                  </a:rPr>
                  <a:t>First-Order Logic</a:t>
                </a:r>
              </a:p>
            </p:txBody>
          </p:sp>
        </p:grpSp>
        <p:sp>
          <p:nvSpPr>
            <p:cNvPr id="1500" name="TextBox 1499">
              <a:extLst>
                <a:ext uri="{FF2B5EF4-FFF2-40B4-BE49-F238E27FC236}">
                  <a16:creationId xmlns:a16="http://schemas.microsoft.com/office/drawing/2014/main" id="{F9D64E1E-25E3-C174-9E11-A02D8398A21C}"/>
                </a:ext>
              </a:extLst>
            </p:cNvPr>
            <p:cNvSpPr txBox="1"/>
            <p:nvPr/>
          </p:nvSpPr>
          <p:spPr>
            <a:xfrm>
              <a:off x="28238230" y="35360573"/>
              <a:ext cx="1443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noProof="0" dirty="0"/>
                <a:t>Time (</a:t>
              </a:r>
              <a:r>
                <a:rPr lang="en-GB" sz="1100" noProof="0" dirty="0" err="1"/>
                <a:t>ms</a:t>
              </a:r>
              <a:r>
                <a:rPr lang="en-GB" sz="1100" noProof="0" dirty="0"/>
                <a:t>)</a:t>
              </a:r>
            </a:p>
          </p:txBody>
        </p:sp>
        <p:sp>
          <p:nvSpPr>
            <p:cNvPr id="1502" name="TextBox 1501">
              <a:extLst>
                <a:ext uri="{FF2B5EF4-FFF2-40B4-BE49-F238E27FC236}">
                  <a16:creationId xmlns:a16="http://schemas.microsoft.com/office/drawing/2014/main" id="{B756C2F6-2ED7-997B-F6AC-63D68F101F8F}"/>
                </a:ext>
              </a:extLst>
            </p:cNvPr>
            <p:cNvSpPr txBox="1"/>
            <p:nvPr/>
          </p:nvSpPr>
          <p:spPr>
            <a:xfrm>
              <a:off x="21743846" y="31922397"/>
              <a:ext cx="179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noProof="0" dirty="0"/>
                <a:t>No. of problems</a:t>
              </a:r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FFBD5B9A-CF2A-7A94-563F-2544DE5B76BD}"/>
                </a:ext>
              </a:extLst>
            </p:cNvPr>
            <p:cNvSpPr/>
            <p:nvPr/>
          </p:nvSpPr>
          <p:spPr>
            <a:xfrm>
              <a:off x="22182100" y="32845091"/>
              <a:ext cx="2674814" cy="3249840"/>
            </a:xfrm>
            <a:prstGeom prst="rect">
              <a:avLst/>
            </a:prstGeom>
            <a:noFill/>
            <a:ln>
              <a:solidFill>
                <a:srgbClr val="E76A2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506" name="TextBox 1505">
              <a:extLst>
                <a:ext uri="{FF2B5EF4-FFF2-40B4-BE49-F238E27FC236}">
                  <a16:creationId xmlns:a16="http://schemas.microsoft.com/office/drawing/2014/main" id="{6E204940-CAC4-2FAC-3B2B-C66FC379513F}"/>
                </a:ext>
              </a:extLst>
            </p:cNvPr>
            <p:cNvSpPr txBox="1"/>
            <p:nvPr/>
          </p:nvSpPr>
          <p:spPr>
            <a:xfrm>
              <a:off x="25088773" y="33175862"/>
              <a:ext cx="3685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noProof="0" dirty="0"/>
                <a:t>~75% of the problems were solved under 600 </a:t>
              </a:r>
              <a:r>
                <a:rPr lang="en-GB" sz="2400" b="1" noProof="0" dirty="0" err="1"/>
                <a:t>ms</a:t>
              </a:r>
              <a:endParaRPr lang="en-GB" sz="2400" b="1" noProof="0" dirty="0"/>
            </a:p>
          </p:txBody>
        </p:sp>
      </p:grpSp>
      <p:sp>
        <p:nvSpPr>
          <p:cNvPr id="1513" name="TextBox 1512">
            <a:extLst>
              <a:ext uri="{FF2B5EF4-FFF2-40B4-BE49-F238E27FC236}">
                <a16:creationId xmlns:a16="http://schemas.microsoft.com/office/drawing/2014/main" id="{2ACDEB82-FF99-717B-1AC9-F80E67ECF9CF}"/>
              </a:ext>
            </a:extLst>
          </p:cNvPr>
          <p:cNvSpPr txBox="1"/>
          <p:nvPr/>
        </p:nvSpPr>
        <p:spPr>
          <a:xfrm>
            <a:off x="5985118" y="36181561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Conclusion</a:t>
            </a:r>
          </a:p>
        </p:txBody>
      </p: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25843DF8-82EE-7D80-4FF6-8F626EBBE752}"/>
              </a:ext>
            </a:extLst>
          </p:cNvPr>
          <p:cNvCxnSpPr>
            <a:cxnSpLocks/>
          </p:cNvCxnSpPr>
          <p:nvPr/>
        </p:nvCxnSpPr>
        <p:spPr>
          <a:xfrm>
            <a:off x="125897" y="37207964"/>
            <a:ext cx="24818202" cy="15631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23" name="Picture 1522">
            <a:extLst>
              <a:ext uri="{FF2B5EF4-FFF2-40B4-BE49-F238E27FC236}">
                <a16:creationId xmlns:a16="http://schemas.microsoft.com/office/drawing/2014/main" id="{1603BCAA-2AC8-C3B5-99BF-CE68F9A3D41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8"/>
          <a:stretch>
            <a:fillRect/>
          </a:stretch>
        </p:blipFill>
        <p:spPr>
          <a:xfrm>
            <a:off x="26484061" y="37273260"/>
            <a:ext cx="3121951" cy="3166779"/>
          </a:xfrm>
          <a:prstGeom prst="rect">
            <a:avLst/>
          </a:prstGeom>
        </p:spPr>
      </p:pic>
      <p:sp>
        <p:nvSpPr>
          <p:cNvPr id="1524" name="TextBox 1523">
            <a:extLst>
              <a:ext uri="{FF2B5EF4-FFF2-40B4-BE49-F238E27FC236}">
                <a16:creationId xmlns:a16="http://schemas.microsoft.com/office/drawing/2014/main" id="{E7B3FDBF-C769-AB20-3002-1B9A15B8D49B}"/>
              </a:ext>
            </a:extLst>
          </p:cNvPr>
          <p:cNvSpPr txBox="1"/>
          <p:nvPr/>
        </p:nvSpPr>
        <p:spPr>
          <a:xfrm>
            <a:off x="1050679" y="37600499"/>
            <a:ext cx="13346980" cy="227017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algn="l"/>
            <a:r>
              <a:rPr lang="en-US" sz="3600" b="1" dirty="0"/>
              <a:t>Main Contributions</a:t>
            </a:r>
          </a:p>
          <a:p>
            <a:pPr algn="l"/>
            <a:r>
              <a:rPr lang="en-US" sz="3200" dirty="0"/>
              <a:t>Algorithm generates human-readable natural deduction proofs.</a:t>
            </a:r>
          </a:p>
          <a:p>
            <a:pPr algn="l"/>
            <a:r>
              <a:rPr lang="en-US" sz="3200" dirty="0"/>
              <a:t>Feedback aligns with student reasoning for more effective learning.</a:t>
            </a:r>
          </a:p>
          <a:p>
            <a:pPr algn="l"/>
            <a:r>
              <a:rPr lang="en-US" sz="3200" dirty="0"/>
              <a:t>Stores multiple solutions per problem, improving response time.</a:t>
            </a:r>
          </a:p>
        </p:txBody>
      </p:sp>
      <p:sp>
        <p:nvSpPr>
          <p:cNvPr id="1525" name="TextBox 1524">
            <a:extLst>
              <a:ext uri="{FF2B5EF4-FFF2-40B4-BE49-F238E27FC236}">
                <a16:creationId xmlns:a16="http://schemas.microsoft.com/office/drawing/2014/main" id="{C6C7FBBB-2934-8CF2-55F2-D33D75D73710}"/>
              </a:ext>
            </a:extLst>
          </p:cNvPr>
          <p:cNvSpPr txBox="1"/>
          <p:nvPr/>
        </p:nvSpPr>
        <p:spPr>
          <a:xfrm>
            <a:off x="13168684" y="37635385"/>
            <a:ext cx="13346980" cy="2270171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algn="l"/>
            <a:r>
              <a:rPr lang="en-US" sz="3600" b="1" dirty="0"/>
              <a:t>Future Work</a:t>
            </a:r>
          </a:p>
          <a:p>
            <a:pPr algn="l"/>
            <a:r>
              <a:rPr lang="en-US" sz="3200" dirty="0"/>
              <a:t>Generate exercises with adjustable difficulty.</a:t>
            </a:r>
          </a:p>
          <a:p>
            <a:pPr algn="l"/>
            <a:r>
              <a:rPr lang="en-US" sz="3200" dirty="0"/>
              <a:t>Improve scalability and efficiency of real-time feedback.</a:t>
            </a:r>
          </a:p>
          <a:p>
            <a:endParaRPr lang="en-US" sz="3200" dirty="0"/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89344304-E923-6D2F-8A23-9F07F17094CB}"/>
              </a:ext>
            </a:extLst>
          </p:cNvPr>
          <p:cNvSpPr txBox="1"/>
          <p:nvPr/>
        </p:nvSpPr>
        <p:spPr>
          <a:xfrm>
            <a:off x="21276859" y="36357306"/>
            <a:ext cx="13346980" cy="915954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 Black" panose="020F0502020204030204" pitchFamily="34" charset="0"/>
                <a:cs typeface="Aharoni" panose="020F0502020204030204" pitchFamily="2" charset="-79"/>
                <a:sym typeface="Helvetica Light"/>
              </a:rPr>
              <a:t>Try out our app</a:t>
            </a:r>
          </a:p>
        </p:txBody>
      </p:sp>
    </p:spTree>
    <p:extLst>
      <p:ext uri="{BB962C8B-B14F-4D97-AF65-F5344CB8AC3E}">
        <p14:creationId xmlns:p14="http://schemas.microsoft.com/office/powerpoint/2010/main" val="20255080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774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Aptos Black</vt:lpstr>
      <vt:lpstr>Avenir</vt:lpstr>
      <vt:lpstr>CMU Serif</vt:lpstr>
      <vt:lpstr>Helvetica Light</vt:lpstr>
      <vt:lpstr>Montserrat</vt:lpstr>
      <vt:lpstr>Montserrat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Damaso</dc:creator>
  <cp:lastModifiedBy>Daniel Goncalves Fuseta Rosa Macau</cp:lastModifiedBy>
  <cp:revision>106</cp:revision>
  <dcterms:created xsi:type="dcterms:W3CDTF">2014-06-21T14:44:39Z</dcterms:created>
  <dcterms:modified xsi:type="dcterms:W3CDTF">2025-09-03T16:39:26Z</dcterms:modified>
</cp:coreProperties>
</file>