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9" r:id="rId3"/>
    <p:sldId id="270" r:id="rId4"/>
    <p:sldId id="262" r:id="rId5"/>
    <p:sldId id="259" r:id="rId6"/>
    <p:sldId id="258" r:id="rId7"/>
    <p:sldId id="260" r:id="rId8"/>
    <p:sldId id="267" r:id="rId9"/>
    <p:sldId id="261" r:id="rId10"/>
    <p:sldId id="265" r:id="rId11"/>
    <p:sldId id="264" r:id="rId12"/>
    <p:sldId id="266" r:id="rId13"/>
    <p:sldId id="263" r:id="rId14"/>
    <p:sldId id="268" r:id="rId15"/>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3A5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1046" autoAdjust="0"/>
  </p:normalViewPr>
  <p:slideViewPr>
    <p:cSldViewPr snapToGrid="0">
      <p:cViewPr varScale="1">
        <p:scale>
          <a:sx n="33" d="100"/>
          <a:sy n="33" d="100"/>
        </p:scale>
        <p:origin x="2578"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BC8F5C-7117-4891-96D0-3F48FA281155}" type="datetimeFigureOut">
              <a:rPr lang="en-GB" smtClean="0"/>
              <a:t>26/08/2025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CE441A-D8A2-4713-A742-F42E6AB4928E}" type="slidenum">
              <a:rPr lang="en-GB" smtClean="0"/>
              <a:t>‹#›</a:t>
            </a:fld>
            <a:endParaRPr lang="en-GB"/>
          </a:p>
        </p:txBody>
      </p:sp>
    </p:spTree>
    <p:extLst>
      <p:ext uri="{BB962C8B-B14F-4D97-AF65-F5344CB8AC3E}">
        <p14:creationId xmlns:p14="http://schemas.microsoft.com/office/powerpoint/2010/main" val="4188020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Bom </a:t>
            </a:r>
            <a:r>
              <a:rPr lang="en-GB" dirty="0" err="1"/>
              <a:t>dia</a:t>
            </a:r>
            <a:r>
              <a:rPr lang="en-GB" dirty="0"/>
              <a:t>, </a:t>
            </a:r>
            <a:r>
              <a:rPr lang="en-GB" dirty="0" err="1"/>
              <a:t>vou</a:t>
            </a:r>
            <a:r>
              <a:rPr lang="en-GB" dirty="0"/>
              <a:t> </a:t>
            </a:r>
            <a:r>
              <a:rPr lang="en-GB" dirty="0" err="1"/>
              <a:t>dar</a:t>
            </a:r>
            <a:r>
              <a:rPr lang="en-GB" dirty="0"/>
              <a:t> </a:t>
            </a:r>
            <a:r>
              <a:rPr lang="en-GB" dirty="0" err="1"/>
              <a:t>inicio</a:t>
            </a:r>
            <a:r>
              <a:rPr lang="en-GB" dirty="0"/>
              <a:t> à </a:t>
            </a:r>
            <a:r>
              <a:rPr lang="en-GB" dirty="0" err="1"/>
              <a:t>minha</a:t>
            </a:r>
            <a:r>
              <a:rPr lang="en-GB" dirty="0"/>
              <a:t> </a:t>
            </a:r>
            <a:r>
              <a:rPr lang="en-GB" dirty="0" err="1"/>
              <a:t>apresentação</a:t>
            </a:r>
            <a:r>
              <a:rPr lang="en-GB" dirty="0"/>
              <a:t> </a:t>
            </a:r>
            <a:r>
              <a:rPr lang="en-GB" dirty="0" err="1"/>
              <a:t>sobre</a:t>
            </a:r>
            <a:r>
              <a:rPr lang="en-GB" dirty="0"/>
              <a:t> a </a:t>
            </a:r>
            <a:r>
              <a:rPr lang="en-GB" dirty="0" err="1"/>
              <a:t>preparação</a:t>
            </a:r>
            <a:r>
              <a:rPr lang="en-GB" dirty="0"/>
              <a:t> de </a:t>
            </a:r>
            <a:r>
              <a:rPr lang="en-GB" dirty="0" err="1"/>
              <a:t>tese</a:t>
            </a:r>
            <a:r>
              <a:rPr lang="en-GB" dirty="0"/>
              <a:t> </a:t>
            </a:r>
            <a:r>
              <a:rPr lang="en-GB" dirty="0" err="1"/>
              <a:t>i</a:t>
            </a:r>
            <a:r>
              <a:rPr lang="pt-PT" dirty="0" err="1"/>
              <a:t>ntitulada</a:t>
            </a:r>
            <a:r>
              <a:rPr lang="en-GB" dirty="0"/>
              <a:t> de “interactive tool for practicing and evaluating logic exercises”.</a:t>
            </a:r>
          </a:p>
        </p:txBody>
      </p:sp>
      <p:sp>
        <p:nvSpPr>
          <p:cNvPr id="4" name="Slide Number Placeholder 3"/>
          <p:cNvSpPr>
            <a:spLocks noGrp="1"/>
          </p:cNvSpPr>
          <p:nvPr>
            <p:ph type="sldNum" sz="quarter" idx="5"/>
          </p:nvPr>
        </p:nvSpPr>
        <p:spPr/>
        <p:txBody>
          <a:bodyPr/>
          <a:lstStyle/>
          <a:p>
            <a:fld id="{A7CE441A-D8A2-4713-A742-F42E6AB4928E}" type="slidenum">
              <a:rPr lang="en-GB" smtClean="0"/>
              <a:t>1</a:t>
            </a:fld>
            <a:endParaRPr lang="en-GB"/>
          </a:p>
        </p:txBody>
      </p:sp>
    </p:spTree>
    <p:extLst>
      <p:ext uri="{BB962C8B-B14F-4D97-AF65-F5344CB8AC3E}">
        <p14:creationId xmlns:p14="http://schemas.microsoft.com/office/powerpoint/2010/main" val="2547214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Aqui temos um exemplo de como seriam introduzidas as expressões nos campos apropriados.</a:t>
            </a:r>
          </a:p>
          <a:p>
            <a:r>
              <a:rPr lang="pt-PT" b="0" dirty="0"/>
              <a:t>Os alunos teriam acesso a um </a:t>
            </a:r>
            <a:r>
              <a:rPr lang="pt-PT" b="0" dirty="0" err="1"/>
              <a:t>keyboard</a:t>
            </a:r>
            <a:r>
              <a:rPr lang="pt-PT" b="0" dirty="0"/>
              <a:t> com o alfabeto necessário, facilitando a inserção das expressões.</a:t>
            </a:r>
          </a:p>
        </p:txBody>
      </p:sp>
      <p:sp>
        <p:nvSpPr>
          <p:cNvPr id="4" name="Slide Number Placeholder 3"/>
          <p:cNvSpPr>
            <a:spLocks noGrp="1"/>
          </p:cNvSpPr>
          <p:nvPr>
            <p:ph type="sldNum" sz="quarter" idx="5"/>
          </p:nvPr>
        </p:nvSpPr>
        <p:spPr/>
        <p:txBody>
          <a:bodyPr/>
          <a:lstStyle/>
          <a:p>
            <a:fld id="{A7CE441A-D8A2-4713-A742-F42E6AB4928E}" type="slidenum">
              <a:rPr lang="en-GB" smtClean="0"/>
              <a:t>10</a:t>
            </a:fld>
            <a:endParaRPr lang="en-GB"/>
          </a:p>
        </p:txBody>
      </p:sp>
    </p:spTree>
    <p:extLst>
      <p:ext uri="{BB962C8B-B14F-4D97-AF65-F5344CB8AC3E}">
        <p14:creationId xmlns:p14="http://schemas.microsoft.com/office/powerpoint/2010/main" val="4102238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Neste pequeno vídeo, é mostrado como as provas poderiam ser construídas.</a:t>
            </a:r>
          </a:p>
        </p:txBody>
      </p:sp>
      <p:sp>
        <p:nvSpPr>
          <p:cNvPr id="4" name="Slide Number Placeholder 3"/>
          <p:cNvSpPr>
            <a:spLocks noGrp="1"/>
          </p:cNvSpPr>
          <p:nvPr>
            <p:ph type="sldNum" sz="quarter" idx="5"/>
          </p:nvPr>
        </p:nvSpPr>
        <p:spPr/>
        <p:txBody>
          <a:bodyPr/>
          <a:lstStyle/>
          <a:p>
            <a:fld id="{A7CE441A-D8A2-4713-A742-F42E6AB4928E}" type="slidenum">
              <a:rPr lang="en-GB" smtClean="0"/>
              <a:t>11</a:t>
            </a:fld>
            <a:endParaRPr lang="en-GB"/>
          </a:p>
        </p:txBody>
      </p:sp>
    </p:spTree>
    <p:extLst>
      <p:ext uri="{BB962C8B-B14F-4D97-AF65-F5344CB8AC3E}">
        <p14:creationId xmlns:p14="http://schemas.microsoft.com/office/powerpoint/2010/main" val="740434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Na mesma pagina ainda seria possível visualizar informação sobre o estado atual da prova a qualquer instante, facilitando a sua construção.</a:t>
            </a:r>
          </a:p>
          <a:p>
            <a:r>
              <a:rPr lang="pt-PT" b="0" dirty="0"/>
              <a:t>Neste exemplo, vemos o estado da prova em Psi &amp; </a:t>
            </a:r>
            <a:r>
              <a:rPr lang="pt-PT" b="0" dirty="0" err="1"/>
              <a:t>Gamma</a:t>
            </a:r>
            <a:r>
              <a:rPr lang="pt-PT" b="0" dirty="0"/>
              <a:t> onde temos a premissa Psi, o objetivo atual é provar Psi &amp; </a:t>
            </a:r>
            <a:r>
              <a:rPr lang="pt-PT" b="0" dirty="0" err="1"/>
              <a:t>Gamma</a:t>
            </a:r>
            <a:r>
              <a:rPr lang="pt-PT" b="0" dirty="0"/>
              <a:t>  e temos estas duas expressões como hipóteses.</a:t>
            </a:r>
          </a:p>
          <a:p>
            <a:r>
              <a:rPr lang="pt-PT" b="0" dirty="0"/>
              <a:t>A ideia de fornecer esta informação foi inspirada em </a:t>
            </a:r>
            <a:r>
              <a:rPr lang="pt-PT" b="0" dirty="0" err="1"/>
              <a:t>proof</a:t>
            </a:r>
            <a:r>
              <a:rPr lang="pt-PT" b="0" dirty="0"/>
              <a:t> </a:t>
            </a:r>
            <a:r>
              <a:rPr lang="pt-PT" b="0" dirty="0" err="1"/>
              <a:t>assistants</a:t>
            </a:r>
            <a:r>
              <a:rPr lang="pt-PT" b="0" dirty="0"/>
              <a:t> como </a:t>
            </a:r>
            <a:r>
              <a:rPr lang="pt-PT" b="0" dirty="0" err="1"/>
              <a:t>Isabelle</a:t>
            </a:r>
            <a:r>
              <a:rPr lang="pt-PT" b="0" dirty="0"/>
              <a:t> e </a:t>
            </a:r>
            <a:r>
              <a:rPr lang="pt-PT" b="0" dirty="0" err="1"/>
              <a:t>Lean</a:t>
            </a:r>
            <a:r>
              <a:rPr lang="pt-PT" b="0" dirty="0"/>
              <a:t>, que foram explorados durante a preparação.</a:t>
            </a:r>
          </a:p>
        </p:txBody>
      </p:sp>
      <p:sp>
        <p:nvSpPr>
          <p:cNvPr id="4" name="Slide Number Placeholder 3"/>
          <p:cNvSpPr>
            <a:spLocks noGrp="1"/>
          </p:cNvSpPr>
          <p:nvPr>
            <p:ph type="sldNum" sz="quarter" idx="5"/>
          </p:nvPr>
        </p:nvSpPr>
        <p:spPr/>
        <p:txBody>
          <a:bodyPr/>
          <a:lstStyle/>
          <a:p>
            <a:fld id="{A7CE441A-D8A2-4713-A742-F42E6AB4928E}" type="slidenum">
              <a:rPr lang="en-GB" smtClean="0"/>
              <a:t>12</a:t>
            </a:fld>
            <a:endParaRPr lang="en-GB"/>
          </a:p>
        </p:txBody>
      </p:sp>
    </p:spTree>
    <p:extLst>
      <p:ext uri="{BB962C8B-B14F-4D97-AF65-F5344CB8AC3E}">
        <p14:creationId xmlns:p14="http://schemas.microsoft.com/office/powerpoint/2010/main" val="24097620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Por último, estivemos a avaliar diferentes formas de apresentar o feedback.</a:t>
            </a:r>
          </a:p>
          <a:p>
            <a:r>
              <a:rPr lang="pt-PT" b="0" dirty="0"/>
              <a:t>Para além da utilização de mensagens, consideramos que efeitos visuais podem ter um impacto significativo na eficácia do feedback.</a:t>
            </a:r>
          </a:p>
          <a:p>
            <a:r>
              <a:rPr lang="pt-PT" b="0" dirty="0"/>
              <a:t>Além disso, os efeitos visuais tornam o ambiente mais intuitivo e interativo, melhorando a experiência do utilizador.</a:t>
            </a:r>
          </a:p>
          <a:p>
            <a:endParaRPr lang="pt-PT" b="0" dirty="0"/>
          </a:p>
          <a:p>
            <a:r>
              <a:rPr lang="pt-PT" b="0" dirty="0"/>
              <a:t>Neste caso, a vermelho, estamos a mostrar ao utilizador que parte de uma prova está incorreta e a amarelo que existe uma expressão que não foi marcada.</a:t>
            </a:r>
          </a:p>
        </p:txBody>
      </p:sp>
      <p:sp>
        <p:nvSpPr>
          <p:cNvPr id="4" name="Slide Number Placeholder 3"/>
          <p:cNvSpPr>
            <a:spLocks noGrp="1"/>
          </p:cNvSpPr>
          <p:nvPr>
            <p:ph type="sldNum" sz="quarter" idx="5"/>
          </p:nvPr>
        </p:nvSpPr>
        <p:spPr/>
        <p:txBody>
          <a:bodyPr/>
          <a:lstStyle/>
          <a:p>
            <a:fld id="{A7CE441A-D8A2-4713-A742-F42E6AB4928E}" type="slidenum">
              <a:rPr lang="en-GB" smtClean="0"/>
              <a:t>13</a:t>
            </a:fld>
            <a:endParaRPr lang="en-GB"/>
          </a:p>
        </p:txBody>
      </p:sp>
    </p:spTree>
    <p:extLst>
      <p:ext uri="{BB962C8B-B14F-4D97-AF65-F5344CB8AC3E}">
        <p14:creationId xmlns:p14="http://schemas.microsoft.com/office/powerpoint/2010/main" val="3804444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Dou </a:t>
            </a:r>
            <a:r>
              <a:rPr lang="en-GB" dirty="0" err="1"/>
              <a:t>por</a:t>
            </a:r>
            <a:r>
              <a:rPr lang="en-GB" dirty="0"/>
              <a:t> </a:t>
            </a:r>
            <a:r>
              <a:rPr lang="en-GB" dirty="0" err="1"/>
              <a:t>terminada</a:t>
            </a:r>
            <a:r>
              <a:rPr lang="en-GB" dirty="0"/>
              <a:t> a </a:t>
            </a:r>
            <a:r>
              <a:rPr lang="en-GB" dirty="0" err="1"/>
              <a:t>minha</a:t>
            </a:r>
            <a:r>
              <a:rPr lang="en-GB" dirty="0"/>
              <a:t> </a:t>
            </a:r>
            <a:r>
              <a:rPr lang="en-GB" dirty="0" err="1"/>
              <a:t>apresentação</a:t>
            </a:r>
            <a:endParaRPr lang="en-GB" dirty="0"/>
          </a:p>
        </p:txBody>
      </p:sp>
      <p:sp>
        <p:nvSpPr>
          <p:cNvPr id="4" name="Slide Number Placeholder 3"/>
          <p:cNvSpPr>
            <a:spLocks noGrp="1"/>
          </p:cNvSpPr>
          <p:nvPr>
            <p:ph type="sldNum" sz="quarter" idx="5"/>
          </p:nvPr>
        </p:nvSpPr>
        <p:spPr/>
        <p:txBody>
          <a:bodyPr/>
          <a:lstStyle/>
          <a:p>
            <a:fld id="{A7CE441A-D8A2-4713-A742-F42E6AB4928E}" type="slidenum">
              <a:rPr lang="en-GB" smtClean="0"/>
              <a:t>14</a:t>
            </a:fld>
            <a:endParaRPr lang="en-GB"/>
          </a:p>
        </p:txBody>
      </p:sp>
    </p:spTree>
    <p:extLst>
      <p:ext uri="{BB962C8B-B14F-4D97-AF65-F5344CB8AC3E}">
        <p14:creationId xmlns:p14="http://schemas.microsoft.com/office/powerpoint/2010/main" val="3786245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A lógica é essencial em várias áreas, especialmente na engenharia informática, pois permite formalizar o pensamento, um fator crucial para a resolução de problemas e a tomada de decisões.</a:t>
            </a:r>
            <a:br>
              <a:rPr lang="pt-PT" dirty="0"/>
            </a:br>
            <a:r>
              <a:rPr lang="pt-PT" dirty="0"/>
              <a:t>Por isso, muitas universidades incluem cursos de lógica nos seus currículos de engenharia informática.</a:t>
            </a:r>
          </a:p>
          <a:p>
            <a:endParaRPr lang="pt-PT" dirty="0"/>
          </a:p>
          <a:p>
            <a:r>
              <a:rPr lang="pt-PT" dirty="0"/>
              <a:t>No entanto, aprender e ensinar lógica pode ser um desafio. Para os alunos, exige muita prática e exposição a diferentes tipos de exercícios. Já os professores enfrentam frequentemente dificuldades em fornecer e avaliar exercícios de forma eficiente, o que torna mais difícil para os alunos praticarem e receberem feedback atempado.</a:t>
            </a:r>
          </a:p>
          <a:p>
            <a:endParaRPr lang="pt-PT" dirty="0"/>
          </a:p>
          <a:p>
            <a:r>
              <a:rPr lang="pt-PT" dirty="0"/>
              <a:t>Os cursos online tornaram-se uma alternativa valiosa, permitindo que os estudantes aprendam de forma mais eficaz.</a:t>
            </a:r>
          </a:p>
          <a:p>
            <a:endParaRPr lang="pt-PT" dirty="0"/>
          </a:p>
          <a:p>
            <a:r>
              <a:rPr lang="pt-PT" dirty="0"/>
              <a:t>Apesar disso, ainda existem poucas plataformas adequadas para o ensino em lógica, especialmente no que diz respeito a exercícios complexos, como os de dedução natural, e que forneçam assistência aos alunos. Assim, é fundamental desenvolver ferramentas mais completas e interativas, com bons mecanismos de feedback, para apoiar tanto alunos como professores.</a:t>
            </a:r>
          </a:p>
        </p:txBody>
      </p:sp>
      <p:sp>
        <p:nvSpPr>
          <p:cNvPr id="4" name="Slide Number Placeholder 3"/>
          <p:cNvSpPr>
            <a:spLocks noGrp="1"/>
          </p:cNvSpPr>
          <p:nvPr>
            <p:ph type="sldNum" sz="quarter" idx="5"/>
          </p:nvPr>
        </p:nvSpPr>
        <p:spPr/>
        <p:txBody>
          <a:bodyPr/>
          <a:lstStyle/>
          <a:p>
            <a:fld id="{A7CE441A-D8A2-4713-A742-F42E6AB4928E}" type="slidenum">
              <a:rPr lang="en-GB" smtClean="0"/>
              <a:t>2</a:t>
            </a:fld>
            <a:endParaRPr lang="en-GB"/>
          </a:p>
        </p:txBody>
      </p:sp>
    </p:spTree>
    <p:extLst>
      <p:ext uri="{BB962C8B-B14F-4D97-AF65-F5344CB8AC3E}">
        <p14:creationId xmlns:p14="http://schemas.microsoft.com/office/powerpoint/2010/main" val="9959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62AEB-705F-C9ED-1B91-86BD8959C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5C64D-4669-F026-958B-F0A0A5E32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B74B7B-36B2-BADC-66E9-1E298B30F5FF}"/>
              </a:ext>
            </a:extLst>
          </p:cNvPr>
          <p:cNvSpPr>
            <a:spLocks noGrp="1"/>
          </p:cNvSpPr>
          <p:nvPr>
            <p:ph type="body" idx="1"/>
          </p:nvPr>
        </p:nvSpPr>
        <p:spPr/>
        <p:txBody>
          <a:bodyPr/>
          <a:lstStyle/>
          <a:p>
            <a:r>
              <a:rPr lang="pt-PT" dirty="0"/>
              <a:t>Com isto surge a necessidade de criar uma plataforma interativa online que permitirá complementar as aulas de lógica. O principal desafio deste projeto será o desenvolvimento de mecanismos de feedback que iram ajudar os alunos a superar as suas dificuldades. O projeto estará dividido em duas vertentes: alunos e professores.</a:t>
            </a:r>
          </a:p>
          <a:p>
            <a:endParaRPr lang="pt-PT" dirty="0"/>
          </a:p>
          <a:p>
            <a:r>
              <a:rPr lang="pt-PT" dirty="0"/>
              <a:t>Os alunos terão um ambiente online onde poderão resolver exercícios de lógica, que, numa primeira fase, serão exclusivamente de dedução natural. Os exercícios estarão equipados com mecanismos de feedback para auxiliar na resolução das provas. O sistema de feedback será adaptado consoante o nível de lógica do estudante, ajustando-se a várias necessidades. Para além disso, os alunos poderão submeter os seus exercícios para avaliação e aceder a soluções completas.</a:t>
            </a:r>
          </a:p>
          <a:p>
            <a:endParaRPr lang="pt-PT" dirty="0"/>
          </a:p>
          <a:p>
            <a:r>
              <a:rPr lang="pt-PT" dirty="0"/>
              <a:t>Na perspetiva dos professores, também será disponibilizado um ambiente online no qual poderão fornecer novos exercícios para prática ou para avaliação.</a:t>
            </a:r>
          </a:p>
          <a:p>
            <a:endParaRPr lang="pt-PT" dirty="0"/>
          </a:p>
          <a:p>
            <a:r>
              <a:rPr lang="pt-PT" dirty="0"/>
              <a:t>Por fim, o projeto será integrado com o uma plataforma de e-learning, aproveitando os mecanismos de gestão de turmas e de avaliação.</a:t>
            </a:r>
          </a:p>
        </p:txBody>
      </p:sp>
      <p:sp>
        <p:nvSpPr>
          <p:cNvPr id="4" name="Slide Number Placeholder 3">
            <a:extLst>
              <a:ext uri="{FF2B5EF4-FFF2-40B4-BE49-F238E27FC236}">
                <a16:creationId xmlns:a16="http://schemas.microsoft.com/office/drawing/2014/main" id="{CDB1D730-AEB8-0C27-C110-3ECFADF7148B}"/>
              </a:ext>
            </a:extLst>
          </p:cNvPr>
          <p:cNvSpPr>
            <a:spLocks noGrp="1"/>
          </p:cNvSpPr>
          <p:nvPr>
            <p:ph type="sldNum" sz="quarter" idx="5"/>
          </p:nvPr>
        </p:nvSpPr>
        <p:spPr/>
        <p:txBody>
          <a:bodyPr/>
          <a:lstStyle/>
          <a:p>
            <a:fld id="{A7CE441A-D8A2-4713-A742-F42E6AB4928E}" type="slidenum">
              <a:rPr lang="en-GB" smtClean="0"/>
              <a:t>3</a:t>
            </a:fld>
            <a:endParaRPr lang="en-GB"/>
          </a:p>
        </p:txBody>
      </p:sp>
    </p:spTree>
    <p:extLst>
      <p:ext uri="{BB962C8B-B14F-4D97-AF65-F5344CB8AC3E}">
        <p14:creationId xmlns:p14="http://schemas.microsoft.com/office/powerpoint/2010/main" val="98954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dirty="0"/>
              <a:t>Como referido, o foco do nosso projeto será o feedback.</a:t>
            </a:r>
          </a:p>
          <a:p>
            <a:r>
              <a:rPr lang="pt-PT" dirty="0"/>
              <a:t>O feedback é um elemento desafiante de implementar, pois exige a consideração de vários fatores.</a:t>
            </a:r>
          </a:p>
          <a:p>
            <a:endParaRPr lang="pt-PT" dirty="0"/>
          </a:p>
          <a:p>
            <a:r>
              <a:rPr lang="pt-PT" b="1" dirty="0"/>
              <a:t>Até que ponto o feedback deve ser detalhado?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Pouco feedback pode deixar os utilizadores presos, sem forma de progredir. Demasiado feedback pode tornar-se confuso e prejudicar a aprendizagem.</a:t>
            </a:r>
          </a:p>
          <a:p>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Qual é o equilíbrio certo entre orientação e autonomia?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Nao </a:t>
            </a:r>
            <a:r>
              <a:rPr lang="en-GB" dirty="0" err="1"/>
              <a:t>queremos</a:t>
            </a:r>
            <a:r>
              <a:rPr lang="en-GB" dirty="0"/>
              <a:t> que o feedback </a:t>
            </a:r>
            <a:r>
              <a:rPr lang="en-GB" dirty="0" err="1"/>
              <a:t>resolva</a:t>
            </a:r>
            <a:r>
              <a:rPr lang="en-GB" dirty="0"/>
              <a:t> sempre </a:t>
            </a:r>
            <a:r>
              <a:rPr lang="en-GB" dirty="0" err="1"/>
              <a:t>os</a:t>
            </a:r>
            <a:r>
              <a:rPr lang="en-GB" dirty="0"/>
              <a:t> </a:t>
            </a:r>
            <a:r>
              <a:rPr lang="en-GB" dirty="0" err="1"/>
              <a:t>problemas</a:t>
            </a:r>
            <a:r>
              <a:rPr lang="en-GB" dirty="0"/>
              <a:t> do </a:t>
            </a:r>
            <a:r>
              <a:rPr lang="en-GB" dirty="0" err="1"/>
              <a:t>utilizador</a:t>
            </a:r>
            <a:r>
              <a:rPr lang="en-GB" dirty="0"/>
              <a:t>, </a:t>
            </a:r>
            <a:r>
              <a:rPr lang="en-GB" dirty="0" err="1"/>
              <a:t>queremos</a:t>
            </a:r>
            <a:r>
              <a:rPr lang="en-GB" dirty="0"/>
              <a:t> </a:t>
            </a:r>
            <a:r>
              <a:rPr lang="en-GB" dirty="0" err="1"/>
              <a:t>arranjar</a:t>
            </a:r>
            <a:r>
              <a:rPr lang="en-GB" dirty="0"/>
              <a:t> </a:t>
            </a:r>
            <a:r>
              <a:rPr lang="en-GB" dirty="0" err="1"/>
              <a:t>estrategias</a:t>
            </a:r>
            <a:r>
              <a:rPr lang="en-GB" dirty="0"/>
              <a:t> que </a:t>
            </a:r>
            <a:r>
              <a:rPr lang="en-GB" dirty="0" err="1"/>
              <a:t>deixem</a:t>
            </a:r>
            <a:r>
              <a:rPr lang="en-GB" dirty="0"/>
              <a:t> o </a:t>
            </a:r>
            <a:r>
              <a:rPr lang="en-GB" dirty="0" err="1"/>
              <a:t>utilizador</a:t>
            </a:r>
            <a:r>
              <a:rPr lang="en-GB" dirty="0"/>
              <a:t> </a:t>
            </a:r>
            <a:r>
              <a:rPr lang="en-GB" dirty="0" err="1"/>
              <a:t>pensar</a:t>
            </a:r>
            <a:r>
              <a:rPr lang="en-GB" dirty="0"/>
              <a:t> e que </a:t>
            </a:r>
            <a:r>
              <a:rPr lang="en-GB" dirty="0" err="1"/>
              <a:t>nao</a:t>
            </a:r>
            <a:r>
              <a:rPr lang="en-GB" dirty="0"/>
              <a:t> </a:t>
            </a:r>
            <a:r>
              <a:rPr lang="en-GB" dirty="0" err="1"/>
              <a:t>dependam</a:t>
            </a:r>
            <a:r>
              <a:rPr lang="en-GB" dirty="0"/>
              <a:t> </a:t>
            </a:r>
            <a:r>
              <a:rPr lang="en-GB" dirty="0" err="1"/>
              <a:t>completamente</a:t>
            </a:r>
            <a:r>
              <a:rPr lang="en-GB" dirty="0"/>
              <a:t> do feedback.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a:p>
            <a:pPr marL="0" marR="0" lvl="0" indent="0" algn="l" defTabSz="914400" rtl="0" eaLnBrk="1" fontAlgn="auto" latinLnBrk="0" hangingPunct="1">
              <a:lnSpc>
                <a:spcPct val="100000"/>
              </a:lnSpc>
              <a:spcBef>
                <a:spcPts val="0"/>
              </a:spcBef>
              <a:spcAft>
                <a:spcPts val="0"/>
              </a:spcAft>
              <a:buClrTx/>
              <a:buSzTx/>
              <a:buFontTx/>
              <a:buNone/>
              <a:tabLst/>
              <a:defRPr/>
            </a:pPr>
            <a:r>
              <a:rPr lang="pt-PT" b="1" dirty="0"/>
              <a:t>O que funciona para um utilizador pode não funcionar para outro?</a:t>
            </a:r>
          </a:p>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O detalhe do feedback dependerá da experiencia do utilizador. Para um utilizador básico em logica, talvez seja necessário dar feedback mais concreto sobre o que deve fazer, sem excluir a autonomia. Já se for para um utilizador de nível mais avançado, queremos que ele tenha ainda mais autonomia, dando apenas pistas ou orientações gerais, em vez de respostas diretas.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dirty="0"/>
          </a:p>
        </p:txBody>
      </p:sp>
      <p:sp>
        <p:nvSpPr>
          <p:cNvPr id="4" name="Slide Number Placeholder 3"/>
          <p:cNvSpPr>
            <a:spLocks noGrp="1"/>
          </p:cNvSpPr>
          <p:nvPr>
            <p:ph type="sldNum" sz="quarter" idx="5"/>
          </p:nvPr>
        </p:nvSpPr>
        <p:spPr/>
        <p:txBody>
          <a:bodyPr/>
          <a:lstStyle/>
          <a:p>
            <a:fld id="{A7CE441A-D8A2-4713-A742-F42E6AB4928E}" type="slidenum">
              <a:rPr lang="en-GB" smtClean="0"/>
              <a:t>4</a:t>
            </a:fld>
            <a:endParaRPr lang="en-GB"/>
          </a:p>
        </p:txBody>
      </p:sp>
    </p:spTree>
    <p:extLst>
      <p:ext uri="{BB962C8B-B14F-4D97-AF65-F5344CB8AC3E}">
        <p14:creationId xmlns:p14="http://schemas.microsoft.com/office/powerpoint/2010/main" val="42067488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PT" dirty="0"/>
              <a:t>No projeto propõe-se seguir uma arquitetura de três camadas sendo elas: Data, </a:t>
            </a:r>
            <a:r>
              <a:rPr lang="pt-PT" dirty="0" err="1"/>
              <a:t>Application</a:t>
            </a:r>
            <a:r>
              <a:rPr lang="pt-PT" dirty="0"/>
              <a:t> e </a:t>
            </a:r>
            <a:r>
              <a:rPr lang="pt-PT" dirty="0" err="1"/>
              <a:t>Presentation</a:t>
            </a:r>
            <a:r>
              <a:rPr lang="pt-P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PT" b="0" dirty="0"/>
          </a:p>
          <a:p>
            <a:pPr>
              <a:buFont typeface="Arial" panose="020B0604020202020204" pitchFamily="34" charset="0"/>
              <a:buChar char="•"/>
            </a:pPr>
            <a:r>
              <a:rPr lang="pt-PT" b="0" dirty="0"/>
              <a:t>Data: Teremos os dados que pretendemos armazenar de forma persistente, como, por exemplo, informação sobre os alunos, exercícios e a resolução dos mesmos. Para tal, utilizaremos a base de dados </a:t>
            </a:r>
            <a:r>
              <a:rPr lang="pt-PT" b="0" dirty="0" err="1"/>
              <a:t>MySQL</a:t>
            </a:r>
            <a:r>
              <a:rPr lang="pt-PT" b="0" dirty="0"/>
              <a:t>, visto que os dados são relacionais.</a:t>
            </a:r>
          </a:p>
          <a:p>
            <a:pPr>
              <a:buFont typeface="Arial" panose="020B0604020202020204" pitchFamily="34" charset="0"/>
              <a:buChar char="•"/>
            </a:pPr>
            <a:endParaRPr lang="pt-PT" b="0" dirty="0"/>
          </a:p>
          <a:p>
            <a:pPr>
              <a:buFont typeface="Arial" panose="020B0604020202020204" pitchFamily="34" charset="0"/>
              <a:buChar char="•"/>
            </a:pPr>
            <a:r>
              <a:rPr lang="pt-PT" b="0" dirty="0" err="1"/>
              <a:t>Application</a:t>
            </a:r>
            <a:r>
              <a:rPr lang="pt-PT" b="0" dirty="0"/>
              <a:t>: Teremos o core do sistema, a parte responsável por fazer a validação dos exercícios, bem como o sistema de feedback. Para além disso, teremos uma REST API, que comunicará com a camada de </a:t>
            </a:r>
            <a:r>
              <a:rPr lang="pt-PT" b="0" dirty="0" err="1"/>
              <a:t>Presentation</a:t>
            </a:r>
            <a:r>
              <a:rPr lang="pt-PT" b="0" dirty="0"/>
              <a:t> através de pedidos, e uma interface para comunicar com a base de dados. A </a:t>
            </a:r>
            <a:r>
              <a:rPr lang="pt-PT" b="0" dirty="0" err="1"/>
              <a:t>framework</a:t>
            </a:r>
            <a:r>
              <a:rPr lang="pt-PT" b="0" dirty="0"/>
              <a:t> que melhor se adequa a estes tópicos é o Spring.</a:t>
            </a:r>
          </a:p>
          <a:p>
            <a:pPr>
              <a:buFont typeface="Arial" panose="020B0604020202020204" pitchFamily="34" charset="0"/>
              <a:buChar char="•"/>
            </a:pPr>
            <a:endParaRPr lang="pt-PT" b="0" dirty="0"/>
          </a:p>
          <a:p>
            <a:pPr>
              <a:buFont typeface="Arial" panose="020B0604020202020204" pitchFamily="34" charset="0"/>
              <a:buChar char="•"/>
            </a:pPr>
            <a:r>
              <a:rPr lang="pt-PT" b="0" dirty="0" err="1"/>
              <a:t>Presentation</a:t>
            </a:r>
            <a:r>
              <a:rPr lang="pt-PT" b="0" dirty="0"/>
              <a:t>: Teremos as páginas web que irão fornecer os exercícios. Como pretendemos ter uma aplicação interativa, o </a:t>
            </a:r>
            <a:r>
              <a:rPr lang="pt-PT" b="0" dirty="0" err="1"/>
              <a:t>React</a:t>
            </a:r>
            <a:r>
              <a:rPr lang="pt-PT" b="0" dirty="0"/>
              <a:t> é a solução para tal, visto que é </a:t>
            </a:r>
            <a:r>
              <a:rPr lang="pt-PT" b="1" dirty="0"/>
              <a:t>baseado em componentes, permitindo a criação de código modular, a reutilização de código e a atualização eficiente de componentes</a:t>
            </a:r>
            <a:r>
              <a:rPr lang="pt-PT" b="0" dirty="0"/>
              <a:t>. Para além disso iremos utilizar a biblioteca </a:t>
            </a:r>
            <a:r>
              <a:rPr lang="pt-PT" b="1" dirty="0" err="1"/>
              <a:t>Redux</a:t>
            </a:r>
            <a:r>
              <a:rPr lang="pt-PT" b="1" dirty="0"/>
              <a:t> para gerir o estado global da aplicação de forma centralizada.</a:t>
            </a:r>
          </a:p>
          <a:p>
            <a:pPr>
              <a:buFont typeface="Arial" panose="020B0604020202020204" pitchFamily="34" charset="0"/>
              <a:buChar char="•"/>
            </a:pPr>
            <a:endParaRPr lang="pt-PT" b="0" dirty="0"/>
          </a:p>
          <a:p>
            <a:r>
              <a:rPr lang="pt-PT" b="0" dirty="0"/>
              <a:t>Por último, o projeto será integrado com uma plataforma de e-learning, que, neste caso, será o Moodle.</a:t>
            </a:r>
          </a:p>
        </p:txBody>
      </p:sp>
      <p:sp>
        <p:nvSpPr>
          <p:cNvPr id="4" name="Slide Number Placeholder 3"/>
          <p:cNvSpPr>
            <a:spLocks noGrp="1"/>
          </p:cNvSpPr>
          <p:nvPr>
            <p:ph type="sldNum" sz="quarter" idx="5"/>
          </p:nvPr>
        </p:nvSpPr>
        <p:spPr/>
        <p:txBody>
          <a:bodyPr/>
          <a:lstStyle/>
          <a:p>
            <a:fld id="{A7CE441A-D8A2-4713-A742-F42E6AB4928E}" type="slidenum">
              <a:rPr lang="en-GB" smtClean="0"/>
              <a:t>5</a:t>
            </a:fld>
            <a:endParaRPr lang="en-GB"/>
          </a:p>
        </p:txBody>
      </p:sp>
    </p:spTree>
    <p:extLst>
      <p:ext uri="{BB962C8B-B14F-4D97-AF65-F5344CB8AC3E}">
        <p14:creationId xmlns:p14="http://schemas.microsoft.com/office/powerpoint/2010/main" val="5846589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O projeto seguirá uma metodologia iterativa, dividida em 4 iterações. </a:t>
            </a:r>
            <a:r>
              <a:rPr lang="pt-PT" dirty="0"/>
              <a:t>A ideia é garantir um checkpoint seguro em cada fase do desenvolvimento, caso algo corra mal, especialmente devido à complexidade dos sistemas de feedback. </a:t>
            </a:r>
          </a:p>
          <a:p>
            <a:endParaRPr lang="pt-PT" b="0" dirty="0"/>
          </a:p>
          <a:p>
            <a:r>
              <a:rPr lang="pt-PT" dirty="0"/>
              <a:t>No final de cada iteração, teremos um produto funcional e utilizável.</a:t>
            </a:r>
          </a:p>
          <a:p>
            <a:endParaRPr lang="pt-PT" b="0" dirty="0"/>
          </a:p>
          <a:p>
            <a:pPr marL="171450" indent="-171450">
              <a:buFont typeface="Arial" panose="020B0604020202020204" pitchFamily="34" charset="0"/>
              <a:buChar char="•"/>
            </a:pPr>
            <a:r>
              <a:rPr lang="pt-PT" b="0" dirty="0"/>
              <a:t>Na primeira iteração, iremos criar as bases para uma ferramenta online e desenvolver o sistema que permitirá adicionar, submeter e avaliar exercícios de dedução natural. Não existirá qualquer sistema de feedback nesta iteração.</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segunda fase, começaremos a implementar um sistema básico de feedback, que será baseado no nível de aptidão do aluno. Este sistema será capaz de reportar erros sintáticos e semânticos. O nível de aptidão será calculado a partir da frequência e gravidade dos erros, assim como dos exercícios resolvidos.</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terceira fase, iremos implementar um sistema avançado de feedback, que guiará os alunos ao longo da resolução dos exercícios. Mais à frente, explicarei em mais detalhe que tipo de feedback iremos fornecer e como estamos a planear fazê-lo.</a:t>
            </a:r>
          </a:p>
          <a:p>
            <a:pPr marL="171450" indent="-171450">
              <a:buFont typeface="Arial" panose="020B0604020202020204" pitchFamily="34" charset="0"/>
              <a:buChar char="•"/>
            </a:pPr>
            <a:endParaRPr lang="pt-PT" b="0" dirty="0"/>
          </a:p>
          <a:p>
            <a:pPr marL="171450" indent="-171450">
              <a:buFont typeface="Arial" panose="020B0604020202020204" pitchFamily="34" charset="0"/>
              <a:buChar char="•"/>
            </a:pPr>
            <a:r>
              <a:rPr lang="pt-PT" b="0" dirty="0"/>
              <a:t>Na última iteração, a plataforma será integrada com o Moodle.</a:t>
            </a:r>
          </a:p>
          <a:p>
            <a:endParaRPr lang="pt-PT" b="0" dirty="0"/>
          </a:p>
          <a:p>
            <a:r>
              <a:rPr lang="pt-PT" b="0" dirty="0"/>
              <a:t>No final de cada uma das etapas, iremos proceder a testes.</a:t>
            </a:r>
          </a:p>
        </p:txBody>
      </p:sp>
      <p:sp>
        <p:nvSpPr>
          <p:cNvPr id="4" name="Slide Number Placeholder 3"/>
          <p:cNvSpPr>
            <a:spLocks noGrp="1"/>
          </p:cNvSpPr>
          <p:nvPr>
            <p:ph type="sldNum" sz="quarter" idx="5"/>
          </p:nvPr>
        </p:nvSpPr>
        <p:spPr/>
        <p:txBody>
          <a:bodyPr/>
          <a:lstStyle/>
          <a:p>
            <a:fld id="{A7CE441A-D8A2-4713-A742-F42E6AB4928E}" type="slidenum">
              <a:rPr lang="en-GB" smtClean="0"/>
              <a:t>6</a:t>
            </a:fld>
            <a:endParaRPr lang="en-GB"/>
          </a:p>
        </p:txBody>
      </p:sp>
    </p:spTree>
    <p:extLst>
      <p:ext uri="{BB962C8B-B14F-4D97-AF65-F5344CB8AC3E}">
        <p14:creationId xmlns:p14="http://schemas.microsoft.com/office/powerpoint/2010/main" val="1161266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Estes testes estão divididos em dois tipos: testes de verificação e validação.</a:t>
            </a:r>
          </a:p>
          <a:p>
            <a:endParaRPr lang="pt-PT" b="0" dirty="0"/>
          </a:p>
          <a:p>
            <a:r>
              <a:rPr lang="pt-PT" b="0" dirty="0"/>
              <a:t>Os testes de verificação têm como objetivo garantir que o sistema opera como esperado. Para isso, iremos utilizar a ferramenta de </a:t>
            </a:r>
            <a:r>
              <a:rPr lang="pt-PT" b="0" dirty="0" err="1"/>
              <a:t>testing</a:t>
            </a:r>
            <a:r>
              <a:rPr lang="pt-PT" b="0" dirty="0"/>
              <a:t> </a:t>
            </a:r>
            <a:r>
              <a:rPr lang="pt-PT" b="0" dirty="0" err="1"/>
              <a:t>JUnit</a:t>
            </a:r>
            <a:r>
              <a:rPr lang="pt-PT" b="0" dirty="0"/>
              <a:t>, que será fundamental numa fase inicial para validar o correto funcionamento das operações base do programa. Por exemplo, iremos garantir que as expressões lógicas são bem construídas e que as operações na base de dados e as pedidos da REST API funcionam corretamente.</a:t>
            </a:r>
          </a:p>
          <a:p>
            <a:endParaRPr lang="pt-PT" b="0" dirty="0"/>
          </a:p>
          <a:p>
            <a:r>
              <a:rPr lang="pt-PT" b="0" dirty="0"/>
              <a:t>Os testes de validação focam-se na usabilidade e interatividade do sistema, assegurando que a ferramenta é fácil de usar e que o sistema de feedback tem um bom desempenho. Para tal, iremos realizar sessões de testes com utilizadores de diferentes níveis em lógica, analisando como interagem com o sistema, e recolher feedback através de questionários.</a:t>
            </a:r>
          </a:p>
        </p:txBody>
      </p:sp>
      <p:sp>
        <p:nvSpPr>
          <p:cNvPr id="4" name="Slide Number Placeholder 3"/>
          <p:cNvSpPr>
            <a:spLocks noGrp="1"/>
          </p:cNvSpPr>
          <p:nvPr>
            <p:ph type="sldNum" sz="quarter" idx="5"/>
          </p:nvPr>
        </p:nvSpPr>
        <p:spPr/>
        <p:txBody>
          <a:bodyPr/>
          <a:lstStyle/>
          <a:p>
            <a:fld id="{A7CE441A-D8A2-4713-A742-F42E6AB4928E}" type="slidenum">
              <a:rPr lang="en-GB" smtClean="0"/>
              <a:t>7</a:t>
            </a:fld>
            <a:endParaRPr lang="en-GB"/>
          </a:p>
        </p:txBody>
      </p:sp>
    </p:spTree>
    <p:extLst>
      <p:ext uri="{BB962C8B-B14F-4D97-AF65-F5344CB8AC3E}">
        <p14:creationId xmlns:p14="http://schemas.microsoft.com/office/powerpoint/2010/main" val="40668099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Como o foco desta tese é o feedback e embora não esteja incluído na primeira iteração do projeto, já foram iniciados estudos e desenvolvidos scripts para um possível algoritmo que auxilie nesse processo.</a:t>
            </a:r>
          </a:p>
          <a:p>
            <a:endParaRPr lang="pt-PT" b="0" dirty="0"/>
          </a:p>
          <a:p>
            <a:r>
              <a:rPr lang="pt-PT" b="0" dirty="0"/>
              <a:t>Este algoritmo funciona como uma </a:t>
            </a:r>
            <a:r>
              <a:rPr lang="pt-PT" b="0" dirty="0" err="1"/>
              <a:t>state</a:t>
            </a:r>
            <a:r>
              <a:rPr lang="pt-PT" b="0" dirty="0"/>
              <a:t> </a:t>
            </a:r>
            <a:r>
              <a:rPr lang="pt-PT" b="0" dirty="0" err="1"/>
              <a:t>machine</a:t>
            </a:r>
            <a:r>
              <a:rPr lang="pt-PT" b="0" dirty="0"/>
              <a:t>. Ele é responsável por gerar múltiplas soluções para uma dada prova, adaptando-se à solução do aluno. Temos aqui um exemplo de um grafo gerado pelo algoritmo a partir da expressão a-&gt;(a ou b). No grafo, cada nó representa um conjunto de estados para uma determinada expressão, enquanto as arestas representam transições de estados, ou seja, a aplicação de regras. As arestas azuis geram hipóteses, as vermelhas impõem restrições e as pretas apenas transitam de estado.</a:t>
            </a:r>
          </a:p>
          <a:p>
            <a:endParaRPr lang="pt-PT" b="0" dirty="0"/>
          </a:p>
          <a:p>
            <a:r>
              <a:rPr lang="pt-PT" b="0" u="sng" dirty="0">
                <a:solidFill>
                  <a:srgbClr val="FF0000"/>
                </a:solidFill>
              </a:rPr>
              <a:t>O algoritmo, para encontrar uma solução, percorre todas as combinações de nós começando na raiz até uma determinada profundidade. Isto parece ser computacionalmente muito exigente, já que formulas mais complexas podem gerar grafos maiores. No entanto, existem formas de evitar </a:t>
            </a:r>
            <a:r>
              <a:rPr lang="pt-PT" b="0" u="sng" dirty="0" err="1">
                <a:solidFill>
                  <a:srgbClr val="FF0000"/>
                </a:solidFill>
              </a:rPr>
              <a:t>loops</a:t>
            </a:r>
            <a:r>
              <a:rPr lang="pt-PT" b="0" u="sng" dirty="0">
                <a:solidFill>
                  <a:srgbClr val="FF0000"/>
                </a:solidFill>
              </a:rPr>
              <a:t> desnecessários e ignorar nós que não afetam em nada na solução. Para alem disso o algoritmo consegue-se adaptar à solução do aluno, bastando indicar o estado em que a solução do aluno se encontra e executando o algoritmo a partir desse no.</a:t>
            </a:r>
          </a:p>
          <a:p>
            <a:endParaRPr lang="pt-PT" b="0" dirty="0"/>
          </a:p>
          <a:p>
            <a:r>
              <a:rPr lang="pt-PT" b="0" dirty="0"/>
              <a:t>De que forma este algoritmo nos pode ajudar com o feedback?</a:t>
            </a:r>
          </a:p>
          <a:p>
            <a:pPr>
              <a:buFont typeface="Arial" panose="020B0604020202020204" pitchFamily="34" charset="0"/>
              <a:buNone/>
            </a:pPr>
            <a:r>
              <a:rPr lang="pt-PT" b="0" dirty="0"/>
              <a:t>Como gera múltiplas soluções e se adapta ao aluno, pode fornecer sugestões relevantes quando este não sabe como progredir.</a:t>
            </a:r>
          </a:p>
          <a:p>
            <a:pPr>
              <a:buFont typeface="Arial" panose="020B0604020202020204" pitchFamily="34" charset="0"/>
              <a:buChar char="•"/>
            </a:pPr>
            <a:r>
              <a:rPr lang="pt-PT" b="0" dirty="0"/>
              <a:t> Pode indicar quais as regras que podem ser aplicadas naquele momento que levam a soluções validas.</a:t>
            </a:r>
          </a:p>
          <a:p>
            <a:pPr>
              <a:buFont typeface="Arial" panose="020B0604020202020204" pitchFamily="34" charset="0"/>
              <a:buChar char="•"/>
            </a:pPr>
            <a:r>
              <a:rPr lang="pt-PT" b="0" dirty="0"/>
              <a:t> Pode sugerir </a:t>
            </a:r>
            <a:r>
              <a:rPr lang="pt-PT" b="0" dirty="0" err="1"/>
              <a:t>sub-provas</a:t>
            </a:r>
            <a:r>
              <a:rPr lang="pt-PT" b="0" dirty="0"/>
              <a:t> necessárias para atingir a solução final, reduzindo a complexidade do exercício.</a:t>
            </a:r>
          </a:p>
          <a:p>
            <a:pPr>
              <a:buFont typeface="Arial" panose="020B0604020202020204" pitchFamily="34" charset="0"/>
              <a:buChar char="•"/>
            </a:pPr>
            <a:r>
              <a:rPr lang="pt-PT" b="0" dirty="0"/>
              <a:t> Pode fornecer feedback sobre a proximidade da solução do aluno em relação a uma possível solução correta.</a:t>
            </a:r>
          </a:p>
          <a:p>
            <a:endParaRPr lang="en-GB" dirty="0"/>
          </a:p>
        </p:txBody>
      </p:sp>
      <p:sp>
        <p:nvSpPr>
          <p:cNvPr id="4" name="Slide Number Placeholder 3"/>
          <p:cNvSpPr>
            <a:spLocks noGrp="1"/>
          </p:cNvSpPr>
          <p:nvPr>
            <p:ph type="sldNum" sz="quarter" idx="5"/>
          </p:nvPr>
        </p:nvSpPr>
        <p:spPr/>
        <p:txBody>
          <a:bodyPr/>
          <a:lstStyle/>
          <a:p>
            <a:fld id="{A7CE441A-D8A2-4713-A742-F42E6AB4928E}" type="slidenum">
              <a:rPr lang="en-GB" smtClean="0"/>
              <a:t>8</a:t>
            </a:fld>
            <a:endParaRPr lang="en-GB"/>
          </a:p>
        </p:txBody>
      </p:sp>
    </p:spTree>
    <p:extLst>
      <p:ext uri="{BB962C8B-B14F-4D97-AF65-F5344CB8AC3E}">
        <p14:creationId xmlns:p14="http://schemas.microsoft.com/office/powerpoint/2010/main" val="1338236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PT" b="0" dirty="0"/>
              <a:t>Mostro agora alguns protótipos que já foram desenvolvidos para a representação dos exercícios.</a:t>
            </a:r>
          </a:p>
          <a:p>
            <a:endParaRPr lang="pt-PT" b="0" dirty="0"/>
          </a:p>
          <a:p>
            <a:r>
              <a:rPr lang="pt-PT" b="0" dirty="0"/>
              <a:t>Nesta imagem, podemos ver um exemplo de um ambiente onde os alunos poderiam criar as suas provas.</a:t>
            </a:r>
          </a:p>
          <a:p>
            <a:r>
              <a:rPr lang="pt-PT" b="0" dirty="0"/>
              <a:t>Para a construção das provas optamos por um </a:t>
            </a:r>
            <a:r>
              <a:rPr lang="pt-PT" b="0" dirty="0" err="1"/>
              <a:t>metedo</a:t>
            </a:r>
            <a:r>
              <a:rPr lang="pt-PT" b="0" dirty="0"/>
              <a:t> baseado em </a:t>
            </a:r>
            <a:r>
              <a:rPr lang="pt-PT" b="0" dirty="0" err="1"/>
              <a:t>building</a:t>
            </a:r>
            <a:r>
              <a:rPr lang="pt-PT" b="0" dirty="0"/>
              <a:t> </a:t>
            </a:r>
            <a:r>
              <a:rPr lang="pt-PT" b="0" dirty="0" err="1"/>
              <a:t>blocks</a:t>
            </a:r>
            <a:r>
              <a:rPr lang="pt-PT" b="0" dirty="0"/>
              <a:t>, onde cada bloco corresponde a uma </a:t>
            </a:r>
            <a:r>
              <a:rPr lang="pt-PT" b="0" dirty="0" err="1"/>
              <a:t>sub-prova</a:t>
            </a:r>
            <a:r>
              <a:rPr lang="pt-PT" b="0" dirty="0"/>
              <a:t>/arvore, e os blocos são conectados entre si para formar provas/arvores maiores. Desta forma deixamos ao critério do aluno a ordem com que se constrói a prova e promovemos a interatividade. </a:t>
            </a:r>
          </a:p>
          <a:p>
            <a:endParaRPr lang="pt-PT" b="0" dirty="0"/>
          </a:p>
          <a:p>
            <a:r>
              <a:rPr lang="pt-PT" b="0" dirty="0"/>
              <a:t>Olhando para a imagem:</a:t>
            </a:r>
          </a:p>
          <a:p>
            <a:pPr>
              <a:buFont typeface="Arial" panose="020B0604020202020204" pitchFamily="34" charset="0"/>
              <a:buChar char="•"/>
            </a:pPr>
            <a:r>
              <a:rPr lang="pt-PT" b="0" dirty="0"/>
              <a:t>Do lado esquerdo, temos a seleção das regras, que podem ter uma, duas ou três premissas.</a:t>
            </a:r>
          </a:p>
          <a:p>
            <a:pPr>
              <a:buFont typeface="Arial" panose="020B0604020202020204" pitchFamily="34" charset="0"/>
              <a:buChar char="•"/>
            </a:pPr>
            <a:r>
              <a:rPr lang="pt-PT" b="0" dirty="0"/>
              <a:t>Do lado direito, temos o espaço onde as provas podem ser construídas.</a:t>
            </a:r>
          </a:p>
        </p:txBody>
      </p:sp>
      <p:sp>
        <p:nvSpPr>
          <p:cNvPr id="4" name="Slide Number Placeholder 3"/>
          <p:cNvSpPr>
            <a:spLocks noGrp="1"/>
          </p:cNvSpPr>
          <p:nvPr>
            <p:ph type="sldNum" sz="quarter" idx="5"/>
          </p:nvPr>
        </p:nvSpPr>
        <p:spPr/>
        <p:txBody>
          <a:bodyPr/>
          <a:lstStyle/>
          <a:p>
            <a:fld id="{A7CE441A-D8A2-4713-A742-F42E6AB4928E}" type="slidenum">
              <a:rPr lang="en-GB" smtClean="0"/>
              <a:t>9</a:t>
            </a:fld>
            <a:endParaRPr lang="en-GB"/>
          </a:p>
        </p:txBody>
      </p:sp>
    </p:spTree>
    <p:extLst>
      <p:ext uri="{BB962C8B-B14F-4D97-AF65-F5344CB8AC3E}">
        <p14:creationId xmlns:p14="http://schemas.microsoft.com/office/powerpoint/2010/main" val="522248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8729-0A9F-25F9-205D-68EE49E4348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pt-PT"/>
          </a:p>
        </p:txBody>
      </p:sp>
      <p:sp>
        <p:nvSpPr>
          <p:cNvPr id="3" name="Subtitle 2">
            <a:extLst>
              <a:ext uri="{FF2B5EF4-FFF2-40B4-BE49-F238E27FC236}">
                <a16:creationId xmlns:a16="http://schemas.microsoft.com/office/drawing/2014/main" id="{4953E81F-26B3-58BD-E04D-CB3A3AD9F3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pt-PT"/>
          </a:p>
        </p:txBody>
      </p:sp>
      <p:sp>
        <p:nvSpPr>
          <p:cNvPr id="4" name="Date Placeholder 3">
            <a:extLst>
              <a:ext uri="{FF2B5EF4-FFF2-40B4-BE49-F238E27FC236}">
                <a16:creationId xmlns:a16="http://schemas.microsoft.com/office/drawing/2014/main" id="{A6A8BBC1-F9A5-E1CB-4FB6-5F770144B11F}"/>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E5FB4F86-6892-297D-EB47-4FB126461405}"/>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E451A90D-FB37-BC80-4CF3-ACD48121EFCB}"/>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374353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34D27-9E1B-1F14-9408-12ABCE593EB1}"/>
              </a:ext>
            </a:extLst>
          </p:cNvPr>
          <p:cNvSpPr>
            <a:spLocks noGrp="1"/>
          </p:cNvSpPr>
          <p:nvPr>
            <p:ph type="title"/>
          </p:nvPr>
        </p:nvSpPr>
        <p:spPr/>
        <p:txBody>
          <a:bodyPr/>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31CAA172-C983-DA76-7A2A-8E89F1D711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46D51529-0C05-55C1-6EFE-FA455B8CA711}"/>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539B5032-552F-2541-8392-905153F4B0EE}"/>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AD27DA64-B59D-B4E0-3975-777433AC503D}"/>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90188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ED4863-FD91-F722-28D9-6C9F20558B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pt-PT"/>
          </a:p>
        </p:txBody>
      </p:sp>
      <p:sp>
        <p:nvSpPr>
          <p:cNvPr id="3" name="Vertical Text Placeholder 2">
            <a:extLst>
              <a:ext uri="{FF2B5EF4-FFF2-40B4-BE49-F238E27FC236}">
                <a16:creationId xmlns:a16="http://schemas.microsoft.com/office/drawing/2014/main" id="{B1785779-ED33-3D74-D47D-7A376CB0484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EA1D4F98-F87A-CD8B-5D6D-8C8E2BBAAA5A}"/>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2566B795-B6F3-939C-F7B1-8F4E1CCE58F0}"/>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F715027C-343A-3DE0-9316-4FE43CEED47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12565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4A309-17AA-E10F-2FD3-7663E093D8BE}"/>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24D129A9-C4F3-D131-01F9-35C6BCC34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036A5C49-27B2-D46D-072C-3962406540CA}"/>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F639491D-8E9F-FF8B-D8ED-5711DDB97C17}"/>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392EA983-58A3-08E4-219E-1952E92CA6B1}"/>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35820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78949-7A69-8580-50CF-AA63A037206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pt-PT"/>
          </a:p>
        </p:txBody>
      </p:sp>
      <p:sp>
        <p:nvSpPr>
          <p:cNvPr id="3" name="Text Placeholder 2">
            <a:extLst>
              <a:ext uri="{FF2B5EF4-FFF2-40B4-BE49-F238E27FC236}">
                <a16:creationId xmlns:a16="http://schemas.microsoft.com/office/drawing/2014/main" id="{1AEE377F-3A99-F5D9-4002-D199DE2E52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A68376-B41A-CDFC-CAC5-BFACE112A5E0}"/>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33DE0A4B-1F4B-B148-E2F8-B3537EA9D602}"/>
              </a:ext>
            </a:extLst>
          </p:cNvPr>
          <p:cNvSpPr>
            <a:spLocks noGrp="1"/>
          </p:cNvSpPr>
          <p:nvPr>
            <p:ph type="ftr" sz="quarter" idx="11"/>
          </p:nvPr>
        </p:nvSpPr>
        <p:spPr/>
        <p:txBody>
          <a:bodyPr/>
          <a:lstStyle/>
          <a:p>
            <a:endParaRPr lang="pt-PT"/>
          </a:p>
        </p:txBody>
      </p:sp>
      <p:sp>
        <p:nvSpPr>
          <p:cNvPr id="6" name="Slide Number Placeholder 5">
            <a:extLst>
              <a:ext uri="{FF2B5EF4-FFF2-40B4-BE49-F238E27FC236}">
                <a16:creationId xmlns:a16="http://schemas.microsoft.com/office/drawing/2014/main" id="{179F6A69-1FF1-4842-321E-7A13F78E92C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6228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CD984-97EE-6FDC-FD8E-AA75A0AE41C5}"/>
              </a:ext>
            </a:extLst>
          </p:cNvPr>
          <p:cNvSpPr>
            <a:spLocks noGrp="1"/>
          </p:cNvSpPr>
          <p:nvPr>
            <p:ph type="title"/>
          </p:nvPr>
        </p:nvSpPr>
        <p:spPr/>
        <p:txBody>
          <a:bodyPr/>
          <a:lstStyle/>
          <a:p>
            <a:r>
              <a:rPr lang="en-GB"/>
              <a:t>Click to edit Master title style</a:t>
            </a:r>
            <a:endParaRPr lang="pt-PT"/>
          </a:p>
        </p:txBody>
      </p:sp>
      <p:sp>
        <p:nvSpPr>
          <p:cNvPr id="3" name="Content Placeholder 2">
            <a:extLst>
              <a:ext uri="{FF2B5EF4-FFF2-40B4-BE49-F238E27FC236}">
                <a16:creationId xmlns:a16="http://schemas.microsoft.com/office/drawing/2014/main" id="{5FCC669F-A258-4521-EA2C-30740D488E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Content Placeholder 3">
            <a:extLst>
              <a:ext uri="{FF2B5EF4-FFF2-40B4-BE49-F238E27FC236}">
                <a16:creationId xmlns:a16="http://schemas.microsoft.com/office/drawing/2014/main" id="{D72CD368-F561-5097-E602-1FE003CB543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Date Placeholder 4">
            <a:extLst>
              <a:ext uri="{FF2B5EF4-FFF2-40B4-BE49-F238E27FC236}">
                <a16:creationId xmlns:a16="http://schemas.microsoft.com/office/drawing/2014/main" id="{42DEDAE5-8B1B-6145-1727-730C4FDCAE00}"/>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6" name="Footer Placeholder 5">
            <a:extLst>
              <a:ext uri="{FF2B5EF4-FFF2-40B4-BE49-F238E27FC236}">
                <a16:creationId xmlns:a16="http://schemas.microsoft.com/office/drawing/2014/main" id="{1A756283-4E12-8A6C-EB84-4CF35EAF083F}"/>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CFCE2736-4D10-D9E9-4D15-0BE95735EDD4}"/>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690336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2172D-6C19-1BC2-F99A-E24AF17ED4A0}"/>
              </a:ext>
            </a:extLst>
          </p:cNvPr>
          <p:cNvSpPr>
            <a:spLocks noGrp="1"/>
          </p:cNvSpPr>
          <p:nvPr>
            <p:ph type="title"/>
          </p:nvPr>
        </p:nvSpPr>
        <p:spPr>
          <a:xfrm>
            <a:off x="839788" y="365125"/>
            <a:ext cx="10515600" cy="1325563"/>
          </a:xfrm>
        </p:spPr>
        <p:txBody>
          <a:bodyPr/>
          <a:lstStyle/>
          <a:p>
            <a:r>
              <a:rPr lang="en-GB"/>
              <a:t>Click to edit Master title style</a:t>
            </a:r>
            <a:endParaRPr lang="pt-PT"/>
          </a:p>
        </p:txBody>
      </p:sp>
      <p:sp>
        <p:nvSpPr>
          <p:cNvPr id="3" name="Text Placeholder 2">
            <a:extLst>
              <a:ext uri="{FF2B5EF4-FFF2-40B4-BE49-F238E27FC236}">
                <a16:creationId xmlns:a16="http://schemas.microsoft.com/office/drawing/2014/main" id="{67FC548F-6696-1FA9-5FEF-DD4DF43634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8D9204-7E85-DEB6-6BEB-3FB8D16F93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5" name="Text Placeholder 4">
            <a:extLst>
              <a:ext uri="{FF2B5EF4-FFF2-40B4-BE49-F238E27FC236}">
                <a16:creationId xmlns:a16="http://schemas.microsoft.com/office/drawing/2014/main" id="{0DDBC5E2-41C2-074F-9F86-59C02D667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754797-8FC7-8C98-0176-027D417F6B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7" name="Date Placeholder 6">
            <a:extLst>
              <a:ext uri="{FF2B5EF4-FFF2-40B4-BE49-F238E27FC236}">
                <a16:creationId xmlns:a16="http://schemas.microsoft.com/office/drawing/2014/main" id="{E7781CAD-99A1-37D6-D338-00F6DC877302}"/>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8" name="Footer Placeholder 7">
            <a:extLst>
              <a:ext uri="{FF2B5EF4-FFF2-40B4-BE49-F238E27FC236}">
                <a16:creationId xmlns:a16="http://schemas.microsoft.com/office/drawing/2014/main" id="{DFE2A2C6-B7C0-A939-4DFB-9EA643E94F0F}"/>
              </a:ext>
            </a:extLst>
          </p:cNvPr>
          <p:cNvSpPr>
            <a:spLocks noGrp="1"/>
          </p:cNvSpPr>
          <p:nvPr>
            <p:ph type="ftr" sz="quarter" idx="11"/>
          </p:nvPr>
        </p:nvSpPr>
        <p:spPr/>
        <p:txBody>
          <a:bodyPr/>
          <a:lstStyle/>
          <a:p>
            <a:endParaRPr lang="pt-PT"/>
          </a:p>
        </p:txBody>
      </p:sp>
      <p:sp>
        <p:nvSpPr>
          <p:cNvPr id="9" name="Slide Number Placeholder 8">
            <a:extLst>
              <a:ext uri="{FF2B5EF4-FFF2-40B4-BE49-F238E27FC236}">
                <a16:creationId xmlns:a16="http://schemas.microsoft.com/office/drawing/2014/main" id="{5DA77986-01AA-68DC-2F1D-98805CDF1441}"/>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1082956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2E0EE-E031-9035-0F63-5BA9BA6AA47A}"/>
              </a:ext>
            </a:extLst>
          </p:cNvPr>
          <p:cNvSpPr>
            <a:spLocks noGrp="1"/>
          </p:cNvSpPr>
          <p:nvPr>
            <p:ph type="title"/>
          </p:nvPr>
        </p:nvSpPr>
        <p:spPr/>
        <p:txBody>
          <a:bodyPr/>
          <a:lstStyle/>
          <a:p>
            <a:r>
              <a:rPr lang="en-GB"/>
              <a:t>Click to edit Master title style</a:t>
            </a:r>
            <a:endParaRPr lang="pt-PT"/>
          </a:p>
        </p:txBody>
      </p:sp>
      <p:sp>
        <p:nvSpPr>
          <p:cNvPr id="3" name="Date Placeholder 2">
            <a:extLst>
              <a:ext uri="{FF2B5EF4-FFF2-40B4-BE49-F238E27FC236}">
                <a16:creationId xmlns:a16="http://schemas.microsoft.com/office/drawing/2014/main" id="{242C08CD-717D-796D-1FB3-E594DF4CAA66}"/>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4" name="Footer Placeholder 3">
            <a:extLst>
              <a:ext uri="{FF2B5EF4-FFF2-40B4-BE49-F238E27FC236}">
                <a16:creationId xmlns:a16="http://schemas.microsoft.com/office/drawing/2014/main" id="{44FC178D-4AB7-4474-802C-837DF9509437}"/>
              </a:ext>
            </a:extLst>
          </p:cNvPr>
          <p:cNvSpPr>
            <a:spLocks noGrp="1"/>
          </p:cNvSpPr>
          <p:nvPr>
            <p:ph type="ftr" sz="quarter" idx="11"/>
          </p:nvPr>
        </p:nvSpPr>
        <p:spPr/>
        <p:txBody>
          <a:bodyPr/>
          <a:lstStyle/>
          <a:p>
            <a:endParaRPr lang="pt-PT"/>
          </a:p>
        </p:txBody>
      </p:sp>
      <p:sp>
        <p:nvSpPr>
          <p:cNvPr id="5" name="Slide Number Placeholder 4">
            <a:extLst>
              <a:ext uri="{FF2B5EF4-FFF2-40B4-BE49-F238E27FC236}">
                <a16:creationId xmlns:a16="http://schemas.microsoft.com/office/drawing/2014/main" id="{4D27DE15-02C3-25F6-34BB-1BD86C6911A0}"/>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149959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A7CF9-F62B-B5E5-435F-8152089CBCB0}"/>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3" name="Footer Placeholder 2">
            <a:extLst>
              <a:ext uri="{FF2B5EF4-FFF2-40B4-BE49-F238E27FC236}">
                <a16:creationId xmlns:a16="http://schemas.microsoft.com/office/drawing/2014/main" id="{7F9E53B6-7599-BB3E-F3D6-064D74A4BA91}"/>
              </a:ext>
            </a:extLst>
          </p:cNvPr>
          <p:cNvSpPr>
            <a:spLocks noGrp="1"/>
          </p:cNvSpPr>
          <p:nvPr>
            <p:ph type="ftr" sz="quarter" idx="11"/>
          </p:nvPr>
        </p:nvSpPr>
        <p:spPr/>
        <p:txBody>
          <a:bodyPr/>
          <a:lstStyle/>
          <a:p>
            <a:endParaRPr lang="pt-PT"/>
          </a:p>
        </p:txBody>
      </p:sp>
      <p:sp>
        <p:nvSpPr>
          <p:cNvPr id="4" name="Slide Number Placeholder 3">
            <a:extLst>
              <a:ext uri="{FF2B5EF4-FFF2-40B4-BE49-F238E27FC236}">
                <a16:creationId xmlns:a16="http://schemas.microsoft.com/office/drawing/2014/main" id="{CC50DD63-6D4C-546C-2880-FFD370B0A0D5}"/>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36647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6F25-13BF-29BF-6CCA-EE9A8EEC557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Content Placeholder 2">
            <a:extLst>
              <a:ext uri="{FF2B5EF4-FFF2-40B4-BE49-F238E27FC236}">
                <a16:creationId xmlns:a16="http://schemas.microsoft.com/office/drawing/2014/main" id="{62BE6DD7-86EA-37D6-6FA5-6F5E494315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Text Placeholder 3">
            <a:extLst>
              <a:ext uri="{FF2B5EF4-FFF2-40B4-BE49-F238E27FC236}">
                <a16:creationId xmlns:a16="http://schemas.microsoft.com/office/drawing/2014/main" id="{5A67DF6F-B301-E0BD-ADD2-3DBBFBC21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14EC2A-3863-22C9-7AF5-04C2C2C408C7}"/>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6" name="Footer Placeholder 5">
            <a:extLst>
              <a:ext uri="{FF2B5EF4-FFF2-40B4-BE49-F238E27FC236}">
                <a16:creationId xmlns:a16="http://schemas.microsoft.com/office/drawing/2014/main" id="{347B2F5E-19D6-B79E-D751-C595BA16D8A2}"/>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EE770140-742B-E16A-8EAA-9C3AD661294F}"/>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3903652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63A66-A8AE-0E49-5338-3FDD77ECF7A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pt-PT"/>
          </a:p>
        </p:txBody>
      </p:sp>
      <p:sp>
        <p:nvSpPr>
          <p:cNvPr id="3" name="Picture Placeholder 2">
            <a:extLst>
              <a:ext uri="{FF2B5EF4-FFF2-40B4-BE49-F238E27FC236}">
                <a16:creationId xmlns:a16="http://schemas.microsoft.com/office/drawing/2014/main" id="{5E7C7DAE-7F80-7CAA-6FA4-739D5B6C05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Text Placeholder 3">
            <a:extLst>
              <a:ext uri="{FF2B5EF4-FFF2-40B4-BE49-F238E27FC236}">
                <a16:creationId xmlns:a16="http://schemas.microsoft.com/office/drawing/2014/main" id="{18E1C819-F4AA-E4D0-9B11-B53FE36C18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7A2414-5902-A673-F10B-26D9CEFFB4E1}"/>
              </a:ext>
            </a:extLst>
          </p:cNvPr>
          <p:cNvSpPr>
            <a:spLocks noGrp="1"/>
          </p:cNvSpPr>
          <p:nvPr>
            <p:ph type="dt" sz="half" idx="10"/>
          </p:nvPr>
        </p:nvSpPr>
        <p:spPr/>
        <p:txBody>
          <a:bodyPr/>
          <a:lstStyle/>
          <a:p>
            <a:fld id="{4D8066D2-87CD-43BE-A80A-CA16500400E8}" type="datetimeFigureOut">
              <a:rPr lang="pt-PT" smtClean="0"/>
              <a:t>26/08/2025</a:t>
            </a:fld>
            <a:endParaRPr lang="pt-PT"/>
          </a:p>
        </p:txBody>
      </p:sp>
      <p:sp>
        <p:nvSpPr>
          <p:cNvPr id="6" name="Footer Placeholder 5">
            <a:extLst>
              <a:ext uri="{FF2B5EF4-FFF2-40B4-BE49-F238E27FC236}">
                <a16:creationId xmlns:a16="http://schemas.microsoft.com/office/drawing/2014/main" id="{718BEF2C-D541-910A-EDA1-56879081488C}"/>
              </a:ext>
            </a:extLst>
          </p:cNvPr>
          <p:cNvSpPr>
            <a:spLocks noGrp="1"/>
          </p:cNvSpPr>
          <p:nvPr>
            <p:ph type="ftr" sz="quarter" idx="11"/>
          </p:nvPr>
        </p:nvSpPr>
        <p:spPr/>
        <p:txBody>
          <a:bodyPr/>
          <a:lstStyle/>
          <a:p>
            <a:endParaRPr lang="pt-PT"/>
          </a:p>
        </p:txBody>
      </p:sp>
      <p:sp>
        <p:nvSpPr>
          <p:cNvPr id="7" name="Slide Number Placeholder 6">
            <a:extLst>
              <a:ext uri="{FF2B5EF4-FFF2-40B4-BE49-F238E27FC236}">
                <a16:creationId xmlns:a16="http://schemas.microsoft.com/office/drawing/2014/main" id="{48843E63-3F28-FAFE-2228-BB8E4BD4AD7C}"/>
              </a:ext>
            </a:extLst>
          </p:cNvPr>
          <p:cNvSpPr>
            <a:spLocks noGrp="1"/>
          </p:cNvSpPr>
          <p:nvPr>
            <p:ph type="sldNum" sz="quarter" idx="12"/>
          </p:nvPr>
        </p:nvSpPr>
        <p:spPr/>
        <p:txBody>
          <a:bodyPr/>
          <a:lstStyle/>
          <a:p>
            <a:fld id="{814D92D8-A0A4-49FE-AE8F-1C5B00E37436}" type="slidenum">
              <a:rPr lang="pt-PT" smtClean="0"/>
              <a:t>‹#›</a:t>
            </a:fld>
            <a:endParaRPr lang="pt-PT"/>
          </a:p>
        </p:txBody>
      </p:sp>
    </p:spTree>
    <p:extLst>
      <p:ext uri="{BB962C8B-B14F-4D97-AF65-F5344CB8AC3E}">
        <p14:creationId xmlns:p14="http://schemas.microsoft.com/office/powerpoint/2010/main" val="235868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3090A7-BE14-1CB9-EAC9-8E94326C25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pt-PT"/>
          </a:p>
        </p:txBody>
      </p:sp>
      <p:sp>
        <p:nvSpPr>
          <p:cNvPr id="3" name="Text Placeholder 2">
            <a:extLst>
              <a:ext uri="{FF2B5EF4-FFF2-40B4-BE49-F238E27FC236}">
                <a16:creationId xmlns:a16="http://schemas.microsoft.com/office/drawing/2014/main" id="{7E9667B8-FF55-D7F1-848C-1932B501F6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pt-PT"/>
          </a:p>
        </p:txBody>
      </p:sp>
      <p:sp>
        <p:nvSpPr>
          <p:cNvPr id="4" name="Date Placeholder 3">
            <a:extLst>
              <a:ext uri="{FF2B5EF4-FFF2-40B4-BE49-F238E27FC236}">
                <a16:creationId xmlns:a16="http://schemas.microsoft.com/office/drawing/2014/main" id="{F587E82C-6B27-D962-A24F-952947B44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8066D2-87CD-43BE-A80A-CA16500400E8}" type="datetimeFigureOut">
              <a:rPr lang="pt-PT" smtClean="0"/>
              <a:t>26/08/2025</a:t>
            </a:fld>
            <a:endParaRPr lang="pt-PT"/>
          </a:p>
        </p:txBody>
      </p:sp>
      <p:sp>
        <p:nvSpPr>
          <p:cNvPr id="5" name="Footer Placeholder 4">
            <a:extLst>
              <a:ext uri="{FF2B5EF4-FFF2-40B4-BE49-F238E27FC236}">
                <a16:creationId xmlns:a16="http://schemas.microsoft.com/office/drawing/2014/main" id="{9D9D17ED-FC06-F719-F47D-2F59B746AD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Slide Number Placeholder 5">
            <a:extLst>
              <a:ext uri="{FF2B5EF4-FFF2-40B4-BE49-F238E27FC236}">
                <a16:creationId xmlns:a16="http://schemas.microsoft.com/office/drawing/2014/main" id="{D4C9861B-1B41-DEA2-7B48-C1E7CDE27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4D92D8-A0A4-49FE-AE8F-1C5B00E37436}" type="slidenum">
              <a:rPr lang="pt-PT" smtClean="0"/>
              <a:t>‹#›</a:t>
            </a:fld>
            <a:endParaRPr lang="pt-PT"/>
          </a:p>
        </p:txBody>
      </p:sp>
    </p:spTree>
    <p:extLst>
      <p:ext uri="{BB962C8B-B14F-4D97-AF65-F5344CB8AC3E}">
        <p14:creationId xmlns:p14="http://schemas.microsoft.com/office/powerpoint/2010/main" val="503810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2.png"/><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C900-13FA-7EE2-520A-BBA2D96E9143}"/>
              </a:ext>
            </a:extLst>
          </p:cNvPr>
          <p:cNvSpPr>
            <a:spLocks noGrp="1"/>
          </p:cNvSpPr>
          <p:nvPr>
            <p:ph type="ctrTitle"/>
          </p:nvPr>
        </p:nvSpPr>
        <p:spPr>
          <a:xfrm>
            <a:off x="1524000" y="1041400"/>
            <a:ext cx="9144000" cy="2387600"/>
          </a:xfrm>
        </p:spPr>
        <p:txBody>
          <a:bodyPr>
            <a:normAutofit/>
          </a:bodyPr>
          <a:lstStyle/>
          <a:p>
            <a:r>
              <a:rPr lang="en-GB" sz="4000" b="1" noProof="0" dirty="0"/>
              <a:t>INTERACTIVE TOOL FOR PRACTICING AND EVALUATING LOGIC EXERCISES</a:t>
            </a:r>
          </a:p>
        </p:txBody>
      </p:sp>
      <p:sp>
        <p:nvSpPr>
          <p:cNvPr id="3" name="Subtitle 2">
            <a:extLst>
              <a:ext uri="{FF2B5EF4-FFF2-40B4-BE49-F238E27FC236}">
                <a16:creationId xmlns:a16="http://schemas.microsoft.com/office/drawing/2014/main" id="{5B71AF47-D86A-23AD-333A-4395FEE62563}"/>
              </a:ext>
            </a:extLst>
          </p:cNvPr>
          <p:cNvSpPr>
            <a:spLocks noGrp="1"/>
          </p:cNvSpPr>
          <p:nvPr>
            <p:ph type="subTitle" idx="1"/>
          </p:nvPr>
        </p:nvSpPr>
        <p:spPr>
          <a:xfrm>
            <a:off x="1524000" y="4706224"/>
            <a:ext cx="9144000" cy="1857294"/>
          </a:xfrm>
        </p:spPr>
        <p:txBody>
          <a:bodyPr>
            <a:normAutofit/>
          </a:bodyPr>
          <a:lstStyle/>
          <a:p>
            <a:r>
              <a:rPr lang="en-GB" b="1" noProof="0" dirty="0"/>
              <a:t>Daniel Gonçalves Fuseta Rosa Macau</a:t>
            </a:r>
            <a:endParaRPr lang="en-GB" noProof="0" dirty="0"/>
          </a:p>
          <a:p>
            <a:r>
              <a:rPr lang="en-GB" sz="1900" noProof="0" dirty="0"/>
              <a:t>Adviser: Ricardo Gonçalves</a:t>
            </a:r>
          </a:p>
          <a:p>
            <a:r>
              <a:rPr lang="en-GB" sz="1900" noProof="0" dirty="0"/>
              <a:t>Co-adviser: João Costa Seco</a:t>
            </a:r>
          </a:p>
          <a:p>
            <a:r>
              <a:rPr lang="en-GB" sz="1900" noProof="0" dirty="0"/>
              <a:t>February 2025</a:t>
            </a:r>
          </a:p>
        </p:txBody>
      </p:sp>
      <p:pic>
        <p:nvPicPr>
          <p:cNvPr id="5" name="Picture 4" descr="A logo with black letters and a blue dot&#10;&#10;AI-generated content may be incorrect.">
            <a:extLst>
              <a:ext uri="{FF2B5EF4-FFF2-40B4-BE49-F238E27FC236}">
                <a16:creationId xmlns:a16="http://schemas.microsoft.com/office/drawing/2014/main" id="{A4C8187C-4918-2D93-6AF5-829BE5203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Tree>
    <p:extLst>
      <p:ext uri="{BB962C8B-B14F-4D97-AF65-F5344CB8AC3E}">
        <p14:creationId xmlns:p14="http://schemas.microsoft.com/office/powerpoint/2010/main" val="99370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D125D-9024-8CDD-F9C1-78224E5A6D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D5C485-78AD-AAD6-96A7-6EF20F05146C}"/>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9</a:t>
            </a:r>
          </a:p>
        </p:txBody>
      </p:sp>
      <p:pic>
        <p:nvPicPr>
          <p:cNvPr id="5" name="Picture 4" descr="A logo with black letters and a blue dot&#10;&#10;AI-generated content may be incorrect.">
            <a:extLst>
              <a:ext uri="{FF2B5EF4-FFF2-40B4-BE49-F238E27FC236}">
                <a16:creationId xmlns:a16="http://schemas.microsoft.com/office/drawing/2014/main" id="{47559FD0-A8A9-3880-D307-41068A69F6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8132D2F7-3CF3-7D42-DD13-40644339D2E5}"/>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4" name="Group 13">
            <a:extLst>
              <a:ext uri="{FF2B5EF4-FFF2-40B4-BE49-F238E27FC236}">
                <a16:creationId xmlns:a16="http://schemas.microsoft.com/office/drawing/2014/main" id="{AB7245AD-E916-D153-2270-EAFF954B32BF}"/>
              </a:ext>
            </a:extLst>
          </p:cNvPr>
          <p:cNvGrpSpPr/>
          <p:nvPr/>
        </p:nvGrpSpPr>
        <p:grpSpPr>
          <a:xfrm>
            <a:off x="1210719" y="1657465"/>
            <a:ext cx="9770561" cy="4564349"/>
            <a:chOff x="1210719" y="1657465"/>
            <a:chExt cx="9770561" cy="4564349"/>
          </a:xfrm>
        </p:grpSpPr>
        <p:grpSp>
          <p:nvGrpSpPr>
            <p:cNvPr id="12" name="Group 11">
              <a:extLst>
                <a:ext uri="{FF2B5EF4-FFF2-40B4-BE49-F238E27FC236}">
                  <a16:creationId xmlns:a16="http://schemas.microsoft.com/office/drawing/2014/main" id="{6DF16914-96E0-1623-9AB5-272037CBE0CB}"/>
                </a:ext>
              </a:extLst>
            </p:cNvPr>
            <p:cNvGrpSpPr/>
            <p:nvPr/>
          </p:nvGrpSpPr>
          <p:grpSpPr>
            <a:xfrm>
              <a:off x="1210719" y="1657465"/>
              <a:ext cx="9770561" cy="4564349"/>
              <a:chOff x="1210719" y="1657465"/>
              <a:chExt cx="9770561" cy="4564349"/>
            </a:xfrm>
          </p:grpSpPr>
          <p:pic>
            <p:nvPicPr>
              <p:cNvPr id="10" name="Picture 9" descr="A screenshot of a computer&#10;&#10;AI-generated content may be incorrect.">
                <a:extLst>
                  <a:ext uri="{FF2B5EF4-FFF2-40B4-BE49-F238E27FC236}">
                    <a16:creationId xmlns:a16="http://schemas.microsoft.com/office/drawing/2014/main" id="{F4CE3F70-31E2-3ACF-75BA-CD4A84C132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0719" y="1657465"/>
                <a:ext cx="9770561" cy="4564349"/>
              </a:xfrm>
              <a:prstGeom prst="rect">
                <a:avLst/>
              </a:prstGeom>
              <a:ln>
                <a:noFill/>
              </a:ln>
              <a:effectLst>
                <a:outerShdw blurRad="292100" dist="139700" dir="2700000" algn="tl" rotWithShape="0">
                  <a:srgbClr val="333333">
                    <a:alpha val="65000"/>
                  </a:srgbClr>
                </a:outerShdw>
              </a:effectLst>
            </p:spPr>
          </p:pic>
          <p:pic>
            <p:nvPicPr>
              <p:cNvPr id="6" name="Picture 5">
                <a:extLst>
                  <a:ext uri="{FF2B5EF4-FFF2-40B4-BE49-F238E27FC236}">
                    <a16:creationId xmlns:a16="http://schemas.microsoft.com/office/drawing/2014/main" id="{13A9456F-4D21-FC1A-B957-3419BACACD1F}"/>
                  </a:ext>
                </a:extLst>
              </p:cNvPr>
              <p:cNvPicPr>
                <a:picLocks noChangeAspect="1"/>
              </p:cNvPicPr>
              <p:nvPr/>
            </p:nvPicPr>
            <p:blipFill>
              <a:blip r:embed="rId5"/>
              <a:stretch>
                <a:fillRect/>
              </a:stretch>
            </p:blipFill>
            <p:spPr>
              <a:xfrm>
                <a:off x="4507288" y="5622895"/>
                <a:ext cx="2416752" cy="285785"/>
              </a:xfrm>
              <a:prstGeom prst="rect">
                <a:avLst/>
              </a:prstGeom>
            </p:spPr>
          </p:pic>
          <p:pic>
            <p:nvPicPr>
              <p:cNvPr id="8" name="Picture 7">
                <a:extLst>
                  <a:ext uri="{FF2B5EF4-FFF2-40B4-BE49-F238E27FC236}">
                    <a16:creationId xmlns:a16="http://schemas.microsoft.com/office/drawing/2014/main" id="{4021B56B-F166-F6AC-4A54-DA09727F7B1A}"/>
                  </a:ext>
                </a:extLst>
              </p:cNvPr>
              <p:cNvPicPr>
                <a:picLocks noChangeAspect="1"/>
              </p:cNvPicPr>
              <p:nvPr/>
            </p:nvPicPr>
            <p:blipFill>
              <a:blip r:embed="rId6"/>
              <a:stretch>
                <a:fillRect/>
              </a:stretch>
            </p:blipFill>
            <p:spPr>
              <a:xfrm>
                <a:off x="9440202" y="4713902"/>
                <a:ext cx="394513" cy="330538"/>
              </a:xfrm>
              <a:prstGeom prst="rect">
                <a:avLst/>
              </a:prstGeom>
            </p:spPr>
          </p:pic>
          <p:pic>
            <p:nvPicPr>
              <p:cNvPr id="11" name="Picture 10">
                <a:extLst>
                  <a:ext uri="{FF2B5EF4-FFF2-40B4-BE49-F238E27FC236}">
                    <a16:creationId xmlns:a16="http://schemas.microsoft.com/office/drawing/2014/main" id="{4E259183-4FC3-7ED7-5D71-66DE84CF7782}"/>
                  </a:ext>
                </a:extLst>
              </p:cNvPr>
              <p:cNvPicPr>
                <a:picLocks noChangeAspect="1"/>
              </p:cNvPicPr>
              <p:nvPr/>
            </p:nvPicPr>
            <p:blipFill>
              <a:blip r:embed="rId7"/>
              <a:stretch>
                <a:fillRect/>
              </a:stretch>
            </p:blipFill>
            <p:spPr>
              <a:xfrm>
                <a:off x="5184435" y="2306937"/>
                <a:ext cx="370545" cy="291945"/>
              </a:xfrm>
              <a:prstGeom prst="rect">
                <a:avLst/>
              </a:prstGeom>
            </p:spPr>
          </p:pic>
        </p:grpSp>
        <p:sp>
          <p:nvSpPr>
            <p:cNvPr id="13" name="TextBox 12">
              <a:extLst>
                <a:ext uri="{FF2B5EF4-FFF2-40B4-BE49-F238E27FC236}">
                  <a16:creationId xmlns:a16="http://schemas.microsoft.com/office/drawing/2014/main" id="{BA9FF532-7249-2534-5626-A2AEDE4A51DB}"/>
                </a:ext>
              </a:extLst>
            </p:cNvPr>
            <p:cNvSpPr txBox="1"/>
            <p:nvPr/>
          </p:nvSpPr>
          <p:spPr>
            <a:xfrm>
              <a:off x="8422702" y="3808834"/>
              <a:ext cx="177229" cy="261610"/>
            </a:xfrm>
            <a:prstGeom prst="rect">
              <a:avLst/>
            </a:prstGeom>
            <a:noFill/>
          </p:spPr>
          <p:txBody>
            <a:bodyPr wrap="square" rtlCol="0">
              <a:spAutoFit/>
            </a:bodyPr>
            <a:lstStyle/>
            <a:p>
              <a:r>
                <a:rPr lang="en-GB" sz="1100" b="1" noProof="0" dirty="0"/>
                <a:t>2</a:t>
              </a:r>
            </a:p>
          </p:txBody>
        </p:sp>
      </p:grpSp>
    </p:spTree>
    <p:extLst>
      <p:ext uri="{BB962C8B-B14F-4D97-AF65-F5344CB8AC3E}">
        <p14:creationId xmlns:p14="http://schemas.microsoft.com/office/powerpoint/2010/main" val="386268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33128-9A8A-4BE8-A93E-566D3B4D484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55BD2D7-CC20-961B-1922-D0C3929B0AFB}"/>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10</a:t>
            </a:r>
          </a:p>
        </p:txBody>
      </p:sp>
      <p:pic>
        <p:nvPicPr>
          <p:cNvPr id="5" name="Picture 4" descr="A logo with black letters and a blue dot&#10;&#10;AI-generated content may be incorrect.">
            <a:extLst>
              <a:ext uri="{FF2B5EF4-FFF2-40B4-BE49-F238E27FC236}">
                <a16:creationId xmlns:a16="http://schemas.microsoft.com/office/drawing/2014/main" id="{036EF02B-6FA8-FF72-FDF0-443B3DD809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069537DF-19B2-EB7D-3D41-AF2004169D1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pic>
        <p:nvPicPr>
          <p:cNvPr id="8" name="Untitled design">
            <a:hlinkClick r:id="" action="ppaction://media"/>
            <a:extLst>
              <a:ext uri="{FF2B5EF4-FFF2-40B4-BE49-F238E27FC236}">
                <a16:creationId xmlns:a16="http://schemas.microsoft.com/office/drawing/2014/main" id="{DB953EE0-7529-37A4-8293-90C799FEBE67}"/>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b="15402"/>
          <a:stretch/>
        </p:blipFill>
        <p:spPr>
          <a:xfrm>
            <a:off x="1140148" y="1657465"/>
            <a:ext cx="9911703" cy="471663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5478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500"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repeatCount="indefinite"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0F02-220C-1221-C1A2-28A2DEDBD7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34BBFB-2938-F238-9C62-6462CC9543E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11</a:t>
            </a:r>
          </a:p>
        </p:txBody>
      </p:sp>
      <p:pic>
        <p:nvPicPr>
          <p:cNvPr id="5" name="Picture 4" descr="A logo with black letters and a blue dot&#10;&#10;AI-generated content may be incorrect.">
            <a:extLst>
              <a:ext uri="{FF2B5EF4-FFF2-40B4-BE49-F238E27FC236}">
                <a16:creationId xmlns:a16="http://schemas.microsoft.com/office/drawing/2014/main" id="{0161517B-5FAF-96D7-E1E0-26EBCD4958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98716B41-A50C-620C-5CCD-D37AF9F146F0}"/>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7" name="Group 16">
            <a:extLst>
              <a:ext uri="{FF2B5EF4-FFF2-40B4-BE49-F238E27FC236}">
                <a16:creationId xmlns:a16="http://schemas.microsoft.com/office/drawing/2014/main" id="{366FAB53-D103-3D5E-F770-281F8265AF3B}"/>
              </a:ext>
            </a:extLst>
          </p:cNvPr>
          <p:cNvGrpSpPr/>
          <p:nvPr/>
        </p:nvGrpSpPr>
        <p:grpSpPr>
          <a:xfrm>
            <a:off x="1058324" y="2272383"/>
            <a:ext cx="10075350" cy="3101098"/>
            <a:chOff x="1058324" y="2272383"/>
            <a:chExt cx="10075350" cy="3101098"/>
          </a:xfrm>
        </p:grpSpPr>
        <p:grpSp>
          <p:nvGrpSpPr>
            <p:cNvPr id="12" name="Group 11">
              <a:extLst>
                <a:ext uri="{FF2B5EF4-FFF2-40B4-BE49-F238E27FC236}">
                  <a16:creationId xmlns:a16="http://schemas.microsoft.com/office/drawing/2014/main" id="{08241333-E611-F72C-E8DE-F85B78B64E99}"/>
                </a:ext>
              </a:extLst>
            </p:cNvPr>
            <p:cNvGrpSpPr/>
            <p:nvPr/>
          </p:nvGrpSpPr>
          <p:grpSpPr>
            <a:xfrm>
              <a:off x="1058324" y="2272383"/>
              <a:ext cx="10075350" cy="3101098"/>
              <a:chOff x="1058324" y="2272383"/>
              <a:chExt cx="10075350" cy="3101098"/>
            </a:xfrm>
          </p:grpSpPr>
          <p:pic>
            <p:nvPicPr>
              <p:cNvPr id="9" name="Picture 8">
                <a:extLst>
                  <a:ext uri="{FF2B5EF4-FFF2-40B4-BE49-F238E27FC236}">
                    <a16:creationId xmlns:a16="http://schemas.microsoft.com/office/drawing/2014/main" id="{11311F79-7D9A-1273-5648-43E1CCB5072E}"/>
                  </a:ext>
                </a:extLst>
              </p:cNvPr>
              <p:cNvPicPr>
                <a:picLocks noChangeAspect="1"/>
              </p:cNvPicPr>
              <p:nvPr/>
            </p:nvPicPr>
            <p:blipFill>
              <a:blip r:embed="rId4"/>
              <a:stretch>
                <a:fillRect/>
              </a:stretch>
            </p:blipFill>
            <p:spPr>
              <a:xfrm>
                <a:off x="1058324" y="2272383"/>
                <a:ext cx="10075350" cy="3101098"/>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BE63669B-C6DD-40F3-A6C2-87174E67484A}"/>
                  </a:ext>
                </a:extLst>
              </p:cNvPr>
              <p:cNvPicPr>
                <a:picLocks noChangeAspect="1"/>
              </p:cNvPicPr>
              <p:nvPr/>
            </p:nvPicPr>
            <p:blipFill>
              <a:blip r:embed="rId5"/>
              <a:stretch>
                <a:fillRect/>
              </a:stretch>
            </p:blipFill>
            <p:spPr>
              <a:xfrm>
                <a:off x="6512217" y="3649554"/>
                <a:ext cx="273394" cy="238343"/>
              </a:xfrm>
              <a:prstGeom prst="rect">
                <a:avLst/>
              </a:prstGeom>
            </p:spPr>
          </p:pic>
          <p:pic>
            <p:nvPicPr>
              <p:cNvPr id="11" name="Picture 10">
                <a:extLst>
                  <a:ext uri="{FF2B5EF4-FFF2-40B4-BE49-F238E27FC236}">
                    <a16:creationId xmlns:a16="http://schemas.microsoft.com/office/drawing/2014/main" id="{3CDD33CC-96F1-78FB-CCC3-367B72308C22}"/>
                  </a:ext>
                </a:extLst>
              </p:cNvPr>
              <p:cNvPicPr>
                <a:picLocks noChangeAspect="1"/>
              </p:cNvPicPr>
              <p:nvPr/>
            </p:nvPicPr>
            <p:blipFill>
              <a:blip r:embed="rId6"/>
              <a:stretch>
                <a:fillRect/>
              </a:stretch>
            </p:blipFill>
            <p:spPr>
              <a:xfrm>
                <a:off x="4225335" y="3649554"/>
                <a:ext cx="244690" cy="208706"/>
              </a:xfrm>
              <a:prstGeom prst="rect">
                <a:avLst/>
              </a:prstGeom>
            </p:spPr>
          </p:pic>
        </p:grpSp>
        <p:sp>
          <p:nvSpPr>
            <p:cNvPr id="13" name="TextBox 12">
              <a:extLst>
                <a:ext uri="{FF2B5EF4-FFF2-40B4-BE49-F238E27FC236}">
                  <a16:creationId xmlns:a16="http://schemas.microsoft.com/office/drawing/2014/main" id="{55CD05F9-B502-2A3C-11AB-853262658305}"/>
                </a:ext>
              </a:extLst>
            </p:cNvPr>
            <p:cNvSpPr txBox="1"/>
            <p:nvPr/>
          </p:nvSpPr>
          <p:spPr>
            <a:xfrm>
              <a:off x="5284786" y="2761488"/>
              <a:ext cx="177229" cy="261610"/>
            </a:xfrm>
            <a:prstGeom prst="rect">
              <a:avLst/>
            </a:prstGeom>
            <a:noFill/>
          </p:spPr>
          <p:txBody>
            <a:bodyPr wrap="square" rtlCol="0">
              <a:spAutoFit/>
            </a:bodyPr>
            <a:lstStyle/>
            <a:p>
              <a:r>
                <a:rPr lang="en-GB" sz="1100" b="1" noProof="0" dirty="0"/>
                <a:t>1</a:t>
              </a:r>
            </a:p>
          </p:txBody>
        </p:sp>
        <p:sp>
          <p:nvSpPr>
            <p:cNvPr id="14" name="TextBox 13">
              <a:extLst>
                <a:ext uri="{FF2B5EF4-FFF2-40B4-BE49-F238E27FC236}">
                  <a16:creationId xmlns:a16="http://schemas.microsoft.com/office/drawing/2014/main" id="{71C55C1F-83A8-B94B-5578-27BC6520E049}"/>
                </a:ext>
              </a:extLst>
            </p:cNvPr>
            <p:cNvSpPr txBox="1"/>
            <p:nvPr/>
          </p:nvSpPr>
          <p:spPr>
            <a:xfrm>
              <a:off x="9599862" y="2840736"/>
              <a:ext cx="177229" cy="261610"/>
            </a:xfrm>
            <a:prstGeom prst="rect">
              <a:avLst/>
            </a:prstGeom>
            <a:noFill/>
          </p:spPr>
          <p:txBody>
            <a:bodyPr wrap="square" rtlCol="0">
              <a:spAutoFit/>
            </a:bodyPr>
            <a:lstStyle/>
            <a:p>
              <a:r>
                <a:rPr lang="en-GB" sz="1100" b="1" noProof="0" dirty="0"/>
                <a:t>1</a:t>
              </a:r>
            </a:p>
          </p:txBody>
        </p:sp>
        <p:sp>
          <p:nvSpPr>
            <p:cNvPr id="15" name="TextBox 14">
              <a:extLst>
                <a:ext uri="{FF2B5EF4-FFF2-40B4-BE49-F238E27FC236}">
                  <a16:creationId xmlns:a16="http://schemas.microsoft.com/office/drawing/2014/main" id="{EB77C416-D1A5-90EB-445F-AE0A83915F97}"/>
                </a:ext>
              </a:extLst>
            </p:cNvPr>
            <p:cNvSpPr txBox="1"/>
            <p:nvPr/>
          </p:nvSpPr>
          <p:spPr>
            <a:xfrm>
              <a:off x="10228642" y="3837436"/>
              <a:ext cx="177229" cy="261610"/>
            </a:xfrm>
            <a:prstGeom prst="rect">
              <a:avLst/>
            </a:prstGeom>
            <a:noFill/>
          </p:spPr>
          <p:txBody>
            <a:bodyPr wrap="square" rtlCol="0">
              <a:spAutoFit/>
            </a:bodyPr>
            <a:lstStyle/>
            <a:p>
              <a:r>
                <a:rPr lang="en-GB" sz="1100" b="1" noProof="0" dirty="0"/>
                <a:t>2</a:t>
              </a:r>
            </a:p>
          </p:txBody>
        </p:sp>
        <p:sp>
          <p:nvSpPr>
            <p:cNvPr id="16" name="TextBox 15">
              <a:extLst>
                <a:ext uri="{FF2B5EF4-FFF2-40B4-BE49-F238E27FC236}">
                  <a16:creationId xmlns:a16="http://schemas.microsoft.com/office/drawing/2014/main" id="{1E2734FF-6E2B-885D-BB62-54C95B774AC4}"/>
                </a:ext>
              </a:extLst>
            </p:cNvPr>
            <p:cNvSpPr txBox="1"/>
            <p:nvPr/>
          </p:nvSpPr>
          <p:spPr>
            <a:xfrm>
              <a:off x="9575477" y="4105142"/>
              <a:ext cx="177229" cy="261610"/>
            </a:xfrm>
            <a:prstGeom prst="rect">
              <a:avLst/>
            </a:prstGeom>
            <a:noFill/>
          </p:spPr>
          <p:txBody>
            <a:bodyPr wrap="square" rtlCol="0">
              <a:spAutoFit/>
            </a:bodyPr>
            <a:lstStyle/>
            <a:p>
              <a:r>
                <a:rPr lang="en-GB" sz="1100" b="1" noProof="0" dirty="0"/>
                <a:t>3</a:t>
              </a:r>
            </a:p>
          </p:txBody>
        </p:sp>
      </p:grpSp>
    </p:spTree>
    <p:extLst>
      <p:ext uri="{BB962C8B-B14F-4D97-AF65-F5344CB8AC3E}">
        <p14:creationId xmlns:p14="http://schemas.microsoft.com/office/powerpoint/2010/main" val="2506855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CF5F9-0BE8-8BD4-C51A-E597ECF0080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F27D375-B4E2-51E4-DCEB-CA4FC1B0C3A0}"/>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12</a:t>
            </a:r>
          </a:p>
        </p:txBody>
      </p:sp>
      <p:pic>
        <p:nvPicPr>
          <p:cNvPr id="5" name="Picture 4" descr="A logo with black letters and a blue dot&#10;&#10;AI-generated content may be incorrect.">
            <a:extLst>
              <a:ext uri="{FF2B5EF4-FFF2-40B4-BE49-F238E27FC236}">
                <a16:creationId xmlns:a16="http://schemas.microsoft.com/office/drawing/2014/main" id="{9A203EE6-882B-F8B1-87EA-A91B6522CD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38F8E4A4-E203-E2E0-29A0-45F8FF14A3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733" y="1800225"/>
            <a:ext cx="10262532" cy="4282675"/>
          </a:xfrm>
          <a:prstGeom prst="rect">
            <a:avLst/>
          </a:prstGeom>
          <a:ln>
            <a:noFill/>
          </a:ln>
          <a:effectLst>
            <a:outerShdw blurRad="292100" dist="139700" dir="2700000" algn="tl" rotWithShape="0">
              <a:srgbClr val="333333">
                <a:alpha val="65000"/>
              </a:srgbClr>
            </a:outerShdw>
          </a:effectLst>
        </p:spPr>
      </p:pic>
      <p:sp>
        <p:nvSpPr>
          <p:cNvPr id="4" name="Title 1">
            <a:extLst>
              <a:ext uri="{FF2B5EF4-FFF2-40B4-BE49-F238E27FC236}">
                <a16:creationId xmlns:a16="http://schemas.microsoft.com/office/drawing/2014/main" id="{6C451F67-9F78-70C0-A7FF-D77D89808C1F}"/>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spTree>
    <p:extLst>
      <p:ext uri="{BB962C8B-B14F-4D97-AF65-F5344CB8AC3E}">
        <p14:creationId xmlns:p14="http://schemas.microsoft.com/office/powerpoint/2010/main" val="1818639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23D9-42A5-0ECF-DB47-234CD9A155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6F625-A9A3-EE96-F1E8-D8C1BC2B93B0}"/>
              </a:ext>
            </a:extLst>
          </p:cNvPr>
          <p:cNvSpPr>
            <a:spLocks noGrp="1"/>
          </p:cNvSpPr>
          <p:nvPr>
            <p:ph type="ctrTitle"/>
          </p:nvPr>
        </p:nvSpPr>
        <p:spPr>
          <a:xfrm>
            <a:off x="1524000" y="1041400"/>
            <a:ext cx="9144000" cy="2387600"/>
          </a:xfrm>
        </p:spPr>
        <p:txBody>
          <a:bodyPr>
            <a:normAutofit/>
          </a:bodyPr>
          <a:lstStyle/>
          <a:p>
            <a:r>
              <a:rPr lang="en-GB" sz="4000" b="1" noProof="0" dirty="0"/>
              <a:t>INTERACTIVE TOOL FOR PRACTICING AND EVALUATING LOGIC EXERCISES</a:t>
            </a:r>
          </a:p>
        </p:txBody>
      </p:sp>
      <p:sp>
        <p:nvSpPr>
          <p:cNvPr id="3" name="Subtitle 2">
            <a:extLst>
              <a:ext uri="{FF2B5EF4-FFF2-40B4-BE49-F238E27FC236}">
                <a16:creationId xmlns:a16="http://schemas.microsoft.com/office/drawing/2014/main" id="{67ECBAB1-ED2F-9684-EE2D-1EC2AD63F1A3}"/>
              </a:ext>
            </a:extLst>
          </p:cNvPr>
          <p:cNvSpPr>
            <a:spLocks noGrp="1"/>
          </p:cNvSpPr>
          <p:nvPr>
            <p:ph type="subTitle" idx="1"/>
          </p:nvPr>
        </p:nvSpPr>
        <p:spPr>
          <a:xfrm>
            <a:off x="1524000" y="4706224"/>
            <a:ext cx="9144000" cy="1857294"/>
          </a:xfrm>
        </p:spPr>
        <p:txBody>
          <a:bodyPr>
            <a:normAutofit/>
          </a:bodyPr>
          <a:lstStyle/>
          <a:p>
            <a:r>
              <a:rPr lang="en-GB" b="1" noProof="0" dirty="0"/>
              <a:t>Daniel Gonçalves Fuseta Rosa Macau</a:t>
            </a:r>
            <a:endParaRPr lang="en-GB" noProof="0" dirty="0"/>
          </a:p>
          <a:p>
            <a:r>
              <a:rPr lang="en-GB" sz="1900" noProof="0" dirty="0"/>
              <a:t>Adviser: Ricardo Gonçalves</a:t>
            </a:r>
          </a:p>
          <a:p>
            <a:r>
              <a:rPr lang="en-GB" sz="1900" noProof="0" dirty="0"/>
              <a:t>Co-adviser: João Costa Seco</a:t>
            </a:r>
          </a:p>
          <a:p>
            <a:r>
              <a:rPr lang="en-GB" sz="1900" noProof="0" dirty="0"/>
              <a:t>February 2025</a:t>
            </a:r>
          </a:p>
        </p:txBody>
      </p:sp>
      <p:pic>
        <p:nvPicPr>
          <p:cNvPr id="5" name="Picture 4" descr="A logo with black letters and a blue dot&#10;&#10;AI-generated content may be incorrect.">
            <a:extLst>
              <a:ext uri="{FF2B5EF4-FFF2-40B4-BE49-F238E27FC236}">
                <a16:creationId xmlns:a16="http://schemas.microsoft.com/office/drawing/2014/main" id="{FBC8E2FA-1939-A62D-A203-EA2C5AB422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Tree>
    <p:extLst>
      <p:ext uri="{BB962C8B-B14F-4D97-AF65-F5344CB8AC3E}">
        <p14:creationId xmlns:p14="http://schemas.microsoft.com/office/powerpoint/2010/main" val="412012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6B972-7F0F-AAAF-434B-BCBDF9C4A72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E2EA870-E982-538E-3DBA-B6451CE29C40}"/>
              </a:ext>
            </a:extLst>
          </p:cNvPr>
          <p:cNvSpPr>
            <a:spLocks noGrp="1"/>
          </p:cNvSpPr>
          <p:nvPr>
            <p:ph type="subTitle" idx="1"/>
          </p:nvPr>
        </p:nvSpPr>
        <p:spPr>
          <a:xfrm>
            <a:off x="5763236" y="6472303"/>
            <a:ext cx="665527" cy="385697"/>
          </a:xfrm>
        </p:spPr>
        <p:txBody>
          <a:bodyPr>
            <a:normAutofit fontScale="92500" lnSpcReduction="10000"/>
          </a:bodyPr>
          <a:lstStyle/>
          <a:p>
            <a:r>
              <a:rPr lang="en-GB" dirty="0"/>
              <a:t>1</a:t>
            </a:r>
            <a:endParaRPr lang="en-GB" noProof="0" dirty="0"/>
          </a:p>
        </p:txBody>
      </p:sp>
      <p:pic>
        <p:nvPicPr>
          <p:cNvPr id="5" name="Picture 4" descr="A logo with black letters and a blue dot&#10;&#10;AI-generated content may be incorrect.">
            <a:extLst>
              <a:ext uri="{FF2B5EF4-FFF2-40B4-BE49-F238E27FC236}">
                <a16:creationId xmlns:a16="http://schemas.microsoft.com/office/drawing/2014/main" id="{4D0B4291-9ABC-E5B9-B9E7-079BC6F9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14" name="Title 1">
            <a:extLst>
              <a:ext uri="{FF2B5EF4-FFF2-40B4-BE49-F238E27FC236}">
                <a16:creationId xmlns:a16="http://schemas.microsoft.com/office/drawing/2014/main" id="{9C821287-9383-5BEC-0AA2-92B42108CA1C}"/>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Motivation</a:t>
            </a:r>
          </a:p>
        </p:txBody>
      </p:sp>
      <p:sp>
        <p:nvSpPr>
          <p:cNvPr id="9" name="Rectangle 4">
            <a:extLst>
              <a:ext uri="{FF2B5EF4-FFF2-40B4-BE49-F238E27FC236}">
                <a16:creationId xmlns:a16="http://schemas.microsoft.com/office/drawing/2014/main" id="{0C5A0C7C-9E77-A5A2-A989-AD8BB75817EB}"/>
              </a:ext>
            </a:extLst>
          </p:cNvPr>
          <p:cNvSpPr>
            <a:spLocks noChangeArrowheads="1"/>
          </p:cNvSpPr>
          <p:nvPr/>
        </p:nvSpPr>
        <p:spPr bwMode="auto">
          <a:xfrm>
            <a:off x="629003" y="2090172"/>
            <a:ext cx="10933991"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800" b="0" i="0" u="none" strike="noStrike" cap="none" normalizeH="0" baseline="0" noProof="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Logic is an important topic for formalizing reasoning.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Learning and teaching logic can be challenging.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GB" sz="2800" b="0" i="0" u="none" strike="noStrike" cap="none" normalizeH="0" baseline="0" noProof="0" dirty="0">
                <a:ln>
                  <a:noFill/>
                </a:ln>
                <a:solidFill>
                  <a:schemeClr val="tx1"/>
                </a:solidFill>
                <a:effectLst/>
                <a:latin typeface="Arial" panose="020B0604020202020204" pitchFamily="34" charset="0"/>
              </a:rPr>
              <a:t>Online courses are useful tools for helping students learn.</a:t>
            </a:r>
            <a:endParaRPr lang="en-GB" sz="2800" noProof="0"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GB" sz="2800" noProof="0" dirty="0">
                <a:latin typeface="Arial" panose="020B0604020202020204" pitchFamily="34" charset="0"/>
              </a:rPr>
              <a:t>There is a lack of logic courses, as well as feedback and natural deduction exercises</a:t>
            </a:r>
          </a:p>
        </p:txBody>
      </p:sp>
    </p:spTree>
    <p:extLst>
      <p:ext uri="{BB962C8B-B14F-4D97-AF65-F5344CB8AC3E}">
        <p14:creationId xmlns:p14="http://schemas.microsoft.com/office/powerpoint/2010/main" val="909259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7A5A8-61D8-DA2A-DB01-1F37E02F6EF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5E1902-2D49-3F96-E674-CB8DE8F05B51}"/>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2</a:t>
            </a:r>
          </a:p>
        </p:txBody>
      </p:sp>
      <p:pic>
        <p:nvPicPr>
          <p:cNvPr id="5" name="Picture 4" descr="A logo with black letters and a blue dot&#10;&#10;AI-generated content may be incorrect.">
            <a:extLst>
              <a:ext uri="{FF2B5EF4-FFF2-40B4-BE49-F238E27FC236}">
                <a16:creationId xmlns:a16="http://schemas.microsoft.com/office/drawing/2014/main" id="{D07D415B-C903-5C96-9AFA-D66AF46514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14" name="Title 1">
            <a:extLst>
              <a:ext uri="{FF2B5EF4-FFF2-40B4-BE49-F238E27FC236}">
                <a16:creationId xmlns:a16="http://schemas.microsoft.com/office/drawing/2014/main" id="{C0E3E164-CF40-86C6-0F0E-2A6D1F363E8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Problem Formulation</a:t>
            </a:r>
          </a:p>
        </p:txBody>
      </p:sp>
      <p:pic>
        <p:nvPicPr>
          <p:cNvPr id="4098" name="Picture 2" descr="Teacher Icon Images – Browse 349,920 Stock Photos, Vectors, and Video |  Adobe Stock">
            <a:extLst>
              <a:ext uri="{FF2B5EF4-FFF2-40B4-BE49-F238E27FC236}">
                <a16:creationId xmlns:a16="http://schemas.microsoft.com/office/drawing/2014/main" id="{58508738-2666-63F9-A28D-3BA8BD6A3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7621" y="2299564"/>
            <a:ext cx="3269681" cy="3269681"/>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F21EA07F-00B9-615E-CA73-67184E0E7379}"/>
              </a:ext>
            </a:extLst>
          </p:cNvPr>
          <p:cNvGrpSpPr/>
          <p:nvPr/>
        </p:nvGrpSpPr>
        <p:grpSpPr>
          <a:xfrm>
            <a:off x="1467886" y="2914651"/>
            <a:ext cx="3446494" cy="2143125"/>
            <a:chOff x="2280309" y="3133844"/>
            <a:chExt cx="2031284" cy="1166543"/>
          </a:xfrm>
        </p:grpSpPr>
        <p:grpSp>
          <p:nvGrpSpPr>
            <p:cNvPr id="15" name="Group 14">
              <a:extLst>
                <a:ext uri="{FF2B5EF4-FFF2-40B4-BE49-F238E27FC236}">
                  <a16:creationId xmlns:a16="http://schemas.microsoft.com/office/drawing/2014/main" id="{712C5866-889F-5C84-465E-D1E5A7C1D01C}"/>
                </a:ext>
              </a:extLst>
            </p:cNvPr>
            <p:cNvGrpSpPr/>
            <p:nvPr/>
          </p:nvGrpSpPr>
          <p:grpSpPr>
            <a:xfrm>
              <a:off x="2280309" y="3133844"/>
              <a:ext cx="2025521" cy="590309"/>
              <a:chOff x="2581203" y="3657600"/>
              <a:chExt cx="2025521" cy="590309"/>
            </a:xfrm>
          </p:grpSpPr>
          <p:pic>
            <p:nvPicPr>
              <p:cNvPr id="10" name="Picture 2" descr="Teacher Icon Images – Browse 349,920 Stock Photos, Vectors, and Video |  Adobe Stock">
                <a:extLst>
                  <a:ext uri="{FF2B5EF4-FFF2-40B4-BE49-F238E27FC236}">
                    <a16:creationId xmlns:a16="http://schemas.microsoft.com/office/drawing/2014/main" id="{D28D46DE-8B81-A4E8-E56B-0E2A932C280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3599727"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Teacher Icon Images – Browse 349,920 Stock Photos, Vectors, and Video |  Adobe Stock">
                <a:extLst>
                  <a:ext uri="{FF2B5EF4-FFF2-40B4-BE49-F238E27FC236}">
                    <a16:creationId xmlns:a16="http://schemas.microsoft.com/office/drawing/2014/main" id="{64B954D8-F55C-4E24-10D2-9DF884744C6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2581203"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oup 15">
              <a:extLst>
                <a:ext uri="{FF2B5EF4-FFF2-40B4-BE49-F238E27FC236}">
                  <a16:creationId xmlns:a16="http://schemas.microsoft.com/office/drawing/2014/main" id="{B87CCFFB-3EA0-AB69-6853-8B35A12E89A1}"/>
                </a:ext>
              </a:extLst>
            </p:cNvPr>
            <p:cNvGrpSpPr/>
            <p:nvPr/>
          </p:nvGrpSpPr>
          <p:grpSpPr>
            <a:xfrm>
              <a:off x="2286072" y="3710078"/>
              <a:ext cx="2025521" cy="590309"/>
              <a:chOff x="2581203" y="3657600"/>
              <a:chExt cx="2025521" cy="590309"/>
            </a:xfrm>
          </p:grpSpPr>
          <p:pic>
            <p:nvPicPr>
              <p:cNvPr id="17" name="Picture 2" descr="Teacher Icon Images – Browse 349,920 Stock Photos, Vectors, and Video |  Adobe Stock">
                <a:extLst>
                  <a:ext uri="{FF2B5EF4-FFF2-40B4-BE49-F238E27FC236}">
                    <a16:creationId xmlns:a16="http://schemas.microsoft.com/office/drawing/2014/main" id="{4B31CDB5-2648-0848-7B02-CE02266C50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3599727"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Teacher Icon Images – Browse 349,920 Stock Photos, Vectors, and Video |  Adobe Stock">
                <a:extLst>
                  <a:ext uri="{FF2B5EF4-FFF2-40B4-BE49-F238E27FC236}">
                    <a16:creationId xmlns:a16="http://schemas.microsoft.com/office/drawing/2014/main" id="{E32EE665-F0CD-081C-E8A5-4353DD0DB7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300" t="60666" r="3713" b="11789"/>
              <a:stretch/>
            </p:blipFill>
            <p:spPr bwMode="auto">
              <a:xfrm>
                <a:off x="2581203" y="3657600"/>
                <a:ext cx="1006997" cy="590309"/>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0" name="TextBox 19">
            <a:extLst>
              <a:ext uri="{FF2B5EF4-FFF2-40B4-BE49-F238E27FC236}">
                <a16:creationId xmlns:a16="http://schemas.microsoft.com/office/drawing/2014/main" id="{A1E5C008-4C61-373F-081D-7A3A5FAB4840}"/>
              </a:ext>
            </a:extLst>
          </p:cNvPr>
          <p:cNvSpPr txBox="1"/>
          <p:nvPr/>
        </p:nvSpPr>
        <p:spPr>
          <a:xfrm>
            <a:off x="2098138" y="2130552"/>
            <a:ext cx="2143125" cy="523220"/>
          </a:xfrm>
          <a:prstGeom prst="rect">
            <a:avLst/>
          </a:prstGeom>
          <a:noFill/>
        </p:spPr>
        <p:txBody>
          <a:bodyPr wrap="square" rtlCol="0">
            <a:spAutoFit/>
          </a:bodyPr>
          <a:lstStyle/>
          <a:p>
            <a:pPr algn="ctr"/>
            <a:r>
              <a:rPr lang="en-GB" sz="2800" b="1" noProof="0" dirty="0"/>
              <a:t>Students</a:t>
            </a:r>
            <a:endParaRPr lang="en-GB" sz="2000" b="1" noProof="0" dirty="0"/>
          </a:p>
        </p:txBody>
      </p:sp>
      <p:sp>
        <p:nvSpPr>
          <p:cNvPr id="21" name="TextBox 20">
            <a:extLst>
              <a:ext uri="{FF2B5EF4-FFF2-40B4-BE49-F238E27FC236}">
                <a16:creationId xmlns:a16="http://schemas.microsoft.com/office/drawing/2014/main" id="{AE9559A5-BA77-9EB2-E718-9B28EB8AF17F}"/>
              </a:ext>
            </a:extLst>
          </p:cNvPr>
          <p:cNvSpPr txBox="1"/>
          <p:nvPr/>
        </p:nvSpPr>
        <p:spPr>
          <a:xfrm>
            <a:off x="7886171" y="2095827"/>
            <a:ext cx="2143125" cy="523220"/>
          </a:xfrm>
          <a:prstGeom prst="rect">
            <a:avLst/>
          </a:prstGeom>
          <a:noFill/>
        </p:spPr>
        <p:txBody>
          <a:bodyPr wrap="square" rtlCol="0">
            <a:spAutoFit/>
          </a:bodyPr>
          <a:lstStyle/>
          <a:p>
            <a:pPr algn="ctr"/>
            <a:r>
              <a:rPr lang="en-GB" sz="2800" b="1" noProof="0" dirty="0"/>
              <a:t>Teachers</a:t>
            </a:r>
            <a:endParaRPr lang="en-GB" sz="2000" b="1" noProof="0" dirty="0"/>
          </a:p>
        </p:txBody>
      </p:sp>
    </p:spTree>
    <p:extLst>
      <p:ext uri="{BB962C8B-B14F-4D97-AF65-F5344CB8AC3E}">
        <p14:creationId xmlns:p14="http://schemas.microsoft.com/office/powerpoint/2010/main" val="4119863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0C475-B0CE-12CE-7D7B-68663046F7A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6A4F32-183B-6D8D-2F6A-9B889190A12D}"/>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3</a:t>
            </a:r>
          </a:p>
        </p:txBody>
      </p:sp>
      <p:pic>
        <p:nvPicPr>
          <p:cNvPr id="5" name="Picture 4" descr="A logo with black letters and a blue dot&#10;&#10;AI-generated content may be incorrect.">
            <a:extLst>
              <a:ext uri="{FF2B5EF4-FFF2-40B4-BE49-F238E27FC236}">
                <a16:creationId xmlns:a16="http://schemas.microsoft.com/office/drawing/2014/main" id="{F0DEA941-9121-8054-D6EC-1ADD29FB06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46E352B8-E5A0-D3DA-3E6E-89DC0F3D2AFC}"/>
              </a:ext>
            </a:extLst>
          </p:cNvPr>
          <p:cNvSpPr txBox="1">
            <a:spLocks/>
          </p:cNvSpPr>
          <p:nvPr/>
        </p:nvSpPr>
        <p:spPr>
          <a:xfrm>
            <a:off x="879933" y="2001126"/>
            <a:ext cx="7233920" cy="38093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z="3200" b="1" noProof="0" dirty="0"/>
              <a:t>It’s a challenging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How detailed should feedback be?</a:t>
            </a:r>
          </a:p>
          <a:p>
            <a:pPr marL="0" marR="0" lvl="0" indent="0" algn="l" defTabSz="914400" rtl="0" eaLnBrk="0" fontAlgn="base" latinLnBrk="0" hangingPunct="0">
              <a:lnSpc>
                <a:spcPct val="100000"/>
              </a:lnSpc>
              <a:spcBef>
                <a:spcPct val="0"/>
              </a:spcBef>
              <a:spcAft>
                <a:spcPct val="0"/>
              </a:spcAft>
              <a:buClrTx/>
              <a:buSzTx/>
              <a:tabLst/>
            </a:pPr>
            <a:r>
              <a:rPr kumimoji="0" lang="en-GB" sz="2400" i="0" u="none" strike="noStrike" cap="none" normalizeH="0" baseline="0" noProof="0" dirty="0">
                <a:ln>
                  <a:noFill/>
                </a:ln>
                <a:solidFill>
                  <a:schemeClr val="tx1"/>
                </a:solidFill>
                <a:effectLst/>
                <a:latin typeface="Arial" panose="020B0604020202020204" pitchFamily="34" charset="0"/>
              </a:rPr>
              <a:t>  </a:t>
            </a:r>
            <a:r>
              <a:rPr lang="en-US" sz="2000" dirty="0"/>
              <a:t>Too little is bad, too much is also bad</a:t>
            </a:r>
            <a:endParaRPr kumimoji="0" lang="en-GB" sz="6600" i="0" u="none" strike="noStrike" cap="none" normalizeH="0" baseline="0" noProof="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endParaRPr kumimoji="0" lang="en-GB" sz="100" b="1" i="0" u="none" strike="noStrike" cap="none" normalizeH="0" baseline="0" noProof="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What is the right balance between help and independence?</a:t>
            </a:r>
            <a:br>
              <a:rPr kumimoji="0" lang="en-GB" sz="2400" b="1" i="0" u="none" strike="noStrike" cap="none" normalizeH="0" baseline="0" noProof="0" dirty="0">
                <a:ln>
                  <a:noFill/>
                </a:ln>
                <a:solidFill>
                  <a:schemeClr val="tx1"/>
                </a:solidFill>
                <a:effectLst/>
                <a:latin typeface="Arial" panose="020B0604020202020204" pitchFamily="34" charset="0"/>
              </a:rPr>
            </a:br>
            <a:r>
              <a:rPr kumimoji="0" lang="en-GB" sz="2400" b="1" i="0" u="none" strike="noStrike" cap="none" normalizeH="0" baseline="0" noProof="0" dirty="0">
                <a:ln>
                  <a:noFill/>
                </a:ln>
                <a:solidFill>
                  <a:schemeClr val="tx1"/>
                </a:solidFill>
                <a:effectLst/>
                <a:latin typeface="Arial" panose="020B0604020202020204" pitchFamily="34" charset="0"/>
              </a:rPr>
              <a:t>  </a:t>
            </a:r>
            <a:r>
              <a:rPr lang="en-US" sz="2100" dirty="0"/>
              <a:t>Feedback should guide, not solve everything</a:t>
            </a:r>
            <a:endParaRPr lang="en-GB" sz="21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sz="2400" b="1" i="0" u="none" strike="noStrike" cap="none" normalizeH="0" baseline="0" noProof="0" dirty="0">
                <a:ln>
                  <a:noFill/>
                </a:ln>
                <a:solidFill>
                  <a:schemeClr val="tx1"/>
                </a:solidFill>
                <a:effectLst/>
                <a:latin typeface="Arial" panose="020B0604020202020204" pitchFamily="34" charset="0"/>
              </a:rPr>
              <a:t> </a:t>
            </a:r>
            <a:r>
              <a:rPr lang="en-US" sz="2400" b="1" dirty="0">
                <a:latin typeface="Arial" panose="020B0604020202020204" pitchFamily="34" charset="0"/>
              </a:rPr>
              <a:t>What works for one user may not work for another?</a:t>
            </a:r>
          </a:p>
          <a:p>
            <a:pPr marL="0" marR="0" lvl="0" indent="0" algn="l" defTabSz="914400" rtl="0" eaLnBrk="0" fontAlgn="base" latinLnBrk="0" hangingPunct="0">
              <a:lnSpc>
                <a:spcPct val="100000"/>
              </a:lnSpc>
              <a:spcBef>
                <a:spcPct val="0"/>
              </a:spcBef>
              <a:spcAft>
                <a:spcPct val="0"/>
              </a:spcAft>
              <a:buClrTx/>
              <a:buSzTx/>
              <a:tabLst/>
            </a:pPr>
            <a:r>
              <a:rPr lang="en-US" sz="2100" dirty="0"/>
              <a:t>    Feedback detail depends on user experience</a:t>
            </a:r>
            <a:endParaRPr lang="en-GB" sz="2100" dirty="0"/>
          </a:p>
        </p:txBody>
      </p:sp>
      <p:pic>
        <p:nvPicPr>
          <p:cNvPr id="7" name="Picture 6" descr="A group of colorful question marks&#10;&#10;AI-generated content may be incorrect.">
            <a:extLst>
              <a:ext uri="{FF2B5EF4-FFF2-40B4-BE49-F238E27FC236}">
                <a16:creationId xmlns:a16="http://schemas.microsoft.com/office/drawing/2014/main" id="{43C47000-A416-DC0F-72D0-357FAC39F2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25778" y="1635855"/>
            <a:ext cx="3586289" cy="3586289"/>
          </a:xfrm>
          <a:prstGeom prst="rect">
            <a:avLst/>
          </a:prstGeom>
        </p:spPr>
      </p:pic>
      <p:sp>
        <p:nvSpPr>
          <p:cNvPr id="6" name="Title 1">
            <a:extLst>
              <a:ext uri="{FF2B5EF4-FFF2-40B4-BE49-F238E27FC236}">
                <a16:creationId xmlns:a16="http://schemas.microsoft.com/office/drawing/2014/main" id="{D6853F65-4675-3FB6-3600-4262C419E258}"/>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Feedback</a:t>
            </a:r>
          </a:p>
        </p:txBody>
      </p:sp>
    </p:spTree>
    <p:extLst>
      <p:ext uri="{BB962C8B-B14F-4D97-AF65-F5344CB8AC3E}">
        <p14:creationId xmlns:p14="http://schemas.microsoft.com/office/powerpoint/2010/main" val="228784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AA4BB-65A7-0510-BFB4-B55BDB699D6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ADB5641-E4D5-C240-698B-D9AF412DC98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4</a:t>
            </a:r>
          </a:p>
        </p:txBody>
      </p:sp>
      <p:pic>
        <p:nvPicPr>
          <p:cNvPr id="5" name="Picture 4" descr="A logo with black letters and a blue dot&#10;&#10;AI-generated content may be incorrect.">
            <a:extLst>
              <a:ext uri="{FF2B5EF4-FFF2-40B4-BE49-F238E27FC236}">
                <a16:creationId xmlns:a16="http://schemas.microsoft.com/office/drawing/2014/main" id="{AF0937E4-179F-244A-5252-548ACEA32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EED74390-5FC9-A5DF-E2B3-0E8AFA5DC859}"/>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Proposed Word</a:t>
            </a:r>
          </a:p>
        </p:txBody>
      </p:sp>
      <p:grpSp>
        <p:nvGrpSpPr>
          <p:cNvPr id="9" name="Group 8">
            <a:extLst>
              <a:ext uri="{FF2B5EF4-FFF2-40B4-BE49-F238E27FC236}">
                <a16:creationId xmlns:a16="http://schemas.microsoft.com/office/drawing/2014/main" id="{A5D16BE3-3B5B-308B-ED3B-B82D8AF737E7}"/>
              </a:ext>
            </a:extLst>
          </p:cNvPr>
          <p:cNvGrpSpPr/>
          <p:nvPr/>
        </p:nvGrpSpPr>
        <p:grpSpPr>
          <a:xfrm>
            <a:off x="200462" y="1657465"/>
            <a:ext cx="11345317" cy="4380887"/>
            <a:chOff x="200462" y="1657465"/>
            <a:chExt cx="11345317" cy="4380887"/>
          </a:xfrm>
        </p:grpSpPr>
        <p:grpSp>
          <p:nvGrpSpPr>
            <p:cNvPr id="50" name="Group 49">
              <a:extLst>
                <a:ext uri="{FF2B5EF4-FFF2-40B4-BE49-F238E27FC236}">
                  <a16:creationId xmlns:a16="http://schemas.microsoft.com/office/drawing/2014/main" id="{5F2FF7DD-8E43-53A9-419A-E5E7AA01E23A}"/>
                </a:ext>
              </a:extLst>
            </p:cNvPr>
            <p:cNvGrpSpPr/>
            <p:nvPr/>
          </p:nvGrpSpPr>
          <p:grpSpPr>
            <a:xfrm>
              <a:off x="200462" y="1657465"/>
              <a:ext cx="11345317" cy="3195442"/>
              <a:chOff x="21558" y="2330232"/>
              <a:chExt cx="11345317" cy="3195442"/>
            </a:xfrm>
          </p:grpSpPr>
          <p:pic>
            <p:nvPicPr>
              <p:cNvPr id="40" name="Picture 4" descr="Desktop, pc, server icon - Free download on Iconfinder">
                <a:extLst>
                  <a:ext uri="{FF2B5EF4-FFF2-40B4-BE49-F238E27FC236}">
                    <a16:creationId xmlns:a16="http://schemas.microsoft.com/office/drawing/2014/main" id="{2871E329-3C56-22BC-6082-6CE060D3C3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8411" y="2765673"/>
                <a:ext cx="1849451" cy="1786224"/>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511230DB-8A48-D8AA-B4B0-54B17344F439}"/>
                  </a:ext>
                </a:extLst>
              </p:cNvPr>
              <p:cNvGrpSpPr/>
              <p:nvPr/>
            </p:nvGrpSpPr>
            <p:grpSpPr>
              <a:xfrm>
                <a:off x="21558" y="2330232"/>
                <a:ext cx="11345317" cy="3195442"/>
                <a:chOff x="21558" y="2330232"/>
                <a:chExt cx="11345317" cy="3195442"/>
              </a:xfrm>
            </p:grpSpPr>
            <p:pic>
              <p:nvPicPr>
                <p:cNvPr id="8" name="Picture 7" descr="A green and black logo&#10;&#10;AI-generated content may be incorrect.">
                  <a:extLst>
                    <a:ext uri="{FF2B5EF4-FFF2-40B4-BE49-F238E27FC236}">
                      <a16:creationId xmlns:a16="http://schemas.microsoft.com/office/drawing/2014/main" id="{F1EEC9E1-AC01-6D1C-9D1D-B4524E53D0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1557" y="4348360"/>
                  <a:ext cx="2803129" cy="1177314"/>
                </a:xfrm>
                <a:prstGeom prst="rect">
                  <a:avLst/>
                </a:prstGeom>
              </p:spPr>
            </p:pic>
            <p:grpSp>
              <p:nvGrpSpPr>
                <p:cNvPr id="18" name="Group 17">
                  <a:extLst>
                    <a:ext uri="{FF2B5EF4-FFF2-40B4-BE49-F238E27FC236}">
                      <a16:creationId xmlns:a16="http://schemas.microsoft.com/office/drawing/2014/main" id="{01B91F45-15FF-3A63-7CC1-6BE2BFE23090}"/>
                    </a:ext>
                  </a:extLst>
                </p:cNvPr>
                <p:cNvGrpSpPr/>
                <p:nvPr/>
              </p:nvGrpSpPr>
              <p:grpSpPr>
                <a:xfrm>
                  <a:off x="9221190" y="2759235"/>
                  <a:ext cx="2145685" cy="2413903"/>
                  <a:chOff x="7638465" y="2265027"/>
                  <a:chExt cx="2486398" cy="2896220"/>
                </a:xfrm>
              </p:grpSpPr>
              <p:pic>
                <p:nvPicPr>
                  <p:cNvPr id="15" name="Picture 4" descr="Desktop, pc, server icon - Free download on Iconfinder">
                    <a:extLst>
                      <a:ext uri="{FF2B5EF4-FFF2-40B4-BE49-F238E27FC236}">
                        <a16:creationId xmlns:a16="http://schemas.microsoft.com/office/drawing/2014/main" id="{14140591-53B1-7163-3960-BA6E5786B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8465" y="226502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logo with a dolphin and text&#10;&#10;AI-generated content may be incorrect.">
                    <a:extLst>
                      <a:ext uri="{FF2B5EF4-FFF2-40B4-BE49-F238E27FC236}">
                        <a16:creationId xmlns:a16="http://schemas.microsoft.com/office/drawing/2014/main" id="{4F567F69-E7B4-E803-DC35-E3D96978C7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81738" y="4067623"/>
                    <a:ext cx="2143125" cy="1093624"/>
                  </a:xfrm>
                  <a:prstGeom prst="rect">
                    <a:avLst/>
                  </a:prstGeom>
                </p:spPr>
              </p:pic>
            </p:grpSp>
            <p:pic>
              <p:nvPicPr>
                <p:cNvPr id="1044" name="Picture 20" descr="Computer screen Special Flat icon | Freepik">
                  <a:extLst>
                    <a:ext uri="{FF2B5EF4-FFF2-40B4-BE49-F238E27FC236}">
                      <a16:creationId xmlns:a16="http://schemas.microsoft.com/office/drawing/2014/main" id="{F2C5486C-9E2B-3EF4-E060-178BA20BD9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5124" y="2867055"/>
                  <a:ext cx="1563583" cy="1563583"/>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56FBAA52-6576-D209-2D41-33E1CE188C91}"/>
                    </a:ext>
                  </a:extLst>
                </p:cNvPr>
                <p:cNvCxnSpPr>
                  <a:cxnSpLocks/>
                  <a:stCxn id="1044" idx="3"/>
                  <a:endCxn id="40" idx="1"/>
                </p:cNvCxnSpPr>
                <p:nvPr/>
              </p:nvCxnSpPr>
              <p:spPr>
                <a:xfrm>
                  <a:off x="2388707" y="3648847"/>
                  <a:ext cx="2559704" cy="9938"/>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A9B8813-A2B2-E1CE-AB4D-564435A53F69}"/>
                    </a:ext>
                  </a:extLst>
                </p:cNvPr>
                <p:cNvCxnSpPr>
                  <a:cxnSpLocks/>
                  <a:stCxn id="40" idx="3"/>
                  <a:endCxn id="15" idx="1"/>
                </p:cNvCxnSpPr>
                <p:nvPr/>
              </p:nvCxnSpPr>
              <p:spPr>
                <a:xfrm flipV="1">
                  <a:off x="6797862" y="3652347"/>
                  <a:ext cx="2423329" cy="6438"/>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D2EE0E4C-AB39-76E4-0570-56400E53A59D}"/>
                    </a:ext>
                  </a:extLst>
                </p:cNvPr>
                <p:cNvSpPr txBox="1"/>
                <p:nvPr/>
              </p:nvSpPr>
              <p:spPr>
                <a:xfrm>
                  <a:off x="5062204" y="2330232"/>
                  <a:ext cx="1639957" cy="400110"/>
                </a:xfrm>
                <a:prstGeom prst="rect">
                  <a:avLst/>
                </a:prstGeom>
                <a:noFill/>
              </p:spPr>
              <p:txBody>
                <a:bodyPr wrap="square" rtlCol="0">
                  <a:spAutoFit/>
                </a:bodyPr>
                <a:lstStyle/>
                <a:p>
                  <a:pPr algn="ctr"/>
                  <a:r>
                    <a:rPr lang="en-GB" sz="2000" b="1" noProof="0" dirty="0"/>
                    <a:t>Application</a:t>
                  </a:r>
                </a:p>
              </p:txBody>
            </p:sp>
            <p:sp>
              <p:nvSpPr>
                <p:cNvPr id="31" name="TextBox 30">
                  <a:extLst>
                    <a:ext uri="{FF2B5EF4-FFF2-40B4-BE49-F238E27FC236}">
                      <a16:creationId xmlns:a16="http://schemas.microsoft.com/office/drawing/2014/main" id="{8AE91C90-DECF-4FB1-FCB3-4A289E39A172}"/>
                    </a:ext>
                  </a:extLst>
                </p:cNvPr>
                <p:cNvSpPr txBox="1"/>
                <p:nvPr/>
              </p:nvSpPr>
              <p:spPr>
                <a:xfrm>
                  <a:off x="596135" y="2481306"/>
                  <a:ext cx="1947040" cy="400110"/>
                </a:xfrm>
                <a:prstGeom prst="rect">
                  <a:avLst/>
                </a:prstGeom>
                <a:noFill/>
              </p:spPr>
              <p:txBody>
                <a:bodyPr wrap="square" rtlCol="0">
                  <a:spAutoFit/>
                </a:bodyPr>
                <a:lstStyle/>
                <a:p>
                  <a:pPr algn="ctr"/>
                  <a:r>
                    <a:rPr lang="en-GB" sz="2000" b="1" noProof="0" dirty="0"/>
                    <a:t>Presentation</a:t>
                  </a:r>
                </a:p>
              </p:txBody>
            </p:sp>
            <p:sp>
              <p:nvSpPr>
                <p:cNvPr id="32" name="TextBox 31">
                  <a:extLst>
                    <a:ext uri="{FF2B5EF4-FFF2-40B4-BE49-F238E27FC236}">
                      <a16:creationId xmlns:a16="http://schemas.microsoft.com/office/drawing/2014/main" id="{3FB27A5D-E513-2F43-227F-18F51B2315B8}"/>
                    </a:ext>
                  </a:extLst>
                </p:cNvPr>
                <p:cNvSpPr txBox="1"/>
                <p:nvPr/>
              </p:nvSpPr>
              <p:spPr>
                <a:xfrm>
                  <a:off x="9355247" y="2475272"/>
                  <a:ext cx="1639957" cy="400110"/>
                </a:xfrm>
                <a:prstGeom prst="rect">
                  <a:avLst/>
                </a:prstGeom>
                <a:noFill/>
              </p:spPr>
              <p:txBody>
                <a:bodyPr wrap="square" rtlCol="0">
                  <a:spAutoFit/>
                </a:bodyPr>
                <a:lstStyle/>
                <a:p>
                  <a:pPr algn="ctr"/>
                  <a:r>
                    <a:rPr lang="en-GB" sz="2000" b="1" noProof="0" dirty="0"/>
                    <a:t>Data</a:t>
                  </a:r>
                </a:p>
              </p:txBody>
            </p:sp>
            <p:pic>
              <p:nvPicPr>
                <p:cNvPr id="36" name="Picture 35" descr="A close up of a logo&#10;&#10;AI-generated content may be incorrect.">
                  <a:extLst>
                    <a:ext uri="{FF2B5EF4-FFF2-40B4-BE49-F238E27FC236}">
                      <a16:creationId xmlns:a16="http://schemas.microsoft.com/office/drawing/2014/main" id="{DDCF7BCE-7BB9-5A6D-BB4D-7200EE93F58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558" y="4556558"/>
                  <a:ext cx="1849452" cy="760917"/>
                </a:xfrm>
                <a:prstGeom prst="rect">
                  <a:avLst/>
                </a:prstGeom>
              </p:spPr>
            </p:pic>
            <p:pic>
              <p:nvPicPr>
                <p:cNvPr id="10" name="Picture 9" descr="A blue and black logo&#10;&#10;AI-generated content may be incorrect.">
                  <a:extLst>
                    <a:ext uri="{FF2B5EF4-FFF2-40B4-BE49-F238E27FC236}">
                      <a16:creationId xmlns:a16="http://schemas.microsoft.com/office/drawing/2014/main" id="{539BCBEA-3C6A-446C-3A9E-2F3046384C8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75489" y="4434297"/>
                  <a:ext cx="1563583" cy="879515"/>
                </a:xfrm>
                <a:prstGeom prst="rect">
                  <a:avLst/>
                </a:prstGeom>
              </p:spPr>
            </p:pic>
            <p:pic>
              <p:nvPicPr>
                <p:cNvPr id="34" name="Picture 33" descr="A black and white logo&#10;&#10;AI-generated content may be incorrect.">
                  <a:extLst>
                    <a:ext uri="{FF2B5EF4-FFF2-40B4-BE49-F238E27FC236}">
                      <a16:creationId xmlns:a16="http://schemas.microsoft.com/office/drawing/2014/main" id="{65BF17E4-6F05-BF0F-B1FF-5F7DF7C9D2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97483" y="4479887"/>
                  <a:ext cx="846927" cy="693251"/>
                </a:xfrm>
                <a:prstGeom prst="rect">
                  <a:avLst/>
                </a:prstGeom>
              </p:spPr>
            </p:pic>
          </p:grpSp>
        </p:grpSp>
        <p:pic>
          <p:nvPicPr>
            <p:cNvPr id="1026" name="Picture 2">
              <a:extLst>
                <a:ext uri="{FF2B5EF4-FFF2-40B4-BE49-F238E27FC236}">
                  <a16:creationId xmlns:a16="http://schemas.microsoft.com/office/drawing/2014/main" id="{4A9D3415-00C4-6341-40DA-DDE7E691895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94434" y="5324943"/>
              <a:ext cx="2803129" cy="713409"/>
            </a:xfrm>
            <a:prstGeom prst="rect">
              <a:avLst/>
            </a:prstGeom>
            <a:noFill/>
            <a:extLst>
              <a:ext uri="{909E8E84-426E-40DD-AFC4-6F175D3DCCD1}">
                <a14:hiddenFill xmlns:a14="http://schemas.microsoft.com/office/drawing/2010/main">
                  <a:solidFill>
                    <a:srgbClr val="FFFFFF"/>
                  </a:solidFill>
                </a14:hiddenFill>
              </a:ext>
            </a:extLst>
          </p:spPr>
        </p:pic>
        <p:sp>
          <p:nvSpPr>
            <p:cNvPr id="2" name="Left Brace 1">
              <a:extLst>
                <a:ext uri="{FF2B5EF4-FFF2-40B4-BE49-F238E27FC236}">
                  <a16:creationId xmlns:a16="http://schemas.microsoft.com/office/drawing/2014/main" id="{EF249BAA-A2CF-6192-28A7-0527068FFFFB}"/>
                </a:ext>
              </a:extLst>
            </p:cNvPr>
            <p:cNvSpPr/>
            <p:nvPr/>
          </p:nvSpPr>
          <p:spPr>
            <a:xfrm rot="16200000">
              <a:off x="5719347" y="751050"/>
              <a:ext cx="756320" cy="8576541"/>
            </a:xfrm>
            <a:prstGeom prst="leftBrace">
              <a:avLst/>
            </a:prstGeom>
            <a:ln w="5715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noProof="0" dirty="0"/>
            </a:p>
          </p:txBody>
        </p:sp>
        <p:pic>
          <p:nvPicPr>
            <p:cNvPr id="7" name="Picture 6">
              <a:extLst>
                <a:ext uri="{FF2B5EF4-FFF2-40B4-BE49-F238E27FC236}">
                  <a16:creationId xmlns:a16="http://schemas.microsoft.com/office/drawing/2014/main" id="{8891D55B-494C-4C7B-A1E9-62CAA2A4B67C}"/>
                </a:ext>
              </a:extLst>
            </p:cNvPr>
            <p:cNvPicPr>
              <a:picLocks noChangeAspect="1"/>
            </p:cNvPicPr>
            <p:nvPr/>
          </p:nvPicPr>
          <p:blipFill>
            <a:blip r:embed="rId12"/>
            <a:stretch>
              <a:fillRect/>
            </a:stretch>
          </p:blipFill>
          <p:spPr>
            <a:xfrm>
              <a:off x="7752841" y="4075036"/>
              <a:ext cx="1047896" cy="533474"/>
            </a:xfrm>
            <a:prstGeom prst="rect">
              <a:avLst/>
            </a:prstGeom>
          </p:spPr>
        </p:pic>
      </p:grpSp>
    </p:spTree>
    <p:extLst>
      <p:ext uri="{BB962C8B-B14F-4D97-AF65-F5344CB8AC3E}">
        <p14:creationId xmlns:p14="http://schemas.microsoft.com/office/powerpoint/2010/main" val="90471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5C27F-6FA4-0BE2-44B9-C89769E5ABD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3A6A1D4-D336-813C-E629-ABB394F9104A}"/>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5</a:t>
            </a:r>
          </a:p>
        </p:txBody>
      </p:sp>
      <p:pic>
        <p:nvPicPr>
          <p:cNvPr id="5" name="Picture 4" descr="A logo with black letters and a blue dot&#10;&#10;AI-generated content may be incorrect.">
            <a:extLst>
              <a:ext uri="{FF2B5EF4-FFF2-40B4-BE49-F238E27FC236}">
                <a16:creationId xmlns:a16="http://schemas.microsoft.com/office/drawing/2014/main" id="{CC6B131A-89DE-6187-F86E-7A7D036AF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2" name="Title 1">
            <a:extLst>
              <a:ext uri="{FF2B5EF4-FFF2-40B4-BE49-F238E27FC236}">
                <a16:creationId xmlns:a16="http://schemas.microsoft.com/office/drawing/2014/main" id="{B99FB68E-204D-3A01-161B-7C5F9FCC1D9C}"/>
              </a:ext>
            </a:extLst>
          </p:cNvPr>
          <p:cNvSpPr>
            <a:spLocks noGrp="1"/>
          </p:cNvSpPr>
          <p:nvPr>
            <p:ph type="ctrTitle"/>
          </p:nvPr>
        </p:nvSpPr>
        <p:spPr>
          <a:xfrm>
            <a:off x="0" y="483903"/>
            <a:ext cx="12192000" cy="689659"/>
          </a:xfrm>
        </p:spPr>
        <p:txBody>
          <a:bodyPr>
            <a:normAutofit/>
          </a:bodyPr>
          <a:lstStyle/>
          <a:p>
            <a:r>
              <a:rPr lang="en-GB" sz="4000" b="1" noProof="0" dirty="0"/>
              <a:t>Proposed Word</a:t>
            </a:r>
          </a:p>
        </p:txBody>
      </p:sp>
      <p:grpSp>
        <p:nvGrpSpPr>
          <p:cNvPr id="25" name="Group 24">
            <a:extLst>
              <a:ext uri="{FF2B5EF4-FFF2-40B4-BE49-F238E27FC236}">
                <a16:creationId xmlns:a16="http://schemas.microsoft.com/office/drawing/2014/main" id="{A9C6FEEF-F527-2D05-AB26-3F63EE0F7E05}"/>
              </a:ext>
            </a:extLst>
          </p:cNvPr>
          <p:cNvGrpSpPr/>
          <p:nvPr/>
        </p:nvGrpSpPr>
        <p:grpSpPr>
          <a:xfrm>
            <a:off x="3240842" y="1800225"/>
            <a:ext cx="2804538" cy="4243140"/>
            <a:chOff x="4469815" y="1657465"/>
            <a:chExt cx="3251338" cy="4564432"/>
          </a:xfrm>
        </p:grpSpPr>
        <p:grpSp>
          <p:nvGrpSpPr>
            <p:cNvPr id="24" name="Group 23">
              <a:extLst>
                <a:ext uri="{FF2B5EF4-FFF2-40B4-BE49-F238E27FC236}">
                  <a16:creationId xmlns:a16="http://schemas.microsoft.com/office/drawing/2014/main" id="{81ABE999-D7D5-2CDB-0EFE-F5518BBF4B4D}"/>
                </a:ext>
              </a:extLst>
            </p:cNvPr>
            <p:cNvGrpSpPr/>
            <p:nvPr/>
          </p:nvGrpSpPr>
          <p:grpSpPr>
            <a:xfrm>
              <a:off x="4469815" y="1657465"/>
              <a:ext cx="3251338" cy="4564432"/>
              <a:chOff x="4469815" y="1657465"/>
              <a:chExt cx="3251338" cy="4564432"/>
            </a:xfrm>
          </p:grpSpPr>
          <p:sp>
            <p:nvSpPr>
              <p:cNvPr id="11" name="Rectangle: Rounded Corners 10">
                <a:extLst>
                  <a:ext uri="{FF2B5EF4-FFF2-40B4-BE49-F238E27FC236}">
                    <a16:creationId xmlns:a16="http://schemas.microsoft.com/office/drawing/2014/main" id="{E9AE8634-D6EF-C9C4-A317-681F93DB55DA}"/>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3" name="Title 1">
                <a:extLst>
                  <a:ext uri="{FF2B5EF4-FFF2-40B4-BE49-F238E27FC236}">
                    <a16:creationId xmlns:a16="http://schemas.microsoft.com/office/drawing/2014/main" id="{773A3646-2B7C-FCF2-8B44-C88C9DA4C484}"/>
                  </a:ext>
                </a:extLst>
              </p:cNvPr>
              <p:cNvSpPr txBox="1">
                <a:spLocks/>
              </p:cNvSpPr>
              <p:nvPr/>
            </p:nvSpPr>
            <p:spPr>
              <a:xfrm>
                <a:off x="4974124" y="1838219"/>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2</a:t>
                </a:r>
                <a:r>
                  <a:rPr lang="en-GB" sz="2600" b="1" baseline="30000" noProof="0" dirty="0"/>
                  <a:t>nd </a:t>
                </a:r>
                <a:r>
                  <a:rPr lang="en-GB" sz="2600" b="1" noProof="0" dirty="0"/>
                  <a:t>Iteration</a:t>
                </a:r>
                <a:endParaRPr lang="en-GB" sz="2600" b="1" baseline="30000" noProof="0" dirty="0"/>
              </a:p>
            </p:txBody>
          </p:sp>
          <p:sp>
            <p:nvSpPr>
              <p:cNvPr id="16" name="TextBox 15">
                <a:extLst>
                  <a:ext uri="{FF2B5EF4-FFF2-40B4-BE49-F238E27FC236}">
                    <a16:creationId xmlns:a16="http://schemas.microsoft.com/office/drawing/2014/main" id="{61CEA193-6E71-2511-03DA-46F58AB54662}"/>
                  </a:ext>
                </a:extLst>
              </p:cNvPr>
              <p:cNvSpPr txBox="1"/>
              <p:nvPr/>
            </p:nvSpPr>
            <p:spPr>
              <a:xfrm>
                <a:off x="4888866" y="2462353"/>
                <a:ext cx="2504141" cy="1477328"/>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Syntactic and semantic feedback based on the user proficiency</a:t>
                </a:r>
              </a:p>
              <a:p>
                <a:endParaRPr lang="en-GB" noProof="0" dirty="0"/>
              </a:p>
            </p:txBody>
          </p:sp>
        </p:grpSp>
        <p:sp>
          <p:nvSpPr>
            <p:cNvPr id="20" name="Rectangle: Rounded Corners 19">
              <a:extLst>
                <a:ext uri="{FF2B5EF4-FFF2-40B4-BE49-F238E27FC236}">
                  <a16:creationId xmlns:a16="http://schemas.microsoft.com/office/drawing/2014/main" id="{6D2E5FA6-0AA3-DB85-BDA2-698B71939FCA}"/>
                </a:ext>
              </a:extLst>
            </p:cNvPr>
            <p:cNvSpPr/>
            <p:nvPr/>
          </p:nvSpPr>
          <p:spPr>
            <a:xfrm>
              <a:off x="4974125" y="5387237"/>
              <a:ext cx="2333625"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grpSp>
        <p:nvGrpSpPr>
          <p:cNvPr id="26" name="Group 25">
            <a:extLst>
              <a:ext uri="{FF2B5EF4-FFF2-40B4-BE49-F238E27FC236}">
                <a16:creationId xmlns:a16="http://schemas.microsoft.com/office/drawing/2014/main" id="{455C5082-E952-DA09-4AFE-3784E808CC34}"/>
              </a:ext>
            </a:extLst>
          </p:cNvPr>
          <p:cNvGrpSpPr/>
          <p:nvPr/>
        </p:nvGrpSpPr>
        <p:grpSpPr>
          <a:xfrm>
            <a:off x="6146973" y="1800225"/>
            <a:ext cx="2804538" cy="4243140"/>
            <a:chOff x="8007626" y="1657465"/>
            <a:chExt cx="3251338" cy="4564432"/>
          </a:xfrm>
        </p:grpSpPr>
        <p:sp>
          <p:nvSpPr>
            <p:cNvPr id="12" name="Rectangle: Rounded Corners 11">
              <a:extLst>
                <a:ext uri="{FF2B5EF4-FFF2-40B4-BE49-F238E27FC236}">
                  <a16:creationId xmlns:a16="http://schemas.microsoft.com/office/drawing/2014/main" id="{07B7E4D8-E4D3-0C3F-02E1-417AFCCCDB68}"/>
                </a:ext>
              </a:extLst>
            </p:cNvPr>
            <p:cNvSpPr/>
            <p:nvPr/>
          </p:nvSpPr>
          <p:spPr>
            <a:xfrm>
              <a:off x="800762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4" name="Title 1">
              <a:extLst>
                <a:ext uri="{FF2B5EF4-FFF2-40B4-BE49-F238E27FC236}">
                  <a16:creationId xmlns:a16="http://schemas.microsoft.com/office/drawing/2014/main" id="{20C390BC-4F5D-C0EE-0F1C-0CEE8A912C40}"/>
                </a:ext>
              </a:extLst>
            </p:cNvPr>
            <p:cNvSpPr txBox="1">
              <a:spLocks/>
            </p:cNvSpPr>
            <p:nvPr/>
          </p:nvSpPr>
          <p:spPr>
            <a:xfrm>
              <a:off x="8511936" y="1856914"/>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3</a:t>
              </a:r>
              <a:r>
                <a:rPr lang="en-GB" sz="2600" b="1" baseline="30000" noProof="0" dirty="0"/>
                <a:t>rd </a:t>
              </a:r>
              <a:r>
                <a:rPr lang="en-GB" sz="2600" b="1" noProof="0" dirty="0"/>
                <a:t>Iteration</a:t>
              </a:r>
              <a:endParaRPr lang="en-GB" sz="2600" b="1" baseline="30000" noProof="0" dirty="0"/>
            </a:p>
          </p:txBody>
        </p:sp>
        <p:sp>
          <p:nvSpPr>
            <p:cNvPr id="17" name="TextBox 16">
              <a:extLst>
                <a:ext uri="{FF2B5EF4-FFF2-40B4-BE49-F238E27FC236}">
                  <a16:creationId xmlns:a16="http://schemas.microsoft.com/office/drawing/2014/main" id="{0EEDFF70-F67C-9520-F738-1F0A617355FF}"/>
                </a:ext>
              </a:extLst>
            </p:cNvPr>
            <p:cNvSpPr txBox="1"/>
            <p:nvPr/>
          </p:nvSpPr>
          <p:spPr>
            <a:xfrm>
              <a:off x="8440128" y="2421775"/>
              <a:ext cx="2504141" cy="923330"/>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Advanced feedback to guide students through proofs</a:t>
              </a:r>
            </a:p>
          </p:txBody>
        </p:sp>
        <p:sp>
          <p:nvSpPr>
            <p:cNvPr id="21" name="Rectangle: Rounded Corners 20">
              <a:extLst>
                <a:ext uri="{FF2B5EF4-FFF2-40B4-BE49-F238E27FC236}">
                  <a16:creationId xmlns:a16="http://schemas.microsoft.com/office/drawing/2014/main" id="{3AD4C5D3-88B3-A46B-255F-3C5F853708AE}"/>
                </a:ext>
              </a:extLst>
            </p:cNvPr>
            <p:cNvSpPr/>
            <p:nvPr/>
          </p:nvSpPr>
          <p:spPr>
            <a:xfrm>
              <a:off x="8476421" y="5362803"/>
              <a:ext cx="2333624"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grpSp>
        <p:nvGrpSpPr>
          <p:cNvPr id="23" name="Group 22">
            <a:extLst>
              <a:ext uri="{FF2B5EF4-FFF2-40B4-BE49-F238E27FC236}">
                <a16:creationId xmlns:a16="http://schemas.microsoft.com/office/drawing/2014/main" id="{D5EBC2F4-3627-1CDE-EF7A-7F0F9C45E704}"/>
              </a:ext>
            </a:extLst>
          </p:cNvPr>
          <p:cNvGrpSpPr/>
          <p:nvPr/>
        </p:nvGrpSpPr>
        <p:grpSpPr>
          <a:xfrm>
            <a:off x="346312" y="1800225"/>
            <a:ext cx="2804538" cy="4243140"/>
            <a:chOff x="668216" y="2403080"/>
            <a:chExt cx="3251338" cy="4564432"/>
          </a:xfrm>
        </p:grpSpPr>
        <p:grpSp>
          <p:nvGrpSpPr>
            <p:cNvPr id="22" name="Group 21">
              <a:extLst>
                <a:ext uri="{FF2B5EF4-FFF2-40B4-BE49-F238E27FC236}">
                  <a16:creationId xmlns:a16="http://schemas.microsoft.com/office/drawing/2014/main" id="{845EEB19-CCD3-50C9-2F04-7F87C6B9818F}"/>
                </a:ext>
              </a:extLst>
            </p:cNvPr>
            <p:cNvGrpSpPr/>
            <p:nvPr/>
          </p:nvGrpSpPr>
          <p:grpSpPr>
            <a:xfrm>
              <a:off x="668216" y="2403080"/>
              <a:ext cx="3251338" cy="4564432"/>
              <a:chOff x="933036" y="1657465"/>
              <a:chExt cx="3251338" cy="4564432"/>
            </a:xfrm>
          </p:grpSpPr>
          <p:sp>
            <p:nvSpPr>
              <p:cNvPr id="4" name="Rectangle: Rounded Corners 3">
                <a:extLst>
                  <a:ext uri="{FF2B5EF4-FFF2-40B4-BE49-F238E27FC236}">
                    <a16:creationId xmlns:a16="http://schemas.microsoft.com/office/drawing/2014/main" id="{C2A1F27E-26AA-2AF8-3080-AA270F194DDB}"/>
                  </a:ext>
                </a:extLst>
              </p:cNvPr>
              <p:cNvSpPr/>
              <p:nvPr/>
            </p:nvSpPr>
            <p:spPr>
              <a:xfrm>
                <a:off x="93303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15" name="TextBox 14">
                <a:extLst>
                  <a:ext uri="{FF2B5EF4-FFF2-40B4-BE49-F238E27FC236}">
                    <a16:creationId xmlns:a16="http://schemas.microsoft.com/office/drawing/2014/main" id="{CF6DC9B3-BC91-30F4-8FF9-AC7A1B50DA3F}"/>
                  </a:ext>
                </a:extLst>
              </p:cNvPr>
              <p:cNvSpPr txBox="1"/>
              <p:nvPr/>
            </p:nvSpPr>
            <p:spPr>
              <a:xfrm>
                <a:off x="1306634" y="2439991"/>
                <a:ext cx="2504141" cy="1754326"/>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Basic foundations for an online tool</a:t>
                </a:r>
              </a:p>
              <a:p>
                <a:pPr marL="285750" indent="-285750">
                  <a:buFont typeface="Arial" panose="020B0604020202020204" pitchFamily="34" charset="0"/>
                  <a:buChar char="•"/>
                </a:pPr>
                <a:r>
                  <a:rPr lang="en-GB" noProof="0" dirty="0"/>
                  <a:t>Natural deduction exercises,</a:t>
                </a:r>
              </a:p>
              <a:p>
                <a:pPr marL="285750" indent="-285750">
                  <a:buFont typeface="Arial" panose="020B0604020202020204" pitchFamily="34" charset="0"/>
                  <a:buChar char="•"/>
                </a:pPr>
                <a:r>
                  <a:rPr lang="en-GB" noProof="0" dirty="0"/>
                  <a:t>No feedback</a:t>
                </a:r>
              </a:p>
              <a:p>
                <a:endParaRPr lang="en-GB" noProof="0" dirty="0"/>
              </a:p>
            </p:txBody>
          </p:sp>
          <p:sp>
            <p:nvSpPr>
              <p:cNvPr id="18" name="Rectangle: Rounded Corners 17">
                <a:extLst>
                  <a:ext uri="{FF2B5EF4-FFF2-40B4-BE49-F238E27FC236}">
                    <a16:creationId xmlns:a16="http://schemas.microsoft.com/office/drawing/2014/main" id="{5B007849-1C99-3FE3-4B9F-5402041F0A04}"/>
                  </a:ext>
                </a:extLst>
              </p:cNvPr>
              <p:cNvSpPr/>
              <p:nvPr/>
            </p:nvSpPr>
            <p:spPr>
              <a:xfrm>
                <a:off x="1477150" y="5406887"/>
                <a:ext cx="2333624"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sp>
          <p:nvSpPr>
            <p:cNvPr id="6" name="Title 1">
              <a:extLst>
                <a:ext uri="{FF2B5EF4-FFF2-40B4-BE49-F238E27FC236}">
                  <a16:creationId xmlns:a16="http://schemas.microsoft.com/office/drawing/2014/main" id="{1721DE94-E6FA-B2D1-79E0-6BDD686F5574}"/>
                </a:ext>
              </a:extLst>
            </p:cNvPr>
            <p:cNvSpPr txBox="1">
              <a:spLocks/>
            </p:cNvSpPr>
            <p:nvPr/>
          </p:nvSpPr>
          <p:spPr>
            <a:xfrm>
              <a:off x="1172525" y="2584079"/>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1</a:t>
              </a:r>
              <a:r>
                <a:rPr lang="en-GB" sz="2600" b="1" baseline="30000" noProof="0" dirty="0"/>
                <a:t>st </a:t>
              </a:r>
              <a:r>
                <a:rPr lang="en-GB" sz="2600" b="1" noProof="0" dirty="0"/>
                <a:t>Iteration</a:t>
              </a:r>
              <a:endParaRPr lang="en-GB" sz="2600" b="1" baseline="30000" noProof="0" dirty="0"/>
            </a:p>
          </p:txBody>
        </p:sp>
      </p:grpSp>
      <p:grpSp>
        <p:nvGrpSpPr>
          <p:cNvPr id="27" name="Group 26">
            <a:extLst>
              <a:ext uri="{FF2B5EF4-FFF2-40B4-BE49-F238E27FC236}">
                <a16:creationId xmlns:a16="http://schemas.microsoft.com/office/drawing/2014/main" id="{FFA2CDC2-5739-0D4D-BE40-8462A3E71569}"/>
              </a:ext>
            </a:extLst>
          </p:cNvPr>
          <p:cNvGrpSpPr/>
          <p:nvPr/>
        </p:nvGrpSpPr>
        <p:grpSpPr>
          <a:xfrm>
            <a:off x="9025052" y="1800226"/>
            <a:ext cx="2804538" cy="4243140"/>
            <a:chOff x="8007626" y="1657465"/>
            <a:chExt cx="3251338" cy="4564432"/>
          </a:xfrm>
        </p:grpSpPr>
        <p:sp>
          <p:nvSpPr>
            <p:cNvPr id="28" name="Rectangle: Rounded Corners 27">
              <a:extLst>
                <a:ext uri="{FF2B5EF4-FFF2-40B4-BE49-F238E27FC236}">
                  <a16:creationId xmlns:a16="http://schemas.microsoft.com/office/drawing/2014/main" id="{D8EBE281-95A8-DA49-1B64-B3E0FF16E6A5}"/>
                </a:ext>
              </a:extLst>
            </p:cNvPr>
            <p:cNvSpPr/>
            <p:nvPr/>
          </p:nvSpPr>
          <p:spPr>
            <a:xfrm>
              <a:off x="8007626"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29" name="Title 1">
              <a:extLst>
                <a:ext uri="{FF2B5EF4-FFF2-40B4-BE49-F238E27FC236}">
                  <a16:creationId xmlns:a16="http://schemas.microsoft.com/office/drawing/2014/main" id="{651E9B46-5910-9B0F-2B3C-D9FA51B16E1F}"/>
                </a:ext>
              </a:extLst>
            </p:cNvPr>
            <p:cNvSpPr txBox="1">
              <a:spLocks/>
            </p:cNvSpPr>
            <p:nvPr/>
          </p:nvSpPr>
          <p:spPr>
            <a:xfrm>
              <a:off x="8511936" y="1856914"/>
              <a:ext cx="2242718" cy="564861"/>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4</a:t>
              </a:r>
              <a:r>
                <a:rPr lang="en-GB" sz="2600" b="1" baseline="30000" noProof="0" dirty="0"/>
                <a:t>th </a:t>
              </a:r>
              <a:r>
                <a:rPr lang="en-GB" sz="2600" b="1" noProof="0" dirty="0"/>
                <a:t>Iteration</a:t>
              </a:r>
              <a:endParaRPr lang="en-GB" sz="2600" b="1" baseline="30000" noProof="0" dirty="0"/>
            </a:p>
          </p:txBody>
        </p:sp>
        <p:sp>
          <p:nvSpPr>
            <p:cNvPr id="30" name="TextBox 29">
              <a:extLst>
                <a:ext uri="{FF2B5EF4-FFF2-40B4-BE49-F238E27FC236}">
                  <a16:creationId xmlns:a16="http://schemas.microsoft.com/office/drawing/2014/main" id="{25DB2251-9543-B246-72E6-CA02B872DF93}"/>
                </a:ext>
              </a:extLst>
            </p:cNvPr>
            <p:cNvSpPr txBox="1"/>
            <p:nvPr/>
          </p:nvSpPr>
          <p:spPr>
            <a:xfrm>
              <a:off x="8440128" y="2421775"/>
              <a:ext cx="2504141" cy="1200329"/>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Integration with an e-learning platform (Moodle)</a:t>
              </a:r>
            </a:p>
          </p:txBody>
        </p:sp>
        <p:sp>
          <p:nvSpPr>
            <p:cNvPr id="31" name="Rectangle: Rounded Corners 30">
              <a:extLst>
                <a:ext uri="{FF2B5EF4-FFF2-40B4-BE49-F238E27FC236}">
                  <a16:creationId xmlns:a16="http://schemas.microsoft.com/office/drawing/2014/main" id="{6545A3C1-AF10-F7F1-CE95-D3348D6C49AB}"/>
                </a:ext>
              </a:extLst>
            </p:cNvPr>
            <p:cNvSpPr/>
            <p:nvPr/>
          </p:nvSpPr>
          <p:spPr>
            <a:xfrm>
              <a:off x="8597193" y="5362803"/>
              <a:ext cx="2333625" cy="537802"/>
            </a:xfrm>
            <a:prstGeom prst="roundRect">
              <a:avLst/>
            </a:prstGeom>
            <a:solidFill>
              <a:schemeClr val="tx2">
                <a:lumMod val="75000"/>
                <a:lumOff val="25000"/>
              </a:schemeClr>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r>
                <a:rPr lang="en-GB" sz="2000" b="1" noProof="0" dirty="0"/>
                <a:t>Testing</a:t>
              </a:r>
            </a:p>
          </p:txBody>
        </p:sp>
      </p:grpSp>
    </p:spTree>
    <p:extLst>
      <p:ext uri="{BB962C8B-B14F-4D97-AF65-F5344CB8AC3E}">
        <p14:creationId xmlns:p14="http://schemas.microsoft.com/office/powerpoint/2010/main" val="1514968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A1771-B020-B81B-35B5-CAB71FBD722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1D76C75-3EC0-B847-4B08-73EB02BC67A5}"/>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6</a:t>
            </a:r>
          </a:p>
        </p:txBody>
      </p:sp>
      <p:pic>
        <p:nvPicPr>
          <p:cNvPr id="5" name="Picture 4" descr="A logo with black letters and a blue dot&#10;&#10;AI-generated content may be incorrect.">
            <a:extLst>
              <a:ext uri="{FF2B5EF4-FFF2-40B4-BE49-F238E27FC236}">
                <a16:creationId xmlns:a16="http://schemas.microsoft.com/office/drawing/2014/main" id="{A9C928E5-FD49-2985-D1F4-D219BE3DA4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grpSp>
        <p:nvGrpSpPr>
          <p:cNvPr id="6" name="Group 5">
            <a:extLst>
              <a:ext uri="{FF2B5EF4-FFF2-40B4-BE49-F238E27FC236}">
                <a16:creationId xmlns:a16="http://schemas.microsoft.com/office/drawing/2014/main" id="{B0FF2947-58DE-E82D-70A7-A63EDFE4014D}"/>
              </a:ext>
            </a:extLst>
          </p:cNvPr>
          <p:cNvGrpSpPr/>
          <p:nvPr/>
        </p:nvGrpSpPr>
        <p:grpSpPr>
          <a:xfrm>
            <a:off x="1219200" y="1800225"/>
            <a:ext cx="4578097" cy="4243140"/>
            <a:chOff x="4469815" y="1657465"/>
            <a:chExt cx="3251338" cy="4564432"/>
          </a:xfrm>
        </p:grpSpPr>
        <p:sp>
          <p:nvSpPr>
            <p:cNvPr id="8" name="Rectangle: Rounded Corners 7">
              <a:extLst>
                <a:ext uri="{FF2B5EF4-FFF2-40B4-BE49-F238E27FC236}">
                  <a16:creationId xmlns:a16="http://schemas.microsoft.com/office/drawing/2014/main" id="{E43D10D2-F459-E156-C97A-903C708513C2}"/>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9" name="Title 1">
              <a:extLst>
                <a:ext uri="{FF2B5EF4-FFF2-40B4-BE49-F238E27FC236}">
                  <a16:creationId xmlns:a16="http://schemas.microsoft.com/office/drawing/2014/main" id="{0AF59ABF-7651-E32F-6ED3-D931C2DEC83F}"/>
                </a:ext>
              </a:extLst>
            </p:cNvPr>
            <p:cNvSpPr txBox="1">
              <a:spLocks/>
            </p:cNvSpPr>
            <p:nvPr/>
          </p:nvSpPr>
          <p:spPr>
            <a:xfrm>
              <a:off x="4974124" y="1964320"/>
              <a:ext cx="2242718" cy="819368"/>
            </a:xfrm>
            <a:prstGeom prst="rect">
              <a:avLst/>
            </a:prstGeom>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Verification </a:t>
              </a:r>
            </a:p>
            <a:p>
              <a:r>
                <a:rPr lang="en-GB" sz="2600" b="1" noProof="0" dirty="0"/>
                <a:t>Tests</a:t>
              </a:r>
              <a:endParaRPr lang="en-GB" sz="2600" b="1" baseline="30000" noProof="0" dirty="0"/>
            </a:p>
          </p:txBody>
        </p:sp>
        <p:sp>
          <p:nvSpPr>
            <p:cNvPr id="10" name="TextBox 9">
              <a:extLst>
                <a:ext uri="{FF2B5EF4-FFF2-40B4-BE49-F238E27FC236}">
                  <a16:creationId xmlns:a16="http://schemas.microsoft.com/office/drawing/2014/main" id="{527F667B-A75A-4EE2-F21D-F8A32469E3F6}"/>
                </a:ext>
              </a:extLst>
            </p:cNvPr>
            <p:cNvSpPr txBox="1"/>
            <p:nvPr/>
          </p:nvSpPr>
          <p:spPr>
            <a:xfrm>
              <a:off x="4843412" y="2974255"/>
              <a:ext cx="2504141" cy="1589192"/>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Ensure the system operates as intended and meets its specifications</a:t>
              </a:r>
            </a:p>
            <a:p>
              <a:pPr marL="285750" indent="-285750">
                <a:buFont typeface="Arial" panose="020B0604020202020204" pitchFamily="34" charset="0"/>
                <a:buChar char="•"/>
              </a:pPr>
              <a:r>
                <a:rPr lang="en-GB" noProof="0" dirty="0"/>
                <a:t>Using Junit framework</a:t>
              </a:r>
            </a:p>
          </p:txBody>
        </p:sp>
      </p:grpSp>
      <p:sp>
        <p:nvSpPr>
          <p:cNvPr id="25" name="Title 1">
            <a:extLst>
              <a:ext uri="{FF2B5EF4-FFF2-40B4-BE49-F238E27FC236}">
                <a16:creationId xmlns:a16="http://schemas.microsoft.com/office/drawing/2014/main" id="{D598B37E-B1BC-3D3F-164B-C34E0843FC17}"/>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Evaluation</a:t>
            </a:r>
          </a:p>
        </p:txBody>
      </p:sp>
      <p:grpSp>
        <p:nvGrpSpPr>
          <p:cNvPr id="26" name="Group 25">
            <a:extLst>
              <a:ext uri="{FF2B5EF4-FFF2-40B4-BE49-F238E27FC236}">
                <a16:creationId xmlns:a16="http://schemas.microsoft.com/office/drawing/2014/main" id="{2BF36328-5B12-E0F4-5DD4-C6CEED819A58}"/>
              </a:ext>
            </a:extLst>
          </p:cNvPr>
          <p:cNvGrpSpPr/>
          <p:nvPr/>
        </p:nvGrpSpPr>
        <p:grpSpPr>
          <a:xfrm>
            <a:off x="6391553" y="1800225"/>
            <a:ext cx="4578097" cy="4243140"/>
            <a:chOff x="4469815" y="1657465"/>
            <a:chExt cx="3251338" cy="4564432"/>
          </a:xfrm>
        </p:grpSpPr>
        <p:sp>
          <p:nvSpPr>
            <p:cNvPr id="27" name="Rectangle: Rounded Corners 26">
              <a:extLst>
                <a:ext uri="{FF2B5EF4-FFF2-40B4-BE49-F238E27FC236}">
                  <a16:creationId xmlns:a16="http://schemas.microsoft.com/office/drawing/2014/main" id="{F6797CB8-AE0D-6A3D-74ED-2B62549AFCCB}"/>
                </a:ext>
              </a:extLst>
            </p:cNvPr>
            <p:cNvSpPr/>
            <p:nvPr/>
          </p:nvSpPr>
          <p:spPr>
            <a:xfrm>
              <a:off x="4469815" y="1657465"/>
              <a:ext cx="3251338" cy="4564432"/>
            </a:xfrm>
            <a:prstGeom prst="roundRect">
              <a:avLst/>
            </a:prstGeom>
            <a:solidFill>
              <a:srgbClr val="83A5FB"/>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en-GB" noProof="0" dirty="0"/>
            </a:p>
          </p:txBody>
        </p:sp>
        <p:sp>
          <p:nvSpPr>
            <p:cNvPr id="28" name="Title 1">
              <a:extLst>
                <a:ext uri="{FF2B5EF4-FFF2-40B4-BE49-F238E27FC236}">
                  <a16:creationId xmlns:a16="http://schemas.microsoft.com/office/drawing/2014/main" id="{ED1C515E-C1B8-3515-4249-6F81EF3ED0F5}"/>
                </a:ext>
              </a:extLst>
            </p:cNvPr>
            <p:cNvSpPr txBox="1">
              <a:spLocks/>
            </p:cNvSpPr>
            <p:nvPr/>
          </p:nvSpPr>
          <p:spPr>
            <a:xfrm>
              <a:off x="4974124" y="1964320"/>
              <a:ext cx="2242718" cy="819368"/>
            </a:xfrm>
            <a:prstGeom prst="rect">
              <a:avLst/>
            </a:prstGeom>
            <a:ln>
              <a:noFill/>
            </a:ln>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600" b="1" noProof="0" dirty="0"/>
                <a:t>Validation</a:t>
              </a:r>
            </a:p>
            <a:p>
              <a:r>
                <a:rPr lang="en-GB" sz="2600" b="1" noProof="0" dirty="0"/>
                <a:t>Tests</a:t>
              </a:r>
            </a:p>
          </p:txBody>
        </p:sp>
        <p:sp>
          <p:nvSpPr>
            <p:cNvPr id="29" name="TextBox 28">
              <a:extLst>
                <a:ext uri="{FF2B5EF4-FFF2-40B4-BE49-F238E27FC236}">
                  <a16:creationId xmlns:a16="http://schemas.microsoft.com/office/drawing/2014/main" id="{D70A8219-ABC5-97B2-EBB2-E09C2AFE3EBB}"/>
                </a:ext>
              </a:extLst>
            </p:cNvPr>
            <p:cNvSpPr txBox="1"/>
            <p:nvPr/>
          </p:nvSpPr>
          <p:spPr>
            <a:xfrm>
              <a:off x="4843412" y="2974255"/>
              <a:ext cx="2504141" cy="2483111"/>
            </a:xfrm>
            <a:prstGeom prst="rect">
              <a:avLst/>
            </a:prstGeom>
            <a:noFill/>
            <a:ln>
              <a:noFill/>
            </a:ln>
          </p:spPr>
          <p:txBody>
            <a:bodyPr wrap="square" rtlCol="0">
              <a:spAutoFit/>
            </a:bodyPr>
            <a:lstStyle/>
            <a:p>
              <a:pPr marL="285750" indent="-285750">
                <a:buFont typeface="Arial" panose="020B0604020202020204" pitchFamily="34" charset="0"/>
                <a:buChar char="•"/>
              </a:pPr>
              <a:r>
                <a:rPr lang="en-GB" noProof="0" dirty="0"/>
                <a:t>Ensure usability and interactivity of system, making sure the tool is user-friendly and has a low learning curve</a:t>
              </a:r>
            </a:p>
            <a:p>
              <a:pPr marL="285750" indent="-285750">
                <a:buFont typeface="Arial" panose="020B0604020202020204" pitchFamily="34" charset="0"/>
                <a:buChar char="•"/>
              </a:pPr>
              <a:r>
                <a:rPr lang="en-GB" noProof="0" dirty="0"/>
                <a:t>Effectiveness of the feedback system</a:t>
              </a:r>
            </a:p>
            <a:p>
              <a:pPr marL="285750" indent="-285750">
                <a:buFont typeface="Arial" panose="020B0604020202020204" pitchFamily="34" charset="0"/>
                <a:buChar char="•"/>
              </a:pPr>
              <a:r>
                <a:rPr lang="en-GB" noProof="0" dirty="0"/>
                <a:t>Test sessions</a:t>
              </a:r>
            </a:p>
            <a:p>
              <a:pPr marL="285750" indent="-285750">
                <a:buFont typeface="Arial" panose="020B0604020202020204" pitchFamily="34" charset="0"/>
                <a:buChar char="•"/>
              </a:pPr>
              <a:r>
                <a:rPr lang="en-GB" noProof="0" dirty="0"/>
                <a:t>Surveys</a:t>
              </a:r>
            </a:p>
          </p:txBody>
        </p:sp>
      </p:grpSp>
    </p:spTree>
    <p:extLst>
      <p:ext uri="{BB962C8B-B14F-4D97-AF65-F5344CB8AC3E}">
        <p14:creationId xmlns:p14="http://schemas.microsoft.com/office/powerpoint/2010/main" val="3888084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43A3A-14DA-0DB3-B0AF-EBC6543960B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DBCB614-163E-FF94-E25C-2BD9E021B794}"/>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7</a:t>
            </a:r>
          </a:p>
        </p:txBody>
      </p:sp>
      <p:pic>
        <p:nvPicPr>
          <p:cNvPr id="5" name="Picture 4" descr="A logo with black letters and a blue dot&#10;&#10;AI-generated content may be incorrect.">
            <a:extLst>
              <a:ext uri="{FF2B5EF4-FFF2-40B4-BE49-F238E27FC236}">
                <a16:creationId xmlns:a16="http://schemas.microsoft.com/office/drawing/2014/main" id="{25BF13A2-3DF9-EF7D-FB08-196D5F861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pic>
        <p:nvPicPr>
          <p:cNvPr id="7" name="Picture 6" descr="A diagram of a mathematical flow&#10;&#10;AI-generated content may be incorrect.">
            <a:extLst>
              <a:ext uri="{FF2B5EF4-FFF2-40B4-BE49-F238E27FC236}">
                <a16:creationId xmlns:a16="http://schemas.microsoft.com/office/drawing/2014/main" id="{0DFA3947-0FD1-3ED0-6712-64C382F416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8340" y="1768532"/>
            <a:ext cx="4906049" cy="4143725"/>
          </a:xfrm>
          <a:prstGeom prst="rect">
            <a:avLst/>
          </a:prstGeom>
        </p:spPr>
      </p:pic>
      <p:sp>
        <p:nvSpPr>
          <p:cNvPr id="8" name="TextBox 7">
            <a:extLst>
              <a:ext uri="{FF2B5EF4-FFF2-40B4-BE49-F238E27FC236}">
                <a16:creationId xmlns:a16="http://schemas.microsoft.com/office/drawing/2014/main" id="{A89BA356-1B4A-8771-06E7-8E883E4E0489}"/>
              </a:ext>
            </a:extLst>
          </p:cNvPr>
          <p:cNvSpPr txBox="1"/>
          <p:nvPr/>
        </p:nvSpPr>
        <p:spPr>
          <a:xfrm>
            <a:off x="1040874" y="3574116"/>
            <a:ext cx="4947465" cy="2308324"/>
          </a:xfrm>
          <a:prstGeom prst="rect">
            <a:avLst/>
          </a:prstGeom>
          <a:noFill/>
        </p:spPr>
        <p:txBody>
          <a:bodyPr wrap="square" rtlCol="0">
            <a:spAutoFit/>
          </a:bodyPr>
          <a:lstStyle/>
          <a:p>
            <a:r>
              <a:rPr lang="en-GB" sz="2400" b="1" noProof="0" dirty="0"/>
              <a:t>Features:</a:t>
            </a:r>
          </a:p>
          <a:p>
            <a:pPr marL="285750" indent="-285750">
              <a:buFont typeface="Arial" panose="020B0604020202020204" pitchFamily="34" charset="0"/>
              <a:buChar char="•"/>
            </a:pPr>
            <a:r>
              <a:rPr lang="en-US" sz="2000" dirty="0"/>
              <a:t>Indicates which rules can be applied at that moment to lead to valid solutions</a:t>
            </a:r>
            <a:r>
              <a:rPr lang="en-GB" sz="2000" noProof="0" dirty="0"/>
              <a:t>,</a:t>
            </a:r>
          </a:p>
          <a:p>
            <a:pPr marL="285750" indent="-285750">
              <a:buFont typeface="Arial" panose="020B0604020202020204" pitchFamily="34" charset="0"/>
              <a:buChar char="•"/>
            </a:pPr>
            <a:r>
              <a:rPr lang="en-US" sz="2000" dirty="0"/>
              <a:t>Breaks proofs into smaller sub-proofs, reducing the complexity of the exercise</a:t>
            </a:r>
            <a:r>
              <a:rPr lang="en-GB" sz="2000" noProof="0" dirty="0"/>
              <a:t>,</a:t>
            </a:r>
          </a:p>
          <a:p>
            <a:pPr marL="285750" indent="-285750">
              <a:buFont typeface="Arial" panose="020B0604020202020204" pitchFamily="34" charset="0"/>
              <a:buChar char="•"/>
            </a:pPr>
            <a:r>
              <a:rPr lang="en-GB" sz="2000" noProof="0" dirty="0"/>
              <a:t>Indicates the distance to a possible solution;</a:t>
            </a:r>
          </a:p>
        </p:txBody>
      </p:sp>
      <p:sp>
        <p:nvSpPr>
          <p:cNvPr id="9" name="TextBox 8">
            <a:extLst>
              <a:ext uri="{FF2B5EF4-FFF2-40B4-BE49-F238E27FC236}">
                <a16:creationId xmlns:a16="http://schemas.microsoft.com/office/drawing/2014/main" id="{DA45EFB9-4EB7-8C3A-DC24-E064EE557FCB}"/>
              </a:ext>
            </a:extLst>
          </p:cNvPr>
          <p:cNvSpPr txBox="1"/>
          <p:nvPr/>
        </p:nvSpPr>
        <p:spPr>
          <a:xfrm>
            <a:off x="1040875" y="2380962"/>
            <a:ext cx="3630518" cy="1077218"/>
          </a:xfrm>
          <a:prstGeom prst="rect">
            <a:avLst/>
          </a:prstGeom>
          <a:noFill/>
        </p:spPr>
        <p:txBody>
          <a:bodyPr wrap="square" rtlCol="0">
            <a:spAutoFit/>
          </a:bodyPr>
          <a:lstStyle/>
          <a:p>
            <a:r>
              <a:rPr lang="en-GB" sz="2400" b="1" noProof="0" dirty="0"/>
              <a:t>Main Idea: </a:t>
            </a:r>
            <a:r>
              <a:rPr lang="en-GB" sz="2000" noProof="0" dirty="0"/>
              <a:t>A graph that works like a state machine and stores the states of the proof.</a:t>
            </a:r>
          </a:p>
        </p:txBody>
      </p:sp>
      <p:sp>
        <p:nvSpPr>
          <p:cNvPr id="4" name="Title 1">
            <a:extLst>
              <a:ext uri="{FF2B5EF4-FFF2-40B4-BE49-F238E27FC236}">
                <a16:creationId xmlns:a16="http://schemas.microsoft.com/office/drawing/2014/main" id="{299B5ACC-5822-FC36-CCCE-59236A0BA002}"/>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Feedback Algorithm</a:t>
            </a:r>
          </a:p>
        </p:txBody>
      </p:sp>
    </p:spTree>
    <p:extLst>
      <p:ext uri="{BB962C8B-B14F-4D97-AF65-F5344CB8AC3E}">
        <p14:creationId xmlns:p14="http://schemas.microsoft.com/office/powerpoint/2010/main" val="8441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D4F93-4979-60EE-C5CE-D358C21543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E6A204B-053F-5FA4-966D-9C31A9F09639}"/>
              </a:ext>
            </a:extLst>
          </p:cNvPr>
          <p:cNvSpPr>
            <a:spLocks noGrp="1"/>
          </p:cNvSpPr>
          <p:nvPr>
            <p:ph type="subTitle" idx="1"/>
          </p:nvPr>
        </p:nvSpPr>
        <p:spPr>
          <a:xfrm>
            <a:off x="5763236" y="6472303"/>
            <a:ext cx="665527" cy="385697"/>
          </a:xfrm>
        </p:spPr>
        <p:txBody>
          <a:bodyPr>
            <a:normAutofit fontScale="92500" lnSpcReduction="10000"/>
          </a:bodyPr>
          <a:lstStyle/>
          <a:p>
            <a:r>
              <a:rPr lang="en-GB" noProof="0" dirty="0"/>
              <a:t>8</a:t>
            </a:r>
          </a:p>
        </p:txBody>
      </p:sp>
      <p:pic>
        <p:nvPicPr>
          <p:cNvPr id="5" name="Picture 4" descr="A logo with black letters and a blue dot&#10;&#10;AI-generated content may be incorrect.">
            <a:extLst>
              <a:ext uri="{FF2B5EF4-FFF2-40B4-BE49-F238E27FC236}">
                <a16:creationId xmlns:a16="http://schemas.microsoft.com/office/drawing/2014/main" id="{DF7BFAA1-1833-DB48-54F3-F2B226E973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543175" cy="1800225"/>
          </a:xfrm>
          <a:prstGeom prst="rect">
            <a:avLst/>
          </a:prstGeom>
        </p:spPr>
      </p:pic>
      <p:sp>
        <p:nvSpPr>
          <p:cNvPr id="4" name="Title 1">
            <a:extLst>
              <a:ext uri="{FF2B5EF4-FFF2-40B4-BE49-F238E27FC236}">
                <a16:creationId xmlns:a16="http://schemas.microsoft.com/office/drawing/2014/main" id="{008B0D4B-8624-62EA-A233-8305C760A357}"/>
              </a:ext>
            </a:extLst>
          </p:cNvPr>
          <p:cNvSpPr txBox="1">
            <a:spLocks/>
          </p:cNvSpPr>
          <p:nvPr/>
        </p:nvSpPr>
        <p:spPr>
          <a:xfrm>
            <a:off x="0" y="483903"/>
            <a:ext cx="12192000" cy="6896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000" b="1" noProof="0" dirty="0"/>
              <a:t>Prototype</a:t>
            </a:r>
          </a:p>
        </p:txBody>
      </p:sp>
      <p:grpSp>
        <p:nvGrpSpPr>
          <p:cNvPr id="14" name="Group 13">
            <a:extLst>
              <a:ext uri="{FF2B5EF4-FFF2-40B4-BE49-F238E27FC236}">
                <a16:creationId xmlns:a16="http://schemas.microsoft.com/office/drawing/2014/main" id="{53C0F3BB-9164-109E-BF59-4A016A007CB6}"/>
              </a:ext>
            </a:extLst>
          </p:cNvPr>
          <p:cNvGrpSpPr/>
          <p:nvPr/>
        </p:nvGrpSpPr>
        <p:grpSpPr>
          <a:xfrm>
            <a:off x="1617401" y="1800225"/>
            <a:ext cx="8957198" cy="4346577"/>
            <a:chOff x="1617401" y="1800225"/>
            <a:chExt cx="8957198" cy="4346577"/>
          </a:xfrm>
        </p:grpSpPr>
        <p:pic>
          <p:nvPicPr>
            <p:cNvPr id="18" name="Picture 17">
              <a:extLst>
                <a:ext uri="{FF2B5EF4-FFF2-40B4-BE49-F238E27FC236}">
                  <a16:creationId xmlns:a16="http://schemas.microsoft.com/office/drawing/2014/main" id="{B7C76C93-BEA5-F16B-6E77-EEEE7EB362F3}"/>
                </a:ext>
              </a:extLst>
            </p:cNvPr>
            <p:cNvPicPr>
              <a:picLocks noChangeAspect="1"/>
            </p:cNvPicPr>
            <p:nvPr/>
          </p:nvPicPr>
          <p:blipFill>
            <a:blip r:embed="rId4"/>
            <a:stretch>
              <a:fillRect/>
            </a:stretch>
          </p:blipFill>
          <p:spPr>
            <a:xfrm>
              <a:off x="1617401" y="1800225"/>
              <a:ext cx="8957198" cy="4346577"/>
            </a:xfrm>
            <a:prstGeom prst="rect">
              <a:avLst/>
            </a:prstGeom>
            <a:ln>
              <a:noFill/>
            </a:ln>
            <a:effectLst>
              <a:outerShdw blurRad="292100" dist="139700" dir="2700000" algn="tl" rotWithShape="0">
                <a:srgbClr val="333333">
                  <a:alpha val="65000"/>
                </a:srgbClr>
              </a:outerShdw>
            </a:effectLst>
          </p:spPr>
        </p:pic>
        <p:grpSp>
          <p:nvGrpSpPr>
            <p:cNvPr id="13" name="Group 12">
              <a:extLst>
                <a:ext uri="{FF2B5EF4-FFF2-40B4-BE49-F238E27FC236}">
                  <a16:creationId xmlns:a16="http://schemas.microsoft.com/office/drawing/2014/main" id="{35E6F638-0BDC-DAFA-84B2-47CDE6E5365F}"/>
                </a:ext>
              </a:extLst>
            </p:cNvPr>
            <p:cNvGrpSpPr/>
            <p:nvPr/>
          </p:nvGrpSpPr>
          <p:grpSpPr>
            <a:xfrm>
              <a:off x="6041217" y="3389923"/>
              <a:ext cx="3367579" cy="1249519"/>
              <a:chOff x="6041217" y="3389923"/>
              <a:chExt cx="3367579" cy="1249519"/>
            </a:xfrm>
          </p:grpSpPr>
          <p:pic>
            <p:nvPicPr>
              <p:cNvPr id="6" name="Picture 5">
                <a:extLst>
                  <a:ext uri="{FF2B5EF4-FFF2-40B4-BE49-F238E27FC236}">
                    <a16:creationId xmlns:a16="http://schemas.microsoft.com/office/drawing/2014/main" id="{A9EFE8F7-7809-9AA7-2A50-B44500C5FB34}"/>
                  </a:ext>
                </a:extLst>
              </p:cNvPr>
              <p:cNvPicPr>
                <a:picLocks noChangeAspect="1"/>
              </p:cNvPicPr>
              <p:nvPr/>
            </p:nvPicPr>
            <p:blipFill>
              <a:blip r:embed="rId5"/>
              <a:stretch>
                <a:fillRect/>
              </a:stretch>
            </p:blipFill>
            <p:spPr>
              <a:xfrm>
                <a:off x="6041217" y="3389923"/>
                <a:ext cx="174335" cy="157326"/>
              </a:xfrm>
              <a:prstGeom prst="rect">
                <a:avLst/>
              </a:prstGeom>
            </p:spPr>
          </p:pic>
          <p:pic>
            <p:nvPicPr>
              <p:cNvPr id="9" name="Picture 8">
                <a:extLst>
                  <a:ext uri="{FF2B5EF4-FFF2-40B4-BE49-F238E27FC236}">
                    <a16:creationId xmlns:a16="http://schemas.microsoft.com/office/drawing/2014/main" id="{F78D7C0A-7AA8-FE2A-FD6B-112264654223}"/>
                  </a:ext>
                </a:extLst>
              </p:cNvPr>
              <p:cNvPicPr>
                <a:picLocks noChangeAspect="1"/>
              </p:cNvPicPr>
              <p:nvPr/>
            </p:nvPicPr>
            <p:blipFill>
              <a:blip r:embed="rId6"/>
              <a:stretch>
                <a:fillRect/>
              </a:stretch>
            </p:blipFill>
            <p:spPr>
              <a:xfrm>
                <a:off x="6450330" y="3890287"/>
                <a:ext cx="184150" cy="173098"/>
              </a:xfrm>
              <a:prstGeom prst="rect">
                <a:avLst/>
              </a:prstGeom>
            </p:spPr>
          </p:pic>
          <p:pic>
            <p:nvPicPr>
              <p:cNvPr id="11" name="Picture 10">
                <a:extLst>
                  <a:ext uri="{FF2B5EF4-FFF2-40B4-BE49-F238E27FC236}">
                    <a16:creationId xmlns:a16="http://schemas.microsoft.com/office/drawing/2014/main" id="{4BA2AE2A-364B-A47B-411B-71536E6AE887}"/>
                  </a:ext>
                </a:extLst>
              </p:cNvPr>
              <p:cNvPicPr>
                <a:picLocks noChangeAspect="1"/>
              </p:cNvPicPr>
              <p:nvPr/>
            </p:nvPicPr>
            <p:blipFill>
              <a:blip r:embed="rId7"/>
              <a:stretch>
                <a:fillRect/>
              </a:stretch>
            </p:blipFill>
            <p:spPr>
              <a:xfrm>
                <a:off x="7563745" y="4459548"/>
                <a:ext cx="181986" cy="179894"/>
              </a:xfrm>
              <a:prstGeom prst="rect">
                <a:avLst/>
              </a:prstGeom>
            </p:spPr>
          </p:pic>
          <p:pic>
            <p:nvPicPr>
              <p:cNvPr id="12" name="Picture 11">
                <a:extLst>
                  <a:ext uri="{FF2B5EF4-FFF2-40B4-BE49-F238E27FC236}">
                    <a16:creationId xmlns:a16="http://schemas.microsoft.com/office/drawing/2014/main" id="{996CE4EB-4BC5-3D82-7770-705559CC4EE1}"/>
                  </a:ext>
                </a:extLst>
              </p:cNvPr>
              <p:cNvPicPr>
                <a:picLocks noChangeAspect="1"/>
              </p:cNvPicPr>
              <p:nvPr/>
            </p:nvPicPr>
            <p:blipFill>
              <a:blip r:embed="rId7"/>
              <a:stretch>
                <a:fillRect/>
              </a:stretch>
            </p:blipFill>
            <p:spPr>
              <a:xfrm>
                <a:off x="9226810" y="3619443"/>
                <a:ext cx="181986" cy="179894"/>
              </a:xfrm>
              <a:prstGeom prst="rect">
                <a:avLst/>
              </a:prstGeom>
            </p:spPr>
          </p:pic>
        </p:grpSp>
      </p:grpSp>
    </p:spTree>
    <p:extLst>
      <p:ext uri="{BB962C8B-B14F-4D97-AF65-F5344CB8AC3E}">
        <p14:creationId xmlns:p14="http://schemas.microsoft.com/office/powerpoint/2010/main" val="1958861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9076</TotalTime>
  <Words>2163</Words>
  <Application>Microsoft Office PowerPoint</Application>
  <PresentationFormat>Widescreen</PresentationFormat>
  <Paragraphs>184</Paragraphs>
  <Slides>14</Slides>
  <Notes>14</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INTERACTIVE TOOL FOR PRACTICING AND EVALUATING LOGIC EXERCISES</vt:lpstr>
      <vt:lpstr>PowerPoint Presentation</vt:lpstr>
      <vt:lpstr>PowerPoint Presentation</vt:lpstr>
      <vt:lpstr>PowerPoint Presentation</vt:lpstr>
      <vt:lpstr>PowerPoint Presentation</vt:lpstr>
      <vt:lpstr>Proposed Word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INTERACTIVE TOOL FOR PRACTICING AND EVALUATING LOGIC EXERCISES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Goncalves Fuseta Rosa Macau</dc:creator>
  <cp:lastModifiedBy>Daniel Goncalves Fuseta Rosa Macau</cp:lastModifiedBy>
  <cp:revision>82</cp:revision>
  <dcterms:created xsi:type="dcterms:W3CDTF">2025-02-13T10:19:39Z</dcterms:created>
  <dcterms:modified xsi:type="dcterms:W3CDTF">2025-08-28T16:11:47Z</dcterms:modified>
</cp:coreProperties>
</file>