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6248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5163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0187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9894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7370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172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364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402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6007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7883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677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580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0096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12/30/2023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447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12/30/2023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72937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DF7C-28EB-4EE2-3A80-B81F9035AB3C}"/>
              </a:ext>
            </a:extLst>
          </p:cNvPr>
          <p:cNvSpPr>
            <a:spLocks noGrp="1"/>
          </p:cNvSpPr>
          <p:nvPr>
            <p:ph type="ctrTitle"/>
          </p:nvPr>
        </p:nvSpPr>
        <p:spPr/>
        <p:txBody>
          <a:bodyPr/>
          <a:lstStyle/>
          <a:p>
            <a:r>
              <a:rPr lang="en-US" dirty="0"/>
              <a:t>Dutch Flag Algorithm</a:t>
            </a:r>
          </a:p>
        </p:txBody>
      </p:sp>
      <p:sp>
        <p:nvSpPr>
          <p:cNvPr id="3" name="Subtitle 2">
            <a:extLst>
              <a:ext uri="{FF2B5EF4-FFF2-40B4-BE49-F238E27FC236}">
                <a16:creationId xmlns:a16="http://schemas.microsoft.com/office/drawing/2014/main" id="{6A30867B-6349-A876-FF15-99672F84BC7A}"/>
              </a:ext>
            </a:extLst>
          </p:cNvPr>
          <p:cNvSpPr>
            <a:spLocks noGrp="1"/>
          </p:cNvSpPr>
          <p:nvPr>
            <p:ph type="subTitle" idx="1"/>
          </p:nvPr>
        </p:nvSpPr>
        <p:spPr/>
        <p:txBody>
          <a:bodyPr>
            <a:normAutofit lnSpcReduction="10000"/>
          </a:bodyPr>
          <a:lstStyle/>
          <a:p>
            <a:r>
              <a:rPr lang="en-US" dirty="0"/>
              <a:t>By: Daniel </a:t>
            </a:r>
            <a:r>
              <a:rPr lang="en-US" dirty="0" err="1"/>
              <a:t>Magdy</a:t>
            </a:r>
            <a:r>
              <a:rPr lang="en-US" dirty="0"/>
              <a:t> </a:t>
            </a:r>
            <a:r>
              <a:rPr lang="en-US" dirty="0" err="1"/>
              <a:t>Tadros</a:t>
            </a:r>
            <a:r>
              <a:rPr lang="en-US" dirty="0"/>
              <a:t> 220227</a:t>
            </a:r>
          </a:p>
          <a:p>
            <a:endParaRPr lang="en-US" dirty="0"/>
          </a:p>
        </p:txBody>
      </p:sp>
    </p:spTree>
    <p:extLst>
      <p:ext uri="{BB962C8B-B14F-4D97-AF65-F5344CB8AC3E}">
        <p14:creationId xmlns:p14="http://schemas.microsoft.com/office/powerpoint/2010/main" val="2796399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9DB90-99D0-C8DD-2546-1DEAE8D245B0}"/>
              </a:ext>
            </a:extLst>
          </p:cNvPr>
          <p:cNvSpPr>
            <a:spLocks noGrp="1"/>
          </p:cNvSpPr>
          <p:nvPr>
            <p:ph type="title"/>
          </p:nvPr>
        </p:nvSpPr>
        <p:spPr>
          <a:xfrm>
            <a:off x="1041400" y="3162113"/>
            <a:ext cx="10515600" cy="1325563"/>
          </a:xfrm>
        </p:spPr>
        <p:txBody>
          <a:bodyPr>
            <a:noAutofit/>
          </a:bodyPr>
          <a:lstStyle/>
          <a:p>
            <a:pPr algn="ctr"/>
            <a:r>
              <a:rPr lang="en-US" sz="9600" b="1" dirty="0">
                <a:solidFill>
                  <a:srgbClr val="FF0000"/>
                </a:solidFill>
                <a:latin typeface="Alasassy Caps" panose="02000000000000000000" pitchFamily="2" charset="0"/>
                <a:ea typeface="Alasassy Caps" panose="02000000000000000000" pitchFamily="2" charset="0"/>
              </a:rPr>
              <a:t>Thank you</a:t>
            </a:r>
          </a:p>
        </p:txBody>
      </p:sp>
      <p:sp>
        <p:nvSpPr>
          <p:cNvPr id="3" name="Content Placeholder 2">
            <a:extLst>
              <a:ext uri="{FF2B5EF4-FFF2-40B4-BE49-F238E27FC236}">
                <a16:creationId xmlns:a16="http://schemas.microsoft.com/office/drawing/2014/main" id="{1FE97272-4998-0502-FD5A-C9D4058E7BF1}"/>
              </a:ext>
            </a:extLst>
          </p:cNvPr>
          <p:cNvSpPr>
            <a:spLocks noGrp="1"/>
          </p:cNvSpPr>
          <p:nvPr>
            <p:ph idx="1"/>
          </p:nvPr>
        </p:nvSpPr>
        <p:spPr>
          <a:xfrm>
            <a:off x="337670" y="4893842"/>
            <a:ext cx="10515600" cy="4351338"/>
          </a:xfrm>
        </p:spPr>
        <p:txBody>
          <a:bodyPr/>
          <a:lstStyle/>
          <a:p>
            <a:endParaRPr lang="en-US"/>
          </a:p>
        </p:txBody>
      </p:sp>
    </p:spTree>
    <p:extLst>
      <p:ext uri="{BB962C8B-B14F-4D97-AF65-F5344CB8AC3E}">
        <p14:creationId xmlns:p14="http://schemas.microsoft.com/office/powerpoint/2010/main" val="3710159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6C6D-923E-B71C-B5E7-D044399DC6D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2D83DCA-BE96-C0A9-9320-9663D46B2FB0}"/>
              </a:ext>
            </a:extLst>
          </p:cNvPr>
          <p:cNvSpPr>
            <a:spLocks noGrp="1"/>
          </p:cNvSpPr>
          <p:nvPr>
            <p:ph idx="1"/>
          </p:nvPr>
        </p:nvSpPr>
        <p:spPr>
          <a:xfrm>
            <a:off x="718670" y="2213670"/>
            <a:ext cx="10515600" cy="4351338"/>
          </a:xfrm>
        </p:spPr>
        <p:txBody>
          <a:bodyPr>
            <a:noAutofit/>
          </a:bodyPr>
          <a:lstStyle/>
          <a:p>
            <a:r>
              <a:rPr lang="en-US" sz="2000" dirty="0"/>
              <a:t>The Dutch National Flag algorithm sorts an array with three unique elements (0s, 1s, and 2s) in linear time (O(n)). It works by partitioning the array into three sections, arranging 0s, 1s, and 2s in that order. This sorting is achieved through a single pass with three pointers—low, mid, and high—by comparing elements to a chosen pivot (usually 1) and rearranging them accordingly.</a:t>
            </a:r>
          </a:p>
          <a:p>
            <a:r>
              <a:rPr lang="en-US" sz="2000" dirty="0"/>
              <a:t>Efficient sorting algorithms are crucial in computer science for faster data retrieval, improved performance in applications, serving as a foundation for various algorithms, aiding real-world applications in databases and search engines, and enhancing problem-solving skills by providing optimization strategies.</a:t>
            </a:r>
          </a:p>
          <a:p>
            <a:r>
              <a:rPr lang="en-US" sz="2000" dirty="0"/>
              <a:t>The Dutch National Flag algorithm is relevant in sorting problems due to its ability to efficiently sort arrays containing three unique elements (0s, 1s, and 2s) in linear time. This algorithm’s simplicity and linear time complexity make it valuable for scenarios where sorting needs to be done swiftly with limited distinct values.</a:t>
            </a:r>
          </a:p>
        </p:txBody>
      </p:sp>
    </p:spTree>
    <p:extLst>
      <p:ext uri="{BB962C8B-B14F-4D97-AF65-F5344CB8AC3E}">
        <p14:creationId xmlns:p14="http://schemas.microsoft.com/office/powerpoint/2010/main" val="1779733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8A56-43D2-2481-024E-C0837C4D1020}"/>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AC24D31A-1347-7705-E612-96D086F44561}"/>
              </a:ext>
            </a:extLst>
          </p:cNvPr>
          <p:cNvSpPr>
            <a:spLocks noGrp="1"/>
          </p:cNvSpPr>
          <p:nvPr>
            <p:ph idx="1"/>
          </p:nvPr>
        </p:nvSpPr>
        <p:spPr/>
        <p:txBody>
          <a:bodyPr/>
          <a:lstStyle/>
          <a:p>
            <a:pPr marL="0" indent="0">
              <a:buNone/>
            </a:pPr>
            <a:r>
              <a:rPr lang="en-US" dirty="0"/>
              <a:t>- The Dutch National Flag algorithm solves the problem of sorting arrays with only three distinct elements: 0s, 1s, and 2s.
- Targets scenarios where quick sorting of a small range of distinct values is essential.
- Example: Sorting an array containing 0s, 1s, and 2s to arrange 0s first, followed by 1s, and then 2s for optimal organization.</a:t>
            </a:r>
          </a:p>
        </p:txBody>
      </p:sp>
    </p:spTree>
    <p:extLst>
      <p:ext uri="{BB962C8B-B14F-4D97-AF65-F5344CB8AC3E}">
        <p14:creationId xmlns:p14="http://schemas.microsoft.com/office/powerpoint/2010/main" val="307257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26E3B-89CE-BBAA-527B-B19C65152075}"/>
              </a:ext>
            </a:extLst>
          </p:cNvPr>
          <p:cNvSpPr>
            <a:spLocks noGrp="1"/>
          </p:cNvSpPr>
          <p:nvPr>
            <p:ph type="title"/>
          </p:nvPr>
        </p:nvSpPr>
        <p:spPr/>
        <p:txBody>
          <a:bodyPr/>
          <a:lstStyle/>
          <a:p>
            <a:r>
              <a:rPr lang="en-US" dirty="0"/>
              <a:t>The Strategy</a:t>
            </a:r>
          </a:p>
        </p:txBody>
      </p:sp>
      <p:sp>
        <p:nvSpPr>
          <p:cNvPr id="3" name="Content Placeholder 2">
            <a:extLst>
              <a:ext uri="{FF2B5EF4-FFF2-40B4-BE49-F238E27FC236}">
                <a16:creationId xmlns:a16="http://schemas.microsoft.com/office/drawing/2014/main" id="{4E13A763-D7C1-CF6B-14F9-82824895EF4D}"/>
              </a:ext>
            </a:extLst>
          </p:cNvPr>
          <p:cNvSpPr>
            <a:spLocks noGrp="1"/>
          </p:cNvSpPr>
          <p:nvPr>
            <p:ph idx="1"/>
          </p:nvPr>
        </p:nvSpPr>
        <p:spPr/>
        <p:txBody>
          <a:bodyPr>
            <a:normAutofit/>
          </a:bodyPr>
          <a:lstStyle/>
          <a:p>
            <a:pPr marL="0" indent="0">
              <a:buNone/>
            </a:pPr>
            <a:r>
              <a:rPr lang="en-US" dirty="0"/>
              <a:t>- Partitioning the array into three sections based on a chosen pivot element, typically 1.
- Utilizes three pointers: “low,” “mid,” and “high” to segregate elements into respective sections.
- Facilitates rearranging elements – placing 0s at the beginning, retaining 1s in the middle, and positioning 2s at the end.
- Employs a swapping mechanism to achieve the desired sorted order efficiently.</a:t>
            </a:r>
          </a:p>
        </p:txBody>
      </p:sp>
    </p:spTree>
    <p:extLst>
      <p:ext uri="{BB962C8B-B14F-4D97-AF65-F5344CB8AC3E}">
        <p14:creationId xmlns:p14="http://schemas.microsoft.com/office/powerpoint/2010/main" val="257908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BBC78-7FFB-B92F-68DF-A0D6F202E36D}"/>
              </a:ext>
            </a:extLst>
          </p:cNvPr>
          <p:cNvSpPr>
            <a:spLocks noGrp="1"/>
          </p:cNvSpPr>
          <p:nvPr>
            <p:ph type="title"/>
          </p:nvPr>
        </p:nvSpPr>
        <p:spPr/>
        <p:txBody>
          <a:bodyPr/>
          <a:lstStyle/>
          <a:p>
            <a:r>
              <a:rPr lang="en-US" dirty="0"/>
              <a:t>Execution</a:t>
            </a:r>
          </a:p>
        </p:txBody>
      </p:sp>
      <p:sp>
        <p:nvSpPr>
          <p:cNvPr id="3" name="Content Placeholder 2">
            <a:extLst>
              <a:ext uri="{FF2B5EF4-FFF2-40B4-BE49-F238E27FC236}">
                <a16:creationId xmlns:a16="http://schemas.microsoft.com/office/drawing/2014/main" id="{36021474-E4B3-DAC9-7D75-CFC0EF4652D6}"/>
              </a:ext>
            </a:extLst>
          </p:cNvPr>
          <p:cNvSpPr>
            <a:spLocks noGrp="1"/>
          </p:cNvSpPr>
          <p:nvPr>
            <p:ph idx="1"/>
          </p:nvPr>
        </p:nvSpPr>
        <p:spPr/>
        <p:txBody>
          <a:bodyPr>
            <a:normAutofit/>
          </a:bodyPr>
          <a:lstStyle/>
          <a:p>
            <a:pPr marL="0" indent="0">
              <a:buNone/>
            </a:pPr>
            <a:r>
              <a:rPr lang="en-US" dirty="0"/>
              <a:t>- **Step 1:** Initialize three pointers – “low,” “mid,” and “high” – at the start, middle, and end of the array, respectively.
- **Step 2:** Traverse the array using the “mid” pointer:
  - If the element at “mid” is 0, swap it with the element at “low” and increment both “low” and “mid.”
  - If the element is 1, move to the next element without any swap, only increment “mid.”
  - If the element is 2, swap it with the element at “high” and decrement “high.”
- **Step 3:** Repeat Step 2 until the “mid” pointer crosses the “high” pointer.
- **Step 4:** The array will be partitioned with 0s at the start, followed by 1s, and finally 2s, achieving the desired sorted order efficiently in a single pass.</a:t>
            </a:r>
          </a:p>
        </p:txBody>
      </p:sp>
    </p:spTree>
    <p:extLst>
      <p:ext uri="{BB962C8B-B14F-4D97-AF65-F5344CB8AC3E}">
        <p14:creationId xmlns:p14="http://schemas.microsoft.com/office/powerpoint/2010/main" val="187747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D8A0-44E1-73C0-A9A5-D231A58D0378}"/>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25015A60-8E5D-BFBD-4B16-461054261B5F}"/>
              </a:ext>
            </a:extLst>
          </p:cNvPr>
          <p:cNvSpPr>
            <a:spLocks noGrp="1"/>
          </p:cNvSpPr>
          <p:nvPr>
            <p:ph idx="1"/>
          </p:nvPr>
        </p:nvSpPr>
        <p:spPr>
          <a:xfrm>
            <a:off x="5693892" y="1417638"/>
            <a:ext cx="5688106" cy="4351338"/>
          </a:xfrm>
        </p:spPr>
        <p:txBody>
          <a:bodyPr>
            <a:noAutofit/>
          </a:bodyPr>
          <a:lstStyle/>
          <a:p>
            <a:pPr marL="0" indent="0">
              <a:buNone/>
            </a:pPr>
            <a:r>
              <a:rPr lang="en-US" sz="1800" dirty="0" err="1"/>
              <a:t>def</a:t>
            </a:r>
            <a:r>
              <a:rPr lang="en-US" sz="1800" dirty="0"/>
              <a:t> </a:t>
            </a:r>
            <a:r>
              <a:rPr lang="en-US" sz="1800" dirty="0" err="1"/>
              <a:t>dutch_flag_algorithm</a:t>
            </a:r>
            <a:r>
              <a:rPr lang="en-US" sz="1800" dirty="0"/>
              <a:t>(</a:t>
            </a:r>
            <a:r>
              <a:rPr lang="en-US" sz="1800" dirty="0" err="1"/>
              <a:t>arr</a:t>
            </a:r>
            <a:r>
              <a:rPr lang="en-US" sz="1800" dirty="0"/>
              <a:t>): </a:t>
            </a:r>
          </a:p>
          <a:p>
            <a:pPr marL="0" indent="0">
              <a:buNone/>
            </a:pPr>
            <a:r>
              <a:rPr lang="en-US" sz="1800" dirty="0"/>
              <a:t>low = 0    </a:t>
            </a:r>
          </a:p>
          <a:p>
            <a:pPr marL="0" indent="0">
              <a:buNone/>
            </a:pPr>
            <a:r>
              <a:rPr lang="en-US" sz="1800" dirty="0"/>
              <a:t>mid = 0    </a:t>
            </a:r>
          </a:p>
          <a:p>
            <a:pPr marL="0" indent="0">
              <a:buNone/>
            </a:pPr>
            <a:r>
              <a:rPr lang="en-US" sz="1800" dirty="0"/>
              <a:t>high = </a:t>
            </a:r>
            <a:r>
              <a:rPr lang="en-US" sz="1800" dirty="0" err="1"/>
              <a:t>len</a:t>
            </a:r>
            <a:r>
              <a:rPr lang="en-US" sz="1800" dirty="0"/>
              <a:t>(</a:t>
            </a:r>
            <a:r>
              <a:rPr lang="en-US" sz="1800" dirty="0" err="1"/>
              <a:t>arr</a:t>
            </a:r>
            <a:r>
              <a:rPr lang="en-US" sz="1800" dirty="0"/>
              <a:t>) - 1        </a:t>
            </a:r>
          </a:p>
          <a:p>
            <a:pPr marL="0" indent="0">
              <a:buNone/>
            </a:pPr>
            <a:r>
              <a:rPr lang="en-US" sz="1800" dirty="0"/>
              <a:t>while mid &lt;= high:        </a:t>
            </a:r>
          </a:p>
          <a:p>
            <a:pPr marL="0" indent="0">
              <a:buNone/>
            </a:pPr>
            <a:r>
              <a:rPr lang="en-US" sz="1800" dirty="0"/>
              <a:t>if </a:t>
            </a:r>
            <a:r>
              <a:rPr lang="en-US" sz="1800" dirty="0" err="1"/>
              <a:t>arr</a:t>
            </a:r>
            <a:r>
              <a:rPr lang="en-US" sz="1800" dirty="0"/>
              <a:t>[mid] == 0:         </a:t>
            </a:r>
          </a:p>
          <a:p>
            <a:pPr marL="0" indent="0">
              <a:buNone/>
            </a:pPr>
            <a:r>
              <a:rPr lang="en-US" sz="1800" dirty="0" err="1"/>
              <a:t>arr</a:t>
            </a:r>
            <a:r>
              <a:rPr lang="en-US" sz="1800" dirty="0"/>
              <a:t>[low], </a:t>
            </a:r>
            <a:r>
              <a:rPr lang="en-US" sz="1800" dirty="0" err="1"/>
              <a:t>arr</a:t>
            </a:r>
            <a:r>
              <a:rPr lang="en-US" sz="1800" dirty="0"/>
              <a:t>[mid] = </a:t>
            </a:r>
            <a:r>
              <a:rPr lang="en-US" sz="1800" dirty="0" err="1"/>
              <a:t>arr</a:t>
            </a:r>
            <a:r>
              <a:rPr lang="en-US" sz="1800" dirty="0"/>
              <a:t>[mid], </a:t>
            </a:r>
            <a:r>
              <a:rPr lang="en-US" sz="1800" dirty="0" err="1"/>
              <a:t>arr</a:t>
            </a:r>
            <a:r>
              <a:rPr lang="en-US" sz="1800" dirty="0"/>
              <a:t>[low]            </a:t>
            </a:r>
          </a:p>
          <a:p>
            <a:pPr marL="0" indent="0">
              <a:buNone/>
            </a:pPr>
            <a:r>
              <a:rPr lang="en-US" sz="1800" dirty="0"/>
              <a:t>low += 1            </a:t>
            </a:r>
          </a:p>
          <a:p>
            <a:pPr marL="0" indent="0">
              <a:buNone/>
            </a:pPr>
            <a:r>
              <a:rPr lang="en-US" sz="1800" dirty="0"/>
              <a:t>mid += 1        </a:t>
            </a:r>
          </a:p>
          <a:p>
            <a:pPr marL="0" indent="0">
              <a:buNone/>
            </a:pPr>
            <a:r>
              <a:rPr lang="en-US" sz="1800" dirty="0" err="1"/>
              <a:t>elif</a:t>
            </a:r>
            <a:r>
              <a:rPr lang="en-US" sz="1800" dirty="0"/>
              <a:t> </a:t>
            </a:r>
            <a:r>
              <a:rPr lang="en-US" sz="1800" dirty="0" err="1"/>
              <a:t>arr</a:t>
            </a:r>
            <a:r>
              <a:rPr lang="en-US" sz="1800" dirty="0"/>
              <a:t>[mid] == 1:            </a:t>
            </a:r>
          </a:p>
          <a:p>
            <a:pPr marL="0" indent="0">
              <a:buNone/>
            </a:pPr>
            <a:r>
              <a:rPr lang="en-US" sz="1800" dirty="0"/>
              <a:t>mid += 1        </a:t>
            </a:r>
          </a:p>
          <a:p>
            <a:pPr marL="0" indent="0">
              <a:buNone/>
            </a:pPr>
            <a:r>
              <a:rPr lang="en-US" sz="1800" dirty="0"/>
              <a:t>else:          </a:t>
            </a:r>
          </a:p>
          <a:p>
            <a:pPr marL="0" indent="0">
              <a:buNone/>
            </a:pPr>
            <a:r>
              <a:rPr lang="en-US" sz="1800" dirty="0" err="1"/>
              <a:t>arr</a:t>
            </a:r>
            <a:r>
              <a:rPr lang="en-US" sz="1800" dirty="0"/>
              <a:t>[mid], </a:t>
            </a:r>
            <a:r>
              <a:rPr lang="en-US" sz="1800" dirty="0" err="1"/>
              <a:t>arr</a:t>
            </a:r>
            <a:r>
              <a:rPr lang="en-US" sz="1800" dirty="0"/>
              <a:t>[high] = </a:t>
            </a:r>
            <a:r>
              <a:rPr lang="en-US" sz="1800" dirty="0" err="1"/>
              <a:t>arr</a:t>
            </a:r>
            <a:r>
              <a:rPr lang="en-US" sz="1800" dirty="0"/>
              <a:t>[high], </a:t>
            </a:r>
            <a:r>
              <a:rPr lang="en-US" sz="1800" dirty="0" err="1"/>
              <a:t>arr</a:t>
            </a:r>
            <a:r>
              <a:rPr lang="en-US" sz="1800" dirty="0"/>
              <a:t>[mid]           </a:t>
            </a:r>
          </a:p>
          <a:p>
            <a:pPr marL="0" indent="0">
              <a:buNone/>
            </a:pPr>
            <a:r>
              <a:rPr lang="en-US" sz="1800" dirty="0"/>
              <a:t> high -= 1</a:t>
            </a:r>
          </a:p>
        </p:txBody>
      </p:sp>
    </p:spTree>
    <p:extLst>
      <p:ext uri="{BB962C8B-B14F-4D97-AF65-F5344CB8AC3E}">
        <p14:creationId xmlns:p14="http://schemas.microsoft.com/office/powerpoint/2010/main" val="4230286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C81A-E88E-AA58-D7D9-A1516731D998}"/>
              </a:ext>
            </a:extLst>
          </p:cNvPr>
          <p:cNvSpPr>
            <a:spLocks noGrp="1"/>
          </p:cNvSpPr>
          <p:nvPr>
            <p:ph type="title"/>
          </p:nvPr>
        </p:nvSpPr>
        <p:spPr/>
        <p:txBody>
          <a:bodyPr/>
          <a:lstStyle/>
          <a:p>
            <a:r>
              <a:rPr lang="en-US" dirty="0"/>
              <a:t>Analysis of the Algorithm</a:t>
            </a:r>
          </a:p>
        </p:txBody>
      </p:sp>
      <p:sp>
        <p:nvSpPr>
          <p:cNvPr id="3" name="Content Placeholder 2">
            <a:extLst>
              <a:ext uri="{FF2B5EF4-FFF2-40B4-BE49-F238E27FC236}">
                <a16:creationId xmlns:a16="http://schemas.microsoft.com/office/drawing/2014/main" id="{960417C4-0A14-83CC-F219-0EDC27985ABB}"/>
              </a:ext>
            </a:extLst>
          </p:cNvPr>
          <p:cNvSpPr>
            <a:spLocks noGrp="1"/>
          </p:cNvSpPr>
          <p:nvPr>
            <p:ph idx="1"/>
          </p:nvPr>
        </p:nvSpPr>
        <p:spPr/>
        <p:txBody>
          <a:bodyPr>
            <a:normAutofit/>
          </a:bodyPr>
          <a:lstStyle/>
          <a:p>
            <a:pPr marL="0" indent="0">
              <a:buNone/>
            </a:pPr>
            <a:r>
              <a:rPr lang="en-US" dirty="0"/>
              <a:t>- Time Complexity: The algorithm operates in linear time O(n), where n represents the number of elements in the array. Its efficiency lies in performing sorting in a single pass through the array.
- Space Complexity: The Dutch National Flag algorithm maintains a constant space complexity, as it sorts the elements in place without utilizing additional space proportional to the input size.
- Efficiency Comparison: Comparing its linear time complexity to traditional sorting algorithms, the Dutch National Flag algorithm stands out when dealing with a limited set of unique values, showcasing superior performance in such scenarios.</a:t>
            </a:r>
          </a:p>
        </p:txBody>
      </p:sp>
    </p:spTree>
    <p:extLst>
      <p:ext uri="{BB962C8B-B14F-4D97-AF65-F5344CB8AC3E}">
        <p14:creationId xmlns:p14="http://schemas.microsoft.com/office/powerpoint/2010/main" val="567231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19729-95CC-9076-829B-B4C20C35186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09879D8-E7C2-83B2-6F32-0937FB7C2D05}"/>
              </a:ext>
            </a:extLst>
          </p:cNvPr>
          <p:cNvSpPr>
            <a:spLocks noGrp="1"/>
          </p:cNvSpPr>
          <p:nvPr>
            <p:ph idx="1"/>
          </p:nvPr>
        </p:nvSpPr>
        <p:spPr/>
        <p:txBody>
          <a:bodyPr>
            <a:normAutofit/>
          </a:bodyPr>
          <a:lstStyle/>
          <a:p>
            <a:pPr marL="0" indent="0">
              <a:buNone/>
            </a:pPr>
            <a:r>
              <a:rPr lang="en-US" dirty="0"/>
              <a:t>- Efficiently sorts arrays with three unique elements in linear time (O(n)).
- Valuable for scenarios with a limited range of distinct values.
- Essential in computer science for faster data handling and problem-solving.
- Forms the basis for various applications, optimizing operations efficiently.</a:t>
            </a:r>
          </a:p>
        </p:txBody>
      </p:sp>
    </p:spTree>
    <p:extLst>
      <p:ext uri="{BB962C8B-B14F-4D97-AF65-F5344CB8AC3E}">
        <p14:creationId xmlns:p14="http://schemas.microsoft.com/office/powerpoint/2010/main" val="1213399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B589-8AA6-5512-F80C-AB8FF4A4E10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019BBEF-A54C-E2D5-4B16-7FFEF5C26A05}"/>
              </a:ext>
            </a:extLst>
          </p:cNvPr>
          <p:cNvSpPr>
            <a:spLocks noGrp="1"/>
          </p:cNvSpPr>
          <p:nvPr>
            <p:ph idx="1"/>
          </p:nvPr>
        </p:nvSpPr>
        <p:spPr/>
        <p:txBody>
          <a:bodyPr>
            <a:normAutofit/>
          </a:bodyPr>
          <a:lstStyle/>
          <a:p>
            <a:pPr marL="0" indent="0">
              <a:buNone/>
            </a:pPr>
            <a:r>
              <a:rPr lang="en-US" dirty="0"/>
              <a:t>1. </a:t>
            </a:r>
            <a:r>
              <a:rPr lang="en-US" dirty="0" err="1"/>
              <a:t>Dijkstra</a:t>
            </a:r>
            <a:r>
              <a:rPr lang="en-US" dirty="0"/>
              <a:t>, </a:t>
            </a:r>
            <a:r>
              <a:rPr lang="en-US" dirty="0" err="1"/>
              <a:t>Edsger</a:t>
            </a:r>
            <a:r>
              <a:rPr lang="en-US" dirty="0"/>
              <a:t> W. “A Discipline of Programming.” Prentice Hall, 1976.
2. Sedgewick, Robert. “Algorithms in C++ Part 5: Graph Algorithms.” Addison-Wesley Professional, 2002.
3. </a:t>
            </a:r>
            <a:r>
              <a:rPr lang="en-US" dirty="0" err="1"/>
              <a:t>Cormen</a:t>
            </a:r>
            <a:r>
              <a:rPr lang="en-US" dirty="0"/>
              <a:t>, Thomas H., et al. “Introduction to Algorithms.” MIT Press, 2009.
4. </a:t>
            </a:r>
            <a:r>
              <a:rPr lang="en-US" dirty="0" err="1"/>
              <a:t>GeeksforGeeks</a:t>
            </a:r>
            <a:r>
              <a:rPr lang="en-US" dirty="0"/>
              <a:t>. “Dutch National Flag Problem.” Available at: https://www.geeksforgeeks.org/sort-an-array-of-0s-1s-and-2s/
5. </a:t>
            </a:r>
            <a:r>
              <a:rPr lang="en-US" dirty="0" err="1"/>
              <a:t>LeetCode</a:t>
            </a:r>
            <a:r>
              <a:rPr lang="en-US" dirty="0"/>
              <a:t>. “Sort Colors (Dutch National Flag Problem).” Available at: https://leetcode.com/problems/sort-colors/
6. </a:t>
            </a:r>
            <a:r>
              <a:rPr lang="en-US" dirty="0" err="1"/>
              <a:t>Brilliant.org</a:t>
            </a:r>
            <a:r>
              <a:rPr lang="en-US" dirty="0"/>
              <a:t>. “Dutch National Flag Problem.” Available at: https://brilliant.org/wiki/dutch-national-flag-problem/</a:t>
            </a:r>
          </a:p>
        </p:txBody>
      </p:sp>
    </p:spTree>
    <p:extLst>
      <p:ext uri="{BB962C8B-B14F-4D97-AF65-F5344CB8AC3E}">
        <p14:creationId xmlns:p14="http://schemas.microsoft.com/office/powerpoint/2010/main" val="3414610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Quotable</vt:lpstr>
      <vt:lpstr>Dutch Flag Algorithm</vt:lpstr>
      <vt:lpstr>Introduction</vt:lpstr>
      <vt:lpstr>The Problem</vt:lpstr>
      <vt:lpstr>The Strategy</vt:lpstr>
      <vt:lpstr>Execution</vt:lpstr>
      <vt:lpstr>Implementation</vt:lpstr>
      <vt:lpstr>Analysis of the Algorithm</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Dutch Flag Algorithm</dc:title>
  <dc:creator>Daniel Tadros</dc:creator>
  <cp:lastModifiedBy>Daniel Tadros</cp:lastModifiedBy>
  <cp:revision>2</cp:revision>
  <dcterms:created xsi:type="dcterms:W3CDTF">2023-12-30T14:14:26Z</dcterms:created>
  <dcterms:modified xsi:type="dcterms:W3CDTF">2023-12-30T14:57:24Z</dcterms:modified>
</cp:coreProperties>
</file>